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1"/>
  </p:notesMasterIdLst>
  <p:sldIdLst>
    <p:sldId id="490" r:id="rId2"/>
    <p:sldId id="489" r:id="rId3"/>
    <p:sldId id="491" r:id="rId4"/>
    <p:sldId id="492" r:id="rId5"/>
    <p:sldId id="493" r:id="rId6"/>
    <p:sldId id="494" r:id="rId7"/>
    <p:sldId id="495" r:id="rId8"/>
    <p:sldId id="496" r:id="rId9"/>
    <p:sldId id="497" r:id="rId10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4"/>
    <p:restoredTop sz="95915" autoAdjust="0"/>
  </p:normalViewPr>
  <p:slideViewPr>
    <p:cSldViewPr>
      <p:cViewPr varScale="1">
        <p:scale>
          <a:sx n="118" d="100"/>
          <a:sy n="118" d="100"/>
        </p:scale>
        <p:origin x="1200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Jihoon" userId="6ceaae74f154cc96" providerId="LiveId" clId="{FF9C0705-941B-FD47-914A-44B029222097}"/>
    <pc:docChg chg="undo custSel addSld modSld">
      <pc:chgData name="Jung Jihoon" userId="6ceaae74f154cc96" providerId="LiveId" clId="{FF9C0705-941B-FD47-914A-44B029222097}" dt="2021-10-11T04:53:54.633" v="303" actId="20577"/>
      <pc:docMkLst>
        <pc:docMk/>
      </pc:docMkLst>
      <pc:sldChg chg="addSp delSp modSp">
        <pc:chgData name="Jung Jihoon" userId="6ceaae74f154cc96" providerId="LiveId" clId="{FF9C0705-941B-FD47-914A-44B029222097}" dt="2021-10-11T04:52:19.043" v="261" actId="20577"/>
        <pc:sldMkLst>
          <pc:docMk/>
          <pc:sldMk cId="3265105892" sldId="575"/>
        </pc:sldMkLst>
        <pc:graphicFrameChg chg="mod modGraphic">
          <ac:chgData name="Jung Jihoon" userId="6ceaae74f154cc96" providerId="LiveId" clId="{FF9C0705-941B-FD47-914A-44B029222097}" dt="2021-10-11T04:52:19.043" v="261" actId="20577"/>
          <ac:graphicFrameMkLst>
            <pc:docMk/>
            <pc:sldMk cId="3265105892" sldId="575"/>
            <ac:graphicFrameMk id="3" creationId="{87061E05-733C-4641-A5B7-19098D707F2E}"/>
          </ac:graphicFrameMkLst>
        </pc:graphicFrameChg>
        <pc:graphicFrameChg chg="add del">
          <ac:chgData name="Jung Jihoon" userId="6ceaae74f154cc96" providerId="LiveId" clId="{FF9C0705-941B-FD47-914A-44B029222097}" dt="2021-10-11T04:44:29.383" v="22" actId="478"/>
          <ac:graphicFrameMkLst>
            <pc:docMk/>
            <pc:sldMk cId="3265105892" sldId="575"/>
            <ac:graphicFrameMk id="4" creationId="{C74BD3EF-1985-FF4D-B269-3D340FE5B1AB}"/>
          </ac:graphicFrameMkLst>
        </pc:graphicFrameChg>
      </pc:sldChg>
      <pc:sldChg chg="addSp delSp modSp add">
        <pc:chgData name="Jung Jihoon" userId="6ceaae74f154cc96" providerId="LiveId" clId="{FF9C0705-941B-FD47-914A-44B029222097}" dt="2021-10-11T04:53:54.633" v="303" actId="20577"/>
        <pc:sldMkLst>
          <pc:docMk/>
          <pc:sldMk cId="4086706631" sldId="576"/>
        </pc:sldMkLst>
        <pc:spChg chg="mod">
          <ac:chgData name="Jung Jihoon" userId="6ceaae74f154cc96" providerId="LiveId" clId="{FF9C0705-941B-FD47-914A-44B029222097}" dt="2021-10-11T04:49:28.716" v="132" actId="20577"/>
          <ac:spMkLst>
            <pc:docMk/>
            <pc:sldMk cId="4086706631" sldId="576"/>
            <ac:spMk id="9" creationId="{5ACC78DA-7D3A-9448-8185-C4234E55A0CC}"/>
          </ac:spMkLst>
        </pc:spChg>
        <pc:graphicFrameChg chg="del modGraphic">
          <ac:chgData name="Jung Jihoon" userId="6ceaae74f154cc96" providerId="LiveId" clId="{FF9C0705-941B-FD47-914A-44B029222097}" dt="2021-10-11T04:52:27.824" v="263" actId="478"/>
          <ac:graphicFrameMkLst>
            <pc:docMk/>
            <pc:sldMk cId="4086706631" sldId="576"/>
            <ac:graphicFrameMk id="3" creationId="{87061E05-733C-4641-A5B7-19098D707F2E}"/>
          </ac:graphicFrameMkLst>
        </pc:graphicFrameChg>
        <pc:graphicFrameChg chg="add mod modGraphic">
          <ac:chgData name="Jung Jihoon" userId="6ceaae74f154cc96" providerId="LiveId" clId="{FF9C0705-941B-FD47-914A-44B029222097}" dt="2021-10-11T04:53:54.633" v="303" actId="20577"/>
          <ac:graphicFrameMkLst>
            <pc:docMk/>
            <pc:sldMk cId="4086706631" sldId="576"/>
            <ac:graphicFrameMk id="4" creationId="{94E88B21-D4F3-9645-994E-ED0A453B5F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9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평균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개의 자료에 대해 산술평균을 구하는 방법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/>
              <p:nvPr/>
            </p:nvSpPr>
            <p:spPr>
              <a:xfrm>
                <a:off x="912130" y="863543"/>
                <a:ext cx="4212468" cy="1610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K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K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" y="863543"/>
                <a:ext cx="4212468" cy="1610697"/>
              </a:xfrm>
              <a:prstGeom prst="rect">
                <a:avLst/>
              </a:prstGeom>
              <a:blipFill>
                <a:blip r:embed="rId2"/>
                <a:stretch>
                  <a:fillRect l="-29819" t="-84252" b="-1527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959081"/>
                <a:ext cx="6545798" cy="3042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자주 사용하는 기호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800" b="0" dirty="0"/>
                  <a:t>번째 </a:t>
                </a:r>
                <a:r>
                  <a:rPr lang="ko-KR" altLang="en-US" sz="1800" b="0" dirty="0" err="1"/>
                  <a:t>관찰값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b="0" dirty="0"/>
                  <a:t>                               </a:t>
                </a:r>
                <a:r>
                  <a:rPr lang="ko-KR" altLang="en-US" sz="1800" b="0" dirty="0"/>
                  <a:t>모집단의 개수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모집단 평균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b="0" dirty="0"/>
                  <a:t>                                 표본의 개수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 err="1"/>
                  <a:t>표본평균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ko-KR" altLang="en-US" sz="1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959081"/>
                <a:ext cx="6545798" cy="3042949"/>
              </a:xfrm>
              <a:prstGeom prst="rect">
                <a:avLst/>
              </a:prstGeom>
              <a:blipFill>
                <a:blip r:embed="rId3"/>
                <a:stretch>
                  <a:fillRect l="-969" b="-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56037-F8A9-9B48-9A46-07DEB9083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152636"/>
                <a:ext cx="9074150" cy="2909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중앙값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N</a:t>
                </a:r>
                <a:r>
                  <a:rPr lang="ko-KR" altLang="en-US" sz="1800" b="0" dirty="0"/>
                  <a:t>개의 자료에 대해 정확히 가운데 있는 값을 의미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250000"/>
                  </a:lnSpc>
                  <a:buFont typeface="Wingdings" pitchFamily="2" charset="2"/>
                  <a:buChar char="ü"/>
                </a:pPr>
                <a:r>
                  <a:rPr lang="ko-KR" altLang="en-US" sz="1800" b="0" dirty="0"/>
                  <a:t>전체 자료의 개수</a:t>
                </a:r>
                <a:r>
                  <a:rPr lang="en-US" altLang="ko-KR" sz="1800" b="0" dirty="0"/>
                  <a:t>(n)</a:t>
                </a:r>
                <a:r>
                  <a:rPr lang="ko-KR" altLang="en-US" sz="1800" b="0" dirty="0"/>
                  <a:t>가 홀수일 때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250000"/>
                  </a:lnSpc>
                  <a:buFont typeface="Wingdings" pitchFamily="2" charset="2"/>
                  <a:buChar char="ü"/>
                </a:pPr>
                <a:r>
                  <a:rPr lang="ko-KR" altLang="en-US" sz="1800" b="0" dirty="0"/>
                  <a:t>전체 자료의 개수</a:t>
                </a:r>
                <a:r>
                  <a:rPr lang="en-US" altLang="ko-KR" sz="1800" b="0" dirty="0"/>
                  <a:t>(n)</a:t>
                </a:r>
                <a:r>
                  <a:rPr lang="ko-KR" altLang="en-US" sz="1800" b="0" dirty="0"/>
                  <a:t>가 짝수일 때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0" dirty="0"/>
                  <a:t>번째 값들의 평균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56037-F8A9-9B48-9A46-07DEB908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152636"/>
                <a:ext cx="9074150" cy="2909514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3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개별 자료와 평균 간의 개별 거리 측정 </a:t>
            </a:r>
            <a:endParaRPr lang="en-US" altLang="ko-KR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4B955-A0DF-2049-ACBC-087F93A0FFED}"/>
              </a:ext>
            </a:extLst>
          </p:cNvPr>
          <p:cNvSpPr txBox="1"/>
          <p:nvPr/>
        </p:nvSpPr>
        <p:spPr>
          <a:xfrm>
            <a:off x="1100572" y="1772816"/>
            <a:ext cx="8570094" cy="35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“</a:t>
            </a:r>
            <a:r>
              <a:rPr lang="ko-KR" altLang="en-US" sz="1600" dirty="0"/>
              <a:t>각 자료들이 평균에 대해서 평균적으로 얼마나 떨어져 있을까</a:t>
            </a:r>
            <a:r>
              <a:rPr lang="en-US" altLang="ko-KR" sz="1600" dirty="0"/>
              <a:t>?”</a:t>
            </a:r>
            <a:endParaRPr lang="en-KR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9F6B5-973F-4147-8934-D9E7FAFC0A3A}"/>
              </a:ext>
            </a:extLst>
          </p:cNvPr>
          <p:cNvCxnSpPr>
            <a:cxnSpLocks/>
          </p:cNvCxnSpPr>
          <p:nvPr/>
        </p:nvCxnSpPr>
        <p:spPr>
          <a:xfrm>
            <a:off x="1296958" y="4617132"/>
            <a:ext cx="73120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BBF5DBB8-D718-5244-AF07-02E1AC1FE8A0}"/>
              </a:ext>
            </a:extLst>
          </p:cNvPr>
          <p:cNvSpPr/>
          <p:nvPr/>
        </p:nvSpPr>
        <p:spPr>
          <a:xfrm>
            <a:off x="4496407" y="4809504"/>
            <a:ext cx="1044116" cy="7920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FCE-5423-944C-AF10-B773E4B0632C}"/>
              </a:ext>
            </a:extLst>
          </p:cNvPr>
          <p:cNvSpPr/>
          <p:nvPr/>
        </p:nvSpPr>
        <p:spPr>
          <a:xfrm>
            <a:off x="134932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64</a:t>
            </a:r>
            <a:endParaRPr lang="en-KR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CD447-FDB4-C04A-B958-018C707F01F9}"/>
              </a:ext>
            </a:extLst>
          </p:cNvPr>
          <p:cNvSpPr/>
          <p:nvPr/>
        </p:nvSpPr>
        <p:spPr>
          <a:xfrm>
            <a:off x="2972780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E0CB8-7F11-214A-BCE6-6123DD93DE62}"/>
              </a:ext>
            </a:extLst>
          </p:cNvPr>
          <p:cNvSpPr/>
          <p:nvPr/>
        </p:nvSpPr>
        <p:spPr>
          <a:xfrm>
            <a:off x="460114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70</a:t>
            </a:r>
            <a:endParaRPr lang="en-KR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D50416-FFE2-6B4E-A836-6DBB0327F791}"/>
              </a:ext>
            </a:extLst>
          </p:cNvPr>
          <p:cNvSpPr/>
          <p:nvPr/>
        </p:nvSpPr>
        <p:spPr>
          <a:xfrm>
            <a:off x="6229518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72</a:t>
            </a:r>
            <a:endParaRPr lang="en-K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D46253-111C-2D4C-999A-5173B86FDCEE}"/>
              </a:ext>
            </a:extLst>
          </p:cNvPr>
          <p:cNvSpPr/>
          <p:nvPr/>
        </p:nvSpPr>
        <p:spPr>
          <a:xfrm>
            <a:off x="7722037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76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A9E2E2B-AFD7-2849-8A98-094CB50F7BEA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16200000" flipV="1">
            <a:off x="4204282" y="2737558"/>
            <a:ext cx="12700" cy="1628369"/>
          </a:xfrm>
          <a:prstGeom prst="curvedConnector3">
            <a:avLst>
              <a:gd name="adj1" fmla="val 301444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067B15C-A747-8E47-B7A7-F4F1D70B427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3392556" y="1925833"/>
            <a:ext cx="12700" cy="3251820"/>
          </a:xfrm>
          <a:prstGeom prst="curvedConnector3">
            <a:avLst>
              <a:gd name="adj1" fmla="val 544337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0808EC-2A1C-CC45-9D3D-6BDE6BE1497E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5830792" y="2735701"/>
            <a:ext cx="3716" cy="1628369"/>
          </a:xfrm>
          <a:prstGeom prst="curvedConnector3">
            <a:avLst>
              <a:gd name="adj1" fmla="val 862354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D6F7446-7D7C-7C40-9C24-946DD1A2117F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6577052" y="1989441"/>
            <a:ext cx="3716" cy="3120888"/>
          </a:xfrm>
          <a:prstGeom prst="curvedConnector3">
            <a:avLst>
              <a:gd name="adj1" fmla="val 1842427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E23DC8-8343-7E40-8079-1720D1AF2599}"/>
              </a:ext>
            </a:extLst>
          </p:cNvPr>
          <p:cNvSpPr txBox="1"/>
          <p:nvPr/>
        </p:nvSpPr>
        <p:spPr>
          <a:xfrm>
            <a:off x="3976537" y="3185356"/>
            <a:ext cx="362600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-2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AD05F-ECB7-E344-BE30-5B2B74EE42C2}"/>
              </a:ext>
            </a:extLst>
          </p:cNvPr>
          <p:cNvSpPr txBox="1"/>
          <p:nvPr/>
        </p:nvSpPr>
        <p:spPr>
          <a:xfrm>
            <a:off x="3156002" y="2859946"/>
            <a:ext cx="362600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34BA6-D91A-5E4F-AF8F-8F2E86D567E2}"/>
              </a:ext>
            </a:extLst>
          </p:cNvPr>
          <p:cNvSpPr txBox="1"/>
          <p:nvPr/>
        </p:nvSpPr>
        <p:spPr>
          <a:xfrm>
            <a:off x="5691394" y="3224475"/>
            <a:ext cx="28886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122F5-1D5C-BF48-B01F-86B02EA694EA}"/>
              </a:ext>
            </a:extLst>
          </p:cNvPr>
          <p:cNvSpPr txBox="1"/>
          <p:nvPr/>
        </p:nvSpPr>
        <p:spPr>
          <a:xfrm>
            <a:off x="6502404" y="2898136"/>
            <a:ext cx="28886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6</a:t>
            </a:r>
            <a:endParaRPr lang="en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22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개별 자료와 평균 간의 개별 거리 측정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64B955-A0DF-2049-ACBC-087F93A0FFED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393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𝑫𝒆𝒗𝒊𝒂𝒕𝒊𝒐𝒏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64B955-A0DF-2049-ACBC-087F93A0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393441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0F738-D85C-2843-B8ED-27F86E73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166257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𝑫𝒆𝒗𝒊𝒂𝒕𝒊𝒐𝒏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편차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0F738-D85C-2843-B8ED-27F86E739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166257"/>
                <a:ext cx="9074150" cy="2227854"/>
              </a:xfrm>
              <a:prstGeom prst="rect">
                <a:avLst/>
              </a:prstGeom>
              <a:blipFill>
                <a:blip r:embed="rId3"/>
                <a:stretch>
                  <a:fillRect l="-699" b="-33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편차의 제곱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편차들을 양수로 만들기 위해 제곱을 사용함 </a:t>
            </a:r>
            <a:endParaRPr lang="en-US" altLang="ko-KR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4B955-A0DF-2049-ACBC-087F93A0FFED}"/>
              </a:ext>
            </a:extLst>
          </p:cNvPr>
          <p:cNvSpPr txBox="1"/>
          <p:nvPr/>
        </p:nvSpPr>
        <p:spPr>
          <a:xfrm>
            <a:off x="1100572" y="1772816"/>
            <a:ext cx="8570094" cy="35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거리 편차를 제곱하면 면적이 된다</a:t>
            </a:r>
            <a:endParaRPr lang="en-KR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9F6B5-973F-4147-8934-D9E7FAFC0A3A}"/>
              </a:ext>
            </a:extLst>
          </p:cNvPr>
          <p:cNvCxnSpPr>
            <a:cxnSpLocks/>
          </p:cNvCxnSpPr>
          <p:nvPr/>
        </p:nvCxnSpPr>
        <p:spPr>
          <a:xfrm>
            <a:off x="1296958" y="4617132"/>
            <a:ext cx="73120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BBF5DBB8-D718-5244-AF07-02E1AC1FE8A0}"/>
              </a:ext>
            </a:extLst>
          </p:cNvPr>
          <p:cNvSpPr/>
          <p:nvPr/>
        </p:nvSpPr>
        <p:spPr>
          <a:xfrm>
            <a:off x="4496407" y="4809504"/>
            <a:ext cx="1044116" cy="7920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FCE-5423-944C-AF10-B773E4B0632C}"/>
              </a:ext>
            </a:extLst>
          </p:cNvPr>
          <p:cNvSpPr/>
          <p:nvPr/>
        </p:nvSpPr>
        <p:spPr>
          <a:xfrm>
            <a:off x="134932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64</a:t>
            </a:r>
            <a:endParaRPr lang="en-KR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CD447-FDB4-C04A-B958-018C707F01F9}"/>
              </a:ext>
            </a:extLst>
          </p:cNvPr>
          <p:cNvSpPr/>
          <p:nvPr/>
        </p:nvSpPr>
        <p:spPr>
          <a:xfrm>
            <a:off x="2972780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E0CB8-7F11-214A-BCE6-6123DD93DE62}"/>
              </a:ext>
            </a:extLst>
          </p:cNvPr>
          <p:cNvSpPr/>
          <p:nvPr/>
        </p:nvSpPr>
        <p:spPr>
          <a:xfrm>
            <a:off x="460114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70</a:t>
            </a:r>
            <a:endParaRPr lang="en-KR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D50416-FFE2-6B4E-A836-6DBB0327F791}"/>
              </a:ext>
            </a:extLst>
          </p:cNvPr>
          <p:cNvSpPr/>
          <p:nvPr/>
        </p:nvSpPr>
        <p:spPr>
          <a:xfrm>
            <a:off x="6229518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72</a:t>
            </a:r>
            <a:endParaRPr lang="en-K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D46253-111C-2D4C-999A-5173B86FDCEE}"/>
              </a:ext>
            </a:extLst>
          </p:cNvPr>
          <p:cNvSpPr/>
          <p:nvPr/>
        </p:nvSpPr>
        <p:spPr>
          <a:xfrm>
            <a:off x="7722037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76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A9E2E2B-AFD7-2849-8A98-094CB50F7BEA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16200000" flipV="1">
            <a:off x="4204282" y="2737558"/>
            <a:ext cx="12700" cy="1628369"/>
          </a:xfrm>
          <a:prstGeom prst="curvedConnector3">
            <a:avLst>
              <a:gd name="adj1" fmla="val 301444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067B15C-A747-8E47-B7A7-F4F1D70B427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3392556" y="1925833"/>
            <a:ext cx="12700" cy="3251820"/>
          </a:xfrm>
          <a:prstGeom prst="curvedConnector3">
            <a:avLst>
              <a:gd name="adj1" fmla="val 544337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0808EC-2A1C-CC45-9D3D-6BDE6BE1497E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5830792" y="2735701"/>
            <a:ext cx="3716" cy="1628369"/>
          </a:xfrm>
          <a:prstGeom prst="curvedConnector3">
            <a:avLst>
              <a:gd name="adj1" fmla="val 862354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D6F7446-7D7C-7C40-9C24-946DD1A2117F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6577052" y="1989441"/>
            <a:ext cx="3716" cy="3120888"/>
          </a:xfrm>
          <a:prstGeom prst="curvedConnector3">
            <a:avLst>
              <a:gd name="adj1" fmla="val 1842427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5AD05F-ECB7-E344-BE30-5B2B74EE42C2}"/>
              </a:ext>
            </a:extLst>
          </p:cNvPr>
          <p:cNvSpPr txBox="1"/>
          <p:nvPr/>
        </p:nvSpPr>
        <p:spPr>
          <a:xfrm>
            <a:off x="2892078" y="2886505"/>
            <a:ext cx="102303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36 = (-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E29CA-D808-464E-BA44-1C17A5785EE0}"/>
              </a:ext>
            </a:extLst>
          </p:cNvPr>
          <p:cNvSpPr txBox="1"/>
          <p:nvPr/>
        </p:nvSpPr>
        <p:spPr>
          <a:xfrm>
            <a:off x="3771186" y="3226332"/>
            <a:ext cx="91884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4 = (-2)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6E995-7525-5D44-B832-23FCCAF5B01C}"/>
              </a:ext>
            </a:extLst>
          </p:cNvPr>
          <p:cNvSpPr txBox="1"/>
          <p:nvPr/>
        </p:nvSpPr>
        <p:spPr>
          <a:xfrm>
            <a:off x="6172185" y="2890229"/>
            <a:ext cx="949299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36 = (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364A8-E408-D443-8164-417A140C5AAB}"/>
              </a:ext>
            </a:extLst>
          </p:cNvPr>
          <p:cNvSpPr txBox="1"/>
          <p:nvPr/>
        </p:nvSpPr>
        <p:spPr>
          <a:xfrm>
            <a:off x="5427145" y="3266295"/>
            <a:ext cx="845103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4 = (2)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9A0E3-5CCA-634B-8095-91D5C7D0BB82}"/>
              </a:ext>
            </a:extLst>
          </p:cNvPr>
          <p:cNvSpPr txBox="1"/>
          <p:nvPr/>
        </p:nvSpPr>
        <p:spPr>
          <a:xfrm>
            <a:off x="4103791" y="5642560"/>
            <a:ext cx="182934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편차 제곱의 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 </a:t>
            </a:r>
            <a:endParaRPr lang="en-KR" baseline="30000" dirty="0"/>
          </a:p>
        </p:txBody>
      </p:sp>
    </p:spTree>
    <p:extLst>
      <p:ext uri="{BB962C8B-B14F-4D97-AF65-F5344CB8AC3E}">
        <p14:creationId xmlns:p14="http://schemas.microsoft.com/office/powerpoint/2010/main" val="31110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분산 </a:t>
            </a:r>
            <a:r>
              <a:rPr lang="en-US" altLang="ko-KR" sz="1800" b="0" dirty="0"/>
              <a:t>(Variance)</a:t>
            </a:r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 제곱의 평균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5927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592726"/>
              </a:xfrm>
              <a:prstGeom prst="rect">
                <a:avLst/>
              </a:prstGeom>
              <a:blipFill>
                <a:blip r:embed="rId3"/>
                <a:stretch>
                  <a:fillRect t="-60417" b="-60417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497290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분산 </a:t>
                </a:r>
                <a:r>
                  <a:rPr lang="en-US" altLang="ko-KR" sz="1800" b="0" dirty="0"/>
                  <a:t>(=</a:t>
                </a:r>
                <a:r>
                  <a:rPr lang="ko-KR" altLang="en-US" sz="1800" b="0" dirty="0"/>
                  <a:t> 편차 제곱의 평균</a:t>
                </a:r>
                <a:r>
                  <a:rPr lang="en-US" altLang="ko-KR" sz="1800" b="0" dirty="0"/>
                  <a:t>)</a:t>
                </a:r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497290"/>
                <a:ext cx="9074150" cy="2227854"/>
              </a:xfrm>
              <a:prstGeom prst="rect">
                <a:avLst/>
              </a:prstGeom>
              <a:blipFill>
                <a:blip r:embed="rId4"/>
                <a:stretch>
                  <a:fillRect l="-699" b="-3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표준편차 </a:t>
            </a:r>
            <a:r>
              <a:rPr lang="en-US" altLang="ko-KR" sz="1800" b="0" dirty="0"/>
              <a:t>(Variance)</a:t>
            </a:r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 제곱의 평균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8198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𝑺𝒕𝒂𝒏𝒅𝒂𝒓𝒅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𝑫𝒆𝒗𝒊𝒂𝒕𝒊𝒐𝒏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819840"/>
              </a:xfrm>
              <a:prstGeom prst="rect">
                <a:avLst/>
              </a:prstGeom>
              <a:blipFill>
                <a:blip r:embed="rId3"/>
                <a:stretch>
                  <a:fillRect t="-28788" b="-31818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821326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𝑺𝒕𝒂𝒏𝒅𝒂𝒓𝒅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𝑫𝒆𝒗𝒊𝒂𝒕𝒊𝒐𝒏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표준편차 </a:t>
                </a:r>
                <a:r>
                  <a:rPr lang="en-US" altLang="ko-KR" sz="1800" b="0" dirty="0"/>
                  <a:t>(=</a:t>
                </a:r>
                <a:r>
                  <a:rPr lang="ko-KR" altLang="en-US" sz="1800" b="0" dirty="0"/>
                  <a:t> 분산의 제곱근</a:t>
                </a:r>
                <a:r>
                  <a:rPr lang="en-US" altLang="ko-KR" sz="1800" b="0" dirty="0"/>
                  <a:t>)</a:t>
                </a:r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821326"/>
                <a:ext cx="9074150" cy="2227854"/>
              </a:xfrm>
              <a:prstGeom prst="rect">
                <a:avLst/>
              </a:prstGeom>
              <a:blipFill>
                <a:blip r:embed="rId4"/>
                <a:stretch>
                  <a:fillRect l="-699" b="-3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모집단과 표본의 분산과 표준편차</a:t>
            </a:r>
            <a:endParaRPr lang="en-US" altLang="ko-KR" sz="1800" b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AF48EB-29EC-5D41-8F48-A0D25ABC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19132"/>
              </p:ext>
            </p:extLst>
          </p:nvPr>
        </p:nvGraphicFramePr>
        <p:xfrm>
          <a:off x="956556" y="1016732"/>
          <a:ext cx="842493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30946277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833972969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3305228329"/>
                    </a:ext>
                  </a:extLst>
                </a:gridCol>
              </a:tblGrid>
              <a:tr h="84539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  분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 집 단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 본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16966"/>
                  </a:ext>
                </a:extLst>
              </a:tr>
              <a:tr h="2061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분 산</a:t>
                      </a:r>
                      <a:endParaRPr lang="en-KR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37538"/>
                  </a:ext>
                </a:extLst>
              </a:tr>
              <a:tr h="2061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표준편차</a:t>
                      </a:r>
                      <a:endParaRPr lang="en-KR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02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2645645" y="2456892"/>
                <a:ext cx="3240360" cy="849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45" y="2456892"/>
                <a:ext cx="3240360" cy="849720"/>
              </a:xfrm>
              <a:prstGeom prst="rect">
                <a:avLst/>
              </a:prstGeom>
              <a:blipFill>
                <a:blip r:embed="rId3"/>
                <a:stretch>
                  <a:fillRect t="-63768" b="-62319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F8FBF-157E-3F40-9349-3B37BFE5A3E3}"/>
                  </a:ext>
                </a:extLst>
              </p:cNvPr>
              <p:cNvSpPr txBox="1"/>
              <p:nvPr/>
            </p:nvSpPr>
            <p:spPr>
              <a:xfrm>
                <a:off x="2645329" y="4221088"/>
                <a:ext cx="3240360" cy="1183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F8FBF-157E-3F40-9349-3B37BFE5A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29" y="4221088"/>
                <a:ext cx="3240360" cy="1183529"/>
              </a:xfrm>
              <a:prstGeom prst="rect">
                <a:avLst/>
              </a:prstGeom>
              <a:blipFill>
                <a:blip r:embed="rId4"/>
                <a:stretch>
                  <a:fillRect t="-30208" b="-31250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9E6DB-F201-2344-A780-F980AD67A3DE}"/>
                  </a:ext>
                </a:extLst>
              </p:cNvPr>
              <p:cNvSpPr txBox="1"/>
              <p:nvPr/>
            </p:nvSpPr>
            <p:spPr>
              <a:xfrm>
                <a:off x="6069440" y="2456892"/>
                <a:ext cx="3240360" cy="849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9E6DB-F201-2344-A780-F980AD67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0" y="2456892"/>
                <a:ext cx="3240360" cy="849720"/>
              </a:xfrm>
              <a:prstGeom prst="rect">
                <a:avLst/>
              </a:prstGeom>
              <a:blipFill>
                <a:blip r:embed="rId5"/>
                <a:stretch>
                  <a:fillRect t="-63768" b="-62319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2EFAC-820B-B942-8C0A-8AB52042D7AD}"/>
                  </a:ext>
                </a:extLst>
              </p:cNvPr>
              <p:cNvSpPr txBox="1"/>
              <p:nvPr/>
            </p:nvSpPr>
            <p:spPr>
              <a:xfrm>
                <a:off x="6069124" y="4221088"/>
                <a:ext cx="3240360" cy="1183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2EFAC-820B-B942-8C0A-8AB52042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4221088"/>
                <a:ext cx="3240360" cy="1183529"/>
              </a:xfrm>
              <a:prstGeom prst="rect">
                <a:avLst/>
              </a:prstGeom>
              <a:blipFill>
                <a:blip r:embed="rId6"/>
                <a:stretch>
                  <a:fillRect t="-30208" b="-31250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4507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261</Words>
  <Application>Microsoft Macintosh PowerPoint</Application>
  <PresentationFormat>A4 Paper (210x297 mm)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Gothic A1 SemiBold</vt:lpstr>
      <vt:lpstr>Gothic A1 thin</vt:lpstr>
      <vt:lpstr>맑은 고딕</vt:lpstr>
      <vt:lpstr>Cambria Math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721</cp:revision>
  <dcterms:created xsi:type="dcterms:W3CDTF">2012-04-02T02:40:52Z</dcterms:created>
  <dcterms:modified xsi:type="dcterms:W3CDTF">2022-01-31T13:55:39Z</dcterms:modified>
  <cp:version>1000.0000.01</cp:version>
</cp:coreProperties>
</file>