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24"/>
  </p:notesMasterIdLst>
  <p:sldIdLst>
    <p:sldId id="490" r:id="rId2"/>
    <p:sldId id="489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501" r:id="rId11"/>
    <p:sldId id="499" r:id="rId12"/>
    <p:sldId id="500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10" r:id="rId21"/>
    <p:sldId id="509" r:id="rId22"/>
    <p:sldId id="511" r:id="rId23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7"/>
    <p:restoredTop sz="95915" autoAdjust="0"/>
  </p:normalViewPr>
  <p:slideViewPr>
    <p:cSldViewPr>
      <p:cViewPr varScale="1">
        <p:scale>
          <a:sx n="118" d="100"/>
          <a:sy n="118" d="100"/>
        </p:scale>
        <p:origin x="1216" y="200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45" d="100"/>
        <a:sy n="4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2022. 2. 10.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6532895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– </a:t>
            </a: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가설검정 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(Z-test)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Z</a:t>
            </a:r>
            <a:r>
              <a:rPr lang="ko-KR" altLang="en-US" sz="2400" b="0" dirty="0"/>
              <a:t> 통계량 예제</a:t>
            </a:r>
            <a:endParaRPr lang="ko-KR" altLang="en-US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DB951-5A11-7246-BF60-4BFB06A919D6}"/>
              </a:ext>
            </a:extLst>
          </p:cNvPr>
          <p:cNvSpPr txBox="1"/>
          <p:nvPr/>
        </p:nvSpPr>
        <p:spPr>
          <a:xfrm>
            <a:off x="848544" y="1340768"/>
            <a:ext cx="8026556" cy="1466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2015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120cm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2020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</a:t>
            </a:r>
            <a:r>
              <a:rPr lang="en-US" altLang="ko-KR" sz="1600" dirty="0"/>
              <a:t> 30</a:t>
            </a:r>
            <a:r>
              <a:rPr lang="ko-KR" altLang="en-US" sz="1600" dirty="0"/>
              <a:t>명의 평균 키는 </a:t>
            </a:r>
            <a:r>
              <a:rPr lang="en-US" altLang="ko-KR" sz="1600" dirty="0"/>
              <a:t>125cm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표준편차 </a:t>
            </a:r>
            <a:r>
              <a:rPr lang="en-US" altLang="ko-KR" sz="1600" dirty="0"/>
              <a:t>15)</a:t>
            </a:r>
            <a:r>
              <a:rPr lang="ko-KR" altLang="en-US" sz="1600" dirty="0"/>
              <a:t>임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Q. 2020</a:t>
            </a:r>
            <a:r>
              <a:rPr lang="ko-KR" altLang="en-US" sz="1600" dirty="0"/>
              <a:t>년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2015</a:t>
            </a:r>
            <a:r>
              <a:rPr lang="ko-KR" altLang="en-US" sz="1600" dirty="0"/>
              <a:t>년과 다른가요</a:t>
            </a:r>
            <a:r>
              <a:rPr lang="en-US" altLang="ko-KR" sz="1600" dirty="0"/>
              <a:t>?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136748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Z</a:t>
            </a:r>
            <a:r>
              <a:rPr lang="ko-KR" altLang="en-US" sz="2400" b="0" dirty="0"/>
              <a:t> 통계량 예제</a:t>
            </a:r>
            <a:endParaRPr lang="ko-KR" altLang="en-US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DB951-5A11-7246-BF60-4BFB06A919D6}"/>
              </a:ext>
            </a:extLst>
          </p:cNvPr>
          <p:cNvSpPr txBox="1"/>
          <p:nvPr/>
        </p:nvSpPr>
        <p:spPr>
          <a:xfrm>
            <a:off x="848544" y="1340768"/>
            <a:ext cx="8037778" cy="1835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2015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120cm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2020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</a:t>
            </a:r>
            <a:r>
              <a:rPr lang="en-US" altLang="ko-KR" sz="1600" dirty="0"/>
              <a:t> 30</a:t>
            </a:r>
            <a:r>
              <a:rPr lang="ko-KR" altLang="en-US" sz="1600" dirty="0"/>
              <a:t>명의 평균 키는 </a:t>
            </a:r>
            <a:r>
              <a:rPr lang="en-US" altLang="ko-KR" sz="1600" dirty="0"/>
              <a:t>125cm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표준편차 </a:t>
            </a:r>
            <a:r>
              <a:rPr lang="en-US" altLang="ko-KR" sz="1600" dirty="0"/>
              <a:t>15)</a:t>
            </a:r>
            <a:r>
              <a:rPr lang="ko-KR" altLang="en-US" sz="1600" dirty="0"/>
              <a:t>임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Q. 2020</a:t>
            </a:r>
            <a:r>
              <a:rPr lang="ko-KR" altLang="en-US" sz="1600" dirty="0"/>
              <a:t>년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2015</a:t>
            </a:r>
            <a:r>
              <a:rPr lang="ko-KR" altLang="en-US" sz="1600" dirty="0"/>
              <a:t>년과 다른가요</a:t>
            </a:r>
            <a:r>
              <a:rPr lang="en-US" altLang="ko-KR" sz="1600" dirty="0"/>
              <a:t>?</a:t>
            </a:r>
            <a:endParaRPr lang="en-KR" sz="1600" dirty="0"/>
          </a:p>
          <a:p>
            <a:pPr>
              <a:buNone/>
            </a:pPr>
            <a:r>
              <a:rPr lang="en-US" sz="1600" dirty="0"/>
              <a:t>(1) 2020</a:t>
            </a:r>
            <a:r>
              <a:rPr lang="ko-KR" altLang="en-US" sz="1600" dirty="0"/>
              <a:t>년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</a:t>
            </a:r>
            <a:r>
              <a:rPr lang="en-US" altLang="ko-KR" sz="1600" dirty="0"/>
              <a:t>Z-</a:t>
            </a:r>
            <a:r>
              <a:rPr lang="ko-KR" altLang="en-US" sz="1600" dirty="0"/>
              <a:t>검정 통계량을 구하세요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D4F22D-79E2-BC4F-A9A4-C1AD12FEBF3B}"/>
                  </a:ext>
                </a:extLst>
              </p:cNvPr>
              <p:cNvSpPr txBox="1"/>
              <p:nvPr/>
            </p:nvSpPr>
            <p:spPr>
              <a:xfrm>
                <a:off x="5277036" y="3537012"/>
                <a:ext cx="1960473" cy="103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𝑺𝑬</m:t>
                          </m:r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D4F22D-79E2-BC4F-A9A4-C1AD12FEB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036" y="3537012"/>
                <a:ext cx="1960473" cy="1036759"/>
              </a:xfrm>
              <a:prstGeom prst="rect">
                <a:avLst/>
              </a:prstGeom>
              <a:blipFill>
                <a:blip r:embed="rId2"/>
                <a:stretch>
                  <a:fillRect l="-2581" r="-3226" b="-731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4B91D2-C379-D04D-8A5D-DF736EAC5FAC}"/>
                  </a:ext>
                </a:extLst>
              </p:cNvPr>
              <p:cNvSpPr txBox="1"/>
              <p:nvPr/>
            </p:nvSpPr>
            <p:spPr>
              <a:xfrm>
                <a:off x="1784648" y="3537012"/>
                <a:ext cx="1579920" cy="986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4B91D2-C379-D04D-8A5D-DF736EAC5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648" y="3537012"/>
                <a:ext cx="1579920" cy="986167"/>
              </a:xfrm>
              <a:prstGeom prst="rect">
                <a:avLst/>
              </a:prstGeom>
              <a:blipFill>
                <a:blip r:embed="rId3"/>
                <a:stretch>
                  <a:fillRect l="-3200" r="-1600" b="-253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CF18D-FB44-CB4A-AE51-CC1C556DC2C8}"/>
                  </a:ext>
                </a:extLst>
              </p:cNvPr>
              <p:cNvSpPr txBox="1"/>
              <p:nvPr/>
            </p:nvSpPr>
            <p:spPr>
              <a:xfrm>
                <a:off x="4954006" y="4854632"/>
                <a:ext cx="4799071" cy="982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𝟏𝟐𝟓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𝟕𝟑𝟖𝟔𝟏𝟑</m:t>
                          </m:r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𝟖𝟐𝟓𝟕𝟒𝟐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CF18D-FB44-CB4A-AE51-CC1C556DC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006" y="4854632"/>
                <a:ext cx="4799071" cy="982128"/>
              </a:xfrm>
              <a:prstGeom prst="rect">
                <a:avLst/>
              </a:prstGeom>
              <a:blipFill>
                <a:blip r:embed="rId4"/>
                <a:stretch>
                  <a:fillRect l="-1058" r="-1058" b="-897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F4C1-3D53-6941-99CE-853D64C07ECA}"/>
                  </a:ext>
                </a:extLst>
              </p:cNvPr>
              <p:cNvSpPr txBox="1"/>
              <p:nvPr/>
            </p:nvSpPr>
            <p:spPr>
              <a:xfrm>
                <a:off x="308484" y="4786326"/>
                <a:ext cx="3881512" cy="1078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e>
                          </m:rad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𝟕𝟑𝟖𝟔𝟏𝟑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F4C1-3D53-6941-99CE-853D64C07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84" y="4786326"/>
                <a:ext cx="3881512" cy="1078500"/>
              </a:xfrm>
              <a:prstGeom prst="rect">
                <a:avLst/>
              </a:prstGeom>
              <a:blipFill>
                <a:blip r:embed="rId5"/>
                <a:stretch>
                  <a:fillRect l="-980" r="-1307" b="-814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14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유의수준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itchFamily="2" charset="2"/>
                  <a:buChar char="ü"/>
                </a:pPr>
                <a:r>
                  <a:rPr lang="ko-KR" altLang="en-US" sz="1600" dirty="0"/>
                  <a:t>제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종 오류를 범할 확률의 최대 허용 한계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유의수준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blipFill>
                <a:blip r:embed="rId2"/>
                <a:stretch>
                  <a:fillRect l="-432" b="-465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83F86F8-0A6A-D34C-9E67-DA90AD6AB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943566"/>
                  </p:ext>
                </p:extLst>
              </p:nvPr>
            </p:nvGraphicFramePr>
            <p:xfrm>
              <a:off x="850404" y="2994649"/>
              <a:ext cx="8531088" cy="2854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3696">
                      <a:extLst>
                        <a:ext uri="{9D8B030D-6E8A-4147-A177-3AD203B41FA5}">
                          <a16:colId xmlns:a16="http://schemas.microsoft.com/office/drawing/2014/main" val="4223902085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1688862379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4234308976"/>
                        </a:ext>
                      </a:extLst>
                    </a:gridCol>
                  </a:tblGrid>
                  <a:tr h="951343">
                    <a:tc>
                      <a:txBody>
                        <a:bodyPr/>
                        <a:lstStyle/>
                        <a:p>
                          <a:pPr algn="ctr"/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US" altLang="ko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6066414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채택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올바른 결정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확률 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=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-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Dotum_Pro Medium" pitchFamily="2" charset="-127"/>
                                </a:rPr>
                                <m:t>𝛼</m:t>
                              </m:r>
                            </m:oMath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제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2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종 오류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8949810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기각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제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종 오류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올바른 결정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확률 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=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-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Dotum_Pro Medium" pitchFamily="2" charset="-127"/>
                                </a:rPr>
                                <m:t>𝛽</m:t>
                              </m:r>
                            </m:oMath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785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83F86F8-0A6A-D34C-9E67-DA90AD6AB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943566"/>
                  </p:ext>
                </p:extLst>
              </p:nvPr>
            </p:nvGraphicFramePr>
            <p:xfrm>
              <a:off x="850404" y="2994649"/>
              <a:ext cx="8531088" cy="2854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3696">
                      <a:extLst>
                        <a:ext uri="{9D8B030D-6E8A-4147-A177-3AD203B41FA5}">
                          <a16:colId xmlns:a16="http://schemas.microsoft.com/office/drawing/2014/main" val="4223902085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1688862379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4234308976"/>
                        </a:ext>
                      </a:extLst>
                    </a:gridCol>
                  </a:tblGrid>
                  <a:tr h="951343">
                    <a:tc>
                      <a:txBody>
                        <a:bodyPr/>
                        <a:lstStyle/>
                        <a:p>
                          <a:pPr algn="ctr"/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endParaRPr lang="en-KR" baseline="-2500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US" altLang="ko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6066414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채택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556" t="-100000" r="-100444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46" t="-100000" r="-893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8949810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기각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556" t="-202667" r="-10044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46" t="-202667" r="-893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785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215BB4-23E4-2D44-BBE8-B0D23A3D5003}"/>
              </a:ext>
            </a:extLst>
          </p:cNvPr>
          <p:cNvSpPr txBox="1"/>
          <p:nvPr/>
        </p:nvSpPr>
        <p:spPr>
          <a:xfrm>
            <a:off x="2432720" y="3075340"/>
            <a:ext cx="1107996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실제상황</a:t>
            </a:r>
            <a:endParaRPr lang="en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E2AFB-8752-9948-88E7-977CAC570108}"/>
              </a:ext>
            </a:extLst>
          </p:cNvPr>
          <p:cNvSpPr txBox="1"/>
          <p:nvPr/>
        </p:nvSpPr>
        <p:spPr>
          <a:xfrm>
            <a:off x="850403" y="3467307"/>
            <a:ext cx="1420582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통계적 결정</a:t>
            </a:r>
            <a:endParaRPr lang="en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33A85-543D-9049-8893-9CEF7E6F84CB}"/>
              </a:ext>
            </a:extLst>
          </p:cNvPr>
          <p:cNvSpPr txBox="1"/>
          <p:nvPr/>
        </p:nvSpPr>
        <p:spPr>
          <a:xfrm>
            <a:off x="3254737" y="2447044"/>
            <a:ext cx="4440639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표</a:t>
            </a:r>
            <a:r>
              <a:rPr lang="en-US" altLang="ko-KR" sz="1800" dirty="0"/>
              <a:t>–</a:t>
            </a:r>
            <a:r>
              <a:rPr lang="ko-KR" altLang="en-US" sz="1800" dirty="0"/>
              <a:t> 가설 선택 시 발생할 수 있는 오류</a:t>
            </a:r>
            <a:r>
              <a:rPr lang="en-US" altLang="ko-KR" sz="1800" dirty="0"/>
              <a:t>&gt;</a:t>
            </a:r>
            <a:endParaRPr lang="en-KR" sz="1800" dirty="0"/>
          </a:p>
        </p:txBody>
      </p:sp>
    </p:spTree>
    <p:extLst>
      <p:ext uri="{BB962C8B-B14F-4D97-AF65-F5344CB8AC3E}">
        <p14:creationId xmlns:p14="http://schemas.microsoft.com/office/powerpoint/2010/main" val="248270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유의수준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itchFamily="2" charset="2"/>
                  <a:buChar char="ü"/>
                </a:pPr>
                <a:r>
                  <a:rPr lang="ko-KR" altLang="en-US" sz="1600" dirty="0"/>
                  <a:t>제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종 오류를 범할 확률의 최대 허용 한계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유의수준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blipFill>
                <a:blip r:embed="rId2"/>
                <a:stretch>
                  <a:fillRect l="-432" b="-465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ED33A85-543D-9049-8893-9CEF7E6F84CB}"/>
              </a:ext>
            </a:extLst>
          </p:cNvPr>
          <p:cNvSpPr txBox="1"/>
          <p:nvPr/>
        </p:nvSpPr>
        <p:spPr>
          <a:xfrm>
            <a:off x="3008784" y="2429532"/>
            <a:ext cx="4025461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800" dirty="0"/>
              <a:t>&lt;H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: </a:t>
            </a:r>
            <a:r>
              <a:rPr lang="ko-KR" altLang="en-US" sz="1800" dirty="0"/>
              <a:t>이번 정부 정책은 효과가 없다</a:t>
            </a:r>
            <a:r>
              <a:rPr lang="en-US" altLang="ko-KR" sz="1800" dirty="0"/>
              <a:t>&gt;</a:t>
            </a:r>
            <a:endParaRPr lang="en-KR" sz="1800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ADEA7CE-1189-F54D-B219-7EA76EACC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62978"/>
              </p:ext>
            </p:extLst>
          </p:nvPr>
        </p:nvGraphicFramePr>
        <p:xfrm>
          <a:off x="850404" y="2994649"/>
          <a:ext cx="8531088" cy="2854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96">
                  <a:extLst>
                    <a:ext uri="{9D8B030D-6E8A-4147-A177-3AD203B41FA5}">
                      <a16:colId xmlns:a16="http://schemas.microsoft.com/office/drawing/2014/main" val="4223902085"/>
                    </a:ext>
                  </a:extLst>
                </a:gridCol>
                <a:gridCol w="2843696">
                  <a:extLst>
                    <a:ext uri="{9D8B030D-6E8A-4147-A177-3AD203B41FA5}">
                      <a16:colId xmlns:a16="http://schemas.microsoft.com/office/drawing/2014/main" val="1688862379"/>
                    </a:ext>
                  </a:extLst>
                </a:gridCol>
                <a:gridCol w="2843696">
                  <a:extLst>
                    <a:ext uri="{9D8B030D-6E8A-4147-A177-3AD203B41FA5}">
                      <a16:colId xmlns:a16="http://schemas.microsoft.com/office/drawing/2014/main" val="4234308976"/>
                    </a:ext>
                  </a:extLst>
                </a:gridCol>
              </a:tblGrid>
              <a:tr h="951343">
                <a:tc>
                  <a:txBody>
                    <a:bodyPr/>
                    <a:lstStyle/>
                    <a:p>
                      <a:pPr algn="ctr"/>
                      <a:endParaRPr lang="en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효과 없음</a:t>
                      </a:r>
                      <a:endParaRPr lang="en-KR" baseline="-2500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효과 있음</a:t>
                      </a:r>
                      <a:endParaRPr lang="en-KR" baseline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066414"/>
                  </a:ext>
                </a:extLst>
              </a:tr>
              <a:tr h="951343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H</a:t>
                      </a:r>
                      <a:r>
                        <a:rPr lang="en-KR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0</a:t>
                      </a:r>
                      <a:r>
                        <a:rPr lang="ko-KR" altLang="en-US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채택</a:t>
                      </a:r>
                      <a:endParaRPr lang="en-KR" baseline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평상 업무 또는 </a:t>
                      </a:r>
                      <a:endParaRPr lang="en-US" altLang="ko-KR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새로운 제안 고려</a:t>
                      </a:r>
                      <a:endParaRPr lang="en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미 채택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집행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(X)</a:t>
                      </a:r>
                    </a:p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  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낭비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(X)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49810"/>
                  </a:ext>
                </a:extLst>
              </a:tr>
              <a:tr h="95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H</a:t>
                      </a:r>
                      <a:r>
                        <a:rPr lang="en-KR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0</a:t>
                      </a:r>
                      <a:r>
                        <a:rPr lang="ko-KR" altLang="en-US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기각</a:t>
                      </a:r>
                      <a:endParaRPr lang="en-KR" baseline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채택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집행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(O)</a:t>
                      </a:r>
                    </a:p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낭비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(O)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채택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집행 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            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정책 효과 ↑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7856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B7E716D-CF94-AB4C-BF5C-48D0C7F3FE3C}"/>
              </a:ext>
            </a:extLst>
          </p:cNvPr>
          <p:cNvSpPr txBox="1"/>
          <p:nvPr/>
        </p:nvSpPr>
        <p:spPr>
          <a:xfrm>
            <a:off x="2432720" y="3075340"/>
            <a:ext cx="1107996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실제상황</a:t>
            </a:r>
            <a:endParaRPr lang="en-KR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184DA-9D48-5E40-8444-5549E14879EB}"/>
              </a:ext>
            </a:extLst>
          </p:cNvPr>
          <p:cNvSpPr txBox="1"/>
          <p:nvPr/>
        </p:nvSpPr>
        <p:spPr>
          <a:xfrm>
            <a:off x="850403" y="3467307"/>
            <a:ext cx="1420582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통계적 결정</a:t>
            </a:r>
            <a:endParaRPr lang="en-KR" sz="1800" dirty="0"/>
          </a:p>
        </p:txBody>
      </p:sp>
    </p:spTree>
    <p:extLst>
      <p:ext uri="{BB962C8B-B14F-4D97-AF65-F5344CB8AC3E}">
        <p14:creationId xmlns:p14="http://schemas.microsoft.com/office/powerpoint/2010/main" val="38917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77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/>
              <a:t>기각역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/>
              <a:t>대립가설은 크게 </a:t>
            </a:r>
            <a:r>
              <a:rPr lang="en-US" altLang="ko-KR" sz="1600" dirty="0"/>
              <a:t>3</a:t>
            </a:r>
            <a:r>
              <a:rPr lang="ko-KR" altLang="en-US" sz="1600" dirty="0"/>
              <a:t>가지로 구분됨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가 아니다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보다 크다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/>
              <a:t>세 여자 </a:t>
            </a:r>
            <a:r>
              <a:rPr lang="ko-KR" altLang="en-US" sz="1600" dirty="0"/>
              <a:t>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보다 작다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3653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63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/>
              <a:t>기각역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/>
              <a:t>대립가설은 크게 </a:t>
            </a:r>
            <a:r>
              <a:rPr lang="en-US" altLang="ko-KR" sz="1600" dirty="0"/>
              <a:t>3</a:t>
            </a:r>
            <a:r>
              <a:rPr lang="ko-KR" altLang="en-US" sz="1600" dirty="0"/>
              <a:t>가지로 구분됨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가 아니다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양측검정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802BEF-8424-CF42-9814-AD66BD4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852936"/>
            <a:ext cx="3302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8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가 아니다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양측검정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802BEF-8424-CF42-9814-AD66BD4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37" y="1694190"/>
            <a:ext cx="3696323" cy="3895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/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800" dirty="0"/>
                  <a:t>자유도가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인 </a:t>
                </a:r>
                <a:r>
                  <a:rPr lang="en-US" altLang="ko-KR" sz="1800" dirty="0"/>
                  <a:t>z-</a:t>
                </a:r>
                <a:r>
                  <a:rPr lang="ko-KR" altLang="en-US" sz="1800" dirty="0"/>
                  <a:t>분포에서 유의수준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ko-KR" altLang="en-US" sz="1800" dirty="0"/>
                  <a:t>일 때의 </a:t>
                </a:r>
                <a:r>
                  <a:rPr lang="ko-KR" altLang="en-US" sz="1800" dirty="0" err="1"/>
                  <a:t>기각역</a:t>
                </a:r>
                <a:endParaRPr lang="en-KR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blipFill>
                <a:blip r:embed="rId3"/>
                <a:stretch>
                  <a:fillRect l="-781" t="-3125" b="-2187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4B56F0-1106-634E-8654-AF4D76FD1ED9}"/>
              </a:ext>
            </a:extLst>
          </p:cNvPr>
          <p:cNvCxnSpPr/>
          <p:nvPr/>
        </p:nvCxnSpPr>
        <p:spPr>
          <a:xfrm>
            <a:off x="3104837" y="4365104"/>
            <a:ext cx="552019" cy="6120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680DE-46AE-3844-9E68-675684D65B34}"/>
              </a:ext>
            </a:extLst>
          </p:cNvPr>
          <p:cNvCxnSpPr>
            <a:cxnSpLocks/>
          </p:cNvCxnSpPr>
          <p:nvPr/>
        </p:nvCxnSpPr>
        <p:spPr>
          <a:xfrm flipH="1">
            <a:off x="6287528" y="4365104"/>
            <a:ext cx="513632" cy="6480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6624D2-5C10-A74B-AC79-FBDFF8E27FC2}"/>
              </a:ext>
            </a:extLst>
          </p:cNvPr>
          <p:cNvSpPr txBox="1"/>
          <p:nvPr/>
        </p:nvSpPr>
        <p:spPr>
          <a:xfrm>
            <a:off x="1100572" y="3950437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/>
              <a:t>귀무가설 기각 </a:t>
            </a:r>
            <a:r>
              <a:rPr lang="en-US" altLang="ko-KR"/>
              <a:t>=</a:t>
            </a:r>
            <a:r>
              <a:rPr lang="ko-KR" altLang="en-US"/>
              <a:t> 대립가설 채택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DF467-79B3-414B-948C-D9231C3682C8}"/>
              </a:ext>
            </a:extLst>
          </p:cNvPr>
          <p:cNvSpPr txBox="1"/>
          <p:nvPr/>
        </p:nvSpPr>
        <p:spPr>
          <a:xfrm>
            <a:off x="6086416" y="3959665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2D35D-280C-EC46-86B9-19EF0E70C959}"/>
              </a:ext>
            </a:extLst>
          </p:cNvPr>
          <p:cNvSpPr txBox="1"/>
          <p:nvPr/>
        </p:nvSpPr>
        <p:spPr>
          <a:xfrm>
            <a:off x="4310836" y="4363730"/>
            <a:ext cx="1324402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0037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17" y="2731610"/>
            <a:ext cx="3968763" cy="2763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/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800" dirty="0"/>
                  <a:t>자유도가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인 </a:t>
                </a:r>
                <a:r>
                  <a:rPr lang="en-US" altLang="ko-KR" sz="1800" dirty="0"/>
                  <a:t>z-</a:t>
                </a:r>
                <a:r>
                  <a:rPr lang="ko-KR" altLang="en-US" sz="1800" dirty="0"/>
                  <a:t>분포에서 유의수준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ko-KR" altLang="en-US" sz="1800" dirty="0"/>
                  <a:t>일 때의 </a:t>
                </a:r>
                <a:r>
                  <a:rPr lang="ko-KR" altLang="en-US" sz="1800" dirty="0" err="1"/>
                  <a:t>기각역</a:t>
                </a:r>
                <a:endParaRPr lang="en-KR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blipFill>
                <a:blip r:embed="rId3"/>
                <a:stretch>
                  <a:fillRect l="-781" t="-3125" b="-2187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4B56F0-1106-634E-8654-AF4D76FD1ED9}"/>
              </a:ext>
            </a:extLst>
          </p:cNvPr>
          <p:cNvCxnSpPr/>
          <p:nvPr/>
        </p:nvCxnSpPr>
        <p:spPr>
          <a:xfrm>
            <a:off x="3104837" y="4365104"/>
            <a:ext cx="552019" cy="6120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680DE-46AE-3844-9E68-675684D65B34}"/>
              </a:ext>
            </a:extLst>
          </p:cNvPr>
          <p:cNvCxnSpPr>
            <a:cxnSpLocks/>
          </p:cNvCxnSpPr>
          <p:nvPr/>
        </p:nvCxnSpPr>
        <p:spPr>
          <a:xfrm flipH="1">
            <a:off x="6287528" y="4365104"/>
            <a:ext cx="513632" cy="6480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6624D2-5C10-A74B-AC79-FBDFF8E27FC2}"/>
              </a:ext>
            </a:extLst>
          </p:cNvPr>
          <p:cNvSpPr txBox="1"/>
          <p:nvPr/>
        </p:nvSpPr>
        <p:spPr>
          <a:xfrm>
            <a:off x="1100572" y="3950437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DF467-79B3-414B-948C-D9231C3682C8}"/>
              </a:ext>
            </a:extLst>
          </p:cNvPr>
          <p:cNvSpPr txBox="1"/>
          <p:nvPr/>
        </p:nvSpPr>
        <p:spPr>
          <a:xfrm>
            <a:off x="6086416" y="3959665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2D35D-280C-EC46-86B9-19EF0E70C959}"/>
              </a:ext>
            </a:extLst>
          </p:cNvPr>
          <p:cNvSpPr txBox="1"/>
          <p:nvPr/>
        </p:nvSpPr>
        <p:spPr>
          <a:xfrm>
            <a:off x="4310836" y="4363730"/>
            <a:ext cx="1324402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07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가 아니다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양측검정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그림상으로는 </a:t>
            </a:r>
            <a:r>
              <a:rPr lang="ko-KR" altLang="en-US" sz="1600" dirty="0" err="1"/>
              <a:t>귀무가설을</a:t>
            </a:r>
            <a:r>
              <a:rPr lang="ko-KR" altLang="en-US" sz="1600" dirty="0"/>
              <a:t> 채택해야 함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8825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18" y="2772791"/>
            <a:ext cx="3850461" cy="2680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유의확률과</a:t>
            </a:r>
            <a:r>
              <a:rPr lang="ko-KR" altLang="en-US" sz="2400" b="0" dirty="0"/>
              <a:t> </a:t>
            </a:r>
            <a:r>
              <a:rPr lang="ko-KR" altLang="en-US" sz="2400" b="0" dirty="0" err="1"/>
              <a:t>유의수준을</a:t>
            </a:r>
            <a:r>
              <a:rPr lang="ko-KR" altLang="en-US" sz="2400" b="0" dirty="0"/>
              <a:t> 이용한 </a:t>
            </a:r>
            <a:r>
              <a:rPr lang="ko-KR" altLang="en-US" sz="2400" b="0" dirty="0" err="1"/>
              <a:t>판정방법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/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800" dirty="0"/>
                  <a:t>자유도가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인 </a:t>
                </a:r>
                <a:r>
                  <a:rPr lang="en-US" altLang="ko-KR" sz="1800" dirty="0"/>
                  <a:t>z-</a:t>
                </a:r>
                <a:r>
                  <a:rPr lang="ko-KR" altLang="en-US" sz="1800" dirty="0"/>
                  <a:t>분포에서 유의수준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ko-KR" altLang="en-US" sz="1800" dirty="0"/>
                  <a:t>일 때의 </a:t>
                </a:r>
                <a:r>
                  <a:rPr lang="ko-KR" altLang="en-US" sz="1800" dirty="0" err="1"/>
                  <a:t>기각역</a:t>
                </a:r>
                <a:endParaRPr lang="en-KR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blipFill>
                <a:blip r:embed="rId3"/>
                <a:stretch>
                  <a:fillRect l="-781" t="-3125" b="-2187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4B56F0-1106-634E-8654-AF4D76FD1ED9}"/>
              </a:ext>
            </a:extLst>
          </p:cNvPr>
          <p:cNvCxnSpPr/>
          <p:nvPr/>
        </p:nvCxnSpPr>
        <p:spPr>
          <a:xfrm>
            <a:off x="3104837" y="4365104"/>
            <a:ext cx="552019" cy="6120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680DE-46AE-3844-9E68-675684D65B34}"/>
              </a:ext>
            </a:extLst>
          </p:cNvPr>
          <p:cNvCxnSpPr>
            <a:cxnSpLocks/>
          </p:cNvCxnSpPr>
          <p:nvPr/>
        </p:nvCxnSpPr>
        <p:spPr>
          <a:xfrm flipH="1">
            <a:off x="6287528" y="4365104"/>
            <a:ext cx="513632" cy="6480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6624D2-5C10-A74B-AC79-FBDFF8E27FC2}"/>
              </a:ext>
            </a:extLst>
          </p:cNvPr>
          <p:cNvSpPr txBox="1"/>
          <p:nvPr/>
        </p:nvSpPr>
        <p:spPr>
          <a:xfrm>
            <a:off x="1100572" y="3950437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DF467-79B3-414B-948C-D9231C3682C8}"/>
              </a:ext>
            </a:extLst>
          </p:cNvPr>
          <p:cNvSpPr txBox="1"/>
          <p:nvPr/>
        </p:nvSpPr>
        <p:spPr>
          <a:xfrm>
            <a:off x="6086416" y="3959665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2D35D-280C-EC46-86B9-19EF0E70C959}"/>
              </a:ext>
            </a:extLst>
          </p:cNvPr>
          <p:cNvSpPr txBox="1"/>
          <p:nvPr/>
        </p:nvSpPr>
        <p:spPr>
          <a:xfrm>
            <a:off x="4310836" y="4363730"/>
            <a:ext cx="1324402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/>
              <a:t>유의확률</a:t>
            </a:r>
            <a:r>
              <a:rPr lang="en-US" altLang="ko-KR" sz="1600" dirty="0"/>
              <a:t>(P-Value, Significance Probability)</a:t>
            </a:r>
            <a:r>
              <a:rPr lang="ko-KR" altLang="en-US" sz="1600" dirty="0"/>
              <a:t>은 검정 통계량 활용하여 구함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양측검정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유의확률</a:t>
            </a:r>
            <a:r>
              <a:rPr lang="ko-KR" altLang="en-US" sz="1600" dirty="0"/>
              <a:t> </a:t>
            </a:r>
            <a:r>
              <a:rPr lang="en-US" altLang="ko-KR" sz="1600" dirty="0"/>
              <a:t>0.039</a:t>
            </a:r>
            <a:r>
              <a:rPr lang="ko-KR" altLang="en-US" sz="1600" dirty="0"/>
              <a:t> </a:t>
            </a:r>
            <a:r>
              <a:rPr lang="en-US" altLang="ko-KR" sz="1600" dirty="0"/>
              <a:t>&gt; </a:t>
            </a:r>
            <a:r>
              <a:rPr lang="ko-KR" altLang="en-US" sz="1600" dirty="0"/>
              <a:t>유의 수준 </a:t>
            </a:r>
            <a:r>
              <a:rPr lang="en-US" altLang="ko-KR" sz="1600" dirty="0"/>
              <a:t>0.025,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귀무가설</a:t>
            </a:r>
            <a:r>
              <a:rPr lang="ko-KR" altLang="en-US" sz="1600" dirty="0"/>
              <a:t> 채택 </a:t>
            </a:r>
            <a:r>
              <a:rPr lang="en-US" altLang="ko-KR" sz="1600" dirty="0"/>
              <a:t>(</a:t>
            </a:r>
            <a:r>
              <a:rPr lang="ko-KR" altLang="en-US" sz="1600" dirty="0"/>
              <a:t>유의수준 </a:t>
            </a:r>
            <a:r>
              <a:rPr lang="en-US" altLang="ko-KR" sz="1600" dirty="0"/>
              <a:t>0.05</a:t>
            </a:r>
            <a:r>
              <a:rPr lang="ko-KR" altLang="en-US" sz="1600" dirty="0"/>
              <a:t>의 절반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276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통계 해석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/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800" dirty="0"/>
                  <a:t>자유도가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인 </a:t>
                </a:r>
                <a:r>
                  <a:rPr lang="en-US" altLang="ko-KR" sz="1800" dirty="0"/>
                  <a:t>z-</a:t>
                </a:r>
                <a:r>
                  <a:rPr lang="ko-KR" altLang="en-US" sz="1800" dirty="0"/>
                  <a:t>분포에서 유의수준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ko-KR" altLang="en-US" sz="1800" dirty="0"/>
                  <a:t>일 때의 </a:t>
                </a:r>
                <a:r>
                  <a:rPr lang="ko-KR" altLang="en-US" sz="1800" dirty="0" err="1"/>
                  <a:t>기각역</a:t>
                </a:r>
                <a:endParaRPr lang="en-KR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blipFill>
                <a:blip r:embed="rId3"/>
                <a:stretch>
                  <a:fillRect l="-781" t="-3125" b="-2187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2122" cy="2850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en-US" altLang="ko-KR" sz="1600" dirty="0"/>
                  <a:t>2020</a:t>
                </a:r>
                <a:r>
                  <a:rPr lang="ko-KR" altLang="en-US" sz="1600" dirty="0"/>
                  <a:t>년</a:t>
                </a:r>
                <a:r>
                  <a:rPr lang="en-US" altLang="ko-KR" sz="1600" dirty="0"/>
                  <a:t>, 2015</a:t>
                </a:r>
                <a:r>
                  <a:rPr lang="ko-KR" altLang="en-US" sz="1600" dirty="0"/>
                  <a:t>년과의 평균 키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비교를 위해 만 </a:t>
                </a:r>
                <a:r>
                  <a:rPr lang="en-US" altLang="ko-KR" sz="1600" dirty="0"/>
                  <a:t>7</a:t>
                </a:r>
                <a:r>
                  <a:rPr lang="ko-KR" altLang="en-US" sz="1600" dirty="0"/>
                  <a:t>세 여자 어린이의 표본 </a:t>
                </a:r>
                <a:r>
                  <a:rPr lang="en-US" altLang="ko-KR" sz="1600" dirty="0"/>
                  <a:t>30</a:t>
                </a:r>
                <a:r>
                  <a:rPr lang="ko-KR" altLang="en-US" sz="1600" dirty="0"/>
                  <a:t>명을 추출함</a:t>
                </a:r>
                <a:endParaRPr lang="en-US" altLang="ko-KR" sz="1600" dirty="0"/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125cm, </a:t>
                </a:r>
                <a:r>
                  <a:rPr lang="ko-KR" altLang="en-US" sz="1600" dirty="0"/>
                  <a:t>표준편차는 </a:t>
                </a:r>
                <a:r>
                  <a:rPr lang="en-US" altLang="ko-KR" sz="1600" dirty="0"/>
                  <a:t>15cm</a:t>
                </a:r>
                <a:r>
                  <a:rPr lang="ko-KR" altLang="en-US" sz="1600" dirty="0"/>
                  <a:t>로 확인함</a:t>
                </a:r>
                <a:endParaRPr lang="en-US" altLang="ko-KR" sz="1600" dirty="0"/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표본으로부터 구한 검정 통계량은 </a:t>
                </a:r>
                <a:r>
                  <a:rPr lang="en-US" altLang="ko-KR" sz="1600" dirty="0"/>
                  <a:t>1.795 (p-value: 0.078)</a:t>
                </a:r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유의수준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sz="1600" dirty="0"/>
                  <a:t>) 0.05</a:t>
                </a:r>
                <a:r>
                  <a:rPr lang="ko-KR" altLang="en-US" sz="1600" dirty="0"/>
                  <a:t>에서 만 </a:t>
                </a:r>
                <a:r>
                  <a:rPr lang="en-US" altLang="ko-KR" sz="1600" dirty="0"/>
                  <a:t>7</a:t>
                </a:r>
                <a:r>
                  <a:rPr lang="ko-KR" altLang="en-US" sz="1600" dirty="0"/>
                  <a:t>세 여자 어린이 키의 평균이 </a:t>
                </a:r>
                <a:r>
                  <a:rPr lang="en-US" altLang="ko-KR" sz="1600" dirty="0"/>
                  <a:t>120cm</a:t>
                </a:r>
                <a:r>
                  <a:rPr lang="ko-KR" altLang="en-US" sz="1600" dirty="0"/>
                  <a:t>라는 </a:t>
                </a:r>
                <a:r>
                  <a:rPr lang="ko-KR" altLang="en-US" sz="1600" dirty="0" err="1"/>
                  <a:t>귀무가설</a:t>
                </a:r>
                <a:r>
                  <a:rPr lang="ko-KR" altLang="en-US" sz="1600" dirty="0"/>
                  <a:t> 기각 안됨</a:t>
                </a:r>
                <a:endParaRPr lang="en-US" altLang="ko-KR" sz="1600" dirty="0"/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 err="1"/>
                  <a:t>귀무가설을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채택해야하며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여자 어린이의 키의 평균은 여전히 </a:t>
                </a:r>
                <a:r>
                  <a:rPr lang="en-US" altLang="ko-KR" sz="1600" dirty="0"/>
                  <a:t>120cm</a:t>
                </a:r>
                <a:r>
                  <a:rPr lang="ko-KR" altLang="en-US" sz="1600" dirty="0"/>
                  <a:t>임을 유지해야 함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2122" cy="2850011"/>
              </a:xfrm>
              <a:prstGeom prst="rect">
                <a:avLst/>
              </a:prstGeom>
              <a:blipFill>
                <a:blip r:embed="rId4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86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BD3D757C-9A38-4041-AA40-B7D7CD6EF1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64" y="1232756"/>
            <a:ext cx="7148508" cy="4760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5D82C-CD1B-3742-B947-65DAF07CC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A/B </a:t>
            </a:r>
            <a:r>
              <a:rPr lang="ko-KR" altLang="en-US" sz="2400" b="0" dirty="0"/>
              <a:t>테스트 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783711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모비율</a:t>
            </a:r>
            <a:r>
              <a:rPr lang="ko-KR" altLang="en-US" sz="2400" b="0" dirty="0"/>
              <a:t> 검정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3404828" y="2708920"/>
                <a:ext cx="3056414" cy="1635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28" y="2708920"/>
                <a:ext cx="3056414" cy="1635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가설 설정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귀무가설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 </a:t>
            </a:r>
            <a:r>
              <a:rPr lang="ko-KR" altLang="en-US" sz="1600" dirty="0"/>
              <a:t>미만이다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대립가설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</a:t>
            </a:r>
            <a:r>
              <a:rPr lang="ko-KR" altLang="en-US" sz="1600" dirty="0"/>
              <a:t>를 넘는다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10006" y="4617132"/>
                <a:ext cx="2258375" cy="997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dirty="0"/>
                  <a:t>표본 비율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 err="1"/>
                  <a:t>귀무가설의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모비율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 표본의 개수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006" y="4617132"/>
                <a:ext cx="2258375" cy="997196"/>
              </a:xfrm>
              <a:prstGeom prst="rect">
                <a:avLst/>
              </a:prstGeom>
              <a:blipFill>
                <a:blip r:embed="rId3"/>
                <a:stretch>
                  <a:fillRect l="-270" b="-30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732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모비율</a:t>
            </a:r>
            <a:r>
              <a:rPr lang="ko-KR" altLang="en-US" sz="2400" b="0" dirty="0"/>
              <a:t> 검정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가설 설정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귀무가설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 </a:t>
            </a:r>
            <a:r>
              <a:rPr lang="ko-KR" altLang="en-US" sz="1600" dirty="0"/>
              <a:t>미만이다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대립가설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</a:t>
            </a:r>
            <a:r>
              <a:rPr lang="ko-KR" altLang="en-US" sz="1600" dirty="0"/>
              <a:t>를 넘는다</a:t>
            </a:r>
            <a:endParaRPr lang="en-US" altLang="ko-KR" sz="1600" dirty="0"/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>
                <a:solidFill>
                  <a:srgbClr val="000000"/>
                </a:solidFill>
              </a:rPr>
              <a:t>데이터 현황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/>
              <a:t>표본의 수는 </a:t>
            </a:r>
            <a:r>
              <a:rPr lang="en-US" altLang="ko-KR" sz="1600" dirty="0"/>
              <a:t>200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총 </a:t>
            </a:r>
            <a:r>
              <a:rPr lang="en-US" altLang="ko-KR" sz="1600" dirty="0"/>
              <a:t>22</a:t>
            </a:r>
            <a:r>
              <a:rPr lang="ko-KR" altLang="en-US" sz="1600" dirty="0"/>
              <a:t>개가 불량으로 확인됨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960706" y="4077072"/>
                <a:ext cx="4171911" cy="1614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𝟗</m:t>
                                  </m:r>
                                </m:num>
                                <m:den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𝟐𝟎𝟎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𝟒𝟕𝟏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6" y="4077072"/>
                <a:ext cx="4171911" cy="1614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941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주요 참고자료</a:t>
            </a:r>
            <a:endParaRPr lang="ko-KR" altLang="en-US" sz="1800"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2EBA91-5499-1541-BB64-BCB7EE0E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196752"/>
            <a:ext cx="3564056" cy="485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E44BA238-8F1A-2E44-9632-91F0FD1DC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386" y="1297923"/>
            <a:ext cx="3454085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1E3D6-DD98-44E1-8F47-3AAF9F010B21}"/>
              </a:ext>
            </a:extLst>
          </p:cNvPr>
          <p:cNvSpPr txBox="1"/>
          <p:nvPr/>
        </p:nvSpPr>
        <p:spPr>
          <a:xfrm>
            <a:off x="848544" y="1044603"/>
            <a:ext cx="6495689" cy="2205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두 </a:t>
            </a:r>
            <a:r>
              <a:rPr lang="ko-KR" altLang="en-US" sz="1600" dirty="0" err="1"/>
              <a:t>싸이트</a:t>
            </a:r>
            <a:r>
              <a:rPr lang="ko-KR" altLang="en-US" sz="1600" dirty="0"/>
              <a:t> 비교 </a:t>
            </a:r>
            <a:endParaRPr lang="en-US" altLang="ko-KR" sz="16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Treatment Group (B)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Control</a:t>
            </a:r>
            <a:r>
              <a:rPr lang="ko-KR" altLang="en-US" sz="1600" dirty="0"/>
              <a:t> </a:t>
            </a:r>
            <a:r>
              <a:rPr lang="en-US" altLang="ko-KR" sz="1600" dirty="0"/>
              <a:t>Group (A)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/>
              <a:t>우연히</a:t>
            </a:r>
            <a:r>
              <a:rPr lang="en-US" altLang="ko-KR" sz="1600" dirty="0"/>
              <a:t>(by chance) B</a:t>
            </a:r>
            <a:r>
              <a:rPr lang="ko-KR" altLang="en-US" sz="1600" dirty="0"/>
              <a:t>그룹이 </a:t>
            </a:r>
            <a:r>
              <a:rPr lang="en-US" altLang="ko-KR" sz="1600" dirty="0"/>
              <a:t>A</a:t>
            </a:r>
            <a:r>
              <a:rPr lang="ko-KR" altLang="en-US" sz="1600" dirty="0"/>
              <a:t>그룹보다 </a:t>
            </a:r>
            <a:r>
              <a:rPr lang="ko-KR" altLang="en-US" sz="1600" dirty="0" err="1"/>
              <a:t>전환율이</a:t>
            </a:r>
            <a:r>
              <a:rPr lang="ko-KR" altLang="en-US" sz="1600" dirty="0"/>
              <a:t> 좋았던 것일까</a:t>
            </a:r>
            <a:r>
              <a:rPr lang="en-US" altLang="ko-KR" sz="16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A/B </a:t>
            </a:r>
            <a:r>
              <a:rPr lang="ko-KR" altLang="en-US" sz="2400" b="0" dirty="0"/>
              <a:t>테스트 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3798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1E3D6-DD98-44E1-8F47-3AAF9F010B21}"/>
              </a:ext>
            </a:extLst>
          </p:cNvPr>
          <p:cNvSpPr txBox="1"/>
          <p:nvPr/>
        </p:nvSpPr>
        <p:spPr>
          <a:xfrm>
            <a:off x="848544" y="1044603"/>
            <a:ext cx="6102953" cy="1638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평균에 대한 가설 검정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잘못된 가정</a:t>
            </a:r>
            <a:r>
              <a:rPr lang="en-US" altLang="ko-KR" sz="1600" dirty="0"/>
              <a:t>:</a:t>
            </a:r>
            <a:r>
              <a:rPr lang="ko-KR" altLang="en-US" sz="1600" dirty="0"/>
              <a:t> 대한민국 성인의 키는 크다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올바른 가정</a:t>
            </a:r>
            <a:r>
              <a:rPr lang="en-US" altLang="ko-KR" sz="1600" dirty="0"/>
              <a:t>:</a:t>
            </a:r>
            <a:r>
              <a:rPr lang="ko-KR" altLang="en-US" sz="1600" dirty="0"/>
              <a:t> 대한민국 성인의 평균 키는 </a:t>
            </a:r>
            <a:r>
              <a:rPr lang="en-US" altLang="ko-KR" sz="1600" dirty="0"/>
              <a:t>170cm </a:t>
            </a:r>
            <a:r>
              <a:rPr lang="ko-KR" altLang="en-US" sz="1600" dirty="0"/>
              <a:t>이다 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가설검정</a:t>
            </a:r>
            <a:r>
              <a:rPr lang="en-US" altLang="ko-KR" sz="2400" b="0" dirty="0"/>
              <a:t>(Hypothesis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Testing)</a:t>
            </a:r>
            <a:r>
              <a:rPr lang="ko-KR" altLang="en-US" sz="2400" b="0" dirty="0"/>
              <a:t> 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33636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/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귀무가설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대한민국 성인의 평균 키는 </a:t>
                </a:r>
                <a:r>
                  <a:rPr lang="en-US" altLang="ko-KR" sz="1600" dirty="0"/>
                  <a:t>170cm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 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통계적 표시법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sz="1600" dirty="0"/>
                  <a:t> = 170</a:t>
                </a:r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err="1"/>
                  <a:t>대립가설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1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 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이 아니다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양측검정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작다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단측검정</a:t>
                </a:r>
                <a:r>
                  <a:rPr lang="en-US" altLang="ko-KR" sz="1600" dirty="0"/>
                  <a:t> = </a:t>
                </a:r>
                <a:r>
                  <a:rPr lang="ko-KR" altLang="en-US" sz="1600" dirty="0"/>
                  <a:t>좌측 검정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크다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3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단측검정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우측 검정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blipFill>
                <a:blip r:embed="rId2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귀무가설</a:t>
            </a:r>
            <a:r>
              <a:rPr lang="ko-KR" altLang="en-US" sz="2400" b="0" dirty="0"/>
              <a:t> 및 </a:t>
            </a:r>
            <a:r>
              <a:rPr lang="ko-KR" altLang="en-US" sz="2400" b="0" dirty="0" err="1"/>
              <a:t>대립가설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26234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/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귀무가설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대한민국 성인의 평균 키는 </a:t>
                </a:r>
                <a:r>
                  <a:rPr lang="en-US" altLang="ko-KR" sz="1600" dirty="0"/>
                  <a:t>170cm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 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통계적 표시법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sz="1600" dirty="0"/>
                  <a:t> = 170</a:t>
                </a:r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err="1"/>
                  <a:t>대립가설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1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 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이 아니다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Two-Sided Test, Two Tailed Test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작다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One-Sided Test = Lower Tailed Test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크다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3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One-Sided Test = Upper Tailed Test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blipFill>
                <a:blip r:embed="rId2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귀무가설</a:t>
            </a:r>
            <a:r>
              <a:rPr lang="ko-KR" altLang="en-US" sz="2400" b="0" dirty="0"/>
              <a:t> 및 </a:t>
            </a:r>
            <a:r>
              <a:rPr lang="ko-KR" altLang="en-US" sz="2400" b="0" dirty="0" err="1"/>
              <a:t>대립가설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69642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1E3D6-DD98-44E1-8F47-3AAF9F010B21}"/>
              </a:ext>
            </a:extLst>
          </p:cNvPr>
          <p:cNvSpPr txBox="1"/>
          <p:nvPr/>
        </p:nvSpPr>
        <p:spPr>
          <a:xfrm>
            <a:off x="848544" y="1044603"/>
            <a:ext cx="284431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/>
              <a:t>Z</a:t>
            </a:r>
            <a:r>
              <a:rPr lang="ko-KR" altLang="en-US" sz="1600" dirty="0"/>
              <a:t>값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Z-</a:t>
            </a:r>
            <a:r>
              <a:rPr lang="ko-KR" altLang="en-US" sz="2400" b="0" dirty="0"/>
              <a:t>검정 통계량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1136576" y="1880828"/>
                <a:ext cx="1960473" cy="103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𝑺𝑬</m:t>
                          </m:r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76" y="1880828"/>
                <a:ext cx="1960473" cy="1036759"/>
              </a:xfrm>
              <a:prstGeom prst="rect">
                <a:avLst/>
              </a:prstGeom>
              <a:blipFill>
                <a:blip r:embed="rId2"/>
                <a:stretch>
                  <a:fillRect l="-2581" r="-2581" b="-731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72415C-8FCF-5B43-999E-F126038B4250}"/>
              </a:ext>
            </a:extLst>
          </p:cNvPr>
          <p:cNvSpPr txBox="1"/>
          <p:nvPr/>
        </p:nvSpPr>
        <p:spPr>
          <a:xfrm>
            <a:off x="4412940" y="1006716"/>
            <a:ext cx="284431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/>
              <a:t>SE(</a:t>
            </a:r>
            <a:r>
              <a:rPr lang="ko-KR" altLang="en-US" sz="1600" dirty="0" err="1"/>
              <a:t>표준오차</a:t>
            </a:r>
            <a:r>
              <a:rPr lang="en-US" altLang="ko-KR" sz="1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44ADC-EB53-6F47-AA0B-571B030C407A}"/>
                  </a:ext>
                </a:extLst>
              </p:cNvPr>
              <p:cNvSpPr txBox="1"/>
              <p:nvPr/>
            </p:nvSpPr>
            <p:spPr>
              <a:xfrm>
                <a:off x="4700972" y="1842941"/>
                <a:ext cx="1579920" cy="986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44ADC-EB53-6F47-AA0B-571B030C4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972" y="1842941"/>
                <a:ext cx="1579920" cy="986167"/>
              </a:xfrm>
              <a:prstGeom prst="rect">
                <a:avLst/>
              </a:prstGeom>
              <a:blipFill>
                <a:blip r:embed="rId3"/>
                <a:stretch>
                  <a:fillRect l="-4000" r="-1600" b="-253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964B32-2481-CF40-8E9E-0CA3B04CD5B1}"/>
                  </a:ext>
                </a:extLst>
              </p:cNvPr>
              <p:cNvSpPr txBox="1"/>
              <p:nvPr/>
            </p:nvSpPr>
            <p:spPr>
              <a:xfrm>
                <a:off x="848544" y="3175821"/>
                <a:ext cx="4752528" cy="2630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용어정리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모평균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 err="1"/>
                  <a:t>표본평균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𝑺𝑬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 err="1"/>
                  <a:t>표준오차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표준편차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모집단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모집단의 크기 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964B32-2481-CF40-8E9E-0CA3B04CD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4" y="3175821"/>
                <a:ext cx="4752528" cy="2630720"/>
              </a:xfrm>
              <a:prstGeom prst="rect">
                <a:avLst/>
              </a:prstGeom>
              <a:blipFill>
                <a:blip r:embed="rId4"/>
                <a:stretch>
                  <a:fillRect l="-532" b="-144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48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표준오차</a:t>
            </a:r>
            <a:endParaRPr lang="ko-KR" altLang="en-US" sz="1800" b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B4E837-AD69-C542-BE54-9DA90DB3F994}"/>
              </a:ext>
            </a:extLst>
          </p:cNvPr>
          <p:cNvSpPr/>
          <p:nvPr/>
        </p:nvSpPr>
        <p:spPr>
          <a:xfrm>
            <a:off x="429792" y="1604413"/>
            <a:ext cx="3893956" cy="3315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3200" dirty="0"/>
              <a:t>전체 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모집단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평균</a:t>
            </a:r>
            <a:endParaRPr lang="en-US" altLang="ko-KR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37EDFF-860A-5E45-9AF2-CAD33423BFD4}"/>
              </a:ext>
            </a:extLst>
          </p:cNvPr>
          <p:cNvSpPr/>
          <p:nvPr/>
        </p:nvSpPr>
        <p:spPr>
          <a:xfrm>
            <a:off x="5217672" y="872717"/>
            <a:ext cx="1764196" cy="15021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1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1AFB48-333C-2A4D-9423-234B03C2248A}"/>
              </a:ext>
            </a:extLst>
          </p:cNvPr>
          <p:cNvSpPr/>
          <p:nvPr/>
        </p:nvSpPr>
        <p:spPr>
          <a:xfrm>
            <a:off x="6285149" y="2780929"/>
            <a:ext cx="1764196" cy="1502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2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85D341-B9B1-3A48-8B75-55E839467E31}"/>
              </a:ext>
            </a:extLst>
          </p:cNvPr>
          <p:cNvSpPr/>
          <p:nvPr/>
        </p:nvSpPr>
        <p:spPr>
          <a:xfrm>
            <a:off x="4844989" y="4555141"/>
            <a:ext cx="1764196" cy="1502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3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B95BEC7-7D92-5141-A06C-75D5E73D97E2}"/>
              </a:ext>
            </a:extLst>
          </p:cNvPr>
          <p:cNvCxnSpPr>
            <a:cxnSpLocks/>
            <a:stCxn id="3" idx="7"/>
            <a:endCxn id="9" idx="0"/>
          </p:cNvCxnSpPr>
          <p:nvPr/>
        </p:nvCxnSpPr>
        <p:spPr>
          <a:xfrm rot="5400000" flipH="1" flipV="1">
            <a:off x="4318005" y="308203"/>
            <a:ext cx="1217250" cy="2346279"/>
          </a:xfrm>
          <a:prstGeom prst="curvedConnector3">
            <a:avLst>
              <a:gd name="adj1" fmla="val 11878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4DD4866-15F1-244F-AE65-33DC77D02DC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4323748" y="3262198"/>
            <a:ext cx="1961401" cy="2698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FD5D759-94D6-BF48-9C0C-933BD343811A}"/>
              </a:ext>
            </a:extLst>
          </p:cNvPr>
          <p:cNvCxnSpPr>
            <a:cxnSpLocks/>
            <a:stCxn id="3" idx="5"/>
            <a:endCxn id="11" idx="4"/>
          </p:cNvCxnSpPr>
          <p:nvPr/>
        </p:nvCxnSpPr>
        <p:spPr>
          <a:xfrm rot="16200000" flipH="1">
            <a:off x="3928857" y="4259063"/>
            <a:ext cx="1622864" cy="1973596"/>
          </a:xfrm>
          <a:prstGeom prst="curvedConnector3">
            <a:avLst>
              <a:gd name="adj1" fmla="val 114086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2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표준오차</a:t>
            </a:r>
            <a:endParaRPr lang="ko-KR" altLang="en-US" sz="1800" b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B4E837-AD69-C542-BE54-9DA90DB3F994}"/>
              </a:ext>
            </a:extLst>
          </p:cNvPr>
          <p:cNvSpPr/>
          <p:nvPr/>
        </p:nvSpPr>
        <p:spPr>
          <a:xfrm>
            <a:off x="429792" y="1604413"/>
            <a:ext cx="3893956" cy="3315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3200" dirty="0"/>
              <a:t>전체 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모집단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평균</a:t>
            </a:r>
            <a:endParaRPr lang="en-US" altLang="ko-KR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37EDFF-860A-5E45-9AF2-CAD33423BFD4}"/>
              </a:ext>
            </a:extLst>
          </p:cNvPr>
          <p:cNvSpPr/>
          <p:nvPr/>
        </p:nvSpPr>
        <p:spPr>
          <a:xfrm>
            <a:off x="5304448" y="872941"/>
            <a:ext cx="1764196" cy="15021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1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r>
              <a:rPr lang="en-US" altLang="ko-KR" sz="1800" dirty="0"/>
              <a:t>”</a:t>
            </a:r>
            <a:r>
              <a:rPr lang="ko-KR" altLang="en-US" sz="1800" dirty="0"/>
              <a:t>값</a:t>
            </a:r>
            <a:r>
              <a:rPr lang="en-US" altLang="ko-KR" sz="1800" dirty="0"/>
              <a:t>”</a:t>
            </a:r>
            <a:endParaRPr lang="en-KR" sz="1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1AFB48-333C-2A4D-9423-234B03C2248A}"/>
              </a:ext>
            </a:extLst>
          </p:cNvPr>
          <p:cNvSpPr/>
          <p:nvPr/>
        </p:nvSpPr>
        <p:spPr>
          <a:xfrm>
            <a:off x="6285149" y="2780929"/>
            <a:ext cx="1764196" cy="1502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2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r>
              <a:rPr lang="en-US" altLang="ko-KR" sz="1800" dirty="0"/>
              <a:t>”</a:t>
            </a:r>
            <a:r>
              <a:rPr lang="ko-KR" altLang="en-US" sz="1800" dirty="0"/>
              <a:t>값</a:t>
            </a:r>
            <a:r>
              <a:rPr lang="en-US" altLang="ko-KR" sz="1800" dirty="0"/>
              <a:t>”</a:t>
            </a:r>
            <a:endParaRPr lang="en-KR" sz="1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85D341-B9B1-3A48-8B75-55E839467E31}"/>
              </a:ext>
            </a:extLst>
          </p:cNvPr>
          <p:cNvSpPr/>
          <p:nvPr/>
        </p:nvSpPr>
        <p:spPr>
          <a:xfrm>
            <a:off x="4844989" y="4555141"/>
            <a:ext cx="1764196" cy="1502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3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EE540-33D7-054B-9129-B37947A4E81B}"/>
              </a:ext>
            </a:extLst>
          </p:cNvPr>
          <p:cNvSpPr/>
          <p:nvPr/>
        </p:nvSpPr>
        <p:spPr>
          <a:xfrm>
            <a:off x="3482935" y="1098257"/>
            <a:ext cx="1038018" cy="4813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Sample</a:t>
            </a:r>
          </a:p>
          <a:p>
            <a:pPr algn="ctr">
              <a:buNone/>
            </a:pPr>
            <a:r>
              <a:rPr lang="ko-KR" altLang="en-US" dirty="0"/>
              <a:t>평균들의</a:t>
            </a:r>
            <a:endParaRPr lang="en-US" altLang="ko-KR" dirty="0"/>
          </a:p>
          <a:p>
            <a:pPr algn="ctr">
              <a:buNone/>
            </a:pPr>
            <a:r>
              <a:rPr lang="ko-KR" altLang="en-US" dirty="0"/>
              <a:t>표준편차</a:t>
            </a:r>
            <a:endParaRPr lang="en-US" altLang="ko-K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5B33AA-933D-CC4E-B751-3C8ED27A244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520953" y="1624017"/>
            <a:ext cx="783495" cy="580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906349-B590-AB4A-9E0C-74B5F76DE6EC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 flipV="1">
            <a:off x="4520953" y="3504976"/>
            <a:ext cx="1764196" cy="27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574C6-74F6-0844-B951-EF57AA521C1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20953" y="4437112"/>
            <a:ext cx="582397" cy="3380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80CD8209-09C4-B243-AB0A-E89D1AAC6794}"/>
              </a:ext>
            </a:extLst>
          </p:cNvPr>
          <p:cNvSpPr/>
          <p:nvPr/>
        </p:nvSpPr>
        <p:spPr>
          <a:xfrm>
            <a:off x="4412940" y="2096852"/>
            <a:ext cx="108013" cy="2340260"/>
          </a:xfrm>
          <a:prstGeom prst="leftBracket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374064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4973</TotalTime>
  <Words>966</Words>
  <Application>Microsoft Macintosh PowerPoint</Application>
  <PresentationFormat>A4 Paper (210x297 mm)</PresentationFormat>
  <Paragraphs>167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Gothic A1 SemiBold</vt:lpstr>
      <vt:lpstr>Gothic A1 thin</vt:lpstr>
      <vt:lpstr>KoPubDotum_Pro Medium</vt:lpstr>
      <vt:lpstr>맑은 고딕</vt:lpstr>
      <vt:lpstr>Arial</vt:lpstr>
      <vt:lpstr>Cambria Math</vt:lpstr>
      <vt:lpstr>Courier New</vt:lpstr>
      <vt:lpstr>Wingdings</vt:lpstr>
      <vt:lpstr>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Jung Jihoon</cp:lastModifiedBy>
  <cp:revision>780</cp:revision>
  <dcterms:created xsi:type="dcterms:W3CDTF">2012-04-02T02:40:52Z</dcterms:created>
  <dcterms:modified xsi:type="dcterms:W3CDTF">2022-02-10T03:10:37Z</dcterms:modified>
  <cp:version>1000.0000.01</cp:version>
</cp:coreProperties>
</file>