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57" r:id="rId1"/>
  </p:sldMasterIdLst>
  <p:notesMasterIdLst>
    <p:notesMasterId r:id="rId12"/>
  </p:notesMasterIdLst>
  <p:sldIdLst>
    <p:sldId id="490" r:id="rId2"/>
    <p:sldId id="489" r:id="rId3"/>
    <p:sldId id="492" r:id="rId4"/>
    <p:sldId id="493" r:id="rId5"/>
    <p:sldId id="511" r:id="rId6"/>
    <p:sldId id="512" r:id="rId7"/>
    <p:sldId id="513" r:id="rId8"/>
    <p:sldId id="508" r:id="rId9"/>
    <p:sldId id="510" r:id="rId10"/>
    <p:sldId id="509" r:id="rId11"/>
  </p:sldIdLst>
  <p:sldSz cx="9906000" cy="6858000" type="A4"/>
  <p:notesSz cx="6858000" cy="9144000"/>
  <p:defaultTextStyle>
    <a:defPPr>
      <a:defRPr lang="ko-KR"/>
    </a:defPPr>
    <a:lvl1pPr algn="l" rtl="0" fontAlgn="base" latinLnBrk="1">
      <a:lnSpc>
        <a:spcPct val="120000"/>
      </a:lnSpc>
      <a:spcBef>
        <a:spcPct val="30000"/>
      </a:spcBef>
      <a:spcAft>
        <a:spcPct val="0"/>
      </a:spcAft>
      <a:buChar char="•"/>
      <a:defRPr kumimoji="1" sz="1400" b="1" kern="1200">
        <a:solidFill>
          <a:schemeClr val="tx1"/>
        </a:solidFill>
        <a:latin typeface="맑은 고딕"/>
        <a:ea typeface="맑은 고딕"/>
        <a:cs typeface="+mn-cs"/>
      </a:defRPr>
    </a:lvl1pPr>
    <a:lvl2pPr marL="457200" algn="l" rtl="0" fontAlgn="base" latinLnBrk="1">
      <a:lnSpc>
        <a:spcPct val="120000"/>
      </a:lnSpc>
      <a:spcBef>
        <a:spcPct val="30000"/>
      </a:spcBef>
      <a:spcAft>
        <a:spcPct val="0"/>
      </a:spcAft>
      <a:buChar char="•"/>
      <a:defRPr kumimoji="1" sz="1400" b="1" kern="1200">
        <a:solidFill>
          <a:schemeClr val="tx1"/>
        </a:solidFill>
        <a:latin typeface="맑은 고딕"/>
        <a:ea typeface="맑은 고딕"/>
        <a:cs typeface="+mn-cs"/>
      </a:defRPr>
    </a:lvl2pPr>
    <a:lvl3pPr marL="914400" algn="l" rtl="0" fontAlgn="base" latinLnBrk="1">
      <a:lnSpc>
        <a:spcPct val="120000"/>
      </a:lnSpc>
      <a:spcBef>
        <a:spcPct val="30000"/>
      </a:spcBef>
      <a:spcAft>
        <a:spcPct val="0"/>
      </a:spcAft>
      <a:buChar char="•"/>
      <a:defRPr kumimoji="1" sz="1400" b="1" kern="1200">
        <a:solidFill>
          <a:schemeClr val="tx1"/>
        </a:solidFill>
        <a:latin typeface="맑은 고딕"/>
        <a:ea typeface="맑은 고딕"/>
        <a:cs typeface="+mn-cs"/>
      </a:defRPr>
    </a:lvl3pPr>
    <a:lvl4pPr marL="1371600" algn="l" rtl="0" fontAlgn="base" latinLnBrk="1">
      <a:lnSpc>
        <a:spcPct val="120000"/>
      </a:lnSpc>
      <a:spcBef>
        <a:spcPct val="30000"/>
      </a:spcBef>
      <a:spcAft>
        <a:spcPct val="0"/>
      </a:spcAft>
      <a:buChar char="•"/>
      <a:defRPr kumimoji="1" sz="1400" b="1" kern="1200">
        <a:solidFill>
          <a:schemeClr val="tx1"/>
        </a:solidFill>
        <a:latin typeface="맑은 고딕"/>
        <a:ea typeface="맑은 고딕"/>
        <a:cs typeface="+mn-cs"/>
      </a:defRPr>
    </a:lvl4pPr>
    <a:lvl5pPr marL="1828800" algn="l" rtl="0" fontAlgn="base" latinLnBrk="1">
      <a:lnSpc>
        <a:spcPct val="120000"/>
      </a:lnSpc>
      <a:spcBef>
        <a:spcPct val="30000"/>
      </a:spcBef>
      <a:spcAft>
        <a:spcPct val="0"/>
      </a:spcAft>
      <a:buChar char="•"/>
      <a:defRPr kumimoji="1" sz="1400" b="1" kern="1200">
        <a:solidFill>
          <a:schemeClr val="tx1"/>
        </a:solidFill>
        <a:latin typeface="맑은 고딕"/>
        <a:ea typeface="맑은 고딕"/>
        <a:cs typeface="+mn-cs"/>
      </a:defRPr>
    </a:lvl5pPr>
    <a:lvl6pPr marL="2286000" algn="l" defTabSz="914400" rtl="0" eaLnBrk="1" latinLnBrk="1" hangingPunct="1">
      <a:defRPr kumimoji="1" sz="1400" b="1" kern="1200">
        <a:solidFill>
          <a:schemeClr val="tx1"/>
        </a:solidFill>
        <a:latin typeface="맑은 고딕"/>
        <a:ea typeface="맑은 고딕"/>
        <a:cs typeface="+mn-cs"/>
      </a:defRPr>
    </a:lvl6pPr>
    <a:lvl7pPr marL="2743200" algn="l" defTabSz="914400" rtl="0" eaLnBrk="1" latinLnBrk="1" hangingPunct="1">
      <a:defRPr kumimoji="1" sz="1400" b="1" kern="1200">
        <a:solidFill>
          <a:schemeClr val="tx1"/>
        </a:solidFill>
        <a:latin typeface="맑은 고딕"/>
        <a:ea typeface="맑은 고딕"/>
        <a:cs typeface="+mn-cs"/>
      </a:defRPr>
    </a:lvl7pPr>
    <a:lvl8pPr marL="3200400" algn="l" defTabSz="914400" rtl="0" eaLnBrk="1" latinLnBrk="1" hangingPunct="1">
      <a:defRPr kumimoji="1" sz="1400" b="1" kern="1200">
        <a:solidFill>
          <a:schemeClr val="tx1"/>
        </a:solidFill>
        <a:latin typeface="맑은 고딕"/>
        <a:ea typeface="맑은 고딕"/>
        <a:cs typeface="+mn-cs"/>
      </a:defRPr>
    </a:lvl8pPr>
    <a:lvl9pPr marL="3657600" algn="l" defTabSz="914400" rtl="0" eaLnBrk="1" latinLnBrk="1" hangingPunct="1">
      <a:defRPr kumimoji="1" sz="1400" b="1" kern="1200">
        <a:solidFill>
          <a:schemeClr val="tx1"/>
        </a:solidFill>
        <a:latin typeface="맑은 고딕"/>
        <a:ea typeface="맑은 고딕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orient="horz" pos="753">
          <p15:clr>
            <a:srgbClr val="A4A3A4"/>
          </p15:clr>
        </p15:guide>
        <p15:guide id="3" orient="horz" pos="118">
          <p15:clr>
            <a:srgbClr val="A4A3A4"/>
          </p15:clr>
        </p15:guide>
        <p15:guide id="4" orient="horz" pos="4155">
          <p15:clr>
            <a:srgbClr val="A4A3A4"/>
          </p15:clr>
        </p15:guide>
        <p15:guide id="5" orient="horz" pos="1093">
          <p15:clr>
            <a:srgbClr val="A4A3A4"/>
          </p15:clr>
        </p15:guide>
        <p15:guide id="6" pos="3119">
          <p15:clr>
            <a:srgbClr val="A4A3A4"/>
          </p15:clr>
        </p15:guide>
        <p15:guide id="7" pos="261">
          <p15:clr>
            <a:srgbClr val="A4A3A4"/>
          </p15:clr>
        </p15:guide>
        <p15:guide id="8" pos="5978">
          <p15:clr>
            <a:srgbClr val="A4A3A4"/>
          </p15:clr>
        </p15:guide>
        <p15:guide id="9" pos="511">
          <p15:clr>
            <a:srgbClr val="A4A3A4"/>
          </p15:clr>
        </p15:guide>
        <p15:guide id="10" pos="572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5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71"/>
    <p:restoredTop sz="95915" autoAdjust="0"/>
  </p:normalViewPr>
  <p:slideViewPr>
    <p:cSldViewPr>
      <p:cViewPr varScale="1">
        <p:scale>
          <a:sx n="69" d="100"/>
          <a:sy n="69" d="100"/>
        </p:scale>
        <p:origin x="1332" y="-96"/>
      </p:cViewPr>
      <p:guideLst>
        <p:guide orient="horz" pos="2159"/>
        <p:guide orient="horz" pos="753"/>
        <p:guide orient="horz" pos="118"/>
        <p:guide orient="horz" pos="4155"/>
        <p:guide orient="horz" pos="1093"/>
        <p:guide pos="3119"/>
        <p:guide pos="261"/>
        <p:guide pos="5978"/>
        <p:guide pos="511"/>
        <p:guide pos="5728"/>
      </p:guideLst>
    </p:cSldViewPr>
  </p:slideViewPr>
  <p:notesTextViewPr>
    <p:cViewPr>
      <p:scale>
        <a:sx n="45" d="100"/>
        <a:sy n="4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4" d="100"/>
          <a:sy n="74" d="100"/>
        </p:scale>
        <p:origin x="-2160" y="-90"/>
      </p:cViewPr>
      <p:guideLst>
        <p:guide orient="horz" pos="2880"/>
        <p:guide pos="2159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200" b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4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200" b="0">
                <a:latin typeface="+mn-lt"/>
                <a:ea typeface="+mn-ea"/>
              </a:defRPr>
            </a:lvl1pPr>
          </a:lstStyle>
          <a:p>
            <a:pPr>
              <a:defRPr/>
            </a:pPr>
            <a:fld id="{1ABBECE4-09A5-4A05-B416-D6AEC8F8529F}" type="datetime1">
              <a:rPr lang="ko-KR" altLang="en-US"/>
              <a:pPr>
                <a:defRPr/>
              </a:pPr>
              <a:t>2022-02-09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200" b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4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200" b="0">
                <a:latin typeface="+mn-lt"/>
                <a:ea typeface="+mn-ea"/>
              </a:defRPr>
            </a:lvl1pPr>
          </a:lstStyle>
          <a:p>
            <a:pPr>
              <a:defRPr/>
            </a:pPr>
            <a:fld id="{48475120-2B95-4445-ABF6-EE09CDBEACA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252910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949065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463908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632951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77157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4020755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4024934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401788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800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149441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175825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디자인 사용자 지정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 rot="16200000">
            <a:off x="4833752" y="1799604"/>
            <a:ext cx="241268" cy="9908772"/>
          </a:xfrm>
          <a:prstGeom prst="rect">
            <a:avLst/>
          </a:prstGeom>
          <a:gradFill>
            <a:gsLst>
              <a:gs pos="0">
                <a:srgbClr val="02CCBA"/>
              </a:gs>
              <a:gs pos="100000">
                <a:srgbClr val="02B3E4"/>
              </a:gs>
            </a:gsLst>
            <a:lin ang="5400000" scaled="1"/>
          </a:gradFill>
          <a:ln w="12700" cap="flat">
            <a:noFill/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vert="horz" wrap="square" lIns="71437" tIns="71437" rIns="71437" bIns="71437" anchor="ctr">
            <a:spAutoFit/>
          </a:bodyPr>
          <a:lstStyle/>
          <a:p>
            <a:pPr marL="0" marR="0" indent="0" algn="ctr" defTabSz="821531" rtl="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3000" b="0" i="0" u="none" strike="noStrike" cap="none" spc="0" normalizeH="0" baseline="0">
              <a:solidFill>
                <a:srgbClr val="FFFFFF"/>
              </a:solidFill>
              <a:effectLst/>
              <a:uFillTx/>
              <a:latin typeface="+mj-lt"/>
              <a:ea typeface="+mj-ea"/>
              <a:cs typeface="+mj-cs"/>
              <a:sym typeface="Helvetica Neue Medium"/>
            </a:endParaRPr>
          </a:p>
        </p:txBody>
      </p:sp>
      <p:sp>
        <p:nvSpPr>
          <p:cNvPr id="12" name="제목 1"/>
          <p:cNvSpPr txBox="1"/>
          <p:nvPr/>
        </p:nvSpPr>
        <p:spPr>
          <a:xfrm>
            <a:off x="-2581391" y="4796880"/>
            <a:ext cx="14620991" cy="2967768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defRPr/>
            </a:pPr>
            <a:endParaRPr lang="en-US" altLang="ko-KR" sz="1100" b="1">
              <a:ln w="5080">
                <a:solidFill>
                  <a:schemeClr val="tx1">
                    <a:alpha val="30000"/>
                  </a:schemeClr>
                </a:solidFill>
              </a:ln>
              <a:latin typeface="Gothic A1 thin"/>
              <a:ea typeface="Gothic A1 thin"/>
              <a:cs typeface="Gothic A1 thin"/>
            </a:endParaRPr>
          </a:p>
        </p:txBody>
      </p:sp>
      <p:sp>
        <p:nvSpPr>
          <p:cNvPr id="13" name="제목 1"/>
          <p:cNvSpPr txBox="1"/>
          <p:nvPr/>
        </p:nvSpPr>
        <p:spPr>
          <a:xfrm>
            <a:off x="4628965" y="4833156"/>
            <a:ext cx="5220580" cy="2967768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defTabSz="914400" rtl="0" eaLnBrk="1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ko-KR" sz="1000" b="1" dirty="0">
                <a:ln w="5080">
                  <a:solidFill>
                    <a:schemeClr val="tx1">
                      <a:alpha val="30000"/>
                    </a:schemeClr>
                  </a:solidFill>
                </a:ln>
                <a:latin typeface="Gothic A1 thin"/>
                <a:ea typeface="Gothic A1 thin"/>
                <a:cs typeface="Gothic A1 thin"/>
              </a:rPr>
              <a:t>jhjung@dschloe.com</a:t>
            </a:r>
          </a:p>
          <a:p>
            <a:pPr algn="r">
              <a:defRPr/>
            </a:pPr>
            <a:r>
              <a:rPr lang="en-US" altLang="ko-KR" sz="1000" b="1" dirty="0">
                <a:ln w="5080">
                  <a:solidFill>
                    <a:schemeClr val="tx1">
                      <a:alpha val="30000"/>
                    </a:schemeClr>
                  </a:solidFill>
                </a:ln>
                <a:latin typeface="Gothic A1 thin"/>
                <a:ea typeface="Gothic A1 thin"/>
                <a:cs typeface="Gothic A1 thin"/>
              </a:rPr>
              <a:t>Copyright </a:t>
            </a:r>
            <a:r>
              <a:rPr lang="ko-KR" altLang="en-US" sz="1000" b="1" dirty="0">
                <a:ln w="5080">
                  <a:solidFill>
                    <a:schemeClr val="tx1">
                      <a:alpha val="30000"/>
                    </a:schemeClr>
                  </a:solidFill>
                </a:ln>
                <a:latin typeface="Gothic A1 thin"/>
                <a:ea typeface="Gothic A1 thin"/>
                <a:cs typeface="Gothic A1 thin"/>
              </a:rPr>
              <a:t>ⓒ </a:t>
            </a:r>
            <a:r>
              <a:rPr lang="en-US" altLang="ko-KR" sz="1000" b="1" dirty="0" err="1">
                <a:ln w="5080">
                  <a:solidFill>
                    <a:schemeClr val="tx1">
                      <a:alpha val="30000"/>
                    </a:schemeClr>
                  </a:solidFill>
                </a:ln>
                <a:latin typeface="Gothic A1 thin"/>
                <a:ea typeface="Gothic A1 thin"/>
                <a:cs typeface="Gothic A1 thin"/>
              </a:rPr>
              <a:t>dschloe</a:t>
            </a:r>
            <a:r>
              <a:rPr lang="en-US" altLang="ko-KR" sz="1000" b="1" dirty="0">
                <a:ln w="5080">
                  <a:solidFill>
                    <a:schemeClr val="tx1">
                      <a:alpha val="30000"/>
                    </a:schemeClr>
                  </a:solidFill>
                </a:ln>
                <a:latin typeface="Gothic A1 thin"/>
                <a:ea typeface="Gothic A1 thin"/>
                <a:cs typeface="Gothic A1 thin"/>
              </a:rPr>
              <a:t>. All Rights Reserved. </a:t>
            </a:r>
            <a:r>
              <a:rPr lang="ko-KR" altLang="en-US" sz="1000" b="1" dirty="0">
                <a:ln w="5080">
                  <a:solidFill>
                    <a:schemeClr val="tx1">
                      <a:alpha val="30000"/>
                    </a:schemeClr>
                  </a:solidFill>
                </a:ln>
                <a:latin typeface="Gothic A1 thin"/>
                <a:ea typeface="Gothic A1 thin"/>
                <a:cs typeface="Gothic A1 thin"/>
              </a:rPr>
              <a:t>무단전재 및 배포금지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35" r:id="rId1"/>
    <p:sldLayoutId id="2147484236" r:id="rId2"/>
    <p:sldLayoutId id="2147484237" r:id="rId3"/>
    <p:sldLayoutId id="2147484238" r:id="rId4"/>
    <p:sldLayoutId id="2147484239" r:id="rId5"/>
    <p:sldLayoutId id="2147484240" r:id="rId6"/>
    <p:sldLayoutId id="2147484241" r:id="rId7"/>
    <p:sldLayoutId id="2147484242" r:id="rId8"/>
    <p:sldLayoutId id="2147484243" r:id="rId9"/>
    <p:sldLayoutId id="2147484244" r:id="rId10"/>
    <p:sldLayoutId id="2147484245" r:id="rId11"/>
  </p:sldLayoutIdLst>
  <p:transition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/>
          <a:ea typeface="맑은 고딕"/>
          <a:cs typeface="굴림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/>
          <a:ea typeface="맑은 고딕"/>
          <a:cs typeface="굴림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/>
          <a:ea typeface="맑은 고딕"/>
          <a:cs typeface="굴림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/>
          <a:ea typeface="맑은 고딕"/>
          <a:cs typeface="굴림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/>
          <a:ea typeface="맑은 고딕"/>
          <a:cs typeface="굴림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/>
          <a:ea typeface="맑은 고딕"/>
          <a:cs typeface="굴림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/>
          <a:ea typeface="맑은 고딕"/>
          <a:cs typeface="굴림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/>
          <a:ea typeface="맑은 고딕"/>
          <a:cs typeface="굴림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ko.wikipedia.org/wiki/F_%EB%B6%84%ED%8F%AC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3586E94-C60B-4265-AF81-802F53036609}"/>
              </a:ext>
            </a:extLst>
          </p:cNvPr>
          <p:cNvSpPr/>
          <p:nvPr/>
        </p:nvSpPr>
        <p:spPr>
          <a:xfrm>
            <a:off x="0" y="1"/>
            <a:ext cx="9906001" cy="68580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429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ko-KR" altLang="en-US" sz="1463" b="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C831DBE-20F5-4628-ADE2-A89C7F6D514A}"/>
              </a:ext>
            </a:extLst>
          </p:cNvPr>
          <p:cNvSpPr/>
          <p:nvPr/>
        </p:nvSpPr>
        <p:spPr>
          <a:xfrm>
            <a:off x="200472" y="2420888"/>
            <a:ext cx="62134" cy="830676"/>
          </a:xfrm>
          <a:prstGeom prst="rect">
            <a:avLst/>
          </a:prstGeom>
          <a:gradFill>
            <a:gsLst>
              <a:gs pos="0">
                <a:srgbClr val="02CCBA"/>
              </a:gs>
              <a:gs pos="100000">
                <a:srgbClr val="02B3E4"/>
              </a:gs>
            </a:gsLst>
            <a:lin ang="5400000" scaled="1"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8043" tIns="58043" rIns="58043" bIns="58043" numCol="1" spcCol="38100" rtlCol="0" anchor="ctr">
            <a:spAutoFit/>
          </a:bodyPr>
          <a:lstStyle/>
          <a:p>
            <a:pPr algn="ctr" defTabSz="667494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ko-KR" altLang="en-US" sz="2438" b="0" dirty="0">
              <a:solidFill>
                <a:srgbClr val="FFFFFF"/>
              </a:solidFill>
              <a:latin typeface="맑은 고딕" panose="020F0302020204030204"/>
              <a:sym typeface="Helvetica Neue Medium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0826C4-F0F6-473D-970E-7A493A8897F2}"/>
              </a:ext>
            </a:extLst>
          </p:cNvPr>
          <p:cNvSpPr txBox="1"/>
          <p:nvPr/>
        </p:nvSpPr>
        <p:spPr>
          <a:xfrm>
            <a:off x="463078" y="2477534"/>
            <a:ext cx="9442922" cy="7173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8043" tIns="58043" rIns="58043" bIns="58043" numCol="1" spcCol="38100" rtlCol="0" anchor="ctr">
            <a:spAutoFit/>
          </a:bodyPr>
          <a:lstStyle/>
          <a:p>
            <a:pPr defTabSz="667494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3900" spc="-122" dirty="0">
                <a:ln w="5080">
                  <a:solidFill>
                    <a:prstClr val="white">
                      <a:alpha val="40000"/>
                    </a:prstClr>
                  </a:solidFill>
                </a:ln>
                <a:solidFill>
                  <a:prstClr val="white"/>
                </a:solidFill>
                <a:latin typeface="Gothic A1 SemiBold"/>
                <a:sym typeface="Helvetica Neue"/>
              </a:rPr>
              <a:t>기초통계</a:t>
            </a:r>
            <a:r>
              <a:rPr kumimoji="0" lang="en-US" altLang="ko-KR" sz="3900" spc="-122" dirty="0">
                <a:ln w="5080">
                  <a:solidFill>
                    <a:prstClr val="white">
                      <a:alpha val="40000"/>
                    </a:prstClr>
                  </a:solidFill>
                </a:ln>
                <a:solidFill>
                  <a:prstClr val="white"/>
                </a:solidFill>
                <a:latin typeface="Gothic A1 SemiBold"/>
                <a:sym typeface="Helvetica Neue"/>
              </a:rPr>
              <a:t> – </a:t>
            </a:r>
            <a:r>
              <a:rPr kumimoji="0" lang="ko-KR" altLang="en-US" sz="3900" spc="-122" dirty="0" smtClean="0">
                <a:ln w="5080">
                  <a:solidFill>
                    <a:prstClr val="white">
                      <a:alpha val="40000"/>
                    </a:prstClr>
                  </a:solidFill>
                </a:ln>
                <a:solidFill>
                  <a:prstClr val="white"/>
                </a:solidFill>
                <a:latin typeface="Gothic A1 SemiBold"/>
                <a:sym typeface="Helvetica Neue"/>
              </a:rPr>
              <a:t>두 집단의 평균 비교 </a:t>
            </a:r>
            <a:r>
              <a:rPr kumimoji="0" lang="en-US" altLang="ko-KR" sz="3900" spc="-122" dirty="0" smtClean="0">
                <a:ln w="5080">
                  <a:solidFill>
                    <a:prstClr val="white">
                      <a:alpha val="40000"/>
                    </a:prstClr>
                  </a:solidFill>
                </a:ln>
                <a:solidFill>
                  <a:prstClr val="white"/>
                </a:solidFill>
                <a:latin typeface="Gothic A1 SemiBold"/>
                <a:sym typeface="Helvetica Neue"/>
              </a:rPr>
              <a:t>(t-test</a:t>
            </a:r>
            <a:r>
              <a:rPr kumimoji="0" lang="en-US" altLang="ko-KR" sz="3900" spc="-122" dirty="0">
                <a:ln w="5080">
                  <a:solidFill>
                    <a:prstClr val="white">
                      <a:alpha val="40000"/>
                    </a:prstClr>
                  </a:solidFill>
                </a:ln>
                <a:solidFill>
                  <a:prstClr val="white"/>
                </a:solidFill>
                <a:latin typeface="Gothic A1 SemiBold"/>
                <a:sym typeface="Helvetica Neue"/>
              </a:rPr>
              <a:t>)</a:t>
            </a:r>
            <a:endParaRPr kumimoji="0" lang="ko-KR" altLang="en-US" sz="3900" spc="-122" dirty="0">
              <a:ln w="5080">
                <a:solidFill>
                  <a:prstClr val="white">
                    <a:alpha val="40000"/>
                  </a:prstClr>
                </a:solidFill>
              </a:ln>
              <a:solidFill>
                <a:prstClr val="white"/>
              </a:solidFill>
              <a:latin typeface="Gothic A1 SemiBold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0743664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222C5BD-354A-B546-981C-AF3407B686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516" y="152636"/>
            <a:ext cx="9074150" cy="854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41325" indent="-1778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603250" indent="-160338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0" indent="0" eaLnBrk="1" hangingPunct="1">
              <a:lnSpc>
                <a:spcPct val="250000"/>
              </a:lnSpc>
              <a:buNone/>
            </a:pPr>
            <a:r>
              <a:rPr lang="ko-KR" altLang="en-US" sz="2400" b="0" dirty="0" smtClean="0"/>
              <a:t>❑ </a:t>
            </a:r>
            <a:r>
              <a:rPr lang="ko-KR" altLang="en-US" sz="2400" b="0" dirty="0" err="1" smtClean="0"/>
              <a:t>모비율</a:t>
            </a:r>
            <a:r>
              <a:rPr lang="ko-KR" altLang="en-US" sz="2400" b="0" dirty="0" smtClean="0"/>
              <a:t> 검정</a:t>
            </a:r>
            <a:endParaRPr lang="ko-KR" altLang="en-US" sz="1800" b="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0E22D6-7D3C-044D-844A-0EF328822ACD}"/>
              </a:ext>
            </a:extLst>
          </p:cNvPr>
          <p:cNvSpPr txBox="1"/>
          <p:nvPr/>
        </p:nvSpPr>
        <p:spPr>
          <a:xfrm>
            <a:off x="850403" y="1009319"/>
            <a:ext cx="8822122" cy="2850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ko-KR" altLang="en-US" sz="1600" dirty="0" smtClean="0"/>
              <a:t>가설 설정</a:t>
            </a:r>
            <a:endParaRPr lang="en-US" altLang="ko-KR" sz="1600" dirty="0" smtClean="0"/>
          </a:p>
          <a:p>
            <a:pPr marL="742950" lvl="1" indent="-285750">
              <a:lnSpc>
                <a:spcPct val="200000"/>
              </a:lnSpc>
              <a:buFont typeface="맑은 고딕" panose="020B0503020000020004" pitchFamily="50" charset="-127"/>
              <a:buChar char="√"/>
            </a:pPr>
            <a:r>
              <a:rPr lang="ko-KR" altLang="en-US" sz="1600" dirty="0" err="1" smtClean="0"/>
              <a:t>귀무가설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핸드폰 액정의 불량률은 </a:t>
            </a:r>
            <a:r>
              <a:rPr lang="en-US" altLang="ko-KR" sz="1600" dirty="0" smtClean="0"/>
              <a:t>10% </a:t>
            </a:r>
            <a:r>
              <a:rPr lang="ko-KR" altLang="en-US" sz="1600" dirty="0" smtClean="0"/>
              <a:t>미만이다</a:t>
            </a:r>
            <a:endParaRPr lang="en-US" altLang="ko-KR" sz="1600" dirty="0" smtClean="0"/>
          </a:p>
          <a:p>
            <a:pPr marL="742950" lvl="1" indent="-285750">
              <a:lnSpc>
                <a:spcPct val="200000"/>
              </a:lnSpc>
              <a:buFont typeface="맑은 고딕" panose="020B0503020000020004" pitchFamily="50" charset="-127"/>
              <a:buChar char="√"/>
            </a:pPr>
            <a:r>
              <a:rPr lang="ko-KR" altLang="en-US" sz="1600" dirty="0" err="1" smtClean="0"/>
              <a:t>대립가설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핸드폰 액정의 불량률은 </a:t>
            </a:r>
            <a:r>
              <a:rPr lang="en-US" altLang="ko-KR" sz="1600" dirty="0" smtClean="0"/>
              <a:t>10%</a:t>
            </a:r>
            <a:r>
              <a:rPr lang="ko-KR" altLang="en-US" sz="1600" dirty="0" smtClean="0"/>
              <a:t>를 넘는다</a:t>
            </a:r>
            <a:endParaRPr lang="en-US" altLang="ko-KR" sz="1600" dirty="0" smtClean="0"/>
          </a:p>
          <a:p>
            <a:pPr marL="285750" lvl="0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ko-KR" altLang="en-US" sz="1600" dirty="0" smtClean="0">
                <a:solidFill>
                  <a:srgbClr val="000000"/>
                </a:solidFill>
              </a:rPr>
              <a:t>데이터 현황</a:t>
            </a:r>
            <a:endParaRPr lang="en-US" altLang="ko-KR" sz="1600" dirty="0">
              <a:solidFill>
                <a:srgbClr val="000000"/>
              </a:solidFill>
            </a:endParaRPr>
          </a:p>
          <a:p>
            <a:pPr marL="742950" lvl="1" indent="-285750">
              <a:lnSpc>
                <a:spcPct val="200000"/>
              </a:lnSpc>
              <a:buFont typeface="맑은 고딕" panose="020B0503020000020004" pitchFamily="50" charset="-127"/>
              <a:buChar char="√"/>
            </a:pPr>
            <a:r>
              <a:rPr lang="ko-KR" altLang="en-US" sz="1600" dirty="0" smtClean="0"/>
              <a:t>표본의 수는 </a:t>
            </a:r>
            <a:r>
              <a:rPr lang="en-US" altLang="ko-KR" sz="1600" dirty="0" smtClean="0"/>
              <a:t>200</a:t>
            </a:r>
            <a:r>
              <a:rPr lang="ko-KR" altLang="en-US" sz="1600" dirty="0" smtClean="0"/>
              <a:t>개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총 </a:t>
            </a:r>
            <a:r>
              <a:rPr lang="en-US" altLang="ko-KR" sz="1600" dirty="0" smtClean="0"/>
              <a:t>22</a:t>
            </a:r>
            <a:r>
              <a:rPr lang="ko-KR" altLang="en-US" sz="1600" dirty="0" smtClean="0"/>
              <a:t>개가 불량으로 확인됨</a:t>
            </a:r>
            <a:endParaRPr lang="en-US" altLang="ko-KR" sz="16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DC2BE0C-9456-264A-9CB9-5EEBB85D3765}"/>
                  </a:ext>
                </a:extLst>
              </p:cNvPr>
              <p:cNvSpPr txBox="1"/>
              <p:nvPr/>
            </p:nvSpPr>
            <p:spPr>
              <a:xfrm>
                <a:off x="2960706" y="4077072"/>
                <a:ext cx="4171911" cy="16144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𝒁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8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altLang="ko-KR" sz="2800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ko-KR" sz="2800" b="1" i="1" smtClean="0">
                              <a:latin typeface="Cambria Math" panose="02040503050406030204" pitchFamily="18" charset="0"/>
                            </a:rPr>
                            <m:t>𝟏𝟏</m:t>
                          </m:r>
                          <m:r>
                            <a:rPr lang="en-US" altLang="ko-KR" sz="2800" b="1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altLang="ko-KR" sz="28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altLang="ko-KR" sz="2800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ko-KR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ko-KR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altLang="ko-KR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2800" b="1" i="1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  <m:r>
                                    <a:rPr lang="en-US" altLang="ko-KR" sz="2800" b="1" i="1" smtClean="0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n-US" altLang="ko-KR" sz="28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altLang="ko-KR" sz="2800" b="1" i="1" smtClean="0">
                                      <a:latin typeface="Cambria Math" panose="02040503050406030204" pitchFamily="18" charset="0"/>
                                    </a:rPr>
                                    <m:t> ×</m:t>
                                  </m:r>
                                  <m:r>
                                    <a:rPr lang="en-US" altLang="ko-KR" sz="28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𝟎</m:t>
                                  </m:r>
                                  <m:r>
                                    <a:rPr lang="en-US" altLang="ko-KR" sz="28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n-US" altLang="ko-KR" sz="28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𝟗</m:t>
                                  </m:r>
                                </m:num>
                                <m:den>
                                  <m:r>
                                    <a:rPr lang="en-US" altLang="ko-KR" sz="2800" b="1" i="1" smtClean="0">
                                      <a:latin typeface="Cambria Math" panose="02040503050406030204" pitchFamily="18" charset="0"/>
                                    </a:rPr>
                                    <m:t>𝟐𝟎𝟎</m:t>
                                  </m:r>
                                </m:den>
                              </m:f>
                            </m:e>
                          </m:rad>
                        </m:den>
                      </m:f>
                      <m:r>
                        <a:rPr lang="en-US" altLang="ko-KR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r>
                        <a:rPr lang="en-US" altLang="ko-KR" sz="28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ko-KR" sz="28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ko-KR" sz="2800" b="1" i="1" smtClean="0">
                          <a:latin typeface="Cambria Math" panose="02040503050406030204" pitchFamily="18" charset="0"/>
                        </a:rPr>
                        <m:t>𝟒𝟕𝟏</m:t>
                      </m:r>
                    </m:oMath>
                  </m:oMathPara>
                </a14:m>
                <a:endParaRPr lang="en-KR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DC2BE0C-9456-264A-9CB9-5EEBB85D37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0706" y="4077072"/>
                <a:ext cx="4171911" cy="161441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6941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waterfall chart&#10;&#10;Description automatically generated">
            <a:extLst>
              <a:ext uri="{FF2B5EF4-FFF2-40B4-BE49-F238E27FC236}">
                <a16:creationId xmlns:a16="http://schemas.microsoft.com/office/drawing/2014/main" id="{BD3D757C-9A38-4041-AA40-B7D7CD6EF10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564" y="1232756"/>
            <a:ext cx="7148508" cy="47608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ED5D82C-CD1B-3742-B947-65DAF07CC3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516" y="152636"/>
            <a:ext cx="9074150" cy="854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41325" indent="-1778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603250" indent="-160338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0" indent="0" eaLnBrk="1" hangingPunct="1">
              <a:lnSpc>
                <a:spcPct val="250000"/>
              </a:lnSpc>
              <a:buNone/>
            </a:pPr>
            <a:r>
              <a:rPr lang="ko-KR" altLang="en-US" sz="2400" b="0" dirty="0"/>
              <a:t>❑ </a:t>
            </a:r>
            <a:r>
              <a:rPr lang="en-US" altLang="ko-KR" sz="2400" b="0" dirty="0"/>
              <a:t>A/B </a:t>
            </a:r>
            <a:r>
              <a:rPr lang="ko-KR" altLang="en-US" sz="2400" b="0" dirty="0"/>
              <a:t>테스트 </a:t>
            </a:r>
            <a:endParaRPr lang="ko-KR" altLang="en-US" sz="1800" b="0" dirty="0"/>
          </a:p>
        </p:txBody>
      </p:sp>
    </p:spTree>
    <p:extLst>
      <p:ext uri="{BB962C8B-B14F-4D97-AF65-F5344CB8AC3E}">
        <p14:creationId xmlns:p14="http://schemas.microsoft.com/office/powerpoint/2010/main" val="1783711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101E3D6-DD98-44E1-8F47-3AAF9F010B21}"/>
              </a:ext>
            </a:extLst>
          </p:cNvPr>
          <p:cNvSpPr txBox="1"/>
          <p:nvPr/>
        </p:nvSpPr>
        <p:spPr>
          <a:xfrm>
            <a:off x="848544" y="1044603"/>
            <a:ext cx="6495689" cy="22052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/>
              <a:t>두 </a:t>
            </a:r>
            <a:r>
              <a:rPr lang="ko-KR" altLang="en-US" sz="1600" dirty="0" err="1"/>
              <a:t>싸이트</a:t>
            </a:r>
            <a:r>
              <a:rPr lang="ko-KR" altLang="en-US" sz="1600" dirty="0"/>
              <a:t> 비교 </a:t>
            </a:r>
            <a:endParaRPr lang="en-US" altLang="ko-KR" sz="1600" dirty="0"/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Treatment Group (B)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Control</a:t>
            </a:r>
            <a:r>
              <a:rPr lang="ko-KR" altLang="en-US" sz="1600" dirty="0"/>
              <a:t> </a:t>
            </a:r>
            <a:r>
              <a:rPr lang="en-US" altLang="ko-KR" sz="1600" dirty="0"/>
              <a:t>Group (A)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ü"/>
            </a:pPr>
            <a:r>
              <a:rPr lang="ko-KR" altLang="en-US" sz="1600" dirty="0"/>
              <a:t>우연히</a:t>
            </a:r>
            <a:r>
              <a:rPr lang="en-US" altLang="ko-KR" sz="1600" dirty="0"/>
              <a:t>(by chance) B</a:t>
            </a:r>
            <a:r>
              <a:rPr lang="ko-KR" altLang="en-US" sz="1600" dirty="0"/>
              <a:t>그룹이 </a:t>
            </a:r>
            <a:r>
              <a:rPr lang="en-US" altLang="ko-KR" sz="1600" dirty="0"/>
              <a:t>A</a:t>
            </a:r>
            <a:r>
              <a:rPr lang="ko-KR" altLang="en-US" sz="1600" dirty="0"/>
              <a:t>그룹보다 </a:t>
            </a:r>
            <a:r>
              <a:rPr lang="ko-KR" altLang="en-US" sz="1600" dirty="0" err="1"/>
              <a:t>전환율이</a:t>
            </a:r>
            <a:r>
              <a:rPr lang="ko-KR" altLang="en-US" sz="1600" dirty="0"/>
              <a:t> 좋았던 것일까</a:t>
            </a:r>
            <a:r>
              <a:rPr lang="en-US" altLang="ko-KR" sz="1600" dirty="0"/>
              <a:t>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22C5BD-354A-B546-981C-AF3407B686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516" y="152636"/>
            <a:ext cx="9074150" cy="854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41325" indent="-1778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603250" indent="-160338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0" indent="0" eaLnBrk="1" hangingPunct="1">
              <a:lnSpc>
                <a:spcPct val="250000"/>
              </a:lnSpc>
              <a:buNone/>
            </a:pPr>
            <a:r>
              <a:rPr lang="ko-KR" altLang="en-US" sz="2400" b="0" dirty="0"/>
              <a:t>❑ </a:t>
            </a:r>
            <a:r>
              <a:rPr lang="en-US" altLang="ko-KR" sz="2400" b="0" dirty="0"/>
              <a:t>A/B </a:t>
            </a:r>
            <a:r>
              <a:rPr lang="ko-KR" altLang="en-US" sz="2400" b="0" dirty="0"/>
              <a:t>테스트 </a:t>
            </a:r>
            <a:endParaRPr lang="ko-KR" altLang="en-US" sz="1800" b="0" dirty="0"/>
          </a:p>
        </p:txBody>
      </p:sp>
    </p:spTree>
    <p:extLst>
      <p:ext uri="{BB962C8B-B14F-4D97-AF65-F5344CB8AC3E}">
        <p14:creationId xmlns:p14="http://schemas.microsoft.com/office/powerpoint/2010/main" val="437981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50E22D6-7D3C-044D-844A-0EF328822ACD}"/>
              </a:ext>
            </a:extLst>
          </p:cNvPr>
          <p:cNvSpPr txBox="1"/>
          <p:nvPr/>
        </p:nvSpPr>
        <p:spPr>
          <a:xfrm>
            <a:off x="850403" y="1009319"/>
            <a:ext cx="8822122" cy="2850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ko-KR" altLang="en-US" sz="1600" dirty="0" smtClean="0"/>
              <a:t>단일 표본 </a:t>
            </a:r>
            <a:r>
              <a:rPr lang="en-US" altLang="ko-KR" sz="1600" dirty="0" smtClean="0"/>
              <a:t>T-Test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 smtClean="0"/>
              <a:t>차이가 있는가</a:t>
            </a:r>
            <a:r>
              <a:rPr lang="en-US" altLang="ko-KR" sz="1600" dirty="0" smtClean="0"/>
              <a:t>? (</a:t>
            </a:r>
            <a:r>
              <a:rPr lang="ko-KR" altLang="en-US" sz="1600" dirty="0" smtClean="0"/>
              <a:t>모집단 </a:t>
            </a:r>
            <a:r>
              <a:rPr lang="en-US" altLang="ko-KR" sz="1600" dirty="0" smtClean="0"/>
              <a:t>vs </a:t>
            </a:r>
            <a:r>
              <a:rPr lang="ko-KR" altLang="en-US" sz="1600" dirty="0" smtClean="0"/>
              <a:t>표본</a:t>
            </a:r>
            <a:r>
              <a:rPr lang="en-US" altLang="ko-KR" sz="1600" dirty="0" smtClean="0"/>
              <a:t>)</a:t>
            </a:r>
          </a:p>
          <a:p>
            <a:pPr marL="285750" lvl="0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ko-KR" altLang="en-US" sz="1600" dirty="0" smtClean="0">
                <a:solidFill>
                  <a:srgbClr val="000000"/>
                </a:solidFill>
              </a:rPr>
              <a:t>두개 </a:t>
            </a:r>
            <a:r>
              <a:rPr lang="ko-KR" altLang="en-US" sz="1600" dirty="0">
                <a:solidFill>
                  <a:srgbClr val="000000"/>
                </a:solidFill>
              </a:rPr>
              <a:t>표본 </a:t>
            </a:r>
            <a:r>
              <a:rPr lang="en-US" altLang="ko-KR" sz="1600" dirty="0" smtClean="0">
                <a:solidFill>
                  <a:srgbClr val="000000"/>
                </a:solidFill>
              </a:rPr>
              <a:t>T-Test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 err="1" smtClean="0">
                <a:solidFill>
                  <a:srgbClr val="000000"/>
                </a:solidFill>
              </a:rPr>
              <a:t>대응표본</a:t>
            </a:r>
            <a:r>
              <a:rPr lang="en-US" altLang="ko-KR" sz="1600" dirty="0">
                <a:solidFill>
                  <a:srgbClr val="000000"/>
                </a:solidFill>
              </a:rPr>
              <a:t> </a:t>
            </a:r>
            <a:r>
              <a:rPr lang="ko-KR" altLang="en-US" sz="1600" dirty="0" smtClean="0">
                <a:solidFill>
                  <a:srgbClr val="000000"/>
                </a:solidFill>
              </a:rPr>
              <a:t>예시</a:t>
            </a:r>
            <a:r>
              <a:rPr lang="en-US" altLang="ko-KR" sz="1600" dirty="0" smtClean="0">
                <a:solidFill>
                  <a:srgbClr val="000000"/>
                </a:solidFill>
              </a:rPr>
              <a:t>: </a:t>
            </a:r>
            <a:r>
              <a:rPr lang="ko-KR" altLang="en-US" sz="1600" dirty="0" smtClean="0">
                <a:solidFill>
                  <a:srgbClr val="000000"/>
                </a:solidFill>
              </a:rPr>
              <a:t>신약 개발 실험 </a:t>
            </a:r>
            <a:r>
              <a:rPr lang="en-US" altLang="ko-KR" sz="1600" dirty="0" smtClean="0">
                <a:solidFill>
                  <a:srgbClr val="000000"/>
                </a:solidFill>
              </a:rPr>
              <a:t>(</a:t>
            </a:r>
            <a:r>
              <a:rPr lang="ko-KR" altLang="en-US" sz="1600" dirty="0" smtClean="0">
                <a:solidFill>
                  <a:srgbClr val="000000"/>
                </a:solidFill>
              </a:rPr>
              <a:t>사전 테스트 </a:t>
            </a:r>
            <a:r>
              <a:rPr lang="en-US" altLang="ko-KR" sz="1600" dirty="0" smtClean="0">
                <a:solidFill>
                  <a:srgbClr val="000000"/>
                </a:solidFill>
              </a:rPr>
              <a:t>+ </a:t>
            </a:r>
            <a:r>
              <a:rPr lang="ko-KR" altLang="en-US" sz="1600" dirty="0" smtClean="0">
                <a:solidFill>
                  <a:srgbClr val="000000"/>
                </a:solidFill>
              </a:rPr>
              <a:t>사후 테스트</a:t>
            </a:r>
            <a:r>
              <a:rPr lang="en-US" altLang="ko-KR" sz="1600" dirty="0" smtClean="0">
                <a:solidFill>
                  <a:srgbClr val="000000"/>
                </a:solidFill>
              </a:rPr>
              <a:t>)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 err="1" smtClean="0">
                <a:solidFill>
                  <a:srgbClr val="000000"/>
                </a:solidFill>
              </a:rPr>
              <a:t>독립표본</a:t>
            </a:r>
            <a:r>
              <a:rPr lang="ko-KR" altLang="en-US" sz="1600" dirty="0" smtClean="0">
                <a:solidFill>
                  <a:srgbClr val="000000"/>
                </a:solidFill>
              </a:rPr>
              <a:t> 예시</a:t>
            </a:r>
            <a:r>
              <a:rPr lang="en-US" altLang="ko-KR" sz="1600" dirty="0" smtClean="0">
                <a:solidFill>
                  <a:srgbClr val="000000"/>
                </a:solidFill>
              </a:rPr>
              <a:t>: </a:t>
            </a:r>
            <a:r>
              <a:rPr lang="ko-KR" altLang="en-US" sz="1600" dirty="0" smtClean="0">
                <a:solidFill>
                  <a:srgbClr val="000000"/>
                </a:solidFill>
              </a:rPr>
              <a:t>남자와 여자의 몸무게 비교</a:t>
            </a:r>
            <a:endParaRPr lang="en-US" altLang="ko-KR" sz="1600" dirty="0">
              <a:solidFill>
                <a:srgbClr val="00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22C5BD-354A-B546-981C-AF3407B686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516" y="152636"/>
            <a:ext cx="9074150" cy="854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41325" indent="-1778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603250" indent="-160338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0" indent="0" eaLnBrk="1" hangingPunct="1">
              <a:lnSpc>
                <a:spcPct val="250000"/>
              </a:lnSpc>
              <a:buNone/>
            </a:pPr>
            <a:r>
              <a:rPr lang="ko-KR" altLang="en-US" sz="2400" b="0" dirty="0"/>
              <a:t>❑ </a:t>
            </a:r>
            <a:r>
              <a:rPr lang="ko-KR" altLang="en-US" sz="2400" b="0" dirty="0" smtClean="0"/>
              <a:t>두 평균의 비교 </a:t>
            </a:r>
            <a:r>
              <a:rPr lang="en-US" altLang="ko-KR" sz="2400" b="0" dirty="0" smtClean="0"/>
              <a:t>(</a:t>
            </a:r>
            <a:r>
              <a:rPr lang="ko-KR" altLang="en-US" sz="2400" b="0" dirty="0" err="1" smtClean="0"/>
              <a:t>대응표본</a:t>
            </a:r>
            <a:r>
              <a:rPr lang="ko-KR" altLang="en-US" sz="2400" b="0" dirty="0" smtClean="0"/>
              <a:t> </a:t>
            </a:r>
            <a:r>
              <a:rPr lang="en-US" altLang="ko-KR" sz="2400" b="0" dirty="0" smtClean="0"/>
              <a:t>vs </a:t>
            </a:r>
            <a:r>
              <a:rPr lang="ko-KR" altLang="en-US" sz="2400" b="0" dirty="0" err="1" smtClean="0"/>
              <a:t>독립표본</a:t>
            </a:r>
            <a:r>
              <a:rPr lang="en-US" altLang="ko-KR" sz="2400" b="0" dirty="0" smtClean="0"/>
              <a:t>)</a:t>
            </a:r>
            <a:endParaRPr lang="ko-KR" altLang="en-US" sz="1800" b="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5128" y="4014045"/>
            <a:ext cx="2898528" cy="195580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2529" y="3911827"/>
            <a:ext cx="2675752" cy="21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360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222C5BD-354A-B546-981C-AF3407B686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516" y="152636"/>
            <a:ext cx="9074150" cy="854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41325" indent="-1778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603250" indent="-160338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0" indent="0" eaLnBrk="1" hangingPunct="1">
              <a:lnSpc>
                <a:spcPct val="250000"/>
              </a:lnSpc>
              <a:buNone/>
            </a:pPr>
            <a:r>
              <a:rPr lang="ko-KR" altLang="en-US" sz="2400" b="0" dirty="0"/>
              <a:t>❑ </a:t>
            </a:r>
            <a:r>
              <a:rPr lang="ko-KR" altLang="en-US" sz="2400" b="0" dirty="0" smtClean="0"/>
              <a:t>두 평균의 비교 </a:t>
            </a:r>
            <a:r>
              <a:rPr lang="en-US" altLang="ko-KR" sz="2400" b="0" dirty="0" smtClean="0"/>
              <a:t>(</a:t>
            </a:r>
            <a:r>
              <a:rPr lang="ko-KR" altLang="en-US" sz="2400" b="0" dirty="0" err="1" smtClean="0"/>
              <a:t>대응표본</a:t>
            </a:r>
            <a:r>
              <a:rPr lang="ko-KR" altLang="en-US" sz="2400" b="0" dirty="0" smtClean="0"/>
              <a:t> </a:t>
            </a:r>
            <a:r>
              <a:rPr lang="en-US" altLang="ko-KR" sz="2400" b="0" dirty="0" smtClean="0"/>
              <a:t>vs </a:t>
            </a:r>
            <a:r>
              <a:rPr lang="ko-KR" altLang="en-US" sz="2400" b="0" dirty="0" err="1" smtClean="0"/>
              <a:t>독립표본</a:t>
            </a:r>
            <a:r>
              <a:rPr lang="en-US" altLang="ko-KR" sz="2400" b="0" dirty="0" smtClean="0"/>
              <a:t>)</a:t>
            </a:r>
            <a:endParaRPr lang="ko-KR" altLang="en-US" sz="1800" b="0" dirty="0"/>
          </a:p>
        </p:txBody>
      </p:sp>
      <p:pic>
        <p:nvPicPr>
          <p:cNvPr id="1026" name="Picture 2" descr="https://t1.daumcdn.net/cfile/tistory/990F48365EFDC6BC0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801" y="1268760"/>
            <a:ext cx="8311579" cy="4672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타원 7"/>
          <p:cNvSpPr/>
          <p:nvPr/>
        </p:nvSpPr>
        <p:spPr>
          <a:xfrm>
            <a:off x="1698785" y="4207233"/>
            <a:ext cx="1260140" cy="7920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212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222C5BD-354A-B546-981C-AF3407B686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516" y="152636"/>
            <a:ext cx="9074150" cy="854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41325" indent="-1778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603250" indent="-160338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0" indent="0" eaLnBrk="1" hangingPunct="1">
              <a:lnSpc>
                <a:spcPct val="250000"/>
              </a:lnSpc>
              <a:buNone/>
            </a:pPr>
            <a:r>
              <a:rPr lang="ko-KR" altLang="en-US" sz="2400" b="0" dirty="0"/>
              <a:t>❑ </a:t>
            </a:r>
            <a:r>
              <a:rPr lang="ko-KR" altLang="en-US" sz="2400" b="0" dirty="0" smtClean="0"/>
              <a:t>두 평균의 비교 </a:t>
            </a:r>
            <a:r>
              <a:rPr lang="en-US" altLang="ko-KR" sz="2400" b="0" dirty="0" smtClean="0"/>
              <a:t>(</a:t>
            </a:r>
            <a:r>
              <a:rPr lang="ko-KR" altLang="en-US" sz="2400" b="0" dirty="0" err="1" smtClean="0"/>
              <a:t>대응표본</a:t>
            </a:r>
            <a:r>
              <a:rPr lang="ko-KR" altLang="en-US" sz="2400" b="0" dirty="0" smtClean="0"/>
              <a:t> </a:t>
            </a:r>
            <a:r>
              <a:rPr lang="en-US" altLang="ko-KR" sz="2400" b="0" dirty="0" smtClean="0"/>
              <a:t>vs </a:t>
            </a:r>
            <a:r>
              <a:rPr lang="ko-KR" altLang="en-US" sz="2400" b="0" dirty="0" err="1" smtClean="0"/>
              <a:t>독립표본</a:t>
            </a:r>
            <a:r>
              <a:rPr lang="en-US" altLang="ko-KR" sz="2400" b="0" dirty="0" smtClean="0"/>
              <a:t>)</a:t>
            </a:r>
            <a:endParaRPr lang="ko-KR" altLang="en-US" sz="1800" b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0E22D6-7D3C-044D-844A-0EF328822ACD}"/>
              </a:ext>
            </a:extLst>
          </p:cNvPr>
          <p:cNvSpPr txBox="1"/>
          <p:nvPr/>
        </p:nvSpPr>
        <p:spPr>
          <a:xfrm>
            <a:off x="850403" y="1009319"/>
            <a:ext cx="8822122" cy="1717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ko-KR" altLang="en-US" sz="1600" dirty="0" smtClean="0">
                <a:solidFill>
                  <a:srgbClr val="000000"/>
                </a:solidFill>
              </a:rPr>
              <a:t>두개 </a:t>
            </a:r>
            <a:r>
              <a:rPr lang="ko-KR" altLang="en-US" sz="1600" dirty="0">
                <a:solidFill>
                  <a:srgbClr val="000000"/>
                </a:solidFill>
              </a:rPr>
              <a:t>표본 </a:t>
            </a:r>
            <a:r>
              <a:rPr lang="en-US" altLang="ko-KR" sz="1600" dirty="0" smtClean="0">
                <a:solidFill>
                  <a:srgbClr val="000000"/>
                </a:solidFill>
              </a:rPr>
              <a:t>T-Test </a:t>
            </a:r>
            <a:r>
              <a:rPr lang="ko-KR" altLang="en-US" sz="1600" dirty="0" smtClean="0">
                <a:solidFill>
                  <a:srgbClr val="000000"/>
                </a:solidFill>
              </a:rPr>
              <a:t>실행 전</a:t>
            </a:r>
            <a:endParaRPr lang="en-US" altLang="ko-KR" sz="1600" dirty="0" smtClean="0">
              <a:solidFill>
                <a:srgbClr val="000000"/>
              </a:solidFill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 err="1" smtClean="0">
                <a:solidFill>
                  <a:srgbClr val="000000"/>
                </a:solidFill>
              </a:rPr>
              <a:t>대응표본</a:t>
            </a:r>
            <a:r>
              <a:rPr lang="en-US" altLang="ko-KR" sz="1600" dirty="0">
                <a:solidFill>
                  <a:srgbClr val="000000"/>
                </a:solidFill>
              </a:rPr>
              <a:t> </a:t>
            </a:r>
            <a:r>
              <a:rPr lang="en-US" altLang="ko-KR" sz="1600" dirty="0" smtClean="0">
                <a:solidFill>
                  <a:srgbClr val="000000"/>
                </a:solidFill>
              </a:rPr>
              <a:t>: </a:t>
            </a:r>
            <a:r>
              <a:rPr lang="ko-KR" altLang="en-US" sz="1600" dirty="0" err="1" smtClean="0">
                <a:solidFill>
                  <a:srgbClr val="000000"/>
                </a:solidFill>
              </a:rPr>
              <a:t>등분산</a:t>
            </a:r>
            <a:r>
              <a:rPr lang="ko-KR" altLang="en-US" sz="1600" dirty="0" smtClean="0">
                <a:solidFill>
                  <a:srgbClr val="000000"/>
                </a:solidFill>
              </a:rPr>
              <a:t> 가정 고려 안함</a:t>
            </a:r>
            <a:endParaRPr lang="en-US" altLang="ko-KR" sz="1600" dirty="0" smtClean="0">
              <a:solidFill>
                <a:srgbClr val="000000"/>
              </a:solidFill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 err="1" smtClean="0">
                <a:solidFill>
                  <a:srgbClr val="000000"/>
                </a:solidFill>
              </a:rPr>
              <a:t>독립표본</a:t>
            </a:r>
            <a:r>
              <a:rPr lang="ko-KR" altLang="en-US" sz="1600" dirty="0" smtClean="0">
                <a:solidFill>
                  <a:srgbClr val="000000"/>
                </a:solidFill>
              </a:rPr>
              <a:t> </a:t>
            </a:r>
            <a:r>
              <a:rPr lang="en-US" altLang="ko-KR" sz="1600" dirty="0" smtClean="0">
                <a:solidFill>
                  <a:srgbClr val="000000"/>
                </a:solidFill>
              </a:rPr>
              <a:t>: </a:t>
            </a:r>
            <a:r>
              <a:rPr lang="ko-KR" altLang="en-US" sz="1600" dirty="0" err="1" smtClean="0">
                <a:solidFill>
                  <a:srgbClr val="000000"/>
                </a:solidFill>
              </a:rPr>
              <a:t>등분산</a:t>
            </a:r>
            <a:r>
              <a:rPr lang="ko-KR" altLang="en-US" sz="1600" dirty="0" smtClean="0">
                <a:solidFill>
                  <a:srgbClr val="000000"/>
                </a:solidFill>
              </a:rPr>
              <a:t> 가정 고려 필수 </a:t>
            </a:r>
            <a:r>
              <a:rPr lang="en-US" altLang="ko-KR" sz="1600" dirty="0" smtClean="0">
                <a:solidFill>
                  <a:srgbClr val="000000"/>
                </a:solidFill>
              </a:rPr>
              <a:t>(Welch’s Test </a:t>
            </a:r>
            <a:r>
              <a:rPr lang="ko-KR" altLang="en-US" sz="1600" dirty="0" smtClean="0">
                <a:solidFill>
                  <a:srgbClr val="000000"/>
                </a:solidFill>
              </a:rPr>
              <a:t>반드시 진행</a:t>
            </a:r>
            <a:r>
              <a:rPr lang="en-US" altLang="ko-KR" sz="1600" dirty="0" smtClean="0">
                <a:solidFill>
                  <a:srgbClr val="000000"/>
                </a:solidFill>
              </a:rPr>
              <a:t>)</a:t>
            </a:r>
            <a:endParaRPr lang="en-US" altLang="ko-KR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0996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222C5BD-354A-B546-981C-AF3407B686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516" y="152636"/>
            <a:ext cx="9074150" cy="854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41325" indent="-1778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603250" indent="-160338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0" indent="0" eaLnBrk="1" hangingPunct="1">
              <a:lnSpc>
                <a:spcPct val="250000"/>
              </a:lnSpc>
              <a:buNone/>
            </a:pPr>
            <a:r>
              <a:rPr lang="ko-KR" altLang="en-US" sz="2400" b="0" dirty="0"/>
              <a:t>❑ </a:t>
            </a:r>
            <a:r>
              <a:rPr lang="ko-KR" altLang="en-US" sz="2400" b="0" dirty="0" err="1" smtClean="0"/>
              <a:t>등분산성</a:t>
            </a:r>
            <a:r>
              <a:rPr lang="ko-KR" altLang="en-US" sz="2400" b="0" dirty="0" smtClean="0"/>
              <a:t> </a:t>
            </a:r>
            <a:r>
              <a:rPr lang="en-US" altLang="ko-KR" sz="2400" b="0" dirty="0" smtClean="0"/>
              <a:t>(=</a:t>
            </a:r>
            <a:r>
              <a:rPr lang="ko-KR" altLang="en-US" sz="2400" b="0" dirty="0" smtClean="0"/>
              <a:t>분산의 동일성</a:t>
            </a:r>
            <a:r>
              <a:rPr lang="en-US" altLang="ko-KR" sz="2400" b="0" dirty="0" smtClean="0"/>
              <a:t>) </a:t>
            </a:r>
            <a:r>
              <a:rPr lang="ko-KR" altLang="en-US" sz="2400" b="0" dirty="0" smtClean="0"/>
              <a:t>검정</a:t>
            </a:r>
            <a:endParaRPr lang="ko-KR" altLang="en-US" sz="1800" b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0E22D6-7D3C-044D-844A-0EF328822ACD}"/>
              </a:ext>
            </a:extLst>
          </p:cNvPr>
          <p:cNvSpPr txBox="1"/>
          <p:nvPr/>
        </p:nvSpPr>
        <p:spPr>
          <a:xfrm>
            <a:off x="850403" y="1009319"/>
            <a:ext cx="8822122" cy="506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ko-KR" altLang="en-US" sz="1600" dirty="0" err="1" smtClean="0">
                <a:solidFill>
                  <a:srgbClr val="000000"/>
                </a:solidFill>
              </a:rPr>
              <a:t>귀무가설</a:t>
            </a:r>
            <a:r>
              <a:rPr lang="ko-KR" altLang="en-US" sz="1600" dirty="0" smtClean="0">
                <a:solidFill>
                  <a:srgbClr val="000000"/>
                </a:solidFill>
              </a:rPr>
              <a:t> </a:t>
            </a:r>
            <a:r>
              <a:rPr lang="en-US" altLang="ko-KR" sz="1600" dirty="0" smtClean="0">
                <a:solidFill>
                  <a:srgbClr val="000000"/>
                </a:solidFill>
              </a:rPr>
              <a:t>: </a:t>
            </a:r>
            <a:r>
              <a:rPr lang="ko-KR" altLang="en-US" sz="1600" dirty="0" smtClean="0">
                <a:solidFill>
                  <a:srgbClr val="000000"/>
                </a:solidFill>
              </a:rPr>
              <a:t>두 집단의 분산은 서로 동일하다</a:t>
            </a:r>
            <a:endParaRPr lang="en-US" altLang="ko-KR" sz="1600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DC2BE0C-9456-264A-9CB9-5EEBB85D3765}"/>
                  </a:ext>
                </a:extLst>
              </p:cNvPr>
              <p:cNvSpPr txBox="1"/>
              <p:nvPr/>
            </p:nvSpPr>
            <p:spPr>
              <a:xfrm>
                <a:off x="2324708" y="1515676"/>
                <a:ext cx="2979214" cy="13099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altLang="ko-KR" sz="28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altLang="ko-KR" sz="2800" b="1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ko-KR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ko-KR" altLang="en-US" sz="2800" b="1" i="1" smtClean="0">
                                  <a:latin typeface="Cambria Math" panose="02040503050406030204" pitchFamily="18" charset="0"/>
                                </a:rPr>
                                <m:t>𝝈</m:t>
                              </m:r>
                            </m:e>
                            <m:sub>
                              <m:r>
                                <a:rPr lang="en-US" altLang="ko-KR" sz="2800" b="1" i="1" smtClean="0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  <m:r>
                                <a:rPr lang="en-US" altLang="ko-KR" sz="2800" b="1" i="1" smtClean="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en-US" altLang="ko-KR" sz="2800" b="1" i="1" smtClean="0">
                                  <a:latin typeface="Cambria Math" panose="02040503050406030204" pitchFamily="18" charset="0"/>
                                </a:rPr>
                                <m:t>𝑮𝒓𝒐𝒖𝒑</m:t>
                              </m:r>
                            </m:sub>
                            <m:sup>
                              <m:r>
                                <a:rPr lang="en-US" altLang="ko-KR" sz="28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ko-KR" altLang="en-US" sz="2800" i="1">
                                  <a:latin typeface="Cambria Math" panose="02040503050406030204" pitchFamily="18" charset="0"/>
                                </a:rPr>
                                <m:t>𝝈</m:t>
                              </m:r>
                            </m:e>
                            <m:sub>
                              <m:r>
                                <a:rPr lang="en-US" altLang="ko-KR" sz="2800" b="1" i="1" smtClean="0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  <m:t>𝑮𝒓𝒐𝒖𝒑</m:t>
                              </m:r>
                            </m:sub>
                            <m:sup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bSup>
                        </m:den>
                      </m:f>
                      <m:r>
                        <a:rPr lang="en-US" altLang="ko-KR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KR" sz="28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DC2BE0C-9456-264A-9CB9-5EEBB85D37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4708" y="1515676"/>
                <a:ext cx="2979214" cy="13099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950E22D6-7D3C-044D-844A-0EF328822ACD}"/>
              </a:ext>
            </a:extLst>
          </p:cNvPr>
          <p:cNvSpPr txBox="1"/>
          <p:nvPr/>
        </p:nvSpPr>
        <p:spPr>
          <a:xfrm>
            <a:off x="848544" y="2960948"/>
            <a:ext cx="88221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ko-KR" altLang="en-US" sz="1600" dirty="0" err="1" smtClean="0">
                <a:solidFill>
                  <a:srgbClr val="000000"/>
                </a:solidFill>
              </a:rPr>
              <a:t>대립가설</a:t>
            </a:r>
            <a:r>
              <a:rPr lang="ko-KR" altLang="en-US" sz="1600" dirty="0" smtClean="0">
                <a:solidFill>
                  <a:srgbClr val="000000"/>
                </a:solidFill>
              </a:rPr>
              <a:t> </a:t>
            </a:r>
            <a:r>
              <a:rPr lang="en-US" altLang="ko-KR" sz="1600" dirty="0" smtClean="0">
                <a:solidFill>
                  <a:srgbClr val="000000"/>
                </a:solidFill>
              </a:rPr>
              <a:t>: </a:t>
            </a:r>
            <a:r>
              <a:rPr lang="ko-KR" altLang="en-US" sz="1600" dirty="0" smtClean="0">
                <a:solidFill>
                  <a:srgbClr val="000000"/>
                </a:solidFill>
              </a:rPr>
              <a:t>두 집단의 분산은 서로 동일하지 않다</a:t>
            </a:r>
            <a:endParaRPr lang="en-US" altLang="ko-KR" sz="1600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DC2BE0C-9456-264A-9CB9-5EEBB85D3765}"/>
                  </a:ext>
                </a:extLst>
              </p:cNvPr>
              <p:cNvSpPr txBox="1"/>
              <p:nvPr/>
            </p:nvSpPr>
            <p:spPr>
              <a:xfrm>
                <a:off x="2322849" y="3467305"/>
                <a:ext cx="2979214" cy="13099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altLang="ko-KR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ko-KR" sz="2800" b="1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ko-KR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ko-KR" altLang="en-US" sz="2800" b="1" i="1" smtClean="0">
                                  <a:latin typeface="Cambria Math" panose="02040503050406030204" pitchFamily="18" charset="0"/>
                                </a:rPr>
                                <m:t>𝝈</m:t>
                              </m:r>
                            </m:e>
                            <m:sub>
                              <m:r>
                                <a:rPr lang="en-US" altLang="ko-KR" sz="2800" b="1" i="1" smtClean="0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  <m:r>
                                <a:rPr lang="en-US" altLang="ko-KR" sz="2800" b="1" i="1" smtClean="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en-US" altLang="ko-KR" sz="2800" b="1" i="1" smtClean="0">
                                  <a:latin typeface="Cambria Math" panose="02040503050406030204" pitchFamily="18" charset="0"/>
                                </a:rPr>
                                <m:t>𝑮𝒓𝒐𝒖𝒑</m:t>
                              </m:r>
                            </m:sub>
                            <m:sup>
                              <m:r>
                                <a:rPr lang="en-US" altLang="ko-KR" sz="28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ko-KR" altLang="en-US" sz="2800" i="1">
                                  <a:latin typeface="Cambria Math" panose="02040503050406030204" pitchFamily="18" charset="0"/>
                                </a:rPr>
                                <m:t>𝝈</m:t>
                              </m:r>
                            </m:e>
                            <m:sub>
                              <m:r>
                                <a:rPr lang="en-US" altLang="ko-KR" sz="2800" b="1" i="1" smtClean="0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  <m:t>𝑮𝒓𝒐𝒖𝒑</m:t>
                              </m:r>
                            </m:sub>
                            <m:sup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bSup>
                        </m:den>
                      </m:f>
                      <m:r>
                        <a:rPr lang="en-US" altLang="ko-KR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altLang="ko-KR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KR" sz="28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DC2BE0C-9456-264A-9CB9-5EEBB85D37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2849" y="3467305"/>
                <a:ext cx="2979214" cy="13099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950E22D6-7D3C-044D-844A-0EF328822ACD}"/>
              </a:ext>
            </a:extLst>
          </p:cNvPr>
          <p:cNvSpPr txBox="1"/>
          <p:nvPr/>
        </p:nvSpPr>
        <p:spPr>
          <a:xfrm>
            <a:off x="848544" y="4866111"/>
            <a:ext cx="8822122" cy="1528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ko-KR" altLang="en-US" sz="1600" dirty="0" smtClean="0">
                <a:solidFill>
                  <a:srgbClr val="000000"/>
                </a:solidFill>
              </a:rPr>
              <a:t>검정 통계량은 </a:t>
            </a:r>
            <a:r>
              <a:rPr lang="en-US" altLang="ko-KR" sz="1600" dirty="0" smtClean="0">
                <a:solidFill>
                  <a:srgbClr val="000000"/>
                </a:solidFill>
              </a:rPr>
              <a:t>F-</a:t>
            </a:r>
            <a:r>
              <a:rPr lang="ko-KR" altLang="en-US" sz="1600" dirty="0" smtClean="0">
                <a:solidFill>
                  <a:srgbClr val="000000"/>
                </a:solidFill>
              </a:rPr>
              <a:t>분포를 활용함</a:t>
            </a:r>
            <a:r>
              <a:rPr lang="en-US" altLang="ko-KR" sz="1600" baseline="30000" dirty="0" smtClean="0">
                <a:solidFill>
                  <a:srgbClr val="000000"/>
                </a:solidFill>
              </a:rPr>
              <a:t>1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 smtClean="0">
                <a:solidFill>
                  <a:srgbClr val="000000"/>
                </a:solidFill>
              </a:rPr>
              <a:t>분산분석 강의 시</a:t>
            </a:r>
            <a:r>
              <a:rPr lang="en-US" altLang="ko-KR" sz="1600" dirty="0" smtClean="0">
                <a:solidFill>
                  <a:srgbClr val="000000"/>
                </a:solidFill>
              </a:rPr>
              <a:t>, F </a:t>
            </a:r>
            <a:r>
              <a:rPr lang="ko-KR" altLang="en-US" sz="1600" dirty="0" smtClean="0">
                <a:solidFill>
                  <a:srgbClr val="000000"/>
                </a:solidFill>
              </a:rPr>
              <a:t>분포 설명 예정</a:t>
            </a:r>
            <a:endParaRPr lang="en-US" altLang="ko-KR" sz="1600" dirty="0">
              <a:solidFill>
                <a:srgbClr val="000000"/>
              </a:solidFill>
            </a:endParaRPr>
          </a:p>
          <a:p>
            <a:pPr marL="285750" lvl="0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endParaRPr lang="en-US" altLang="ko-KR" sz="1600" baseline="30000" dirty="0" smtClean="0">
              <a:solidFill>
                <a:srgbClr val="000000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48544" y="5971239"/>
            <a:ext cx="6876764" cy="350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ko-KR" dirty="0" smtClean="0"/>
              <a:t>&lt; </a:t>
            </a:r>
            <a:r>
              <a:rPr lang="ko-KR" altLang="en-US" dirty="0" smtClean="0"/>
              <a:t>참고 </a:t>
            </a:r>
            <a:r>
              <a:rPr lang="en-US" altLang="ko-KR" dirty="0" smtClean="0"/>
              <a:t>1 : </a:t>
            </a:r>
            <a:r>
              <a:rPr lang="ko-KR" altLang="en-US" dirty="0" smtClean="0">
                <a:hlinkClick r:id="rId4"/>
              </a:rPr>
              <a:t>https</a:t>
            </a:r>
            <a:r>
              <a:rPr lang="ko-KR" altLang="en-US" dirty="0">
                <a:hlinkClick r:id="rId4"/>
              </a:rPr>
              <a:t>://ko.wikipedia.org/wiki/F_%</a:t>
            </a:r>
            <a:r>
              <a:rPr lang="ko-KR" altLang="en-US" dirty="0" smtClean="0">
                <a:hlinkClick r:id="rId4"/>
              </a:rPr>
              <a:t>EB%B6%84%ED%8F%AC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9772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222C5BD-354A-B546-981C-AF3407B686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516" y="152636"/>
            <a:ext cx="9074150" cy="854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41325" indent="-1778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603250" indent="-160338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0" indent="0" eaLnBrk="1" hangingPunct="1">
              <a:lnSpc>
                <a:spcPct val="250000"/>
              </a:lnSpc>
              <a:buNone/>
            </a:pPr>
            <a:r>
              <a:rPr lang="ko-KR" altLang="en-US" sz="2400" b="0" dirty="0" smtClean="0"/>
              <a:t>❑ 통계 해석</a:t>
            </a:r>
            <a:endParaRPr lang="ko-KR" altLang="en-US" sz="1800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BAD829E-11E8-7D4A-A4A5-B8EDC9050E70}"/>
                  </a:ext>
                </a:extLst>
              </p:cNvPr>
              <p:cNvSpPr txBox="1"/>
              <p:nvPr/>
            </p:nvSpPr>
            <p:spPr>
              <a:xfrm>
                <a:off x="1706758" y="5768060"/>
                <a:ext cx="6492483" cy="3927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buNone/>
                </a:pPr>
                <a:r>
                  <a:rPr lang="ko-KR" altLang="en-US" sz="1800" dirty="0"/>
                  <a:t>자유도가 </a:t>
                </a:r>
                <a:r>
                  <a:rPr lang="en-US" altLang="ko-KR" sz="1800" dirty="0"/>
                  <a:t>30</a:t>
                </a:r>
                <a:r>
                  <a:rPr lang="ko-KR" altLang="en-US" sz="1800" dirty="0"/>
                  <a:t>인 </a:t>
                </a:r>
                <a:r>
                  <a:rPr lang="en-US" altLang="ko-KR" sz="1800" dirty="0"/>
                  <a:t>z-</a:t>
                </a:r>
                <a:r>
                  <a:rPr lang="ko-KR" altLang="en-US" sz="1800" dirty="0"/>
                  <a:t>분포에서 유의수준 </a:t>
                </a:r>
                <a14:m>
                  <m:oMath xmlns:m="http://schemas.openxmlformats.org/officeDocument/2006/math">
                    <m:r>
                      <a:rPr lang="ko-KR" altLang="en-US" sz="1800" i="1" smtClean="0"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altLang="ko-KR" sz="1800" b="1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800" b="1" i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ko-KR" sz="1800" b="1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 sz="1800" b="1" i="0" smtClean="0">
                        <a:latin typeface="Cambria Math" panose="02040503050406030204" pitchFamily="18" charset="0"/>
                      </a:rPr>
                      <m:t>𝟎𝟓</m:t>
                    </m:r>
                  </m:oMath>
                </a14:m>
                <a:r>
                  <a:rPr lang="ko-KR" altLang="en-US" sz="1800" dirty="0"/>
                  <a:t>일 때의 </a:t>
                </a:r>
                <a:r>
                  <a:rPr lang="ko-KR" altLang="en-US" sz="1800" dirty="0" err="1"/>
                  <a:t>기각역</a:t>
                </a:r>
                <a:endParaRPr lang="en-KR" sz="1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BAD829E-11E8-7D4A-A4A5-B8EDC9050E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6758" y="5768060"/>
                <a:ext cx="6492483" cy="392736"/>
              </a:xfrm>
              <a:prstGeom prst="rect">
                <a:avLst/>
              </a:prstGeom>
              <a:blipFill>
                <a:blip r:embed="rId3"/>
                <a:stretch>
                  <a:fillRect l="-781" t="-3125" b="-21875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50E22D6-7D3C-044D-844A-0EF328822ACD}"/>
                  </a:ext>
                </a:extLst>
              </p:cNvPr>
              <p:cNvSpPr txBox="1"/>
              <p:nvPr/>
            </p:nvSpPr>
            <p:spPr>
              <a:xfrm>
                <a:off x="850403" y="1009319"/>
                <a:ext cx="8822122" cy="28500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200000"/>
                  </a:lnSpc>
                  <a:buFont typeface="Courier New" panose="02070309020205020404" pitchFamily="49" charset="0"/>
                  <a:buChar char="o"/>
                </a:pPr>
                <a:r>
                  <a:rPr lang="en-US" altLang="ko-KR" sz="1600" dirty="0" smtClean="0"/>
                  <a:t>2020</a:t>
                </a:r>
                <a:r>
                  <a:rPr lang="ko-KR" altLang="en-US" sz="1600" dirty="0" smtClean="0"/>
                  <a:t>년</a:t>
                </a:r>
                <a:r>
                  <a:rPr lang="en-US" altLang="ko-KR" sz="1600" dirty="0" smtClean="0"/>
                  <a:t>, 2015</a:t>
                </a:r>
                <a:r>
                  <a:rPr lang="ko-KR" altLang="en-US" sz="1600" dirty="0" smtClean="0"/>
                  <a:t>년과의 평균 키</a:t>
                </a:r>
                <a:r>
                  <a:rPr lang="en-US" altLang="ko-KR" sz="1600" dirty="0" smtClean="0"/>
                  <a:t>, </a:t>
                </a:r>
                <a:r>
                  <a:rPr lang="ko-KR" altLang="en-US" sz="1600" dirty="0" smtClean="0"/>
                  <a:t>비교를 위해 만 </a:t>
                </a:r>
                <a:r>
                  <a:rPr lang="en-US" altLang="ko-KR" sz="1600" dirty="0" smtClean="0"/>
                  <a:t>7</a:t>
                </a:r>
                <a:r>
                  <a:rPr lang="ko-KR" altLang="en-US" sz="1600" dirty="0" smtClean="0"/>
                  <a:t>세 여자 어린이의 표본 </a:t>
                </a:r>
                <a:r>
                  <a:rPr lang="en-US" altLang="ko-KR" sz="1600" dirty="0" smtClean="0"/>
                  <a:t>30</a:t>
                </a:r>
                <a:r>
                  <a:rPr lang="ko-KR" altLang="en-US" sz="1600" dirty="0" smtClean="0"/>
                  <a:t>명을 추출함</a:t>
                </a:r>
                <a:endParaRPr lang="en-US" altLang="ko-KR" sz="1600" dirty="0" smtClean="0"/>
              </a:p>
              <a:p>
                <a:pPr marL="285750" indent="-285750">
                  <a:lnSpc>
                    <a:spcPct val="200000"/>
                  </a:lnSpc>
                  <a:buFont typeface="Courier New" panose="02070309020205020404" pitchFamily="49" charset="0"/>
                  <a:buChar char="o"/>
                </a:pPr>
                <a:r>
                  <a:rPr lang="ko-KR" altLang="en-US" sz="1600" dirty="0" smtClean="0"/>
                  <a:t>평균 키는 </a:t>
                </a:r>
                <a:r>
                  <a:rPr lang="en-US" altLang="ko-KR" sz="1600" dirty="0" smtClean="0"/>
                  <a:t>125cm, </a:t>
                </a:r>
                <a:r>
                  <a:rPr lang="ko-KR" altLang="en-US" sz="1600" dirty="0" smtClean="0"/>
                  <a:t>표준편차는 </a:t>
                </a:r>
                <a:r>
                  <a:rPr lang="en-US" altLang="ko-KR" sz="1600" dirty="0" smtClean="0"/>
                  <a:t>15cm</a:t>
                </a:r>
                <a:r>
                  <a:rPr lang="ko-KR" altLang="en-US" sz="1600" dirty="0" smtClean="0"/>
                  <a:t>로 확인함</a:t>
                </a:r>
                <a:endParaRPr lang="en-US" altLang="ko-KR" sz="1600" dirty="0" smtClean="0"/>
              </a:p>
              <a:p>
                <a:pPr marL="285750" indent="-285750">
                  <a:lnSpc>
                    <a:spcPct val="200000"/>
                  </a:lnSpc>
                  <a:buFont typeface="Courier New" panose="02070309020205020404" pitchFamily="49" charset="0"/>
                  <a:buChar char="o"/>
                </a:pPr>
                <a:r>
                  <a:rPr lang="ko-KR" altLang="en-US" sz="1600" dirty="0" smtClean="0"/>
                  <a:t>표본으로부터 구한 검정 통계량은 </a:t>
                </a:r>
                <a:r>
                  <a:rPr lang="en-US" altLang="ko-KR" sz="1600" dirty="0" smtClean="0"/>
                  <a:t>1.795 (p-value: 0.078)</a:t>
                </a:r>
              </a:p>
              <a:p>
                <a:pPr marL="285750" indent="-285750">
                  <a:lnSpc>
                    <a:spcPct val="200000"/>
                  </a:lnSpc>
                  <a:buFont typeface="Courier New" panose="02070309020205020404" pitchFamily="49" charset="0"/>
                  <a:buChar char="o"/>
                </a:pPr>
                <a:r>
                  <a:rPr lang="ko-KR" altLang="en-US" sz="1600" dirty="0" smtClean="0"/>
                  <a:t>유의수준</a:t>
                </a:r>
                <a:r>
                  <a:rPr lang="en-US" altLang="ko-KR" sz="1600" dirty="0" smtClean="0"/>
                  <a:t>(</a:t>
                </a:r>
                <a14:m>
                  <m:oMath xmlns:m="http://schemas.openxmlformats.org/officeDocument/2006/math">
                    <m:r>
                      <a:rPr lang="ko-KR" altLang="en-US" sz="1600" i="1" smtClean="0"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US" altLang="ko-KR" sz="1600" dirty="0" smtClean="0"/>
                  <a:t>) 0.05</a:t>
                </a:r>
                <a:r>
                  <a:rPr lang="ko-KR" altLang="en-US" sz="1600" dirty="0" smtClean="0"/>
                  <a:t>에서 만 </a:t>
                </a:r>
                <a:r>
                  <a:rPr lang="en-US" altLang="ko-KR" sz="1600" dirty="0" smtClean="0"/>
                  <a:t>7</a:t>
                </a:r>
                <a:r>
                  <a:rPr lang="ko-KR" altLang="en-US" sz="1600" dirty="0" smtClean="0"/>
                  <a:t>세 여자 어린이 키의 평균이 </a:t>
                </a:r>
                <a:r>
                  <a:rPr lang="en-US" altLang="ko-KR" sz="1600" dirty="0" smtClean="0"/>
                  <a:t>120cm</a:t>
                </a:r>
                <a:r>
                  <a:rPr lang="ko-KR" altLang="en-US" sz="1600" dirty="0" smtClean="0"/>
                  <a:t>라는 </a:t>
                </a:r>
                <a:r>
                  <a:rPr lang="ko-KR" altLang="en-US" sz="1600" dirty="0" err="1" smtClean="0"/>
                  <a:t>귀무가설</a:t>
                </a:r>
                <a:r>
                  <a:rPr lang="ko-KR" altLang="en-US" sz="1600" dirty="0" smtClean="0"/>
                  <a:t> 기각 안됨</a:t>
                </a:r>
                <a:endParaRPr lang="en-US" altLang="ko-KR" sz="1600" dirty="0" smtClean="0"/>
              </a:p>
              <a:p>
                <a:pPr marL="285750" indent="-285750">
                  <a:lnSpc>
                    <a:spcPct val="200000"/>
                  </a:lnSpc>
                  <a:buFont typeface="Courier New" panose="02070309020205020404" pitchFamily="49" charset="0"/>
                  <a:buChar char="o"/>
                </a:pPr>
                <a:r>
                  <a:rPr lang="ko-KR" altLang="en-US" sz="1600" dirty="0" smtClean="0"/>
                  <a:t>즉</a:t>
                </a:r>
                <a:r>
                  <a:rPr lang="en-US" altLang="ko-KR" sz="1600" dirty="0" smtClean="0"/>
                  <a:t>, </a:t>
                </a:r>
                <a:r>
                  <a:rPr lang="ko-KR" altLang="en-US" sz="1600" dirty="0" err="1" smtClean="0"/>
                  <a:t>귀무가설을</a:t>
                </a:r>
                <a:r>
                  <a:rPr lang="ko-KR" altLang="en-US" sz="1600" dirty="0" smtClean="0"/>
                  <a:t> </a:t>
                </a:r>
                <a:r>
                  <a:rPr lang="ko-KR" altLang="en-US" sz="1600" dirty="0" err="1" smtClean="0"/>
                  <a:t>채택해야하며</a:t>
                </a:r>
                <a:r>
                  <a:rPr lang="en-US" altLang="ko-KR" sz="1600" dirty="0" smtClean="0"/>
                  <a:t>, </a:t>
                </a:r>
                <a:r>
                  <a:rPr lang="ko-KR" altLang="en-US" sz="1600" dirty="0" smtClean="0"/>
                  <a:t>여자 어린이의 키의 평균은 여전히 </a:t>
                </a:r>
                <a:r>
                  <a:rPr lang="en-US" altLang="ko-KR" sz="1600" dirty="0" smtClean="0"/>
                  <a:t>120cm</a:t>
                </a:r>
                <a:r>
                  <a:rPr lang="ko-KR" altLang="en-US" sz="1600" dirty="0" smtClean="0"/>
                  <a:t>임을 유지해야 함</a:t>
                </a:r>
                <a:endParaRPr lang="en-US" altLang="ko-KR" sz="1600" dirty="0" smtClean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50E22D6-7D3C-044D-844A-0EF328822A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403" y="1009319"/>
                <a:ext cx="8822122" cy="2850011"/>
              </a:xfrm>
              <a:prstGeom prst="rect">
                <a:avLst/>
              </a:prstGeom>
              <a:blipFill>
                <a:blip r:embed="rId4"/>
                <a:stretch>
                  <a:fillRect l="-27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9866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222C5BD-354A-B546-981C-AF3407B686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516" y="152636"/>
            <a:ext cx="9074150" cy="854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41325" indent="-1778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603250" indent="-160338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0" indent="0" eaLnBrk="1" hangingPunct="1">
              <a:lnSpc>
                <a:spcPct val="250000"/>
              </a:lnSpc>
              <a:buNone/>
            </a:pPr>
            <a:r>
              <a:rPr lang="ko-KR" altLang="en-US" sz="2400" b="0" dirty="0" smtClean="0"/>
              <a:t>❑ </a:t>
            </a:r>
            <a:r>
              <a:rPr lang="ko-KR" altLang="en-US" sz="2400" b="0" dirty="0" err="1" smtClean="0"/>
              <a:t>모비율</a:t>
            </a:r>
            <a:r>
              <a:rPr lang="ko-KR" altLang="en-US" sz="2400" b="0" dirty="0" smtClean="0"/>
              <a:t> 검정</a:t>
            </a:r>
            <a:endParaRPr lang="ko-KR" altLang="en-US" sz="1800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DC2BE0C-9456-264A-9CB9-5EEBB85D3765}"/>
                  </a:ext>
                </a:extLst>
              </p:cNvPr>
              <p:cNvSpPr txBox="1"/>
              <p:nvPr/>
            </p:nvSpPr>
            <p:spPr>
              <a:xfrm>
                <a:off x="3404828" y="2708920"/>
                <a:ext cx="3056414" cy="16351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𝒁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̂"/>
                              <m:ctrlPr>
                                <a:rPr lang="en-US" altLang="ko-KR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800" b="1" i="1" smtClean="0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</m:acc>
                          <m:r>
                            <a:rPr lang="en-US" altLang="ko-KR" sz="2800" b="1" i="1" smtClean="0">
                              <a:latin typeface="Cambria Math" panose="02040503050406030204" pitchFamily="18" charset="0"/>
                            </a:rPr>
                            <m:t> − </m:t>
                          </m:r>
                          <m:sSub>
                            <m:sSubPr>
                              <m:ctrlPr>
                                <a:rPr lang="en-US" altLang="ko-KR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1" i="1" smtClean="0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altLang="ko-KR" sz="28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ko-KR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altLang="ko-KR" sz="28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ko-KR" sz="28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8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𝒑</m:t>
                                      </m:r>
                                    </m:e>
                                    <m:sub>
                                      <m:r>
                                        <a:rPr lang="en-US" altLang="ko-KR" sz="28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𝟎</m:t>
                                      </m:r>
                                    </m:sub>
                                  </m:sSub>
                                  <m:r>
                                    <a:rPr lang="en-US" altLang="ko-KR" sz="28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ko-KR" sz="28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altLang="ko-KR" sz="28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− </m:t>
                                  </m:r>
                                  <m:sSub>
                                    <m:sSubPr>
                                      <m:ctrlPr>
                                        <a:rPr lang="en-US" altLang="ko-KR" sz="28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8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𝒑</m:t>
                                      </m:r>
                                    </m:e>
                                    <m:sub>
                                      <m:r>
                                        <a:rPr lang="en-US" altLang="ko-KR" sz="28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𝟎</m:t>
                                      </m:r>
                                    </m:sub>
                                  </m:sSub>
                                  <m:r>
                                    <a:rPr lang="en-US" altLang="ko-KR" sz="28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altLang="ko-KR" sz="28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𝒏</m:t>
                                  </m:r>
                                </m:den>
                              </m:f>
                            </m:e>
                          </m:rad>
                        </m:den>
                      </m:f>
                    </m:oMath>
                  </m:oMathPara>
                </a14:m>
                <a:endParaRPr lang="en-KR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DC2BE0C-9456-264A-9CB9-5EEBB85D37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4828" y="2708920"/>
                <a:ext cx="3056414" cy="163519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950E22D6-7D3C-044D-844A-0EF328822ACD}"/>
              </a:ext>
            </a:extLst>
          </p:cNvPr>
          <p:cNvSpPr txBox="1"/>
          <p:nvPr/>
        </p:nvSpPr>
        <p:spPr>
          <a:xfrm>
            <a:off x="850403" y="1009319"/>
            <a:ext cx="8822122" cy="1717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ko-KR" altLang="en-US" sz="1600" dirty="0" smtClean="0"/>
              <a:t>가설 설정</a:t>
            </a:r>
            <a:endParaRPr lang="en-US" altLang="ko-KR" sz="1600" dirty="0" smtClean="0"/>
          </a:p>
          <a:p>
            <a:pPr marL="742950" lvl="1" indent="-285750">
              <a:lnSpc>
                <a:spcPct val="200000"/>
              </a:lnSpc>
              <a:buFont typeface="맑은 고딕" panose="020B0503020000020004" pitchFamily="50" charset="-127"/>
              <a:buChar char="√"/>
            </a:pPr>
            <a:r>
              <a:rPr lang="ko-KR" altLang="en-US" sz="1600" dirty="0" err="1" smtClean="0"/>
              <a:t>귀무가설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핸드폰 액정의 불량률은 </a:t>
            </a:r>
            <a:r>
              <a:rPr lang="en-US" altLang="ko-KR" sz="1600" dirty="0" smtClean="0"/>
              <a:t>10% </a:t>
            </a:r>
            <a:r>
              <a:rPr lang="ko-KR" altLang="en-US" sz="1600" dirty="0" smtClean="0"/>
              <a:t>미만이다</a:t>
            </a:r>
            <a:endParaRPr lang="en-US" altLang="ko-KR" sz="1600" dirty="0" smtClean="0"/>
          </a:p>
          <a:p>
            <a:pPr marL="742950" lvl="1" indent="-285750">
              <a:lnSpc>
                <a:spcPct val="200000"/>
              </a:lnSpc>
              <a:buFont typeface="맑은 고딕" panose="020B0503020000020004" pitchFamily="50" charset="-127"/>
              <a:buChar char="√"/>
            </a:pPr>
            <a:r>
              <a:rPr lang="ko-KR" altLang="en-US" sz="1600" dirty="0" err="1" smtClean="0"/>
              <a:t>대립가설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핸드폰 액정의 불량률은 </a:t>
            </a:r>
            <a:r>
              <a:rPr lang="en-US" altLang="ko-KR" sz="1600" dirty="0" smtClean="0"/>
              <a:t>10%</a:t>
            </a:r>
            <a:r>
              <a:rPr lang="ko-KR" altLang="en-US" sz="1600" dirty="0" smtClean="0"/>
              <a:t>를 넘는다</a:t>
            </a:r>
            <a:endParaRPr lang="en-US" altLang="ko-KR" sz="16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410006" y="4617132"/>
                <a:ext cx="2258375" cy="9971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ko-KR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</m:acc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 :  </m:t>
                    </m:r>
                  </m:oMath>
                </a14:m>
                <a:r>
                  <a:rPr lang="ko-KR" altLang="en-US" dirty="0" smtClean="0"/>
                  <a:t>표본 비율</a:t>
                </a:r>
                <a:endParaRPr lang="en-US" altLang="ko-KR" dirty="0" smtClean="0"/>
              </a:p>
              <a:p>
                <a:pPr marL="285750" indent="-285750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ko-KR" altLang="en-US" dirty="0" err="1" smtClean="0"/>
                  <a:t>귀무가설의</a:t>
                </a:r>
                <a:r>
                  <a:rPr lang="ko-KR" altLang="en-US" dirty="0" smtClean="0"/>
                  <a:t> </a:t>
                </a:r>
                <a:r>
                  <a:rPr lang="ko-KR" altLang="en-US" dirty="0" err="1" smtClean="0"/>
                  <a:t>모비율</a:t>
                </a:r>
                <a:endParaRPr lang="en-US" altLang="ko-KR" dirty="0"/>
              </a:p>
              <a:p>
                <a:pPr marL="285750" indent="-285750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ko-KR" altLang="en-US" dirty="0" smtClean="0"/>
                  <a:t> 표본의 개수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0006" y="4617132"/>
                <a:ext cx="2258375" cy="997196"/>
              </a:xfrm>
              <a:prstGeom prst="rect">
                <a:avLst/>
              </a:prstGeom>
              <a:blipFill>
                <a:blip r:embed="rId3"/>
                <a:stretch>
                  <a:fillRect l="-270" b="-304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5732367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디자인 사용자 지정">
      <a:majorFont>
        <a:latin typeface="맑은 고딕"/>
        <a:ea typeface="맑은 고딕"/>
        <a:cs typeface="굴림"/>
      </a:majorFont>
      <a:minorFont>
        <a:latin typeface="맑은 고딕"/>
        <a:ea typeface="맑은 고딕"/>
        <a:cs typeface="굴림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5118</TotalTime>
  <Words>325</Words>
  <Application>Microsoft Office PowerPoint</Application>
  <PresentationFormat>A4 용지(210x297mm)</PresentationFormat>
  <Paragraphs>48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21" baseType="lpstr">
      <vt:lpstr>Gothic A1 SemiBold</vt:lpstr>
      <vt:lpstr>Gothic A1 thin</vt:lpstr>
      <vt:lpstr>Helvetica Neue</vt:lpstr>
      <vt:lpstr>Helvetica Neue Medium</vt:lpstr>
      <vt:lpstr>굴림</vt:lpstr>
      <vt:lpstr>맑은 고딕</vt:lpstr>
      <vt:lpstr>Arial</vt:lpstr>
      <vt:lpstr>Cambria Math</vt:lpstr>
      <vt:lpstr>Courier New</vt:lpstr>
      <vt:lpstr>Wingdings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클라우드 빅데이타 개발자 과정</dc:title>
  <dc:creator>장형석</dc:creator>
  <cp:lastModifiedBy>GREEN</cp:lastModifiedBy>
  <cp:revision>785</cp:revision>
  <dcterms:created xsi:type="dcterms:W3CDTF">2012-04-02T02:40:52Z</dcterms:created>
  <dcterms:modified xsi:type="dcterms:W3CDTF">2022-02-09T08:36:13Z</dcterms:modified>
  <cp:version>1000.0000.01</cp:version>
</cp:coreProperties>
</file>