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7" r:id="rId1"/>
  </p:sldMasterIdLst>
  <p:notesMasterIdLst>
    <p:notesMasterId r:id="rId13"/>
  </p:notesMasterIdLst>
  <p:sldIdLst>
    <p:sldId id="490" r:id="rId2"/>
    <p:sldId id="510" r:id="rId3"/>
    <p:sldId id="517" r:id="rId4"/>
    <p:sldId id="516" r:id="rId5"/>
    <p:sldId id="509" r:id="rId6"/>
    <p:sldId id="515" r:id="rId7"/>
    <p:sldId id="493" r:id="rId8"/>
    <p:sldId id="511" r:id="rId9"/>
    <p:sldId id="512" r:id="rId10"/>
    <p:sldId id="514" r:id="rId11"/>
    <p:sldId id="513" r:id="rId12"/>
  </p:sldIdLst>
  <p:sldSz cx="9906000" cy="6858000" type="A4"/>
  <p:notesSz cx="6858000" cy="9144000"/>
  <p:defaultTextStyle>
    <a:defPPr>
      <a:defRPr lang="ko-KR"/>
    </a:defPPr>
    <a:lvl1pPr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753">
          <p15:clr>
            <a:srgbClr val="A4A3A4"/>
          </p15:clr>
        </p15:guide>
        <p15:guide id="3" orient="horz" pos="118">
          <p15:clr>
            <a:srgbClr val="A4A3A4"/>
          </p15:clr>
        </p15:guide>
        <p15:guide id="4" orient="horz" pos="4155">
          <p15:clr>
            <a:srgbClr val="A4A3A4"/>
          </p15:clr>
        </p15:guide>
        <p15:guide id="5" orient="horz" pos="1093">
          <p15:clr>
            <a:srgbClr val="A4A3A4"/>
          </p15:clr>
        </p15:guide>
        <p15:guide id="6" pos="3119">
          <p15:clr>
            <a:srgbClr val="A4A3A4"/>
          </p15:clr>
        </p15:guide>
        <p15:guide id="7" pos="261">
          <p15:clr>
            <a:srgbClr val="A4A3A4"/>
          </p15:clr>
        </p15:guide>
        <p15:guide id="8" pos="5978">
          <p15:clr>
            <a:srgbClr val="A4A3A4"/>
          </p15:clr>
        </p15:guide>
        <p15:guide id="9" pos="511">
          <p15:clr>
            <a:srgbClr val="A4A3A4"/>
          </p15:clr>
        </p15:guide>
        <p15:guide id="10" pos="57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/>
    <p:restoredTop sz="95915" autoAdjust="0"/>
  </p:normalViewPr>
  <p:slideViewPr>
    <p:cSldViewPr>
      <p:cViewPr varScale="1">
        <p:scale>
          <a:sx n="118" d="100"/>
          <a:sy n="118" d="100"/>
        </p:scale>
        <p:origin x="1216" y="200"/>
      </p:cViewPr>
      <p:guideLst>
        <p:guide orient="horz" pos="2159"/>
        <p:guide orient="horz" pos="753"/>
        <p:guide orient="horz" pos="118"/>
        <p:guide orient="horz" pos="4155"/>
        <p:guide orient="horz" pos="1093"/>
        <p:guide pos="3119"/>
        <p:guide pos="261"/>
        <p:guide pos="5978"/>
        <p:guide pos="511"/>
        <p:guide pos="5728"/>
      </p:guideLst>
    </p:cSldViewPr>
  </p:slideViewPr>
  <p:notesTextViewPr>
    <p:cViewPr>
      <p:scale>
        <a:sx n="45" d="100"/>
        <a:sy n="4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60" y="-90"/>
      </p:cViewPr>
      <p:guideLst>
        <p:guide orient="horz" pos="2880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1ABBECE4-09A5-4A05-B416-D6AEC8F8529F}" type="datetime1">
              <a:rPr lang="ko-KR" altLang="en-US"/>
              <a:pPr>
                <a:defRPr/>
              </a:pPr>
              <a:t>2022. 2. 15.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48475120-2B95-4445-ABF6-EE09CDBEAC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29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4906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6390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3295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715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2075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2493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0178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0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4944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7582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디자인 사용자 지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 rot="16200000">
            <a:off x="4833752" y="1799604"/>
            <a:ext cx="241268" cy="9908772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71437" tIns="71437" rIns="71437" bIns="71437" anchor="ctr">
            <a:spAutoFit/>
          </a:bodyPr>
          <a:lstStyle/>
          <a:p>
            <a:pPr marL="0" marR="0" indent="0" algn="ctr" defTabSz="821531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3000" b="0" i="0" u="none" strike="noStrike" cap="none" spc="0" normalizeH="0" baseline="0"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sp>
        <p:nvSpPr>
          <p:cNvPr id="12" name="제목 1"/>
          <p:cNvSpPr txBox="1"/>
          <p:nvPr/>
        </p:nvSpPr>
        <p:spPr>
          <a:xfrm>
            <a:off x="-2581391" y="4796880"/>
            <a:ext cx="14620991" cy="296776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endParaRPr lang="en-US" altLang="ko-KR" sz="1100" b="1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/>
              <a:ea typeface="Gothic A1 thin"/>
              <a:cs typeface="Gothic A1 thin"/>
            </a:endParaRPr>
          </a:p>
        </p:txBody>
      </p:sp>
      <p:sp>
        <p:nvSpPr>
          <p:cNvPr id="13" name="제목 1"/>
          <p:cNvSpPr txBox="1"/>
          <p:nvPr/>
        </p:nvSpPr>
        <p:spPr>
          <a:xfrm>
            <a:off x="4628965" y="4833156"/>
            <a:ext cx="5220580" cy="296776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jhjung@dschloe.com</a:t>
            </a:r>
          </a:p>
          <a:p>
            <a:pPr algn="r">
              <a:defRPr/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ⓒ </a:t>
            </a:r>
            <a:r>
              <a:rPr lang="en-US" altLang="ko-KR" sz="1000" b="1" dirty="0" err="1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dschloe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무단전재 및 배포금지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.wikipedia.org/wiki/F_%EB%B6%84%ED%8F%A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586E94-C60B-4265-AF81-802F53036609}"/>
              </a:ext>
            </a:extLst>
          </p:cNvPr>
          <p:cNvSpPr/>
          <p:nvPr/>
        </p:nvSpPr>
        <p:spPr>
          <a:xfrm>
            <a:off x="0" y="1"/>
            <a:ext cx="9906001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463" b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831DBE-20F5-4628-ADE2-A89C7F6D514A}"/>
              </a:ext>
            </a:extLst>
          </p:cNvPr>
          <p:cNvSpPr/>
          <p:nvPr/>
        </p:nvSpPr>
        <p:spPr>
          <a:xfrm>
            <a:off x="200472" y="2420888"/>
            <a:ext cx="62134" cy="830676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algn="ctr"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2438" b="0" dirty="0">
              <a:solidFill>
                <a:srgbClr val="FFFFFF"/>
              </a:solidFill>
              <a:latin typeface="맑은 고딕" panose="020F0302020204030204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0826C4-F0F6-473D-970E-7A493A8897F2}"/>
              </a:ext>
            </a:extLst>
          </p:cNvPr>
          <p:cNvSpPr txBox="1"/>
          <p:nvPr/>
        </p:nvSpPr>
        <p:spPr>
          <a:xfrm>
            <a:off x="463078" y="2477534"/>
            <a:ext cx="9442922" cy="717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기초통계</a:t>
            </a:r>
            <a:r>
              <a:rPr kumimoji="0" lang="en-US" altLang="ko-KR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 – One Sample</a:t>
            </a:r>
            <a:r>
              <a:rPr kumimoji="0" lang="ko-KR" altLang="en-US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 </a:t>
            </a:r>
            <a:r>
              <a:rPr kumimoji="0" lang="en-US" altLang="ko-KR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(t-test)</a:t>
            </a:r>
            <a:endParaRPr kumimoji="0" lang="ko-KR" altLang="en-US" sz="3900" spc="-122" dirty="0">
              <a:ln w="5080">
                <a:solidFill>
                  <a:prstClr val="white">
                    <a:alpha val="40000"/>
                  </a:prstClr>
                </a:solidFill>
              </a:ln>
              <a:solidFill>
                <a:prstClr val="white"/>
              </a:solidFill>
              <a:latin typeface="Gothic A1 SemiBold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74366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정규성 검정 </a:t>
            </a:r>
            <a:r>
              <a:rPr lang="en-US" altLang="ko-KR" sz="2400" b="0" dirty="0"/>
              <a:t>(Shapiro – Wilk’s Test)</a:t>
            </a:r>
            <a:endParaRPr lang="ko-KR" altLang="en-US" sz="18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>
                <a:solidFill>
                  <a:srgbClr val="000000"/>
                </a:solidFill>
              </a:rPr>
              <a:t>가설 검정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>
                <a:solidFill>
                  <a:srgbClr val="000000"/>
                </a:solidFill>
              </a:rPr>
              <a:t>귀무가설</a:t>
            </a: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(H</a:t>
            </a:r>
            <a:r>
              <a:rPr lang="en-US" altLang="ko-KR" sz="1600" baseline="-25000" dirty="0">
                <a:solidFill>
                  <a:srgbClr val="000000"/>
                </a:solidFill>
              </a:rPr>
              <a:t>0</a:t>
            </a:r>
            <a:r>
              <a:rPr lang="en-US" altLang="ko-KR" sz="1600" dirty="0">
                <a:solidFill>
                  <a:srgbClr val="000000"/>
                </a:solidFill>
              </a:rPr>
              <a:t>) : </a:t>
            </a:r>
            <a:r>
              <a:rPr lang="ko-KR" altLang="en-US" sz="1600" dirty="0">
                <a:solidFill>
                  <a:srgbClr val="000000"/>
                </a:solidFill>
              </a:rPr>
              <a:t>데이터가 정규분포를 따른다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>
                <a:solidFill>
                  <a:srgbClr val="000000"/>
                </a:solidFill>
              </a:rPr>
              <a:t>대립가설</a:t>
            </a: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(H</a:t>
            </a:r>
            <a:r>
              <a:rPr lang="en-US" altLang="ko-KR" sz="1600" baseline="-25000" dirty="0">
                <a:solidFill>
                  <a:srgbClr val="000000"/>
                </a:solidFill>
              </a:rPr>
              <a:t>1</a:t>
            </a:r>
            <a:r>
              <a:rPr lang="en-US" altLang="ko-KR" sz="1600" dirty="0">
                <a:solidFill>
                  <a:srgbClr val="000000"/>
                </a:solidFill>
              </a:rPr>
              <a:t>) : </a:t>
            </a:r>
            <a:r>
              <a:rPr lang="ko-KR" altLang="en-US" sz="1600" dirty="0">
                <a:solidFill>
                  <a:srgbClr val="000000"/>
                </a:solidFill>
              </a:rPr>
              <a:t>데이터가 정규분포를 따르지 않는다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ko-KR" sz="1600" dirty="0">
                <a:solidFill>
                  <a:srgbClr val="000000"/>
                </a:solidFill>
              </a:rPr>
              <a:t>P-value </a:t>
            </a:r>
            <a:r>
              <a:rPr lang="ko-KR" altLang="en-US" sz="1600" dirty="0">
                <a:solidFill>
                  <a:srgbClr val="000000"/>
                </a:solidFill>
              </a:rPr>
              <a:t>해석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000000"/>
                </a:solidFill>
              </a:rPr>
              <a:t>p-value &gt; 0.05 : </a:t>
            </a:r>
            <a:r>
              <a:rPr lang="ko-KR" altLang="en-US" sz="1600" dirty="0" err="1">
                <a:solidFill>
                  <a:srgbClr val="000000"/>
                </a:solidFill>
              </a:rPr>
              <a:t>귀무가설</a:t>
            </a:r>
            <a:r>
              <a:rPr lang="ko-KR" altLang="en-US" sz="1600" dirty="0">
                <a:solidFill>
                  <a:srgbClr val="000000"/>
                </a:solidFill>
              </a:rPr>
              <a:t> 채택 </a:t>
            </a:r>
            <a:r>
              <a:rPr lang="en-US" altLang="ko-KR" sz="1600" dirty="0">
                <a:solidFill>
                  <a:srgbClr val="000000"/>
                </a:solidFill>
              </a:rPr>
              <a:t>= </a:t>
            </a:r>
            <a:r>
              <a:rPr lang="ko-KR" altLang="en-US" sz="1600" dirty="0">
                <a:solidFill>
                  <a:srgbClr val="000000"/>
                </a:solidFill>
              </a:rPr>
              <a:t>데이터가 정규분포를 따른다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000000"/>
                </a:solidFill>
              </a:rPr>
              <a:t>p-value &lt; 0.05 : </a:t>
            </a:r>
            <a:r>
              <a:rPr lang="ko-KR" altLang="en-US" sz="1600" dirty="0" err="1">
                <a:solidFill>
                  <a:srgbClr val="000000"/>
                </a:solidFill>
              </a:rPr>
              <a:t>대립가설</a:t>
            </a:r>
            <a:r>
              <a:rPr lang="ko-KR" altLang="en-US" sz="1600" dirty="0">
                <a:solidFill>
                  <a:srgbClr val="000000"/>
                </a:solidFill>
              </a:rPr>
              <a:t> 채택 </a:t>
            </a:r>
            <a:r>
              <a:rPr lang="en-US" altLang="ko-KR" sz="1600" dirty="0">
                <a:solidFill>
                  <a:srgbClr val="000000"/>
                </a:solidFill>
              </a:rPr>
              <a:t>= </a:t>
            </a:r>
            <a:r>
              <a:rPr lang="ko-KR" altLang="en-US" sz="1600" dirty="0">
                <a:solidFill>
                  <a:srgbClr val="000000"/>
                </a:solidFill>
              </a:rPr>
              <a:t>데이터가 정규분포를 따르지 않는다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748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err="1"/>
              <a:t>등분산성</a:t>
            </a:r>
            <a:r>
              <a:rPr lang="ko-KR" altLang="en-US" sz="2400" b="0" dirty="0"/>
              <a:t> </a:t>
            </a:r>
            <a:r>
              <a:rPr lang="en-US" altLang="ko-KR" sz="2400" b="0" dirty="0"/>
              <a:t>(=</a:t>
            </a:r>
            <a:r>
              <a:rPr lang="ko-KR" altLang="en-US" sz="2400" b="0" dirty="0"/>
              <a:t>분산의 동일성</a:t>
            </a:r>
            <a:r>
              <a:rPr lang="en-US" altLang="ko-KR" sz="2400" b="0" dirty="0"/>
              <a:t>) </a:t>
            </a:r>
            <a:r>
              <a:rPr lang="ko-KR" altLang="en-US" sz="2400" b="0" dirty="0"/>
              <a:t>검정</a:t>
            </a:r>
            <a:endParaRPr lang="ko-KR" altLang="en-US" sz="18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err="1">
                <a:solidFill>
                  <a:srgbClr val="000000"/>
                </a:solidFill>
              </a:rPr>
              <a:t>귀무가설</a:t>
            </a: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</a:rPr>
              <a:t>두 집단의 분산은 서로 동일하다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/>
              <p:nvPr/>
            </p:nvSpPr>
            <p:spPr>
              <a:xfrm>
                <a:off x="2324708" y="1515676"/>
                <a:ext cx="2979214" cy="1309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800" b="1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𝑮𝒓𝒐𝒖𝒑</m:t>
                              </m:r>
                            </m:sub>
                            <m:sup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𝑮𝒓𝒐𝒖𝒑</m:t>
                              </m:r>
                            </m:sub>
                            <m:sup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708" y="1515676"/>
                <a:ext cx="2979214" cy="13099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48544" y="2960948"/>
            <a:ext cx="8822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err="1">
                <a:solidFill>
                  <a:srgbClr val="000000"/>
                </a:solidFill>
              </a:rPr>
              <a:t>대립가설</a:t>
            </a: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</a:rPr>
              <a:t>두 집단의 분산은 서로 동일하지 않다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/>
              <p:nvPr/>
            </p:nvSpPr>
            <p:spPr>
              <a:xfrm>
                <a:off x="2322849" y="3467305"/>
                <a:ext cx="2979214" cy="1309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800" b="1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𝑮𝒓𝒐𝒖𝒑</m:t>
                              </m:r>
                            </m:sub>
                            <m:sup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𝑮𝒓𝒐𝒖𝒑</m:t>
                              </m:r>
                            </m:sub>
                            <m:sup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849" y="3467305"/>
                <a:ext cx="2979214" cy="13099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48544" y="4866111"/>
            <a:ext cx="8822122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>
                <a:solidFill>
                  <a:srgbClr val="000000"/>
                </a:solidFill>
              </a:rPr>
              <a:t>검정 통계량은 </a:t>
            </a:r>
            <a:r>
              <a:rPr lang="en-US" altLang="ko-KR" sz="1600" dirty="0">
                <a:solidFill>
                  <a:srgbClr val="000000"/>
                </a:solidFill>
              </a:rPr>
              <a:t>F-</a:t>
            </a:r>
            <a:r>
              <a:rPr lang="ko-KR" altLang="en-US" sz="1600" dirty="0">
                <a:solidFill>
                  <a:srgbClr val="000000"/>
                </a:solidFill>
              </a:rPr>
              <a:t>분포를 활용함</a:t>
            </a:r>
            <a:r>
              <a:rPr lang="en-US" altLang="ko-KR" sz="1600" baseline="30000" dirty="0">
                <a:solidFill>
                  <a:srgbClr val="000000"/>
                </a:solidFill>
              </a:rPr>
              <a:t>1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000000"/>
                </a:solidFill>
              </a:rPr>
              <a:t>분산분석 강의 시</a:t>
            </a:r>
            <a:r>
              <a:rPr lang="en-US" altLang="ko-KR" sz="1600" dirty="0">
                <a:solidFill>
                  <a:srgbClr val="000000"/>
                </a:solidFill>
              </a:rPr>
              <a:t>, F </a:t>
            </a:r>
            <a:r>
              <a:rPr lang="ko-KR" altLang="en-US" sz="1600" dirty="0">
                <a:solidFill>
                  <a:srgbClr val="000000"/>
                </a:solidFill>
              </a:rPr>
              <a:t>분포 설명 예정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US" altLang="ko-KR" sz="1600" baseline="30000" dirty="0">
              <a:solidFill>
                <a:srgbClr val="0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48544" y="5971239"/>
            <a:ext cx="6876764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/>
              <a:t>&lt; </a:t>
            </a:r>
            <a:r>
              <a:rPr lang="ko-KR" altLang="en-US" dirty="0"/>
              <a:t>참고 </a:t>
            </a:r>
            <a:r>
              <a:rPr lang="en-US" altLang="ko-KR" dirty="0"/>
              <a:t>1 : </a:t>
            </a:r>
            <a:r>
              <a:rPr lang="ko-KR" altLang="en-US" dirty="0">
                <a:hlinkClick r:id="rId4"/>
              </a:rPr>
              <a:t>https://ko.wikipedia.org/wiki/F_%EB%B6%84%ED%8F%AC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77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기본 </a:t>
            </a:r>
            <a:r>
              <a:rPr lang="en-US" altLang="ko-KR" sz="2400" b="0" dirty="0" err="1"/>
              <a:t>t.test</a:t>
            </a:r>
            <a:r>
              <a:rPr lang="ko-KR" altLang="en-US" sz="2400" b="0" dirty="0"/>
              <a:t>에서의 </a:t>
            </a:r>
            <a:r>
              <a:rPr lang="en-US" altLang="ko-KR" sz="2400" b="0" dirty="0"/>
              <a:t>t-statistic </a:t>
            </a:r>
            <a:r>
              <a:rPr lang="ko-KR" altLang="en-US" sz="2400" b="0" dirty="0"/>
              <a:t>공식</a:t>
            </a:r>
            <a:endParaRPr lang="ko-KR" altLang="en-US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/>
              <p:nvPr/>
            </p:nvSpPr>
            <p:spPr>
              <a:xfrm>
                <a:off x="3584848" y="1261358"/>
                <a:ext cx="1968488" cy="1372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ko-KR" altLang="en-US" sz="28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f>
                            <m:f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848" y="1261358"/>
                <a:ext cx="1968488" cy="13729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65932" y="3068960"/>
                <a:ext cx="3735318" cy="1320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dirty="0"/>
                  <a:t> 표본의 평균</a:t>
                </a: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dirty="0"/>
                  <a:t> 기대 평균 </a:t>
                </a:r>
                <a:r>
                  <a:rPr lang="en-US" altLang="ko-KR" dirty="0"/>
                  <a:t>= </a:t>
                </a:r>
                <a:r>
                  <a:rPr lang="ko-KR" altLang="en-US" dirty="0"/>
                  <a:t>모평균</a:t>
                </a: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dirty="0"/>
                  <a:t> 자유도가 </a:t>
                </a:r>
                <a:r>
                  <a:rPr lang="en-US" altLang="ko-KR" dirty="0"/>
                  <a:t>N-1</a:t>
                </a:r>
                <a:r>
                  <a:rPr lang="ko-KR" altLang="en-US" dirty="0"/>
                  <a:t>인 표본의 표본표준편차</a:t>
                </a: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dirty="0"/>
                  <a:t> 표본의 사이즈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932" y="3068960"/>
                <a:ext cx="3735318" cy="1320361"/>
              </a:xfrm>
              <a:prstGeom prst="rect">
                <a:avLst/>
              </a:prstGeom>
              <a:blipFill>
                <a:blip r:embed="rId3"/>
                <a:stretch>
                  <a:fillRect l="-327" b="-1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73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기본 </a:t>
            </a:r>
            <a:r>
              <a:rPr lang="en-US" altLang="ko-KR" sz="2400" b="0" dirty="0" err="1"/>
              <a:t>t.test</a:t>
            </a:r>
            <a:r>
              <a:rPr lang="ko-KR" altLang="en-US" sz="2400" b="0" dirty="0"/>
              <a:t>에서의 </a:t>
            </a:r>
            <a:r>
              <a:rPr lang="en-US" altLang="ko-KR" sz="2400" b="0" dirty="0"/>
              <a:t>t-statistic </a:t>
            </a:r>
            <a:r>
              <a:rPr lang="ko-KR" altLang="en-US" sz="2400" b="0" dirty="0"/>
              <a:t>공식</a:t>
            </a:r>
            <a:endParaRPr lang="ko-KR" altLang="en-US" sz="1800" b="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76536" y="1304764"/>
            <a:ext cx="8894130" cy="1584176"/>
          </a:xfrm>
          <a:prstGeom prst="roundRect">
            <a:avLst>
              <a:gd name="adj" fmla="val 7903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/>
            <a:r>
              <a:rPr lang="ko-KR" altLang="en-US" sz="1600" dirty="0">
                <a:solidFill>
                  <a:schemeClr val="tx1"/>
                </a:solidFill>
              </a:rPr>
              <a:t>사건 개요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tx1"/>
                </a:solidFill>
              </a:rPr>
              <a:t>00 </a:t>
            </a:r>
            <a:r>
              <a:rPr lang="ko-KR" altLang="en-US" sz="1600" dirty="0">
                <a:solidFill>
                  <a:schemeClr val="tx1"/>
                </a:solidFill>
              </a:rPr>
              <a:t>과자 가격의 무게는 </a:t>
            </a:r>
            <a:r>
              <a:rPr lang="en-US" altLang="ko-KR" sz="1600" dirty="0">
                <a:solidFill>
                  <a:schemeClr val="tx1"/>
                </a:solidFill>
              </a:rPr>
              <a:t>150g</a:t>
            </a:r>
            <a:r>
              <a:rPr lang="ko-KR" altLang="en-US" sz="1600" dirty="0">
                <a:solidFill>
                  <a:schemeClr val="tx1"/>
                </a:solidFill>
              </a:rPr>
              <a:t>으로 표시가 되어 있음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/>
                </a:solidFill>
              </a:rPr>
              <a:t>총 </a:t>
            </a:r>
            <a:r>
              <a:rPr lang="en-US" altLang="ko-KR" sz="1600" dirty="0">
                <a:solidFill>
                  <a:schemeClr val="tx1"/>
                </a:solidFill>
              </a:rPr>
              <a:t>10</a:t>
            </a:r>
            <a:r>
              <a:rPr lang="ko-KR" altLang="en-US" sz="1600" dirty="0">
                <a:solidFill>
                  <a:schemeClr val="tx1"/>
                </a:solidFill>
              </a:rPr>
              <a:t>개의 과자를 구매한 결과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평균 </a:t>
            </a:r>
            <a:r>
              <a:rPr lang="en-US" altLang="ko-KR" sz="1600" dirty="0">
                <a:solidFill>
                  <a:schemeClr val="tx1"/>
                </a:solidFill>
              </a:rPr>
              <a:t>145g, </a:t>
            </a:r>
            <a:r>
              <a:rPr lang="ko-KR" altLang="en-US" sz="1600" dirty="0">
                <a:solidFill>
                  <a:schemeClr val="tx1"/>
                </a:solidFill>
              </a:rPr>
              <a:t>표준편차는 </a:t>
            </a:r>
            <a:r>
              <a:rPr lang="en-US" altLang="ko-KR" sz="1600" dirty="0">
                <a:solidFill>
                  <a:schemeClr val="tx1"/>
                </a:solidFill>
              </a:rPr>
              <a:t>7.5g</a:t>
            </a:r>
            <a:r>
              <a:rPr lang="ko-KR" altLang="en-US" sz="1600" dirty="0">
                <a:solidFill>
                  <a:schemeClr val="tx1"/>
                </a:solidFill>
              </a:rPr>
              <a:t>으로 판명됨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/>
                </a:solidFill>
              </a:rPr>
              <a:t>실제 과자의 평균 무게는 </a:t>
            </a:r>
            <a:r>
              <a:rPr lang="en-US" altLang="ko-KR" sz="1600" dirty="0">
                <a:solidFill>
                  <a:schemeClr val="tx1"/>
                </a:solidFill>
              </a:rPr>
              <a:t>150g </a:t>
            </a:r>
            <a:r>
              <a:rPr lang="ko-KR" altLang="en-US" sz="1600" dirty="0">
                <a:solidFill>
                  <a:schemeClr val="tx1"/>
                </a:solidFill>
              </a:rPr>
              <a:t>아닌지 검정한다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/>
              <p:nvPr/>
            </p:nvSpPr>
            <p:spPr>
              <a:xfrm>
                <a:off x="776536" y="2996952"/>
                <a:ext cx="6846682" cy="1550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ko-KR" altLang="en-US" sz="28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f>
                            <m:f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𝟏𝟒𝟓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𝟏𝟓𝟎</m:t>
                          </m:r>
                        </m:num>
                        <m:den>
                          <m:f>
                            <m:f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−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𝟏𝟎𝟖𝟏𝟖𝟓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36" y="2996952"/>
                <a:ext cx="6846682" cy="15509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0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err="1"/>
              <a:t>모비율</a:t>
            </a:r>
            <a:r>
              <a:rPr lang="ko-KR" altLang="en-US" sz="2400" b="0" dirty="0"/>
              <a:t> 검정</a:t>
            </a:r>
            <a:endParaRPr lang="ko-KR" altLang="en-US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/>
              <p:nvPr/>
            </p:nvSpPr>
            <p:spPr>
              <a:xfrm>
                <a:off x="3404828" y="2708920"/>
                <a:ext cx="3056414" cy="1635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ko-KR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altLang="ko-KR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ko-KR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828" y="2708920"/>
                <a:ext cx="3056414" cy="16351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/>
              <a:t>가설 설정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맑은 고딕" panose="020B0503020000020004" pitchFamily="50" charset="-127"/>
              <a:buChar char="√"/>
            </a:pPr>
            <a:r>
              <a:rPr lang="ko-KR" altLang="en-US" sz="1600" dirty="0" err="1"/>
              <a:t>귀무가설</a:t>
            </a:r>
            <a:r>
              <a:rPr lang="en-US" altLang="ko-KR" sz="1600" dirty="0"/>
              <a:t>: </a:t>
            </a:r>
            <a:r>
              <a:rPr lang="ko-KR" altLang="en-US" sz="1600" dirty="0"/>
              <a:t>핸드폰 액정의 불량률은 </a:t>
            </a:r>
            <a:r>
              <a:rPr lang="en-US" altLang="ko-KR" sz="1600" dirty="0"/>
              <a:t>10% </a:t>
            </a:r>
            <a:r>
              <a:rPr lang="ko-KR" altLang="en-US" sz="1600" dirty="0"/>
              <a:t>미만이다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맑은 고딕" panose="020B0503020000020004" pitchFamily="50" charset="-127"/>
              <a:buChar char="√"/>
            </a:pPr>
            <a:r>
              <a:rPr lang="ko-KR" altLang="en-US" sz="1600" dirty="0" err="1"/>
              <a:t>대립가설</a:t>
            </a:r>
            <a:r>
              <a:rPr lang="en-US" altLang="ko-KR" sz="1600" dirty="0"/>
              <a:t>: </a:t>
            </a:r>
            <a:r>
              <a:rPr lang="ko-KR" altLang="en-US" sz="1600" dirty="0"/>
              <a:t>핸드폰 액정의 불량률은 </a:t>
            </a:r>
            <a:r>
              <a:rPr lang="en-US" altLang="ko-KR" sz="1600" dirty="0"/>
              <a:t>10%</a:t>
            </a:r>
            <a:r>
              <a:rPr lang="ko-KR" altLang="en-US" sz="1600" dirty="0"/>
              <a:t>를 넘는다</a:t>
            </a:r>
            <a:endParaRPr lang="en-US" altLang="ko-K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10006" y="4617132"/>
                <a:ext cx="2258375" cy="997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:  </m:t>
                    </m:r>
                  </m:oMath>
                </a14:m>
                <a:r>
                  <a:rPr lang="ko-KR" altLang="en-US" dirty="0"/>
                  <a:t>표본 비율</a:t>
                </a: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dirty="0" err="1"/>
                  <a:t>귀무가설의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모비율</a:t>
                </a: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dirty="0"/>
                  <a:t> 표본의 개수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006" y="4617132"/>
                <a:ext cx="2258375" cy="997196"/>
              </a:xfrm>
              <a:prstGeom prst="rect">
                <a:avLst/>
              </a:prstGeom>
              <a:blipFill>
                <a:blip r:embed="rId3"/>
                <a:stretch>
                  <a:fillRect l="-270" b="-30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51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err="1"/>
              <a:t>모비율</a:t>
            </a:r>
            <a:r>
              <a:rPr lang="ko-KR" altLang="en-US" sz="2400" b="0" dirty="0"/>
              <a:t> 검정</a:t>
            </a:r>
            <a:endParaRPr lang="ko-KR" altLang="en-US" sz="1800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285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/>
              <a:t>가설 설정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맑은 고딕" panose="020B0503020000020004" pitchFamily="50" charset="-127"/>
              <a:buChar char="√"/>
            </a:pPr>
            <a:r>
              <a:rPr lang="ko-KR" altLang="en-US" sz="1600" dirty="0" err="1"/>
              <a:t>귀무가설</a:t>
            </a:r>
            <a:r>
              <a:rPr lang="en-US" altLang="ko-KR" sz="1600" dirty="0"/>
              <a:t>: </a:t>
            </a:r>
            <a:r>
              <a:rPr lang="ko-KR" altLang="en-US" sz="1600" dirty="0"/>
              <a:t>핸드폰 액정의 불량률은 </a:t>
            </a:r>
            <a:r>
              <a:rPr lang="en-US" altLang="ko-KR" sz="1600" dirty="0"/>
              <a:t>10% </a:t>
            </a:r>
            <a:r>
              <a:rPr lang="ko-KR" altLang="en-US" sz="1600" dirty="0"/>
              <a:t>미만이다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맑은 고딕" panose="020B0503020000020004" pitchFamily="50" charset="-127"/>
              <a:buChar char="√"/>
            </a:pPr>
            <a:r>
              <a:rPr lang="ko-KR" altLang="en-US" sz="1600" dirty="0" err="1"/>
              <a:t>대립가설</a:t>
            </a:r>
            <a:r>
              <a:rPr lang="en-US" altLang="ko-KR" sz="1600" dirty="0"/>
              <a:t>: </a:t>
            </a:r>
            <a:r>
              <a:rPr lang="ko-KR" altLang="en-US" sz="1600" dirty="0"/>
              <a:t>핸드폰 액정의 불량률은 </a:t>
            </a:r>
            <a:r>
              <a:rPr lang="en-US" altLang="ko-KR" sz="1600" dirty="0"/>
              <a:t>10%</a:t>
            </a:r>
            <a:r>
              <a:rPr lang="ko-KR" altLang="en-US" sz="1600" dirty="0"/>
              <a:t>를 넘는다</a:t>
            </a:r>
            <a:endParaRPr lang="en-US" altLang="ko-KR" sz="1600" dirty="0"/>
          </a:p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>
                <a:solidFill>
                  <a:srgbClr val="000000"/>
                </a:solidFill>
              </a:rPr>
              <a:t>데이터 현황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맑은 고딕" panose="020B0503020000020004" pitchFamily="50" charset="-127"/>
              <a:buChar char="√"/>
            </a:pPr>
            <a:r>
              <a:rPr lang="ko-KR" altLang="en-US" sz="1600" dirty="0"/>
              <a:t>표본의 수는 </a:t>
            </a:r>
            <a:r>
              <a:rPr lang="en-US" altLang="ko-KR" sz="1600" dirty="0"/>
              <a:t>200</a:t>
            </a:r>
            <a:r>
              <a:rPr lang="ko-KR" altLang="en-US" sz="1600" dirty="0"/>
              <a:t>개</a:t>
            </a:r>
            <a:r>
              <a:rPr lang="en-US" altLang="ko-KR" sz="1600" dirty="0"/>
              <a:t>, </a:t>
            </a:r>
            <a:r>
              <a:rPr lang="ko-KR" altLang="en-US" sz="1600" dirty="0"/>
              <a:t>총 </a:t>
            </a:r>
            <a:r>
              <a:rPr lang="en-US" altLang="ko-KR" sz="1600" dirty="0"/>
              <a:t>22</a:t>
            </a:r>
            <a:r>
              <a:rPr lang="ko-KR" altLang="en-US" sz="1600" dirty="0"/>
              <a:t>개가 불량으로 확인됨</a:t>
            </a:r>
            <a:endParaRPr lang="en-US" altLang="ko-K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/>
              <p:nvPr/>
            </p:nvSpPr>
            <p:spPr>
              <a:xfrm>
                <a:off x="2960706" y="4077072"/>
                <a:ext cx="4171911" cy="1614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 ×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𝟗</m:t>
                                  </m:r>
                                </m:num>
                                <m:den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</a:rPr>
                                    <m:t>𝟐𝟎𝟎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𝟒𝟕𝟏</m:t>
                      </m:r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706" y="4077072"/>
                <a:ext cx="4171911" cy="16144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94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586E94-C60B-4265-AF81-802F53036609}"/>
              </a:ext>
            </a:extLst>
          </p:cNvPr>
          <p:cNvSpPr/>
          <p:nvPr/>
        </p:nvSpPr>
        <p:spPr>
          <a:xfrm>
            <a:off x="0" y="1"/>
            <a:ext cx="9906001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463" b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831DBE-20F5-4628-ADE2-A89C7F6D514A}"/>
              </a:ext>
            </a:extLst>
          </p:cNvPr>
          <p:cNvSpPr/>
          <p:nvPr/>
        </p:nvSpPr>
        <p:spPr>
          <a:xfrm>
            <a:off x="200472" y="2420888"/>
            <a:ext cx="62134" cy="830676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algn="ctr"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2438" b="0" dirty="0">
              <a:solidFill>
                <a:srgbClr val="FFFFFF"/>
              </a:solidFill>
              <a:latin typeface="맑은 고딕" panose="020F0302020204030204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0826C4-F0F6-473D-970E-7A493A8897F2}"/>
              </a:ext>
            </a:extLst>
          </p:cNvPr>
          <p:cNvSpPr txBox="1"/>
          <p:nvPr/>
        </p:nvSpPr>
        <p:spPr>
          <a:xfrm>
            <a:off x="463078" y="2477534"/>
            <a:ext cx="9442922" cy="717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기초통계</a:t>
            </a:r>
            <a:r>
              <a:rPr kumimoji="0" lang="en-US" altLang="ko-KR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 – </a:t>
            </a:r>
            <a:r>
              <a:rPr kumimoji="0" lang="ko-KR" altLang="en-US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두 집단의 평균 비교 </a:t>
            </a:r>
            <a:r>
              <a:rPr kumimoji="0" lang="en-US" altLang="ko-KR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(t-test)</a:t>
            </a:r>
            <a:endParaRPr kumimoji="0" lang="ko-KR" altLang="en-US" sz="3900" spc="-122" dirty="0">
              <a:ln w="5080">
                <a:solidFill>
                  <a:prstClr val="white">
                    <a:alpha val="40000"/>
                  </a:prstClr>
                </a:solidFill>
              </a:ln>
              <a:solidFill>
                <a:prstClr val="white"/>
              </a:solidFill>
              <a:latin typeface="Gothic A1 SemiBold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0576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285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/>
              <a:t>단일 표본 </a:t>
            </a:r>
            <a:r>
              <a:rPr lang="en-US" altLang="ko-KR" sz="1600" dirty="0"/>
              <a:t>T-Test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차이가 있는가</a:t>
            </a:r>
            <a:r>
              <a:rPr lang="en-US" altLang="ko-KR" sz="1600" dirty="0"/>
              <a:t>? (</a:t>
            </a:r>
            <a:r>
              <a:rPr lang="ko-KR" altLang="en-US" sz="1600" dirty="0"/>
              <a:t>모집단 </a:t>
            </a:r>
            <a:r>
              <a:rPr lang="en-US" altLang="ko-KR" sz="1600" dirty="0"/>
              <a:t>vs </a:t>
            </a:r>
            <a:r>
              <a:rPr lang="ko-KR" altLang="en-US" sz="1600" dirty="0"/>
              <a:t>표본</a:t>
            </a:r>
            <a:r>
              <a:rPr lang="en-US" altLang="ko-KR" sz="1600" dirty="0"/>
              <a:t>)</a:t>
            </a:r>
          </a:p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>
                <a:solidFill>
                  <a:srgbClr val="000000"/>
                </a:solidFill>
              </a:rPr>
              <a:t>두개 표본 </a:t>
            </a:r>
            <a:r>
              <a:rPr lang="en-US" altLang="ko-KR" sz="1600" dirty="0">
                <a:solidFill>
                  <a:srgbClr val="000000"/>
                </a:solidFill>
              </a:rPr>
              <a:t>T-Test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>
                <a:solidFill>
                  <a:srgbClr val="000000"/>
                </a:solidFill>
              </a:rPr>
              <a:t>대응표본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예시</a:t>
            </a:r>
            <a:r>
              <a:rPr lang="en-US" altLang="ko-KR" sz="1600" dirty="0">
                <a:solidFill>
                  <a:srgbClr val="000000"/>
                </a:solidFill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</a:rPr>
              <a:t>신약 개발 실험 </a:t>
            </a:r>
            <a:r>
              <a:rPr lang="en-US" altLang="ko-KR" sz="1600" dirty="0">
                <a:solidFill>
                  <a:srgbClr val="000000"/>
                </a:solidFill>
              </a:rPr>
              <a:t>(</a:t>
            </a:r>
            <a:r>
              <a:rPr lang="ko-KR" altLang="en-US" sz="1600" dirty="0">
                <a:solidFill>
                  <a:srgbClr val="000000"/>
                </a:solidFill>
              </a:rPr>
              <a:t>사전 테스트 </a:t>
            </a:r>
            <a:r>
              <a:rPr lang="en-US" altLang="ko-KR" sz="1600" dirty="0">
                <a:solidFill>
                  <a:srgbClr val="000000"/>
                </a:solidFill>
              </a:rPr>
              <a:t>+ </a:t>
            </a:r>
            <a:r>
              <a:rPr lang="ko-KR" altLang="en-US" sz="1600" dirty="0">
                <a:solidFill>
                  <a:srgbClr val="000000"/>
                </a:solidFill>
              </a:rPr>
              <a:t>사후 테스트</a:t>
            </a:r>
            <a:r>
              <a:rPr lang="en-US" altLang="ko-KR" sz="1600" dirty="0">
                <a:solidFill>
                  <a:srgbClr val="000000"/>
                </a:solidFill>
              </a:rPr>
              <a:t>)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>
                <a:solidFill>
                  <a:srgbClr val="000000"/>
                </a:solidFill>
              </a:rPr>
              <a:t>독립표본</a:t>
            </a:r>
            <a:r>
              <a:rPr lang="ko-KR" altLang="en-US" sz="1600" dirty="0">
                <a:solidFill>
                  <a:srgbClr val="000000"/>
                </a:solidFill>
              </a:rPr>
              <a:t> 예시</a:t>
            </a:r>
            <a:r>
              <a:rPr lang="en-US" altLang="ko-KR" sz="1600" dirty="0">
                <a:solidFill>
                  <a:srgbClr val="000000"/>
                </a:solidFill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</a:rPr>
              <a:t>남자와 여자의 몸무게 비교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두 평균의 비교 </a:t>
            </a:r>
            <a:r>
              <a:rPr lang="en-US" altLang="ko-KR" sz="2400" b="0" dirty="0"/>
              <a:t>(</a:t>
            </a:r>
            <a:r>
              <a:rPr lang="ko-KR" altLang="en-US" sz="2400" b="0" dirty="0" err="1"/>
              <a:t>대응표본</a:t>
            </a:r>
            <a:r>
              <a:rPr lang="ko-KR" altLang="en-US" sz="2400" b="0" dirty="0"/>
              <a:t> </a:t>
            </a:r>
            <a:r>
              <a:rPr lang="en-US" altLang="ko-KR" sz="2400" b="0" dirty="0"/>
              <a:t>vs </a:t>
            </a:r>
            <a:r>
              <a:rPr lang="ko-KR" altLang="en-US" sz="2400" b="0" dirty="0" err="1"/>
              <a:t>독립표본</a:t>
            </a:r>
            <a:r>
              <a:rPr lang="en-US" altLang="ko-KR" sz="2400" b="0" dirty="0"/>
              <a:t>)</a:t>
            </a:r>
            <a:endParaRPr lang="ko-KR" altLang="en-US" sz="1800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128" y="4014045"/>
            <a:ext cx="2898528" cy="19558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529" y="3911827"/>
            <a:ext cx="267575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6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두 평균의 비교 </a:t>
            </a:r>
            <a:r>
              <a:rPr lang="en-US" altLang="ko-KR" sz="2400" b="0" dirty="0"/>
              <a:t>(</a:t>
            </a:r>
            <a:r>
              <a:rPr lang="ko-KR" altLang="en-US" sz="2400" b="0" dirty="0" err="1"/>
              <a:t>대응표본</a:t>
            </a:r>
            <a:r>
              <a:rPr lang="ko-KR" altLang="en-US" sz="2400" b="0" dirty="0"/>
              <a:t> </a:t>
            </a:r>
            <a:r>
              <a:rPr lang="en-US" altLang="ko-KR" sz="2400" b="0" dirty="0"/>
              <a:t>vs </a:t>
            </a:r>
            <a:r>
              <a:rPr lang="ko-KR" altLang="en-US" sz="2400" b="0" dirty="0" err="1"/>
              <a:t>독립표본</a:t>
            </a:r>
            <a:r>
              <a:rPr lang="en-US" altLang="ko-KR" sz="2400" b="0" dirty="0"/>
              <a:t>)</a:t>
            </a:r>
            <a:endParaRPr lang="ko-KR" altLang="en-US" sz="1800" b="0" dirty="0"/>
          </a:p>
        </p:txBody>
      </p:sp>
      <p:pic>
        <p:nvPicPr>
          <p:cNvPr id="1026" name="Picture 2" descr="https://t1.daumcdn.net/cfile/tistory/990F48365EFDC6BC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01" y="1268760"/>
            <a:ext cx="8311579" cy="467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/>
          <p:cNvSpPr/>
          <p:nvPr/>
        </p:nvSpPr>
        <p:spPr>
          <a:xfrm>
            <a:off x="1698785" y="4207233"/>
            <a:ext cx="1260140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21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두 평균의 비교 </a:t>
            </a:r>
            <a:r>
              <a:rPr lang="en-US" altLang="ko-KR" sz="2400" b="0" dirty="0"/>
              <a:t>(</a:t>
            </a:r>
            <a:r>
              <a:rPr lang="ko-KR" altLang="en-US" sz="2400" b="0" dirty="0" err="1"/>
              <a:t>대응표본</a:t>
            </a:r>
            <a:r>
              <a:rPr lang="ko-KR" altLang="en-US" sz="2400" b="0" dirty="0"/>
              <a:t> </a:t>
            </a:r>
            <a:r>
              <a:rPr lang="en-US" altLang="ko-KR" sz="2400" b="0" dirty="0"/>
              <a:t>vs </a:t>
            </a:r>
            <a:r>
              <a:rPr lang="ko-KR" altLang="en-US" sz="2400" b="0" dirty="0" err="1"/>
              <a:t>독립표본</a:t>
            </a:r>
            <a:r>
              <a:rPr lang="en-US" altLang="ko-KR" sz="2400" b="0" dirty="0"/>
              <a:t>)</a:t>
            </a:r>
            <a:endParaRPr lang="ko-KR" altLang="en-US" sz="18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285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>
                <a:solidFill>
                  <a:srgbClr val="000000"/>
                </a:solidFill>
              </a:rPr>
              <a:t>공통 검정 사항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000000"/>
                </a:solidFill>
              </a:rPr>
              <a:t>정규성 검정 </a:t>
            </a:r>
            <a:r>
              <a:rPr lang="en-US" altLang="ko-KR" sz="1600" dirty="0">
                <a:solidFill>
                  <a:srgbClr val="000000"/>
                </a:solidFill>
              </a:rPr>
              <a:t>: Shapiro-Wilk’s Test</a:t>
            </a:r>
          </a:p>
          <a:p>
            <a:pPr marL="285750" lvl="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>
                <a:solidFill>
                  <a:srgbClr val="000000"/>
                </a:solidFill>
              </a:rPr>
              <a:t>두개 표본 </a:t>
            </a:r>
            <a:r>
              <a:rPr lang="en-US" altLang="ko-KR" sz="1600" dirty="0">
                <a:solidFill>
                  <a:srgbClr val="000000"/>
                </a:solidFill>
              </a:rPr>
              <a:t>T-Test </a:t>
            </a:r>
            <a:r>
              <a:rPr lang="ko-KR" altLang="en-US" sz="1600" dirty="0">
                <a:solidFill>
                  <a:srgbClr val="000000"/>
                </a:solidFill>
              </a:rPr>
              <a:t>실행 전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>
                <a:solidFill>
                  <a:srgbClr val="000000"/>
                </a:solidFill>
              </a:rPr>
              <a:t>대응표본</a:t>
            </a:r>
            <a:r>
              <a:rPr lang="en-US" altLang="ko-KR" sz="1600" dirty="0">
                <a:solidFill>
                  <a:srgbClr val="000000"/>
                </a:solidFill>
              </a:rPr>
              <a:t> : </a:t>
            </a:r>
            <a:r>
              <a:rPr lang="ko-KR" altLang="en-US" sz="1600" dirty="0" err="1">
                <a:solidFill>
                  <a:srgbClr val="000000"/>
                </a:solidFill>
              </a:rPr>
              <a:t>등분산</a:t>
            </a:r>
            <a:r>
              <a:rPr lang="ko-KR" altLang="en-US" sz="1600" dirty="0">
                <a:solidFill>
                  <a:srgbClr val="000000"/>
                </a:solidFill>
              </a:rPr>
              <a:t> 가정 고려 안함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>
                <a:solidFill>
                  <a:srgbClr val="000000"/>
                </a:solidFill>
              </a:rPr>
              <a:t>독립표본</a:t>
            </a: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: </a:t>
            </a:r>
            <a:r>
              <a:rPr lang="ko-KR" altLang="en-US" sz="1600" dirty="0" err="1">
                <a:solidFill>
                  <a:srgbClr val="000000"/>
                </a:solidFill>
              </a:rPr>
              <a:t>등분산</a:t>
            </a:r>
            <a:r>
              <a:rPr lang="ko-KR" altLang="en-US" sz="1600" dirty="0">
                <a:solidFill>
                  <a:srgbClr val="000000"/>
                </a:solidFill>
              </a:rPr>
              <a:t> 가정 고려 필수 </a:t>
            </a:r>
            <a:r>
              <a:rPr lang="en-US" altLang="ko-KR" sz="1600" dirty="0">
                <a:solidFill>
                  <a:srgbClr val="000000"/>
                </a:solidFill>
              </a:rPr>
              <a:t>(Welch’s Test </a:t>
            </a:r>
            <a:r>
              <a:rPr lang="ko-KR" altLang="en-US" sz="1600" dirty="0">
                <a:solidFill>
                  <a:srgbClr val="000000"/>
                </a:solidFill>
              </a:rPr>
              <a:t>반드시 진행</a:t>
            </a:r>
            <a:r>
              <a:rPr lang="en-US" altLang="ko-KR" sz="1600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099626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5173</TotalTime>
  <Words>392</Words>
  <Application>Microsoft Macintosh PowerPoint</Application>
  <PresentationFormat>A4 Paper (210x297 mm)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Gothic A1 SemiBold</vt:lpstr>
      <vt:lpstr>Gothic A1 thin</vt:lpstr>
      <vt:lpstr>맑은 고딕</vt:lpstr>
      <vt:lpstr>Cambria Math</vt:lpstr>
      <vt:lpstr>Courier New</vt:lpstr>
      <vt:lpstr>Wingdings</vt:lpstr>
      <vt:lpstr>디자인 사용자 지정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빅데이타 개발자 과정</dc:title>
  <dc:creator>장형석</dc:creator>
  <cp:lastModifiedBy>Jung Jihoon</cp:lastModifiedBy>
  <cp:revision>796</cp:revision>
  <dcterms:created xsi:type="dcterms:W3CDTF">2012-04-02T02:40:52Z</dcterms:created>
  <dcterms:modified xsi:type="dcterms:W3CDTF">2022-02-15T03:28:57Z</dcterms:modified>
  <cp:version>1000.0000.01</cp:version>
</cp:coreProperties>
</file>