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7" r:id="rId1"/>
  </p:sldMasterIdLst>
  <p:notesMasterIdLst>
    <p:notesMasterId r:id="rId5"/>
  </p:notesMasterIdLst>
  <p:sldIdLst>
    <p:sldId id="490" r:id="rId2"/>
    <p:sldId id="489" r:id="rId3"/>
    <p:sldId id="491" r:id="rId4"/>
  </p:sldIdLst>
  <p:sldSz cx="9906000" cy="6858000" type="A4"/>
  <p:notesSz cx="6858000" cy="9144000"/>
  <p:defaultTextStyle>
    <a:defPPr>
      <a:defRPr lang="ko-KR"/>
    </a:defPPr>
    <a:lvl1pPr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rtl="0" fontAlgn="base" latinLnBrk="1">
      <a:lnSpc>
        <a:spcPct val="120000"/>
      </a:lnSpc>
      <a:spcBef>
        <a:spcPct val="30000"/>
      </a:spcBef>
      <a:spcAft>
        <a:spcPct val="0"/>
      </a:spcAft>
      <a:buChar char="•"/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753">
          <p15:clr>
            <a:srgbClr val="A4A3A4"/>
          </p15:clr>
        </p15:guide>
        <p15:guide id="3" orient="horz" pos="118">
          <p15:clr>
            <a:srgbClr val="A4A3A4"/>
          </p15:clr>
        </p15:guide>
        <p15:guide id="4" orient="horz" pos="4155">
          <p15:clr>
            <a:srgbClr val="A4A3A4"/>
          </p15:clr>
        </p15:guide>
        <p15:guide id="5" orient="horz" pos="1093">
          <p15:clr>
            <a:srgbClr val="A4A3A4"/>
          </p15:clr>
        </p15:guide>
        <p15:guide id="6" pos="3119">
          <p15:clr>
            <a:srgbClr val="A4A3A4"/>
          </p15:clr>
        </p15:guide>
        <p15:guide id="7" pos="261">
          <p15:clr>
            <a:srgbClr val="A4A3A4"/>
          </p15:clr>
        </p15:guide>
        <p15:guide id="8" pos="5978">
          <p15:clr>
            <a:srgbClr val="A4A3A4"/>
          </p15:clr>
        </p15:guide>
        <p15:guide id="9" pos="511">
          <p15:clr>
            <a:srgbClr val="A4A3A4"/>
          </p15:clr>
        </p15:guide>
        <p15:guide id="10" pos="57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2"/>
    <p:restoredTop sz="95915" autoAdjust="0"/>
  </p:normalViewPr>
  <p:slideViewPr>
    <p:cSldViewPr>
      <p:cViewPr varScale="1">
        <p:scale>
          <a:sx n="118" d="100"/>
          <a:sy n="118" d="100"/>
        </p:scale>
        <p:origin x="1224" y="200"/>
      </p:cViewPr>
      <p:guideLst>
        <p:guide orient="horz" pos="2159"/>
        <p:guide orient="horz" pos="753"/>
        <p:guide orient="horz" pos="118"/>
        <p:guide orient="horz" pos="4155"/>
        <p:guide orient="horz" pos="1093"/>
        <p:guide pos="3119"/>
        <p:guide pos="261"/>
        <p:guide pos="5978"/>
        <p:guide pos="511"/>
        <p:guide pos="57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60" y="-90"/>
      </p:cViewPr>
      <p:guideLst>
        <p:guide orient="horz" pos="2880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1ABBECE4-09A5-4A05-B416-D6AEC8F8529F}" type="datetime1">
              <a:rPr lang="ko-KR" altLang="en-US"/>
              <a:pPr>
                <a:defRPr/>
              </a:pPr>
              <a:t>2022. 2. 5.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kumimoji="0"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48475120-2B95-4445-ABF6-EE09CDBEAC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5291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4906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6390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3295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715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2075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2493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0178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0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4944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7582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디자인 사용자 지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 rot="16200000">
            <a:off x="4833752" y="1799604"/>
            <a:ext cx="241268" cy="9908772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rgbClr r="0" g="0" b="0"/>
          </a:fontRef>
        </p:style>
        <p:txBody>
          <a:bodyPr rot="0" vert="horz" wrap="square" lIns="71437" tIns="71437" rIns="71437" bIns="71437" anchor="ctr">
            <a:spAutoFit/>
          </a:bodyPr>
          <a:lstStyle/>
          <a:p>
            <a:pPr marL="0" marR="0" indent="0" algn="ctr" defTabSz="821531" rtl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3000" b="0" i="0" u="none" strike="noStrike" cap="none" spc="0" normalizeH="0" baseline="0"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sp>
        <p:nvSpPr>
          <p:cNvPr id="12" name="제목 1"/>
          <p:cNvSpPr txBox="1"/>
          <p:nvPr/>
        </p:nvSpPr>
        <p:spPr>
          <a:xfrm>
            <a:off x="-2581391" y="4796880"/>
            <a:ext cx="14620991" cy="296776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endParaRPr lang="en-US" altLang="ko-KR" sz="1100" b="1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/>
              <a:ea typeface="Gothic A1 thin"/>
              <a:cs typeface="Gothic A1 thin"/>
            </a:endParaRPr>
          </a:p>
        </p:txBody>
      </p:sp>
      <p:sp>
        <p:nvSpPr>
          <p:cNvPr id="13" name="제목 1"/>
          <p:cNvSpPr txBox="1"/>
          <p:nvPr/>
        </p:nvSpPr>
        <p:spPr>
          <a:xfrm>
            <a:off x="4628965" y="4833156"/>
            <a:ext cx="5220580" cy="2967768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jhjung@dschloe.com</a:t>
            </a:r>
          </a:p>
          <a:p>
            <a:pPr algn="r">
              <a:defRPr/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ⓒ </a:t>
            </a:r>
            <a:r>
              <a:rPr lang="en-US" altLang="ko-KR" sz="1000" b="1" dirty="0" err="1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dschloe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/>
                <a:ea typeface="Gothic A1 thin"/>
                <a:cs typeface="Gothic A1 thin"/>
              </a:rPr>
              <a:t>무단전재 및 배포금지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5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/>
          <a:ea typeface="맑은 고딕"/>
          <a:cs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586E94-C60B-4265-AF81-802F53036609}"/>
              </a:ext>
            </a:extLst>
          </p:cNvPr>
          <p:cNvSpPr/>
          <p:nvPr/>
        </p:nvSpPr>
        <p:spPr>
          <a:xfrm>
            <a:off x="0" y="1"/>
            <a:ext cx="9906001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463" b="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831DBE-20F5-4628-ADE2-A89C7F6D514A}"/>
              </a:ext>
            </a:extLst>
          </p:cNvPr>
          <p:cNvSpPr/>
          <p:nvPr/>
        </p:nvSpPr>
        <p:spPr>
          <a:xfrm>
            <a:off x="200472" y="2420888"/>
            <a:ext cx="62134" cy="830676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8043" tIns="58043" rIns="58043" bIns="58043" numCol="1" spcCol="38100" rtlCol="0" anchor="ctr">
            <a:spAutoFit/>
          </a:bodyPr>
          <a:lstStyle/>
          <a:p>
            <a:pPr algn="ctr" defTabSz="667494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2438" b="0" dirty="0">
              <a:solidFill>
                <a:srgbClr val="FFFFFF"/>
              </a:solidFill>
              <a:latin typeface="맑은 고딕" panose="020F0302020204030204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0826C4-F0F6-473D-970E-7A493A8897F2}"/>
              </a:ext>
            </a:extLst>
          </p:cNvPr>
          <p:cNvSpPr txBox="1"/>
          <p:nvPr/>
        </p:nvSpPr>
        <p:spPr>
          <a:xfrm>
            <a:off x="463078" y="2477534"/>
            <a:ext cx="6532895" cy="717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8043" tIns="58043" rIns="58043" bIns="58043" numCol="1" spcCol="38100" rtlCol="0" anchor="ctr">
            <a:spAutoFit/>
          </a:bodyPr>
          <a:lstStyle/>
          <a:p>
            <a:pPr defTabSz="667494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기초통계</a:t>
            </a:r>
            <a:r>
              <a:rPr kumimoji="0" lang="en-US" altLang="ko-KR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 – </a:t>
            </a:r>
            <a:r>
              <a:rPr kumimoji="0" lang="ko-KR" altLang="en-US" sz="3900" spc="-122" dirty="0" err="1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사분위수</a:t>
            </a:r>
            <a:r>
              <a:rPr kumimoji="0" lang="en-US" altLang="ko-KR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,</a:t>
            </a:r>
            <a:r>
              <a:rPr kumimoji="0" lang="ko-KR" altLang="en-US" sz="3900" spc="-122" dirty="0">
                <a:ln w="5080">
                  <a:solidFill>
                    <a:prstClr val="white">
                      <a:alpha val="40000"/>
                    </a:prstClr>
                  </a:solidFill>
                </a:ln>
                <a:solidFill>
                  <a:prstClr val="white"/>
                </a:solidFill>
                <a:latin typeface="Gothic A1 SemiBold"/>
                <a:sym typeface="Helvetica Neue"/>
              </a:rPr>
              <a:t> 이상치</a:t>
            </a:r>
          </a:p>
        </p:txBody>
      </p:sp>
    </p:spTree>
    <p:extLst>
      <p:ext uri="{BB962C8B-B14F-4D97-AF65-F5344CB8AC3E}">
        <p14:creationId xmlns:p14="http://schemas.microsoft.com/office/powerpoint/2010/main" val="307436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356037-F8A9-9B48-9A46-07DEB9083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662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1800" b="0" dirty="0"/>
              <a:t>❑ </a:t>
            </a:r>
            <a:r>
              <a:rPr lang="ko-KR" altLang="en-US" sz="1800" b="0" dirty="0" err="1"/>
              <a:t>사분위수</a:t>
            </a:r>
            <a:r>
              <a:rPr lang="en-US" altLang="ko-KR" sz="1800" b="0" dirty="0"/>
              <a:t>:</a:t>
            </a:r>
            <a:r>
              <a:rPr lang="ko-KR" altLang="en-US" sz="1800" b="0" dirty="0"/>
              <a:t> 전체 자료를 균등하게 </a:t>
            </a:r>
            <a:r>
              <a:rPr lang="en-US" altLang="ko-KR" sz="1800" b="0" dirty="0"/>
              <a:t>4</a:t>
            </a:r>
            <a:r>
              <a:rPr lang="ko-KR" altLang="en-US" sz="1800" b="0" dirty="0"/>
              <a:t>개의 그룹으로 나눈 값</a:t>
            </a:r>
            <a:endParaRPr lang="ko-KR" altLang="en-US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5D6B24-A911-7F4E-9AA0-73AE2F3358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5" t="9986" b="12526"/>
          <a:stretch/>
        </p:blipFill>
        <p:spPr>
          <a:xfrm>
            <a:off x="3771997" y="1124744"/>
            <a:ext cx="5898669" cy="493389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662EDF-192C-DB43-BC74-12DAB32000AF}"/>
              </a:ext>
            </a:extLst>
          </p:cNvPr>
          <p:cNvCxnSpPr>
            <a:cxnSpLocks/>
          </p:cNvCxnSpPr>
          <p:nvPr/>
        </p:nvCxnSpPr>
        <p:spPr>
          <a:xfrm>
            <a:off x="3152800" y="2816932"/>
            <a:ext cx="2844316" cy="0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B5BF9A-F386-AF4E-89F7-8D820B35B818}"/>
              </a:ext>
            </a:extLst>
          </p:cNvPr>
          <p:cNvSpPr txBox="1"/>
          <p:nvPr/>
        </p:nvSpPr>
        <p:spPr>
          <a:xfrm>
            <a:off x="1826796" y="2654227"/>
            <a:ext cx="1326004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KR" dirty="0"/>
              <a:t>Q3 = </a:t>
            </a:r>
            <a:r>
              <a:rPr lang="en-US" altLang="ko-KR" dirty="0"/>
              <a:t>3</a:t>
            </a:r>
            <a:r>
              <a:rPr lang="ko-KR" altLang="en-US" dirty="0" err="1"/>
              <a:t>사분위</a:t>
            </a:r>
            <a:endParaRPr lang="en-K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E3F428-DB15-D446-ABE3-47EC88A21D04}"/>
              </a:ext>
            </a:extLst>
          </p:cNvPr>
          <p:cNvCxnSpPr>
            <a:cxnSpLocks/>
          </p:cNvCxnSpPr>
          <p:nvPr/>
        </p:nvCxnSpPr>
        <p:spPr>
          <a:xfrm>
            <a:off x="3152800" y="3392996"/>
            <a:ext cx="2844316" cy="0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23C60C-53AD-344C-8AB0-B9E66C39242D}"/>
              </a:ext>
            </a:extLst>
          </p:cNvPr>
          <p:cNvSpPr txBox="1"/>
          <p:nvPr/>
        </p:nvSpPr>
        <p:spPr>
          <a:xfrm>
            <a:off x="1830889" y="3212976"/>
            <a:ext cx="1326004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KR" dirty="0"/>
              <a:t>Q</a:t>
            </a:r>
            <a:r>
              <a:rPr lang="en-US" altLang="ko-KR" dirty="0"/>
              <a:t>2</a:t>
            </a:r>
            <a:r>
              <a:rPr lang="en-KR" dirty="0"/>
              <a:t> = </a:t>
            </a:r>
            <a:r>
              <a:rPr lang="en-US" altLang="ko-KR" dirty="0"/>
              <a:t>2</a:t>
            </a:r>
            <a:r>
              <a:rPr lang="ko-KR" altLang="en-US" dirty="0" err="1"/>
              <a:t>사분위</a:t>
            </a:r>
            <a:endParaRPr lang="en-KR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00EB19-C430-664F-B23F-E0BCCD755C1D}"/>
              </a:ext>
            </a:extLst>
          </p:cNvPr>
          <p:cNvCxnSpPr>
            <a:cxnSpLocks/>
          </p:cNvCxnSpPr>
          <p:nvPr/>
        </p:nvCxnSpPr>
        <p:spPr>
          <a:xfrm>
            <a:off x="3152800" y="4123623"/>
            <a:ext cx="2844316" cy="0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3DC2B22-A220-6F47-895C-59880D8C7D91}"/>
              </a:ext>
            </a:extLst>
          </p:cNvPr>
          <p:cNvSpPr txBox="1"/>
          <p:nvPr/>
        </p:nvSpPr>
        <p:spPr>
          <a:xfrm>
            <a:off x="1830889" y="3943603"/>
            <a:ext cx="1326004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KR" dirty="0"/>
              <a:t>Q</a:t>
            </a:r>
            <a:r>
              <a:rPr lang="en-US" altLang="ko-KR" dirty="0"/>
              <a:t>1</a:t>
            </a:r>
            <a:r>
              <a:rPr lang="en-KR" dirty="0"/>
              <a:t> = </a:t>
            </a:r>
            <a:r>
              <a:rPr lang="en-US" altLang="ko-KR" dirty="0"/>
              <a:t>1</a:t>
            </a:r>
            <a:r>
              <a:rPr lang="ko-KR" altLang="en-US" dirty="0" err="1"/>
              <a:t>사분위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78371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356037-F8A9-9B48-9A46-07DEB9083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16" y="152636"/>
            <a:ext cx="9074150" cy="662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41325" indent="-1778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603250" indent="-160338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hangingPunct="1">
              <a:lnSpc>
                <a:spcPct val="250000"/>
              </a:lnSpc>
              <a:buNone/>
            </a:pPr>
            <a:r>
              <a:rPr lang="ko-KR" altLang="en-US" sz="1800" b="0" dirty="0"/>
              <a:t>❑ 이상치 판별</a:t>
            </a:r>
            <a:r>
              <a:rPr lang="en-US" altLang="ko-KR" sz="1800" b="0" dirty="0"/>
              <a:t>: </a:t>
            </a:r>
            <a:r>
              <a:rPr lang="ko-KR" altLang="en-US" sz="1800" b="0" dirty="0"/>
              <a:t>중심에서 많이 떨어진 값을 의미</a:t>
            </a:r>
            <a:endParaRPr lang="ko-KR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8DAEA8-C558-C246-8456-6F075283BA63}"/>
                  </a:ext>
                </a:extLst>
              </p:cNvPr>
              <p:cNvSpPr txBox="1"/>
              <p:nvPr/>
            </p:nvSpPr>
            <p:spPr>
              <a:xfrm>
                <a:off x="4182915" y="2555612"/>
                <a:ext cx="26941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× 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20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8DAEA8-C558-C246-8456-6F075283B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915" y="2555612"/>
                <a:ext cx="2694199" cy="369332"/>
              </a:xfrm>
              <a:prstGeom prst="rect">
                <a:avLst/>
              </a:prstGeom>
              <a:blipFill>
                <a:blip r:embed="rId2"/>
                <a:stretch>
                  <a:fillRect l="-2347" b="-2666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FDF6E4-6FCF-0843-AC0E-D5A974DB9A5F}"/>
                  </a:ext>
                </a:extLst>
              </p:cNvPr>
              <p:cNvSpPr txBox="1"/>
              <p:nvPr/>
            </p:nvSpPr>
            <p:spPr>
              <a:xfrm>
                <a:off x="4182915" y="3203684"/>
                <a:ext cx="27503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× 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20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FDF6E4-6FCF-0843-AC0E-D5A974DB9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915" y="3203684"/>
                <a:ext cx="2750305" cy="369332"/>
              </a:xfrm>
              <a:prstGeom prst="rect">
                <a:avLst/>
              </a:prstGeom>
              <a:blipFill>
                <a:blip r:embed="rId3"/>
                <a:stretch>
                  <a:fillRect l="-922" b="-2333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30FB11E-CBA5-C043-9F22-AAB194968401}"/>
              </a:ext>
            </a:extLst>
          </p:cNvPr>
          <p:cNvSpPr txBox="1"/>
          <p:nvPr/>
        </p:nvSpPr>
        <p:spPr>
          <a:xfrm>
            <a:off x="2418719" y="2577573"/>
            <a:ext cx="1144865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KR" dirty="0"/>
              <a:t>이상치 하한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145666-84BE-E541-9840-70DBE0D7DC25}"/>
              </a:ext>
            </a:extLst>
          </p:cNvPr>
          <p:cNvSpPr txBox="1"/>
          <p:nvPr/>
        </p:nvSpPr>
        <p:spPr>
          <a:xfrm>
            <a:off x="2405437" y="3225645"/>
            <a:ext cx="1144865" cy="32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KR" dirty="0"/>
              <a:t>이상치 상한</a:t>
            </a:r>
          </a:p>
        </p:txBody>
      </p:sp>
    </p:spTree>
    <p:extLst>
      <p:ext uri="{BB962C8B-B14F-4D97-AF65-F5344CB8AC3E}">
        <p14:creationId xmlns:p14="http://schemas.microsoft.com/office/powerpoint/2010/main" val="116383955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2756</TotalTime>
  <Words>57</Words>
  <Application>Microsoft Macintosh PowerPoint</Application>
  <PresentationFormat>A4 Paper (210x297 mm)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Gothic A1 SemiBold</vt:lpstr>
      <vt:lpstr>Gothic A1 thin</vt:lpstr>
      <vt:lpstr>맑은 고딕</vt:lpstr>
      <vt:lpstr>Cambria Math</vt:lpstr>
      <vt:lpstr>디자인 사용자 지정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빅데이타 개발자 과정</dc:title>
  <dc:creator>장형석</dc:creator>
  <cp:lastModifiedBy>Jung Jihoon</cp:lastModifiedBy>
  <cp:revision>731</cp:revision>
  <dcterms:created xsi:type="dcterms:W3CDTF">2012-04-02T02:40:52Z</dcterms:created>
  <dcterms:modified xsi:type="dcterms:W3CDTF">2022-02-05T14:06:16Z</dcterms:modified>
  <cp:version>1000.0000.01</cp:version>
</cp:coreProperties>
</file>