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7" r:id="rId1"/>
  </p:sldMasterIdLst>
  <p:notesMasterIdLst>
    <p:notesMasterId r:id="rId14"/>
  </p:notesMasterIdLst>
  <p:sldIdLst>
    <p:sldId id="490" r:id="rId2"/>
    <p:sldId id="510" r:id="rId3"/>
    <p:sldId id="518" r:id="rId4"/>
    <p:sldId id="517" r:id="rId5"/>
    <p:sldId id="516" r:id="rId6"/>
    <p:sldId id="509" r:id="rId7"/>
    <p:sldId id="515" r:id="rId8"/>
    <p:sldId id="493" r:id="rId9"/>
    <p:sldId id="511" r:id="rId10"/>
    <p:sldId id="512" r:id="rId11"/>
    <p:sldId id="514" r:id="rId12"/>
    <p:sldId id="513" r:id="rId13"/>
  </p:sldIdLst>
  <p:sldSz cx="9906000" cy="6858000" type="A4"/>
  <p:notesSz cx="6858000" cy="9144000"/>
  <p:defaultTextStyle>
    <a:defPPr>
      <a:defRPr lang="ko-KR"/>
    </a:defPPr>
    <a:lvl1pPr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753">
          <p15:clr>
            <a:srgbClr val="A4A3A4"/>
          </p15:clr>
        </p15:guide>
        <p15:guide id="3" orient="horz" pos="118">
          <p15:clr>
            <a:srgbClr val="A4A3A4"/>
          </p15:clr>
        </p15:guide>
        <p15:guide id="4" orient="horz" pos="4155">
          <p15:clr>
            <a:srgbClr val="A4A3A4"/>
          </p15:clr>
        </p15:guide>
        <p15:guide id="5" orient="horz" pos="1093">
          <p15:clr>
            <a:srgbClr val="A4A3A4"/>
          </p15:clr>
        </p15:guide>
        <p15:guide id="6" pos="3119">
          <p15:clr>
            <a:srgbClr val="A4A3A4"/>
          </p15:clr>
        </p15:guide>
        <p15:guide id="7" pos="261">
          <p15:clr>
            <a:srgbClr val="A4A3A4"/>
          </p15:clr>
        </p15:guide>
        <p15:guide id="8" pos="5978">
          <p15:clr>
            <a:srgbClr val="A4A3A4"/>
          </p15:clr>
        </p15:guide>
        <p15:guide id="9" pos="511">
          <p15:clr>
            <a:srgbClr val="A4A3A4"/>
          </p15:clr>
        </p15:guide>
        <p15:guide id="10" pos="57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/>
    <p:restoredTop sz="95915" autoAdjust="0"/>
  </p:normalViewPr>
  <p:slideViewPr>
    <p:cSldViewPr>
      <p:cViewPr varScale="1">
        <p:scale>
          <a:sx n="84" d="100"/>
          <a:sy n="84" d="100"/>
        </p:scale>
        <p:origin x="1402" y="48"/>
      </p:cViewPr>
      <p:guideLst>
        <p:guide orient="horz" pos="2159"/>
        <p:guide orient="horz" pos="753"/>
        <p:guide orient="horz" pos="118"/>
        <p:guide orient="horz" pos="4155"/>
        <p:guide orient="horz" pos="1093"/>
        <p:guide pos="3119"/>
        <p:guide pos="261"/>
        <p:guide pos="5978"/>
        <p:guide pos="511"/>
        <p:guide pos="5728"/>
      </p:guideLst>
    </p:cSldViewPr>
  </p:slideViewPr>
  <p:notesTextViewPr>
    <p:cViewPr>
      <p:scale>
        <a:sx n="45" d="100"/>
        <a:sy n="4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60" y="-90"/>
      </p:cViewPr>
      <p:guideLst>
        <p:guide orient="horz" pos="2880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1ABBECE4-09A5-4A05-B416-D6AEC8F8529F}" type="datetime1">
              <a:rPr lang="ko-KR" altLang="en-US"/>
              <a:pPr>
                <a:defRPr/>
              </a:pPr>
              <a:t>2022-02-17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48475120-2B95-4445-ABF6-EE09CDBEAC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29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906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90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3295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71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075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493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0178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0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944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7582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 rot="16200000">
            <a:off x="4833752" y="1799604"/>
            <a:ext cx="241268" cy="9908772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71437" tIns="71437" rIns="71437" bIns="71437" anchor="ctr">
            <a:spAutoFit/>
          </a:bodyPr>
          <a:lstStyle/>
          <a:p>
            <a:pPr marL="0" marR="0" indent="0" algn="ctr" defTabSz="821531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3000" b="0" i="0" u="none" strike="noStrike" cap="none" spc="0" normalizeH="0" baseline="0"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sp>
        <p:nvSpPr>
          <p:cNvPr id="12" name="제목 1"/>
          <p:cNvSpPr txBox="1"/>
          <p:nvPr/>
        </p:nvSpPr>
        <p:spPr>
          <a:xfrm>
            <a:off x="-2581391" y="4796880"/>
            <a:ext cx="14620991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endParaRPr lang="en-US" altLang="ko-KR" sz="1100" b="1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/>
              <a:ea typeface="Gothic A1 thin"/>
              <a:cs typeface="Gothic A1 thin"/>
            </a:endParaRPr>
          </a:p>
        </p:txBody>
      </p:sp>
      <p:sp>
        <p:nvSpPr>
          <p:cNvPr id="13" name="제목 1"/>
          <p:cNvSpPr txBox="1"/>
          <p:nvPr/>
        </p:nvSpPr>
        <p:spPr>
          <a:xfrm>
            <a:off x="4628965" y="4833156"/>
            <a:ext cx="5220580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jhjung@dschloe.com</a:t>
            </a:r>
          </a:p>
          <a:p>
            <a:pPr algn="r"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ⓒ </a:t>
            </a:r>
            <a:r>
              <a:rPr lang="en-US" altLang="ko-KR" sz="1000" b="1" dirty="0" err="1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dschloe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무단전재 및 배포금지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wikipedia.org/wiki/F_%EB%B6%84%ED%8F%A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586E94-C60B-4265-AF81-802F53036609}"/>
              </a:ext>
            </a:extLst>
          </p:cNvPr>
          <p:cNvSpPr/>
          <p:nvPr/>
        </p:nvSpPr>
        <p:spPr>
          <a:xfrm>
            <a:off x="0" y="1"/>
            <a:ext cx="9906001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463" b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831DBE-20F5-4628-ADE2-A89C7F6D514A}"/>
              </a:ext>
            </a:extLst>
          </p:cNvPr>
          <p:cNvSpPr/>
          <p:nvPr/>
        </p:nvSpPr>
        <p:spPr>
          <a:xfrm>
            <a:off x="200472" y="2420888"/>
            <a:ext cx="62134" cy="830676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algn="ctr"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438" b="0" dirty="0">
              <a:solidFill>
                <a:srgbClr val="FFFFFF"/>
              </a:solidFill>
              <a:latin typeface="맑은 고딕" panose="020F0302020204030204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826C4-F0F6-473D-970E-7A493A8897F2}"/>
              </a:ext>
            </a:extLst>
          </p:cNvPr>
          <p:cNvSpPr txBox="1"/>
          <p:nvPr/>
        </p:nvSpPr>
        <p:spPr>
          <a:xfrm>
            <a:off x="463078" y="2477534"/>
            <a:ext cx="9442922" cy="717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기초통계</a:t>
            </a:r>
            <a:r>
              <a:rPr kumimoji="0" lang="en-US" altLang="ko-KR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 – </a:t>
            </a: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분산분석</a:t>
            </a:r>
          </a:p>
        </p:txBody>
      </p:sp>
    </p:spTree>
    <p:extLst>
      <p:ext uri="{BB962C8B-B14F-4D97-AF65-F5344CB8AC3E}">
        <p14:creationId xmlns:p14="http://schemas.microsoft.com/office/powerpoint/2010/main" val="3074366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두 평균의 비교 </a:t>
            </a:r>
            <a:r>
              <a:rPr lang="en-US" altLang="ko-KR" sz="2400" b="0" dirty="0"/>
              <a:t>(</a:t>
            </a:r>
            <a:r>
              <a:rPr lang="ko-KR" altLang="en-US" sz="2400" b="0" dirty="0" err="1"/>
              <a:t>대응표본</a:t>
            </a:r>
            <a:r>
              <a:rPr lang="ko-KR" altLang="en-US" sz="2400" b="0" dirty="0"/>
              <a:t> </a:t>
            </a:r>
            <a:r>
              <a:rPr lang="en-US" altLang="ko-KR" sz="2400" b="0" dirty="0"/>
              <a:t>vs </a:t>
            </a:r>
            <a:r>
              <a:rPr lang="ko-KR" altLang="en-US" sz="2400" b="0" dirty="0" err="1"/>
              <a:t>독립표본</a:t>
            </a:r>
            <a:r>
              <a:rPr lang="en-US" altLang="ko-KR" sz="2400" b="0" dirty="0"/>
              <a:t>)</a:t>
            </a:r>
            <a:endParaRPr lang="ko-KR" altLang="en-US" sz="18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>
                <a:solidFill>
                  <a:srgbClr val="000000"/>
                </a:solidFill>
              </a:rPr>
              <a:t>공통 검정 사항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</a:rPr>
              <a:t>정규성 검정 </a:t>
            </a:r>
            <a:r>
              <a:rPr lang="en-US" altLang="ko-KR" sz="1600" dirty="0">
                <a:solidFill>
                  <a:srgbClr val="000000"/>
                </a:solidFill>
              </a:rPr>
              <a:t>: Shapiro-Wilk’s Test</a:t>
            </a:r>
          </a:p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>
                <a:solidFill>
                  <a:srgbClr val="000000"/>
                </a:solidFill>
              </a:rPr>
              <a:t>두개 표본 </a:t>
            </a:r>
            <a:r>
              <a:rPr lang="en-US" altLang="ko-KR" sz="1600" dirty="0">
                <a:solidFill>
                  <a:srgbClr val="000000"/>
                </a:solidFill>
              </a:rPr>
              <a:t>T-Test </a:t>
            </a:r>
            <a:r>
              <a:rPr lang="ko-KR" altLang="en-US" sz="1600" dirty="0">
                <a:solidFill>
                  <a:srgbClr val="000000"/>
                </a:solidFill>
              </a:rPr>
              <a:t>실행 전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solidFill>
                  <a:srgbClr val="000000"/>
                </a:solidFill>
              </a:rPr>
              <a:t>대응표본</a:t>
            </a:r>
            <a:r>
              <a:rPr lang="en-US" altLang="ko-KR" sz="1600" dirty="0">
                <a:solidFill>
                  <a:srgbClr val="000000"/>
                </a:solidFill>
              </a:rPr>
              <a:t> : </a:t>
            </a:r>
            <a:r>
              <a:rPr lang="ko-KR" altLang="en-US" sz="1600" dirty="0" err="1">
                <a:solidFill>
                  <a:srgbClr val="000000"/>
                </a:solidFill>
              </a:rPr>
              <a:t>등분산</a:t>
            </a:r>
            <a:r>
              <a:rPr lang="ko-KR" altLang="en-US" sz="1600" dirty="0">
                <a:solidFill>
                  <a:srgbClr val="000000"/>
                </a:solidFill>
              </a:rPr>
              <a:t> 가정 고려 안함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solidFill>
                  <a:srgbClr val="000000"/>
                </a:solidFill>
              </a:rPr>
              <a:t>독립표본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: </a:t>
            </a:r>
            <a:r>
              <a:rPr lang="ko-KR" altLang="en-US" sz="1600" dirty="0" err="1">
                <a:solidFill>
                  <a:srgbClr val="000000"/>
                </a:solidFill>
              </a:rPr>
              <a:t>등분산</a:t>
            </a:r>
            <a:r>
              <a:rPr lang="ko-KR" altLang="en-US" sz="1600" dirty="0">
                <a:solidFill>
                  <a:srgbClr val="000000"/>
                </a:solidFill>
              </a:rPr>
              <a:t> 가정 고려 필수 </a:t>
            </a:r>
            <a:r>
              <a:rPr lang="en-US" altLang="ko-KR" sz="1600" dirty="0">
                <a:solidFill>
                  <a:srgbClr val="000000"/>
                </a:solidFill>
              </a:rPr>
              <a:t>(Welch’s Test </a:t>
            </a:r>
            <a:r>
              <a:rPr lang="ko-KR" altLang="en-US" sz="1600" dirty="0">
                <a:solidFill>
                  <a:srgbClr val="000000"/>
                </a:solidFill>
              </a:rPr>
              <a:t>반드시 진행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099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정규성 검정 </a:t>
            </a:r>
            <a:r>
              <a:rPr lang="en-US" altLang="ko-KR" sz="2400" b="0" dirty="0"/>
              <a:t>(Shapiro – Wilk’s Test)</a:t>
            </a:r>
            <a:endParaRPr lang="ko-KR" altLang="en-US" sz="18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>
                <a:solidFill>
                  <a:srgbClr val="000000"/>
                </a:solidFill>
              </a:rPr>
              <a:t>가설 검정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solidFill>
                  <a:srgbClr val="000000"/>
                </a:solidFill>
              </a:rPr>
              <a:t>귀무가설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(H</a:t>
            </a:r>
            <a:r>
              <a:rPr lang="en-US" altLang="ko-KR" sz="1600" baseline="-25000" dirty="0">
                <a:solidFill>
                  <a:srgbClr val="000000"/>
                </a:solidFill>
              </a:rPr>
              <a:t>0</a:t>
            </a:r>
            <a:r>
              <a:rPr lang="en-US" altLang="ko-KR" sz="1600" dirty="0">
                <a:solidFill>
                  <a:srgbClr val="000000"/>
                </a:solidFill>
              </a:rPr>
              <a:t>) : </a:t>
            </a:r>
            <a:r>
              <a:rPr lang="ko-KR" altLang="en-US" sz="1600" dirty="0">
                <a:solidFill>
                  <a:srgbClr val="000000"/>
                </a:solidFill>
              </a:rPr>
              <a:t>데이터가 정규분포를 따른다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solidFill>
                  <a:srgbClr val="000000"/>
                </a:solidFill>
              </a:rPr>
              <a:t>대립가설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(H</a:t>
            </a:r>
            <a:r>
              <a:rPr lang="en-US" altLang="ko-KR" sz="1600" baseline="-25000" dirty="0">
                <a:solidFill>
                  <a:srgbClr val="000000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) : </a:t>
            </a:r>
            <a:r>
              <a:rPr lang="ko-KR" altLang="en-US" sz="1600" dirty="0">
                <a:solidFill>
                  <a:srgbClr val="000000"/>
                </a:solidFill>
              </a:rPr>
              <a:t>데이터가 정규분포를 따르지 않는다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ko-KR" sz="1600" dirty="0">
                <a:solidFill>
                  <a:srgbClr val="000000"/>
                </a:solidFill>
              </a:rPr>
              <a:t>P-value </a:t>
            </a:r>
            <a:r>
              <a:rPr lang="ko-KR" altLang="en-US" sz="1600" dirty="0">
                <a:solidFill>
                  <a:srgbClr val="000000"/>
                </a:solidFill>
              </a:rPr>
              <a:t>해석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000000"/>
                </a:solidFill>
              </a:rPr>
              <a:t>p-value &gt; 0.05 : </a:t>
            </a:r>
            <a:r>
              <a:rPr lang="ko-KR" altLang="en-US" sz="1600" dirty="0" err="1">
                <a:solidFill>
                  <a:srgbClr val="000000"/>
                </a:solidFill>
              </a:rPr>
              <a:t>귀무가설</a:t>
            </a:r>
            <a:r>
              <a:rPr lang="ko-KR" altLang="en-US" sz="1600" dirty="0">
                <a:solidFill>
                  <a:srgbClr val="000000"/>
                </a:solidFill>
              </a:rPr>
              <a:t> 채택 </a:t>
            </a:r>
            <a:r>
              <a:rPr lang="en-US" altLang="ko-KR" sz="1600" dirty="0">
                <a:solidFill>
                  <a:srgbClr val="000000"/>
                </a:solidFill>
              </a:rPr>
              <a:t>= </a:t>
            </a:r>
            <a:r>
              <a:rPr lang="ko-KR" altLang="en-US" sz="1600" dirty="0">
                <a:solidFill>
                  <a:srgbClr val="000000"/>
                </a:solidFill>
              </a:rPr>
              <a:t>데이터가 정규분포를 따른다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000000"/>
                </a:solidFill>
              </a:rPr>
              <a:t>p-value &lt; 0.05 : </a:t>
            </a:r>
            <a:r>
              <a:rPr lang="ko-KR" altLang="en-US" sz="1600" dirty="0" err="1">
                <a:solidFill>
                  <a:srgbClr val="000000"/>
                </a:solidFill>
              </a:rPr>
              <a:t>대립가설</a:t>
            </a:r>
            <a:r>
              <a:rPr lang="ko-KR" altLang="en-US" sz="1600" dirty="0">
                <a:solidFill>
                  <a:srgbClr val="000000"/>
                </a:solidFill>
              </a:rPr>
              <a:t> 채택 </a:t>
            </a:r>
            <a:r>
              <a:rPr lang="en-US" altLang="ko-KR" sz="1600" dirty="0">
                <a:solidFill>
                  <a:srgbClr val="000000"/>
                </a:solidFill>
              </a:rPr>
              <a:t>= </a:t>
            </a:r>
            <a:r>
              <a:rPr lang="ko-KR" altLang="en-US" sz="1600" dirty="0">
                <a:solidFill>
                  <a:srgbClr val="000000"/>
                </a:solidFill>
              </a:rPr>
              <a:t>데이터가 정규분포를 따르지 않는다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48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/>
              <a:t>등분산성</a:t>
            </a:r>
            <a:r>
              <a:rPr lang="ko-KR" altLang="en-US" sz="2400" b="0" dirty="0"/>
              <a:t> </a:t>
            </a:r>
            <a:r>
              <a:rPr lang="en-US" altLang="ko-KR" sz="2400" b="0" dirty="0"/>
              <a:t>(=</a:t>
            </a:r>
            <a:r>
              <a:rPr lang="ko-KR" altLang="en-US" sz="2400" b="0" dirty="0"/>
              <a:t>분산의 동일성</a:t>
            </a:r>
            <a:r>
              <a:rPr lang="en-US" altLang="ko-KR" sz="2400" b="0" dirty="0"/>
              <a:t>) </a:t>
            </a:r>
            <a:r>
              <a:rPr lang="ko-KR" altLang="en-US" sz="2400" b="0" dirty="0"/>
              <a:t>검정</a:t>
            </a:r>
            <a:endParaRPr lang="ko-KR" altLang="en-US" sz="18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err="1">
                <a:solidFill>
                  <a:srgbClr val="000000"/>
                </a:solidFill>
              </a:rPr>
              <a:t>귀무가설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</a:rPr>
              <a:t>두 집단의 분산은 서로 동일하다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2324708" y="1515676"/>
                <a:ext cx="2979214" cy="1309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800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𝑮𝒓𝒐𝒖𝒑</m:t>
                              </m:r>
                            </m:sub>
                            <m:sup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𝑮𝒓𝒐𝒖𝒑</m:t>
                              </m:r>
                            </m:sub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708" y="1515676"/>
                <a:ext cx="2979214" cy="13099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48544" y="2960948"/>
            <a:ext cx="8822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err="1">
                <a:solidFill>
                  <a:srgbClr val="000000"/>
                </a:solidFill>
              </a:rPr>
              <a:t>대립가설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</a:rPr>
              <a:t>두 집단의 분산은 서로 동일하지 않다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2322849" y="3467305"/>
                <a:ext cx="2979214" cy="1309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800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𝑮𝒓𝒐𝒖𝒑</m:t>
                              </m:r>
                            </m:sub>
                            <m:sup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𝑮𝒓𝒐𝒖𝒑</m:t>
                              </m:r>
                            </m:sub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49" y="3467305"/>
                <a:ext cx="2979214" cy="1309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48544" y="4866111"/>
            <a:ext cx="8822122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>
                <a:solidFill>
                  <a:srgbClr val="000000"/>
                </a:solidFill>
              </a:rPr>
              <a:t>검정 통계량은 </a:t>
            </a:r>
            <a:r>
              <a:rPr lang="en-US" altLang="ko-KR" sz="1600" dirty="0">
                <a:solidFill>
                  <a:srgbClr val="000000"/>
                </a:solidFill>
              </a:rPr>
              <a:t>F-</a:t>
            </a:r>
            <a:r>
              <a:rPr lang="ko-KR" altLang="en-US" sz="1600" dirty="0">
                <a:solidFill>
                  <a:srgbClr val="000000"/>
                </a:solidFill>
              </a:rPr>
              <a:t>분포를 활용함</a:t>
            </a:r>
            <a:r>
              <a:rPr lang="en-US" altLang="ko-KR" sz="1600" baseline="30000" dirty="0">
                <a:solidFill>
                  <a:srgbClr val="000000"/>
                </a:solidFill>
              </a:rPr>
              <a:t>1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</a:rPr>
              <a:t>분산분석 강의 시</a:t>
            </a:r>
            <a:r>
              <a:rPr lang="en-US" altLang="ko-KR" sz="1600" dirty="0">
                <a:solidFill>
                  <a:srgbClr val="000000"/>
                </a:solidFill>
              </a:rPr>
              <a:t>, F </a:t>
            </a:r>
            <a:r>
              <a:rPr lang="ko-KR" altLang="en-US" sz="1600" dirty="0">
                <a:solidFill>
                  <a:srgbClr val="000000"/>
                </a:solidFill>
              </a:rPr>
              <a:t>분포 설명 예정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altLang="ko-KR" sz="1600" baseline="30000" dirty="0">
              <a:solidFill>
                <a:srgbClr val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8544" y="5971239"/>
            <a:ext cx="6876764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/>
              <a:t>&lt; </a:t>
            </a:r>
            <a:r>
              <a:rPr lang="ko-KR" altLang="en-US" dirty="0"/>
              <a:t>참고 </a:t>
            </a:r>
            <a:r>
              <a:rPr lang="en-US" altLang="ko-KR" dirty="0"/>
              <a:t>1 : </a:t>
            </a:r>
            <a:r>
              <a:rPr lang="ko-KR" altLang="en-US" dirty="0">
                <a:hlinkClick r:id="rId4"/>
              </a:rPr>
              <a:t>https://ko.wikipedia.org/wiki/F_%EB%B6%84%ED%8F%AC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77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분산분석</a:t>
            </a:r>
            <a:endParaRPr lang="ko-KR" altLang="en-US" sz="1800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5C7A-255C-4EE2-B00B-B70CDC60C356}"/>
              </a:ext>
            </a:extLst>
          </p:cNvPr>
          <p:cNvSpPr txBox="1"/>
          <p:nvPr/>
        </p:nvSpPr>
        <p:spPr>
          <a:xfrm>
            <a:off x="850403" y="1009319"/>
            <a:ext cx="8822122" cy="163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/>
              <a:t>두 개 이상 다수의 집단을 서로 평균에서 </a:t>
            </a:r>
            <a:r>
              <a:rPr lang="ko-KR" altLang="en-US" sz="1600" dirty="0" err="1"/>
              <a:t>분산값을</a:t>
            </a:r>
            <a:r>
              <a:rPr lang="ko-KR" altLang="en-US" sz="1600" dirty="0"/>
              <a:t> 비교하기 위한 가설검정 방법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ko-KR" sz="1600" dirty="0"/>
              <a:t>F</a:t>
            </a:r>
            <a:r>
              <a:rPr lang="ko-KR" altLang="en-US" sz="1600" dirty="0"/>
              <a:t>분포 </a:t>
            </a:r>
            <a:r>
              <a:rPr lang="en-US" altLang="ko-KR" sz="1600" dirty="0"/>
              <a:t>: </a:t>
            </a:r>
            <a:r>
              <a:rPr lang="ko-KR" altLang="en-US" sz="1600" dirty="0"/>
              <a:t>분산의 비교를 통해 얻어진 분포비율</a:t>
            </a:r>
            <a:endParaRPr lang="en-US" altLang="ko-KR" sz="1600" dirty="0"/>
          </a:p>
          <a:p>
            <a:pPr marL="742950" marR="0" lvl="1" indent="-285750" algn="l" defTabSz="914400" rtl="0" eaLnBrk="1" fontAlgn="base" latinLnBrk="1" hangingPunct="1">
              <a:lnSpc>
                <a:spcPct val="2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√"/>
              <a:tabLst/>
              <a:defRPr/>
            </a:pPr>
            <a:r>
              <a:rPr lang="ko-KR" altLang="en-US" sz="1600" dirty="0"/>
              <a:t> 분산은 표준편차의 제곱</a:t>
            </a:r>
            <a:endParaRPr lang="en-US" altLang="ko-KR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ECEABA-8798-4D2E-9003-100287BBDD44}"/>
                  </a:ext>
                </a:extLst>
              </p:cNvPr>
              <p:cNvSpPr txBox="1"/>
              <p:nvPr/>
            </p:nvSpPr>
            <p:spPr>
              <a:xfrm>
                <a:off x="1388604" y="2744924"/>
                <a:ext cx="6984776" cy="961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𝒃𝒆𝒕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𝒘𝒆𝒆𝒏</m:t>
                              </m:r>
                            </m:sub>
                            <m:sup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𝒘𝒊𝒕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𝒉𝒊𝒏</m:t>
                              </m:r>
                            </m:sub>
                            <m:sup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표</m:t>
                          </m:r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본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평</m:t>
                          </m:r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균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간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분</m:t>
                          </m:r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산</m:t>
                          </m:r>
                        </m:num>
                        <m:den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표</m:t>
                          </m:r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본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내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분</m:t>
                          </m:r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산</m:t>
                          </m:r>
                        </m:den>
                      </m:f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ECEABA-8798-4D2E-9003-100287BBD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04" y="2744924"/>
                <a:ext cx="6984776" cy="9612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73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분산분석</a:t>
            </a:r>
            <a:endParaRPr lang="ko-KR" altLang="en-US" sz="1800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5C7A-255C-4EE2-B00B-B70CDC60C356}"/>
              </a:ext>
            </a:extLst>
          </p:cNvPr>
          <p:cNvSpPr txBox="1"/>
          <p:nvPr/>
        </p:nvSpPr>
        <p:spPr>
          <a:xfrm>
            <a:off x="850403" y="1009319"/>
            <a:ext cx="8822122" cy="447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/>
              <a:t>두 개 이상 다수의 집단을 서로 평균에서 </a:t>
            </a:r>
            <a:r>
              <a:rPr lang="ko-KR" altLang="en-US" sz="1600" dirty="0" err="1"/>
              <a:t>분산값을</a:t>
            </a:r>
            <a:r>
              <a:rPr lang="ko-KR" altLang="en-US" sz="1600" dirty="0"/>
              <a:t> 비교하기 위한 가설검정 방법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ko-KR" sz="1600" dirty="0"/>
              <a:t>F</a:t>
            </a:r>
            <a:r>
              <a:rPr lang="ko-KR" altLang="en-US" sz="1600" dirty="0"/>
              <a:t>분포 </a:t>
            </a:r>
            <a:r>
              <a:rPr lang="en-US" altLang="ko-KR" sz="1600" dirty="0"/>
              <a:t>: </a:t>
            </a:r>
            <a:r>
              <a:rPr lang="ko-KR" altLang="en-US" sz="1600" dirty="0"/>
              <a:t>분산의 비교를 통해 얻어진 분포비율</a:t>
            </a:r>
            <a:endParaRPr lang="en-US" altLang="ko-KR" sz="1600" dirty="0"/>
          </a:p>
          <a:p>
            <a:pPr marL="742950" marR="0" lvl="1" indent="-285750" algn="l" defTabSz="914400" rtl="0" eaLnBrk="1" fontAlgn="base" latinLnBrk="1" hangingPunct="1">
              <a:lnSpc>
                <a:spcPct val="2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√"/>
              <a:tabLst/>
              <a:defRPr/>
            </a:pPr>
            <a:r>
              <a:rPr lang="ko-KR" altLang="en-US" sz="1600" dirty="0"/>
              <a:t> 수식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/>
              <a:t>분산분석의 종류</a:t>
            </a:r>
            <a:endParaRPr lang="en-US" altLang="ko-KR" sz="1600" dirty="0"/>
          </a:p>
          <a:p>
            <a:pPr marL="742950" marR="0" lvl="1" indent="-285750" algn="l" defTabSz="914400" rtl="0" eaLnBrk="1" fontAlgn="base" latinLnBrk="1" hangingPunct="1">
              <a:lnSpc>
                <a:spcPct val="2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√"/>
              <a:tabLst/>
              <a:defRPr/>
            </a:pPr>
            <a:r>
              <a:rPr lang="ko-KR" altLang="en-US" sz="1600" dirty="0">
                <a:solidFill>
                  <a:srgbClr val="000000"/>
                </a:solidFill>
              </a:rPr>
              <a:t>일원분산분석</a:t>
            </a:r>
            <a:r>
              <a:rPr lang="en-US" altLang="ko-KR" sz="1600" dirty="0">
                <a:solidFill>
                  <a:srgbClr val="000000"/>
                </a:solidFill>
              </a:rPr>
              <a:t>(One-Way ANOVA)</a:t>
            </a:r>
          </a:p>
          <a:p>
            <a:pPr marL="742950" marR="0" lvl="1" indent="-285750" algn="l" defTabSz="914400" rtl="0" eaLnBrk="1" fontAlgn="base" latinLnBrk="1" hangingPunct="1">
              <a:lnSpc>
                <a:spcPct val="2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√"/>
              <a:tabLst/>
              <a:defRPr/>
            </a:pPr>
            <a:r>
              <a:rPr lang="ko-KR" altLang="en-US" sz="1600" dirty="0">
                <a:solidFill>
                  <a:srgbClr val="000000"/>
                </a:solidFill>
              </a:rPr>
              <a:t>이원분산분석</a:t>
            </a:r>
            <a:r>
              <a:rPr lang="en-US" altLang="ko-KR" sz="1600" dirty="0">
                <a:solidFill>
                  <a:srgbClr val="000000"/>
                </a:solidFill>
              </a:rPr>
              <a:t>(Two-Way ANOVA)</a:t>
            </a:r>
          </a:p>
          <a:p>
            <a:pPr marL="742950" marR="0" lvl="1" indent="-285750" algn="l" defTabSz="914400" rtl="0" eaLnBrk="1" fontAlgn="base" latinLnBrk="1" hangingPunct="1">
              <a:lnSpc>
                <a:spcPct val="2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√"/>
              <a:tabLst/>
              <a:defRPr/>
            </a:pPr>
            <a:r>
              <a:rPr lang="ko-KR" altLang="en-US" sz="1600" dirty="0" err="1">
                <a:solidFill>
                  <a:srgbClr val="000000"/>
                </a:solidFill>
              </a:rPr>
              <a:t>다원변량분산분석</a:t>
            </a:r>
            <a:r>
              <a:rPr lang="en-US" altLang="ko-KR" sz="1600" dirty="0">
                <a:solidFill>
                  <a:srgbClr val="000000"/>
                </a:solidFill>
              </a:rPr>
              <a:t>(MANOVA)</a:t>
            </a:r>
          </a:p>
          <a:p>
            <a:pPr marL="742950" marR="0" lvl="1" indent="-285750" algn="l" defTabSz="914400" rtl="0" eaLnBrk="1" fontAlgn="base" latinLnBrk="1" hangingPunct="1">
              <a:lnSpc>
                <a:spcPct val="2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√"/>
              <a:tabLst/>
              <a:defRPr/>
            </a:pPr>
            <a:r>
              <a:rPr lang="ko-KR" altLang="en-US" sz="1600" dirty="0">
                <a:solidFill>
                  <a:srgbClr val="000000"/>
                </a:solidFill>
              </a:rPr>
              <a:t>공분산분석</a:t>
            </a:r>
            <a:r>
              <a:rPr lang="en-US" altLang="ko-KR" sz="1600" dirty="0">
                <a:solidFill>
                  <a:srgbClr val="000000"/>
                </a:solidFill>
              </a:rPr>
              <a:t>(ANCOVA)</a:t>
            </a:r>
            <a:endParaRPr lang="en-US" altLang="ko-KR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ECEABA-8798-4D2E-9003-100287BBDD44}"/>
                  </a:ext>
                </a:extLst>
              </p:cNvPr>
              <p:cNvSpPr txBox="1"/>
              <p:nvPr/>
            </p:nvSpPr>
            <p:spPr>
              <a:xfrm>
                <a:off x="2036676" y="1916832"/>
                <a:ext cx="1908212" cy="961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𝒃𝒆𝒕</m:t>
                              </m:r>
                            </m:sub>
                            <m:sup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𝒘𝒊𝒕</m:t>
                              </m:r>
                            </m:sub>
                            <m:sup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ECEABA-8798-4D2E-9003-100287BBD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676" y="1916832"/>
                <a:ext cx="1908212" cy="9612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30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기본 </a:t>
            </a:r>
            <a:r>
              <a:rPr lang="en-US" altLang="ko-KR" sz="2400" b="0" dirty="0" err="1"/>
              <a:t>t.test</a:t>
            </a:r>
            <a:r>
              <a:rPr lang="ko-KR" altLang="en-US" sz="2400" b="0" dirty="0"/>
              <a:t>에서의 </a:t>
            </a:r>
            <a:r>
              <a:rPr lang="en-US" altLang="ko-KR" sz="2400" b="0" dirty="0"/>
              <a:t>t-statistic </a:t>
            </a:r>
            <a:r>
              <a:rPr lang="ko-KR" altLang="en-US" sz="2400" b="0" dirty="0"/>
              <a:t>공식</a:t>
            </a:r>
            <a:endParaRPr lang="ko-KR" altLang="en-US" sz="1800" b="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76536" y="1304764"/>
            <a:ext cx="8894130" cy="1584176"/>
          </a:xfrm>
          <a:prstGeom prst="roundRect">
            <a:avLst>
              <a:gd name="adj" fmla="val 790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/>
            <a:r>
              <a:rPr lang="ko-KR" altLang="en-US" sz="1600" dirty="0">
                <a:solidFill>
                  <a:schemeClr val="tx1"/>
                </a:solidFill>
              </a:rPr>
              <a:t>사건 개요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/>
                </a:solidFill>
              </a:rPr>
              <a:t>00 </a:t>
            </a:r>
            <a:r>
              <a:rPr lang="ko-KR" altLang="en-US" sz="1600" dirty="0">
                <a:solidFill>
                  <a:schemeClr val="tx1"/>
                </a:solidFill>
              </a:rPr>
              <a:t>과자 가격의 무게는 </a:t>
            </a:r>
            <a:r>
              <a:rPr lang="en-US" altLang="ko-KR" sz="1600" dirty="0">
                <a:solidFill>
                  <a:schemeClr val="tx1"/>
                </a:solidFill>
              </a:rPr>
              <a:t>150g</a:t>
            </a:r>
            <a:r>
              <a:rPr lang="ko-KR" altLang="en-US" sz="1600" dirty="0">
                <a:solidFill>
                  <a:schemeClr val="tx1"/>
                </a:solidFill>
              </a:rPr>
              <a:t>으로 표시가 되어 있음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/>
                </a:solidFill>
              </a:rPr>
              <a:t>총 </a:t>
            </a:r>
            <a:r>
              <a:rPr lang="en-US" altLang="ko-KR" sz="1600" dirty="0">
                <a:solidFill>
                  <a:schemeClr val="tx1"/>
                </a:solidFill>
              </a:rPr>
              <a:t>10</a:t>
            </a:r>
            <a:r>
              <a:rPr lang="ko-KR" altLang="en-US" sz="1600" dirty="0">
                <a:solidFill>
                  <a:schemeClr val="tx1"/>
                </a:solidFill>
              </a:rPr>
              <a:t>개의 과자를 구매한 결과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평균 </a:t>
            </a:r>
            <a:r>
              <a:rPr lang="en-US" altLang="ko-KR" sz="1600" dirty="0">
                <a:solidFill>
                  <a:schemeClr val="tx1"/>
                </a:solidFill>
              </a:rPr>
              <a:t>145g, </a:t>
            </a:r>
            <a:r>
              <a:rPr lang="ko-KR" altLang="en-US" sz="1600" dirty="0">
                <a:solidFill>
                  <a:schemeClr val="tx1"/>
                </a:solidFill>
              </a:rPr>
              <a:t>표준편차는 </a:t>
            </a:r>
            <a:r>
              <a:rPr lang="en-US" altLang="ko-KR" sz="1600" dirty="0">
                <a:solidFill>
                  <a:schemeClr val="tx1"/>
                </a:solidFill>
              </a:rPr>
              <a:t>7.5g</a:t>
            </a:r>
            <a:r>
              <a:rPr lang="ko-KR" altLang="en-US" sz="1600" dirty="0">
                <a:solidFill>
                  <a:schemeClr val="tx1"/>
                </a:solidFill>
              </a:rPr>
              <a:t>으로 판명됨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/>
                </a:solidFill>
              </a:rPr>
              <a:t>실제 과자의 평균 무게는 </a:t>
            </a:r>
            <a:r>
              <a:rPr lang="en-US" altLang="ko-KR" sz="1600" dirty="0">
                <a:solidFill>
                  <a:schemeClr val="tx1"/>
                </a:solidFill>
              </a:rPr>
              <a:t>150g </a:t>
            </a:r>
            <a:r>
              <a:rPr lang="ko-KR" altLang="en-US" sz="1600" dirty="0">
                <a:solidFill>
                  <a:schemeClr val="tx1"/>
                </a:solidFill>
              </a:rPr>
              <a:t>아닌지 검정한다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776536" y="2996952"/>
                <a:ext cx="6846682" cy="1550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ko-KR" altLang="en-US" sz="28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𝟏𝟒𝟓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𝟏𝟓𝟎</m:t>
                          </m:r>
                        </m:num>
                        <m:den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−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𝟏𝟎𝟖𝟏𝟖𝟓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36" y="2996952"/>
                <a:ext cx="6846682" cy="15509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0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/>
              <a:t>모비율</a:t>
            </a:r>
            <a:r>
              <a:rPr lang="ko-KR" altLang="en-US" sz="2400" b="0" dirty="0"/>
              <a:t> 검정</a:t>
            </a:r>
            <a:endParaRPr lang="ko-KR" alt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3404828" y="2708920"/>
                <a:ext cx="3056414" cy="1635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828" y="2708920"/>
                <a:ext cx="3056414" cy="16351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/>
              <a:t>가설 설정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 err="1"/>
              <a:t>귀무가설</a:t>
            </a:r>
            <a:r>
              <a:rPr lang="en-US" altLang="ko-KR" sz="1600" dirty="0"/>
              <a:t>: </a:t>
            </a:r>
            <a:r>
              <a:rPr lang="ko-KR" altLang="en-US" sz="1600" dirty="0"/>
              <a:t>핸드폰 액정의 불량률은 </a:t>
            </a:r>
            <a:r>
              <a:rPr lang="en-US" altLang="ko-KR" sz="1600" dirty="0"/>
              <a:t>10% </a:t>
            </a:r>
            <a:r>
              <a:rPr lang="ko-KR" altLang="en-US" sz="1600" dirty="0"/>
              <a:t>미만이다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 err="1"/>
              <a:t>대립가설</a:t>
            </a:r>
            <a:r>
              <a:rPr lang="en-US" altLang="ko-KR" sz="1600" dirty="0"/>
              <a:t>: </a:t>
            </a:r>
            <a:r>
              <a:rPr lang="ko-KR" altLang="en-US" sz="1600" dirty="0"/>
              <a:t>핸드폰 액정의 불량률은 </a:t>
            </a:r>
            <a:r>
              <a:rPr lang="en-US" altLang="ko-KR" sz="1600" dirty="0"/>
              <a:t>10%</a:t>
            </a:r>
            <a:r>
              <a:rPr lang="ko-KR" altLang="en-US" sz="1600" dirty="0"/>
              <a:t>를 넘는다</a:t>
            </a:r>
            <a:endParaRPr lang="en-US" altLang="ko-K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10006" y="4617132"/>
                <a:ext cx="2258375" cy="997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:  </m:t>
                    </m:r>
                  </m:oMath>
                </a14:m>
                <a:r>
                  <a:rPr lang="ko-KR" altLang="en-US" dirty="0"/>
                  <a:t>표본 비율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dirty="0" err="1"/>
                  <a:t>귀무가설의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모비율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dirty="0"/>
                  <a:t> 표본의 개수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006" y="4617132"/>
                <a:ext cx="2258375" cy="997196"/>
              </a:xfrm>
              <a:prstGeom prst="rect">
                <a:avLst/>
              </a:prstGeom>
              <a:blipFill>
                <a:blip r:embed="rId3"/>
                <a:stretch>
                  <a:fillRect l="-270" b="-30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51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/>
              <a:t>모비율</a:t>
            </a:r>
            <a:r>
              <a:rPr lang="ko-KR" altLang="en-US" sz="2400" b="0" dirty="0"/>
              <a:t> 검정</a:t>
            </a:r>
            <a:endParaRPr lang="ko-KR" altLang="en-US" sz="1800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/>
              <a:t>가설 설정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 err="1"/>
              <a:t>귀무가설</a:t>
            </a:r>
            <a:r>
              <a:rPr lang="en-US" altLang="ko-KR" sz="1600" dirty="0"/>
              <a:t>: </a:t>
            </a:r>
            <a:r>
              <a:rPr lang="ko-KR" altLang="en-US" sz="1600" dirty="0"/>
              <a:t>핸드폰 액정의 불량률은 </a:t>
            </a:r>
            <a:r>
              <a:rPr lang="en-US" altLang="ko-KR" sz="1600" dirty="0"/>
              <a:t>10% </a:t>
            </a:r>
            <a:r>
              <a:rPr lang="ko-KR" altLang="en-US" sz="1600" dirty="0"/>
              <a:t>미만이다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 err="1"/>
              <a:t>대립가설</a:t>
            </a:r>
            <a:r>
              <a:rPr lang="en-US" altLang="ko-KR" sz="1600" dirty="0"/>
              <a:t>: </a:t>
            </a:r>
            <a:r>
              <a:rPr lang="ko-KR" altLang="en-US" sz="1600" dirty="0"/>
              <a:t>핸드폰 액정의 불량률은 </a:t>
            </a:r>
            <a:r>
              <a:rPr lang="en-US" altLang="ko-KR" sz="1600" dirty="0"/>
              <a:t>10%</a:t>
            </a:r>
            <a:r>
              <a:rPr lang="ko-KR" altLang="en-US" sz="1600" dirty="0"/>
              <a:t>를 넘는다</a:t>
            </a:r>
            <a:endParaRPr lang="en-US" altLang="ko-KR" sz="1600" dirty="0"/>
          </a:p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>
                <a:solidFill>
                  <a:srgbClr val="000000"/>
                </a:solidFill>
              </a:rPr>
              <a:t>데이터 현황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/>
              <a:t>표본의 수는 </a:t>
            </a:r>
            <a:r>
              <a:rPr lang="en-US" altLang="ko-KR" sz="1600" dirty="0"/>
              <a:t>200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/>
              <a:t>총 </a:t>
            </a:r>
            <a:r>
              <a:rPr lang="en-US" altLang="ko-KR" sz="1600" dirty="0"/>
              <a:t>22</a:t>
            </a:r>
            <a:r>
              <a:rPr lang="ko-KR" altLang="en-US" sz="1600" dirty="0"/>
              <a:t>개가 불량으로 확인됨</a:t>
            </a:r>
            <a:endParaRPr lang="en-US" altLang="ko-K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2960706" y="4077072"/>
                <a:ext cx="4171911" cy="1614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 ×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𝟗</m:t>
                                  </m:r>
                                </m:num>
                                <m:den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𝟐𝟎𝟎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𝟒𝟕𝟏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706" y="4077072"/>
                <a:ext cx="4171911" cy="16144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94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586E94-C60B-4265-AF81-802F53036609}"/>
              </a:ext>
            </a:extLst>
          </p:cNvPr>
          <p:cNvSpPr/>
          <p:nvPr/>
        </p:nvSpPr>
        <p:spPr>
          <a:xfrm>
            <a:off x="0" y="1"/>
            <a:ext cx="9906001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463" b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831DBE-20F5-4628-ADE2-A89C7F6D514A}"/>
              </a:ext>
            </a:extLst>
          </p:cNvPr>
          <p:cNvSpPr/>
          <p:nvPr/>
        </p:nvSpPr>
        <p:spPr>
          <a:xfrm>
            <a:off x="200472" y="2420888"/>
            <a:ext cx="62134" cy="830676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algn="ctr"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438" b="0" dirty="0">
              <a:solidFill>
                <a:srgbClr val="FFFFFF"/>
              </a:solidFill>
              <a:latin typeface="맑은 고딕" panose="020F0302020204030204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826C4-F0F6-473D-970E-7A493A8897F2}"/>
              </a:ext>
            </a:extLst>
          </p:cNvPr>
          <p:cNvSpPr txBox="1"/>
          <p:nvPr/>
        </p:nvSpPr>
        <p:spPr>
          <a:xfrm>
            <a:off x="463078" y="2477534"/>
            <a:ext cx="9442922" cy="717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기초통계</a:t>
            </a:r>
            <a:r>
              <a:rPr kumimoji="0" lang="en-US" altLang="ko-KR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 – </a:t>
            </a: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두 집단의 평균 비교 </a:t>
            </a:r>
            <a:r>
              <a:rPr kumimoji="0" lang="en-US" altLang="ko-KR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(t-test)</a:t>
            </a:r>
            <a:endParaRPr kumimoji="0" lang="ko-KR" altLang="en-US" sz="3900" spc="-122" dirty="0">
              <a:ln w="5080">
                <a:solidFill>
                  <a:prstClr val="white">
                    <a:alpha val="40000"/>
                  </a:prstClr>
                </a:solidFill>
              </a:ln>
              <a:solidFill>
                <a:prstClr val="white"/>
              </a:solidFill>
              <a:latin typeface="Gothic A1 SemiBold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05763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/>
              <a:t>단일 표본 </a:t>
            </a:r>
            <a:r>
              <a:rPr lang="en-US" altLang="ko-KR" sz="1600" dirty="0"/>
              <a:t>T-Test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차이가 있는가</a:t>
            </a:r>
            <a:r>
              <a:rPr lang="en-US" altLang="ko-KR" sz="1600" dirty="0"/>
              <a:t>? (</a:t>
            </a:r>
            <a:r>
              <a:rPr lang="ko-KR" altLang="en-US" sz="1600" dirty="0"/>
              <a:t>모집단 </a:t>
            </a:r>
            <a:r>
              <a:rPr lang="en-US" altLang="ko-KR" sz="1600" dirty="0"/>
              <a:t>vs </a:t>
            </a:r>
            <a:r>
              <a:rPr lang="ko-KR" altLang="en-US" sz="1600" dirty="0"/>
              <a:t>표본</a:t>
            </a:r>
            <a:r>
              <a:rPr lang="en-US" altLang="ko-KR" sz="1600" dirty="0"/>
              <a:t>)</a:t>
            </a:r>
          </a:p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>
                <a:solidFill>
                  <a:srgbClr val="000000"/>
                </a:solidFill>
              </a:rPr>
              <a:t>두개 표본 </a:t>
            </a:r>
            <a:r>
              <a:rPr lang="en-US" altLang="ko-KR" sz="1600" dirty="0">
                <a:solidFill>
                  <a:srgbClr val="000000"/>
                </a:solidFill>
              </a:rPr>
              <a:t>T-Test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solidFill>
                  <a:srgbClr val="000000"/>
                </a:solidFill>
              </a:rPr>
              <a:t>대응표본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예시</a:t>
            </a:r>
            <a:r>
              <a:rPr lang="en-US" altLang="ko-KR" sz="1600" dirty="0">
                <a:solidFill>
                  <a:srgbClr val="000000"/>
                </a:solidFill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</a:rPr>
              <a:t>신약 개발 실험 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ko-KR" altLang="en-US" sz="1600" dirty="0">
                <a:solidFill>
                  <a:srgbClr val="000000"/>
                </a:solidFill>
              </a:rPr>
              <a:t>사전 테스트 </a:t>
            </a:r>
            <a:r>
              <a:rPr lang="en-US" altLang="ko-KR" sz="1600" dirty="0">
                <a:solidFill>
                  <a:srgbClr val="000000"/>
                </a:solidFill>
              </a:rPr>
              <a:t>+ </a:t>
            </a:r>
            <a:r>
              <a:rPr lang="ko-KR" altLang="en-US" sz="1600" dirty="0">
                <a:solidFill>
                  <a:srgbClr val="000000"/>
                </a:solidFill>
              </a:rPr>
              <a:t>사후 테스트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solidFill>
                  <a:srgbClr val="000000"/>
                </a:solidFill>
              </a:rPr>
              <a:t>독립표본</a:t>
            </a:r>
            <a:r>
              <a:rPr lang="ko-KR" altLang="en-US" sz="1600" dirty="0">
                <a:solidFill>
                  <a:srgbClr val="000000"/>
                </a:solidFill>
              </a:rPr>
              <a:t> 예시</a:t>
            </a:r>
            <a:r>
              <a:rPr lang="en-US" altLang="ko-KR" sz="1600" dirty="0">
                <a:solidFill>
                  <a:srgbClr val="000000"/>
                </a:solidFill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</a:rPr>
              <a:t>남자와 여자의 몸무게 비교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두 평균의 비교 </a:t>
            </a:r>
            <a:r>
              <a:rPr lang="en-US" altLang="ko-KR" sz="2400" b="0" dirty="0"/>
              <a:t>(</a:t>
            </a:r>
            <a:r>
              <a:rPr lang="ko-KR" altLang="en-US" sz="2400" b="0" dirty="0" err="1"/>
              <a:t>대응표본</a:t>
            </a:r>
            <a:r>
              <a:rPr lang="ko-KR" altLang="en-US" sz="2400" b="0" dirty="0"/>
              <a:t> </a:t>
            </a:r>
            <a:r>
              <a:rPr lang="en-US" altLang="ko-KR" sz="2400" b="0" dirty="0"/>
              <a:t>vs </a:t>
            </a:r>
            <a:r>
              <a:rPr lang="ko-KR" altLang="en-US" sz="2400" b="0" dirty="0" err="1"/>
              <a:t>독립표본</a:t>
            </a:r>
            <a:r>
              <a:rPr lang="en-US" altLang="ko-KR" sz="2400" b="0" dirty="0"/>
              <a:t>)</a:t>
            </a:r>
            <a:endParaRPr lang="ko-KR" altLang="en-US" sz="1800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128" y="4014045"/>
            <a:ext cx="2898528" cy="19558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29" y="3911827"/>
            <a:ext cx="267575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6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두 평균의 비교 </a:t>
            </a:r>
            <a:r>
              <a:rPr lang="en-US" altLang="ko-KR" sz="2400" b="0" dirty="0"/>
              <a:t>(</a:t>
            </a:r>
            <a:r>
              <a:rPr lang="ko-KR" altLang="en-US" sz="2400" b="0" dirty="0" err="1"/>
              <a:t>대응표본</a:t>
            </a:r>
            <a:r>
              <a:rPr lang="ko-KR" altLang="en-US" sz="2400" b="0" dirty="0"/>
              <a:t> </a:t>
            </a:r>
            <a:r>
              <a:rPr lang="en-US" altLang="ko-KR" sz="2400" b="0" dirty="0"/>
              <a:t>vs </a:t>
            </a:r>
            <a:r>
              <a:rPr lang="ko-KR" altLang="en-US" sz="2400" b="0" dirty="0" err="1"/>
              <a:t>독립표본</a:t>
            </a:r>
            <a:r>
              <a:rPr lang="en-US" altLang="ko-KR" sz="2400" b="0" dirty="0"/>
              <a:t>)</a:t>
            </a:r>
            <a:endParaRPr lang="ko-KR" altLang="en-US" sz="1800" b="0" dirty="0"/>
          </a:p>
        </p:txBody>
      </p:sp>
      <p:pic>
        <p:nvPicPr>
          <p:cNvPr id="1026" name="Picture 2" descr="https://t1.daumcdn.net/cfile/tistory/990F48365EFDC6BC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01" y="1268760"/>
            <a:ext cx="8311579" cy="467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/>
          <p:cNvSpPr/>
          <p:nvPr/>
        </p:nvSpPr>
        <p:spPr>
          <a:xfrm>
            <a:off x="1698785" y="4207233"/>
            <a:ext cx="1260140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1257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5221</TotalTime>
  <Words>434</Words>
  <Application>Microsoft Office PowerPoint</Application>
  <PresentationFormat>A4 용지(210x297mm)</PresentationFormat>
  <Paragraphs>66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Gothic A1 SemiBold</vt:lpstr>
      <vt:lpstr>Gothic A1 thin</vt:lpstr>
      <vt:lpstr>맑은 고딕</vt:lpstr>
      <vt:lpstr>Cambria Math</vt:lpstr>
      <vt:lpstr>Courier New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빅데이타 개발자 과정</dc:title>
  <dc:creator>장형석</dc:creator>
  <cp:lastModifiedBy>Jung Jihoon</cp:lastModifiedBy>
  <cp:revision>797</cp:revision>
  <dcterms:created xsi:type="dcterms:W3CDTF">2012-04-02T02:40:52Z</dcterms:created>
  <dcterms:modified xsi:type="dcterms:W3CDTF">2022-02-17T14:30:03Z</dcterms:modified>
  <cp:version>1000.0000.01</cp:version>
</cp:coreProperties>
</file>