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7" r:id="rId1"/>
  </p:sldMasterIdLst>
  <p:notesMasterIdLst>
    <p:notesMasterId r:id="rId11"/>
  </p:notesMasterIdLst>
  <p:sldIdLst>
    <p:sldId id="490" r:id="rId2"/>
    <p:sldId id="489" r:id="rId3"/>
    <p:sldId id="491" r:id="rId4"/>
    <p:sldId id="492" r:id="rId5"/>
    <p:sldId id="493" r:id="rId6"/>
    <p:sldId id="494" r:id="rId7"/>
    <p:sldId id="495" r:id="rId8"/>
    <p:sldId id="496" r:id="rId9"/>
    <p:sldId id="497" r:id="rId10"/>
  </p:sldIdLst>
  <p:sldSz cx="9906000" cy="6858000" type="A4"/>
  <p:notesSz cx="6858000" cy="9144000"/>
  <p:defaultTextStyle>
    <a:defPPr>
      <a:defRPr lang="ko-KR"/>
    </a:defPPr>
    <a:lvl1pPr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753">
          <p15:clr>
            <a:srgbClr val="A4A3A4"/>
          </p15:clr>
        </p15:guide>
        <p15:guide id="3" orient="horz" pos="118">
          <p15:clr>
            <a:srgbClr val="A4A3A4"/>
          </p15:clr>
        </p15:guide>
        <p15:guide id="4" orient="horz" pos="4155">
          <p15:clr>
            <a:srgbClr val="A4A3A4"/>
          </p15:clr>
        </p15:guide>
        <p15:guide id="5" orient="horz" pos="1093">
          <p15:clr>
            <a:srgbClr val="A4A3A4"/>
          </p15:clr>
        </p15:guide>
        <p15:guide id="6" pos="3119">
          <p15:clr>
            <a:srgbClr val="A4A3A4"/>
          </p15:clr>
        </p15:guide>
        <p15:guide id="7" pos="261">
          <p15:clr>
            <a:srgbClr val="A4A3A4"/>
          </p15:clr>
        </p15:guide>
        <p15:guide id="8" pos="5978">
          <p15:clr>
            <a:srgbClr val="A4A3A4"/>
          </p15:clr>
        </p15:guide>
        <p15:guide id="9" pos="511">
          <p15:clr>
            <a:srgbClr val="A4A3A4"/>
          </p15:clr>
        </p15:guide>
        <p15:guide id="10" pos="57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3"/>
    <p:restoredTop sz="95930" autoAdjust="0"/>
  </p:normalViewPr>
  <p:slideViewPr>
    <p:cSldViewPr>
      <p:cViewPr varScale="1">
        <p:scale>
          <a:sx n="154" d="100"/>
          <a:sy n="154" d="100"/>
        </p:scale>
        <p:origin x="1864" y="192"/>
      </p:cViewPr>
      <p:guideLst>
        <p:guide orient="horz" pos="2159"/>
        <p:guide orient="horz" pos="753"/>
        <p:guide orient="horz" pos="118"/>
        <p:guide orient="horz" pos="4155"/>
        <p:guide orient="horz" pos="1093"/>
        <p:guide pos="3119"/>
        <p:guide pos="261"/>
        <p:guide pos="5978"/>
        <p:guide pos="511"/>
        <p:guide pos="57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60" y="-90"/>
      </p:cViewPr>
      <p:guideLst>
        <p:guide orient="horz" pos="2880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g Jihoon" userId="6ceaae74f154cc96" providerId="LiveId" clId="{FF9C0705-941B-FD47-914A-44B029222097}"/>
    <pc:docChg chg="undo custSel addSld modSld">
      <pc:chgData name="Jung Jihoon" userId="6ceaae74f154cc96" providerId="LiveId" clId="{FF9C0705-941B-FD47-914A-44B029222097}" dt="2021-10-11T04:53:54.633" v="303" actId="20577"/>
      <pc:docMkLst>
        <pc:docMk/>
      </pc:docMkLst>
      <pc:sldChg chg="addSp delSp modSp">
        <pc:chgData name="Jung Jihoon" userId="6ceaae74f154cc96" providerId="LiveId" clId="{FF9C0705-941B-FD47-914A-44B029222097}" dt="2021-10-11T04:52:19.043" v="261" actId="20577"/>
        <pc:sldMkLst>
          <pc:docMk/>
          <pc:sldMk cId="3265105892" sldId="575"/>
        </pc:sldMkLst>
        <pc:graphicFrameChg chg="mod modGraphic">
          <ac:chgData name="Jung Jihoon" userId="6ceaae74f154cc96" providerId="LiveId" clId="{FF9C0705-941B-FD47-914A-44B029222097}" dt="2021-10-11T04:52:19.043" v="261" actId="20577"/>
          <ac:graphicFrameMkLst>
            <pc:docMk/>
            <pc:sldMk cId="3265105892" sldId="575"/>
            <ac:graphicFrameMk id="3" creationId="{87061E05-733C-4641-A5B7-19098D707F2E}"/>
          </ac:graphicFrameMkLst>
        </pc:graphicFrameChg>
        <pc:graphicFrameChg chg="add del">
          <ac:chgData name="Jung Jihoon" userId="6ceaae74f154cc96" providerId="LiveId" clId="{FF9C0705-941B-FD47-914A-44B029222097}" dt="2021-10-11T04:44:29.383" v="22" actId="478"/>
          <ac:graphicFrameMkLst>
            <pc:docMk/>
            <pc:sldMk cId="3265105892" sldId="575"/>
            <ac:graphicFrameMk id="4" creationId="{C74BD3EF-1985-FF4D-B269-3D340FE5B1AB}"/>
          </ac:graphicFrameMkLst>
        </pc:graphicFrameChg>
      </pc:sldChg>
      <pc:sldChg chg="addSp delSp modSp add">
        <pc:chgData name="Jung Jihoon" userId="6ceaae74f154cc96" providerId="LiveId" clId="{FF9C0705-941B-FD47-914A-44B029222097}" dt="2021-10-11T04:53:54.633" v="303" actId="20577"/>
        <pc:sldMkLst>
          <pc:docMk/>
          <pc:sldMk cId="4086706631" sldId="576"/>
        </pc:sldMkLst>
        <pc:spChg chg="mod">
          <ac:chgData name="Jung Jihoon" userId="6ceaae74f154cc96" providerId="LiveId" clId="{FF9C0705-941B-FD47-914A-44B029222097}" dt="2021-10-11T04:49:28.716" v="132" actId="20577"/>
          <ac:spMkLst>
            <pc:docMk/>
            <pc:sldMk cId="4086706631" sldId="576"/>
            <ac:spMk id="9" creationId="{5ACC78DA-7D3A-9448-8185-C4234E55A0CC}"/>
          </ac:spMkLst>
        </pc:spChg>
        <pc:graphicFrameChg chg="del modGraphic">
          <ac:chgData name="Jung Jihoon" userId="6ceaae74f154cc96" providerId="LiveId" clId="{FF9C0705-941B-FD47-914A-44B029222097}" dt="2021-10-11T04:52:27.824" v="263" actId="478"/>
          <ac:graphicFrameMkLst>
            <pc:docMk/>
            <pc:sldMk cId="4086706631" sldId="576"/>
            <ac:graphicFrameMk id="3" creationId="{87061E05-733C-4641-A5B7-19098D707F2E}"/>
          </ac:graphicFrameMkLst>
        </pc:graphicFrameChg>
        <pc:graphicFrameChg chg="add mod modGraphic">
          <ac:chgData name="Jung Jihoon" userId="6ceaae74f154cc96" providerId="LiveId" clId="{FF9C0705-941B-FD47-914A-44B029222097}" dt="2021-10-11T04:53:54.633" v="303" actId="20577"/>
          <ac:graphicFrameMkLst>
            <pc:docMk/>
            <pc:sldMk cId="4086706631" sldId="576"/>
            <ac:graphicFrameMk id="4" creationId="{94E88B21-D4F3-9645-994E-ED0A453B5F5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1ABBECE4-09A5-4A05-B416-D6AEC8F8529F}" type="datetime1">
              <a:rPr lang="ko-KR" altLang="en-US"/>
              <a:pPr>
                <a:defRPr/>
              </a:pPr>
              <a:t>2022. 1. 30.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48475120-2B95-4445-ABF6-EE09CDBEAC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475120-2B95-4445-ABF6-EE09CDBEACA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87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475120-2B95-4445-ABF6-EE09CDBEACA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38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475120-2B95-4445-ABF6-EE09CDBEACA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49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29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906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90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3295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71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075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493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0178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0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944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7582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 rot="16200000">
            <a:off x="4833752" y="1799604"/>
            <a:ext cx="241268" cy="9908772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71437" tIns="71437" rIns="71437" bIns="71437" anchor="ctr">
            <a:spAutoFit/>
          </a:bodyPr>
          <a:lstStyle/>
          <a:p>
            <a:pPr marL="0" marR="0" indent="0" algn="ctr" defTabSz="821531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3000" b="0" i="0" u="none" strike="noStrike" cap="none" spc="0" normalizeH="0" baseline="0"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sp>
        <p:nvSpPr>
          <p:cNvPr id="12" name="제목 1"/>
          <p:cNvSpPr txBox="1"/>
          <p:nvPr/>
        </p:nvSpPr>
        <p:spPr>
          <a:xfrm>
            <a:off x="-2581391" y="4796880"/>
            <a:ext cx="14620991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endParaRPr lang="en-US" altLang="ko-KR" sz="1100" b="1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/>
              <a:ea typeface="Gothic A1 thin"/>
              <a:cs typeface="Gothic A1 thin"/>
            </a:endParaRPr>
          </a:p>
        </p:txBody>
      </p:sp>
      <p:sp>
        <p:nvSpPr>
          <p:cNvPr id="13" name="제목 1"/>
          <p:cNvSpPr txBox="1"/>
          <p:nvPr/>
        </p:nvSpPr>
        <p:spPr>
          <a:xfrm>
            <a:off x="4628965" y="4833156"/>
            <a:ext cx="5220580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jhjung@dschloe.com</a:t>
            </a:r>
          </a:p>
          <a:p>
            <a:pPr algn="r"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ⓒ </a:t>
            </a:r>
            <a:r>
              <a:rPr lang="en-US" altLang="ko-KR" sz="1000" b="1" dirty="0" err="1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dschloe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무단전재 및 배포금지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586E94-C60B-4265-AF81-802F53036609}"/>
              </a:ext>
            </a:extLst>
          </p:cNvPr>
          <p:cNvSpPr/>
          <p:nvPr/>
        </p:nvSpPr>
        <p:spPr>
          <a:xfrm>
            <a:off x="0" y="1"/>
            <a:ext cx="9906001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463" b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831DBE-20F5-4628-ADE2-A89C7F6D514A}"/>
              </a:ext>
            </a:extLst>
          </p:cNvPr>
          <p:cNvSpPr/>
          <p:nvPr/>
        </p:nvSpPr>
        <p:spPr>
          <a:xfrm>
            <a:off x="200472" y="2420888"/>
            <a:ext cx="62134" cy="830676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algn="ctr"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438" b="0" dirty="0">
              <a:solidFill>
                <a:srgbClr val="FFFFFF"/>
              </a:solidFill>
              <a:latin typeface="맑은 고딕" panose="020F0302020204030204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826C4-F0F6-473D-970E-7A493A8897F2}"/>
              </a:ext>
            </a:extLst>
          </p:cNvPr>
          <p:cNvSpPr txBox="1"/>
          <p:nvPr/>
        </p:nvSpPr>
        <p:spPr>
          <a:xfrm>
            <a:off x="463078" y="2477534"/>
            <a:ext cx="6532895" cy="717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기초통계</a:t>
            </a:r>
          </a:p>
        </p:txBody>
      </p:sp>
    </p:spTree>
    <p:extLst>
      <p:ext uri="{BB962C8B-B14F-4D97-AF65-F5344CB8AC3E}">
        <p14:creationId xmlns:p14="http://schemas.microsoft.com/office/powerpoint/2010/main" val="307436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56037-F8A9-9B48-9A46-07DEB908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66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1800" b="0" dirty="0"/>
              <a:t>❑ 평균</a:t>
            </a:r>
            <a:r>
              <a:rPr lang="en-US" altLang="ko-KR" sz="1800" b="0" dirty="0"/>
              <a:t>:</a:t>
            </a:r>
            <a:r>
              <a:rPr lang="ko-KR" altLang="en-US" sz="1800" b="0" dirty="0"/>
              <a:t> </a:t>
            </a:r>
            <a:r>
              <a:rPr lang="en-US" altLang="ko-KR" sz="1800" b="0" dirty="0"/>
              <a:t>N</a:t>
            </a:r>
            <a:r>
              <a:rPr lang="ko-KR" altLang="en-US" sz="1800" b="0" dirty="0"/>
              <a:t>개의 자료에 대해 산술평균을 구하는 방법</a:t>
            </a:r>
            <a:endParaRPr lang="ko-KR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EBD657-167F-4745-97EA-1987EAEB90C2}"/>
                  </a:ext>
                </a:extLst>
              </p:cNvPr>
              <p:cNvSpPr txBox="1"/>
              <p:nvPr/>
            </p:nvSpPr>
            <p:spPr>
              <a:xfrm>
                <a:off x="912130" y="863543"/>
                <a:ext cx="4212468" cy="161069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KR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KR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KR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32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32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KR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EBD657-167F-4745-97EA-1987EAEB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30" y="863543"/>
                <a:ext cx="4212468" cy="1610697"/>
              </a:xfrm>
              <a:prstGeom prst="rect">
                <a:avLst/>
              </a:prstGeom>
              <a:blipFill>
                <a:blip r:embed="rId2"/>
                <a:stretch>
                  <a:fillRect l="-29819" t="-84252" b="-15275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72B13-422A-E14C-B9CB-5EA72D78E3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6516" y="2959081"/>
                <a:ext cx="6545798" cy="30429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61938" indent="-261938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441325" indent="-1778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603250" indent="-160338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marL="0" indent="0" eaLnBrk="1" hangingPunct="1">
                  <a:lnSpc>
                    <a:spcPct val="250000"/>
                  </a:lnSpc>
                  <a:buNone/>
                </a:pPr>
                <a:r>
                  <a:rPr lang="ko-KR" altLang="en-US" sz="1800" b="0" dirty="0"/>
                  <a:t>❑ 자주 사용하는 기호</a:t>
                </a:r>
                <a:endParaRPr lang="en-US" altLang="ko-KR" sz="1800" b="0" dirty="0"/>
              </a:p>
              <a:p>
                <a:pPr marL="0" indent="0" eaLnBrk="1" hangingPunct="1">
                  <a:lnSpc>
                    <a:spcPct val="2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1800" b="0" dirty="0"/>
                  <a:t>번째 </a:t>
                </a:r>
                <a:r>
                  <a:rPr lang="ko-KR" altLang="en-US" sz="1800" b="0" dirty="0" err="1"/>
                  <a:t>관찰값</a:t>
                </a:r>
                <a:r>
                  <a:rPr lang="ko-KR" altLang="en-US" sz="1800" b="0" dirty="0"/>
                  <a:t> 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b="0" dirty="0"/>
                  <a:t>                               </a:t>
                </a:r>
                <a:r>
                  <a:rPr lang="ko-KR" altLang="en-US" sz="1800" b="0" dirty="0"/>
                  <a:t>모집단의 개수 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ko-KR" sz="1800" b="0" dirty="0"/>
              </a:p>
              <a:p>
                <a:pPr marL="0" indent="0" eaLnBrk="1" hangingPunct="1">
                  <a:lnSpc>
                    <a:spcPct val="250000"/>
                  </a:lnSpc>
                  <a:buNone/>
                </a:pPr>
                <a:r>
                  <a:rPr lang="ko-KR" altLang="en-US" sz="1800" b="0" dirty="0"/>
                  <a:t>모집단 평균 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</a:t>
                </a:r>
                <a14:m>
                  <m:oMath xmlns:m="http://schemas.openxmlformats.org/officeDocument/2006/math"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1800" b="0" dirty="0"/>
                  <a:t>                                 표본의 개수 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sz="1800" b="0" dirty="0"/>
              </a:p>
              <a:p>
                <a:pPr marL="0" indent="0" eaLnBrk="1" hangingPunct="1">
                  <a:lnSpc>
                    <a:spcPct val="250000"/>
                  </a:lnSpc>
                  <a:buNone/>
                </a:pPr>
                <a:r>
                  <a:rPr lang="ko-KR" altLang="en-US" sz="1800" b="0" dirty="0" err="1"/>
                  <a:t>표본평균</a:t>
                </a:r>
                <a:r>
                  <a:rPr lang="ko-KR" altLang="en-US" sz="1800" b="0" dirty="0"/>
                  <a:t> 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ko-KR" altLang="en-US" sz="1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72B13-422A-E14C-B9CB-5EA72D78E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516" y="2959081"/>
                <a:ext cx="6545798" cy="3042949"/>
              </a:xfrm>
              <a:prstGeom prst="rect">
                <a:avLst/>
              </a:prstGeom>
              <a:blipFill>
                <a:blip r:embed="rId3"/>
                <a:stretch>
                  <a:fillRect l="-969" b="-4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71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356037-F8A9-9B48-9A46-07DEB9083B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6516" y="152636"/>
                <a:ext cx="9074150" cy="2909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1938" indent="-261938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441325" indent="-1778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603250" indent="-160338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marL="0" indent="0" eaLnBrk="1" hangingPunct="1">
                  <a:lnSpc>
                    <a:spcPct val="250000"/>
                  </a:lnSpc>
                  <a:buNone/>
                </a:pPr>
                <a:r>
                  <a:rPr lang="ko-KR" altLang="en-US" sz="1800" b="0" dirty="0"/>
                  <a:t>❑ 중앙값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</a:t>
                </a:r>
                <a:r>
                  <a:rPr lang="en-US" altLang="ko-KR" sz="1800" b="0" dirty="0"/>
                  <a:t>N</a:t>
                </a:r>
                <a:r>
                  <a:rPr lang="ko-KR" altLang="en-US" sz="1800" b="0" dirty="0"/>
                  <a:t>개의 자료에 대해 정확히 가운데 있는 값을 의미</a:t>
                </a:r>
                <a:endParaRPr lang="en-US" altLang="ko-KR" sz="1800" b="0" dirty="0"/>
              </a:p>
              <a:p>
                <a:pPr marL="465137" lvl="1" indent="-285750" eaLnBrk="1" hangingPunct="1">
                  <a:lnSpc>
                    <a:spcPct val="250000"/>
                  </a:lnSpc>
                  <a:buFont typeface="Wingdings" pitchFamily="2" charset="2"/>
                  <a:buChar char="ü"/>
                </a:pPr>
                <a:r>
                  <a:rPr lang="ko-KR" altLang="en-US" sz="1800" b="0" dirty="0"/>
                  <a:t>전체 자료의 개수</a:t>
                </a:r>
                <a:r>
                  <a:rPr lang="en-US" altLang="ko-KR" sz="1800" b="0" dirty="0"/>
                  <a:t>(n)</a:t>
                </a:r>
                <a:r>
                  <a:rPr lang="ko-KR" altLang="en-US" sz="1800" b="0" dirty="0"/>
                  <a:t>가 홀수일 때 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1800" b="0" dirty="0"/>
              </a:p>
              <a:p>
                <a:pPr marL="465137" lvl="1" indent="-285750" eaLnBrk="1" hangingPunct="1">
                  <a:lnSpc>
                    <a:spcPct val="250000"/>
                  </a:lnSpc>
                  <a:buFont typeface="Wingdings" pitchFamily="2" charset="2"/>
                  <a:buChar char="ü"/>
                </a:pPr>
                <a:r>
                  <a:rPr lang="ko-KR" altLang="en-US" sz="1800" b="0" dirty="0"/>
                  <a:t>전체 자료의 개수</a:t>
                </a:r>
                <a:r>
                  <a:rPr lang="en-US" altLang="ko-KR" sz="1800" b="0" dirty="0"/>
                  <a:t>(n)</a:t>
                </a:r>
                <a:r>
                  <a:rPr lang="ko-KR" altLang="en-US" sz="1800" b="0" dirty="0"/>
                  <a:t>가 짝수일 때 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b="0" dirty="0"/>
                  <a:t>번째 값들의 평균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356037-F8A9-9B48-9A46-07DEB9083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516" y="152636"/>
                <a:ext cx="9074150" cy="2909514"/>
              </a:xfrm>
              <a:prstGeom prst="rect">
                <a:avLst/>
              </a:prstGeom>
              <a:blipFill>
                <a:blip r:embed="rId2"/>
                <a:stretch>
                  <a:fillRect l="-69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31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56037-F8A9-9B48-9A46-07DEB908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143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1800" b="0" dirty="0"/>
              <a:t>❑ 편차</a:t>
            </a:r>
            <a:endParaRPr lang="en-US" altLang="ko-KR" sz="1800" b="0" dirty="0"/>
          </a:p>
          <a:p>
            <a:pPr marL="465137" lvl="1" indent="-285750" eaLnBrk="1" hangingPunct="1">
              <a:lnSpc>
                <a:spcPct val="250000"/>
              </a:lnSpc>
              <a:buFont typeface="Wingdings" pitchFamily="2" charset="2"/>
              <a:buChar char="ü"/>
            </a:pPr>
            <a:r>
              <a:rPr lang="ko-KR" altLang="en-US" sz="1800" b="0" dirty="0"/>
              <a:t>개별 자료와 평균 간의 개별 거리 측정 </a:t>
            </a:r>
            <a:endParaRPr lang="en-US" altLang="ko-KR" sz="18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64B955-A0DF-2049-ACBC-087F93A0FFED}"/>
              </a:ext>
            </a:extLst>
          </p:cNvPr>
          <p:cNvSpPr txBox="1"/>
          <p:nvPr/>
        </p:nvSpPr>
        <p:spPr>
          <a:xfrm>
            <a:off x="1100572" y="1772816"/>
            <a:ext cx="8570094" cy="35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dirty="0"/>
              <a:t>“</a:t>
            </a:r>
            <a:r>
              <a:rPr lang="ko-KR" altLang="en-US" sz="1600" dirty="0"/>
              <a:t>각 자료들이 평균에 대해서 평균적으로 얼마나 떨어져 있을까</a:t>
            </a:r>
            <a:r>
              <a:rPr lang="en-US" altLang="ko-KR" sz="1600" dirty="0"/>
              <a:t>?”</a:t>
            </a:r>
            <a:endParaRPr lang="en-KR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19F6B5-973F-4147-8934-D9E7FAFC0A3A}"/>
              </a:ext>
            </a:extLst>
          </p:cNvPr>
          <p:cNvCxnSpPr>
            <a:cxnSpLocks/>
          </p:cNvCxnSpPr>
          <p:nvPr/>
        </p:nvCxnSpPr>
        <p:spPr>
          <a:xfrm>
            <a:off x="1296958" y="4617132"/>
            <a:ext cx="731208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riangle 5">
            <a:extLst>
              <a:ext uri="{FF2B5EF4-FFF2-40B4-BE49-F238E27FC236}">
                <a16:creationId xmlns:a16="http://schemas.microsoft.com/office/drawing/2014/main" id="{BBF5DBB8-D718-5244-AF07-02E1AC1FE8A0}"/>
              </a:ext>
            </a:extLst>
          </p:cNvPr>
          <p:cNvSpPr/>
          <p:nvPr/>
        </p:nvSpPr>
        <p:spPr>
          <a:xfrm>
            <a:off x="4496407" y="4809504"/>
            <a:ext cx="1044116" cy="79208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B1CFCE-5423-944C-AF10-B773E4B0632C}"/>
              </a:ext>
            </a:extLst>
          </p:cNvPr>
          <p:cNvSpPr/>
          <p:nvPr/>
        </p:nvSpPr>
        <p:spPr>
          <a:xfrm>
            <a:off x="1349329" y="3551743"/>
            <a:ext cx="834634" cy="834634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600" dirty="0"/>
              <a:t>64</a:t>
            </a:r>
            <a:endParaRPr lang="en-KR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FCD447-FDB4-C04A-B958-018C707F01F9}"/>
              </a:ext>
            </a:extLst>
          </p:cNvPr>
          <p:cNvSpPr/>
          <p:nvPr/>
        </p:nvSpPr>
        <p:spPr>
          <a:xfrm>
            <a:off x="2972780" y="3551743"/>
            <a:ext cx="834634" cy="834634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600" dirty="0"/>
              <a:t>68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7E0CB8-7F11-214A-BCE6-6123DD93DE62}"/>
              </a:ext>
            </a:extLst>
          </p:cNvPr>
          <p:cNvSpPr/>
          <p:nvPr/>
        </p:nvSpPr>
        <p:spPr>
          <a:xfrm>
            <a:off x="4601149" y="3551743"/>
            <a:ext cx="834634" cy="834634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600" dirty="0"/>
              <a:t>70</a:t>
            </a:r>
            <a:endParaRPr lang="en-KR" sz="1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0D50416-FFE2-6B4E-A836-6DBB0327F791}"/>
              </a:ext>
            </a:extLst>
          </p:cNvPr>
          <p:cNvSpPr/>
          <p:nvPr/>
        </p:nvSpPr>
        <p:spPr>
          <a:xfrm>
            <a:off x="6229518" y="3548027"/>
            <a:ext cx="834634" cy="834634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600" dirty="0"/>
              <a:t>72</a:t>
            </a:r>
            <a:endParaRPr lang="en-KR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D46253-111C-2D4C-999A-5173B86FDCEE}"/>
              </a:ext>
            </a:extLst>
          </p:cNvPr>
          <p:cNvSpPr/>
          <p:nvPr/>
        </p:nvSpPr>
        <p:spPr>
          <a:xfrm>
            <a:off x="7722037" y="3548027"/>
            <a:ext cx="834634" cy="834634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600" dirty="0"/>
              <a:t>76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AA9E2E2B-AFD7-2849-8A98-094CB50F7BEA}"/>
              </a:ext>
            </a:extLst>
          </p:cNvPr>
          <p:cNvCxnSpPr>
            <a:stCxn id="10" idx="0"/>
            <a:endCxn id="9" idx="0"/>
          </p:cNvCxnSpPr>
          <p:nvPr/>
        </p:nvCxnSpPr>
        <p:spPr>
          <a:xfrm rot="16200000" flipV="1">
            <a:off x="4204282" y="2737558"/>
            <a:ext cx="12700" cy="1628369"/>
          </a:xfrm>
          <a:prstGeom prst="curvedConnector3">
            <a:avLst>
              <a:gd name="adj1" fmla="val 3014441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B067B15C-A747-8E47-B7A7-F4F1D70B427F}"/>
              </a:ext>
            </a:extLst>
          </p:cNvPr>
          <p:cNvCxnSpPr>
            <a:cxnSpLocks/>
            <a:stCxn id="10" idx="0"/>
            <a:endCxn id="8" idx="0"/>
          </p:cNvCxnSpPr>
          <p:nvPr/>
        </p:nvCxnSpPr>
        <p:spPr>
          <a:xfrm rot="16200000" flipV="1">
            <a:off x="3392556" y="1925833"/>
            <a:ext cx="12700" cy="3251820"/>
          </a:xfrm>
          <a:prstGeom prst="curvedConnector3">
            <a:avLst>
              <a:gd name="adj1" fmla="val 5443378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CA0808EC-2A1C-CC45-9D3D-6BDE6BE1497E}"/>
              </a:ext>
            </a:extLst>
          </p:cNvPr>
          <p:cNvCxnSpPr>
            <a:cxnSpLocks/>
            <a:stCxn id="10" idx="0"/>
            <a:endCxn id="14" idx="0"/>
          </p:cNvCxnSpPr>
          <p:nvPr/>
        </p:nvCxnSpPr>
        <p:spPr>
          <a:xfrm rot="5400000" flipH="1" flipV="1">
            <a:off x="5830792" y="2735701"/>
            <a:ext cx="3716" cy="1628369"/>
          </a:xfrm>
          <a:prstGeom prst="curvedConnector3">
            <a:avLst>
              <a:gd name="adj1" fmla="val 8623547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3D6F7446-7D7C-7C40-9C24-946DD1A2117F}"/>
              </a:ext>
            </a:extLst>
          </p:cNvPr>
          <p:cNvCxnSpPr>
            <a:cxnSpLocks/>
            <a:stCxn id="10" idx="0"/>
            <a:endCxn id="15" idx="0"/>
          </p:cNvCxnSpPr>
          <p:nvPr/>
        </p:nvCxnSpPr>
        <p:spPr>
          <a:xfrm rot="5400000" flipH="1" flipV="1">
            <a:off x="6577052" y="1989441"/>
            <a:ext cx="3716" cy="3120888"/>
          </a:xfrm>
          <a:prstGeom prst="curvedConnector3">
            <a:avLst>
              <a:gd name="adj1" fmla="val 18424273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7E23DC8-8343-7E40-8079-1720D1AF2599}"/>
              </a:ext>
            </a:extLst>
          </p:cNvPr>
          <p:cNvSpPr txBox="1"/>
          <p:nvPr/>
        </p:nvSpPr>
        <p:spPr>
          <a:xfrm>
            <a:off x="3976537" y="3185356"/>
            <a:ext cx="362600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C00000"/>
                </a:solidFill>
              </a:rPr>
              <a:t>-2</a:t>
            </a:r>
            <a:endParaRPr lang="en-KR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5AD05F-ECB7-E344-BE30-5B2B74EE42C2}"/>
              </a:ext>
            </a:extLst>
          </p:cNvPr>
          <p:cNvSpPr txBox="1"/>
          <p:nvPr/>
        </p:nvSpPr>
        <p:spPr>
          <a:xfrm>
            <a:off x="3156002" y="2859946"/>
            <a:ext cx="362600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C0000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6</a:t>
            </a:r>
            <a:endParaRPr lang="en-KR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734BA6-D91A-5E4F-AF8F-8F2E86D567E2}"/>
              </a:ext>
            </a:extLst>
          </p:cNvPr>
          <p:cNvSpPr txBox="1"/>
          <p:nvPr/>
        </p:nvSpPr>
        <p:spPr>
          <a:xfrm>
            <a:off x="5691394" y="3224475"/>
            <a:ext cx="288862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C00000"/>
                </a:solidFill>
              </a:rPr>
              <a:t>2</a:t>
            </a:r>
            <a:endParaRPr lang="en-KR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C122F5-1D5C-BF48-B01F-86B02EA694EA}"/>
              </a:ext>
            </a:extLst>
          </p:cNvPr>
          <p:cNvSpPr txBox="1"/>
          <p:nvPr/>
        </p:nvSpPr>
        <p:spPr>
          <a:xfrm>
            <a:off x="6502404" y="2898136"/>
            <a:ext cx="288862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6</a:t>
            </a:r>
            <a:endParaRPr lang="en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66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56037-F8A9-9B48-9A46-07DEB908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122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1800" b="0" dirty="0"/>
              <a:t>❑ 편차</a:t>
            </a:r>
            <a:endParaRPr lang="en-US" altLang="ko-KR" sz="1800" b="0" dirty="0"/>
          </a:p>
          <a:p>
            <a:pPr marL="465137" lvl="1" indent="-28575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800" b="0" dirty="0"/>
              <a:t>개별 자료와 평균 간의 개별 거리 측정 </a:t>
            </a:r>
            <a:endParaRPr lang="en-US" altLang="ko-KR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64B955-A0DF-2049-ACBC-087F93A0FFED}"/>
                  </a:ext>
                </a:extLst>
              </p:cNvPr>
              <p:cNvSpPr txBox="1"/>
              <p:nvPr/>
            </p:nvSpPr>
            <p:spPr>
              <a:xfrm>
                <a:off x="1100572" y="1772816"/>
                <a:ext cx="8570094" cy="3934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𝑫𝒆𝒗𝒊𝒂𝒕𝒊𝒐𝒏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̅"/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KR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64B955-A0DF-2049-ACBC-087F93A0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572" y="1772816"/>
                <a:ext cx="8570094" cy="393441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C0F738-D85C-2843-B8ED-27F86E7390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6516" y="2166257"/>
                <a:ext cx="9074150" cy="2227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1938" indent="-261938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441325" indent="-1778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603250" indent="-160338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marL="0" indent="0" eaLnBrk="1" hangingPunct="1">
                  <a:lnSpc>
                    <a:spcPct val="250000"/>
                  </a:lnSpc>
                  <a:buNone/>
                </a:pPr>
                <a:r>
                  <a:rPr lang="ko-KR" altLang="en-US" sz="1800" b="0" dirty="0"/>
                  <a:t>❑ 주요 용어</a:t>
                </a:r>
                <a:endParaRPr lang="en-US" altLang="ko-KR" sz="1800" b="0" dirty="0"/>
              </a:p>
              <a:p>
                <a:pPr marL="465137" lvl="1" indent="-285750" eaLnBrk="1" hangingPunct="1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𝑫𝒆𝒗𝒊𝒂𝒕𝒊𝒐𝒏</m:t>
                    </m:r>
                  </m:oMath>
                </a14:m>
                <a:r>
                  <a:rPr lang="ko-KR" altLang="en-US" sz="1800" b="0" dirty="0"/>
                  <a:t> 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편차</a:t>
                </a:r>
                <a:endParaRPr lang="en-US" altLang="ko-KR" sz="1800" b="0" dirty="0"/>
              </a:p>
              <a:p>
                <a:pPr marL="465137" lvl="1" indent="-285750" eaLnBrk="1" hangingPunct="1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sz="1800" b="0" dirty="0"/>
                  <a:t> 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개별 </a:t>
                </a:r>
                <a:r>
                  <a:rPr lang="ko-KR" altLang="en-US" sz="1800" b="0" dirty="0" err="1"/>
                  <a:t>관찰값</a:t>
                </a:r>
                <a:endParaRPr lang="en-US" altLang="ko-KR" sz="1800" b="0" dirty="0"/>
              </a:p>
              <a:p>
                <a:pPr marL="465137" lvl="1" indent="-285750" eaLnBrk="1" hangingPunct="1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ko-KR" altLang="en-US" sz="1800" b="0" dirty="0"/>
                  <a:t> 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평균</a:t>
                </a:r>
                <a:endParaRPr lang="en-US" altLang="ko-KR" sz="18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C0F738-D85C-2843-B8ED-27F86E739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516" y="2166257"/>
                <a:ext cx="9074150" cy="2227854"/>
              </a:xfrm>
              <a:prstGeom prst="rect">
                <a:avLst/>
              </a:prstGeom>
              <a:blipFill>
                <a:blip r:embed="rId3"/>
                <a:stretch>
                  <a:fillRect l="-699" b="-33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27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56037-F8A9-9B48-9A46-07DEB908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143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1800" b="0" dirty="0"/>
              <a:t>❑ 편차의 제곱</a:t>
            </a:r>
            <a:endParaRPr lang="en-US" altLang="ko-KR" sz="1800" b="0" dirty="0"/>
          </a:p>
          <a:p>
            <a:pPr marL="465137" lvl="1" indent="-285750" eaLnBrk="1" hangingPunct="1">
              <a:lnSpc>
                <a:spcPct val="250000"/>
              </a:lnSpc>
              <a:buFont typeface="Wingdings" pitchFamily="2" charset="2"/>
              <a:buChar char="ü"/>
            </a:pPr>
            <a:r>
              <a:rPr lang="ko-KR" altLang="en-US" sz="1800" b="0" dirty="0"/>
              <a:t>편차들을 양수로 만들기 위해 제곱을 사용함 </a:t>
            </a:r>
            <a:endParaRPr lang="en-US" altLang="ko-KR" sz="18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64B955-A0DF-2049-ACBC-087F93A0FFED}"/>
              </a:ext>
            </a:extLst>
          </p:cNvPr>
          <p:cNvSpPr txBox="1"/>
          <p:nvPr/>
        </p:nvSpPr>
        <p:spPr>
          <a:xfrm>
            <a:off x="1100572" y="1772816"/>
            <a:ext cx="8570094" cy="35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1600" dirty="0"/>
              <a:t>거리 편차를 제곱하면 면적이 된다</a:t>
            </a:r>
            <a:endParaRPr lang="en-KR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19F6B5-973F-4147-8934-D9E7FAFC0A3A}"/>
              </a:ext>
            </a:extLst>
          </p:cNvPr>
          <p:cNvCxnSpPr>
            <a:cxnSpLocks/>
          </p:cNvCxnSpPr>
          <p:nvPr/>
        </p:nvCxnSpPr>
        <p:spPr>
          <a:xfrm>
            <a:off x="1296958" y="4617132"/>
            <a:ext cx="731208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riangle 5">
            <a:extLst>
              <a:ext uri="{FF2B5EF4-FFF2-40B4-BE49-F238E27FC236}">
                <a16:creationId xmlns:a16="http://schemas.microsoft.com/office/drawing/2014/main" id="{BBF5DBB8-D718-5244-AF07-02E1AC1FE8A0}"/>
              </a:ext>
            </a:extLst>
          </p:cNvPr>
          <p:cNvSpPr/>
          <p:nvPr/>
        </p:nvSpPr>
        <p:spPr>
          <a:xfrm>
            <a:off x="4496407" y="4809504"/>
            <a:ext cx="1044116" cy="79208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B1CFCE-5423-944C-AF10-B773E4B0632C}"/>
              </a:ext>
            </a:extLst>
          </p:cNvPr>
          <p:cNvSpPr/>
          <p:nvPr/>
        </p:nvSpPr>
        <p:spPr>
          <a:xfrm>
            <a:off x="1349329" y="3551743"/>
            <a:ext cx="834634" cy="834634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600" dirty="0"/>
              <a:t>64</a:t>
            </a:r>
            <a:endParaRPr lang="en-KR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FCD447-FDB4-C04A-B958-018C707F01F9}"/>
              </a:ext>
            </a:extLst>
          </p:cNvPr>
          <p:cNvSpPr/>
          <p:nvPr/>
        </p:nvSpPr>
        <p:spPr>
          <a:xfrm>
            <a:off x="2972780" y="3551743"/>
            <a:ext cx="834634" cy="834634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600" dirty="0"/>
              <a:t>68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7E0CB8-7F11-214A-BCE6-6123DD93DE62}"/>
              </a:ext>
            </a:extLst>
          </p:cNvPr>
          <p:cNvSpPr/>
          <p:nvPr/>
        </p:nvSpPr>
        <p:spPr>
          <a:xfrm>
            <a:off x="4601149" y="3551743"/>
            <a:ext cx="834634" cy="834634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600" dirty="0"/>
              <a:t>70</a:t>
            </a:r>
            <a:endParaRPr lang="en-KR" sz="1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0D50416-FFE2-6B4E-A836-6DBB0327F791}"/>
              </a:ext>
            </a:extLst>
          </p:cNvPr>
          <p:cNvSpPr/>
          <p:nvPr/>
        </p:nvSpPr>
        <p:spPr>
          <a:xfrm>
            <a:off x="6229518" y="3548027"/>
            <a:ext cx="834634" cy="834634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600" dirty="0"/>
              <a:t>72</a:t>
            </a:r>
            <a:endParaRPr lang="en-KR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D46253-111C-2D4C-999A-5173B86FDCEE}"/>
              </a:ext>
            </a:extLst>
          </p:cNvPr>
          <p:cNvSpPr/>
          <p:nvPr/>
        </p:nvSpPr>
        <p:spPr>
          <a:xfrm>
            <a:off x="7722037" y="3548027"/>
            <a:ext cx="834634" cy="834634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600" dirty="0"/>
              <a:t>76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AA9E2E2B-AFD7-2849-8A98-094CB50F7BEA}"/>
              </a:ext>
            </a:extLst>
          </p:cNvPr>
          <p:cNvCxnSpPr>
            <a:stCxn id="10" idx="0"/>
            <a:endCxn id="9" idx="0"/>
          </p:cNvCxnSpPr>
          <p:nvPr/>
        </p:nvCxnSpPr>
        <p:spPr>
          <a:xfrm rot="16200000" flipV="1">
            <a:off x="4204282" y="2737558"/>
            <a:ext cx="12700" cy="1628369"/>
          </a:xfrm>
          <a:prstGeom prst="curvedConnector3">
            <a:avLst>
              <a:gd name="adj1" fmla="val 3014441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B067B15C-A747-8E47-B7A7-F4F1D70B427F}"/>
              </a:ext>
            </a:extLst>
          </p:cNvPr>
          <p:cNvCxnSpPr>
            <a:cxnSpLocks/>
            <a:stCxn id="10" idx="0"/>
            <a:endCxn id="8" idx="0"/>
          </p:cNvCxnSpPr>
          <p:nvPr/>
        </p:nvCxnSpPr>
        <p:spPr>
          <a:xfrm rot="16200000" flipV="1">
            <a:off x="3392556" y="1925833"/>
            <a:ext cx="12700" cy="3251820"/>
          </a:xfrm>
          <a:prstGeom prst="curvedConnector3">
            <a:avLst>
              <a:gd name="adj1" fmla="val 5443378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CA0808EC-2A1C-CC45-9D3D-6BDE6BE1497E}"/>
              </a:ext>
            </a:extLst>
          </p:cNvPr>
          <p:cNvCxnSpPr>
            <a:cxnSpLocks/>
            <a:stCxn id="10" idx="0"/>
            <a:endCxn id="14" idx="0"/>
          </p:cNvCxnSpPr>
          <p:nvPr/>
        </p:nvCxnSpPr>
        <p:spPr>
          <a:xfrm rot="5400000" flipH="1" flipV="1">
            <a:off x="5830792" y="2735701"/>
            <a:ext cx="3716" cy="1628369"/>
          </a:xfrm>
          <a:prstGeom prst="curvedConnector3">
            <a:avLst>
              <a:gd name="adj1" fmla="val 8623547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3D6F7446-7D7C-7C40-9C24-946DD1A2117F}"/>
              </a:ext>
            </a:extLst>
          </p:cNvPr>
          <p:cNvCxnSpPr>
            <a:cxnSpLocks/>
            <a:stCxn id="10" idx="0"/>
            <a:endCxn id="15" idx="0"/>
          </p:cNvCxnSpPr>
          <p:nvPr/>
        </p:nvCxnSpPr>
        <p:spPr>
          <a:xfrm rot="5400000" flipH="1" flipV="1">
            <a:off x="6577052" y="1989441"/>
            <a:ext cx="3716" cy="3120888"/>
          </a:xfrm>
          <a:prstGeom prst="curvedConnector3">
            <a:avLst>
              <a:gd name="adj1" fmla="val 18424273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25AD05F-ECB7-E344-BE30-5B2B74EE42C2}"/>
              </a:ext>
            </a:extLst>
          </p:cNvPr>
          <p:cNvSpPr txBox="1"/>
          <p:nvPr/>
        </p:nvSpPr>
        <p:spPr>
          <a:xfrm>
            <a:off x="2892078" y="2886505"/>
            <a:ext cx="1023037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C00000"/>
                </a:solidFill>
              </a:rPr>
              <a:t>36 = (-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en-US" altLang="ko-KR" baseline="30000" dirty="0">
                <a:solidFill>
                  <a:srgbClr val="C00000"/>
                </a:solidFill>
              </a:rPr>
              <a:t>2</a:t>
            </a:r>
            <a:endParaRPr lang="en-KR" baseline="300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EE29CA-D808-464E-BA44-1C17A5785EE0}"/>
              </a:ext>
            </a:extLst>
          </p:cNvPr>
          <p:cNvSpPr txBox="1"/>
          <p:nvPr/>
        </p:nvSpPr>
        <p:spPr>
          <a:xfrm>
            <a:off x="3771186" y="3226332"/>
            <a:ext cx="918841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C00000"/>
                </a:solidFill>
              </a:rPr>
              <a:t>4 = (-2)</a:t>
            </a:r>
            <a:r>
              <a:rPr lang="en-US" altLang="ko-KR" baseline="30000" dirty="0">
                <a:solidFill>
                  <a:srgbClr val="C00000"/>
                </a:solidFill>
              </a:rPr>
              <a:t>2</a:t>
            </a:r>
            <a:endParaRPr lang="en-KR" baseline="30000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F6E995-7525-5D44-B832-23FCCAF5B01C}"/>
              </a:ext>
            </a:extLst>
          </p:cNvPr>
          <p:cNvSpPr txBox="1"/>
          <p:nvPr/>
        </p:nvSpPr>
        <p:spPr>
          <a:xfrm>
            <a:off x="6172185" y="2890229"/>
            <a:ext cx="949299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C00000"/>
                </a:solidFill>
              </a:rPr>
              <a:t>36 = (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en-US" altLang="ko-KR" baseline="30000" dirty="0">
                <a:solidFill>
                  <a:srgbClr val="C00000"/>
                </a:solidFill>
              </a:rPr>
              <a:t>2</a:t>
            </a:r>
            <a:endParaRPr lang="en-KR" baseline="30000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2364A8-E408-D443-8164-417A140C5AAB}"/>
              </a:ext>
            </a:extLst>
          </p:cNvPr>
          <p:cNvSpPr txBox="1"/>
          <p:nvPr/>
        </p:nvSpPr>
        <p:spPr>
          <a:xfrm>
            <a:off x="5427145" y="3266295"/>
            <a:ext cx="845103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C00000"/>
                </a:solidFill>
              </a:rPr>
              <a:t>4 = (2)</a:t>
            </a:r>
            <a:r>
              <a:rPr lang="en-US" altLang="ko-KR" baseline="30000" dirty="0">
                <a:solidFill>
                  <a:srgbClr val="C00000"/>
                </a:solidFill>
              </a:rPr>
              <a:t>2</a:t>
            </a:r>
            <a:endParaRPr lang="en-KR" baseline="30000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9A0E3-5CCA-634B-8095-91D5C7D0BB82}"/>
              </a:ext>
            </a:extLst>
          </p:cNvPr>
          <p:cNvSpPr txBox="1"/>
          <p:nvPr/>
        </p:nvSpPr>
        <p:spPr>
          <a:xfrm>
            <a:off x="4103791" y="5642560"/>
            <a:ext cx="1829347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/>
              <a:t>편차 제곱의 합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80</a:t>
            </a:r>
            <a:r>
              <a:rPr lang="ko-KR" altLang="en-US" dirty="0"/>
              <a:t> </a:t>
            </a:r>
            <a:endParaRPr lang="en-KR" baseline="30000" dirty="0"/>
          </a:p>
        </p:txBody>
      </p:sp>
    </p:spTree>
    <p:extLst>
      <p:ext uri="{BB962C8B-B14F-4D97-AF65-F5344CB8AC3E}">
        <p14:creationId xmlns:p14="http://schemas.microsoft.com/office/powerpoint/2010/main" val="311108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56037-F8A9-9B48-9A46-07DEB908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143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1800" b="0" dirty="0"/>
              <a:t>❑ 분산 </a:t>
            </a:r>
            <a:r>
              <a:rPr lang="en-US" altLang="ko-KR" sz="1800" b="0" dirty="0"/>
              <a:t>(Variance)</a:t>
            </a:r>
          </a:p>
          <a:p>
            <a:pPr marL="465137" lvl="1" indent="-285750" eaLnBrk="1" hangingPunct="1">
              <a:lnSpc>
                <a:spcPct val="250000"/>
              </a:lnSpc>
              <a:buFont typeface="Wingdings" pitchFamily="2" charset="2"/>
              <a:buChar char="ü"/>
            </a:pPr>
            <a:r>
              <a:rPr lang="ko-KR" altLang="en-US" sz="1800" b="0" dirty="0"/>
              <a:t>편차 제곱의 평균 </a:t>
            </a:r>
            <a:endParaRPr lang="en-US" altLang="ko-KR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B10ECF-19EF-F649-8262-11B5B1479892}"/>
                  </a:ext>
                </a:extLst>
              </p:cNvPr>
              <p:cNvSpPr txBox="1"/>
              <p:nvPr/>
            </p:nvSpPr>
            <p:spPr>
              <a:xfrm>
                <a:off x="1100572" y="1772816"/>
                <a:ext cx="8570094" cy="5927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𝑽𝒂𝒓𝒊𝒂𝒏𝒄𝒆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KR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B10ECF-19EF-F649-8262-11B5B1479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572" y="1772816"/>
                <a:ext cx="8570094" cy="592726"/>
              </a:xfrm>
              <a:prstGeom prst="rect">
                <a:avLst/>
              </a:prstGeom>
              <a:blipFill>
                <a:blip r:embed="rId3"/>
                <a:stretch>
                  <a:fillRect t="-60417" b="-60417"/>
                </a:stretch>
              </a:blipFill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7F1DE0B-EC18-5B4B-AACF-067DDAA967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6516" y="2497290"/>
                <a:ext cx="9074150" cy="2227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1938" indent="-261938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441325" indent="-1778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603250" indent="-160338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marL="0" indent="0" eaLnBrk="1" hangingPunct="1">
                  <a:lnSpc>
                    <a:spcPct val="250000"/>
                  </a:lnSpc>
                  <a:buNone/>
                </a:pPr>
                <a:r>
                  <a:rPr lang="ko-KR" altLang="en-US" sz="1800" b="0" dirty="0"/>
                  <a:t>❑ 주요 용어</a:t>
                </a:r>
                <a:endParaRPr lang="en-US" altLang="ko-KR" sz="1800" b="0" dirty="0"/>
              </a:p>
              <a:p>
                <a:pPr marL="465137" lvl="1" indent="-285750" eaLnBrk="1" hangingPunct="1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𝑉𝑎𝑟𝑖𝑎𝑛𝑐𝑒</m:t>
                    </m:r>
                  </m:oMath>
                </a14:m>
                <a:r>
                  <a:rPr lang="ko-KR" altLang="en-US" sz="1800" b="0" dirty="0"/>
                  <a:t> 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분산 </a:t>
                </a:r>
                <a:r>
                  <a:rPr lang="en-US" altLang="ko-KR" sz="1800" b="0" dirty="0"/>
                  <a:t>(=</a:t>
                </a:r>
                <a:r>
                  <a:rPr lang="ko-KR" altLang="en-US" sz="1800" b="0" dirty="0"/>
                  <a:t> 편차 제곱의 평균</a:t>
                </a:r>
                <a:r>
                  <a:rPr lang="en-US" altLang="ko-KR" sz="1800" b="0" dirty="0"/>
                  <a:t>)</a:t>
                </a:r>
              </a:p>
              <a:p>
                <a:pPr marL="465137" lvl="1" indent="-285750" eaLnBrk="1" hangingPunct="1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sz="1800" b="0" dirty="0"/>
                  <a:t> 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개별 </a:t>
                </a:r>
                <a:r>
                  <a:rPr lang="ko-KR" altLang="en-US" sz="1800" b="0" dirty="0" err="1"/>
                  <a:t>관찰값</a:t>
                </a:r>
                <a:endParaRPr lang="en-US" altLang="ko-KR" sz="1800" b="0" dirty="0"/>
              </a:p>
              <a:p>
                <a:pPr marL="465137" lvl="1" indent="-285750" eaLnBrk="1" hangingPunct="1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ko-KR" altLang="en-US" sz="1800" b="0" dirty="0"/>
                  <a:t> 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평균</a:t>
                </a:r>
                <a:endParaRPr lang="en-US" altLang="ko-KR" sz="1800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7F1DE0B-EC18-5B4B-AACF-067DDAA96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516" y="2497290"/>
                <a:ext cx="9074150" cy="2227854"/>
              </a:xfrm>
              <a:prstGeom prst="rect">
                <a:avLst/>
              </a:prstGeom>
              <a:blipFill>
                <a:blip r:embed="rId4"/>
                <a:stretch>
                  <a:fillRect l="-699" b="-39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44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56037-F8A9-9B48-9A46-07DEB908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143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1800" b="0" dirty="0"/>
              <a:t>❑ 표준편차 </a:t>
            </a:r>
            <a:r>
              <a:rPr lang="en-US" altLang="ko-KR" sz="1800" b="0" dirty="0"/>
              <a:t>(Variance)</a:t>
            </a:r>
          </a:p>
          <a:p>
            <a:pPr marL="465137" lvl="1" indent="-285750" eaLnBrk="1" hangingPunct="1">
              <a:lnSpc>
                <a:spcPct val="250000"/>
              </a:lnSpc>
              <a:buFont typeface="Wingdings" pitchFamily="2" charset="2"/>
              <a:buChar char="ü"/>
            </a:pPr>
            <a:r>
              <a:rPr lang="ko-KR" altLang="en-US" sz="1800" b="0" dirty="0"/>
              <a:t>편차 제곱의 평균 </a:t>
            </a:r>
            <a:endParaRPr lang="en-US" altLang="ko-KR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B10ECF-19EF-F649-8262-11B5B1479892}"/>
                  </a:ext>
                </a:extLst>
              </p:cNvPr>
              <p:cNvSpPr txBox="1"/>
              <p:nvPr/>
            </p:nvSpPr>
            <p:spPr>
              <a:xfrm>
                <a:off x="1100572" y="1772816"/>
                <a:ext cx="8570094" cy="8198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𝑺𝒕𝒂𝒏𝒅𝒂𝒓𝒅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𝑫𝒆𝒗𝒊𝒂𝒕𝒊𝒐𝒏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 − 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KR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B10ECF-19EF-F649-8262-11B5B1479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572" y="1772816"/>
                <a:ext cx="8570094" cy="819840"/>
              </a:xfrm>
              <a:prstGeom prst="rect">
                <a:avLst/>
              </a:prstGeom>
              <a:blipFill>
                <a:blip r:embed="rId3"/>
                <a:stretch>
                  <a:fillRect t="-28788" b="-31818"/>
                </a:stretch>
              </a:blipFill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7F1DE0B-EC18-5B4B-AACF-067DDAA967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6516" y="2821326"/>
                <a:ext cx="9074150" cy="2227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1938" indent="-261938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441325" indent="-1778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603250" indent="-160338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marL="0" indent="0" eaLnBrk="1" hangingPunct="1">
                  <a:lnSpc>
                    <a:spcPct val="250000"/>
                  </a:lnSpc>
                  <a:buNone/>
                </a:pPr>
                <a:r>
                  <a:rPr lang="ko-KR" altLang="en-US" sz="1800" b="0" dirty="0"/>
                  <a:t>❑ 주요 용어</a:t>
                </a:r>
                <a:endParaRPr lang="en-US" altLang="ko-KR" sz="1800" b="0" dirty="0"/>
              </a:p>
              <a:p>
                <a:pPr marL="465137" lvl="1" indent="-285750" eaLnBrk="1" hangingPunct="1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𝑺𝒕𝒂𝒏𝒅𝒂𝒓𝒅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𝑫𝒆𝒗𝒊𝒂𝒕𝒊𝒐𝒏</m:t>
                    </m:r>
                  </m:oMath>
                </a14:m>
                <a:r>
                  <a:rPr lang="ko-KR" altLang="en-US" sz="1800" b="0" dirty="0"/>
                  <a:t> 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표준편차 </a:t>
                </a:r>
                <a:r>
                  <a:rPr lang="en-US" altLang="ko-KR" sz="1800" b="0" dirty="0"/>
                  <a:t>(=</a:t>
                </a:r>
                <a:r>
                  <a:rPr lang="ko-KR" altLang="en-US" sz="1800" b="0" dirty="0"/>
                  <a:t> 분산의 제곱근</a:t>
                </a:r>
                <a:r>
                  <a:rPr lang="en-US" altLang="ko-KR" sz="1800" b="0" dirty="0"/>
                  <a:t>)</a:t>
                </a:r>
              </a:p>
              <a:p>
                <a:pPr marL="465137" lvl="1" indent="-285750" eaLnBrk="1" hangingPunct="1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sz="1800" b="0" dirty="0"/>
                  <a:t> 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개별 </a:t>
                </a:r>
                <a:r>
                  <a:rPr lang="ko-KR" altLang="en-US" sz="1800" b="0" dirty="0" err="1"/>
                  <a:t>관찰값</a:t>
                </a:r>
                <a:endParaRPr lang="en-US" altLang="ko-KR" sz="1800" b="0" dirty="0"/>
              </a:p>
              <a:p>
                <a:pPr marL="465137" lvl="1" indent="-285750" eaLnBrk="1" hangingPunct="1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ko-KR" altLang="en-US" sz="1800" b="0" dirty="0"/>
                  <a:t> 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평균</a:t>
                </a:r>
                <a:endParaRPr lang="en-US" altLang="ko-KR" sz="1800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7F1DE0B-EC18-5B4B-AACF-067DDAA96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516" y="2821326"/>
                <a:ext cx="9074150" cy="2227854"/>
              </a:xfrm>
              <a:prstGeom prst="rect">
                <a:avLst/>
              </a:prstGeom>
              <a:blipFill>
                <a:blip r:embed="rId4"/>
                <a:stretch>
                  <a:fillRect l="-699" b="-39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85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56037-F8A9-9B48-9A46-07DEB908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66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1800" b="0" dirty="0"/>
              <a:t>❑ 모집단과 표본의 분산과 표준편차</a:t>
            </a:r>
            <a:endParaRPr lang="en-US" altLang="ko-KR" sz="1800" b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4AF48EB-29EC-5D41-8F48-A0D25ABC6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119132"/>
              </p:ext>
            </p:extLst>
          </p:nvPr>
        </p:nvGraphicFramePr>
        <p:xfrm>
          <a:off x="956556" y="1016732"/>
          <a:ext cx="8424936" cy="496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930946277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833972969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3305228329"/>
                    </a:ext>
                  </a:extLst>
                </a:gridCol>
              </a:tblGrid>
              <a:tr h="845396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  분</a:t>
                      </a:r>
                      <a:endParaRPr lang="en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 집 단</a:t>
                      </a:r>
                      <a:endParaRPr lang="en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표 본</a:t>
                      </a:r>
                      <a:endParaRPr lang="en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16966"/>
                  </a:ext>
                </a:extLst>
              </a:tr>
              <a:tr h="206157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분 산</a:t>
                      </a:r>
                      <a:endParaRPr lang="en-KR" dirty="0"/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7837538"/>
                  </a:ext>
                </a:extLst>
              </a:tr>
              <a:tr h="206157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표준편차</a:t>
                      </a:r>
                      <a:endParaRPr lang="en-KR" dirty="0"/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028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B10ECF-19EF-F649-8262-11B5B1479892}"/>
                  </a:ext>
                </a:extLst>
              </p:cNvPr>
              <p:cNvSpPr txBox="1"/>
              <p:nvPr/>
            </p:nvSpPr>
            <p:spPr>
              <a:xfrm>
                <a:off x="2645645" y="2456892"/>
                <a:ext cx="3240360" cy="8497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KR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B10ECF-19EF-F649-8262-11B5B1479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645" y="2456892"/>
                <a:ext cx="3240360" cy="849720"/>
              </a:xfrm>
              <a:prstGeom prst="rect">
                <a:avLst/>
              </a:prstGeom>
              <a:blipFill>
                <a:blip r:embed="rId3"/>
                <a:stretch>
                  <a:fillRect t="-63768" b="-62319"/>
                </a:stretch>
              </a:blipFill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3F8FBF-157E-3F40-9349-3B37BFE5A3E3}"/>
                  </a:ext>
                </a:extLst>
              </p:cNvPr>
              <p:cNvSpPr txBox="1"/>
              <p:nvPr/>
            </p:nvSpPr>
            <p:spPr>
              <a:xfrm>
                <a:off x="2645329" y="4221088"/>
                <a:ext cx="3240360" cy="11835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4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KR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3F8FBF-157E-3F40-9349-3B37BFE5A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329" y="4221088"/>
                <a:ext cx="3240360" cy="1183529"/>
              </a:xfrm>
              <a:prstGeom prst="rect">
                <a:avLst/>
              </a:prstGeom>
              <a:blipFill>
                <a:blip r:embed="rId4"/>
                <a:stretch>
                  <a:fillRect t="-30208" b="-31250"/>
                </a:stretch>
              </a:blipFill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79E6DB-F201-2344-A780-F980AD67A3DE}"/>
                  </a:ext>
                </a:extLst>
              </p:cNvPr>
              <p:cNvSpPr txBox="1"/>
              <p:nvPr/>
            </p:nvSpPr>
            <p:spPr>
              <a:xfrm>
                <a:off x="6069440" y="2456892"/>
                <a:ext cx="3240360" cy="8497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KR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79E6DB-F201-2344-A780-F980AD67A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440" y="2456892"/>
                <a:ext cx="3240360" cy="849720"/>
              </a:xfrm>
              <a:prstGeom prst="rect">
                <a:avLst/>
              </a:prstGeom>
              <a:blipFill>
                <a:blip r:embed="rId5"/>
                <a:stretch>
                  <a:fillRect t="-63768" b="-62319"/>
                </a:stretch>
              </a:blipFill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D2EFAC-820B-B942-8C0A-8AB52042D7AD}"/>
                  </a:ext>
                </a:extLst>
              </p:cNvPr>
              <p:cNvSpPr txBox="1"/>
              <p:nvPr/>
            </p:nvSpPr>
            <p:spPr>
              <a:xfrm>
                <a:off x="6069124" y="4221088"/>
                <a:ext cx="3240360" cy="11835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4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KR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D2EFAC-820B-B942-8C0A-8AB52042D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24" y="4221088"/>
                <a:ext cx="3240360" cy="1183529"/>
              </a:xfrm>
              <a:prstGeom prst="rect">
                <a:avLst/>
              </a:prstGeom>
              <a:blipFill>
                <a:blip r:embed="rId6"/>
                <a:stretch>
                  <a:fillRect t="-30208" b="-31250"/>
                </a:stretch>
              </a:blipFill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45076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2680</TotalTime>
  <Words>261</Words>
  <Application>Microsoft Macintosh PowerPoint</Application>
  <PresentationFormat>A4 Paper (210x297 mm)</PresentationFormat>
  <Paragraphs>69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Gothic A1 SemiBold</vt:lpstr>
      <vt:lpstr>Gothic A1 thin</vt:lpstr>
      <vt:lpstr>맑은 고딕</vt:lpstr>
      <vt:lpstr>Cambria Math</vt:lpstr>
      <vt:lpstr>Wingdings</vt:lpstr>
      <vt:lpstr>디자인 사용자 지정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빅데이타 개발자 과정</dc:title>
  <dc:creator>장형석</dc:creator>
  <cp:lastModifiedBy>Jung Jihoon</cp:lastModifiedBy>
  <cp:revision>721</cp:revision>
  <dcterms:created xsi:type="dcterms:W3CDTF">2012-04-02T02:40:52Z</dcterms:created>
  <dcterms:modified xsi:type="dcterms:W3CDTF">2022-01-30T13:10:46Z</dcterms:modified>
  <cp:version>1000.0000.01</cp:version>
</cp:coreProperties>
</file>