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57" r:id="rId1"/>
  </p:sldMasterIdLst>
  <p:notesMasterIdLst>
    <p:notesMasterId r:id="rId12"/>
  </p:notesMasterIdLst>
  <p:sldIdLst>
    <p:sldId id="490" r:id="rId2"/>
    <p:sldId id="520" r:id="rId3"/>
    <p:sldId id="510" r:id="rId4"/>
    <p:sldId id="518" r:id="rId5"/>
    <p:sldId id="519" r:id="rId6"/>
    <p:sldId id="521" r:id="rId7"/>
    <p:sldId id="522" r:id="rId8"/>
    <p:sldId id="523" r:id="rId9"/>
    <p:sldId id="524" r:id="rId10"/>
    <p:sldId id="525" r:id="rId11"/>
  </p:sldIdLst>
  <p:sldSz cx="9906000" cy="6858000" type="A4"/>
  <p:notesSz cx="6858000" cy="9144000"/>
  <p:defaultTextStyle>
    <a:defPPr>
      <a:defRPr lang="ko-KR"/>
    </a:defPPr>
    <a:lvl1pPr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1pPr>
    <a:lvl2pPr marL="457200"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2pPr>
    <a:lvl3pPr marL="914400"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3pPr>
    <a:lvl4pPr marL="1371600"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4pPr>
    <a:lvl5pPr marL="1828800"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orient="horz" pos="753">
          <p15:clr>
            <a:srgbClr val="A4A3A4"/>
          </p15:clr>
        </p15:guide>
        <p15:guide id="3" orient="horz" pos="118">
          <p15:clr>
            <a:srgbClr val="A4A3A4"/>
          </p15:clr>
        </p15:guide>
        <p15:guide id="4" orient="horz" pos="4155">
          <p15:clr>
            <a:srgbClr val="A4A3A4"/>
          </p15:clr>
        </p15:guide>
        <p15:guide id="5" orient="horz" pos="1093">
          <p15:clr>
            <a:srgbClr val="A4A3A4"/>
          </p15:clr>
        </p15:guide>
        <p15:guide id="6" pos="3119">
          <p15:clr>
            <a:srgbClr val="A4A3A4"/>
          </p15:clr>
        </p15:guide>
        <p15:guide id="7" pos="261">
          <p15:clr>
            <a:srgbClr val="A4A3A4"/>
          </p15:clr>
        </p15:guide>
        <p15:guide id="8" pos="5978">
          <p15:clr>
            <a:srgbClr val="A4A3A4"/>
          </p15:clr>
        </p15:guide>
        <p15:guide id="9" pos="511">
          <p15:clr>
            <a:srgbClr val="A4A3A4"/>
          </p15:clr>
        </p15:guide>
        <p15:guide id="10" pos="57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2"/>
    <p:restoredTop sz="95915" autoAdjust="0"/>
  </p:normalViewPr>
  <p:slideViewPr>
    <p:cSldViewPr>
      <p:cViewPr varScale="1">
        <p:scale>
          <a:sx n="108" d="100"/>
          <a:sy n="108" d="100"/>
        </p:scale>
        <p:origin x="1656" y="-498"/>
      </p:cViewPr>
      <p:guideLst>
        <p:guide orient="horz" pos="2159"/>
        <p:guide orient="horz" pos="753"/>
        <p:guide orient="horz" pos="118"/>
        <p:guide orient="horz" pos="4155"/>
        <p:guide orient="horz" pos="1093"/>
        <p:guide pos="3119"/>
        <p:guide pos="261"/>
        <p:guide pos="5978"/>
        <p:guide pos="511"/>
        <p:guide pos="5728"/>
      </p:guideLst>
    </p:cSldViewPr>
  </p:slideViewPr>
  <p:notesTextViewPr>
    <p:cViewPr>
      <p:scale>
        <a:sx n="45" d="100"/>
        <a:sy n="4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2160" y="-90"/>
      </p:cViewPr>
      <p:guideLst>
        <p:guide orient="horz" pos="2880"/>
        <p:guide pos="215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1ABBECE4-09A5-4A05-B416-D6AEC8F8529F}" type="datetime1">
              <a:rPr lang="ko-KR" altLang="en-US"/>
              <a:pPr>
                <a:defRPr/>
              </a:pPr>
              <a:t>2022-02-18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4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48475120-2B95-4445-ABF6-EE09CDBEACA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52910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949065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63908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632951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77157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2075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24934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01788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800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49441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75825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디자인 사용자 지정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 rot="16200000">
            <a:off x="4833752" y="1799604"/>
            <a:ext cx="241268" cy="9908772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71437" tIns="71437" rIns="71437" bIns="71437" anchor="ctr">
            <a:spAutoFit/>
          </a:bodyPr>
          <a:lstStyle/>
          <a:p>
            <a:pPr marL="0" marR="0" indent="0" algn="ctr" defTabSz="821531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3000" b="0" i="0" u="none" strike="noStrike" cap="none" spc="0" normalizeH="0" baseline="0"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sp>
        <p:nvSpPr>
          <p:cNvPr id="12" name="제목 1"/>
          <p:cNvSpPr txBox="1"/>
          <p:nvPr/>
        </p:nvSpPr>
        <p:spPr>
          <a:xfrm>
            <a:off x="-2581391" y="4796880"/>
            <a:ext cx="14620991" cy="296776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endParaRPr lang="en-US" altLang="ko-KR" sz="1100" b="1">
              <a:ln w="5080">
                <a:solidFill>
                  <a:schemeClr val="tx1">
                    <a:alpha val="30000"/>
                  </a:schemeClr>
                </a:solidFill>
              </a:ln>
              <a:latin typeface="Gothic A1 thin"/>
              <a:ea typeface="Gothic A1 thin"/>
              <a:cs typeface="Gothic A1 thin"/>
            </a:endParaRPr>
          </a:p>
        </p:txBody>
      </p:sp>
      <p:sp>
        <p:nvSpPr>
          <p:cNvPr id="13" name="제목 1"/>
          <p:cNvSpPr txBox="1"/>
          <p:nvPr/>
        </p:nvSpPr>
        <p:spPr>
          <a:xfrm>
            <a:off x="4628965" y="4833156"/>
            <a:ext cx="5220580" cy="296776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jhjung@dschloe.com</a:t>
            </a:r>
          </a:p>
          <a:p>
            <a:pPr algn="r">
              <a:defRPr/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Copyright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ⓒ </a:t>
            </a:r>
            <a:r>
              <a:rPr lang="en-US" altLang="ko-KR" sz="1000" b="1" dirty="0" err="1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dschloe</a:t>
            </a: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. All Rights Reserved.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무단전재 및 배포금지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5" r:id="rId1"/>
    <p:sldLayoutId id="2147484236" r:id="rId2"/>
    <p:sldLayoutId id="2147484237" r:id="rId3"/>
    <p:sldLayoutId id="2147484238" r:id="rId4"/>
    <p:sldLayoutId id="2147484239" r:id="rId5"/>
    <p:sldLayoutId id="2147484240" r:id="rId6"/>
    <p:sldLayoutId id="2147484241" r:id="rId7"/>
    <p:sldLayoutId id="2147484242" r:id="rId8"/>
    <p:sldLayoutId id="2147484243" r:id="rId9"/>
    <p:sldLayoutId id="2147484244" r:id="rId10"/>
    <p:sldLayoutId id="2147484245" r:id="rId11"/>
  </p:sldLayoutIdLst>
  <p:transition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3586E94-C60B-4265-AF81-802F53036609}"/>
              </a:ext>
            </a:extLst>
          </p:cNvPr>
          <p:cNvSpPr/>
          <p:nvPr/>
        </p:nvSpPr>
        <p:spPr>
          <a:xfrm>
            <a:off x="0" y="1"/>
            <a:ext cx="9906001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463" b="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C831DBE-20F5-4628-ADE2-A89C7F6D514A}"/>
              </a:ext>
            </a:extLst>
          </p:cNvPr>
          <p:cNvSpPr/>
          <p:nvPr/>
        </p:nvSpPr>
        <p:spPr>
          <a:xfrm>
            <a:off x="200472" y="2420888"/>
            <a:ext cx="62134" cy="830676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8043" tIns="58043" rIns="58043" bIns="58043" numCol="1" spcCol="38100" rtlCol="0" anchor="ctr">
            <a:spAutoFit/>
          </a:bodyPr>
          <a:lstStyle/>
          <a:p>
            <a:pPr algn="ctr" defTabSz="667494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2438" b="0" dirty="0">
              <a:solidFill>
                <a:srgbClr val="FFFFFF"/>
              </a:solidFill>
              <a:latin typeface="맑은 고딕" panose="020F0302020204030204"/>
              <a:sym typeface="Helvetica Neue Mediu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0826C4-F0F6-473D-970E-7A493A8897F2}"/>
              </a:ext>
            </a:extLst>
          </p:cNvPr>
          <p:cNvSpPr txBox="1"/>
          <p:nvPr/>
        </p:nvSpPr>
        <p:spPr>
          <a:xfrm>
            <a:off x="463078" y="2477534"/>
            <a:ext cx="9442922" cy="7173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8043" tIns="58043" rIns="58043" bIns="58043" numCol="1" spcCol="38100" rtlCol="0" anchor="ctr">
            <a:spAutoFit/>
          </a:bodyPr>
          <a:lstStyle/>
          <a:p>
            <a:pPr defTabSz="667494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900" spc="-122" dirty="0">
                <a:ln w="5080">
                  <a:solidFill>
                    <a:prstClr val="white">
                      <a:alpha val="40000"/>
                    </a:prstClr>
                  </a:solidFill>
                </a:ln>
                <a:solidFill>
                  <a:prstClr val="white"/>
                </a:solidFill>
                <a:latin typeface="Gothic A1 SemiBold"/>
                <a:sym typeface="Helvetica Neue"/>
              </a:rPr>
              <a:t>기초통계</a:t>
            </a:r>
            <a:r>
              <a:rPr kumimoji="0" lang="en-US" altLang="ko-KR" sz="3900" spc="-122" dirty="0">
                <a:ln w="5080">
                  <a:solidFill>
                    <a:prstClr val="white">
                      <a:alpha val="40000"/>
                    </a:prstClr>
                  </a:solidFill>
                </a:ln>
                <a:solidFill>
                  <a:prstClr val="white"/>
                </a:solidFill>
                <a:latin typeface="Gothic A1 SemiBold"/>
                <a:sym typeface="Helvetica Neue"/>
              </a:rPr>
              <a:t> – </a:t>
            </a:r>
            <a:r>
              <a:rPr kumimoji="0" lang="ko-KR" altLang="en-US" sz="3900" spc="-122" dirty="0">
                <a:ln w="5080">
                  <a:solidFill>
                    <a:prstClr val="white">
                      <a:alpha val="40000"/>
                    </a:prstClr>
                  </a:solidFill>
                </a:ln>
                <a:solidFill>
                  <a:prstClr val="white"/>
                </a:solidFill>
                <a:latin typeface="Gothic A1 SemiBold"/>
                <a:sym typeface="Helvetica Neue"/>
              </a:rPr>
              <a:t>분산분석</a:t>
            </a:r>
          </a:p>
        </p:txBody>
      </p:sp>
    </p:spTree>
    <p:extLst>
      <p:ext uri="{BB962C8B-B14F-4D97-AF65-F5344CB8AC3E}">
        <p14:creationId xmlns:p14="http://schemas.microsoft.com/office/powerpoint/2010/main" val="3074366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</a:t>
            </a:r>
            <a:r>
              <a:rPr lang="ko-KR" altLang="en-US" sz="2400" b="0" dirty="0" err="1" smtClean="0"/>
              <a:t>검정통계량</a:t>
            </a:r>
            <a:r>
              <a:rPr lang="ko-KR" altLang="en-US" sz="2400" b="0" dirty="0"/>
              <a:t> </a:t>
            </a:r>
            <a:r>
              <a:rPr lang="ko-KR" altLang="en-US" sz="2400" b="0" dirty="0" smtClean="0"/>
              <a:t>구하기</a:t>
            </a:r>
            <a:endParaRPr lang="ko-KR" altLang="en-US" sz="1800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1BE5C7A-255C-4EE2-B00B-B70CDC60C356}"/>
                  </a:ext>
                </a:extLst>
              </p:cNvPr>
              <p:cNvSpPr txBox="1"/>
              <p:nvPr/>
            </p:nvSpPr>
            <p:spPr>
              <a:xfrm>
                <a:off x="850403" y="1009319"/>
                <a:ext cx="8822122" cy="1073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Courier New" panose="02070309020205020404" pitchFamily="49" charset="0"/>
                  <a:buChar char="o"/>
                </a:pPr>
                <a:r>
                  <a:rPr lang="ko-KR" altLang="en-US" sz="1600" dirty="0" smtClean="0">
                    <a:solidFill>
                      <a:srgbClr val="000000"/>
                    </a:solidFill>
                  </a:rPr>
                  <a:t>분산 </a:t>
                </a:r>
                <a:r>
                  <a:rPr lang="en-US" altLang="ko-KR" sz="1600" dirty="0" smtClean="0">
                    <a:solidFill>
                      <a:srgbClr val="000000"/>
                    </a:solidFill>
                  </a:rPr>
                  <a:t>: </a:t>
                </a:r>
                <a:r>
                  <a:rPr lang="ko-KR" altLang="en-US" sz="1600" dirty="0" smtClean="0">
                    <a:solidFill>
                      <a:srgbClr val="000000"/>
                    </a:solidFill>
                  </a:rPr>
                  <a:t>각 개별 </a:t>
                </a:r>
                <a:r>
                  <a:rPr lang="ko-KR" altLang="en-US" sz="1600" dirty="0" err="1" smtClean="0">
                    <a:solidFill>
                      <a:srgbClr val="000000"/>
                    </a:solidFill>
                  </a:rPr>
                  <a:t>자료값과</a:t>
                </a:r>
                <a:r>
                  <a:rPr lang="ko-KR" altLang="en-US" sz="1600" dirty="0" smtClean="0">
                    <a:solidFill>
                      <a:srgbClr val="000000"/>
                    </a:solidFill>
                  </a:rPr>
                  <a:t> 평균과의 차이</a:t>
                </a:r>
                <a:endParaRPr lang="en-US" altLang="ko-KR" sz="1600" dirty="0" smtClean="0">
                  <a:solidFill>
                    <a:srgbClr val="000000"/>
                  </a:solidFill>
                </a:endParaRPr>
              </a:p>
              <a:p>
                <a:pPr marL="285750" indent="-285750">
                  <a:lnSpc>
                    <a:spcPct val="200000"/>
                  </a:lnSpc>
                  <a:buFont typeface="Courier New" panose="02070309020205020404" pitchFamily="49" charset="0"/>
                  <a:buChar char="o"/>
                </a:pPr>
                <a:r>
                  <a:rPr lang="ko-KR" altLang="en-US" sz="1600" dirty="0" err="1" smtClean="0">
                    <a:solidFill>
                      <a:srgbClr val="000000"/>
                    </a:solidFill>
                  </a:rPr>
                  <a:t>총편차</a:t>
                </a:r>
                <a:r>
                  <a:rPr lang="ko-KR" altLang="en-US" sz="1600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altLang="ko-KR" sz="1600" dirty="0" smtClean="0">
                    <a:solidFill>
                      <a:srgbClr val="000000"/>
                    </a:solidFill>
                  </a:rPr>
                  <a:t>: </a:t>
                </a:r>
                <a:r>
                  <a:rPr lang="ko-KR" altLang="en-US" sz="1600" dirty="0" err="1" smtClean="0">
                    <a:solidFill>
                      <a:srgbClr val="000000"/>
                    </a:solidFill>
                  </a:rPr>
                  <a:t>개별자료와</a:t>
                </a:r>
                <a:r>
                  <a:rPr lang="ko-KR" altLang="en-US" sz="1600" dirty="0" smtClean="0">
                    <a:solidFill>
                      <a:srgbClr val="000000"/>
                    </a:solidFill>
                  </a:rPr>
                  <a:t> 전체 평균</a:t>
                </a:r>
                <a:r>
                  <a:rPr lang="en-US" altLang="ko-KR" sz="1600" dirty="0" smtClean="0">
                    <a:solidFill>
                      <a:srgbClr val="000000"/>
                    </a:solidFill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16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sz="16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..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ko-KR" sz="1600" dirty="0" smtClean="0">
                    <a:solidFill>
                      <a:srgbClr val="000000"/>
                    </a:solidFill>
                  </a:rPr>
                  <a:t>)</a:t>
                </a:r>
                <a:r>
                  <a:rPr lang="ko-KR" altLang="en-US" sz="1600" dirty="0" smtClean="0">
                    <a:solidFill>
                      <a:srgbClr val="000000"/>
                    </a:solidFill>
                  </a:rPr>
                  <a:t>과의 차 </a:t>
                </a:r>
                <a:endParaRPr lang="en-US" altLang="ko-KR" sz="16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1BE5C7A-255C-4EE2-B00B-B70CDC60C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403" y="1009319"/>
                <a:ext cx="8822122" cy="1073371"/>
              </a:xfrm>
              <a:prstGeom prst="rect">
                <a:avLst/>
              </a:prstGeom>
              <a:blipFill>
                <a:blip r:embed="rId2"/>
                <a:stretch>
                  <a:fillRect l="-276" b="-68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BE5C7A-255C-4EE2-B00B-B70CDC60C356}"/>
                  </a:ext>
                </a:extLst>
              </p:cNvPr>
              <p:cNvSpPr txBox="1"/>
              <p:nvPr/>
            </p:nvSpPr>
            <p:spPr>
              <a:xfrm>
                <a:off x="850403" y="2082690"/>
                <a:ext cx="9323178" cy="3576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lnSpc>
                    <a:spcPct val="150000"/>
                  </a:lnSpc>
                  <a:buFont typeface="맑은 고딕" panose="020B0503020000020004" pitchFamily="50" charset="-127"/>
                  <a:buChar char="√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lang="en-US" altLang="ko-KR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acc>
                      <m:accPr>
                        <m:chr m:val="̅"/>
                        <m:ctrlPr>
                          <a:rPr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..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en-US" altLang="ko-KR" sz="16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= (</m:t>
                    </m:r>
                    <m:sSub>
                      <m:sSubPr>
                        <m:ctrlPr>
                          <a:rPr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lang="en-US" altLang="ko-KR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acc>
                      <m:accPr>
                        <m:chr m:val="̅"/>
                        <m:ctrlPr>
                          <a:rPr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sz="16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</m:e>
                    </m:acc>
                    <m:r>
                      <a:rPr lang="en-US" altLang="ko-KR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)+(</m:t>
                    </m:r>
                    <m:acc>
                      <m:accPr>
                        <m:chr m:val="̅"/>
                        <m:ctrlPr>
                          <a:rPr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sz="16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</m:e>
                    </m:acc>
                    <m:r>
                      <a:rPr lang="en-US" altLang="ko-KR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acc>
                      <m:accPr>
                        <m:chr m:val="̅"/>
                        <m:ctrlPr>
                          <a:rPr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sz="16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ko-KR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</m:e>
                    </m:acc>
                    <m:r>
                      <a:rPr lang="en-US" altLang="ko-KR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16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sz="1600" b="1" dirty="0" smtClean="0">
                  <a:solidFill>
                    <a:srgbClr val="000000"/>
                  </a:solidFill>
                </a:endParaRPr>
              </a:p>
              <a:p>
                <a:pPr marL="742950" lvl="1" indent="-285750">
                  <a:lnSpc>
                    <a:spcPct val="150000"/>
                  </a:lnSpc>
                  <a:buFont typeface="맑은 고딕" panose="020B0503020000020004" pitchFamily="50" charset="-127"/>
                  <a:buChar char="√"/>
                  <a:defRPr/>
                </a:pPr>
                <a:r>
                  <a:rPr lang="ko-KR" altLang="en-US" sz="1600" dirty="0" smtClean="0">
                    <a:solidFill>
                      <a:srgbClr val="000000"/>
                    </a:solidFill>
                  </a:rPr>
                  <a:t>총 편차 </a:t>
                </a:r>
                <a:r>
                  <a:rPr lang="en-US" altLang="ko-KR" sz="1600" dirty="0" smtClean="0">
                    <a:solidFill>
                      <a:srgbClr val="000000"/>
                    </a:solidFill>
                  </a:rPr>
                  <a:t>= </a:t>
                </a:r>
                <a:r>
                  <a:rPr lang="ko-KR" altLang="en-US" sz="1600" dirty="0" smtClean="0">
                    <a:solidFill>
                      <a:srgbClr val="000000"/>
                    </a:solidFill>
                  </a:rPr>
                  <a:t>처리내 편차 </a:t>
                </a:r>
                <a:r>
                  <a:rPr lang="en-US" altLang="ko-KR" sz="1600" dirty="0" smtClean="0">
                    <a:solidFill>
                      <a:srgbClr val="000000"/>
                    </a:solidFill>
                  </a:rPr>
                  <a:t>+ </a:t>
                </a:r>
                <a:r>
                  <a:rPr lang="ko-KR" altLang="en-US" sz="1600" dirty="0" err="1" smtClean="0">
                    <a:solidFill>
                      <a:srgbClr val="000000"/>
                    </a:solidFill>
                  </a:rPr>
                  <a:t>처리간</a:t>
                </a:r>
                <a:r>
                  <a:rPr lang="ko-KR" altLang="en-US" sz="1600" dirty="0" smtClean="0">
                    <a:solidFill>
                      <a:srgbClr val="000000"/>
                    </a:solidFill>
                  </a:rPr>
                  <a:t> 편차</a:t>
                </a:r>
                <a:endParaRPr lang="en-US" altLang="ko-KR" sz="1600" dirty="0" smtClean="0">
                  <a:solidFill>
                    <a:srgbClr val="000000"/>
                  </a:solidFill>
                </a:endParaRPr>
              </a:p>
              <a:p>
                <a:pPr marL="742950" lvl="1" indent="-285750">
                  <a:lnSpc>
                    <a:spcPct val="150000"/>
                  </a:lnSpc>
                  <a:buFont typeface="맑은 고딕" panose="020B0503020000020004" pitchFamily="50" charset="-127"/>
                  <a:buChar char="√"/>
                  <a:defRPr/>
                </a:pPr>
                <a:r>
                  <a:rPr lang="ko-KR" altLang="en-US" sz="1600" dirty="0" smtClean="0">
                    <a:solidFill>
                      <a:srgbClr val="000000"/>
                    </a:solidFill>
                  </a:rPr>
                  <a:t>총 편차의 합을 통해 </a:t>
                </a:r>
                <a:r>
                  <a:rPr lang="ko-KR" altLang="en-US" sz="1600" dirty="0" err="1" smtClean="0">
                    <a:solidFill>
                      <a:srgbClr val="000000"/>
                    </a:solidFill>
                  </a:rPr>
                  <a:t>변동량의</a:t>
                </a:r>
                <a:r>
                  <a:rPr lang="ko-KR" altLang="en-US" sz="1600" dirty="0" smtClean="0">
                    <a:solidFill>
                      <a:srgbClr val="000000"/>
                    </a:solidFill>
                  </a:rPr>
                  <a:t> 총량을 구할 때는 </a:t>
                </a:r>
                <a:r>
                  <a:rPr lang="ko-KR" altLang="en-US" sz="1600" dirty="0" err="1" smtClean="0">
                    <a:solidFill>
                      <a:srgbClr val="000000"/>
                    </a:solidFill>
                  </a:rPr>
                  <a:t>좌항과</a:t>
                </a:r>
                <a:r>
                  <a:rPr lang="ko-KR" altLang="en-US" sz="1600" dirty="0" smtClean="0">
                    <a:solidFill>
                      <a:srgbClr val="000000"/>
                    </a:solidFill>
                  </a:rPr>
                  <a:t> </a:t>
                </a:r>
                <a:r>
                  <a:rPr lang="ko-KR" altLang="en-US" sz="1600" dirty="0" err="1" smtClean="0">
                    <a:solidFill>
                      <a:srgbClr val="000000"/>
                    </a:solidFill>
                  </a:rPr>
                  <a:t>우항을</a:t>
                </a:r>
                <a:r>
                  <a:rPr lang="ko-KR" altLang="en-US" sz="1600" dirty="0" smtClean="0">
                    <a:solidFill>
                      <a:srgbClr val="000000"/>
                    </a:solidFill>
                  </a:rPr>
                  <a:t> 모두 제곱한 후 합 구함</a:t>
                </a:r>
                <a:endParaRPr lang="en-US" altLang="ko-KR" sz="1600" dirty="0" smtClean="0">
                  <a:solidFill>
                    <a:srgbClr val="000000"/>
                  </a:solidFill>
                </a:endParaRPr>
              </a:p>
              <a:p>
                <a:pPr marL="742950" lvl="1" indent="-285750">
                  <a:lnSpc>
                    <a:spcPct val="150000"/>
                  </a:lnSpc>
                  <a:buFont typeface="맑은 고딕" panose="020B0503020000020004" pitchFamily="50" charset="-127"/>
                  <a:buChar char="√"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ctrlPr>
                              <a:rPr lang="en-US" altLang="ko-KR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ko-KR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altLang="ko-KR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altLang="ko-KR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sup>
                              <m:e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..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e>
                      <m:sup>
                        <m:r>
                          <a:rPr lang="en-US" altLang="ko-KR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ko-KR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ctrlP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sup>
                              <m:e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  <m:r>
                                          <a:rPr lang="en-US" altLang="ko-KR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)+(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  <m:r>
                                          <a:rPr lang="en-US" altLang="ko-KR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..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e>
                            </m:nary>
                          </m:e>
                        </m:nary>
                      </m:e>
                      <m:sup>
                        <m:r>
                          <a:rPr lang="en-US" altLang="ko-KR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altLang="ko-KR" dirty="0" smtClean="0">
                  <a:solidFill>
                    <a:srgbClr val="000000"/>
                  </a:solidFill>
                </a:endParaRPr>
              </a:p>
              <a:p>
                <a:pPr lvl="1">
                  <a:lnSpc>
                    <a:spcPct val="150000"/>
                  </a:lnSpc>
                  <a:buNone/>
                  <a:defRPr/>
                </a:pPr>
                <a:r>
                  <a:rPr lang="en-US" altLang="ko-KR" dirty="0" smtClean="0">
                    <a:solidFill>
                      <a:srgbClr val="000000"/>
                    </a:solidFill>
                  </a:rPr>
                  <a:t>                             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ctrlP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sup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ko-KR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𝒊𝒋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  <m:r>
                                              <a:rPr lang="en-US" altLang="ko-KR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.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en-US" altLang="ko-K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ko-KR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ko-KR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ko-KR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altLang="ko-KR" b="1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ko-KR" b="1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  <m:r>
                                          <a:rPr lang="en-US" altLang="ko-KR" b="1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altLang="ko-KR" b="1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ko-KR" b="1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1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1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</m:sup>
                                      <m:e>
                                        <m:r>
                                          <a:rPr lang="en-US" altLang="ko-KR" b="1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𝒊𝒋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ko-KR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𝒚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𝒊</m:t>
                                                </m:r>
                                                <m:r>
                                                  <a:rPr lang="en-US" altLang="ko-KR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.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  <m:r>
                                          <a:rPr lang="en-US" altLang="ko-KR" b="1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  <m:r>
                                          <a:rPr lang="en-US" altLang="ko-KR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ko-KR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𝒚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𝒊</m:t>
                                                </m:r>
                                                <m:r>
                                                  <a:rPr lang="en-US" altLang="ko-KR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.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  <m:r>
                                          <a:rPr lang="en-US" altLang="ko-KR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ko-KR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𝒚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..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  <m:r>
                                          <a:rPr lang="en-US" altLang="ko-KR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nary>
                                  </m:e>
                                </m:nary>
                                <m:r>
                                  <a:rPr lang="en-US" altLang="ko-KR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ko-K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ko-K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altLang="ko-KR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ko-KR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  <m:r>
                                          <a:rPr lang="en-US" altLang="ko-KR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altLang="ko-KR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</m:sup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ko-KR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𝒚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𝒊</m:t>
                                                </m:r>
                                                <m:r>
                                                  <a:rPr lang="en-US" altLang="ko-KR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.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  <m:r>
                                          <a:rPr lang="en-US" altLang="ko-KR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ko-KR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𝒚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..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  <m:r>
                                          <a:rPr lang="en-US" altLang="ko-KR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nary>
                                  </m:e>
                                </m:nary>
                              </m:e>
                            </m:nary>
                          </m:e>
                        </m:nary>
                      </m:e>
                      <m:sup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altLang="ko-KR" dirty="0" smtClean="0">
                  <a:solidFill>
                    <a:srgbClr val="000000"/>
                  </a:solidFill>
                </a:endParaRPr>
              </a:p>
              <a:p>
                <a:pPr lvl="1">
                  <a:lnSpc>
                    <a:spcPct val="150000"/>
                  </a:lnSpc>
                  <a:buNone/>
                  <a:defRPr/>
                </a:pPr>
                <a:r>
                  <a:rPr lang="en-US" altLang="ko-KR" dirty="0" smtClean="0">
                    <a:solidFill>
                      <a:srgbClr val="000000"/>
                    </a:solidFill>
                  </a:rPr>
                  <a:t>                             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 smtClean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ctrlP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sup>
                              <m:e>
                                <m:sSup>
                                  <m:sSupPr>
                                    <m:ctrlPr>
                                      <a:rPr lang="en-US" altLang="ko-KR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ko-KR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𝒊𝒋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  <m:r>
                                              <a:rPr lang="en-US" altLang="ko-KR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.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en-US" altLang="ko-K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altLang="ko-KR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ko-KR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ko-KR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ko-KR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altLang="ko-KR" b="1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ko-KR" b="1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  <m:r>
                                          <a:rPr lang="en-US" altLang="ko-KR" b="1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altLang="ko-KR" b="1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ko-KR" b="1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1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1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</m:sup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ko-KR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𝒚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𝒊</m:t>
                                                </m:r>
                                                <m:r>
                                                  <a:rPr lang="en-US" altLang="ko-KR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.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  <m:r>
                                          <a:rPr lang="en-US" altLang="ko-KR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ko-KR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𝒚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..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  <m:r>
                                          <a:rPr lang="en-US" altLang="ko-KR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nary>
                                  </m:e>
                                </m:nary>
                              </m:e>
                            </m:nary>
                          </m:e>
                        </m:nary>
                      </m:e>
                      <m:sup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altLang="ko-KR" sz="1600" dirty="0" smtClean="0">
                  <a:solidFill>
                    <a:srgbClr val="000000"/>
                  </a:solidFill>
                </a:endParaRPr>
              </a:p>
              <a:p>
                <a:pPr lvl="1">
                  <a:lnSpc>
                    <a:spcPct val="150000"/>
                  </a:lnSpc>
                  <a:buNone/>
                  <a:defRPr/>
                </a:pPr>
                <a:r>
                  <a:rPr lang="en-US" altLang="ko-KR" sz="1600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ko-KR" sz="1600" dirty="0" smtClean="0">
                    <a:solidFill>
                      <a:srgbClr val="000000"/>
                    </a:solidFill>
                  </a:rPr>
                  <a:t>  </a:t>
                </a:r>
                <a:r>
                  <a:rPr lang="ko-KR" altLang="en-US" sz="1600" dirty="0" smtClean="0">
                    <a:solidFill>
                      <a:srgbClr val="000000"/>
                    </a:solidFill>
                  </a:rPr>
                  <a:t>총 </a:t>
                </a:r>
                <a:r>
                  <a:rPr lang="ko-KR" altLang="en-US" sz="1600" dirty="0" err="1" smtClean="0">
                    <a:solidFill>
                      <a:srgbClr val="000000"/>
                    </a:solidFill>
                  </a:rPr>
                  <a:t>제곱합</a:t>
                </a:r>
                <a:r>
                  <a:rPr lang="en-US" altLang="ko-KR" sz="1600" dirty="0" smtClean="0">
                    <a:solidFill>
                      <a:srgbClr val="000000"/>
                    </a:solidFill>
                  </a:rPr>
                  <a:t>(SST)    = </a:t>
                </a:r>
                <a:r>
                  <a:rPr lang="ko-KR" altLang="en-US" sz="1600" dirty="0" err="1" smtClean="0">
                    <a:solidFill>
                      <a:srgbClr val="000000"/>
                    </a:solidFill>
                  </a:rPr>
                  <a:t>오차제곱합</a:t>
                </a:r>
                <a:r>
                  <a:rPr lang="en-US" altLang="ko-KR" sz="1600" dirty="0" smtClean="0">
                    <a:solidFill>
                      <a:srgbClr val="000000"/>
                    </a:solidFill>
                  </a:rPr>
                  <a:t>(SSE) + </a:t>
                </a:r>
                <a:r>
                  <a:rPr lang="ko-KR" altLang="en-US" sz="1600" dirty="0" err="1" smtClean="0">
                    <a:solidFill>
                      <a:srgbClr val="000000"/>
                    </a:solidFill>
                  </a:rPr>
                  <a:t>처리제곱합</a:t>
                </a:r>
                <a:r>
                  <a:rPr lang="en-US" altLang="ko-KR" sz="1600" dirty="0" smtClean="0">
                    <a:solidFill>
                      <a:srgbClr val="000000"/>
                    </a:solidFill>
                  </a:rPr>
                  <a:t>(SST)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BE5C7A-255C-4EE2-B00B-B70CDC60C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403" y="2082690"/>
                <a:ext cx="9323178" cy="35766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6658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분산분석</a:t>
            </a:r>
            <a:endParaRPr lang="ko-KR" altLang="en-US" sz="1800" b="0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884548" y="2496905"/>
            <a:ext cx="1980220" cy="18362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 smtClean="0"/>
              <a:t>3</a:t>
            </a:r>
            <a:r>
              <a:rPr lang="ko-KR" altLang="en-US" dirty="0" smtClean="0"/>
              <a:t>학년 </a:t>
            </a:r>
            <a:r>
              <a:rPr lang="en-US" altLang="ko-KR" dirty="0" smtClean="0"/>
              <a:t>1</a:t>
            </a:r>
            <a:r>
              <a:rPr lang="ko-KR" altLang="en-US" dirty="0" smtClean="0"/>
              <a:t>반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088904" y="2502941"/>
            <a:ext cx="1980220" cy="18362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 smtClean="0"/>
              <a:t>3</a:t>
            </a:r>
            <a:r>
              <a:rPr lang="ko-KR" altLang="en-US" dirty="0" smtClean="0"/>
              <a:t>학년 </a:t>
            </a:r>
            <a:r>
              <a:rPr lang="en-US" altLang="ko-KR" dirty="0" smtClean="0"/>
              <a:t>2</a:t>
            </a:r>
            <a:r>
              <a:rPr lang="ko-KR" altLang="en-US" dirty="0" smtClean="0"/>
              <a:t>반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7296027" y="2496905"/>
            <a:ext cx="1980220" cy="18362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 smtClean="0"/>
              <a:t>3</a:t>
            </a:r>
            <a:r>
              <a:rPr lang="ko-KR" altLang="en-US" dirty="0" smtClean="0"/>
              <a:t>학년 </a:t>
            </a:r>
            <a:r>
              <a:rPr lang="en-US" altLang="ko-KR" dirty="0"/>
              <a:t>3</a:t>
            </a:r>
            <a:r>
              <a:rPr lang="ko-KR" altLang="en-US" dirty="0" smtClean="0"/>
              <a:t>반</a:t>
            </a:r>
            <a:endParaRPr lang="ko-KR" altLang="en-US" dirty="0"/>
          </a:p>
        </p:txBody>
      </p:sp>
      <p:cxnSp>
        <p:nvCxnSpPr>
          <p:cNvPr id="4" name="직선 화살표 연결선 3"/>
          <p:cNvCxnSpPr>
            <a:stCxn id="2" idx="3"/>
            <a:endCxn id="7" idx="1"/>
          </p:cNvCxnSpPr>
          <p:nvPr/>
        </p:nvCxnSpPr>
        <p:spPr>
          <a:xfrm>
            <a:off x="2864768" y="3415007"/>
            <a:ext cx="1224136" cy="603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7" idx="3"/>
            <a:endCxn id="9" idx="1"/>
          </p:cNvCxnSpPr>
          <p:nvPr/>
        </p:nvCxnSpPr>
        <p:spPr>
          <a:xfrm flipV="1">
            <a:off x="6069124" y="3415007"/>
            <a:ext cx="1226903" cy="603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1530190" y="1563501"/>
                <a:ext cx="2558714" cy="648575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ko-KR" altLang="en-US" dirty="0" smtClean="0"/>
                  <a:t>유의수준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ko-KR" altLang="en-US" dirty="0" smtClean="0"/>
                  <a:t>에서 </a:t>
                </a: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반과 </a:t>
                </a:r>
                <a:r>
                  <a:rPr lang="en-US" altLang="ko-KR" dirty="0" smtClean="0"/>
                  <a:t>2</a:t>
                </a:r>
                <a:r>
                  <a:rPr lang="ko-KR" altLang="en-US" dirty="0" smtClean="0"/>
                  <a:t>반의 </a:t>
                </a:r>
                <a:endParaRPr lang="en-US" altLang="ko-KR" dirty="0" smtClean="0"/>
              </a:p>
              <a:p>
                <a:pPr>
                  <a:buNone/>
                </a:pPr>
                <a:r>
                  <a:rPr lang="ko-KR" altLang="en-US" dirty="0" smtClean="0"/>
                  <a:t>영어 점수 평균 비교</a:t>
                </a:r>
                <a:endParaRPr lang="ko-KR" alt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190" y="1563501"/>
                <a:ext cx="2558714" cy="648575"/>
              </a:xfrm>
              <a:prstGeom prst="rect">
                <a:avLst/>
              </a:prstGeom>
              <a:blipFill>
                <a:blip r:embed="rId2"/>
                <a:stretch>
                  <a:fillRect l="-713" b="-7407"/>
                </a:stretch>
              </a:blipFill>
              <a:ln w="3175"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/>
          <p:cNvCxnSpPr/>
          <p:nvPr/>
        </p:nvCxnSpPr>
        <p:spPr>
          <a:xfrm>
            <a:off x="3476836" y="2216859"/>
            <a:ext cx="0" cy="1198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6069124" y="1539866"/>
                <a:ext cx="2558714" cy="674031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ko-KR" altLang="en-US" dirty="0" smtClean="0"/>
                  <a:t>유의수준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ko-KR" altLang="en-US" dirty="0" smtClean="0"/>
                  <a:t>에서 </a:t>
                </a:r>
                <a:r>
                  <a:rPr lang="en-US" altLang="ko-KR" dirty="0"/>
                  <a:t>2</a:t>
                </a:r>
                <a:r>
                  <a:rPr lang="ko-KR" altLang="en-US" dirty="0" smtClean="0"/>
                  <a:t>반과 </a:t>
                </a:r>
                <a:r>
                  <a:rPr lang="en-US" altLang="ko-KR" dirty="0"/>
                  <a:t>3</a:t>
                </a:r>
                <a:r>
                  <a:rPr lang="ko-KR" altLang="en-US" dirty="0" smtClean="0"/>
                  <a:t>반의 </a:t>
                </a:r>
                <a:endParaRPr lang="en-US" altLang="ko-KR" dirty="0" smtClean="0"/>
              </a:p>
              <a:p>
                <a:pPr>
                  <a:buNone/>
                </a:pPr>
                <a:r>
                  <a:rPr lang="ko-KR" altLang="en-US" dirty="0" smtClean="0"/>
                  <a:t>영어 점수 평균 비교</a:t>
                </a:r>
                <a:endParaRPr lang="ko-KR" alt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124" y="1539866"/>
                <a:ext cx="2558714" cy="674031"/>
              </a:xfrm>
              <a:prstGeom prst="rect">
                <a:avLst/>
              </a:prstGeom>
              <a:blipFill>
                <a:blip r:embed="rId3"/>
                <a:stretch>
                  <a:fillRect l="-714" b="-3604"/>
                </a:stretch>
              </a:blipFill>
              <a:ln w="3175"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화살표 연결선 19"/>
          <p:cNvCxnSpPr/>
          <p:nvPr/>
        </p:nvCxnSpPr>
        <p:spPr>
          <a:xfrm>
            <a:off x="6683959" y="2188441"/>
            <a:ext cx="0" cy="1198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2" idx="2"/>
            <a:endCxn id="9" idx="2"/>
          </p:cNvCxnSpPr>
          <p:nvPr/>
        </p:nvCxnSpPr>
        <p:spPr>
          <a:xfrm rot="16200000" flipH="1">
            <a:off x="5080397" y="1127369"/>
            <a:ext cx="12700" cy="6411479"/>
          </a:xfrm>
          <a:prstGeom prst="bentConnector3">
            <a:avLst>
              <a:gd name="adj1" fmla="val 1800000"/>
            </a:avLst>
          </a:prstGeom>
          <a:ln w="952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3854234" y="4735189"/>
                <a:ext cx="2558714" cy="674031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ko-KR" altLang="en-US" dirty="0" smtClean="0"/>
                  <a:t>유의수준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ko-KR" altLang="en-US" dirty="0" smtClean="0"/>
                  <a:t>에서 </a:t>
                </a: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반과 </a:t>
                </a:r>
                <a:r>
                  <a:rPr lang="en-US" altLang="ko-KR" dirty="0"/>
                  <a:t>3</a:t>
                </a:r>
                <a:r>
                  <a:rPr lang="ko-KR" altLang="en-US" dirty="0" smtClean="0"/>
                  <a:t>반의 </a:t>
                </a:r>
                <a:endParaRPr lang="en-US" altLang="ko-KR" dirty="0" smtClean="0"/>
              </a:p>
              <a:p>
                <a:pPr>
                  <a:buNone/>
                </a:pPr>
                <a:r>
                  <a:rPr lang="ko-KR" altLang="en-US" dirty="0" smtClean="0"/>
                  <a:t>영어 점수 평균 비교</a:t>
                </a:r>
                <a:endParaRPr lang="ko-KR" alt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234" y="4735189"/>
                <a:ext cx="2558714" cy="674031"/>
              </a:xfrm>
              <a:prstGeom prst="rect">
                <a:avLst/>
              </a:prstGeom>
              <a:blipFill>
                <a:blip r:embed="rId4"/>
                <a:stretch>
                  <a:fillRect l="-713" b="-3604"/>
                </a:stretch>
              </a:blipFill>
              <a:ln w="3175"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7770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분산분석</a:t>
            </a:r>
            <a:endParaRPr lang="ko-KR" altLang="en-US" sz="1800" b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E5C7A-255C-4EE2-B00B-B70CDC60C356}"/>
              </a:ext>
            </a:extLst>
          </p:cNvPr>
          <p:cNvSpPr txBox="1"/>
          <p:nvPr/>
        </p:nvSpPr>
        <p:spPr>
          <a:xfrm>
            <a:off x="850403" y="1009319"/>
            <a:ext cx="8822122" cy="1638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1600" dirty="0"/>
              <a:t>두 개 이상 다수의 집단을 서로 평균에서 </a:t>
            </a:r>
            <a:r>
              <a:rPr lang="ko-KR" altLang="en-US" sz="1600" dirty="0" err="1"/>
              <a:t>분산값을</a:t>
            </a:r>
            <a:r>
              <a:rPr lang="ko-KR" altLang="en-US" sz="1600" dirty="0"/>
              <a:t> 비교하기 위한 가설검정 방법</a:t>
            </a:r>
            <a:endParaRPr lang="en-US" altLang="ko-KR" sz="1600" dirty="0"/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altLang="ko-KR" sz="1600" dirty="0"/>
              <a:t>F</a:t>
            </a:r>
            <a:r>
              <a:rPr lang="ko-KR" altLang="en-US" sz="1600" dirty="0"/>
              <a:t>분포 </a:t>
            </a:r>
            <a:r>
              <a:rPr lang="en-US" altLang="ko-KR" sz="1600" dirty="0"/>
              <a:t>: </a:t>
            </a:r>
            <a:r>
              <a:rPr lang="ko-KR" altLang="en-US" sz="1600" dirty="0"/>
              <a:t>분산의 비교를 통해 얻어진 분포비율</a:t>
            </a:r>
            <a:endParaRPr lang="en-US" altLang="ko-KR" sz="1600" dirty="0"/>
          </a:p>
          <a:p>
            <a:pPr marL="742950" marR="0" lvl="1" indent="-285750" algn="l" defTabSz="914400" rtl="0" eaLnBrk="1" fontAlgn="base" latinLnBrk="1" hangingPunct="1">
              <a:lnSpc>
                <a:spcPct val="2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√"/>
              <a:tabLst/>
              <a:defRPr/>
            </a:pPr>
            <a:r>
              <a:rPr lang="ko-KR" altLang="en-US" sz="1600" dirty="0"/>
              <a:t> 분산은 표준편차의 제곱</a:t>
            </a:r>
            <a:endParaRPr lang="en-US" altLang="ko-KR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ECEABA-8798-4D2E-9003-100287BBDD44}"/>
                  </a:ext>
                </a:extLst>
              </p:cNvPr>
              <p:cNvSpPr txBox="1"/>
              <p:nvPr/>
            </p:nvSpPr>
            <p:spPr>
              <a:xfrm>
                <a:off x="1388604" y="2744924"/>
                <a:ext cx="6984776" cy="961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𝒃𝒆𝒕𝒘𝒆𝒆𝒏</m:t>
                              </m:r>
                            </m:sub>
                            <m:sup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𝒘𝒊𝒕𝒉𝒊𝒏</m:t>
                              </m:r>
                            </m:sub>
                            <m:sup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표</m:t>
                          </m:r>
                          <m:r>
                            <a:rPr lang="ko-KR" altLang="en-US" sz="2000" i="1" smtClean="0">
                              <a:latin typeface="Cambria Math" panose="02040503050406030204" pitchFamily="18" charset="0"/>
                            </a:rPr>
                            <m:t>본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평</m:t>
                          </m:r>
                          <m:r>
                            <a:rPr lang="ko-KR" altLang="en-US" sz="2000" i="1" smtClean="0">
                              <a:latin typeface="Cambria Math" panose="02040503050406030204" pitchFamily="18" charset="0"/>
                            </a:rPr>
                            <m:t>균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간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분</m:t>
                          </m:r>
                          <m:r>
                            <a:rPr lang="ko-KR" altLang="en-US" sz="2000" i="1" smtClean="0">
                              <a:latin typeface="Cambria Math" panose="02040503050406030204" pitchFamily="18" charset="0"/>
                            </a:rPr>
                            <m:t>산</m:t>
                          </m:r>
                        </m:num>
                        <m:den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표</m:t>
                          </m:r>
                          <m:r>
                            <a:rPr lang="ko-KR" altLang="en-US" sz="2000" i="1" smtClean="0">
                              <a:latin typeface="Cambria Math" panose="02040503050406030204" pitchFamily="18" charset="0"/>
                            </a:rPr>
                            <m:t>본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내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분</m:t>
                          </m:r>
                          <m:r>
                            <a:rPr lang="ko-KR" altLang="en-US" sz="2000" i="1" smtClean="0">
                              <a:latin typeface="Cambria Math" panose="02040503050406030204" pitchFamily="18" charset="0"/>
                            </a:rPr>
                            <m:t>산</m:t>
                          </m:r>
                        </m:den>
                      </m:f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ECEABA-8798-4D2E-9003-100287BBD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604" y="2744924"/>
                <a:ext cx="6984776" cy="9612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5732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분산분석</a:t>
            </a:r>
            <a:endParaRPr lang="ko-KR" altLang="en-US" sz="1800" b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E5C7A-255C-4EE2-B00B-B70CDC60C356}"/>
              </a:ext>
            </a:extLst>
          </p:cNvPr>
          <p:cNvSpPr txBox="1"/>
          <p:nvPr/>
        </p:nvSpPr>
        <p:spPr>
          <a:xfrm>
            <a:off x="850403" y="1009319"/>
            <a:ext cx="8822122" cy="454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1600" dirty="0"/>
              <a:t>두 개 이상 다수의 집단을 서로 평균에서 </a:t>
            </a:r>
            <a:r>
              <a:rPr lang="ko-KR" altLang="en-US" sz="1600" dirty="0" err="1"/>
              <a:t>분산값을</a:t>
            </a:r>
            <a:r>
              <a:rPr lang="ko-KR" altLang="en-US" sz="1600" dirty="0"/>
              <a:t> 비교하기 위한 가설검정 방법</a:t>
            </a:r>
            <a:endParaRPr lang="en-US" altLang="ko-KR" sz="1600" dirty="0"/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altLang="ko-KR" sz="1600" dirty="0"/>
              <a:t>F</a:t>
            </a:r>
            <a:r>
              <a:rPr lang="ko-KR" altLang="en-US" sz="1600" dirty="0"/>
              <a:t>분포 </a:t>
            </a:r>
            <a:r>
              <a:rPr lang="en-US" altLang="ko-KR" sz="1600" dirty="0"/>
              <a:t>: </a:t>
            </a:r>
            <a:r>
              <a:rPr lang="ko-KR" altLang="en-US" sz="1600" dirty="0"/>
              <a:t>분산의 비교를 통해 얻어진 분포비율</a:t>
            </a:r>
            <a:endParaRPr lang="en-US" altLang="ko-KR" sz="1600" dirty="0"/>
          </a:p>
          <a:p>
            <a:pPr marL="742950" marR="0" lvl="1" indent="-285750" algn="l" defTabSz="914400" rtl="0" eaLnBrk="1" fontAlgn="base" latinLnBrk="1" hangingPunct="1">
              <a:lnSpc>
                <a:spcPct val="2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√"/>
              <a:tabLst/>
              <a:defRPr/>
            </a:pPr>
            <a:r>
              <a:rPr lang="ko-KR" altLang="en-US" sz="1600" dirty="0"/>
              <a:t> 수식</a:t>
            </a:r>
            <a:endParaRPr lang="en-US" altLang="ko-KR" sz="1600" dirty="0"/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1600" dirty="0"/>
              <a:t>분산분석의 종류</a:t>
            </a:r>
            <a:endParaRPr lang="en-US" altLang="ko-KR" sz="1600" dirty="0"/>
          </a:p>
          <a:p>
            <a:pPr marL="742950" marR="0" lvl="1" indent="-285750" algn="l" defTabSz="914400" rtl="0" eaLnBrk="1" fontAlgn="base" latinLnBrk="1" hangingPunct="1">
              <a:lnSpc>
                <a:spcPct val="2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√"/>
              <a:tabLst/>
              <a:defRPr/>
            </a:pPr>
            <a:r>
              <a:rPr lang="ko-KR" altLang="en-US" sz="1600" dirty="0">
                <a:solidFill>
                  <a:srgbClr val="000000"/>
                </a:solidFill>
              </a:rPr>
              <a:t>일원분산분석</a:t>
            </a:r>
            <a:r>
              <a:rPr lang="en-US" altLang="ko-KR" sz="1600" dirty="0">
                <a:solidFill>
                  <a:srgbClr val="000000"/>
                </a:solidFill>
              </a:rPr>
              <a:t>(One-Way ANOVA</a:t>
            </a:r>
            <a:r>
              <a:rPr lang="en-US" altLang="ko-KR" sz="1600" dirty="0" smtClean="0">
                <a:solidFill>
                  <a:srgbClr val="000000"/>
                </a:solidFill>
              </a:rPr>
              <a:t>)</a:t>
            </a:r>
            <a:r>
              <a:rPr lang="en-US" altLang="ko-KR" sz="1600" dirty="0" smtClean="0">
                <a:solidFill>
                  <a:srgbClr val="FF0000"/>
                </a:solidFill>
              </a:rPr>
              <a:t>*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2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√"/>
              <a:tabLst/>
              <a:defRPr/>
            </a:pPr>
            <a:r>
              <a:rPr lang="ko-KR" altLang="en-US" sz="1600" dirty="0">
                <a:solidFill>
                  <a:srgbClr val="000000"/>
                </a:solidFill>
              </a:rPr>
              <a:t>이원분산분석</a:t>
            </a:r>
            <a:r>
              <a:rPr lang="en-US" altLang="ko-KR" sz="1600" dirty="0">
                <a:solidFill>
                  <a:srgbClr val="000000"/>
                </a:solidFill>
              </a:rPr>
              <a:t>(Two-Way ANOVA)</a:t>
            </a:r>
          </a:p>
          <a:p>
            <a:pPr marL="742950" marR="0" lvl="1" indent="-285750" algn="l" defTabSz="914400" rtl="0" eaLnBrk="1" fontAlgn="base" latinLnBrk="1" hangingPunct="1">
              <a:lnSpc>
                <a:spcPct val="2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√"/>
              <a:tabLst/>
              <a:defRPr/>
            </a:pPr>
            <a:r>
              <a:rPr lang="ko-KR" altLang="en-US" sz="1600" dirty="0" err="1">
                <a:solidFill>
                  <a:srgbClr val="000000"/>
                </a:solidFill>
              </a:rPr>
              <a:t>다원변량분산분석</a:t>
            </a:r>
            <a:r>
              <a:rPr lang="en-US" altLang="ko-KR" sz="1600" dirty="0">
                <a:solidFill>
                  <a:srgbClr val="000000"/>
                </a:solidFill>
              </a:rPr>
              <a:t>(MANOVA)</a:t>
            </a:r>
          </a:p>
          <a:p>
            <a:pPr marL="742950" marR="0" lvl="1" indent="-285750" algn="l" defTabSz="914400" rtl="0" eaLnBrk="1" fontAlgn="base" latinLnBrk="1" hangingPunct="1">
              <a:lnSpc>
                <a:spcPct val="2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√"/>
              <a:tabLst/>
              <a:defRPr/>
            </a:pPr>
            <a:r>
              <a:rPr lang="ko-KR" altLang="en-US" sz="1600" dirty="0">
                <a:solidFill>
                  <a:srgbClr val="000000"/>
                </a:solidFill>
              </a:rPr>
              <a:t>공분산분석</a:t>
            </a:r>
            <a:r>
              <a:rPr lang="en-US" altLang="ko-KR" sz="1600" dirty="0">
                <a:solidFill>
                  <a:srgbClr val="000000"/>
                </a:solidFill>
              </a:rPr>
              <a:t>(ANCOVA)</a:t>
            </a:r>
            <a:endParaRPr lang="en-US" altLang="ko-KR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ECEABA-8798-4D2E-9003-100287BBDD44}"/>
                  </a:ext>
                </a:extLst>
              </p:cNvPr>
              <p:cNvSpPr txBox="1"/>
              <p:nvPr/>
            </p:nvSpPr>
            <p:spPr>
              <a:xfrm>
                <a:off x="2036676" y="1916832"/>
                <a:ext cx="1908212" cy="961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𝒃𝒆𝒕</m:t>
                              </m:r>
                            </m:sub>
                            <m:sup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𝒘𝒊𝒕</m:t>
                              </m:r>
                            </m:sub>
                            <m:sup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ECEABA-8798-4D2E-9003-100287BBD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676" y="1916832"/>
                <a:ext cx="1908212" cy="9612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0307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</a:t>
            </a:r>
            <a:r>
              <a:rPr lang="ko-KR" altLang="en-US" sz="2400" b="0" dirty="0" err="1" smtClean="0"/>
              <a:t>가설수립</a:t>
            </a:r>
            <a:endParaRPr lang="ko-KR" altLang="en-US" sz="1800" b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E5C7A-255C-4EE2-B00B-B70CDC60C356}"/>
              </a:ext>
            </a:extLst>
          </p:cNvPr>
          <p:cNvSpPr txBox="1"/>
          <p:nvPr/>
        </p:nvSpPr>
        <p:spPr>
          <a:xfrm>
            <a:off x="850403" y="1009319"/>
            <a:ext cx="8822122" cy="1072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1600" dirty="0" err="1" smtClean="0"/>
              <a:t>귀무가설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3</a:t>
            </a:r>
            <a:r>
              <a:rPr lang="ko-KR" altLang="en-US" sz="1600" dirty="0" smtClean="0"/>
              <a:t>학년 </a:t>
            </a:r>
            <a:r>
              <a:rPr lang="en-US" altLang="ko-KR" sz="1600" dirty="0" smtClean="0"/>
              <a:t>1, 2, 3</a:t>
            </a:r>
            <a:r>
              <a:rPr lang="ko-KR" altLang="en-US" sz="1600" dirty="0" smtClean="0"/>
              <a:t>반의 평균은 모두 같다</a:t>
            </a:r>
            <a:r>
              <a:rPr lang="en-US" altLang="ko-KR" sz="1600" dirty="0" smtClean="0"/>
              <a:t>. 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1600" dirty="0" err="1" smtClean="0"/>
              <a:t>대립가설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적어도 </a:t>
            </a:r>
            <a:r>
              <a:rPr lang="en-US" altLang="ko-KR" sz="1600" dirty="0" smtClean="0"/>
              <a:t>1</a:t>
            </a:r>
            <a:r>
              <a:rPr lang="ko-KR" altLang="en-US" sz="1600" dirty="0" err="1" smtClean="0"/>
              <a:t>개반의</a:t>
            </a:r>
            <a:r>
              <a:rPr lang="ko-KR" altLang="en-US" sz="1600" dirty="0" smtClean="0"/>
              <a:t> 평균은 다르다</a:t>
            </a:r>
            <a:r>
              <a:rPr lang="en-US" altLang="ko-KR" sz="1600" dirty="0" smtClean="0"/>
              <a:t>. 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402931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</a:t>
            </a:r>
            <a:r>
              <a:rPr lang="en-US" altLang="ko-KR" sz="2400" b="0" dirty="0" smtClean="0"/>
              <a:t>F </a:t>
            </a:r>
            <a:r>
              <a:rPr lang="ko-KR" altLang="en-US" sz="2400" b="0" dirty="0" smtClean="0"/>
              <a:t>통계량 공식</a:t>
            </a:r>
            <a:endParaRPr lang="ko-KR" altLang="en-US" sz="1800" b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E5C7A-255C-4EE2-B00B-B70CDC60C356}"/>
              </a:ext>
            </a:extLst>
          </p:cNvPr>
          <p:cNvSpPr txBox="1"/>
          <p:nvPr/>
        </p:nvSpPr>
        <p:spPr>
          <a:xfrm>
            <a:off x="850403" y="1009319"/>
            <a:ext cx="8822122" cy="1072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altLang="ko-KR" sz="1600" dirty="0" smtClean="0"/>
              <a:t>F</a:t>
            </a:r>
            <a:r>
              <a:rPr lang="ko-KR" altLang="en-US" sz="1600" dirty="0" smtClean="0"/>
              <a:t>통계량은 오차의 평균제곱합과 처리의 평균제곱합의 비인 </a:t>
            </a:r>
            <a:r>
              <a:rPr lang="en-US" altLang="ko-KR" sz="1600" dirty="0" smtClean="0"/>
              <a:t>MST/MSE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1600" dirty="0" smtClean="0"/>
              <a:t>이를 나타내는 두 개의 자유도</a:t>
            </a:r>
            <a:r>
              <a:rPr lang="en-US" altLang="ko-KR" sz="1600" dirty="0" smtClean="0"/>
              <a:t>(k-1, n-k)</a:t>
            </a:r>
            <a:r>
              <a:rPr lang="ko-KR" altLang="en-US" sz="1600" dirty="0" smtClean="0"/>
              <a:t>를 </a:t>
            </a:r>
            <a:r>
              <a:rPr lang="ko-KR" altLang="en-US" sz="1600" dirty="0" err="1" smtClean="0"/>
              <a:t>모수로</a:t>
            </a:r>
            <a:r>
              <a:rPr lang="ko-KR" altLang="en-US" sz="1600" dirty="0" smtClean="0"/>
              <a:t> 하는 </a:t>
            </a:r>
            <a:r>
              <a:rPr lang="en-US" altLang="ko-KR" sz="1600" dirty="0" smtClean="0"/>
              <a:t>F-</a:t>
            </a:r>
            <a:r>
              <a:rPr lang="ko-KR" altLang="en-US" sz="1600" dirty="0" smtClean="0"/>
              <a:t>분포를 따르는 </a:t>
            </a:r>
            <a:r>
              <a:rPr lang="en-US" altLang="ko-KR" sz="1600" dirty="0" smtClean="0"/>
              <a:t>F </a:t>
            </a:r>
            <a:r>
              <a:rPr lang="ko-KR" altLang="en-US" sz="1600" dirty="0" smtClean="0"/>
              <a:t>통계량</a:t>
            </a:r>
            <a:endParaRPr lang="en-US" altLang="ko-KR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200416" y="2204864"/>
                <a:ext cx="5197513" cy="1236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altLang="ko-KR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𝒃𝒆𝒕𝒘𝒆𝒆𝒏</m:t>
                              </m:r>
                            </m:sub>
                            <m:sup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𝒘𝒊𝒕𝒉𝒊𝒏</m:t>
                              </m:r>
                            </m:sub>
                            <m:sup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  <m:r>
                        <a:rPr lang="en-US" altLang="ko-KR" sz="18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ko-KR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</a:rPr>
                                <m:t>𝑺𝑺𝑻</m:t>
                              </m:r>
                            </m:num>
                            <m:den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altLang="ko-KR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</a:rPr>
                                <m:t>𝑺𝑺𝑬</m:t>
                              </m:r>
                            </m:num>
                            <m:den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den>
                      </m:f>
                      <m:r>
                        <a:rPr lang="en-US" altLang="ko-KR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</a:rPr>
                            <m:t>𝑴𝑺𝑻</m:t>
                          </m:r>
                        </m:num>
                        <m:den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</a:rPr>
                            <m:t>𝑴𝑺𝑬</m:t>
                          </m:r>
                        </m:den>
                      </m:f>
                      <m:r>
                        <a:rPr lang="en-US" altLang="ko-KR" sz="1800" b="1" i="1" smtClean="0">
                          <a:latin typeface="Cambria Math" panose="02040503050406030204" pitchFamily="18" charset="0"/>
                        </a:rPr>
                        <m:t>  ~ </m:t>
                      </m:r>
                      <m:r>
                        <a:rPr lang="en-US" altLang="ko-KR" sz="1800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altLang="ko-KR" sz="18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800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ko-KR" sz="1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8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18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8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ko-KR" sz="1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800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ko-KR" sz="18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8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416" y="2204864"/>
                <a:ext cx="5197513" cy="1236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1BE5C7A-255C-4EE2-B00B-B70CDC60C356}"/>
              </a:ext>
            </a:extLst>
          </p:cNvPr>
          <p:cNvSpPr txBox="1"/>
          <p:nvPr/>
        </p:nvSpPr>
        <p:spPr>
          <a:xfrm>
            <a:off x="850403" y="3563851"/>
            <a:ext cx="8822122" cy="115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altLang="ko-KR" sz="1600" dirty="0" smtClean="0"/>
              <a:t>MSE (</a:t>
            </a:r>
            <a:r>
              <a:rPr lang="ko-KR" altLang="en-US" sz="1600" dirty="0" smtClean="0"/>
              <a:t>오차 평균 </a:t>
            </a:r>
            <a:r>
              <a:rPr lang="ko-KR" altLang="en-US" sz="1600" dirty="0" err="1" smtClean="0"/>
              <a:t>제곱합</a:t>
            </a:r>
            <a:r>
              <a:rPr lang="en-US" altLang="ko-KR" sz="1600" dirty="0" smtClean="0"/>
              <a:t>) : </a:t>
            </a:r>
            <a:r>
              <a:rPr lang="ko-KR" altLang="en-US" sz="1600" dirty="0" smtClean="0"/>
              <a:t>처리내 </a:t>
            </a:r>
            <a:r>
              <a:rPr lang="ko-KR" altLang="en-US" sz="1600" dirty="0" err="1" smtClean="0"/>
              <a:t>제곱합을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자유도로</a:t>
            </a:r>
            <a:r>
              <a:rPr lang="ko-KR" altLang="en-US" sz="1600" dirty="0" smtClean="0"/>
              <a:t> 나눈 값</a:t>
            </a:r>
            <a:endParaRPr lang="en-US" altLang="ko-KR" sz="1600" dirty="0" smtClean="0"/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altLang="ko-KR" sz="1600" dirty="0" smtClean="0"/>
              <a:t>MST (</a:t>
            </a:r>
            <a:r>
              <a:rPr lang="ko-KR" altLang="en-US" sz="1600" dirty="0" smtClean="0"/>
              <a:t>처리 평균 </a:t>
            </a:r>
            <a:r>
              <a:rPr lang="ko-KR" altLang="en-US" sz="1600" dirty="0" err="1" smtClean="0"/>
              <a:t>제곱합</a:t>
            </a:r>
            <a:r>
              <a:rPr lang="en-US" altLang="ko-KR" sz="1600" dirty="0" smtClean="0"/>
              <a:t>) : </a:t>
            </a:r>
            <a:r>
              <a:rPr lang="ko-KR" altLang="en-US" sz="1600" dirty="0" err="1" smtClean="0"/>
              <a:t>처리간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제곱합을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자유도로</a:t>
            </a:r>
            <a:r>
              <a:rPr lang="ko-KR" altLang="en-US" sz="1600" dirty="0" smtClean="0"/>
              <a:t> 나눈 값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112580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</a:t>
            </a:r>
            <a:r>
              <a:rPr lang="ko-KR" altLang="en-US" sz="2400" b="0" dirty="0" smtClean="0"/>
              <a:t>처리 </a:t>
            </a:r>
            <a:r>
              <a:rPr lang="ko-KR" altLang="en-US" sz="2400" b="0" dirty="0" err="1" smtClean="0"/>
              <a:t>제곱합의</a:t>
            </a:r>
            <a:r>
              <a:rPr lang="ko-KR" altLang="en-US" sz="2400" b="0" dirty="0" smtClean="0"/>
              <a:t> 의미</a:t>
            </a:r>
            <a:endParaRPr lang="ko-KR" altLang="en-US" sz="1800" b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E5C7A-255C-4EE2-B00B-B70CDC60C356}"/>
              </a:ext>
            </a:extLst>
          </p:cNvPr>
          <p:cNvSpPr txBox="1"/>
          <p:nvPr/>
        </p:nvSpPr>
        <p:spPr>
          <a:xfrm>
            <a:off x="850403" y="1009319"/>
            <a:ext cx="8822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1600" dirty="0" smtClean="0"/>
              <a:t>수집된 자료를 표현하면 다음과 같다</a:t>
            </a:r>
            <a:r>
              <a:rPr lang="en-US" altLang="ko-KR" sz="1600" dirty="0" smtClean="0"/>
              <a:t>. </a:t>
            </a:r>
            <a:endParaRPr lang="en-US" altLang="ko-KR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표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5859988"/>
                  </p:ext>
                </p:extLst>
              </p:nvPr>
            </p:nvGraphicFramePr>
            <p:xfrm>
              <a:off x="1244588" y="1594094"/>
              <a:ext cx="8208912" cy="18730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52228">
                      <a:extLst>
                        <a:ext uri="{9D8B030D-6E8A-4147-A177-3AD203B41FA5}">
                          <a16:colId xmlns:a16="http://schemas.microsoft.com/office/drawing/2014/main" val="4259883202"/>
                        </a:ext>
                      </a:extLst>
                    </a:gridCol>
                    <a:gridCol w="2052228">
                      <a:extLst>
                        <a:ext uri="{9D8B030D-6E8A-4147-A177-3AD203B41FA5}">
                          <a16:colId xmlns:a16="http://schemas.microsoft.com/office/drawing/2014/main" val="3377005025"/>
                        </a:ext>
                      </a:extLst>
                    </a:gridCol>
                    <a:gridCol w="2052228">
                      <a:extLst>
                        <a:ext uri="{9D8B030D-6E8A-4147-A177-3AD203B41FA5}">
                          <a16:colId xmlns:a16="http://schemas.microsoft.com/office/drawing/2014/main" val="48392724"/>
                        </a:ext>
                      </a:extLst>
                    </a:gridCol>
                    <a:gridCol w="2052228">
                      <a:extLst>
                        <a:ext uri="{9D8B030D-6E8A-4147-A177-3AD203B41FA5}">
                          <a16:colId xmlns:a16="http://schemas.microsoft.com/office/drawing/2014/main" val="4083951343"/>
                        </a:ext>
                      </a:extLst>
                    </a:gridCol>
                  </a:tblGrid>
                  <a:tr h="12562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>
                              <a:solidFill>
                                <a:schemeClr val="tx1"/>
                              </a:solidFill>
                            </a:rPr>
                            <a:t>구 분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ko-KR" altLang="en-US" dirty="0" smtClean="0">
                              <a:solidFill>
                                <a:schemeClr val="tx1"/>
                              </a:solidFill>
                            </a:rPr>
                            <a:t>반</a:t>
                          </a:r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(y</a:t>
                          </a:r>
                          <a:r>
                            <a:rPr lang="en-US" altLang="ko-KR" baseline="-25000" dirty="0" smtClean="0">
                              <a:solidFill>
                                <a:schemeClr val="tx1"/>
                              </a:solidFill>
                            </a:rPr>
                            <a:t>1j</a:t>
                          </a:r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ko-KR" altLang="en-US" dirty="0" smtClean="0">
                              <a:solidFill>
                                <a:schemeClr val="tx1"/>
                              </a:solidFill>
                            </a:rPr>
                            <a:t>반</a:t>
                          </a:r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(y</a:t>
                          </a:r>
                          <a:r>
                            <a:rPr lang="en-US" altLang="ko-KR" baseline="-25000" dirty="0" smtClean="0">
                              <a:solidFill>
                                <a:schemeClr val="tx1"/>
                              </a:solidFill>
                            </a:rPr>
                            <a:t>2j</a:t>
                          </a:r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r>
                            <a:rPr lang="ko-KR" altLang="en-US" dirty="0" smtClean="0">
                              <a:solidFill>
                                <a:schemeClr val="tx1"/>
                              </a:solidFill>
                            </a:rPr>
                            <a:t>반</a:t>
                          </a:r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(y</a:t>
                          </a:r>
                          <a:r>
                            <a:rPr lang="en-US" altLang="ko-KR" baseline="-25000" dirty="0" smtClean="0">
                              <a:solidFill>
                                <a:schemeClr val="tx1"/>
                              </a:solidFill>
                            </a:rPr>
                            <a:t>3j</a:t>
                          </a:r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65105944"/>
                      </a:ext>
                    </a:extLst>
                  </a:tr>
                  <a:tr h="8422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err="1" smtClean="0">
                              <a:solidFill>
                                <a:schemeClr val="tx1"/>
                              </a:solidFill>
                            </a:rPr>
                            <a:t>집단별</a:t>
                          </a:r>
                          <a:r>
                            <a:rPr lang="ko-KR" altLang="en-US" dirty="0" smtClean="0">
                              <a:solidFill>
                                <a:schemeClr val="tx1"/>
                              </a:solidFill>
                            </a:rPr>
                            <a:t> 관찰자료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ko-KR" baseline="-2500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ko-KR" baseline="-2500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baseline="-25000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ko-KR" baseline="-250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ko-KR" baseline="-2500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ko-KR" baseline="-2500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baseline="-25000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ko-KR" baseline="-250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ko-KR" baseline="-2500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ko-KR" baseline="-2500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baseline="-25000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ko-KR" baseline="-250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17093458"/>
                      </a:ext>
                    </a:extLst>
                  </a:tr>
                  <a:tr h="29092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>
                              <a:solidFill>
                                <a:schemeClr val="tx1"/>
                              </a:solidFill>
                            </a:rPr>
                            <a:t>평균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ko-KR" alt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ko-KR" alt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ko-KR" alt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3523927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표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5859988"/>
                  </p:ext>
                </p:extLst>
              </p:nvPr>
            </p:nvGraphicFramePr>
            <p:xfrm>
              <a:off x="1244588" y="1594094"/>
              <a:ext cx="8208912" cy="18730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52228">
                      <a:extLst>
                        <a:ext uri="{9D8B030D-6E8A-4147-A177-3AD203B41FA5}">
                          <a16:colId xmlns:a16="http://schemas.microsoft.com/office/drawing/2014/main" val="4259883202"/>
                        </a:ext>
                      </a:extLst>
                    </a:gridCol>
                    <a:gridCol w="2052228">
                      <a:extLst>
                        <a:ext uri="{9D8B030D-6E8A-4147-A177-3AD203B41FA5}">
                          <a16:colId xmlns:a16="http://schemas.microsoft.com/office/drawing/2014/main" val="3377005025"/>
                        </a:ext>
                      </a:extLst>
                    </a:gridCol>
                    <a:gridCol w="2052228">
                      <a:extLst>
                        <a:ext uri="{9D8B030D-6E8A-4147-A177-3AD203B41FA5}">
                          <a16:colId xmlns:a16="http://schemas.microsoft.com/office/drawing/2014/main" val="48392724"/>
                        </a:ext>
                      </a:extLst>
                    </a:gridCol>
                    <a:gridCol w="2052228">
                      <a:extLst>
                        <a:ext uri="{9D8B030D-6E8A-4147-A177-3AD203B41FA5}">
                          <a16:colId xmlns:a16="http://schemas.microsoft.com/office/drawing/2014/main" val="408395134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>
                              <a:solidFill>
                                <a:schemeClr val="tx1"/>
                              </a:solidFill>
                            </a:rPr>
                            <a:t>구 분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ko-KR" altLang="en-US" dirty="0" smtClean="0">
                              <a:solidFill>
                                <a:schemeClr val="tx1"/>
                              </a:solidFill>
                            </a:rPr>
                            <a:t>반</a:t>
                          </a:r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(y</a:t>
                          </a:r>
                          <a:r>
                            <a:rPr lang="en-US" altLang="ko-KR" baseline="-25000" dirty="0" smtClean="0">
                              <a:solidFill>
                                <a:schemeClr val="tx1"/>
                              </a:solidFill>
                            </a:rPr>
                            <a:t>1j</a:t>
                          </a:r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ko-KR" altLang="en-US" dirty="0" smtClean="0">
                              <a:solidFill>
                                <a:schemeClr val="tx1"/>
                              </a:solidFill>
                            </a:rPr>
                            <a:t>반</a:t>
                          </a:r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(y</a:t>
                          </a:r>
                          <a:r>
                            <a:rPr lang="en-US" altLang="ko-KR" baseline="-25000" dirty="0" smtClean="0">
                              <a:solidFill>
                                <a:schemeClr val="tx1"/>
                              </a:solidFill>
                            </a:rPr>
                            <a:t>2j</a:t>
                          </a:r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r>
                            <a:rPr lang="ko-KR" altLang="en-US" dirty="0" smtClean="0">
                              <a:solidFill>
                                <a:schemeClr val="tx1"/>
                              </a:solidFill>
                            </a:rPr>
                            <a:t>반</a:t>
                          </a:r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(y</a:t>
                          </a:r>
                          <a:r>
                            <a:rPr lang="en-US" altLang="ko-KR" baseline="-25000" dirty="0" smtClean="0">
                              <a:solidFill>
                                <a:schemeClr val="tx1"/>
                              </a:solidFill>
                            </a:rPr>
                            <a:t>3j</a:t>
                          </a:r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65105944"/>
                      </a:ext>
                    </a:extLst>
                  </a:tr>
                  <a:tr h="11415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err="1" smtClean="0">
                              <a:solidFill>
                                <a:schemeClr val="tx1"/>
                              </a:solidFill>
                            </a:rPr>
                            <a:t>집단별</a:t>
                          </a:r>
                          <a:r>
                            <a:rPr lang="ko-KR" altLang="en-US" dirty="0" smtClean="0">
                              <a:solidFill>
                                <a:schemeClr val="tx1"/>
                              </a:solidFill>
                            </a:rPr>
                            <a:t> 관찰자료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34574" r="-200000" b="-404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595" t="-34574" r="-100595" b="-404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9703" t="-34574" r="-297" b="-404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709345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>
                              <a:solidFill>
                                <a:schemeClr val="tx1"/>
                              </a:solidFill>
                            </a:rPr>
                            <a:t>평균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421667" r="-2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595" t="-421667" r="-100595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9703" t="-421667" r="-297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523927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1BE5C7A-255C-4EE2-B00B-B70CDC60C356}"/>
              </a:ext>
            </a:extLst>
          </p:cNvPr>
          <p:cNvSpPr txBox="1"/>
          <p:nvPr/>
        </p:nvSpPr>
        <p:spPr>
          <a:xfrm>
            <a:off x="848544" y="3605774"/>
            <a:ext cx="8822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1600" dirty="0" smtClean="0"/>
              <a:t>각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데이터는 정규분포로부터 독립적으로 추출된 표본 임을 가정함</a:t>
            </a:r>
            <a:r>
              <a:rPr lang="en-US" altLang="ko-KR" sz="16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6750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</a:t>
            </a:r>
            <a:r>
              <a:rPr lang="ko-KR" altLang="en-US" sz="2400" b="0" dirty="0" smtClean="0"/>
              <a:t>일원분산분석 모형</a:t>
            </a:r>
            <a:endParaRPr lang="ko-KR" altLang="en-US" sz="1800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1BE5C7A-255C-4EE2-B00B-B70CDC60C356}"/>
                  </a:ext>
                </a:extLst>
              </p:cNvPr>
              <p:cNvSpPr txBox="1"/>
              <p:nvPr/>
            </p:nvSpPr>
            <p:spPr>
              <a:xfrm>
                <a:off x="850403" y="1009319"/>
                <a:ext cx="8822122" cy="22267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Courier New" panose="02070309020205020404" pitchFamily="49" charset="0"/>
                  <a:buChar char="o"/>
                </a:pPr>
                <a:r>
                  <a:rPr lang="ko-KR" altLang="en-US" sz="1600" dirty="0" smtClean="0"/>
                  <a:t>각 반을 나누면 처리 집단이 </a:t>
                </a:r>
                <a:r>
                  <a:rPr lang="ko-KR" altLang="en-US" sz="1600" dirty="0" smtClean="0"/>
                  <a:t>됨</a:t>
                </a:r>
                <a:endParaRPr lang="en-US" altLang="ko-KR" sz="1600" dirty="0" smtClean="0"/>
              </a:p>
              <a:p>
                <a:pPr marL="742950" lvl="1" indent="-285750">
                  <a:lnSpc>
                    <a:spcPct val="150000"/>
                  </a:lnSpc>
                  <a:buFont typeface="맑은 고딕" panose="020B0503020000020004" pitchFamily="50" charset="-127"/>
                  <a:buChar char="√"/>
                  <a:defRPr/>
                </a:pPr>
                <a:r>
                  <a:rPr lang="ko-KR" altLang="en-US" sz="1600" dirty="0" smtClean="0"/>
                  <a:t>처리 </a:t>
                </a:r>
                <a:r>
                  <a:rPr lang="en-US" altLang="ko-KR" sz="1600" dirty="0" smtClean="0"/>
                  <a:t>1</a:t>
                </a:r>
                <a:r>
                  <a:rPr lang="ko-KR" altLang="en-US" sz="1600" dirty="0" smtClean="0"/>
                  <a:t> </a:t>
                </a:r>
                <a:r>
                  <a:rPr lang="en-US" altLang="ko-KR" sz="16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600" b="0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altLang="ko-KR" sz="1600" dirty="0" smtClean="0">
                    <a:solidFill>
                      <a:srgbClr val="00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600" b="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600" dirty="0">
                    <a:solidFill>
                      <a:srgbClr val="000000"/>
                    </a:solidFill>
                  </a:rPr>
                  <a:t>,</a:t>
                </a:r>
                <a:r>
                  <a:rPr lang="en-US" altLang="ko-KR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600" b="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600" dirty="0" smtClean="0">
                    <a:solidFill>
                      <a:srgbClr val="000000"/>
                    </a:solidFill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en-US" altLang="ko-KR" sz="16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16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16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600" dirty="0">
                  <a:solidFill>
                    <a:srgbClr val="000000"/>
                  </a:solidFill>
                </a:endParaRPr>
              </a:p>
              <a:p>
                <a:pPr marL="742950" lvl="1" indent="-285750">
                  <a:lnSpc>
                    <a:spcPct val="150000"/>
                  </a:lnSpc>
                  <a:buFont typeface="맑은 고딕" panose="020B0503020000020004" pitchFamily="50" charset="-127"/>
                  <a:buChar char="√"/>
                  <a:defRPr/>
                </a:pPr>
                <a:r>
                  <a:rPr lang="ko-KR" altLang="en-US" sz="1600" dirty="0">
                    <a:solidFill>
                      <a:srgbClr val="000000"/>
                    </a:solidFill>
                  </a:rPr>
                  <a:t>처리 </a:t>
                </a:r>
                <a:r>
                  <a:rPr lang="en-US" altLang="ko-KR" sz="1600" dirty="0" smtClean="0">
                    <a:solidFill>
                      <a:srgbClr val="000000"/>
                    </a:solidFill>
                  </a:rPr>
                  <a:t>2</a:t>
                </a:r>
                <a:r>
                  <a:rPr lang="ko-KR" altLang="en-US" sz="1600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altLang="ko-KR" sz="1600" dirty="0">
                    <a:solidFill>
                      <a:srgbClr val="000000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altLang="ko-KR" sz="1600" dirty="0">
                    <a:solidFill>
                      <a:srgbClr val="00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600" dirty="0">
                    <a:solidFill>
                      <a:srgbClr val="00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600" dirty="0">
                    <a:solidFill>
                      <a:srgbClr val="000000"/>
                    </a:solidFill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en-US" altLang="ko-KR" sz="16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1600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1600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lang="en-US" altLang="ko-KR" sz="16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altLang="ko-KR" sz="16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6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altLang="ko-KR" sz="1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1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16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600" dirty="0">
                  <a:solidFill>
                    <a:srgbClr val="000000"/>
                  </a:solidFill>
                </a:endParaRPr>
              </a:p>
              <a:p>
                <a:pPr marL="742950" lvl="1" indent="-285750">
                  <a:lnSpc>
                    <a:spcPct val="150000"/>
                  </a:lnSpc>
                  <a:buFont typeface="맑은 고딕" panose="020B0503020000020004" pitchFamily="50" charset="-127"/>
                  <a:buChar char="√"/>
                  <a:defRPr/>
                </a:pPr>
                <a:r>
                  <a:rPr lang="ko-KR" altLang="en-US" sz="1600" dirty="0">
                    <a:solidFill>
                      <a:srgbClr val="000000"/>
                    </a:solidFill>
                  </a:rPr>
                  <a:t>처리 </a:t>
                </a:r>
                <a:r>
                  <a:rPr lang="en-US" altLang="ko-KR" sz="1600" dirty="0" smtClean="0">
                    <a:solidFill>
                      <a:srgbClr val="000000"/>
                    </a:solidFill>
                  </a:rPr>
                  <a:t>3</a:t>
                </a:r>
                <a:r>
                  <a:rPr lang="ko-KR" altLang="en-US" sz="1600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altLang="ko-KR" sz="1600" dirty="0">
                    <a:solidFill>
                      <a:srgbClr val="000000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altLang="ko-KR" sz="1600" dirty="0">
                    <a:solidFill>
                      <a:srgbClr val="00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600" dirty="0">
                    <a:solidFill>
                      <a:srgbClr val="00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600" dirty="0">
                    <a:solidFill>
                      <a:srgbClr val="000000"/>
                    </a:solidFill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en-US" altLang="ko-KR" sz="16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1600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1600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lang="en-US" altLang="ko-KR" sz="16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altLang="ko-KR" sz="16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6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altLang="ko-KR" sz="1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ko-KR" sz="1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16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6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1BE5C7A-255C-4EE2-B00B-B70CDC60C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403" y="1009319"/>
                <a:ext cx="8822122" cy="2226763"/>
              </a:xfrm>
              <a:prstGeom prst="rect">
                <a:avLst/>
              </a:prstGeom>
              <a:blipFill>
                <a:blip r:embed="rId2"/>
                <a:stretch>
                  <a:fillRect l="-2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BE5C7A-255C-4EE2-B00B-B70CDC60C356}"/>
                  </a:ext>
                </a:extLst>
              </p:cNvPr>
              <p:cNvSpPr txBox="1"/>
              <p:nvPr/>
            </p:nvSpPr>
            <p:spPr>
              <a:xfrm>
                <a:off x="855577" y="3236082"/>
                <a:ext cx="8822122" cy="1479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Courier New" panose="02070309020205020404" pitchFamily="49" charset="0"/>
                  <a:buChar char="o"/>
                </a:pPr>
                <a:r>
                  <a:rPr lang="ko-KR" altLang="en-US" sz="1600" dirty="0" smtClean="0"/>
                  <a:t>용어 정리</a:t>
                </a:r>
                <a:endParaRPr lang="en-US" altLang="ko-KR" sz="1600" dirty="0" smtClean="0"/>
              </a:p>
              <a:p>
                <a:pPr marL="742950" lvl="1" indent="-285750">
                  <a:lnSpc>
                    <a:spcPct val="150000"/>
                  </a:lnSpc>
                  <a:buFont typeface="맑은 고딕" panose="020B0503020000020004" pitchFamily="50" charset="-127"/>
                  <a:buChar char="√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6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600" dirty="0" smtClean="0">
                    <a:solidFill>
                      <a:srgbClr val="000000"/>
                    </a:solidFill>
                  </a:rPr>
                  <a:t> : </a:t>
                </a:r>
                <a14:m>
                  <m:oMath xmlns:m="http://schemas.openxmlformats.org/officeDocument/2006/math">
                    <m:r>
                      <a:rPr lang="en-US" altLang="ko-KR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ko-KR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600" dirty="0" smtClean="0">
                    <a:solidFill>
                      <a:srgbClr val="000000"/>
                    </a:solidFill>
                  </a:rPr>
                  <a:t>번째 처리의 모평균</a:t>
                </a:r>
                <a:endParaRPr lang="en-US" altLang="ko-KR" sz="1600" dirty="0" smtClean="0">
                  <a:solidFill>
                    <a:srgbClr val="000000"/>
                  </a:solidFill>
                </a:endParaRPr>
              </a:p>
              <a:p>
                <a:pPr marL="742950" lvl="1" indent="-285750">
                  <a:lnSpc>
                    <a:spcPct val="150000"/>
                  </a:lnSpc>
                  <a:buFont typeface="맑은 고딕" panose="020B0503020000020004" pitchFamily="50" charset="-127"/>
                  <a:buChar char="√"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1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1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1600" dirty="0" smtClean="0">
                    <a:solidFill>
                      <a:srgbClr val="000000"/>
                    </a:solidFill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1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1600" dirty="0" smtClean="0">
                    <a:solidFill>
                      <a:srgbClr val="000000"/>
                    </a:solidFill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ko-KR" sz="1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1600" dirty="0" smtClean="0">
                    <a:solidFill>
                      <a:srgbClr val="000000"/>
                    </a:solidFill>
                  </a:rPr>
                  <a:t> :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ko-KR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600" dirty="0">
                    <a:solidFill>
                      <a:srgbClr val="000000"/>
                    </a:solidFill>
                  </a:rPr>
                  <a:t>번째 처리의 </a:t>
                </a:r>
                <a:r>
                  <a:rPr lang="ko-KR" altLang="en-US" sz="1600" dirty="0" err="1" smtClean="0">
                    <a:solidFill>
                      <a:srgbClr val="000000"/>
                    </a:solidFill>
                  </a:rPr>
                  <a:t>모분산</a:t>
                </a:r>
                <a:endParaRPr lang="en-US" altLang="ko-KR" sz="16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BE5C7A-255C-4EE2-B00B-B70CDC60C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577" y="3236082"/>
                <a:ext cx="8822122" cy="1479508"/>
              </a:xfrm>
              <a:prstGeom prst="rect">
                <a:avLst/>
              </a:prstGeom>
              <a:blipFill>
                <a:blip r:embed="rId3"/>
                <a:stretch>
                  <a:fillRect l="-276" b="-20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3606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 smtClean="0"/>
              <a:t>❑ 일원분산분석 모형</a:t>
            </a:r>
            <a:endParaRPr lang="ko-KR" altLang="en-US" sz="1800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1BE5C7A-255C-4EE2-B00B-B70CDC60C356}"/>
                  </a:ext>
                </a:extLst>
              </p:cNvPr>
              <p:cNvSpPr txBox="1"/>
              <p:nvPr/>
            </p:nvSpPr>
            <p:spPr>
              <a:xfrm>
                <a:off x="850403" y="1009319"/>
                <a:ext cx="8822122" cy="1043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Courier New" panose="02070309020205020404" pitchFamily="49" charset="0"/>
                  <a:buChar char="o"/>
                </a:pPr>
                <a:r>
                  <a:rPr lang="ko-KR" altLang="en-US" sz="1600" dirty="0" smtClean="0"/>
                  <a:t>각 </a:t>
                </a:r>
                <a:r>
                  <a:rPr lang="ko-KR" altLang="en-US" sz="1600" dirty="0" err="1" smtClean="0"/>
                  <a:t>처리별로</a:t>
                </a:r>
                <a:r>
                  <a:rPr lang="ko-KR" altLang="en-US" sz="1600" dirty="0" smtClean="0"/>
                  <a:t> </a:t>
                </a:r>
                <a:r>
                  <a:rPr lang="ko-KR" altLang="en-US" sz="1600" dirty="0" err="1" smtClean="0"/>
                  <a:t>관찰값과</a:t>
                </a:r>
                <a:r>
                  <a:rPr lang="ko-KR" altLang="en-US" sz="1600" dirty="0" smtClean="0"/>
                  <a:t> </a:t>
                </a:r>
                <a:r>
                  <a:rPr lang="ko-KR" altLang="en-US" sz="1600" dirty="0" err="1" smtClean="0"/>
                  <a:t>처리별</a:t>
                </a:r>
                <a:r>
                  <a:rPr lang="ko-KR" altLang="en-US" sz="1600" dirty="0" smtClean="0"/>
                  <a:t> 평균과의 차이는</a:t>
                </a:r>
              </a:p>
              <a:p>
                <a:pPr marL="742950" lvl="1" indent="-285750">
                  <a:lnSpc>
                    <a:spcPct val="150000"/>
                  </a:lnSpc>
                  <a:buFont typeface="맑은 고딕" panose="020B0503020000020004" pitchFamily="50" charset="-127"/>
                  <a:buChar char="√"/>
                  <a:defRPr/>
                </a:pPr>
                <a:r>
                  <a:rPr lang="ko-KR" altLang="en-US" sz="1600" dirty="0" smtClean="0">
                    <a:solidFill>
                      <a:srgbClr val="000000"/>
                    </a:solidFill>
                  </a:rPr>
                  <a:t>서로 독립으로 평균이 </a:t>
                </a:r>
                <a:r>
                  <a:rPr lang="en-US" altLang="ko-KR" sz="1600" dirty="0" smtClean="0">
                    <a:solidFill>
                      <a:srgbClr val="000000"/>
                    </a:solidFill>
                  </a:rPr>
                  <a:t>0</a:t>
                </a:r>
                <a:r>
                  <a:rPr lang="ko-KR" altLang="en-US" sz="1600" dirty="0" smtClean="0">
                    <a:solidFill>
                      <a:srgbClr val="000000"/>
                    </a:solidFill>
                  </a:rPr>
                  <a:t>이고</a:t>
                </a:r>
                <a:r>
                  <a:rPr lang="en-US" altLang="ko-KR" sz="1600" dirty="0" smtClean="0">
                    <a:solidFill>
                      <a:srgbClr val="000000"/>
                    </a:solidFill>
                  </a:rPr>
                  <a:t>, </a:t>
                </a:r>
                <a:r>
                  <a:rPr lang="ko-KR" altLang="en-US" sz="1600" dirty="0" smtClean="0">
                    <a:solidFill>
                      <a:srgbClr val="000000"/>
                    </a:solidFill>
                  </a:rPr>
                  <a:t>분산이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altLang="ko-KR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ko-KR" altLang="en-US" sz="1600" dirty="0" smtClean="0">
                    <a:solidFill>
                      <a:srgbClr val="000000"/>
                    </a:solidFill>
                  </a:rPr>
                  <a:t>인 정규분포로부터 추출된 </a:t>
                </a:r>
                <a:r>
                  <a:rPr lang="ko-KR" altLang="en-US" sz="1600" dirty="0">
                    <a:solidFill>
                      <a:srgbClr val="000000"/>
                    </a:solidFill>
                  </a:rPr>
                  <a:t>확</a:t>
                </a:r>
                <a:r>
                  <a:rPr lang="ko-KR" altLang="en-US" sz="1600" dirty="0" smtClean="0">
                    <a:solidFill>
                      <a:srgbClr val="000000"/>
                    </a:solidFill>
                  </a:rPr>
                  <a:t>률 분포</a:t>
                </a:r>
                <a:endParaRPr lang="en-US" altLang="ko-KR" sz="16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1BE5C7A-255C-4EE2-B00B-B70CDC60C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403" y="1009319"/>
                <a:ext cx="8822122" cy="1043876"/>
              </a:xfrm>
              <a:prstGeom prst="rect">
                <a:avLst/>
              </a:prstGeom>
              <a:blipFill>
                <a:blip r:embed="rId2"/>
                <a:stretch>
                  <a:fillRect l="-276" b="-29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BE5C7A-255C-4EE2-B00B-B70CDC60C356}"/>
                  </a:ext>
                </a:extLst>
              </p:cNvPr>
              <p:cNvSpPr txBox="1"/>
              <p:nvPr/>
            </p:nvSpPr>
            <p:spPr>
              <a:xfrm>
                <a:off x="850403" y="2057877"/>
                <a:ext cx="8822122" cy="4092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Courier New" panose="02070309020205020404" pitchFamily="49" charset="0"/>
                  <a:buChar char="o"/>
                </a:pPr>
                <a:r>
                  <a:rPr lang="ko-KR" altLang="en-US" sz="1600" dirty="0" smtClean="0"/>
                  <a:t>일원분산분석 모형</a:t>
                </a:r>
                <a:endParaRPr lang="en-US" altLang="ko-KR" sz="1600" dirty="0" smtClean="0"/>
              </a:p>
              <a:p>
                <a:pPr marL="742950" lvl="1" indent="-285750">
                  <a:lnSpc>
                    <a:spcPct val="150000"/>
                  </a:lnSpc>
                  <a:buFont typeface="맑은 고딕" panose="020B0503020000020004" pitchFamily="50" charset="-127"/>
                  <a:buChar char="√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lang="en-US" altLang="ko-KR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en-US" altLang="ko-KR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ko-KR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ko-KR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en-US" altLang="ko-KR" sz="1600" dirty="0" smtClean="0">
                    <a:solidFill>
                      <a:srgbClr val="000000"/>
                    </a:solidFill>
                  </a:rPr>
                  <a:t>, </a:t>
                </a:r>
              </a:p>
              <a:p>
                <a:pPr>
                  <a:lnSpc>
                    <a:spcPct val="150000"/>
                  </a:lnSpc>
                  <a:buNone/>
                  <a:defRPr/>
                </a:pPr>
                <a:r>
                  <a:rPr lang="en-US" altLang="ko-KR" sz="1600" b="1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ko-KR" sz="1600" b="1" dirty="0" smtClean="0">
                    <a:solidFill>
                      <a:srgbClr val="000000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altLang="ko-KR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ko-KR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ko-KR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ko-KR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altLang="ko-KR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ko-KR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ko-KR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ko-KR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ko-KR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ko-KR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ko-KR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ko-KR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lang="en-US" altLang="ko-KR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altLang="ko-KR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ko-KR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altLang="ko-KR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altLang="ko-KR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ko-KR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altLang="ko-KR" sz="1600" dirty="0" smtClean="0">
                  <a:solidFill>
                    <a:srgbClr val="000000"/>
                  </a:solidFill>
                </a:endParaRPr>
              </a:p>
              <a:p>
                <a:pPr marL="742950" lvl="1" indent="-285750">
                  <a:lnSpc>
                    <a:spcPct val="150000"/>
                  </a:lnSpc>
                  <a:buFont typeface="맑은 고딕" panose="020B0503020000020004" pitchFamily="50" charset="-127"/>
                  <a:buChar char="√"/>
                  <a:defRPr/>
                </a:pPr>
                <a:r>
                  <a:rPr lang="ko-KR" altLang="en-US" sz="1600" dirty="0" smtClean="0">
                    <a:solidFill>
                      <a:srgbClr val="000000"/>
                    </a:solidFill>
                  </a:rPr>
                  <a:t>전체 모집단의 평균 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ko-KR" altLang="en-US" sz="1600" dirty="0" smtClean="0">
                    <a:solidFill>
                      <a:srgbClr val="000000"/>
                    </a:solidFill>
                  </a:rPr>
                  <a:t>를</a:t>
                </a:r>
                <a:r>
                  <a:rPr lang="en-US" altLang="ko-KR" sz="1600" dirty="0" smtClean="0">
                    <a:solidFill>
                      <a:srgbClr val="000000"/>
                    </a:solidFill>
                  </a:rPr>
                  <a:t> </a:t>
                </a:r>
                <a:r>
                  <a:rPr lang="ko-KR" altLang="en-US" sz="1600" dirty="0" smtClean="0">
                    <a:solidFill>
                      <a:srgbClr val="000000"/>
                    </a:solidFill>
                  </a:rPr>
                  <a:t>각 </a:t>
                </a:r>
                <a:r>
                  <a:rPr lang="ko-KR" altLang="en-US" sz="1600" dirty="0" err="1" smtClean="0">
                    <a:solidFill>
                      <a:srgbClr val="000000"/>
                    </a:solidFill>
                  </a:rPr>
                  <a:t>처리별</a:t>
                </a:r>
                <a:r>
                  <a:rPr lang="ko-KR" altLang="en-US" sz="1600" dirty="0" smtClean="0">
                    <a:solidFill>
                      <a:srgbClr val="000000"/>
                    </a:solidFill>
                  </a:rPr>
                  <a:t> 평균들의 평균</a:t>
                </a:r>
                <a:r>
                  <a:rPr lang="en-US" altLang="ko-KR" sz="1600" dirty="0" smtClean="0">
                    <a:solidFill>
                      <a:srgbClr val="0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altLang="ko-KR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den>
                    </m:f>
                    <m:r>
                      <a:rPr lang="en-US" altLang="ko-KR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altLang="ko-KR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  <m:e>
                        <m:sSub>
                          <m:sSubPr>
                            <m:ctrlPr>
                              <a:rPr lang="en-US" altLang="ko-KR" sz="16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ko-KR" sz="16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sz="1600" dirty="0" smtClean="0">
                  <a:solidFill>
                    <a:srgbClr val="000000"/>
                  </a:solidFill>
                </a:endParaRPr>
              </a:p>
              <a:p>
                <a:pPr marL="742950" lvl="1" indent="-285750">
                  <a:lnSpc>
                    <a:spcPct val="150000"/>
                  </a:lnSpc>
                  <a:buFont typeface="맑은 고딕" panose="020B0503020000020004" pitchFamily="50" charset="-127"/>
                  <a:buChar char="√"/>
                  <a:defRPr/>
                </a:pPr>
                <a14:m>
                  <m:oMath xmlns:m="http://schemas.openxmlformats.org/officeDocument/2006/math">
                    <m:r>
                      <a:rPr lang="en-US" altLang="ko-KR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ko-KR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600" dirty="0">
                    <a:solidFill>
                      <a:srgbClr val="000000"/>
                    </a:solidFill>
                  </a:rPr>
                  <a:t>번째 처리의 </a:t>
                </a:r>
                <a:r>
                  <a:rPr lang="ko-KR" altLang="en-US" sz="1600" dirty="0" smtClean="0">
                    <a:solidFill>
                      <a:srgbClr val="000000"/>
                    </a:solidFill>
                  </a:rPr>
                  <a:t>평균과 전체 평균의 차이</a:t>
                </a:r>
                <a:r>
                  <a:rPr lang="en-US" altLang="ko-KR" sz="1600" dirty="0" smtClean="0">
                    <a:solidFill>
                      <a:srgbClr val="00000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ko-KR" altLang="en-US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altLang="ko-KR" sz="1600" dirty="0" smtClean="0">
                    <a:solidFill>
                      <a:srgbClr val="000000"/>
                    </a:solidFill>
                  </a:rPr>
                  <a:t>)</a:t>
                </a:r>
                <a:r>
                  <a:rPr lang="ko-KR" altLang="en-US" sz="1600" dirty="0" smtClean="0">
                    <a:solidFill>
                      <a:srgbClr val="000000"/>
                    </a:solidFill>
                  </a:rPr>
                  <a:t>라 하면 아래 식과 같다</a:t>
                </a:r>
                <a:r>
                  <a:rPr lang="en-US" altLang="ko-KR" sz="1600" dirty="0" smtClean="0">
                    <a:solidFill>
                      <a:srgbClr val="000000"/>
                    </a:solidFill>
                  </a:rPr>
                  <a:t>. </a:t>
                </a:r>
              </a:p>
              <a:p>
                <a:pPr marL="742950" lvl="1" indent="-285750">
                  <a:lnSpc>
                    <a:spcPct val="150000"/>
                  </a:lnSpc>
                  <a:buFont typeface="맑은 고딕" panose="020B0503020000020004" pitchFamily="50" charset="-127"/>
                  <a:buChar char="√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lang="en-US" altLang="ko-KR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altLang="ko-KR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altLang="ko-KR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ko-KR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ko-KR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en-US" altLang="ko-KR" sz="1600" dirty="0">
                    <a:solidFill>
                      <a:srgbClr val="000000"/>
                    </a:solidFill>
                  </a:rPr>
                  <a:t>, </a:t>
                </a:r>
              </a:p>
              <a:p>
                <a:pPr>
                  <a:lnSpc>
                    <a:spcPct val="150000"/>
                  </a:lnSpc>
                  <a:buNone/>
                  <a:defRPr/>
                </a:pPr>
                <a:r>
                  <a:rPr lang="en-US" altLang="ko-KR" sz="1600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ko-KR" sz="1600" dirty="0">
                    <a:solidFill>
                      <a:srgbClr val="000000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ko-KR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ko-KR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ko-KR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altLang="ko-KR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ko-KR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ko-KR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ko-KR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ko-KR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lang="en-US" altLang="ko-KR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altLang="ko-KR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ko-KR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ko-KR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altLang="ko-KR" sz="1600" dirty="0">
                  <a:solidFill>
                    <a:srgbClr val="000000"/>
                  </a:solidFill>
                </a:endParaRPr>
              </a:p>
              <a:p>
                <a:pPr marL="742950" lvl="1" indent="-285750">
                  <a:lnSpc>
                    <a:spcPct val="150000"/>
                  </a:lnSpc>
                  <a:buFont typeface="맑은 고딕" panose="020B0503020000020004" pitchFamily="50" charset="-127"/>
                  <a:buChar char="√"/>
                  <a:defRPr/>
                </a:pPr>
                <a:endParaRPr lang="en-US" altLang="ko-KR" sz="16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BE5C7A-255C-4EE2-B00B-B70CDC60C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403" y="2057877"/>
                <a:ext cx="8822122" cy="4092211"/>
              </a:xfrm>
              <a:prstGeom prst="rect">
                <a:avLst/>
              </a:prstGeom>
              <a:blipFill>
                <a:blip r:embed="rId3"/>
                <a:stretch>
                  <a:fillRect l="-2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0308957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맑은 고딕"/>
        <a:ea typeface="맑은 고딕"/>
        <a:cs typeface="굴림"/>
      </a:majorFont>
      <a:minorFont>
        <a:latin typeface="맑은 고딕"/>
        <a:ea typeface="맑은 고딕"/>
        <a:cs typeface="굴림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5523</TotalTime>
  <Words>290</Words>
  <Application>Microsoft Office PowerPoint</Application>
  <PresentationFormat>A4 용지(210x297mm)</PresentationFormat>
  <Paragraphs>87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Gothic A1 SemiBold</vt:lpstr>
      <vt:lpstr>Gothic A1 thin</vt:lpstr>
      <vt:lpstr>Helvetica Neue</vt:lpstr>
      <vt:lpstr>Helvetica Neue Medium</vt:lpstr>
      <vt:lpstr>굴림</vt:lpstr>
      <vt:lpstr>맑은 고딕</vt:lpstr>
      <vt:lpstr>Cambria Math</vt:lpstr>
      <vt:lpstr>Courier New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클라우드 빅데이타 개발자 과정</dc:title>
  <dc:creator>장형석</dc:creator>
  <cp:lastModifiedBy>GREEN</cp:lastModifiedBy>
  <cp:revision>820</cp:revision>
  <dcterms:created xsi:type="dcterms:W3CDTF">2012-04-02T02:40:52Z</dcterms:created>
  <dcterms:modified xsi:type="dcterms:W3CDTF">2022-02-18T08:14:03Z</dcterms:modified>
  <cp:version>1000.0000.01</cp:version>
</cp:coreProperties>
</file>