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13"/>
  </p:notesMasterIdLst>
  <p:sldIdLst>
    <p:sldId id="490" r:id="rId2"/>
    <p:sldId id="510" r:id="rId3"/>
    <p:sldId id="517" r:id="rId4"/>
    <p:sldId id="516" r:id="rId5"/>
    <p:sldId id="509" r:id="rId6"/>
    <p:sldId id="515" r:id="rId7"/>
    <p:sldId id="493" r:id="rId8"/>
    <p:sldId id="511" r:id="rId9"/>
    <p:sldId id="512" r:id="rId10"/>
    <p:sldId id="514" r:id="rId11"/>
    <p:sldId id="513" r:id="rId12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/>
    <p:restoredTop sz="95915" autoAdjust="0"/>
  </p:normalViewPr>
  <p:slideViewPr>
    <p:cSldViewPr>
      <p:cViewPr>
        <p:scale>
          <a:sx n="66" d="100"/>
          <a:sy n="66" d="100"/>
        </p:scale>
        <p:origin x="1428" y="48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45" d="100"/>
        <a:sy n="4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F_%EB%B6%84%ED%8F%A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9442922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– </a:t>
            </a:r>
            <a:r>
              <a:rPr kumimoji="0" lang="en-US" altLang="ko-KR" sz="3900" spc="-122" dirty="0" smtClean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One Sample</a:t>
            </a:r>
            <a:r>
              <a:rPr kumimoji="0" lang="ko-KR" altLang="en-US" sz="3900" spc="-122" dirty="0" smtClean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</a:t>
            </a:r>
            <a:r>
              <a:rPr kumimoji="0" lang="en-US" altLang="ko-KR" sz="3900" spc="-122" dirty="0" smtClean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(t-test)</a:t>
            </a:r>
            <a:endParaRPr kumimoji="0" lang="ko-KR" altLang="en-US" sz="3900" spc="-122" dirty="0">
              <a:ln w="5080">
                <a:solidFill>
                  <a:prstClr val="white">
                    <a:alpha val="40000"/>
                  </a:prstClr>
                </a:solidFill>
              </a:ln>
              <a:solidFill>
                <a:prstClr val="white"/>
              </a:solidFill>
              <a:latin typeface="Gothic A1 SemiBold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smtClean="0"/>
              <a:t>정규성 검정 </a:t>
            </a:r>
            <a:r>
              <a:rPr lang="en-US" altLang="ko-KR" sz="2400" b="0" dirty="0" smtClean="0"/>
              <a:t>(Shapiro – Wilk’s Test)</a:t>
            </a:r>
            <a:endParaRPr lang="ko-KR" alt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가설 검정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귀무가설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(H</a:t>
            </a:r>
            <a:r>
              <a:rPr lang="en-US" altLang="ko-KR" sz="1600" baseline="-25000" dirty="0" smtClean="0">
                <a:solidFill>
                  <a:srgbClr val="000000"/>
                </a:solidFill>
              </a:rPr>
              <a:t>0</a:t>
            </a:r>
            <a:r>
              <a:rPr lang="en-US" altLang="ko-KR" sz="1600" dirty="0" smtClean="0">
                <a:solidFill>
                  <a:srgbClr val="000000"/>
                </a:solidFill>
              </a:rPr>
              <a:t>) : </a:t>
            </a:r>
            <a:r>
              <a:rPr lang="ko-KR" altLang="en-US" sz="1600" dirty="0" smtClean="0">
                <a:solidFill>
                  <a:srgbClr val="000000"/>
                </a:solidFill>
              </a:rPr>
              <a:t>데이터가 정규분포를 따른다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대립가설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(H</a:t>
            </a:r>
            <a:r>
              <a:rPr lang="en-US" altLang="ko-KR" sz="1600" baseline="-25000" dirty="0" smtClean="0">
                <a:solidFill>
                  <a:srgbClr val="000000"/>
                </a:solidFill>
              </a:rPr>
              <a:t>1</a:t>
            </a:r>
            <a:r>
              <a:rPr lang="en-US" altLang="ko-KR" sz="1600" dirty="0" smtClean="0">
                <a:solidFill>
                  <a:srgbClr val="000000"/>
                </a:solidFill>
              </a:rPr>
              <a:t>) : </a:t>
            </a:r>
            <a:r>
              <a:rPr lang="ko-KR" altLang="en-US" sz="1600" dirty="0" smtClean="0">
                <a:solidFill>
                  <a:srgbClr val="000000"/>
                </a:solidFill>
              </a:rPr>
              <a:t>데이터가 정규분포를 따르지 않는다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 smtClean="0">
                <a:solidFill>
                  <a:srgbClr val="000000"/>
                </a:solidFill>
              </a:rPr>
              <a:t>P-value </a:t>
            </a:r>
            <a:r>
              <a:rPr lang="ko-KR" altLang="en-US" sz="1600" dirty="0" smtClean="0">
                <a:solidFill>
                  <a:srgbClr val="000000"/>
                </a:solidFill>
              </a:rPr>
              <a:t>해석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000000"/>
                </a:solidFill>
              </a:rPr>
              <a:t>p-value &gt; 0.05 : </a:t>
            </a:r>
            <a:r>
              <a:rPr lang="ko-KR" altLang="en-US" sz="1600" dirty="0" err="1" smtClean="0">
                <a:solidFill>
                  <a:srgbClr val="000000"/>
                </a:solidFill>
              </a:rPr>
              <a:t>귀무가설</a:t>
            </a:r>
            <a:r>
              <a:rPr lang="ko-KR" altLang="en-US" sz="1600" dirty="0" smtClean="0">
                <a:solidFill>
                  <a:srgbClr val="000000"/>
                </a:solidFill>
              </a:rPr>
              <a:t> 채택 </a:t>
            </a:r>
            <a:r>
              <a:rPr lang="en-US" altLang="ko-KR" sz="1600" dirty="0" smtClean="0">
                <a:solidFill>
                  <a:srgbClr val="000000"/>
                </a:solidFill>
              </a:rPr>
              <a:t>= </a:t>
            </a:r>
            <a:r>
              <a:rPr lang="ko-KR" altLang="en-US" sz="1600" dirty="0" smtClean="0">
                <a:solidFill>
                  <a:srgbClr val="000000"/>
                </a:solidFill>
              </a:rPr>
              <a:t>데이터가 정규분포를 따른다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000000"/>
                </a:solidFill>
              </a:rPr>
              <a:t>p-value &lt; 0.05 : </a:t>
            </a:r>
            <a:r>
              <a:rPr lang="ko-KR" altLang="en-US" sz="1600" dirty="0" err="1" smtClean="0">
                <a:solidFill>
                  <a:srgbClr val="000000"/>
                </a:solidFill>
              </a:rPr>
              <a:t>대립가설</a:t>
            </a:r>
            <a:r>
              <a:rPr lang="ko-KR" altLang="en-US" sz="1600" dirty="0" smtClean="0">
                <a:solidFill>
                  <a:srgbClr val="000000"/>
                </a:solidFill>
              </a:rPr>
              <a:t> 채택 </a:t>
            </a:r>
            <a:r>
              <a:rPr lang="en-US" altLang="ko-KR" sz="1600" dirty="0" smtClean="0">
                <a:solidFill>
                  <a:srgbClr val="000000"/>
                </a:solidFill>
              </a:rPr>
              <a:t>= </a:t>
            </a:r>
            <a:r>
              <a:rPr lang="ko-KR" altLang="en-US" sz="1600" dirty="0" smtClean="0">
                <a:solidFill>
                  <a:srgbClr val="000000"/>
                </a:solidFill>
              </a:rPr>
              <a:t>데이터가 정규분포를 따르지 않는다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4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 smtClean="0"/>
              <a:t>등분산성</a:t>
            </a:r>
            <a:r>
              <a:rPr lang="ko-KR" altLang="en-US" sz="2400" b="0" dirty="0" smtClean="0"/>
              <a:t> </a:t>
            </a:r>
            <a:r>
              <a:rPr lang="en-US" altLang="ko-KR" sz="2400" b="0" dirty="0" smtClean="0"/>
              <a:t>(=</a:t>
            </a:r>
            <a:r>
              <a:rPr lang="ko-KR" altLang="en-US" sz="2400" b="0" dirty="0" smtClean="0"/>
              <a:t>분산의 동일성</a:t>
            </a:r>
            <a:r>
              <a:rPr lang="en-US" altLang="ko-KR" sz="2400" b="0" dirty="0" smtClean="0"/>
              <a:t>) </a:t>
            </a:r>
            <a:r>
              <a:rPr lang="ko-KR" altLang="en-US" sz="2400" b="0" dirty="0" smtClean="0"/>
              <a:t>검정</a:t>
            </a:r>
            <a:endParaRPr lang="ko-KR" alt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귀무가설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</a:rPr>
              <a:t>두 집단의 분산은 서로 동일하다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2324708" y="1515676"/>
                <a:ext cx="2979214" cy="1309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08" y="1515676"/>
                <a:ext cx="2979214" cy="13099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48544" y="2960948"/>
            <a:ext cx="8822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대립가설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</a:rPr>
              <a:t>두 집단의 분산은 서로 동일하지 않다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2322849" y="3467305"/>
                <a:ext cx="2979214" cy="1309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49" y="3467305"/>
                <a:ext cx="2979214" cy="1309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48544" y="4866111"/>
            <a:ext cx="882212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검정 통계량은 </a:t>
            </a:r>
            <a:r>
              <a:rPr lang="en-US" altLang="ko-KR" sz="1600" dirty="0" smtClean="0">
                <a:solidFill>
                  <a:srgbClr val="000000"/>
                </a:solidFill>
              </a:rPr>
              <a:t>F-</a:t>
            </a:r>
            <a:r>
              <a:rPr lang="ko-KR" altLang="en-US" sz="1600" dirty="0" smtClean="0">
                <a:solidFill>
                  <a:srgbClr val="000000"/>
                </a:solidFill>
              </a:rPr>
              <a:t>분포를 활용함</a:t>
            </a:r>
            <a:r>
              <a:rPr lang="en-US" altLang="ko-KR" sz="1600" baseline="30000" dirty="0" smtClean="0">
                <a:solidFill>
                  <a:srgbClr val="000000"/>
                </a:solidFill>
              </a:rPr>
              <a:t>1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0000"/>
                </a:solidFill>
              </a:rPr>
              <a:t>분산분석 강의 시</a:t>
            </a:r>
            <a:r>
              <a:rPr lang="en-US" altLang="ko-KR" sz="1600" dirty="0" smtClean="0">
                <a:solidFill>
                  <a:srgbClr val="000000"/>
                </a:solidFill>
              </a:rPr>
              <a:t>, F </a:t>
            </a:r>
            <a:r>
              <a:rPr lang="ko-KR" altLang="en-US" sz="1600" dirty="0" smtClean="0">
                <a:solidFill>
                  <a:srgbClr val="000000"/>
                </a:solidFill>
              </a:rPr>
              <a:t>분포 설명 예정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altLang="ko-KR" sz="1600" baseline="30000" dirty="0" smtClean="0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8544" y="5971239"/>
            <a:ext cx="687676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smtClean="0"/>
              <a:t>&lt; 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1 : </a:t>
            </a:r>
            <a:r>
              <a:rPr lang="ko-KR" altLang="en-US" dirty="0" smtClean="0">
                <a:hlinkClick r:id="rId4"/>
              </a:rPr>
              <a:t>https</a:t>
            </a:r>
            <a:r>
              <a:rPr lang="ko-KR" altLang="en-US" dirty="0">
                <a:hlinkClick r:id="rId4"/>
              </a:rPr>
              <a:t>://ko.wikipedia.org/wiki/F_%</a:t>
            </a:r>
            <a:r>
              <a:rPr lang="ko-KR" altLang="en-US" dirty="0" smtClean="0">
                <a:hlinkClick r:id="rId4"/>
              </a:rPr>
              <a:t>EB%B6%84%ED%8F%AC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77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 smtClean="0"/>
              <a:t>❑ </a:t>
            </a:r>
            <a:r>
              <a:rPr lang="ko-KR" altLang="en-US" sz="2400" b="0" dirty="0" smtClean="0"/>
              <a:t>기본 </a:t>
            </a:r>
            <a:r>
              <a:rPr lang="en-US" altLang="ko-KR" sz="2400" b="0" dirty="0" err="1" smtClean="0"/>
              <a:t>t.test</a:t>
            </a:r>
            <a:r>
              <a:rPr lang="ko-KR" altLang="en-US" sz="2400" b="0" dirty="0" smtClean="0"/>
              <a:t>에서의 </a:t>
            </a:r>
            <a:r>
              <a:rPr lang="en-US" altLang="ko-KR" sz="2400" b="0" dirty="0" smtClean="0"/>
              <a:t>t-statistic </a:t>
            </a:r>
            <a:r>
              <a:rPr lang="ko-KR" altLang="en-US" sz="2400" b="0" dirty="0" smtClean="0"/>
              <a:t>공식</a:t>
            </a:r>
            <a:endParaRPr lang="ko-KR" altLang="en-US" sz="18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3584848" y="1261358"/>
                <a:ext cx="1968488" cy="1372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ko-KR" altLang="en-US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48" y="1261358"/>
                <a:ext cx="1968488" cy="13729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65932" y="3068960"/>
                <a:ext cx="3735318" cy="1320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ko-KR" altLang="en-US" dirty="0" smtClean="0"/>
                  <a:t>표본의 평균</a:t>
                </a: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기대 평균 </a:t>
                </a:r>
                <a:r>
                  <a:rPr lang="en-US" altLang="ko-KR" dirty="0" smtClean="0"/>
                  <a:t>= </a:t>
                </a:r>
                <a:r>
                  <a:rPr lang="ko-KR" altLang="en-US" dirty="0" smtClean="0"/>
                  <a:t>모평균</a:t>
                </a: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자유도가 </a:t>
                </a:r>
                <a:r>
                  <a:rPr lang="en-US" altLang="ko-KR" dirty="0" smtClean="0"/>
                  <a:t>N-1</a:t>
                </a:r>
                <a:r>
                  <a:rPr lang="ko-KR" altLang="en-US" dirty="0" smtClean="0"/>
                  <a:t>인 표본의 표본표준편차</a:t>
                </a: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표본의 사이즈</a:t>
                </a:r>
                <a:endParaRPr lang="en-US" altLang="ko-K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932" y="3068960"/>
                <a:ext cx="3735318" cy="1320361"/>
              </a:xfrm>
              <a:prstGeom prst="rect">
                <a:avLst/>
              </a:prstGeom>
              <a:blipFill>
                <a:blip r:embed="rId3"/>
                <a:stretch>
                  <a:fillRect l="-327" b="-1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73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 smtClean="0"/>
              <a:t>❑ </a:t>
            </a:r>
            <a:r>
              <a:rPr lang="ko-KR" altLang="en-US" sz="2400" b="0" dirty="0" smtClean="0"/>
              <a:t>기본 </a:t>
            </a:r>
            <a:r>
              <a:rPr lang="en-US" altLang="ko-KR" sz="2400" b="0" dirty="0" err="1" smtClean="0"/>
              <a:t>t.test</a:t>
            </a:r>
            <a:r>
              <a:rPr lang="ko-KR" altLang="en-US" sz="2400" b="0" dirty="0" smtClean="0"/>
              <a:t>에서의 </a:t>
            </a:r>
            <a:r>
              <a:rPr lang="en-US" altLang="ko-KR" sz="2400" b="0" dirty="0" smtClean="0"/>
              <a:t>t-statistic </a:t>
            </a:r>
            <a:r>
              <a:rPr lang="ko-KR" altLang="en-US" sz="2400" b="0" dirty="0" smtClean="0"/>
              <a:t>공식</a:t>
            </a:r>
            <a:endParaRPr lang="ko-KR" altLang="en-US" sz="1800" b="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76536" y="1304764"/>
            <a:ext cx="8894130" cy="1584176"/>
          </a:xfrm>
          <a:prstGeom prst="roundRect">
            <a:avLst>
              <a:gd name="adj" fmla="val 790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/>
            <a:r>
              <a:rPr lang="ko-KR" altLang="en-US" sz="1600" dirty="0" smtClean="0">
                <a:solidFill>
                  <a:schemeClr val="tx1"/>
                </a:solidFill>
              </a:rPr>
              <a:t>사건 개요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/>
                </a:solidFill>
              </a:rPr>
              <a:t>00 </a:t>
            </a:r>
            <a:r>
              <a:rPr lang="ko-KR" altLang="en-US" sz="1600" dirty="0" smtClean="0">
                <a:solidFill>
                  <a:schemeClr val="tx1"/>
                </a:solidFill>
              </a:rPr>
              <a:t>과자 가격의 무게는 </a:t>
            </a:r>
            <a:r>
              <a:rPr lang="en-US" altLang="ko-KR" sz="1600" dirty="0" smtClean="0">
                <a:solidFill>
                  <a:schemeClr val="tx1"/>
                </a:solidFill>
              </a:rPr>
              <a:t>150g</a:t>
            </a:r>
            <a:r>
              <a:rPr lang="ko-KR" altLang="en-US" sz="1600" dirty="0" smtClean="0">
                <a:solidFill>
                  <a:schemeClr val="tx1"/>
                </a:solidFill>
              </a:rPr>
              <a:t>으로 표시가 되어 있음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tx1"/>
                </a:solidFill>
              </a:rPr>
              <a:t>총 </a:t>
            </a:r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</a:rPr>
              <a:t>개의 과자를 구매한 결과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평균 </a:t>
            </a:r>
            <a:r>
              <a:rPr lang="en-US" altLang="ko-KR" sz="1600" dirty="0" smtClean="0">
                <a:solidFill>
                  <a:schemeClr val="tx1"/>
                </a:solidFill>
              </a:rPr>
              <a:t>145g, </a:t>
            </a:r>
            <a:r>
              <a:rPr lang="ko-KR" altLang="en-US" sz="1600" dirty="0" smtClean="0">
                <a:solidFill>
                  <a:schemeClr val="tx1"/>
                </a:solidFill>
              </a:rPr>
              <a:t>표준편차는 </a:t>
            </a:r>
            <a:r>
              <a:rPr lang="en-US" altLang="ko-KR" sz="1600" dirty="0" smtClean="0">
                <a:solidFill>
                  <a:schemeClr val="tx1"/>
                </a:solidFill>
              </a:rPr>
              <a:t>7.5g</a:t>
            </a:r>
            <a:r>
              <a:rPr lang="ko-KR" altLang="en-US" sz="1600" dirty="0" smtClean="0">
                <a:solidFill>
                  <a:schemeClr val="tx1"/>
                </a:solidFill>
              </a:rPr>
              <a:t>으로 판명됨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tx1"/>
                </a:solidFill>
              </a:rPr>
              <a:t>실제 과자의 평균 무게는 </a:t>
            </a:r>
            <a:r>
              <a:rPr lang="en-US" altLang="ko-KR" sz="1600" dirty="0" smtClean="0">
                <a:solidFill>
                  <a:schemeClr val="tx1"/>
                </a:solidFill>
              </a:rPr>
              <a:t>150g </a:t>
            </a:r>
            <a:r>
              <a:rPr lang="ko-KR" altLang="en-US" sz="1600" dirty="0" smtClean="0">
                <a:solidFill>
                  <a:schemeClr val="tx1"/>
                </a:solidFill>
              </a:rPr>
              <a:t>아닌지 검정한다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776536" y="2996952"/>
                <a:ext cx="6846682" cy="1550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ko-KR" altLang="en-US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𝟏𝟒𝟓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𝟏𝟓𝟎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−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𝟏𝟎𝟖𝟏𝟖𝟓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36" y="2996952"/>
                <a:ext cx="6846682" cy="1550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0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 smtClean="0"/>
              <a:t>❑ </a:t>
            </a:r>
            <a:r>
              <a:rPr lang="ko-KR" altLang="en-US" sz="2400" b="0" dirty="0" err="1" smtClean="0"/>
              <a:t>모비율</a:t>
            </a:r>
            <a:r>
              <a:rPr lang="ko-KR" altLang="en-US" sz="2400" b="0" dirty="0" smtClean="0"/>
              <a:t> 검정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3404828" y="2708920"/>
                <a:ext cx="3056414" cy="1635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28" y="2708920"/>
                <a:ext cx="3056414" cy="1635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/>
              <a:t>가설 설정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 smtClean="0"/>
              <a:t>귀무가설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핸드폰 액정의 불량률은 </a:t>
            </a:r>
            <a:r>
              <a:rPr lang="en-US" altLang="ko-KR" sz="1600" dirty="0" smtClean="0"/>
              <a:t>10% </a:t>
            </a:r>
            <a:r>
              <a:rPr lang="ko-KR" altLang="en-US" sz="1600" dirty="0" smtClean="0"/>
              <a:t>미만이다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 smtClean="0"/>
              <a:t>대립가설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핸드폰 액정의 불량률은 </a:t>
            </a:r>
            <a:r>
              <a:rPr lang="en-US" altLang="ko-KR" sz="1600" dirty="0" smtClean="0"/>
              <a:t>10%</a:t>
            </a:r>
            <a:r>
              <a:rPr lang="ko-KR" altLang="en-US" sz="1600" dirty="0" smtClean="0"/>
              <a:t>를 넘는다</a:t>
            </a:r>
            <a:endParaRPr lang="en-US" altLang="ko-KR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10006" y="4617132"/>
                <a:ext cx="2258375" cy="997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dirty="0" smtClean="0"/>
                  <a:t>표본 비율</a:t>
                </a: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 err="1" smtClean="0"/>
                  <a:t>귀무가설의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모비율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 smtClean="0"/>
                  <a:t> 표본의 개수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006" y="4617132"/>
                <a:ext cx="2258375" cy="997196"/>
              </a:xfrm>
              <a:prstGeom prst="rect">
                <a:avLst/>
              </a:prstGeom>
              <a:blipFill>
                <a:blip r:embed="rId3"/>
                <a:stretch>
                  <a:fillRect l="-270" b="-30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51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 smtClean="0"/>
              <a:t>❑ </a:t>
            </a:r>
            <a:r>
              <a:rPr lang="ko-KR" altLang="en-US" sz="2400" b="0" dirty="0" err="1" smtClean="0"/>
              <a:t>모비율</a:t>
            </a:r>
            <a:r>
              <a:rPr lang="ko-KR" altLang="en-US" sz="2400" b="0" dirty="0" smtClean="0"/>
              <a:t> 검정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/>
              <a:t>가설 설정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 smtClean="0"/>
              <a:t>귀무가설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핸드폰 액정의 불량률은 </a:t>
            </a:r>
            <a:r>
              <a:rPr lang="en-US" altLang="ko-KR" sz="1600" dirty="0" smtClean="0"/>
              <a:t>10% </a:t>
            </a:r>
            <a:r>
              <a:rPr lang="ko-KR" altLang="en-US" sz="1600" dirty="0" smtClean="0"/>
              <a:t>미만이다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 smtClean="0"/>
              <a:t>대립가설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핸드폰 액정의 불량률은 </a:t>
            </a:r>
            <a:r>
              <a:rPr lang="en-US" altLang="ko-KR" sz="1600" dirty="0" smtClean="0"/>
              <a:t>10%</a:t>
            </a:r>
            <a:r>
              <a:rPr lang="ko-KR" altLang="en-US" sz="1600" dirty="0" smtClean="0"/>
              <a:t>를 넘는다</a:t>
            </a:r>
            <a:endParaRPr lang="en-US" altLang="ko-KR" sz="1600" dirty="0" smtClean="0"/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데이터 현황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smtClean="0"/>
              <a:t>표본의 수는 </a:t>
            </a:r>
            <a:r>
              <a:rPr lang="en-US" altLang="ko-KR" sz="1600" dirty="0" smtClean="0"/>
              <a:t>200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총 </a:t>
            </a:r>
            <a:r>
              <a:rPr lang="en-US" altLang="ko-KR" sz="1600" dirty="0" smtClean="0"/>
              <a:t>22</a:t>
            </a:r>
            <a:r>
              <a:rPr lang="ko-KR" altLang="en-US" sz="1600" dirty="0" smtClean="0"/>
              <a:t>개가 불량으로 확인됨</a:t>
            </a:r>
            <a:endParaRPr lang="en-US" altLang="ko-KR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2960706" y="4077072"/>
                <a:ext cx="4171911" cy="1614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𝟗</m:t>
                                  </m:r>
                                </m:num>
                                <m:den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𝟐𝟎𝟎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𝟒𝟕𝟏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06" y="4077072"/>
                <a:ext cx="4171911" cy="1614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94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9442922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– </a:t>
            </a:r>
            <a:r>
              <a:rPr kumimoji="0" lang="ko-KR" altLang="en-US" sz="3900" spc="-122" dirty="0" smtClean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두 집단의 평균 비교 </a:t>
            </a:r>
            <a:r>
              <a:rPr kumimoji="0" lang="en-US" altLang="ko-KR" sz="3900" spc="-122" dirty="0" smtClean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(t-test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)</a:t>
            </a:r>
            <a:endParaRPr kumimoji="0" lang="ko-KR" altLang="en-US" sz="3900" spc="-122" dirty="0">
              <a:ln w="5080">
                <a:solidFill>
                  <a:prstClr val="white">
                    <a:alpha val="40000"/>
                  </a:prstClr>
                </a:solidFill>
              </a:ln>
              <a:solidFill>
                <a:prstClr val="white"/>
              </a:solidFill>
              <a:latin typeface="Gothic A1 SemiBold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576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/>
              <a:t>단일 표본 </a:t>
            </a:r>
            <a:r>
              <a:rPr lang="en-US" altLang="ko-KR" sz="1600" dirty="0" smtClean="0"/>
              <a:t>T-Test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차이가 있는가</a:t>
            </a:r>
            <a:r>
              <a:rPr lang="en-US" altLang="ko-KR" sz="1600" dirty="0" smtClean="0"/>
              <a:t>? (</a:t>
            </a:r>
            <a:r>
              <a:rPr lang="ko-KR" altLang="en-US" sz="1600" dirty="0" smtClean="0"/>
              <a:t>모집단 </a:t>
            </a:r>
            <a:r>
              <a:rPr lang="en-US" altLang="ko-KR" sz="1600" dirty="0" smtClean="0"/>
              <a:t>vs </a:t>
            </a:r>
            <a:r>
              <a:rPr lang="ko-KR" altLang="en-US" sz="1600" dirty="0" smtClean="0"/>
              <a:t>표본</a:t>
            </a:r>
            <a:r>
              <a:rPr lang="en-US" altLang="ko-KR" sz="1600" dirty="0" smtClean="0"/>
              <a:t>)</a:t>
            </a: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두개 </a:t>
            </a:r>
            <a:r>
              <a:rPr lang="ko-KR" altLang="en-US" sz="1600" dirty="0">
                <a:solidFill>
                  <a:srgbClr val="000000"/>
                </a:solidFill>
              </a:rPr>
              <a:t>표본 </a:t>
            </a:r>
            <a:r>
              <a:rPr lang="en-US" altLang="ko-KR" sz="1600" dirty="0" smtClean="0">
                <a:solidFill>
                  <a:srgbClr val="000000"/>
                </a:solidFill>
              </a:rPr>
              <a:t>T-Test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대응표본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</a:rPr>
              <a:t>예시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</a:rPr>
              <a:t>신약 개발 실험 </a:t>
            </a:r>
            <a:r>
              <a:rPr lang="en-US" altLang="ko-KR" sz="1600" dirty="0" smtClean="0">
                <a:solidFill>
                  <a:srgbClr val="000000"/>
                </a:solidFill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</a:rPr>
              <a:t>사전 테스트 </a:t>
            </a:r>
            <a:r>
              <a:rPr lang="en-US" altLang="ko-KR" sz="1600" dirty="0" smtClean="0">
                <a:solidFill>
                  <a:srgbClr val="000000"/>
                </a:solidFill>
              </a:rPr>
              <a:t>+ </a:t>
            </a:r>
            <a:r>
              <a:rPr lang="ko-KR" altLang="en-US" sz="1600" dirty="0" smtClean="0">
                <a:solidFill>
                  <a:srgbClr val="000000"/>
                </a:solidFill>
              </a:rPr>
              <a:t>사후 테스트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독립표본</a:t>
            </a:r>
            <a:r>
              <a:rPr lang="ko-KR" altLang="en-US" sz="1600" dirty="0" smtClean="0">
                <a:solidFill>
                  <a:srgbClr val="000000"/>
                </a:solidFill>
              </a:rPr>
              <a:t> 예시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</a:rPr>
              <a:t>남자와 여자의 몸무게 비교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smtClean="0"/>
              <a:t>두 평균의 비교 </a:t>
            </a:r>
            <a:r>
              <a:rPr lang="en-US" altLang="ko-KR" sz="2400" b="0" dirty="0" smtClean="0"/>
              <a:t>(</a:t>
            </a:r>
            <a:r>
              <a:rPr lang="ko-KR" altLang="en-US" sz="2400" b="0" dirty="0" err="1" smtClean="0"/>
              <a:t>대응표본</a:t>
            </a:r>
            <a:r>
              <a:rPr lang="ko-KR" altLang="en-US" sz="2400" b="0" dirty="0" smtClean="0"/>
              <a:t> </a:t>
            </a:r>
            <a:r>
              <a:rPr lang="en-US" altLang="ko-KR" sz="2400" b="0" dirty="0" smtClean="0"/>
              <a:t>vs </a:t>
            </a:r>
            <a:r>
              <a:rPr lang="ko-KR" altLang="en-US" sz="2400" b="0" dirty="0" err="1" smtClean="0"/>
              <a:t>독립표본</a:t>
            </a:r>
            <a:r>
              <a:rPr lang="en-US" altLang="ko-KR" sz="2400" b="0" dirty="0" smtClean="0"/>
              <a:t>)</a:t>
            </a:r>
            <a:endParaRPr lang="ko-KR" altLang="en-US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128" y="4014045"/>
            <a:ext cx="2898528" cy="19558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29" y="3911827"/>
            <a:ext cx="26757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smtClean="0"/>
              <a:t>두 평균의 비교 </a:t>
            </a:r>
            <a:r>
              <a:rPr lang="en-US" altLang="ko-KR" sz="2400" b="0" dirty="0" smtClean="0"/>
              <a:t>(</a:t>
            </a:r>
            <a:r>
              <a:rPr lang="ko-KR" altLang="en-US" sz="2400" b="0" dirty="0" err="1" smtClean="0"/>
              <a:t>대응표본</a:t>
            </a:r>
            <a:r>
              <a:rPr lang="ko-KR" altLang="en-US" sz="2400" b="0" dirty="0" smtClean="0"/>
              <a:t> </a:t>
            </a:r>
            <a:r>
              <a:rPr lang="en-US" altLang="ko-KR" sz="2400" b="0" dirty="0" smtClean="0"/>
              <a:t>vs </a:t>
            </a:r>
            <a:r>
              <a:rPr lang="ko-KR" altLang="en-US" sz="2400" b="0" dirty="0" err="1" smtClean="0"/>
              <a:t>독립표본</a:t>
            </a:r>
            <a:r>
              <a:rPr lang="en-US" altLang="ko-KR" sz="2400" b="0" dirty="0" smtClean="0"/>
              <a:t>)</a:t>
            </a:r>
            <a:endParaRPr lang="ko-KR" altLang="en-US" sz="1800" b="0" dirty="0"/>
          </a:p>
        </p:txBody>
      </p:sp>
      <p:pic>
        <p:nvPicPr>
          <p:cNvPr id="1026" name="Picture 2" descr="https://t1.daumcdn.net/cfile/tistory/990F48365EFDC6BC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01" y="1268760"/>
            <a:ext cx="8311579" cy="467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1698785" y="4207233"/>
            <a:ext cx="126014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1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smtClean="0"/>
              <a:t>두 평균의 비교 </a:t>
            </a:r>
            <a:r>
              <a:rPr lang="en-US" altLang="ko-KR" sz="2400" b="0" dirty="0" smtClean="0"/>
              <a:t>(</a:t>
            </a:r>
            <a:r>
              <a:rPr lang="ko-KR" altLang="en-US" sz="2400" b="0" dirty="0" err="1" smtClean="0"/>
              <a:t>대응표본</a:t>
            </a:r>
            <a:r>
              <a:rPr lang="ko-KR" altLang="en-US" sz="2400" b="0" dirty="0" smtClean="0"/>
              <a:t> </a:t>
            </a:r>
            <a:r>
              <a:rPr lang="en-US" altLang="ko-KR" sz="2400" b="0" dirty="0" smtClean="0"/>
              <a:t>vs </a:t>
            </a:r>
            <a:r>
              <a:rPr lang="ko-KR" altLang="en-US" sz="2400" b="0" dirty="0" err="1" smtClean="0"/>
              <a:t>독립표본</a:t>
            </a:r>
            <a:r>
              <a:rPr lang="en-US" altLang="ko-KR" sz="2400" b="0" dirty="0" smtClean="0"/>
              <a:t>)</a:t>
            </a:r>
            <a:endParaRPr lang="ko-KR" alt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공통 검정 사항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0000"/>
                </a:solidFill>
              </a:rPr>
              <a:t>정규성 검정 </a:t>
            </a:r>
            <a:r>
              <a:rPr lang="en-US" altLang="ko-KR" sz="1600" dirty="0" smtClean="0">
                <a:solidFill>
                  <a:srgbClr val="000000"/>
                </a:solidFill>
              </a:rPr>
              <a:t>: Shapiro-Wilk’s Test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두개 </a:t>
            </a:r>
            <a:r>
              <a:rPr lang="ko-KR" altLang="en-US" sz="1600" dirty="0">
                <a:solidFill>
                  <a:srgbClr val="000000"/>
                </a:solidFill>
              </a:rPr>
              <a:t>표본 </a:t>
            </a:r>
            <a:r>
              <a:rPr lang="en-US" altLang="ko-KR" sz="1600" dirty="0" smtClean="0">
                <a:solidFill>
                  <a:srgbClr val="000000"/>
                </a:solidFill>
              </a:rPr>
              <a:t>T-Test </a:t>
            </a:r>
            <a:r>
              <a:rPr lang="ko-KR" altLang="en-US" sz="1600" dirty="0" smtClean="0">
                <a:solidFill>
                  <a:srgbClr val="000000"/>
                </a:solidFill>
              </a:rPr>
              <a:t>실행 전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대응표본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err="1" smtClean="0">
                <a:solidFill>
                  <a:srgbClr val="000000"/>
                </a:solidFill>
              </a:rPr>
              <a:t>등분산</a:t>
            </a:r>
            <a:r>
              <a:rPr lang="ko-KR" altLang="en-US" sz="1600" dirty="0" smtClean="0">
                <a:solidFill>
                  <a:srgbClr val="000000"/>
                </a:solidFill>
              </a:rPr>
              <a:t> 가정 고려 안함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독립표본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err="1" smtClean="0">
                <a:solidFill>
                  <a:srgbClr val="000000"/>
                </a:solidFill>
              </a:rPr>
              <a:t>등분산</a:t>
            </a:r>
            <a:r>
              <a:rPr lang="ko-KR" altLang="en-US" sz="1600" dirty="0" smtClean="0">
                <a:solidFill>
                  <a:srgbClr val="000000"/>
                </a:solidFill>
              </a:rPr>
              <a:t> 가정 고려 필수 </a:t>
            </a:r>
            <a:r>
              <a:rPr lang="en-US" altLang="ko-KR" sz="1600" dirty="0" smtClean="0">
                <a:solidFill>
                  <a:srgbClr val="000000"/>
                </a:solidFill>
              </a:rPr>
              <a:t>(Welch’s Test </a:t>
            </a:r>
            <a:r>
              <a:rPr lang="ko-KR" altLang="en-US" sz="1600" dirty="0" smtClean="0">
                <a:solidFill>
                  <a:srgbClr val="000000"/>
                </a:solidFill>
              </a:rPr>
              <a:t>반드시 진행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9626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5173</TotalTime>
  <Words>343</Words>
  <Application>Microsoft Office PowerPoint</Application>
  <PresentationFormat>A4 용지(210x297mm)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Gothic A1 SemiBold</vt:lpstr>
      <vt:lpstr>Gothic A1 thin</vt:lpstr>
      <vt:lpstr>Helvetica Neue</vt:lpstr>
      <vt:lpstr>Helvetica Neue Medium</vt:lpstr>
      <vt:lpstr>굴림</vt:lpstr>
      <vt:lpstr>맑은 고딕</vt:lpstr>
      <vt:lpstr>Cambria Math</vt:lpstr>
      <vt:lpstr>Courier New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GREEN</cp:lastModifiedBy>
  <cp:revision>796</cp:revision>
  <dcterms:created xsi:type="dcterms:W3CDTF">2012-04-02T02:40:52Z</dcterms:created>
  <dcterms:modified xsi:type="dcterms:W3CDTF">2022-02-14T08:48:58Z</dcterms:modified>
  <cp:version>1000.0000.01</cp:version>
</cp:coreProperties>
</file>