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23"/>
  </p:notesMasterIdLst>
  <p:sldIdLst>
    <p:sldId id="490" r:id="rId2"/>
    <p:sldId id="489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501" r:id="rId11"/>
    <p:sldId id="499" r:id="rId12"/>
    <p:sldId id="500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10" r:id="rId21"/>
    <p:sldId id="509" r:id="rId22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5915" autoAdjust="0"/>
  </p:normalViewPr>
  <p:slideViewPr>
    <p:cSldViewPr>
      <p:cViewPr varScale="1">
        <p:scale>
          <a:sx n="108" d="100"/>
          <a:sy n="108" d="100"/>
        </p:scale>
        <p:origin x="1656" y="-354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가설검정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(Z-test)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26556" cy="1466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13674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37778" cy="183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  <a:p>
            <a:pPr>
              <a:buNone/>
            </a:pPr>
            <a:r>
              <a:rPr lang="en-US" sz="1600" dirty="0"/>
              <a:t>(1)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</a:t>
            </a:r>
            <a:r>
              <a:rPr lang="en-US" altLang="ko-KR" sz="1600" dirty="0"/>
              <a:t>Z-</a:t>
            </a:r>
            <a:r>
              <a:rPr lang="ko-KR" altLang="en-US" sz="1600" dirty="0"/>
              <a:t>검정 통계량을 구하세요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/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3226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/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32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/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𝟕𝟑𝟖𝟔𝟏𝟑</m:t>
                          </m:r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𝟖𝟐𝟓𝟕𝟒𝟐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blipFill>
                <a:blip r:embed="rId4"/>
                <a:stretch>
                  <a:fillRect l="-1058" r="-1058" b="-897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/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𝟕𝟑𝟖𝟔𝟏𝟑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blipFill>
                <a:blip r:embed="rId5"/>
                <a:stretch>
                  <a:fillRect l="-980" r="-1307" b="-81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1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𝛼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2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𝛽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endParaRPr lang="en-KR" baseline="-2500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100000" r="-100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100000" r="-89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202667" r="-100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202667" r="-89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215BB4-23E4-2D44-BBE8-B0D23A3D5003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E2AFB-8752-9948-88E7-977CAC570108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254737" y="2447044"/>
            <a:ext cx="4440639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표</a:t>
            </a:r>
            <a:r>
              <a:rPr lang="en-US" altLang="ko-KR" sz="1800" dirty="0"/>
              <a:t>–</a:t>
            </a:r>
            <a:r>
              <a:rPr lang="ko-KR" altLang="en-US" sz="1800" dirty="0"/>
              <a:t> 가설 선택 시 발생할 수 있는 오류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24827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008784" y="2429532"/>
            <a:ext cx="4025461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&lt;H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: </a:t>
            </a:r>
            <a:r>
              <a:rPr lang="ko-KR" altLang="en-US" sz="1800" dirty="0"/>
              <a:t>이번 정부 정책은 효과가 없다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ADEA7CE-1189-F54D-B219-7EA76EACC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2978"/>
              </p:ext>
            </p:extLst>
          </p:nvPr>
        </p:nvGraphicFramePr>
        <p:xfrm>
          <a:off x="850404" y="2994649"/>
          <a:ext cx="8531088" cy="285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96">
                  <a:extLst>
                    <a:ext uri="{9D8B030D-6E8A-4147-A177-3AD203B41FA5}">
                      <a16:colId xmlns:a16="http://schemas.microsoft.com/office/drawing/2014/main" val="4223902085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1688862379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4234308976"/>
                    </a:ext>
                  </a:extLst>
                </a:gridCol>
              </a:tblGrid>
              <a:tr h="951343">
                <a:tc>
                  <a:txBody>
                    <a:bodyPr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없음</a:t>
                      </a:r>
                      <a:endParaRPr lang="en-KR" baseline="-2500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있음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066414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채택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평상 업무 또는 </a:t>
                      </a:r>
                      <a:endParaRPr lang="en-US" altLang="ko-KR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새로운 제안 고려</a:t>
                      </a:r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미 채택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49810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기각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(O)</a:t>
                      </a: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정책 효과 ↑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856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7E716D-CF94-AB4C-BF5C-48D0C7F3FE3C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184DA-9D48-5E40-8444-5549E14879EB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38917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77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크다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작다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3653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6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852936"/>
            <a:ext cx="3302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37" y="1694190"/>
            <a:ext cx="3696323" cy="3895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/>
              <a:t>귀무가설 기각 </a:t>
            </a:r>
            <a:r>
              <a:rPr lang="en-US" altLang="ko-KR"/>
              <a:t>=</a:t>
            </a:r>
            <a:r>
              <a:rPr lang="ko-KR" altLang="en-US"/>
              <a:t> 대립가설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0037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7" y="2731610"/>
            <a:ext cx="3968763" cy="276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0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양측검정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그림상으로는 </a:t>
            </a:r>
            <a:r>
              <a:rPr lang="ko-KR" altLang="en-US" sz="1600" dirty="0" err="1" smtClean="0"/>
              <a:t>귀무가설을</a:t>
            </a:r>
            <a:r>
              <a:rPr lang="ko-KR" altLang="en-US" sz="1600" dirty="0" smtClean="0"/>
              <a:t> 채택해야 함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25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18" y="2772791"/>
            <a:ext cx="3850461" cy="2680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유의확률과</a:t>
            </a:r>
            <a:r>
              <a:rPr lang="ko-KR" altLang="en-US" sz="2400" b="0" dirty="0" smtClean="0"/>
              <a:t> </a:t>
            </a:r>
            <a:r>
              <a:rPr lang="ko-KR" altLang="en-US" sz="2400" b="0" dirty="0" err="1" smtClean="0"/>
              <a:t>유의수준을</a:t>
            </a:r>
            <a:r>
              <a:rPr lang="ko-KR" altLang="en-US" sz="2400" b="0" dirty="0" smtClean="0"/>
              <a:t> 이용한 </a:t>
            </a:r>
            <a:r>
              <a:rPr lang="ko-KR" altLang="en-US" sz="2400" b="0" dirty="0" err="1" smtClean="0"/>
              <a:t>판정방법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/>
              <a:t>유의확률</a:t>
            </a:r>
            <a:r>
              <a:rPr lang="en-US" altLang="ko-KR" sz="1600" dirty="0" smtClean="0"/>
              <a:t>(P-Value, Significance Probability)</a:t>
            </a:r>
            <a:r>
              <a:rPr lang="ko-KR" altLang="en-US" sz="1600" dirty="0" smtClean="0"/>
              <a:t>은 검정 통계량 활용하여 구함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양측검정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유의확률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0.039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유의 수준 </a:t>
            </a:r>
            <a:r>
              <a:rPr lang="en-US" altLang="ko-KR" sz="1600" dirty="0" smtClean="0"/>
              <a:t>0.025,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귀무가설</a:t>
            </a:r>
            <a:r>
              <a:rPr lang="ko-KR" altLang="en-US" sz="1600" dirty="0" smtClean="0"/>
              <a:t> 채택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유의수준 </a:t>
            </a:r>
            <a:r>
              <a:rPr lang="en-US" altLang="ko-KR" sz="1600" dirty="0"/>
              <a:t>0.05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절반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76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통계 해석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ko-KR" sz="1600" dirty="0" smtClean="0"/>
                  <a:t>2020</a:t>
                </a:r>
                <a:r>
                  <a:rPr lang="ko-KR" altLang="en-US" sz="1600" dirty="0" smtClean="0"/>
                  <a:t>년</a:t>
                </a:r>
                <a:r>
                  <a:rPr lang="en-US" altLang="ko-KR" sz="1600" dirty="0" smtClean="0"/>
                  <a:t>, 2015</a:t>
                </a:r>
                <a:r>
                  <a:rPr lang="ko-KR" altLang="en-US" sz="1600" dirty="0" smtClean="0"/>
                  <a:t>년과의 평균 키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비교를 위해 만 </a:t>
                </a:r>
                <a:r>
                  <a:rPr lang="en-US" altLang="ko-KR" sz="1600" dirty="0" smtClean="0"/>
                  <a:t>7</a:t>
                </a:r>
                <a:r>
                  <a:rPr lang="ko-KR" altLang="en-US" sz="1600" dirty="0" smtClean="0"/>
                  <a:t>세 여자 어린이의 표본 </a:t>
                </a:r>
                <a:r>
                  <a:rPr lang="en-US" altLang="ko-KR" sz="1600" dirty="0" smtClean="0"/>
                  <a:t>30</a:t>
                </a:r>
                <a:r>
                  <a:rPr lang="ko-KR" altLang="en-US" sz="1600" dirty="0" smtClean="0"/>
                  <a:t>명을 추출함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평균 키는 </a:t>
                </a:r>
                <a:r>
                  <a:rPr lang="en-US" altLang="ko-KR" sz="1600" dirty="0" smtClean="0"/>
                  <a:t>125cm, </a:t>
                </a:r>
                <a:r>
                  <a:rPr lang="ko-KR" altLang="en-US" sz="1600" dirty="0" smtClean="0"/>
                  <a:t>표준편차는 </a:t>
                </a:r>
                <a:r>
                  <a:rPr lang="en-US" altLang="ko-KR" sz="1600" dirty="0" smtClean="0"/>
                  <a:t>15cm</a:t>
                </a:r>
                <a:r>
                  <a:rPr lang="ko-KR" altLang="en-US" sz="1600" dirty="0" smtClean="0"/>
                  <a:t>로 확인함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표본으로부터 구한 검정 통계량은 </a:t>
                </a:r>
                <a:r>
                  <a:rPr lang="en-US" altLang="ko-KR" sz="1600" dirty="0" smtClean="0"/>
                  <a:t>1.795 (p-value: 0.078)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유의수준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600" dirty="0" smtClean="0"/>
                  <a:t>) 0.05</a:t>
                </a:r>
                <a:r>
                  <a:rPr lang="ko-KR" altLang="en-US" sz="1600" dirty="0" smtClean="0"/>
                  <a:t>에서 만 </a:t>
                </a:r>
                <a:r>
                  <a:rPr lang="en-US" altLang="ko-KR" sz="1600" dirty="0" smtClean="0"/>
                  <a:t>7</a:t>
                </a:r>
                <a:r>
                  <a:rPr lang="ko-KR" altLang="en-US" sz="1600" dirty="0" smtClean="0"/>
                  <a:t>세 여자 어린이 키의 평균이 </a:t>
                </a:r>
                <a:r>
                  <a:rPr lang="en-US" altLang="ko-KR" sz="1600" dirty="0" smtClean="0"/>
                  <a:t>120cm</a:t>
                </a:r>
                <a:r>
                  <a:rPr lang="ko-KR" altLang="en-US" sz="1600" dirty="0" smtClean="0"/>
                  <a:t>라는 </a:t>
                </a:r>
                <a:r>
                  <a:rPr lang="ko-KR" altLang="en-US" sz="1600" dirty="0" err="1" smtClean="0"/>
                  <a:t>귀무가설</a:t>
                </a:r>
                <a:r>
                  <a:rPr lang="ko-KR" altLang="en-US" sz="1600" dirty="0" smtClean="0"/>
                  <a:t> 기각 안됨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err="1" smtClean="0"/>
                  <a:t>귀무가설을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err="1" smtClean="0"/>
                  <a:t>채택해야하며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여자 어린이의 키의 평균은 여전히 </a:t>
                </a:r>
                <a:r>
                  <a:rPr lang="en-US" altLang="ko-KR" sz="1600" dirty="0" smtClean="0"/>
                  <a:t>120cm</a:t>
                </a:r>
                <a:r>
                  <a:rPr lang="ko-KR" altLang="en-US" sz="1600" dirty="0" smtClean="0"/>
                  <a:t>임을 유지해야 함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blipFill>
                <a:blip r:embed="rId4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3D757C-9A38-4041-AA40-B7D7CD6EF1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232756"/>
            <a:ext cx="7148508" cy="4760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5D82C-CD1B-3742-B947-65DAF07C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err="1" smtClean="0"/>
              <a:t>모비율</a:t>
            </a:r>
            <a:r>
              <a:rPr lang="ko-KR" altLang="en-US" sz="2400" b="0" dirty="0" smtClean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가설 설정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귀무가설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미만이다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대립가설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</a:t>
            </a:r>
            <a:r>
              <a:rPr lang="ko-KR" altLang="en-US" sz="1600" dirty="0" smtClean="0"/>
              <a:t>를 넘는다</a:t>
            </a:r>
            <a:endParaRPr lang="en-US" altLang="ko-KR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 smtClean="0"/>
                  <a:t>표본 비율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 smtClean="0"/>
                  <a:t>귀무가설의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smtClean="0"/>
                  <a:t> 표본의 개수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err="1" smtClean="0"/>
              <a:t>모비율</a:t>
            </a:r>
            <a:r>
              <a:rPr lang="ko-KR" altLang="en-US" sz="2400" b="0" dirty="0" smtClean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가설 설정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귀무가설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미만이다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대립가설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</a:t>
            </a:r>
            <a:r>
              <a:rPr lang="ko-KR" altLang="en-US" sz="1600" dirty="0" smtClean="0"/>
              <a:t>를 넘는다</a:t>
            </a:r>
            <a:endParaRPr lang="en-US" altLang="ko-KR" sz="1600" dirty="0" smtClean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smtClean="0"/>
              <a:t>표본의 수는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22</a:t>
            </a:r>
            <a:r>
              <a:rPr lang="ko-KR" altLang="en-US" sz="1600" dirty="0" smtClean="0"/>
              <a:t>개가 불량으로 확인됨</a:t>
            </a:r>
            <a:endParaRPr lang="en-US" altLang="ko-KR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495689" cy="2205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</a:t>
            </a:r>
            <a:r>
              <a:rPr lang="ko-KR" altLang="en-US" sz="1600" dirty="0" err="1"/>
              <a:t>싸이트</a:t>
            </a:r>
            <a:r>
              <a:rPr lang="ko-KR" altLang="en-US" sz="1600" dirty="0"/>
              <a:t> 비교 </a:t>
            </a:r>
            <a:endParaRPr lang="en-US" altLang="ko-KR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Treatment Group (B)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Control</a:t>
            </a:r>
            <a:r>
              <a:rPr lang="ko-KR" altLang="en-US" sz="1600" dirty="0"/>
              <a:t> </a:t>
            </a:r>
            <a:r>
              <a:rPr lang="en-US" altLang="ko-KR" sz="1600" dirty="0"/>
              <a:t>Group (A)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우연히</a:t>
            </a:r>
            <a:r>
              <a:rPr lang="en-US" altLang="ko-KR" sz="1600" dirty="0"/>
              <a:t>(by chance) B</a:t>
            </a:r>
            <a:r>
              <a:rPr lang="ko-KR" altLang="en-US" sz="1600" dirty="0"/>
              <a:t>그룹이 </a:t>
            </a:r>
            <a:r>
              <a:rPr lang="en-US" altLang="ko-KR" sz="1600" dirty="0"/>
              <a:t>A</a:t>
            </a:r>
            <a:r>
              <a:rPr lang="ko-KR" altLang="en-US" sz="1600" dirty="0"/>
              <a:t>그룹보다 </a:t>
            </a:r>
            <a:r>
              <a:rPr lang="ko-KR" altLang="en-US" sz="1600" dirty="0" err="1"/>
              <a:t>전환율이</a:t>
            </a:r>
            <a:r>
              <a:rPr lang="ko-KR" altLang="en-US" sz="1600" dirty="0"/>
              <a:t> 좋았던 것일까</a:t>
            </a:r>
            <a:r>
              <a:rPr lang="en-US" altLang="ko-KR" sz="1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379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102953" cy="163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평균에 대한 가설 검정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잘못된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키는 크다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올바른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평균 키는 </a:t>
            </a:r>
            <a:r>
              <a:rPr lang="en-US" altLang="ko-KR" sz="1600" dirty="0"/>
              <a:t>170cm </a:t>
            </a:r>
            <a:r>
              <a:rPr lang="ko-KR" altLang="en-US" sz="1600" dirty="0"/>
              <a:t>이다 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가설검정</a:t>
            </a:r>
            <a:r>
              <a:rPr lang="en-US" altLang="ko-KR" sz="2400" b="0" dirty="0"/>
              <a:t>(Hypothesis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Testing)</a:t>
            </a:r>
            <a:r>
              <a:rPr lang="ko-KR" altLang="en-US" sz="2400" b="0" dirty="0"/>
              <a:t>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양측검정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en-US" altLang="ko-KR" sz="1600" dirty="0"/>
                  <a:t> = </a:t>
                </a:r>
                <a:r>
                  <a:rPr lang="ko-KR" altLang="en-US" sz="1600" dirty="0"/>
                  <a:t>좌측 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단측 검정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623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Two-Sided Test, Two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Lower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Upper Tailed Test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964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Z</a:t>
            </a:r>
            <a:r>
              <a:rPr lang="ko-KR" altLang="en-US" sz="1600" dirty="0"/>
              <a:t>값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Z-</a:t>
            </a:r>
            <a:r>
              <a:rPr lang="ko-KR" altLang="en-US" sz="2400" b="0" dirty="0"/>
              <a:t>검정 통계량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2581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72415C-8FCF-5B43-999E-F126038B4250}"/>
              </a:ext>
            </a:extLst>
          </p:cNvPr>
          <p:cNvSpPr txBox="1"/>
          <p:nvPr/>
        </p:nvSpPr>
        <p:spPr>
          <a:xfrm>
            <a:off x="4412940" y="1006716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SE(</a:t>
            </a:r>
            <a:r>
              <a:rPr lang="ko-KR" altLang="en-US" sz="1600" dirty="0" err="1"/>
              <a:t>표준오차</a:t>
            </a:r>
            <a:r>
              <a:rPr lang="en-US" altLang="ko-KR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/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40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/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용어정리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모평균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표본평균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𝑺𝑬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표준오차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모집단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모집단의 크기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blipFill>
                <a:blip r:embed="rId4"/>
                <a:stretch>
                  <a:fillRect l="-532" b="-144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8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217672" y="872717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95BEC7-7D92-5141-A06C-75D5E73D97E2}"/>
              </a:ext>
            </a:extLst>
          </p:cNvPr>
          <p:cNvCxnSpPr>
            <a:cxnSpLocks/>
            <a:stCxn id="3" idx="7"/>
            <a:endCxn id="9" idx="0"/>
          </p:cNvCxnSpPr>
          <p:nvPr/>
        </p:nvCxnSpPr>
        <p:spPr>
          <a:xfrm rot="5400000" flipH="1" flipV="1">
            <a:off x="4318005" y="308203"/>
            <a:ext cx="1217250" cy="2346279"/>
          </a:xfrm>
          <a:prstGeom prst="curvedConnector3">
            <a:avLst>
              <a:gd name="adj1" fmla="val 11878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DD4866-15F1-244F-AE65-33DC77D02DC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323748" y="3262198"/>
            <a:ext cx="1961401" cy="269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FD5D759-94D6-BF48-9C0C-933BD343811A}"/>
              </a:ext>
            </a:extLst>
          </p:cNvPr>
          <p:cNvCxnSpPr>
            <a:cxnSpLocks/>
            <a:stCxn id="3" idx="5"/>
            <a:endCxn id="11" idx="4"/>
          </p:cNvCxnSpPr>
          <p:nvPr/>
        </p:nvCxnSpPr>
        <p:spPr>
          <a:xfrm rot="16200000" flipH="1">
            <a:off x="3928857" y="4259063"/>
            <a:ext cx="1622864" cy="1973596"/>
          </a:xfrm>
          <a:prstGeom prst="curvedConnector3">
            <a:avLst>
              <a:gd name="adj1" fmla="val 11408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304448" y="872941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EE540-33D7-054B-9129-B37947A4E81B}"/>
              </a:ext>
            </a:extLst>
          </p:cNvPr>
          <p:cNvSpPr/>
          <p:nvPr/>
        </p:nvSpPr>
        <p:spPr>
          <a:xfrm>
            <a:off x="3482935" y="1098257"/>
            <a:ext cx="1038018" cy="4813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Sample</a:t>
            </a:r>
          </a:p>
          <a:p>
            <a:pPr algn="ctr">
              <a:buNone/>
            </a:pPr>
            <a:r>
              <a:rPr lang="ko-KR" altLang="en-US" dirty="0"/>
              <a:t>평균들의</a:t>
            </a:r>
            <a:endParaRPr lang="en-US" altLang="ko-KR" dirty="0"/>
          </a:p>
          <a:p>
            <a:pPr algn="ctr">
              <a:buNone/>
            </a:pPr>
            <a:r>
              <a:rPr lang="ko-KR" altLang="en-US" dirty="0"/>
              <a:t>표준편차</a:t>
            </a:r>
            <a:endParaRPr lang="en-US" altLang="ko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5B33AA-933D-CC4E-B751-3C8ED27A244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20953" y="1624017"/>
            <a:ext cx="783495" cy="580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06349-B590-AB4A-9E0C-74B5F76DE6EC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4520953" y="3504976"/>
            <a:ext cx="1764196" cy="27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574C6-74F6-0844-B951-EF57AA521C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0953" y="4437112"/>
            <a:ext cx="582397" cy="3380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80CD8209-09C4-B243-AB0A-E89D1AAC6794}"/>
              </a:ext>
            </a:extLst>
          </p:cNvPr>
          <p:cNvSpPr/>
          <p:nvPr/>
        </p:nvSpPr>
        <p:spPr>
          <a:xfrm>
            <a:off x="4412940" y="2096852"/>
            <a:ext cx="108013" cy="2340260"/>
          </a:xfrm>
          <a:prstGeom prst="leftBracke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37406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919</Words>
  <Application>Microsoft Office PowerPoint</Application>
  <PresentationFormat>A4 용지(210x297mm)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Gothic A1 SemiBold</vt:lpstr>
      <vt:lpstr>Gothic A1 thin</vt:lpstr>
      <vt:lpstr>Helvetica Neue</vt:lpstr>
      <vt:lpstr>Helvetica Neue Medium</vt:lpstr>
      <vt:lpstr>KoPubDotum_Pro Medium</vt:lpstr>
      <vt:lpstr>굴림</vt:lpstr>
      <vt:lpstr>맑은 고딕</vt:lpstr>
      <vt:lpstr>Arial</vt:lpstr>
      <vt:lpstr>Cambria Math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GREEN</cp:lastModifiedBy>
  <cp:revision>776</cp:revision>
  <dcterms:created xsi:type="dcterms:W3CDTF">2012-04-02T02:40:52Z</dcterms:created>
  <dcterms:modified xsi:type="dcterms:W3CDTF">2022-02-09T05:56:55Z</dcterms:modified>
  <cp:version>1000.0000.01</cp:version>
</cp:coreProperties>
</file>