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99"/>
  </p:notesMasterIdLst>
  <p:handoutMasterIdLst>
    <p:handoutMasterId r:id="rId10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25" r:id="rId11"/>
    <p:sldId id="268" r:id="rId12"/>
    <p:sldId id="273" r:id="rId13"/>
    <p:sldId id="269" r:id="rId14"/>
    <p:sldId id="270" r:id="rId15"/>
    <p:sldId id="271" r:id="rId16"/>
    <p:sldId id="272" r:id="rId17"/>
    <p:sldId id="274" r:id="rId18"/>
    <p:sldId id="275" r:id="rId19"/>
    <p:sldId id="339" r:id="rId20"/>
    <p:sldId id="34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326" r:id="rId32"/>
    <p:sldId id="287" r:id="rId33"/>
    <p:sldId id="288" r:id="rId34"/>
    <p:sldId id="341" r:id="rId35"/>
    <p:sldId id="366" r:id="rId36"/>
    <p:sldId id="289" r:id="rId37"/>
    <p:sldId id="290" r:id="rId38"/>
    <p:sldId id="291" r:id="rId39"/>
    <p:sldId id="327" r:id="rId40"/>
    <p:sldId id="328" r:id="rId41"/>
    <p:sldId id="329" r:id="rId42"/>
    <p:sldId id="348" r:id="rId43"/>
    <p:sldId id="330" r:id="rId44"/>
    <p:sldId id="296" r:id="rId45"/>
    <p:sldId id="297" r:id="rId46"/>
    <p:sldId id="298" r:id="rId47"/>
    <p:sldId id="299" r:id="rId48"/>
    <p:sldId id="300" r:id="rId49"/>
    <p:sldId id="367" r:id="rId50"/>
    <p:sldId id="301" r:id="rId51"/>
    <p:sldId id="302" r:id="rId52"/>
    <p:sldId id="303" r:id="rId53"/>
    <p:sldId id="368" r:id="rId54"/>
    <p:sldId id="304" r:id="rId55"/>
    <p:sldId id="305" r:id="rId56"/>
    <p:sldId id="369" r:id="rId57"/>
    <p:sldId id="306" r:id="rId58"/>
    <p:sldId id="332" r:id="rId59"/>
    <p:sldId id="333" r:id="rId60"/>
    <p:sldId id="334" r:id="rId61"/>
    <p:sldId id="335" r:id="rId62"/>
    <p:sldId id="336" r:id="rId63"/>
    <p:sldId id="371" r:id="rId64"/>
    <p:sldId id="370" r:id="rId65"/>
    <p:sldId id="342" r:id="rId66"/>
    <p:sldId id="343" r:id="rId67"/>
    <p:sldId id="344" r:id="rId68"/>
    <p:sldId id="345" r:id="rId69"/>
    <p:sldId id="346" r:id="rId70"/>
    <p:sldId id="351" r:id="rId71"/>
    <p:sldId id="350" r:id="rId72"/>
    <p:sldId id="352" r:id="rId73"/>
    <p:sldId id="353" r:id="rId74"/>
    <p:sldId id="347" r:id="rId75"/>
    <p:sldId id="354" r:id="rId76"/>
    <p:sldId id="310" r:id="rId77"/>
    <p:sldId id="355" r:id="rId78"/>
    <p:sldId id="311" r:id="rId79"/>
    <p:sldId id="356" r:id="rId80"/>
    <p:sldId id="357" r:id="rId81"/>
    <p:sldId id="358" r:id="rId82"/>
    <p:sldId id="359" r:id="rId83"/>
    <p:sldId id="360" r:id="rId84"/>
    <p:sldId id="362" r:id="rId85"/>
    <p:sldId id="363" r:id="rId86"/>
    <p:sldId id="364" r:id="rId87"/>
    <p:sldId id="361" r:id="rId88"/>
    <p:sldId id="365" r:id="rId89"/>
    <p:sldId id="312" r:id="rId90"/>
    <p:sldId id="313" r:id="rId91"/>
    <p:sldId id="314" r:id="rId92"/>
    <p:sldId id="315" r:id="rId93"/>
    <p:sldId id="316" r:id="rId94"/>
    <p:sldId id="317" r:id="rId95"/>
    <p:sldId id="372" r:id="rId96"/>
    <p:sldId id="373" r:id="rId97"/>
    <p:sldId id="338" r:id="rId9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325"/>
            <p14:sldId id="268"/>
            <p14:sldId id="273"/>
            <p14:sldId id="269"/>
            <p14:sldId id="270"/>
            <p14:sldId id="271"/>
            <p14:sldId id="272"/>
            <p14:sldId id="274"/>
            <p14:sldId id="275"/>
            <p14:sldId id="339"/>
            <p14:sldId id="340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326"/>
            <p14:sldId id="287"/>
            <p14:sldId id="288"/>
            <p14:sldId id="341"/>
            <p14:sldId id="366"/>
            <p14:sldId id="289"/>
            <p14:sldId id="290"/>
            <p14:sldId id="291"/>
            <p14:sldId id="327"/>
            <p14:sldId id="328"/>
            <p14:sldId id="329"/>
            <p14:sldId id="348"/>
            <p14:sldId id="330"/>
            <p14:sldId id="296"/>
            <p14:sldId id="297"/>
            <p14:sldId id="298"/>
            <p14:sldId id="299"/>
            <p14:sldId id="300"/>
            <p14:sldId id="367"/>
            <p14:sldId id="301"/>
            <p14:sldId id="302"/>
            <p14:sldId id="303"/>
            <p14:sldId id="368"/>
            <p14:sldId id="304"/>
            <p14:sldId id="305"/>
            <p14:sldId id="369"/>
            <p14:sldId id="306"/>
            <p14:sldId id="332"/>
            <p14:sldId id="333"/>
            <p14:sldId id="334"/>
            <p14:sldId id="335"/>
            <p14:sldId id="336"/>
            <p14:sldId id="371"/>
            <p14:sldId id="370"/>
            <p14:sldId id="342"/>
            <p14:sldId id="343"/>
            <p14:sldId id="344"/>
            <p14:sldId id="345"/>
            <p14:sldId id="346"/>
            <p14:sldId id="351"/>
            <p14:sldId id="350"/>
            <p14:sldId id="352"/>
            <p14:sldId id="353"/>
            <p14:sldId id="347"/>
            <p14:sldId id="354"/>
            <p14:sldId id="310"/>
            <p14:sldId id="355"/>
            <p14:sldId id="311"/>
            <p14:sldId id="356"/>
            <p14:sldId id="357"/>
            <p14:sldId id="358"/>
            <p14:sldId id="359"/>
            <p14:sldId id="360"/>
            <p14:sldId id="362"/>
            <p14:sldId id="363"/>
            <p14:sldId id="364"/>
            <p14:sldId id="361"/>
            <p14:sldId id="365"/>
            <p14:sldId id="312"/>
            <p14:sldId id="313"/>
            <p14:sldId id="314"/>
            <p14:sldId id="315"/>
            <p14:sldId id="316"/>
            <p14:sldId id="317"/>
            <p14:sldId id="372"/>
            <p14:sldId id="373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3"/>
  </p:normalViewPr>
  <p:slideViewPr>
    <p:cSldViewPr>
      <p:cViewPr varScale="1">
        <p:scale>
          <a:sx n="82" d="100"/>
          <a:sy n="82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664D8F-291F-7C4B-9B37-EE36A409A69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F940FA-D318-6F4A-84D6-FCF711686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2974B44-F5FA-D44D-86CC-082B6BEFA46B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2E8D-2DE4-4F61-AAB9-2AECBAD4018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1305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4E75B-9E5C-4E98-AEC6-3C4FCE4B4C5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957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12C2F-2651-4B74-B258-F1BAB30EEAF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3326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0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03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1D50D-6F62-4430-A00F-8EEC2B3E545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9546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5C138-FDEB-428E-A7E6-4FFD5163A7D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2983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0143C-A46B-4A11-A619-5B7BB53F7F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7598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AC73D-3DFD-4B6F-931C-01C8DF0B5D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236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09ECF-B74B-4182-8F2E-08267DE3417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2633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10760-D417-4CA1-B857-5108CE041C8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5816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C8E30-F696-47A5-B57F-301F31607D9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3630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A81AB-0C94-48AD-8FA3-F3A24824332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690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CF9DC1-5CC4-48AA-A5F1-60F93C0C874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49" r:id="rId15"/>
    <p:sldLayoutId id="2147483660" r:id="rId16"/>
    <p:sldLayoutId id="2147483655" r:id="rId17"/>
    <p:sldLayoutId id="2147483663" r:id="rId1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20574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a_list</a:t>
            </a:r>
            <a:r>
              <a:rPr lang="en-US" dirty="0"/>
              <a:t>=[1,2,'a',3.14159]</a:t>
            </a:r>
          </a:p>
          <a:p>
            <a:r>
              <a:rPr lang="en-US" dirty="0" err="1"/>
              <a:t>week_day_list</a:t>
            </a:r>
            <a:r>
              <a:rPr lang="en-US" dirty="0"/>
              <a:t>=['</a:t>
            </a:r>
            <a:r>
              <a:rPr lang="en-US" dirty="0" err="1"/>
              <a:t>Monday','Tuesday','Wednesday','Thursday','Friday</a:t>
            </a:r>
            <a:r>
              <a:rPr lang="en-US" dirty="0"/>
              <a:t>']</a:t>
            </a:r>
          </a:p>
          <a:p>
            <a:r>
              <a:rPr lang="en-US" dirty="0" err="1"/>
              <a:t>list_of_lists</a:t>
            </a:r>
            <a:r>
              <a:rPr lang="en-US" dirty="0"/>
              <a:t>=[[1,2,3],['</a:t>
            </a:r>
            <a:r>
              <a:rPr lang="en-US" dirty="0" err="1"/>
              <a:t>a','b','c</a:t>
            </a:r>
            <a:r>
              <a:rPr lang="en-US" dirty="0"/>
              <a:t>']]</a:t>
            </a:r>
          </a:p>
          <a:p>
            <a:r>
              <a:rPr lang="en-US" dirty="0" err="1"/>
              <a:t>list_from_collection</a:t>
            </a:r>
            <a:r>
              <a:rPr lang="en-US" dirty="0"/>
              <a:t>=list('Hello')</a:t>
            </a:r>
          </a:p>
          <a:p>
            <a:r>
              <a:rPr lang="en-US" dirty="0"/>
              <a:t>print(</a:t>
            </a:r>
            <a:r>
              <a:rPr lang="en-US" dirty="0" err="1"/>
              <a:t>a_list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print(</a:t>
            </a:r>
            <a:r>
              <a:rPr lang="en-US" dirty="0" err="1"/>
              <a:t>week_day_list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print(</a:t>
            </a:r>
            <a:r>
              <a:rPr lang="en-US" dirty="0" err="1"/>
              <a:t>list_of_lists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print(</a:t>
            </a:r>
            <a:r>
              <a:rPr lang="en-US" dirty="0" err="1"/>
              <a:t>list_from_collection</a:t>
            </a:r>
            <a:r>
              <a:rPr lang="en-US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4643927" y="4953000"/>
            <a:ext cx="4495800" cy="160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[1, 2, 'a', 3.14159]</a:t>
            </a:r>
          </a:p>
          <a:p>
            <a:endParaRPr lang="en-US" sz="1400" dirty="0"/>
          </a:p>
          <a:p>
            <a:r>
              <a:rPr lang="en-US" sz="1400" dirty="0"/>
              <a:t>['Monday', 'Tuesday', 'Wednesday', 'Thursday', 'Friday']</a:t>
            </a:r>
          </a:p>
          <a:p>
            <a:endParaRPr lang="en-US" sz="1400" dirty="0"/>
          </a:p>
          <a:p>
            <a:r>
              <a:rPr lang="en-US" sz="1400" dirty="0"/>
              <a:t>[[1, 2, 3], ['a', 'b', 'c']]</a:t>
            </a:r>
          </a:p>
          <a:p>
            <a:endParaRPr lang="en-US" sz="1400" dirty="0"/>
          </a:p>
          <a:p>
            <a:r>
              <a:rPr lang="en-US" sz="1400" dirty="0"/>
              <a:t>['H', 'e', 'l', 'l', 'o']</a:t>
            </a:r>
          </a:p>
        </p:txBody>
      </p:sp>
    </p:spTree>
    <p:extLst>
      <p:ext uri="{BB962C8B-B14F-4D97-AF65-F5344CB8AC3E}">
        <p14:creationId xmlns:p14="http://schemas.microsoft.com/office/powerpoint/2010/main" val="278570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Similarities with strings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Concatenate: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+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Repeat: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*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Indexing: 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[ ]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Slicing: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[:]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Membership: the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in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operator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Length: </a:t>
            </a:r>
            <a:r>
              <a:rPr lang="en-US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()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print([1,2,3]+[4])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3, 4]</a:t>
            </a:r>
          </a:p>
          <a:p>
            <a:pPr>
              <a:buNone/>
            </a:pP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print([1,2,3]*2)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3, 1, 2, 3]</a:t>
            </a:r>
          </a:p>
          <a:p>
            <a:pPr>
              <a:buNone/>
            </a:pPr>
            <a:endParaRPr lang="en-US" sz="2800" dirty="0">
              <a:solidFill>
                <a:srgbClr val="2D2D8A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print(1 in [1,2,3])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True</a:t>
            </a:r>
          </a:p>
          <a:p>
            <a:pPr>
              <a:buNone/>
            </a:pP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print([1,2,3]&lt;[1,2,4])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True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compare index to index, the first difference determines the result</a:t>
            </a:r>
            <a:endParaRPr lang="en-US" sz="2400" dirty="0">
              <a:solidFill>
                <a:srgbClr val="FF0000"/>
              </a:solidFill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Differences between lists and strings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can contain a mixture of any python object, strings can only hold characters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/>
              <a:t>A=[1,"bill",1.2345, True]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are mutable, their values can be changed, while strings are immutable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are designated with [ ], with elements separated by commas, strings use " " or </a:t>
            </a:r>
            <a:r>
              <a:rPr lang="fr-FR" dirty="0"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fr-FR" dirty="0"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95400" y="1752600"/>
            <a:ext cx="6781800" cy="484414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 little confusing, what does the [ ] mean, a list or an index?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		print([1,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, 3][1])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2</a:t>
            </a:r>
          </a:p>
          <a:p>
            <a:r>
              <a:rPr lang="en-US" dirty="0">
                <a:ea typeface="ＭＳ Ｐゴシック" pitchFamily="-111" charset="-128"/>
                <a:cs typeface="Courier New"/>
                <a:sym typeface="Symbol" pitchFamily="-111" charset="2"/>
              </a:rPr>
              <a:t>Context solves the problem. Index always comes at the end of an expression, and is preceded by something (a variable, a sequence)</a:t>
            </a:r>
            <a:endParaRPr lang="en-US" dirty="0"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34200" y="5334000"/>
            <a:ext cx="21813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S="1234"</a:t>
            </a:r>
          </a:p>
          <a:p>
            <a:r>
              <a:rPr lang="en-US" dirty="0">
                <a:solidFill>
                  <a:srgbClr val="FF0000"/>
                </a:solidFill>
              </a:rPr>
              <a:t>print(S [1])</a:t>
            </a:r>
          </a:p>
          <a:p>
            <a:r>
              <a:rPr lang="en-US" dirty="0">
                <a:solidFill>
                  <a:srgbClr val="FF0000"/>
                </a:solidFill>
              </a:rPr>
              <a:t>L=['1','2','3','4']</a:t>
            </a:r>
          </a:p>
          <a:p>
            <a:r>
              <a:rPr lang="en-US" dirty="0">
                <a:solidFill>
                  <a:srgbClr val="FF0000"/>
                </a:solidFill>
              </a:rPr>
              <a:t>print(L[1])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[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a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, [1, 2, 3],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]</a:t>
            </a:r>
            <a:endParaRPr lang="en-US" dirty="0"/>
          </a:p>
          <a:p>
            <a:r>
              <a:rPr lang="en-US" dirty="0"/>
              <a:t>What is the second element (index 1) of that list? Another list.</a:t>
            </a:r>
          </a:p>
          <a:p>
            <a:pPr>
              <a:buNone/>
            </a:pP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	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[1])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[1, 2, 3]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	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[0])  1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0" y="5664498"/>
            <a:ext cx="2971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['a', [1, 2, 3], 'z']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[1])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[1][2])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len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lst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  <a:r>
              <a:rPr lang="en-US" sz="2800" dirty="0"/>
              <a:t>: number of elements in list (top level).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a typeface="ＭＳ Ｐゴシック" pitchFamily="-111" charset="-128"/>
                <a:cs typeface="Courier New"/>
              </a:rPr>
              <a:t>print(</a:t>
            </a:r>
            <a:r>
              <a:rPr lang="en-US" sz="1800" dirty="0" err="1">
                <a:ea typeface="ＭＳ Ｐゴシック" pitchFamily="-111" charset="-128"/>
                <a:cs typeface="Courier New"/>
              </a:rPr>
              <a:t>len</a:t>
            </a:r>
            <a:r>
              <a:rPr lang="en-US" sz="1800" dirty="0">
                <a:ea typeface="ＭＳ Ｐゴシック" pitchFamily="-111" charset="-128"/>
                <a:cs typeface="Courier New"/>
              </a:rPr>
              <a:t>([1, [1, 2], 3])) </a:t>
            </a:r>
            <a:r>
              <a:rPr lang="en-US" sz="1800" dirty="0">
                <a:ea typeface="ＭＳ Ｐゴシック" pitchFamily="-111" charset="-128"/>
                <a:cs typeface="Courier New"/>
                <a:sym typeface="Symbol" pitchFamily="-111" charset="2"/>
              </a:rPr>
              <a:t> 3</a:t>
            </a:r>
          </a:p>
          <a:p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min(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sz="2800" dirty="0">
                <a:ea typeface="ＭＳ Ｐゴシック" pitchFamily="-111" charset="-128"/>
                <a:cs typeface="Courier New"/>
                <a:sym typeface="Symbol" pitchFamily="-111" charset="2"/>
              </a:rPr>
              <a:t>:</a:t>
            </a:r>
            <a:r>
              <a:rPr lang="en-US" sz="2800" dirty="0">
                <a:solidFill>
                  <a:schemeClr val="accent6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>
                <a:ea typeface="ＭＳ Ｐゴシック" pitchFamily="-111" charset="-128"/>
                <a:cs typeface="Courier New"/>
                <a:sym typeface="Symbol" pitchFamily="-111" charset="2"/>
              </a:rPr>
              <a:t>smallest element. Must all be the same type!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a typeface="ＭＳ Ｐゴシック" pitchFamily="-111" charset="-128"/>
                <a:cs typeface="Courier New"/>
                <a:sym typeface="Symbol" pitchFamily="-111" charset="2"/>
              </a:rPr>
              <a:t>print(min([[100,2], [1,9200], [3,6]]) ) </a:t>
            </a:r>
            <a:r>
              <a:rPr lang="en-US" sz="1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[1, 9200] </a:t>
            </a:r>
            <a:endParaRPr lang="en-US" sz="2400" dirty="0"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max(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sz="2800" dirty="0">
                <a:ea typeface="ＭＳ Ｐゴシック" pitchFamily="-111" charset="-128"/>
                <a:cs typeface="Courier New"/>
                <a:sym typeface="Symbol" pitchFamily="-111" charset="2"/>
              </a:rPr>
              <a:t>: largest element. All elements must be the same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a typeface="ＭＳ Ｐゴシック" pitchFamily="-111" charset="-128"/>
                <a:cs typeface="Courier New"/>
                <a:sym typeface="Symbol" pitchFamily="-111" charset="2"/>
              </a:rPr>
              <a:t>print(max([[100,2,3], [200], [3,6]]) ) 200</a:t>
            </a:r>
          </a:p>
          <a:p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sum(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sz="2800" dirty="0">
                <a:ea typeface="ＭＳ Ｐゴシック" pitchFamily="-111" charset="-128"/>
                <a:cs typeface="Courier New"/>
                <a:sym typeface="Symbol" pitchFamily="-111" charset="2"/>
              </a:rPr>
              <a:t>: sum of the elements, numeric only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6"/>
                </a:solidFill>
                <a:cs typeface="Courier New"/>
              </a:rPr>
              <a:t>print(sum([1, 2, 3]))</a:t>
            </a:r>
            <a:r>
              <a:rPr lang="en-US" sz="1800" dirty="0">
                <a:ea typeface="ＭＳ Ｐゴシック" pitchFamily="-111" charset="-128"/>
                <a:cs typeface="Courier New"/>
                <a:sym typeface="Symbol" pitchFamily="-111" charset="2"/>
              </a:rPr>
              <a:t> 6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6"/>
              </a:solidFill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8737" y="6202363"/>
            <a:ext cx="3065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print(([sum([100,2,3]), [200], [3,6]]) 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cs typeface="Courier New"/>
              </a:rPr>
              <a:t>You can iterate through the elements of a list like you did with a string:</a:t>
            </a:r>
          </a:p>
          <a:p>
            <a:pPr marL="0" indent="0">
              <a:buNone/>
            </a:pPr>
            <a:endParaRPr lang="en-US" sz="2800" dirty="0"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2967334"/>
            <a:ext cx="3733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=[1,3,4,8]</a:t>
            </a:r>
          </a:p>
          <a:p>
            <a:r>
              <a:rPr lang="en-US" dirty="0"/>
              <a:t>for o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print(o, end=' ')</a:t>
            </a:r>
          </a:p>
        </p:txBody>
      </p:sp>
      <p:sp>
        <p:nvSpPr>
          <p:cNvPr id="5" name="矩形 4"/>
          <p:cNvSpPr/>
          <p:nvPr/>
        </p:nvSpPr>
        <p:spPr>
          <a:xfrm>
            <a:off x="4724400" y="3059667"/>
            <a:ext cx="889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1 3 4 8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5" name="矩形 4"/>
          <p:cNvSpPr/>
          <p:nvPr/>
        </p:nvSpPr>
        <p:spPr>
          <a:xfrm>
            <a:off x="762000" y="2514600"/>
            <a:ext cx="327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['p', 'r', 'o', 'b', 'e']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[0])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[2])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[4])</a:t>
            </a:r>
          </a:p>
          <a:p>
            <a:r>
              <a:rPr lang="en-US" dirty="0" err="1"/>
              <a:t>n_list</a:t>
            </a:r>
            <a:r>
              <a:rPr lang="en-US" dirty="0"/>
              <a:t> = ["Happy", [2, 0, 1, 5]]</a:t>
            </a:r>
          </a:p>
          <a:p>
            <a:r>
              <a:rPr lang="en-US" dirty="0"/>
              <a:t>print(</a:t>
            </a:r>
            <a:r>
              <a:rPr lang="en-US" dirty="0" err="1"/>
              <a:t>n_list</a:t>
            </a:r>
            <a:r>
              <a:rPr lang="en-US" dirty="0"/>
              <a:t>[0][1])</a:t>
            </a:r>
          </a:p>
          <a:p>
            <a:r>
              <a:rPr lang="en-US" dirty="0"/>
              <a:t>print(</a:t>
            </a:r>
            <a:r>
              <a:rPr lang="en-US" dirty="0" err="1"/>
              <a:t>n_list</a:t>
            </a:r>
            <a:r>
              <a:rPr lang="en-US" dirty="0"/>
              <a:t>[1][3])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[4.0])</a:t>
            </a:r>
          </a:p>
        </p:txBody>
      </p:sp>
      <p:pic>
        <p:nvPicPr>
          <p:cNvPr id="1026" name="Picture 2" descr="第五章．PYCNOGENOL®碧容健®常見Ｑ＆Ａ @ 法森活碧容建(原碧蘿芷) :: 痞客邦::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3796" r="2667" b="2870"/>
          <a:stretch/>
        </p:blipFill>
        <p:spPr bwMode="auto">
          <a:xfrm>
            <a:off x="6553200" y="3886200"/>
            <a:ext cx="25908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6" name="矩形 5"/>
          <p:cNvSpPr/>
          <p:nvPr/>
        </p:nvSpPr>
        <p:spPr>
          <a:xfrm>
            <a:off x="1295400" y="2362200"/>
            <a:ext cx="61722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my_list</a:t>
            </a:r>
            <a:r>
              <a:rPr lang="en-US" sz="2400" dirty="0"/>
              <a:t> = ['p', 'r', 'o', 'b', 'e']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my_list</a:t>
            </a:r>
            <a:r>
              <a:rPr lang="en-US" sz="2400" dirty="0"/>
              <a:t>[0]) # Output: p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my_list</a:t>
            </a:r>
            <a:r>
              <a:rPr lang="en-US" sz="2400" dirty="0"/>
              <a:t>[2]) # Output: o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my_list</a:t>
            </a:r>
            <a:r>
              <a:rPr lang="en-US" sz="2400" dirty="0"/>
              <a:t>[4]) # Output: e</a:t>
            </a:r>
          </a:p>
          <a:p>
            <a:r>
              <a:rPr lang="en-US" sz="2400" dirty="0" err="1"/>
              <a:t>n_list</a:t>
            </a:r>
            <a:r>
              <a:rPr lang="en-US" sz="2400" dirty="0"/>
              <a:t> = ["Happy", [2, 0, 1, 5]] # Nested List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n_list</a:t>
            </a:r>
            <a:r>
              <a:rPr lang="en-US" sz="2400" dirty="0"/>
              <a:t>[0][1]) # Output: a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n_list</a:t>
            </a:r>
            <a:r>
              <a:rPr lang="en-US" sz="2400" dirty="0"/>
              <a:t>[1][3]) # Output: 5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my_list</a:t>
            </a:r>
            <a:r>
              <a:rPr lang="en-US" sz="2400" dirty="0"/>
              <a:t>[4.0]) </a:t>
            </a:r>
            <a:r>
              <a:rPr lang="en-US" sz="1200" dirty="0"/>
              <a:t># Error! Only integer can be used for indexing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93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Change an object</a:t>
            </a:r>
            <a:r>
              <a:rPr lang="fr-FR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bg1"/>
                </a:solidFill>
              </a:rPr>
              <a:t>s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immutable. Once created, the object</a:t>
            </a:r>
            <a:r>
              <a:rPr lang="fr-FR" dirty="0"/>
              <a:t>'</a:t>
            </a:r>
            <a:r>
              <a:rPr lang="en-US" dirty="0"/>
              <a:t>s contents cannot be changed. New objects can be created to reflect a change, but the object itself cannot be changed</a:t>
            </a: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abac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[0] = 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	</a:t>
            </a: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# cannot do!</a:t>
            </a:r>
          </a:p>
          <a:p>
            <a:pPr>
              <a:buNone/>
            </a:pP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# instead, make new </a:t>
            </a:r>
            <a:r>
              <a:rPr lang="en-US" sz="2800" dirty="0" err="1">
                <a:solidFill>
                  <a:srgbClr val="009999"/>
                </a:solidFill>
                <a:latin typeface="Courier New"/>
                <a:cs typeface="Courier New"/>
              </a:rPr>
              <a:t>str</a:t>
            </a:r>
            <a:endParaRPr lang="en-US" sz="2800" dirty="0">
              <a:solidFill>
                <a:srgbClr val="009999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new_str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my_str.replace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(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a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,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</a:p>
        </p:txBody>
      </p:sp>
      <p:sp>
        <p:nvSpPr>
          <p:cNvPr id="4" name="矩形 3"/>
          <p:cNvSpPr/>
          <p:nvPr/>
        </p:nvSpPr>
        <p:spPr>
          <a:xfrm>
            <a:off x="4038600" y="3962400"/>
            <a:ext cx="3124200" cy="584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TypeError</a:t>
            </a:r>
            <a:r>
              <a:rPr lang="en-US" sz="1600" dirty="0"/>
              <a:t>: '</a:t>
            </a:r>
            <a:r>
              <a:rPr lang="en-US" sz="1600" dirty="0" err="1"/>
              <a:t>str</a:t>
            </a:r>
            <a:r>
              <a:rPr lang="en-US" sz="1600" dirty="0"/>
              <a:t>' object does not support item assignment</a:t>
            </a:r>
          </a:p>
        </p:txBody>
      </p:sp>
      <p:sp>
        <p:nvSpPr>
          <p:cNvPr id="5" name="矩形 4"/>
          <p:cNvSpPr/>
          <p:nvPr/>
        </p:nvSpPr>
        <p:spPr>
          <a:xfrm>
            <a:off x="4724400" y="5695276"/>
            <a:ext cx="3657600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my_str</a:t>
            </a:r>
            <a:r>
              <a:rPr lang="en-US" sz="1600" dirty="0"/>
              <a:t> = '</a:t>
            </a:r>
            <a:r>
              <a:rPr lang="en-US" sz="1600" dirty="0" err="1"/>
              <a:t>abac</a:t>
            </a:r>
            <a:r>
              <a:rPr lang="en-US" sz="1600" dirty="0"/>
              <a:t>'</a:t>
            </a:r>
          </a:p>
          <a:p>
            <a:r>
              <a:rPr lang="en-US" sz="1600" dirty="0" err="1"/>
              <a:t>new_str</a:t>
            </a:r>
            <a:r>
              <a:rPr lang="en-US" sz="1600" dirty="0"/>
              <a:t> = </a:t>
            </a:r>
            <a:r>
              <a:rPr lang="en-US" sz="1600" dirty="0" err="1"/>
              <a:t>my_str.replace</a:t>
            </a:r>
            <a:r>
              <a:rPr lang="en-US" sz="1600" dirty="0"/>
              <a:t>('</a:t>
            </a:r>
            <a:r>
              <a:rPr lang="en-US" sz="1600" dirty="0" err="1"/>
              <a:t>a','z</a:t>
            </a:r>
            <a:r>
              <a:rPr lang="en-US" sz="1600" dirty="0"/>
              <a:t>') 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new_str</a:t>
            </a:r>
            <a:r>
              <a:rPr lang="en-US" sz="1600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0" y="6289001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zbzc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are 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Unlike strings, lists are mutable. You </a:t>
            </a:r>
            <a:r>
              <a:rPr lang="en-US" b="1" i="1" dirty="0"/>
              <a:t>can</a:t>
            </a:r>
            <a:r>
              <a:rPr lang="en-US" u="sng" dirty="0"/>
              <a:t> </a:t>
            </a:r>
            <a:r>
              <a:rPr lang="en-US" dirty="0"/>
              <a:t>change the object</a:t>
            </a:r>
            <a:r>
              <a:rPr lang="fr-FR" dirty="0"/>
              <a:t>'</a:t>
            </a:r>
            <a:r>
              <a:rPr lang="en-US" dirty="0"/>
              <a:t>s contents!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[1, 2, 3]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[0] = 127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[127, 2, 3]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Remember, a function is a small program (such as </a:t>
            </a:r>
            <a:r>
              <a:rPr lang="en-US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) that takes some arguments, the stuff in the parenthesis, and returns some value</a:t>
            </a:r>
          </a:p>
          <a:p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method is a function called in a special way,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dot call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. It is called in the context of an object (or a variable associated with an object)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Again, lists have methods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my_list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 = [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a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,1,True]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my_list.append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z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)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914400" y="2971800"/>
            <a:ext cx="228600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65125" y="4010025"/>
            <a:ext cx="2555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object that</a:t>
            </a:r>
          </a:p>
          <a:p>
            <a:r>
              <a:rPr lang="en-US"/>
              <a:t>we are calling the</a:t>
            </a:r>
          </a:p>
          <a:p>
            <a:r>
              <a:rPr lang="en-US"/>
              <a:t>method with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733800" y="4038600"/>
            <a:ext cx="1878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name of </a:t>
            </a:r>
          </a:p>
          <a:p>
            <a:r>
              <a:rPr lang="en-US"/>
              <a:t>the method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3276600" y="2743200"/>
            <a:ext cx="5334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096000" y="2286000"/>
            <a:ext cx="1963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arguments to</a:t>
            </a:r>
          </a:p>
          <a:p>
            <a:r>
              <a:rPr lang="en-US" dirty="0"/>
              <a:t>the method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 flipV="1">
            <a:off x="5105400" y="25908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5486400" y="5257800"/>
            <a:ext cx="26289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['a',1,True]</a:t>
            </a:r>
          </a:p>
          <a:p>
            <a:r>
              <a:rPr lang="en-US" dirty="0" err="1"/>
              <a:t>my_list.append</a:t>
            </a:r>
            <a:r>
              <a:rPr lang="en-US" dirty="0"/>
              <a:t>('z')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7315200" y="6181130"/>
            <a:ext cx="1704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['a', 1, True, 'z']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Some new methods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list is mutable and can change: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[0]=</a:t>
            </a:r>
            <a:r>
              <a:rPr lang="fr-FR" dirty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fr-FR" dirty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  #index assignment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my_list.append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my_list.extend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my_list.pop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my_list.insert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my_list.remove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my_list.sort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my_list.reverse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about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methods </a:t>
            </a:r>
            <a:r>
              <a:rPr lang="en-US" b="1" i="1" dirty="0"/>
              <a:t>do not return a value</a:t>
            </a:r>
          </a:p>
          <a:p>
            <a:r>
              <a:rPr lang="en-US" dirty="0"/>
              <a:t>This is because lists are mutable, so the methods modify the list directly. No need to return anything.</a:t>
            </a:r>
          </a:p>
          <a:p>
            <a:r>
              <a:rPr lang="en-US" dirty="0"/>
              <a:t>Can be confusing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Unusual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[4, 7, 1, 2]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my_list.sort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# what happened?</a:t>
            </a:r>
          </a:p>
          <a:p>
            <a:pPr>
              <a:buNone/>
            </a:pPr>
            <a:endParaRPr lang="en-US" sz="2800" dirty="0">
              <a:solidFill>
                <a:srgbClr val="009999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What happened was the sort operation changed the order of the list in place (right side of assignment). Then the sort method returned </a:t>
            </a:r>
            <a:r>
              <a:rPr lang="en-US" sz="2400" dirty="0">
                <a:solidFill>
                  <a:srgbClr val="000090"/>
                </a:solidFill>
                <a:latin typeface="Courier New"/>
                <a:cs typeface="Courier New"/>
              </a:rPr>
              <a:t>None</a:t>
            </a:r>
            <a:r>
              <a:rPr lang="en-US" sz="2400" dirty="0">
                <a:latin typeface="Arial"/>
                <a:cs typeface="Arial"/>
              </a:rPr>
              <a:t>, which was assigned to the variable. The list was lost and </a:t>
            </a:r>
            <a:r>
              <a:rPr lang="en-US" sz="2400" dirty="0">
                <a:solidFill>
                  <a:srgbClr val="000090"/>
                </a:solidFill>
                <a:latin typeface="Courier New"/>
                <a:cs typeface="Courier New"/>
              </a:rPr>
              <a:t>None</a:t>
            </a:r>
            <a:r>
              <a:rPr lang="en-US" sz="24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 now the value of the variable.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0" y="5297398"/>
            <a:ext cx="25146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[4, 7, 1, 2]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my_list.sort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7886700" y="5849807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[4, 7, 1, 2]</a:t>
            </a:r>
          </a:p>
          <a:p>
            <a:r>
              <a:rPr lang="en-US" dirty="0"/>
              <a:t>[1, 2, 4, 7]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string method split generates a sequence of characters by splitting the string at certain split-characters.</a:t>
            </a:r>
          </a:p>
          <a:p>
            <a:r>
              <a:rPr lang="en-US" b="1" i="1" dirty="0"/>
              <a:t>It returns a list </a:t>
            </a:r>
            <a:r>
              <a:rPr lang="en-US" dirty="0"/>
              <a:t>(we mention that before)</a:t>
            </a: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split_list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this is a test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.split()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split_list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   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[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this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is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a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test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]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Data Structures and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Part of the "science" in computer science is the design and use of data structures and algorithms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As you go on in CS, you will learn more and more about these two topics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Only lists have a built in sorting method. Thus you often convert your data to a list if it needs sorting</a:t>
            </a: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list(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xyzabc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x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y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z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a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b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c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]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my_list.sort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()   # no return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  <a:sym typeface="Wingdings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  <a:sym typeface="Wingdings"/>
              </a:rPr>
              <a:t>	['a', 'b', 'c', 'x', 'y', 'z']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Reverse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1102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join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method of string places the calling string between every element of a list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3041128"/>
            <a:ext cx="44958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my_str</a:t>
            </a:r>
            <a:r>
              <a:rPr lang="en-US" dirty="0"/>
              <a:t>='This is a test'</a:t>
            </a:r>
          </a:p>
          <a:p>
            <a:r>
              <a:rPr lang="en-US" dirty="0" err="1"/>
              <a:t>string_elements</a:t>
            </a:r>
            <a:r>
              <a:rPr lang="en-US" dirty="0"/>
              <a:t>=</a:t>
            </a:r>
            <a:r>
              <a:rPr lang="en-US" dirty="0" err="1"/>
              <a:t>my_str.split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string_elements</a:t>
            </a:r>
            <a:r>
              <a:rPr lang="en-US" dirty="0"/>
              <a:t>)</a:t>
            </a:r>
          </a:p>
          <a:p>
            <a:r>
              <a:rPr lang="en-US" dirty="0" err="1"/>
              <a:t>reversed_elements</a:t>
            </a:r>
            <a:r>
              <a:rPr lang="en-US" dirty="0"/>
              <a:t>=[]</a:t>
            </a:r>
          </a:p>
          <a:p>
            <a:r>
              <a:rPr lang="en-US" dirty="0"/>
              <a:t>for o in </a:t>
            </a:r>
            <a:r>
              <a:rPr lang="en-US" dirty="0" err="1"/>
              <a:t>string_elements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reversed_elements.append</a:t>
            </a:r>
            <a:r>
              <a:rPr lang="en-US" dirty="0"/>
              <a:t>(o[::-1])</a:t>
            </a:r>
          </a:p>
          <a:p>
            <a:r>
              <a:rPr lang="en-US" dirty="0"/>
              <a:t>print(</a:t>
            </a:r>
            <a:r>
              <a:rPr lang="en-US" dirty="0" err="1"/>
              <a:t>reversed_elements</a:t>
            </a:r>
            <a:r>
              <a:rPr lang="en-US" dirty="0"/>
              <a:t>)</a:t>
            </a:r>
          </a:p>
          <a:p>
            <a:r>
              <a:rPr lang="en-US" dirty="0" err="1"/>
              <a:t>new_str</a:t>
            </a:r>
            <a:r>
              <a:rPr lang="en-US" dirty="0"/>
              <a:t>=' '.join(</a:t>
            </a:r>
            <a:r>
              <a:rPr lang="en-US" dirty="0" err="1"/>
              <a:t>reversed_elements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new_str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390900" y="5643543"/>
            <a:ext cx="23622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['This', 'is', 'a', 'test']</a:t>
            </a:r>
          </a:p>
          <a:p>
            <a:r>
              <a:rPr lang="en-US" dirty="0"/>
              <a:t>['</a:t>
            </a:r>
            <a:r>
              <a:rPr lang="en-US" dirty="0" err="1"/>
              <a:t>sihT</a:t>
            </a:r>
            <a:r>
              <a:rPr lang="en-US" dirty="0"/>
              <a:t>', '</a:t>
            </a:r>
            <a:r>
              <a:rPr lang="en-US" dirty="0" err="1"/>
              <a:t>si</a:t>
            </a:r>
            <a:r>
              <a:rPr lang="en-US" dirty="0"/>
              <a:t>', 'a', '</a:t>
            </a:r>
            <a:r>
              <a:rPr lang="en-US" dirty="0" err="1"/>
              <a:t>tset</a:t>
            </a:r>
            <a:r>
              <a:rPr lang="en-US" dirty="0"/>
              <a:t>']</a:t>
            </a:r>
          </a:p>
          <a:p>
            <a:r>
              <a:rPr lang="en-US" dirty="0" err="1"/>
              <a:t>sihT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tset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953000" y="3041128"/>
            <a:ext cx="39624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my_str</a:t>
            </a:r>
            <a:r>
              <a:rPr lang="en-US" dirty="0"/>
              <a:t>='This is a test'</a:t>
            </a:r>
          </a:p>
          <a:p>
            <a:r>
              <a:rPr lang="en-US" dirty="0" err="1"/>
              <a:t>string_elements</a:t>
            </a:r>
            <a:r>
              <a:rPr lang="en-US" dirty="0"/>
              <a:t>=</a:t>
            </a:r>
            <a:r>
              <a:rPr lang="en-US" dirty="0" err="1"/>
              <a:t>my_str.split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string_elements</a:t>
            </a:r>
            <a:r>
              <a:rPr lang="en-US" dirty="0"/>
              <a:t>)</a:t>
            </a:r>
          </a:p>
          <a:p>
            <a:r>
              <a:rPr lang="en-US" dirty="0" err="1"/>
              <a:t>reversed_elements</a:t>
            </a:r>
            <a:r>
              <a:rPr lang="en-US" dirty="0"/>
              <a:t>=[]</a:t>
            </a:r>
          </a:p>
          <a:p>
            <a:r>
              <a:rPr lang="en-US" dirty="0"/>
              <a:t>for o in </a:t>
            </a:r>
            <a:r>
              <a:rPr lang="en-US" dirty="0" err="1"/>
              <a:t>string_elements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reversed_elements.append</a:t>
            </a:r>
            <a:r>
              <a:rPr lang="en-US" dirty="0"/>
              <a:t>(o[::-1])</a:t>
            </a:r>
          </a:p>
          <a:p>
            <a:r>
              <a:rPr lang="en-US" dirty="0"/>
              <a:t>print(</a:t>
            </a:r>
            <a:r>
              <a:rPr lang="en-US" dirty="0" err="1"/>
              <a:t>reversed_elements</a:t>
            </a:r>
            <a:r>
              <a:rPr lang="en-US" dirty="0"/>
              <a:t>)</a:t>
            </a:r>
          </a:p>
          <a:p>
            <a:r>
              <a:rPr lang="en-US" dirty="0"/>
              <a:t>for o in </a:t>
            </a:r>
            <a:r>
              <a:rPr lang="en-US" dirty="0" err="1"/>
              <a:t>reversed_elements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o,end</a:t>
            </a:r>
            <a:r>
              <a:rPr lang="en-US" dirty="0"/>
              <a:t>=‘=')</a:t>
            </a:r>
          </a:p>
        </p:txBody>
      </p:sp>
    </p:spTree>
    <p:extLst>
      <p:ext uri="{BB962C8B-B14F-4D97-AF65-F5344CB8AC3E}">
        <p14:creationId xmlns:p14="http://schemas.microsoft.com/office/powerpoint/2010/main" val="1292482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Sorted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sorted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function will break a sequence into elements and sort the sequence, placing the results in a list</a:t>
            </a:r>
          </a:p>
          <a:p>
            <a:pPr>
              <a:buNone/>
            </a:pPr>
            <a:r>
              <a:rPr lang="en-US" dirty="0" err="1">
                <a:solidFill>
                  <a:schemeClr val="accent6"/>
                </a:solidFill>
                <a:latin typeface="Courier New"/>
                <a:cs typeface="Courier New"/>
              </a:rPr>
              <a:t>sort_list</a:t>
            </a:r>
            <a:r>
              <a:rPr lang="en-US" dirty="0">
                <a:solidFill>
                  <a:schemeClr val="accent6"/>
                </a:solidFill>
                <a:latin typeface="Courier New"/>
                <a:cs typeface="Courier New"/>
              </a:rPr>
              <a:t> = sorted(</a:t>
            </a:r>
            <a:r>
              <a:rPr lang="fr-FR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urier New"/>
                <a:cs typeface="Courier New"/>
              </a:rPr>
              <a:t>hi mom</a:t>
            </a:r>
            <a:r>
              <a:rPr lang="fr-FR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print(</a:t>
            </a:r>
            <a:r>
              <a:rPr lang="en-US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sort_list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 </a:t>
            </a:r>
          </a:p>
          <a:p>
            <a:pPr>
              <a:buNone/>
            </a:pP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	</a:t>
            </a:r>
            <a:r>
              <a:rPr lang="en-US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[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h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i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o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2022-05-06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 20230922</a:t>
            </a:r>
          </a:p>
        </p:txBody>
      </p:sp>
      <p:sp>
        <p:nvSpPr>
          <p:cNvPr id="4" name="矩形 3"/>
          <p:cNvSpPr/>
          <p:nvPr/>
        </p:nvSpPr>
        <p:spPr>
          <a:xfrm>
            <a:off x="3810000" y="2935070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az</a:t>
            </a:r>
            <a:r>
              <a:rPr lang="en-US" dirty="0"/>
              <a:t>', 1, True]</a:t>
            </a:r>
          </a:p>
          <a:p>
            <a:r>
              <a:rPr lang="en-US" dirty="0"/>
              <a:t>['</a:t>
            </a:r>
            <a:r>
              <a:rPr lang="en-US" dirty="0" err="1"/>
              <a:t>aaz</a:t>
            </a:r>
            <a:r>
              <a:rPr lang="en-US" dirty="0"/>
              <a:t>', '</a:t>
            </a:r>
            <a:r>
              <a:rPr lang="en-US" dirty="0" err="1"/>
              <a:t>az</a:t>
            </a:r>
            <a:r>
              <a:rPr lang="en-US" dirty="0"/>
              <a:t>', 1, True, '</a:t>
            </a:r>
            <a:r>
              <a:rPr lang="en-US" dirty="0" err="1"/>
              <a:t>aaz</a:t>
            </a:r>
            <a:r>
              <a:rPr lang="en-US" dirty="0"/>
              <a:t>']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2390001"/>
            <a:ext cx="3429000" cy="119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['az',1,True]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my_list</a:t>
            </a:r>
            <a:r>
              <a:rPr lang="en-US" dirty="0">
                <a:solidFill>
                  <a:schemeClr val="bg1"/>
                </a:solidFill>
              </a:rPr>
              <a:t> =['</a:t>
            </a:r>
            <a:r>
              <a:rPr lang="en-US" dirty="0" err="1">
                <a:solidFill>
                  <a:schemeClr val="bg1"/>
                </a:solidFill>
              </a:rPr>
              <a:t>aaz</a:t>
            </a:r>
            <a:r>
              <a:rPr lang="en-US" dirty="0">
                <a:solidFill>
                  <a:schemeClr val="bg1"/>
                </a:solidFill>
              </a:rPr>
              <a:t>']+</a:t>
            </a:r>
            <a:r>
              <a:rPr lang="en-US" dirty="0" err="1">
                <a:solidFill>
                  <a:schemeClr val="bg1"/>
                </a:solidFill>
              </a:rPr>
              <a:t>my_list</a:t>
            </a:r>
            <a:r>
              <a:rPr lang="en-US" dirty="0">
                <a:solidFill>
                  <a:schemeClr val="bg1"/>
                </a:solidFill>
              </a:rPr>
              <a:t>+['</a:t>
            </a:r>
            <a:r>
              <a:rPr lang="en-US" dirty="0" err="1">
                <a:solidFill>
                  <a:schemeClr val="bg1"/>
                </a:solidFill>
              </a:rPr>
              <a:t>aaz</a:t>
            </a:r>
            <a:r>
              <a:rPr lang="en-US" dirty="0">
                <a:solidFill>
                  <a:schemeClr val="bg1"/>
                </a:solidFill>
              </a:rPr>
              <a:t>']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67469" y="4008695"/>
            <a:ext cx="40300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 = "</a:t>
            </a:r>
            <a:r>
              <a:rPr lang="en-US" dirty="0" err="1">
                <a:solidFill>
                  <a:schemeClr val="tx1"/>
                </a:solidFill>
              </a:rPr>
              <a:t>az</a:t>
            </a:r>
            <a:r>
              <a:rPr lang="en-US" dirty="0">
                <a:solidFill>
                  <a:schemeClr val="tx1"/>
                </a:solidFill>
              </a:rPr>
              <a:t> 1 True"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my_str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my_str</a:t>
            </a:r>
            <a:r>
              <a:rPr lang="en-US" dirty="0">
                <a:solidFill>
                  <a:schemeClr val="bg1"/>
                </a:solidFill>
              </a:rPr>
              <a:t>[0:4]+"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"+</a:t>
            </a:r>
            <a:r>
              <a:rPr lang="en-US" dirty="0" err="1">
                <a:solidFill>
                  <a:schemeClr val="bg1"/>
                </a:solidFill>
              </a:rPr>
              <a:t>my_str</a:t>
            </a:r>
            <a:r>
              <a:rPr lang="en-US" dirty="0">
                <a:solidFill>
                  <a:schemeClr val="bg1"/>
                </a:solidFill>
              </a:rPr>
              <a:t>[4:]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4397523" y="4562693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az</a:t>
            </a:r>
            <a:r>
              <a:rPr lang="en-US" dirty="0"/>
              <a:t> 1 True</a:t>
            </a:r>
          </a:p>
          <a:p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az</a:t>
            </a:r>
            <a:r>
              <a:rPr lang="en-US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28180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 20230922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1905000"/>
            <a:ext cx="4572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my_string</a:t>
            </a:r>
            <a:r>
              <a:rPr lang="en-US" dirty="0"/>
              <a:t> = '</a:t>
            </a:r>
            <a:r>
              <a:rPr lang="en-US" dirty="0" err="1"/>
              <a:t>az</a:t>
            </a:r>
            <a:r>
              <a:rPr lang="en-US" dirty="0"/>
              <a:t> 1 True'</a:t>
            </a:r>
          </a:p>
          <a:p>
            <a:r>
              <a:rPr lang="en-US" dirty="0" err="1">
                <a:solidFill>
                  <a:schemeClr val="bg1"/>
                </a:solidFill>
              </a:rPr>
              <a:t>my_string</a:t>
            </a:r>
            <a:r>
              <a:rPr lang="en-US" dirty="0">
                <a:solidFill>
                  <a:schemeClr val="bg1"/>
                </a:solidFill>
              </a:rPr>
              <a:t> ='</a:t>
            </a:r>
            <a:r>
              <a:rPr lang="en-US" dirty="0" err="1">
                <a:solidFill>
                  <a:schemeClr val="bg1"/>
                </a:solidFill>
              </a:rPr>
              <a:t>aaz</a:t>
            </a:r>
            <a:r>
              <a:rPr lang="en-US" dirty="0">
                <a:solidFill>
                  <a:schemeClr val="bg1"/>
                </a:solidFill>
              </a:rPr>
              <a:t> '+'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1 True'+" </a:t>
            </a:r>
            <a:r>
              <a:rPr lang="en-US" dirty="0" err="1">
                <a:solidFill>
                  <a:schemeClr val="bg1"/>
                </a:solidFill>
              </a:rPr>
              <a:t>aaz</a:t>
            </a:r>
            <a:r>
              <a:rPr lang="en-US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print(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4938045" y="2521486"/>
            <a:ext cx="2018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 True </a:t>
            </a:r>
            <a:r>
              <a:rPr lang="en-US" dirty="0" err="1"/>
              <a:t>aaz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81000" y="3810000"/>
            <a:ext cx="571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my_string</a:t>
            </a:r>
            <a:r>
              <a:rPr lang="en-US" dirty="0"/>
              <a:t> = '</a:t>
            </a:r>
            <a:r>
              <a:rPr lang="en-US" dirty="0" err="1"/>
              <a:t>az</a:t>
            </a:r>
            <a:r>
              <a:rPr lang="en-US" dirty="0"/>
              <a:t> 1 True'</a:t>
            </a:r>
          </a:p>
          <a:p>
            <a:r>
              <a:rPr lang="en-US" dirty="0" err="1">
                <a:solidFill>
                  <a:schemeClr val="bg1"/>
                </a:solidFill>
              </a:rPr>
              <a:t>my_string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my_string</a:t>
            </a:r>
            <a:r>
              <a:rPr lang="en-US" dirty="0">
                <a:solidFill>
                  <a:schemeClr val="bg1"/>
                </a:solidFill>
              </a:rPr>
              <a:t>[0:5]+'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'+</a:t>
            </a:r>
            <a:r>
              <a:rPr lang="en-US" dirty="0" err="1">
                <a:solidFill>
                  <a:schemeClr val="bg1"/>
                </a:solidFill>
              </a:rPr>
              <a:t>my_string</a:t>
            </a:r>
            <a:r>
              <a:rPr lang="en-US" dirty="0">
                <a:solidFill>
                  <a:schemeClr val="bg1"/>
                </a:solidFill>
              </a:rPr>
              <a:t>[4:]</a:t>
            </a:r>
          </a:p>
          <a:p>
            <a:r>
              <a:rPr lang="en-US" dirty="0"/>
              <a:t>print(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6096000" y="4363998"/>
            <a:ext cx="145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az</a:t>
            </a:r>
            <a:r>
              <a:rPr lang="en-US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2805848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Anagram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Anagrams are words that contain the same letters arranged in a different order. For example: </a:t>
            </a:r>
            <a:r>
              <a:rPr lang="fr-FR" dirty="0"/>
              <a:t>'</a:t>
            </a:r>
            <a:r>
              <a:rPr lang="en-US" dirty="0"/>
              <a:t>iceman</a:t>
            </a:r>
            <a:r>
              <a:rPr lang="fr-FR" dirty="0"/>
              <a:t>'</a:t>
            </a:r>
            <a:r>
              <a:rPr lang="en-US" dirty="0"/>
              <a:t> and </a:t>
            </a:r>
            <a:r>
              <a:rPr lang="fr-FR" dirty="0"/>
              <a:t>'</a:t>
            </a:r>
            <a:r>
              <a:rPr lang="en-US" dirty="0"/>
              <a:t>cinema</a:t>
            </a:r>
            <a:r>
              <a:rPr lang="fr-FR" dirty="0"/>
              <a:t>'</a:t>
            </a:r>
            <a:endParaRPr lang="en-US" dirty="0"/>
          </a:p>
          <a:p>
            <a:r>
              <a:rPr lang="en-US" dirty="0"/>
              <a:t>Strategy to identify anagrams is to take the letters of a word, sort those letters, than compare the sorted sequences. Anagrams should have the same sorted sequence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</a:t>
            </a:r>
          </a:p>
          <a:p>
            <a:r>
              <a:rPr lang="en-US" dirty="0"/>
              <a:t>7.1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2746"/>
          <a:stretch/>
        </p:blipFill>
        <p:spPr>
          <a:xfrm>
            <a:off x="609600" y="2133600"/>
            <a:ext cx="8093894" cy="289550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7.3</a:t>
            </a:r>
          </a:p>
          <a:p>
            <a:r>
              <a:rPr lang="en-US" dirty="0"/>
              <a:t>Full Program</a:t>
            </a:r>
          </a:p>
        </p:txBody>
      </p:sp>
    </p:spTree>
    <p:extLst>
      <p:ext uri="{BB962C8B-B14F-4D97-AF65-F5344CB8AC3E}">
        <p14:creationId xmlns:p14="http://schemas.microsoft.com/office/powerpoint/2010/main" val="17845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Data Structures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Data structures are particular ways of storing data to make some operation easier or more efficient. That is, they are tuned for certain tasks.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Data structures are suited to solve certain problems, and they are often associated with algorithms.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46" y="838200"/>
            <a:ext cx="8961383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33600"/>
            <a:ext cx="8077200" cy="40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6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7.4</a:t>
            </a:r>
          </a:p>
          <a:p>
            <a:r>
              <a:rPr lang="en-US" dirty="0"/>
              <a:t>Check those errors</a:t>
            </a:r>
          </a:p>
        </p:txBody>
      </p:sp>
    </p:spTree>
    <p:extLst>
      <p:ext uri="{BB962C8B-B14F-4D97-AF65-F5344CB8AC3E}">
        <p14:creationId xmlns:p14="http://schemas.microsoft.com/office/powerpoint/2010/main" val="2333891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276600"/>
            <a:ext cx="44196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Repeat input prompt for valid input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895564"/>
            <a:ext cx="83058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valid_input_bool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i="1" dirty="0">
                <a:latin typeface="Courier New"/>
                <a:cs typeface="Courier New"/>
              </a:rPr>
              <a:t>False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not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valid_input_bool</a:t>
            </a:r>
            <a:r>
              <a:rPr lang="en-US" sz="24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b="1" dirty="0">
                <a:latin typeface="Courier New"/>
                <a:cs typeface="Courier New"/>
              </a:rPr>
              <a:t>try</a:t>
            </a:r>
            <a:r>
              <a:rPr lang="en-US" sz="24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</a:t>
            </a:r>
            <a:r>
              <a:rPr lang="en-US" sz="2400" dirty="0" err="1">
                <a:latin typeface="Courier New"/>
                <a:cs typeface="Courier New"/>
              </a:rPr>
              <a:t>two_words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b="1" dirty="0">
                <a:latin typeface="Courier New"/>
                <a:cs typeface="Courier New"/>
              </a:rPr>
              <a:t>input</a:t>
            </a:r>
            <a:r>
              <a:rPr lang="en-US" sz="2400" dirty="0">
                <a:latin typeface="Courier New"/>
                <a:cs typeface="Courier New"/>
              </a:rPr>
              <a:t>("Enter two …")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   word1, word2 = </a:t>
            </a:r>
            <a:r>
              <a:rPr lang="en-US" sz="2400" dirty="0" err="1">
                <a:latin typeface="Courier New"/>
                <a:cs typeface="Courier New"/>
              </a:rPr>
              <a:t>two_words.split</a:t>
            </a:r>
            <a:r>
              <a:rPr lang="en-US" sz="24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   </a:t>
            </a:r>
            <a:r>
              <a:rPr lang="en-US" sz="2400" dirty="0" err="1">
                <a:latin typeface="Courier New"/>
                <a:cs typeface="Courier New"/>
              </a:rPr>
              <a:t>valid_input_bool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i="1" dirty="0">
                <a:latin typeface="Courier New"/>
                <a:cs typeface="Courier New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b="1" dirty="0">
                <a:latin typeface="Courier New"/>
                <a:cs typeface="Courier New"/>
              </a:rPr>
              <a:t>except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ValueError</a:t>
            </a:r>
            <a:r>
              <a:rPr lang="en-US" sz="24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</a:t>
            </a:r>
            <a:r>
              <a:rPr lang="en-US" sz="2400" b="1" dirty="0">
                <a:latin typeface="Courier New"/>
                <a:cs typeface="Courier New"/>
              </a:rPr>
              <a:t>print</a:t>
            </a:r>
            <a:r>
              <a:rPr lang="en-US" sz="2400" dirty="0">
                <a:latin typeface="Courier New"/>
                <a:cs typeface="Courier New"/>
              </a:rPr>
              <a:t>("</a:t>
            </a:r>
            <a:r>
              <a:rPr lang="en-US" sz="2400" i="1" dirty="0">
                <a:latin typeface="Courier New"/>
                <a:cs typeface="Courier New"/>
              </a:rPr>
              <a:t>Bad Input</a:t>
            </a:r>
            <a:r>
              <a:rPr lang="en-US" sz="2400" dirty="0">
                <a:latin typeface="Courier New"/>
                <a:cs typeface="Courier New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941945" y="4854714"/>
            <a:ext cx="3206327" cy="707886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only runs when no error,</a:t>
            </a:r>
          </a:p>
          <a:p>
            <a:r>
              <a:rPr lang="en-US" sz="2000" dirty="0">
                <a:latin typeface="+mn-lt"/>
              </a:rPr>
              <a:t>otherwise go around again</a:t>
            </a:r>
          </a:p>
        </p:txBody>
      </p:sp>
      <p:sp>
        <p:nvSpPr>
          <p:cNvPr id="6" name="右大括弧 5"/>
          <p:cNvSpPr/>
          <p:nvPr/>
        </p:nvSpPr>
        <p:spPr>
          <a:xfrm>
            <a:off x="7772400" y="3200400"/>
            <a:ext cx="228600" cy="1295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肘形接點 8"/>
          <p:cNvCxnSpPr>
            <a:endCxn id="5" idx="0"/>
          </p:cNvCxnSpPr>
          <p:nvPr/>
        </p:nvCxnSpPr>
        <p:spPr>
          <a:xfrm rot="5400000">
            <a:off x="7517398" y="4599712"/>
            <a:ext cx="282714" cy="2272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83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8915400" cy="6303382"/>
          </a:xfrm>
        </p:spPr>
      </p:pic>
    </p:spTree>
    <p:extLst>
      <p:ext uri="{BB962C8B-B14F-4D97-AF65-F5344CB8AC3E}">
        <p14:creationId xmlns:p14="http://schemas.microsoft.com/office/powerpoint/2010/main" val="408901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altLang="zh-TW" dirty="0" err="1"/>
              <a:t>M</a:t>
            </a:r>
            <a:r>
              <a:rPr lang="en-US" dirty="0" err="1"/>
              <a:t>utables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2023-09-22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Reminder,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takes an object (the final object after all operations) from the RHS and associates it with a variable on the left hand side</a:t>
            </a:r>
          </a:p>
          <a:p>
            <a:r>
              <a:rPr lang="en-US" dirty="0"/>
              <a:t>When you assign one variable to another, you </a:t>
            </a:r>
            <a:r>
              <a:rPr lang="en-US" b="1" i="1" dirty="0"/>
              <a:t>share the association</a:t>
            </a:r>
            <a:r>
              <a:rPr lang="en-US" i="1" dirty="0"/>
              <a:t> </a:t>
            </a:r>
            <a:r>
              <a:rPr lang="en-US" dirty="0"/>
              <a:t>with the same object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81200" y="1696009"/>
            <a:ext cx="4768343" cy="4972854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chemeClr val="bg1"/>
                </a:solidFill>
              </a:rPr>
              <a:t>I</a:t>
            </a:r>
            <a:r>
              <a:rPr lang="en-US" i="1" dirty="0" err="1">
                <a:solidFill>
                  <a:schemeClr val="bg1"/>
                </a:solidFill>
              </a:rPr>
              <a:t>mmutables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sharing, two variables associated with the same object, is not a problem since the object cannot be changed</a:t>
            </a:r>
          </a:p>
          <a:p>
            <a:r>
              <a:rPr lang="en-US" dirty="0"/>
              <a:t>Any changes that occur generate a </a:t>
            </a:r>
            <a:r>
              <a:rPr lang="en-US" b="1" i="1" dirty="0"/>
              <a:t>new</a:t>
            </a:r>
            <a:r>
              <a:rPr lang="en-US" b="1" u="sng" dirty="0"/>
              <a:t> </a:t>
            </a:r>
            <a:r>
              <a:rPr lang="en-US" dirty="0"/>
              <a:t>object.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57400" y="1524000"/>
            <a:ext cx="5033689" cy="5095263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2510532"/>
            <a:ext cx="2286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 = 2</a:t>
            </a:r>
          </a:p>
          <a:p>
            <a:r>
              <a:rPr lang="en-US" dirty="0"/>
              <a:t>b = 2</a:t>
            </a:r>
          </a:p>
          <a:p>
            <a:r>
              <a:rPr lang="en-US" dirty="0"/>
              <a:t>print(id(a),id(b))</a:t>
            </a:r>
          </a:p>
          <a:p>
            <a:r>
              <a:rPr lang="en-US" dirty="0"/>
              <a:t>a+=1</a:t>
            </a:r>
          </a:p>
          <a:p>
            <a:r>
              <a:rPr lang="en-US" dirty="0"/>
              <a:t>b+=1</a:t>
            </a:r>
          </a:p>
          <a:p>
            <a:r>
              <a:rPr lang="en-US" dirty="0"/>
              <a:t>print(id(a),id(b))</a:t>
            </a:r>
          </a:p>
        </p:txBody>
      </p:sp>
      <p:sp>
        <p:nvSpPr>
          <p:cNvPr id="8" name="矩形 7"/>
          <p:cNvSpPr/>
          <p:nvPr/>
        </p:nvSpPr>
        <p:spPr>
          <a:xfrm>
            <a:off x="3429000" y="3657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140723651580768 140723651580768</a:t>
            </a:r>
          </a:p>
          <a:p>
            <a:r>
              <a:rPr lang="en-US" dirty="0"/>
              <a:t>140723651580800 140723651580800</a:t>
            </a:r>
          </a:p>
        </p:txBody>
      </p:sp>
    </p:spTree>
    <p:extLst>
      <p:ext uri="{BB962C8B-B14F-4D97-AF65-F5344CB8AC3E}">
        <p14:creationId xmlns:p14="http://schemas.microsoft.com/office/powerpoint/2010/main" val="277172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Kinds of data structures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Two kinds of data structures: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built-in data structures, data structures that are so common as to be provided by default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user-defined data structures (classes in object oriented programming) that are designed for a particular task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Mutability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variables associate with the same object, then </a:t>
            </a:r>
            <a:r>
              <a:rPr lang="en-US" b="1" i="1" dirty="0"/>
              <a:t>both reflect </a:t>
            </a:r>
            <a:r>
              <a:rPr lang="en-US" dirty="0"/>
              <a:t>any change to that object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6275790" cy="4710500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43000" y="1752600"/>
            <a:ext cx="6477000" cy="4816230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5" name="矩形 4"/>
          <p:cNvSpPr/>
          <p:nvPr/>
        </p:nvSpPr>
        <p:spPr>
          <a:xfrm>
            <a:off x="749181" y="1976762"/>
            <a:ext cx="275601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alist</a:t>
            </a:r>
            <a:r>
              <a:rPr lang="en-US" dirty="0"/>
              <a:t>=[1,2,3]</a:t>
            </a:r>
          </a:p>
          <a:p>
            <a:r>
              <a:rPr lang="en-US" dirty="0" err="1"/>
              <a:t>blist</a:t>
            </a:r>
            <a:r>
              <a:rPr lang="en-US" dirty="0"/>
              <a:t>=</a:t>
            </a:r>
            <a:r>
              <a:rPr lang="en-US" dirty="0" err="1"/>
              <a:t>alist</a:t>
            </a:r>
            <a:endParaRPr lang="en-US" dirty="0"/>
          </a:p>
          <a:p>
            <a:r>
              <a:rPr lang="en-US" dirty="0"/>
              <a:t>print(id(</a:t>
            </a:r>
            <a:r>
              <a:rPr lang="en-US" dirty="0" err="1"/>
              <a:t>alist</a:t>
            </a:r>
            <a:r>
              <a:rPr lang="en-US" dirty="0"/>
              <a:t>),id(</a:t>
            </a:r>
            <a:r>
              <a:rPr lang="en-US" dirty="0" err="1"/>
              <a:t>blist</a:t>
            </a:r>
            <a:r>
              <a:rPr lang="en-US" dirty="0"/>
              <a:t>))</a:t>
            </a:r>
          </a:p>
          <a:p>
            <a:r>
              <a:rPr lang="en-US" dirty="0" err="1"/>
              <a:t>alist</a:t>
            </a:r>
            <a:r>
              <a:rPr lang="en-US" dirty="0"/>
              <a:t>[0]=9</a:t>
            </a:r>
          </a:p>
          <a:p>
            <a:r>
              <a:rPr lang="en-US" dirty="0" err="1"/>
              <a:t>alist.append</a:t>
            </a:r>
            <a:r>
              <a:rPr lang="en-US" dirty="0"/>
              <a:t>('s')</a:t>
            </a:r>
          </a:p>
          <a:p>
            <a:r>
              <a:rPr lang="en-US" dirty="0"/>
              <a:t>print(id(</a:t>
            </a:r>
            <a:r>
              <a:rPr lang="en-US" dirty="0" err="1"/>
              <a:t>alist</a:t>
            </a:r>
            <a:r>
              <a:rPr lang="en-US" dirty="0"/>
              <a:t>),id(</a:t>
            </a:r>
            <a:r>
              <a:rPr lang="en-US" dirty="0" err="1"/>
              <a:t>blist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alist,blist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810000" y="3124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1933268456136 1933268456136</a:t>
            </a:r>
          </a:p>
          <a:p>
            <a:r>
              <a:rPr lang="en-US" dirty="0"/>
              <a:t>1933268456136 1933268456136</a:t>
            </a:r>
          </a:p>
          <a:p>
            <a:r>
              <a:rPr lang="en-US" dirty="0"/>
              <a:t>[9, 2, 3, 's'] [9, 2, 3, 's']</a:t>
            </a:r>
          </a:p>
        </p:txBody>
      </p:sp>
    </p:spTree>
    <p:extLst>
      <p:ext uri="{BB962C8B-B14F-4D97-AF65-F5344CB8AC3E}">
        <p14:creationId xmlns:p14="http://schemas.microsoft.com/office/powerpoint/2010/main" val="1037995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[1, 2, 3]</a:t>
            </a:r>
          </a:p>
          <a:p>
            <a:pPr>
              <a:buNone/>
            </a:pPr>
            <a:r>
              <a:rPr lang="en-US" dirty="0" err="1">
                <a:latin typeface="Courier New"/>
                <a:cs typeface="Courier New"/>
              </a:rPr>
              <a:t>newLst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[:]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533400" y="3733800"/>
            <a:ext cx="2362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newLst</a:t>
            </a:r>
            <a:r>
              <a:rPr lang="en-US" dirty="0"/>
              <a:t> = </a:t>
            </a:r>
            <a:r>
              <a:rPr lang="en-US" dirty="0" err="1"/>
              <a:t>my_list</a:t>
            </a:r>
            <a:r>
              <a:rPr lang="en-US" dirty="0"/>
              <a:t>[:]</a:t>
            </a:r>
          </a:p>
          <a:p>
            <a:r>
              <a:rPr lang="en-US" dirty="0">
                <a:solidFill>
                  <a:srgbClr val="FF0000"/>
                </a:solidFill>
              </a:rPr>
              <a:t>print(id(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print(id(</a:t>
            </a:r>
            <a:r>
              <a:rPr lang="en-US" dirty="0" err="1">
                <a:solidFill>
                  <a:srgbClr val="FF0000"/>
                </a:solidFill>
              </a:rPr>
              <a:t>newLst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 err="1"/>
              <a:t>my_list.append</a:t>
            </a:r>
            <a:r>
              <a:rPr lang="en-US" dirty="0"/>
              <a:t>(5)</a:t>
            </a:r>
          </a:p>
          <a:p>
            <a:r>
              <a:rPr lang="en-US" dirty="0" err="1"/>
              <a:t>newLst.append</a:t>
            </a:r>
            <a:r>
              <a:rPr lang="en-US" dirty="0"/>
              <a:t>(4)</a:t>
            </a:r>
          </a:p>
          <a:p>
            <a:r>
              <a:rPr lang="en-US" dirty="0">
                <a:solidFill>
                  <a:srgbClr val="0070C0"/>
                </a:solidFill>
              </a:rPr>
              <a:t>print(id(</a:t>
            </a:r>
            <a:r>
              <a:rPr lang="en-US" dirty="0" err="1">
                <a:solidFill>
                  <a:srgbClr val="0070C0"/>
                </a:solidFill>
              </a:rPr>
              <a:t>my_list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r>
              <a:rPr lang="en-US" dirty="0">
                <a:solidFill>
                  <a:srgbClr val="0070C0"/>
                </a:solidFill>
              </a:rPr>
              <a:t>print(id(</a:t>
            </a:r>
            <a:r>
              <a:rPr lang="en-US" dirty="0" err="1">
                <a:solidFill>
                  <a:srgbClr val="0070C0"/>
                </a:solidFill>
              </a:rPr>
              <a:t>newLst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5" name="矩形 4"/>
          <p:cNvSpPr/>
          <p:nvPr/>
        </p:nvSpPr>
        <p:spPr>
          <a:xfrm>
            <a:off x="2971800" y="5048945"/>
            <a:ext cx="22703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2025562480072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2025562062024</a:t>
            </a:r>
          </a:p>
          <a:p>
            <a:r>
              <a:rPr lang="en-US" sz="1600" dirty="0">
                <a:solidFill>
                  <a:srgbClr val="0070C0"/>
                </a:solidFill>
              </a:rPr>
              <a:t>2025562480072</a:t>
            </a:r>
          </a:p>
          <a:p>
            <a:r>
              <a:rPr lang="en-US" sz="1600" dirty="0">
                <a:solidFill>
                  <a:srgbClr val="0070C0"/>
                </a:solidFill>
              </a:rPr>
              <a:t>2025562062024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6629400" cy="4961626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2168605"/>
            <a:ext cx="2667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alist</a:t>
            </a:r>
            <a:r>
              <a:rPr lang="en-US" dirty="0"/>
              <a:t>=[1,2,3]</a:t>
            </a:r>
          </a:p>
          <a:p>
            <a:r>
              <a:rPr lang="en-US" dirty="0" err="1"/>
              <a:t>blist</a:t>
            </a:r>
            <a:r>
              <a:rPr lang="en-US" dirty="0"/>
              <a:t>=</a:t>
            </a:r>
            <a:r>
              <a:rPr lang="en-US" dirty="0" err="1"/>
              <a:t>alist</a:t>
            </a:r>
            <a:r>
              <a:rPr lang="en-US" dirty="0"/>
              <a:t>[:]</a:t>
            </a:r>
          </a:p>
          <a:p>
            <a:r>
              <a:rPr lang="en-US" dirty="0">
                <a:solidFill>
                  <a:srgbClr val="FF0000"/>
                </a:solidFill>
              </a:rPr>
              <a:t>print(id(</a:t>
            </a:r>
            <a:r>
              <a:rPr lang="en-US" dirty="0" err="1">
                <a:solidFill>
                  <a:srgbClr val="FF0000"/>
                </a:solidFill>
              </a:rPr>
              <a:t>alist</a:t>
            </a:r>
            <a:r>
              <a:rPr lang="en-US" dirty="0">
                <a:solidFill>
                  <a:srgbClr val="FF0000"/>
                </a:solidFill>
              </a:rPr>
              <a:t>),id(</a:t>
            </a:r>
            <a:r>
              <a:rPr lang="en-US" dirty="0" err="1">
                <a:solidFill>
                  <a:srgbClr val="FF0000"/>
                </a:solidFill>
              </a:rPr>
              <a:t>blist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 err="1"/>
              <a:t>alist</a:t>
            </a:r>
            <a:r>
              <a:rPr lang="en-US" dirty="0"/>
              <a:t>[0]=9</a:t>
            </a:r>
          </a:p>
          <a:p>
            <a:r>
              <a:rPr lang="en-US" dirty="0" err="1"/>
              <a:t>alist.append</a:t>
            </a:r>
            <a:r>
              <a:rPr lang="en-US" dirty="0"/>
              <a:t>('s')</a:t>
            </a:r>
          </a:p>
          <a:p>
            <a:r>
              <a:rPr lang="en-US" dirty="0">
                <a:solidFill>
                  <a:srgbClr val="0070C0"/>
                </a:solidFill>
              </a:rPr>
              <a:t>print(id(</a:t>
            </a:r>
            <a:r>
              <a:rPr lang="en-US" dirty="0" err="1">
                <a:solidFill>
                  <a:srgbClr val="0070C0"/>
                </a:solidFill>
              </a:rPr>
              <a:t>alist</a:t>
            </a:r>
            <a:r>
              <a:rPr lang="en-US" dirty="0">
                <a:solidFill>
                  <a:srgbClr val="0070C0"/>
                </a:solidFill>
              </a:rPr>
              <a:t>),id(</a:t>
            </a:r>
            <a:r>
              <a:rPr lang="en-US" dirty="0" err="1">
                <a:solidFill>
                  <a:srgbClr val="0070C0"/>
                </a:solidFill>
              </a:rPr>
              <a:t>blist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alist</a:t>
            </a:r>
            <a:r>
              <a:rPr lang="en-US" dirty="0"/>
              <a:t>, </a:t>
            </a:r>
            <a:r>
              <a:rPr lang="en-US" dirty="0" err="1"/>
              <a:t>blist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3276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1933268488712 1933268491656</a:t>
            </a:r>
          </a:p>
          <a:p>
            <a:r>
              <a:rPr lang="en-US" dirty="0">
                <a:solidFill>
                  <a:srgbClr val="0070C0"/>
                </a:solidFill>
              </a:rPr>
              <a:t>1933268488712 1933268491656</a:t>
            </a:r>
          </a:p>
          <a:p>
            <a:r>
              <a:rPr lang="en-US" dirty="0"/>
              <a:t>[9, 2, 3, 's'] [1, 2, 3]</a:t>
            </a:r>
          </a:p>
        </p:txBody>
      </p:sp>
    </p:spTree>
    <p:extLst>
      <p:ext uri="{BB962C8B-B14F-4D97-AF65-F5344CB8AC3E}">
        <p14:creationId xmlns:p14="http://schemas.microsoft.com/office/powerpoint/2010/main" val="1983970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Shallow Copy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big question is, what gets copied?</a:t>
            </a:r>
          </a:p>
          <a:p>
            <a:r>
              <a:rPr lang="en-US" dirty="0"/>
              <a:t>What actually gets copied is the top level reference. If the list has nested lists or uses other associations, the association gets copied. This is termed a </a:t>
            </a:r>
            <a:r>
              <a:rPr lang="en-US" b="1" i="1" dirty="0"/>
              <a:t>shallow copy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6858000" cy="5033596"/>
          </a:xfrm>
        </p:spPr>
      </p:pic>
    </p:spTree>
    <p:extLst>
      <p:ext uri="{BB962C8B-B14F-4D97-AF65-F5344CB8AC3E}">
        <p14:creationId xmlns:p14="http://schemas.microsoft.com/office/powerpoint/2010/main" val="2574971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4000" y="1524000"/>
            <a:ext cx="6637305" cy="5110512"/>
          </a:xfrm>
        </p:spPr>
      </p:pic>
    </p:spTree>
    <p:extLst>
      <p:ext uri="{BB962C8B-B14F-4D97-AF65-F5344CB8AC3E}">
        <p14:creationId xmlns:p14="http://schemas.microsoft.com/office/powerpoint/2010/main" val="34277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Python built in data structures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comes with a general set of built in data structures: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tuples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dictionaries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others...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43000" y="1524000"/>
            <a:ext cx="6629400" cy="5243834"/>
          </a:xfrm>
        </p:spPr>
      </p:pic>
    </p:spTree>
    <p:extLst>
      <p:ext uri="{BB962C8B-B14F-4D97-AF65-F5344CB8AC3E}">
        <p14:creationId xmlns:p14="http://schemas.microsoft.com/office/powerpoint/2010/main" val="2636973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95400" y="1493812"/>
            <a:ext cx="6553200" cy="5255122"/>
          </a:xfrm>
        </p:spPr>
      </p:pic>
    </p:spTree>
    <p:extLst>
      <p:ext uri="{BB962C8B-B14F-4D97-AF65-F5344CB8AC3E}">
        <p14:creationId xmlns:p14="http://schemas.microsoft.com/office/powerpoint/2010/main" val="2283196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hallow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deep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 copy, the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[:] </a:t>
            </a:r>
            <a:r>
              <a:rPr lang="en-US" dirty="0"/>
              <a:t>approach, only copies the top level reference/association</a:t>
            </a:r>
          </a:p>
          <a:p>
            <a:r>
              <a:rPr lang="en-US" dirty="0"/>
              <a:t>if you want a full copy, you can use </a:t>
            </a:r>
            <a:r>
              <a:rPr lang="en-US" dirty="0" err="1"/>
              <a:t>deepcopy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286000" y="3733800"/>
            <a:ext cx="33528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a_list</a:t>
            </a:r>
            <a:r>
              <a:rPr lang="en-US" dirty="0"/>
              <a:t>=[1,2,3]</a:t>
            </a:r>
          </a:p>
          <a:p>
            <a:r>
              <a:rPr lang="en-US" dirty="0" err="1"/>
              <a:t>b_list</a:t>
            </a:r>
            <a:r>
              <a:rPr lang="en-US" dirty="0"/>
              <a:t>=[5,6,7]</a:t>
            </a:r>
          </a:p>
          <a:p>
            <a:r>
              <a:rPr lang="en-US" dirty="0" err="1"/>
              <a:t>a_list.append</a:t>
            </a:r>
            <a:r>
              <a:rPr lang="en-US" dirty="0"/>
              <a:t>(</a:t>
            </a:r>
            <a:r>
              <a:rPr lang="en-US" dirty="0" err="1"/>
              <a:t>b_list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a_list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import copy</a:t>
            </a:r>
          </a:p>
          <a:p>
            <a:r>
              <a:rPr lang="en-US" dirty="0" err="1"/>
              <a:t>c_list</a:t>
            </a:r>
            <a:r>
              <a:rPr lang="en-US" dirty="0"/>
              <a:t>=</a:t>
            </a:r>
            <a:r>
              <a:rPr lang="en-US" dirty="0" err="1"/>
              <a:t>copy.deepcopy</a:t>
            </a:r>
            <a:r>
              <a:rPr lang="en-US" dirty="0"/>
              <a:t>(</a:t>
            </a:r>
            <a:r>
              <a:rPr lang="en-US" dirty="0" err="1"/>
              <a:t>a_list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c_list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/>
              <a:t>b_list</a:t>
            </a:r>
            <a:r>
              <a:rPr lang="en-US" dirty="0"/>
              <a:t>[0]=1000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a_list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c_list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019800" y="3733800"/>
            <a:ext cx="2514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[1, 2, 3, [5, 6, 7]]</a:t>
            </a:r>
          </a:p>
          <a:p>
            <a:r>
              <a:rPr lang="en-US" dirty="0"/>
              <a:t>[1, 2, 3, [5, 6, 7]]</a:t>
            </a:r>
          </a:p>
          <a:p>
            <a:r>
              <a:rPr lang="en-US" dirty="0"/>
              <a:t>[1, 2, 3, [1000, 6, 7]]</a:t>
            </a:r>
          </a:p>
          <a:p>
            <a:r>
              <a:rPr lang="en-US" dirty="0"/>
              <a:t>[1, 2, 3, [5, 6, 7]]</a:t>
            </a:r>
          </a:p>
        </p:txBody>
      </p:sp>
    </p:spTree>
    <p:extLst>
      <p:ext uri="{BB962C8B-B14F-4D97-AF65-F5344CB8AC3E}">
        <p14:creationId xmlns:p14="http://schemas.microsoft.com/office/powerpoint/2010/main" val="2333654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Assignment, S</a:t>
            </a:r>
            <a:r>
              <a:rPr lang="en-US" dirty="0">
                <a:solidFill>
                  <a:schemeClr val="bg1"/>
                </a:solidFill>
              </a:rPr>
              <a:t>hallow &amp; Deep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28600" y="1905000"/>
            <a:ext cx="51054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import copy</a:t>
            </a:r>
          </a:p>
          <a:p>
            <a:r>
              <a:rPr lang="en-US" dirty="0"/>
              <a:t>O=[[1,2],3,4]</a:t>
            </a:r>
          </a:p>
          <a:p>
            <a:r>
              <a:rPr lang="en-US" dirty="0"/>
              <a:t>A=O</a:t>
            </a:r>
          </a:p>
          <a:p>
            <a:r>
              <a:rPr lang="en-US" dirty="0"/>
              <a:t>S=</a:t>
            </a:r>
            <a:r>
              <a:rPr lang="en-US" dirty="0" err="1"/>
              <a:t>copy.copy</a:t>
            </a:r>
            <a:r>
              <a:rPr lang="en-US" dirty="0"/>
              <a:t>(O)</a:t>
            </a:r>
          </a:p>
          <a:p>
            <a:r>
              <a:rPr lang="en-US" dirty="0"/>
              <a:t>D=</a:t>
            </a:r>
            <a:r>
              <a:rPr lang="en-US" dirty="0" err="1"/>
              <a:t>copy.deepcopy</a:t>
            </a:r>
            <a:r>
              <a:rPr lang="en-US" dirty="0"/>
              <a:t>(O)</a:t>
            </a:r>
          </a:p>
          <a:p>
            <a:r>
              <a:rPr lang="en-US" dirty="0"/>
              <a:t>print('O:\</a:t>
            </a:r>
            <a:r>
              <a:rPr lang="en-US" dirty="0" err="1"/>
              <a:t>t',O</a:t>
            </a:r>
            <a:r>
              <a:rPr lang="en-US" dirty="0"/>
              <a:t>,'\</a:t>
            </a:r>
            <a:r>
              <a:rPr lang="en-US" dirty="0" err="1"/>
              <a:t>tO</a:t>
            </a:r>
            <a:r>
              <a:rPr lang="en-US" dirty="0"/>
              <a:t>-ID: ',id(O),'\</a:t>
            </a:r>
            <a:r>
              <a:rPr lang="en-US" dirty="0" err="1"/>
              <a:t>tO</a:t>
            </a:r>
            <a:r>
              <a:rPr lang="en-US" dirty="0"/>
              <a:t>-ID[0]: ',id(O[0]))</a:t>
            </a:r>
          </a:p>
          <a:p>
            <a:r>
              <a:rPr lang="en-US" dirty="0"/>
              <a:t>print('A:\</a:t>
            </a:r>
            <a:r>
              <a:rPr lang="en-US" dirty="0" err="1"/>
              <a:t>t',A</a:t>
            </a:r>
            <a:r>
              <a:rPr lang="en-US" dirty="0"/>
              <a:t>,'\</a:t>
            </a:r>
            <a:r>
              <a:rPr lang="en-US" dirty="0" err="1"/>
              <a:t>tA_ID</a:t>
            </a:r>
            <a:r>
              <a:rPr lang="en-US" dirty="0"/>
              <a:t>: ',id(A),'\</a:t>
            </a:r>
            <a:r>
              <a:rPr lang="en-US" dirty="0" err="1"/>
              <a:t>tA_ID</a:t>
            </a:r>
            <a:r>
              <a:rPr lang="en-US" dirty="0"/>
              <a:t>[0]: ',id(A[0]))</a:t>
            </a:r>
          </a:p>
          <a:p>
            <a:r>
              <a:rPr lang="en-US" dirty="0"/>
              <a:t>print('S:\</a:t>
            </a:r>
            <a:r>
              <a:rPr lang="en-US" dirty="0" err="1"/>
              <a:t>t',S</a:t>
            </a:r>
            <a:r>
              <a:rPr lang="en-US" dirty="0"/>
              <a:t>,'\</a:t>
            </a:r>
            <a:r>
              <a:rPr lang="en-US" dirty="0" err="1"/>
              <a:t>tS_ID</a:t>
            </a:r>
            <a:r>
              <a:rPr lang="en-US" dirty="0"/>
              <a:t>: ',id(S),'\</a:t>
            </a:r>
            <a:r>
              <a:rPr lang="en-US" dirty="0" err="1"/>
              <a:t>tS_ID</a:t>
            </a:r>
            <a:r>
              <a:rPr lang="en-US" dirty="0"/>
              <a:t>[0]: ',id(S[0]))</a:t>
            </a:r>
          </a:p>
          <a:p>
            <a:r>
              <a:rPr lang="en-US" dirty="0"/>
              <a:t>print('D:\</a:t>
            </a:r>
            <a:r>
              <a:rPr lang="en-US" dirty="0" err="1"/>
              <a:t>t',D</a:t>
            </a:r>
            <a:r>
              <a:rPr lang="en-US" dirty="0"/>
              <a:t>,'\</a:t>
            </a:r>
            <a:r>
              <a:rPr lang="en-US" dirty="0" err="1"/>
              <a:t>tD_ID</a:t>
            </a:r>
            <a:r>
              <a:rPr lang="en-US" dirty="0"/>
              <a:t>: ',id(D),'\</a:t>
            </a:r>
            <a:r>
              <a:rPr lang="en-US" dirty="0" err="1"/>
              <a:t>tD_ID</a:t>
            </a:r>
            <a:r>
              <a:rPr lang="en-US" dirty="0"/>
              <a:t>[0]: ',id(D[0]))</a:t>
            </a:r>
          </a:p>
        </p:txBody>
      </p:sp>
      <p:sp>
        <p:nvSpPr>
          <p:cNvPr id="7" name="矩形 6"/>
          <p:cNvSpPr/>
          <p:nvPr/>
        </p:nvSpPr>
        <p:spPr>
          <a:xfrm>
            <a:off x="1181100" y="4490323"/>
            <a:ext cx="796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O:       [[1, 2], 3, 4]         O-ID:  2572670520136    O-ID[0]:  2572670564296</a:t>
            </a:r>
          </a:p>
          <a:p>
            <a:r>
              <a:rPr lang="en-US" dirty="0"/>
              <a:t>A:       [[1, 2], 3, 4]         A_ID:  2572670520136    A_ID[0]:  2572670564296</a:t>
            </a:r>
          </a:p>
          <a:p>
            <a:r>
              <a:rPr lang="en-US" dirty="0"/>
              <a:t>S:       [[1, 2], 3, 4]         S_ID:  2572670565512    S_ID[0]:  2572670564296</a:t>
            </a:r>
          </a:p>
          <a:p>
            <a:r>
              <a:rPr lang="en-US" dirty="0"/>
              <a:t>D:       [[1, 2], 3, 4]         D_ID:  2572670603976    D_ID[0]:  2572670674376</a:t>
            </a:r>
          </a:p>
        </p:txBody>
      </p:sp>
    </p:spTree>
    <p:extLst>
      <p:ext uri="{BB962C8B-B14F-4D97-AF65-F5344CB8AC3E}">
        <p14:creationId xmlns:p14="http://schemas.microsoft.com/office/powerpoint/2010/main" val="1359775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append(), extend() &amp; insert()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" y="2286000"/>
            <a:ext cx="3886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list_1 = ['object1', 'object2', 'object3']</a:t>
            </a:r>
          </a:p>
          <a:p>
            <a:r>
              <a:rPr lang="en-US" dirty="0"/>
              <a:t>list_2 = ['object4', 'object5']</a:t>
            </a:r>
          </a:p>
          <a:p>
            <a:r>
              <a:rPr lang="en-US" dirty="0"/>
              <a:t>list_1.extend(list_2)</a:t>
            </a:r>
          </a:p>
          <a:p>
            <a:r>
              <a:rPr lang="en-US" dirty="0"/>
              <a:t>print(list_1)</a:t>
            </a:r>
          </a:p>
        </p:txBody>
      </p:sp>
      <p:sp>
        <p:nvSpPr>
          <p:cNvPr id="5" name="矩形 4"/>
          <p:cNvSpPr/>
          <p:nvPr/>
        </p:nvSpPr>
        <p:spPr>
          <a:xfrm>
            <a:off x="4495800" y="3178552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['object1', 'object2', 'object3', 'object4', 'object5']</a:t>
            </a:r>
          </a:p>
        </p:txBody>
      </p:sp>
      <p:sp>
        <p:nvSpPr>
          <p:cNvPr id="6" name="矩形 5"/>
          <p:cNvSpPr/>
          <p:nvPr/>
        </p:nvSpPr>
        <p:spPr>
          <a:xfrm>
            <a:off x="4490103" y="4631814"/>
            <a:ext cx="403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['object1', 'object2', 'object3', ['object4', 'object5']]</a:t>
            </a:r>
          </a:p>
        </p:txBody>
      </p:sp>
      <p:sp>
        <p:nvSpPr>
          <p:cNvPr id="7" name="矩形 6"/>
          <p:cNvSpPr/>
          <p:nvPr/>
        </p:nvSpPr>
        <p:spPr>
          <a:xfrm>
            <a:off x="603903" y="3739137"/>
            <a:ext cx="3886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list_1 = ['object1', 'object2', 'object3']</a:t>
            </a:r>
          </a:p>
          <a:p>
            <a:r>
              <a:rPr lang="en-US" dirty="0"/>
              <a:t>list_2 = ['object4', 'object5']</a:t>
            </a:r>
          </a:p>
          <a:p>
            <a:r>
              <a:rPr lang="en-US" dirty="0"/>
              <a:t>list_1.append(list_2)</a:t>
            </a:r>
          </a:p>
          <a:p>
            <a:r>
              <a:rPr lang="en-US" dirty="0"/>
              <a:t>print(list_1)</a:t>
            </a:r>
          </a:p>
        </p:txBody>
      </p:sp>
      <p:sp>
        <p:nvSpPr>
          <p:cNvPr id="8" name="矩形 7"/>
          <p:cNvSpPr/>
          <p:nvPr/>
        </p:nvSpPr>
        <p:spPr>
          <a:xfrm>
            <a:off x="578265" y="5334000"/>
            <a:ext cx="39175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list_1 = ['object1', 'object2', 'object3']</a:t>
            </a:r>
          </a:p>
          <a:p>
            <a:r>
              <a:rPr lang="en-US" dirty="0"/>
              <a:t>list_2 = ['object4', 'object5']</a:t>
            </a:r>
          </a:p>
          <a:p>
            <a:r>
              <a:rPr lang="en-US" dirty="0"/>
              <a:t>list_1.insert(1,list_2)</a:t>
            </a:r>
          </a:p>
          <a:p>
            <a:r>
              <a:rPr lang="en-US" dirty="0"/>
              <a:t>print(list_1)</a:t>
            </a:r>
          </a:p>
        </p:txBody>
      </p:sp>
      <p:sp>
        <p:nvSpPr>
          <p:cNvPr id="9" name="矩形 8"/>
          <p:cNvSpPr/>
          <p:nvPr/>
        </p:nvSpPr>
        <p:spPr>
          <a:xfrm>
            <a:off x="4490103" y="622655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['object1', ['object4', 'object5'], 'object2', 'object3']</a:t>
            </a:r>
          </a:p>
        </p:txBody>
      </p:sp>
    </p:spTree>
    <p:extLst>
      <p:ext uri="{BB962C8B-B14F-4D97-AF65-F5344CB8AC3E}">
        <p14:creationId xmlns:p14="http://schemas.microsoft.com/office/powerpoint/2010/main" val="2023351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5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are a big deal!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use of lists in Python is a major part of its power</a:t>
            </a:r>
          </a:p>
          <a:p>
            <a:r>
              <a:rPr lang="en-US"/>
              <a:t>Lists are very useful and can be used to accomplish many tasks</a:t>
            </a:r>
          </a:p>
          <a:p>
            <a:r>
              <a:rPr lang="en-US"/>
              <a:t>Therefore Python provides some pretty powerful support to make common list tasks easier</a:t>
            </a:r>
          </a:p>
        </p:txBody>
      </p:sp>
    </p:spTree>
    <p:extLst>
      <p:ext uri="{BB962C8B-B14F-4D97-AF65-F5344CB8AC3E}">
        <p14:creationId xmlns:p14="http://schemas.microsoft.com/office/powerpoint/2010/main" val="6741626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Constructing lists</a:t>
            </a:r>
          </a:p>
        </p:txBody>
      </p:sp>
      <p:sp>
        <p:nvSpPr>
          <p:cNvPr id="737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way is a "list comprehension"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[n for n in range(1,5)]</a:t>
            </a:r>
          </a:p>
        </p:txBody>
      </p:sp>
      <p:sp>
        <p:nvSpPr>
          <p:cNvPr id="73731" name="Rectangle 16"/>
          <p:cNvSpPr>
            <a:spLocks noChangeArrowheads="1"/>
          </p:cNvSpPr>
          <p:nvPr/>
        </p:nvSpPr>
        <p:spPr bwMode="auto">
          <a:xfrm>
            <a:off x="3276600" y="3810000"/>
            <a:ext cx="4572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2" name="Oval 12"/>
          <p:cNvSpPr>
            <a:spLocks noChangeArrowheads="1"/>
          </p:cNvSpPr>
          <p:nvPr/>
        </p:nvSpPr>
        <p:spPr bwMode="auto">
          <a:xfrm>
            <a:off x="2667000" y="3810000"/>
            <a:ext cx="4572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3" name="Oval 7"/>
          <p:cNvSpPr>
            <a:spLocks noChangeArrowheads="1"/>
          </p:cNvSpPr>
          <p:nvPr/>
        </p:nvSpPr>
        <p:spPr bwMode="auto">
          <a:xfrm>
            <a:off x="7848600" y="3733800"/>
            <a:ext cx="2286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2286000" y="3733800"/>
            <a:ext cx="2286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7" name="Text Box 5"/>
          <p:cNvSpPr txBox="1">
            <a:spLocks noChangeArrowheads="1"/>
          </p:cNvSpPr>
          <p:nvPr/>
        </p:nvSpPr>
        <p:spPr bwMode="auto">
          <a:xfrm>
            <a:off x="2209800" y="3787775"/>
            <a:ext cx="6037263" cy="944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-108" charset="2"/>
              <a:buNone/>
            </a:pPr>
            <a:r>
              <a:rPr lang="en-US" sz="3200" dirty="0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[ </a:t>
            </a:r>
            <a:r>
              <a:rPr lang="en-US" sz="3200" dirty="0" err="1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n</a:t>
            </a:r>
            <a:r>
              <a:rPr lang="en-US" sz="3200" dirty="0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for </a:t>
            </a:r>
            <a:r>
              <a:rPr lang="en-US" sz="3200" dirty="0" err="1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n</a:t>
            </a:r>
            <a:r>
              <a:rPr lang="en-US" sz="3200" dirty="0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in range(1,5)]</a:t>
            </a:r>
          </a:p>
          <a:p>
            <a:endParaRPr lang="en-US" dirty="0"/>
          </a:p>
        </p:txBody>
      </p:sp>
      <p:sp>
        <p:nvSpPr>
          <p:cNvPr id="73738" name="Text Box 8"/>
          <p:cNvSpPr txBox="1">
            <a:spLocks noChangeArrowheads="1"/>
          </p:cNvSpPr>
          <p:nvPr/>
        </p:nvSpPr>
        <p:spPr bwMode="auto">
          <a:xfrm>
            <a:off x="2422525" y="3165475"/>
            <a:ext cx="319495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mark the comp with [ ]</a:t>
            </a:r>
          </a:p>
        </p:txBody>
      </p:sp>
      <p:sp>
        <p:nvSpPr>
          <p:cNvPr id="73739" name="Line 9"/>
          <p:cNvSpPr>
            <a:spLocks noChangeShapeType="1"/>
          </p:cNvSpPr>
          <p:nvPr/>
        </p:nvSpPr>
        <p:spPr bwMode="auto">
          <a:xfrm flipH="1">
            <a:off x="2514600" y="3581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0" name="Line 10"/>
          <p:cNvSpPr>
            <a:spLocks noChangeShapeType="1"/>
          </p:cNvSpPr>
          <p:nvPr/>
        </p:nvSpPr>
        <p:spPr bwMode="auto">
          <a:xfrm>
            <a:off x="5410200" y="3505200"/>
            <a:ext cx="2438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270125" y="4689475"/>
            <a:ext cx="132655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what we</a:t>
            </a:r>
          </a:p>
          <a:p>
            <a:r>
              <a:rPr lang="en-US" sz="2400" dirty="0"/>
              <a:t>collect</a:t>
            </a:r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2819400" y="4419600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3" name="Text Box 17"/>
          <p:cNvSpPr txBox="1">
            <a:spLocks noChangeArrowheads="1"/>
          </p:cNvSpPr>
          <p:nvPr/>
        </p:nvSpPr>
        <p:spPr bwMode="auto">
          <a:xfrm>
            <a:off x="4556125" y="4537075"/>
            <a:ext cx="3482193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what we iterate</a:t>
            </a:r>
          </a:p>
          <a:p>
            <a:r>
              <a:rPr lang="en-US" sz="2400" dirty="0"/>
              <a:t>through. Note that</a:t>
            </a:r>
          </a:p>
          <a:p>
            <a:r>
              <a:rPr lang="en-US" sz="2400" dirty="0"/>
              <a:t>we iterate over a set of </a:t>
            </a:r>
          </a:p>
          <a:p>
            <a:r>
              <a:rPr lang="en-US" sz="2400" dirty="0"/>
              <a:t>values and collect some</a:t>
            </a:r>
          </a:p>
          <a:p>
            <a:r>
              <a:rPr lang="en-US" sz="2400" dirty="0"/>
              <a:t>(in this case all) of them</a:t>
            </a:r>
          </a:p>
        </p:txBody>
      </p:sp>
      <p:sp>
        <p:nvSpPr>
          <p:cNvPr id="73744" name="Line 18"/>
          <p:cNvSpPr>
            <a:spLocks noChangeShapeType="1"/>
          </p:cNvSpPr>
          <p:nvPr/>
        </p:nvSpPr>
        <p:spPr bwMode="auto">
          <a:xfrm flipV="1">
            <a:off x="5486400" y="44196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04800" y="4648200"/>
            <a:ext cx="12969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returns </a:t>
            </a:r>
          </a:p>
          <a:p>
            <a:r>
              <a:rPr lang="en-US" sz="2400" dirty="0"/>
              <a:t>[1,2,3,4]</a:t>
            </a:r>
          </a:p>
        </p:txBody>
      </p:sp>
      <p:sp>
        <p:nvSpPr>
          <p:cNvPr id="2" name="矩形 1"/>
          <p:cNvSpPr/>
          <p:nvPr/>
        </p:nvSpPr>
        <p:spPr>
          <a:xfrm>
            <a:off x="6277281" y="2365841"/>
            <a:ext cx="278923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a=[n for n in range(1,5)]</a:t>
            </a:r>
          </a:p>
          <a:p>
            <a:r>
              <a:rPr lang="en-US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6291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Modifying what we collect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n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**2 for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n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in range(1,6)]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returns </a:t>
            </a:r>
            <a:r>
              <a:rPr lang="en-US" dirty="0">
                <a:latin typeface="Courier New"/>
                <a:cs typeface="Courier New"/>
              </a:rPr>
              <a:t>[1,4,9,16,25]</a:t>
            </a:r>
            <a:r>
              <a:rPr lang="en-US" dirty="0"/>
              <a:t>. Note that we can only change the values we are iterating over, in this case 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n</a:t>
            </a:r>
            <a:endParaRPr lang="en-US" dirty="0">
              <a:solidFill>
                <a:srgbClr val="660066"/>
              </a:solidFill>
              <a:latin typeface="Courier New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4648200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b=[ n**2 for n in range(1,6)]</a:t>
            </a:r>
          </a:p>
          <a:p>
            <a:endParaRPr lang="en-US" dirty="0"/>
          </a:p>
          <a:p>
            <a:r>
              <a:rPr lang="en-US" dirty="0"/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3578812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ultiple collects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ourier New"/>
                <a:cs typeface="Courier New"/>
              </a:rPr>
              <a:t>[</a:t>
            </a:r>
            <a:r>
              <a:rPr lang="en-US" sz="2400" dirty="0" err="1">
                <a:latin typeface="Courier New"/>
                <a:cs typeface="Courier New"/>
              </a:rPr>
              <a:t>x+y</a:t>
            </a:r>
            <a:r>
              <a:rPr lang="en-US" sz="2400" dirty="0">
                <a:latin typeface="Courier New"/>
                <a:cs typeface="Courier New"/>
              </a:rPr>
              <a:t> for </a:t>
            </a:r>
            <a:r>
              <a:rPr lang="en-US" sz="2400" dirty="0" err="1">
                <a:latin typeface="Courier New"/>
                <a:cs typeface="Courier New"/>
              </a:rPr>
              <a:t>x</a:t>
            </a:r>
            <a:r>
              <a:rPr lang="en-US" sz="2400" dirty="0">
                <a:latin typeface="Courier New"/>
                <a:cs typeface="Courier New"/>
              </a:rPr>
              <a:t> in range(1,4) for </a:t>
            </a:r>
            <a:r>
              <a:rPr lang="en-US" sz="2400" dirty="0" err="1">
                <a:latin typeface="Courier New"/>
                <a:cs typeface="Courier New"/>
              </a:rPr>
              <a:t>y</a:t>
            </a:r>
            <a:r>
              <a:rPr lang="en-US" sz="2400" dirty="0">
                <a:latin typeface="Courier New"/>
                <a:cs typeface="Courier New"/>
              </a:rPr>
              <a:t> in range (1,4)]</a:t>
            </a:r>
            <a:endParaRPr lang="en-US" dirty="0"/>
          </a:p>
          <a:p>
            <a:pPr>
              <a:buNone/>
            </a:pPr>
            <a:r>
              <a:rPr lang="en-US" dirty="0"/>
              <a:t>It is as if we had done the following:</a:t>
            </a:r>
          </a:p>
          <a:p>
            <a:pPr>
              <a:buNone/>
            </a:pPr>
            <a:r>
              <a:rPr lang="en-US" sz="2800" dirty="0" err="1">
                <a:latin typeface="Courier New"/>
                <a:cs typeface="Courier New"/>
              </a:rPr>
              <a:t>my_list</a:t>
            </a:r>
            <a:r>
              <a:rPr lang="en-US" sz="2800" dirty="0">
                <a:latin typeface="Courier New"/>
                <a:cs typeface="Courier New"/>
              </a:rPr>
              <a:t> = [ ]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for </a:t>
            </a:r>
            <a:r>
              <a:rPr lang="en-US" sz="2800" dirty="0" err="1">
                <a:latin typeface="Courier New"/>
                <a:cs typeface="Courier New"/>
              </a:rPr>
              <a:t>x</a:t>
            </a:r>
            <a:r>
              <a:rPr lang="en-US" sz="2800" dirty="0">
                <a:latin typeface="Courier New"/>
                <a:cs typeface="Courier New"/>
              </a:rPr>
              <a:t> in range (1,4):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for </a:t>
            </a:r>
            <a:r>
              <a:rPr lang="en-US" sz="2800" dirty="0" err="1">
                <a:latin typeface="Courier New"/>
                <a:cs typeface="Courier New"/>
              </a:rPr>
              <a:t>y</a:t>
            </a:r>
            <a:r>
              <a:rPr lang="en-US" sz="2800" dirty="0">
                <a:latin typeface="Courier New"/>
                <a:cs typeface="Courier New"/>
              </a:rPr>
              <a:t> in range (1,4):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      </a:t>
            </a:r>
            <a:r>
              <a:rPr lang="en-US" sz="2800" dirty="0" err="1">
                <a:latin typeface="Courier New"/>
                <a:cs typeface="Courier New"/>
              </a:rPr>
              <a:t>my_list.append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x+y</a:t>
            </a:r>
            <a:r>
              <a:rPr lang="en-US" sz="28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[2,3,4,3,4,5,4,5,6]</a:t>
            </a:r>
          </a:p>
        </p:txBody>
      </p:sp>
    </p:spTree>
    <p:extLst>
      <p:ext uri="{BB962C8B-B14F-4D97-AF65-F5344CB8AC3E}">
        <p14:creationId xmlns:p14="http://schemas.microsoft.com/office/powerpoint/2010/main" val="29394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Unfinished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6" name="矩形 5"/>
          <p:cNvSpPr/>
          <p:nvPr/>
        </p:nvSpPr>
        <p:spPr>
          <a:xfrm>
            <a:off x="685800" y="22098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 ['*'*(</a:t>
            </a:r>
            <a:r>
              <a:rPr lang="en-US" dirty="0" err="1">
                <a:solidFill>
                  <a:srgbClr val="FF0000"/>
                </a:solidFill>
              </a:rPr>
              <a:t>x+y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for x in range (1,4) for y in range (1,4) ]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" y="476341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['**', '***', '****', '***', '****', '*****', '****', '*****', '******']</a:t>
            </a:r>
          </a:p>
        </p:txBody>
      </p:sp>
    </p:spTree>
    <p:extLst>
      <p:ext uri="{BB962C8B-B14F-4D97-AF65-F5344CB8AC3E}">
        <p14:creationId xmlns:p14="http://schemas.microsoft.com/office/powerpoint/2010/main" val="35473298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2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Unfinished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6" name="矩形 5"/>
          <p:cNvSpPr/>
          <p:nvPr/>
        </p:nvSpPr>
        <p:spPr>
          <a:xfrm>
            <a:off x="685800" y="2209800"/>
            <a:ext cx="4724400" cy="152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 ]</a:t>
            </a:r>
          </a:p>
          <a:p>
            <a:r>
              <a:rPr lang="en-US" dirty="0"/>
              <a:t>for x in range (1,4):</a:t>
            </a:r>
          </a:p>
          <a:p>
            <a:r>
              <a:rPr lang="en-US" dirty="0"/>
              <a:t>    for y in range (1,4):</a:t>
            </a:r>
          </a:p>
          <a:p>
            <a:r>
              <a:rPr lang="en-US" dirty="0"/>
              <a:t>        </a:t>
            </a:r>
            <a:r>
              <a:rPr lang="en-US" dirty="0" err="1"/>
              <a:t>my_list.append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'*'*(</a:t>
            </a:r>
            <a:r>
              <a:rPr lang="en-US" dirty="0" err="1">
                <a:solidFill>
                  <a:schemeClr val="bg1"/>
                </a:solidFill>
              </a:rPr>
              <a:t>x+y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" y="476341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['**', '***', '****', '***', '****', '*****', '****', '*****', '******']</a:t>
            </a:r>
          </a:p>
        </p:txBody>
      </p:sp>
    </p:spTree>
    <p:extLst>
      <p:ext uri="{BB962C8B-B14F-4D97-AF65-F5344CB8AC3E}">
        <p14:creationId xmlns:p14="http://schemas.microsoft.com/office/powerpoint/2010/main" val="481230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numerate() function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convert the list into an </a:t>
            </a:r>
            <a:r>
              <a:rPr lang="en-US" dirty="0" err="1"/>
              <a:t>iterable</a:t>
            </a:r>
            <a:r>
              <a:rPr lang="en-US" dirty="0"/>
              <a:t> list of tuples (or get the index based on a condition check, for example in linear search you might need to save the index of minimum element), you can use the enumerate() function.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4956456"/>
            <a:ext cx="4572000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list = ["Python", "Java", "C#", "C++", "C"]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in enumerate(list): </a:t>
            </a:r>
          </a:p>
          <a:p>
            <a:r>
              <a:rPr lang="en-US" dirty="0"/>
              <a:t>    print (</a:t>
            </a:r>
            <a:r>
              <a:rPr lang="en-US" dirty="0" err="1"/>
              <a:t>i</a:t>
            </a:r>
            <a:r>
              <a:rPr lang="en-US" dirty="0"/>
              <a:t>, ",",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0" y="4928682"/>
            <a:ext cx="24384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 , Python</a:t>
            </a:r>
          </a:p>
          <a:p>
            <a:r>
              <a:rPr lang="en-US" dirty="0"/>
              <a:t>1 , Java</a:t>
            </a:r>
          </a:p>
          <a:p>
            <a:r>
              <a:rPr lang="en-US" dirty="0"/>
              <a:t>2 , C#</a:t>
            </a:r>
          </a:p>
          <a:p>
            <a:r>
              <a:rPr lang="en-US" dirty="0"/>
              <a:t>3 , C++</a:t>
            </a:r>
          </a:p>
          <a:p>
            <a:r>
              <a:rPr lang="en-US" dirty="0"/>
              <a:t>4 , C</a:t>
            </a:r>
          </a:p>
        </p:txBody>
      </p:sp>
    </p:spTree>
    <p:extLst>
      <p:ext uri="{BB962C8B-B14F-4D97-AF65-F5344CB8AC3E}">
        <p14:creationId xmlns:p14="http://schemas.microsoft.com/office/powerpoint/2010/main" val="1589041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3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981200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list = ["Python", "Java", "C#", "C++", "C"]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in enumerate(list):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print 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",",</a:t>
            </a:r>
            <a:r>
              <a:rPr lang="en-US" dirty="0" err="1">
                <a:solidFill>
                  <a:schemeClr val="bg1"/>
                </a:solidFill>
              </a:rPr>
              <a:t>val.upper</a:t>
            </a:r>
            <a:r>
              <a:rPr lang="en-US" dirty="0">
                <a:solidFill>
                  <a:schemeClr val="bg1"/>
                </a:solidFill>
              </a:rPr>
              <a:t>())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745091"/>
            <a:ext cx="2362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0 , PYTHON</a:t>
            </a:r>
          </a:p>
          <a:p>
            <a:r>
              <a:rPr lang="en-US" dirty="0"/>
              <a:t>1 , JAVA</a:t>
            </a:r>
          </a:p>
          <a:p>
            <a:r>
              <a:rPr lang="en-US" dirty="0"/>
              <a:t>2 , C#</a:t>
            </a:r>
          </a:p>
          <a:p>
            <a:r>
              <a:rPr lang="en-US" dirty="0"/>
              <a:t>3 , C++</a:t>
            </a:r>
          </a:p>
          <a:p>
            <a:r>
              <a:rPr lang="en-US" dirty="0"/>
              <a:t>4 , C</a:t>
            </a:r>
          </a:p>
        </p:txBody>
      </p:sp>
      <p:sp>
        <p:nvSpPr>
          <p:cNvPr id="7" name="矩形 6"/>
          <p:cNvSpPr/>
          <p:nvPr/>
        </p:nvSpPr>
        <p:spPr>
          <a:xfrm>
            <a:off x="4724400" y="2015688"/>
            <a:ext cx="441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list = ["Python", "Java", "C#", "C++", "C"]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in enumerate(list):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da-DK" dirty="0">
                <a:solidFill>
                  <a:schemeClr val="bg1"/>
                </a:solidFill>
              </a:rPr>
              <a:t>print ('[',i, ",",val.lower(),end=']\t')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肘形接點 8"/>
          <p:cNvCxnSpPr>
            <a:stCxn id="4" idx="2"/>
            <a:endCxn id="5" idx="0"/>
          </p:cNvCxnSpPr>
          <p:nvPr/>
        </p:nvCxnSpPr>
        <p:spPr>
          <a:xfrm rot="5400000">
            <a:off x="1451769" y="2910860"/>
            <a:ext cx="563562" cy="11049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7" idx="2"/>
            <a:endCxn id="12" idx="0"/>
          </p:cNvCxnSpPr>
          <p:nvPr/>
        </p:nvCxnSpPr>
        <p:spPr>
          <a:xfrm rot="5400000">
            <a:off x="6080914" y="3307303"/>
            <a:ext cx="944572" cy="76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00400" y="4160589"/>
            <a:ext cx="594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[ 0 , python]   [ 1 , java]     [ 2 , c#]       [ 3 , </a:t>
            </a:r>
            <a:r>
              <a:rPr lang="en-US" dirty="0" err="1"/>
              <a:t>c++</a:t>
            </a:r>
            <a:r>
              <a:rPr lang="en-US" dirty="0"/>
              <a:t>]      [ 4 , c] </a:t>
            </a:r>
          </a:p>
        </p:txBody>
      </p:sp>
    </p:spTree>
    <p:extLst>
      <p:ext uri="{BB962C8B-B14F-4D97-AF65-F5344CB8AC3E}">
        <p14:creationId xmlns:p14="http://schemas.microsoft.com/office/powerpoint/2010/main" val="2073272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odifying what gets collected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[c for c in "Hi There Mom" if </a:t>
            </a:r>
            <a:r>
              <a:rPr lang="en-US" sz="2400" dirty="0" err="1">
                <a:solidFill>
                  <a:schemeClr val="accent6"/>
                </a:solidFill>
                <a:latin typeface="Courier New"/>
                <a:cs typeface="Courier New"/>
              </a:rPr>
              <a:t>c.isupper</a:t>
            </a: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()]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 if </a:t>
            </a:r>
            <a:r>
              <a:rPr lang="en-US" dirty="0"/>
              <a:t>part of the comprehensive controls which of the iterated values is collected at the end. Only those values which make the if part true will be collected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053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4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3926716"/>
            <a:ext cx="8153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mylist</a:t>
            </a:r>
            <a:r>
              <a:rPr lang="en-US" dirty="0"/>
              <a:t>=[c for c in "Hi 123 There 789 Mom 0" 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c.isupper</a:t>
            </a:r>
            <a:r>
              <a:rPr lang="en-US" dirty="0">
                <a:solidFill>
                  <a:schemeClr val="bg1"/>
                </a:solidFill>
              </a:rPr>
              <a:t>() or </a:t>
            </a:r>
            <a:r>
              <a:rPr lang="en-US" dirty="0" err="1">
                <a:solidFill>
                  <a:schemeClr val="bg1"/>
                </a:solidFill>
              </a:rPr>
              <a:t>c.islower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]</a:t>
            </a:r>
          </a:p>
          <a:p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2214785"/>
            <a:ext cx="4572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list = [48, 65, 98] </a:t>
            </a:r>
          </a:p>
          <a:p>
            <a:r>
              <a:rPr lang="en-US" dirty="0"/>
              <a:t>for o in list:</a:t>
            </a:r>
          </a:p>
          <a:p>
            <a:r>
              <a:rPr lang="en-US" dirty="0"/>
              <a:t>    print(</a:t>
            </a:r>
            <a:r>
              <a:rPr lang="en-US" dirty="0" err="1">
                <a:solidFill>
                  <a:schemeClr val="bg1"/>
                </a:solidFill>
              </a:rPr>
              <a:t>chr</a:t>
            </a:r>
            <a:r>
              <a:rPr lang="en-US" dirty="0">
                <a:solidFill>
                  <a:schemeClr val="bg1"/>
                </a:solidFill>
              </a:rPr>
              <a:t>(o),end="\t"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171630" y="2209800"/>
            <a:ext cx="1531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  A       b </a:t>
            </a:r>
          </a:p>
        </p:txBody>
      </p:sp>
      <p:sp>
        <p:nvSpPr>
          <p:cNvPr id="7" name="矩形 6"/>
          <p:cNvSpPr/>
          <p:nvPr/>
        </p:nvSpPr>
        <p:spPr>
          <a:xfrm>
            <a:off x="5029200" y="4736682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['H', '</a:t>
            </a:r>
            <a:r>
              <a:rPr lang="en-US" dirty="0" err="1"/>
              <a:t>i</a:t>
            </a:r>
            <a:r>
              <a:rPr lang="en-US" dirty="0"/>
              <a:t>', 'T', 'h', 'e', 'r', 'e', 'M', 'o', 'm']</a:t>
            </a:r>
          </a:p>
        </p:txBody>
      </p:sp>
    </p:spTree>
    <p:extLst>
      <p:ext uri="{BB962C8B-B14F-4D97-AF65-F5344CB8AC3E}">
        <p14:creationId xmlns:p14="http://schemas.microsoft.com/office/powerpoint/2010/main" val="40288207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Tuples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a collection which is ordered and </a:t>
            </a:r>
            <a:r>
              <a:rPr lang="en-US" b="1" dirty="0"/>
              <a:t>unchangeable</a:t>
            </a:r>
            <a:r>
              <a:rPr lang="en-US" dirty="0"/>
              <a:t>. In Python tuples are written with round brackets, i.e., ().</a:t>
            </a:r>
          </a:p>
        </p:txBody>
      </p:sp>
    </p:spTree>
    <p:extLst>
      <p:ext uri="{BB962C8B-B14F-4D97-AF65-F5344CB8AC3E}">
        <p14:creationId xmlns:p14="http://schemas.microsoft.com/office/powerpoint/2010/main" val="21334911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Tuples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Tuples are simply immutable lists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are printed with (,)</a:t>
            </a:r>
          </a:p>
          <a:p>
            <a:pPr eaLnBrk="1" hangingPunct="1">
              <a:buFont typeface="Wingdings" pitchFamily="-108" charset="2"/>
              <a:buNone/>
            </a:pP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3048000"/>
            <a:ext cx="678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tup</a:t>
            </a:r>
            <a:r>
              <a:rPr lang="en-US" dirty="0"/>
              <a:t>=2,3 </a:t>
            </a:r>
            <a:r>
              <a:rPr lang="en-US" dirty="0">
                <a:solidFill>
                  <a:srgbClr val="00B050"/>
                </a:solidFill>
              </a:rPr>
              <a:t>#assigning a tuple to a variable</a:t>
            </a:r>
          </a:p>
          <a:p>
            <a:r>
              <a:rPr lang="en-US" dirty="0"/>
              <a:t>print(</a:t>
            </a:r>
            <a:r>
              <a:rPr lang="en-US" dirty="0" err="1"/>
              <a:t>tup</a:t>
            </a:r>
            <a:r>
              <a:rPr lang="en-US" dirty="0"/>
              <a:t>)</a:t>
            </a:r>
          </a:p>
          <a:p>
            <a:r>
              <a:rPr lang="en-US" dirty="0"/>
              <a:t>print((1,)) </a:t>
            </a:r>
            <a:r>
              <a:rPr lang="en-US" dirty="0">
                <a:solidFill>
                  <a:srgbClr val="00B050"/>
                </a:solidFill>
              </a:rPr>
              <a:t>#comma makes it a tuple</a:t>
            </a:r>
          </a:p>
          <a:p>
            <a:r>
              <a:rPr lang="en-US" dirty="0" err="1"/>
              <a:t>x,y</a:t>
            </a:r>
            <a:r>
              <a:rPr lang="en-US" dirty="0"/>
              <a:t>='a',3.14159 </a:t>
            </a:r>
            <a:r>
              <a:rPr lang="en-US" dirty="0">
                <a:solidFill>
                  <a:srgbClr val="00B050"/>
                </a:solidFill>
              </a:rPr>
              <a:t># multiple assignments</a:t>
            </a:r>
          </a:p>
          <a:p>
            <a:r>
              <a:rPr lang="en-US" dirty="0"/>
              <a:t>z=(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#assigning a tuple to a variable</a:t>
            </a:r>
          </a:p>
          <a:p>
            <a:r>
              <a:rPr lang="en-US" dirty="0"/>
              <a:t>print(z)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Tuple: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Access Tuple Items</a:t>
            </a:r>
          </a:p>
          <a:p>
            <a:pPr lvl="1"/>
            <a:r>
              <a:rPr lang="en-US" dirty="0"/>
              <a:t>you can access tuple items by referring to the index number</a:t>
            </a:r>
          </a:p>
        </p:txBody>
      </p:sp>
      <p:sp>
        <p:nvSpPr>
          <p:cNvPr id="4" name="矩形 3"/>
          <p:cNvSpPr/>
          <p:nvPr/>
        </p:nvSpPr>
        <p:spPr>
          <a:xfrm>
            <a:off x="990600" y="20574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90600" y="4876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6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The Python List Data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list is an ordered sequence of items.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you have seen such a sequence before in a string. A string is just a particular kind of list.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indexing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 of Indexes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2860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1148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"melon"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11334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Tuple Values</a:t>
            </a:r>
          </a:p>
          <a:p>
            <a:pPr lvl="1"/>
            <a:r>
              <a:rPr lang="en-US" sz="2000" dirty="0"/>
              <a:t>'tuple' object does not support item assignment</a:t>
            </a:r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85800" y="298601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s-ES" dirty="0"/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list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s-ES" dirty="0"/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br>
              <a:rPr lang="es-ES" dirty="0"/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tuple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br>
              <a:rPr lang="es-ES" dirty="0"/>
            </a:br>
            <a:br>
              <a:rPr lang="es-ES" dirty="0"/>
            </a:b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405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Through a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Item Exists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4384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4724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"Yes, 'apple' is in the fruits tuple"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96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Join Two Tuples</a:t>
            </a:r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3622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85800" y="4343400"/>
            <a:ext cx="518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tuple1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tuple2 =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tuple3 = tuple1 + tuple2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(tuple3)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585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tuple() Constructor: using the tuple() method to make a tuple.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method of count()</a:t>
            </a:r>
          </a:p>
          <a:p>
            <a:pPr lvl="1"/>
            <a:r>
              <a:rPr lang="en-US" sz="1400" dirty="0"/>
              <a:t>Return the number of times the value 5 appears in the tuple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690336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tuple((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note the double round-brackets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14400" y="49530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96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index()</a:t>
            </a:r>
          </a:p>
          <a:p>
            <a:pPr lvl="1"/>
            <a:r>
              <a:rPr lang="en-US" sz="2000" dirty="0"/>
              <a:t>Search for the first occurrence of the value 8, and return its position: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1242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thistuple.index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159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20230922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000" dirty="0"/>
              <a:t>Search for all occurrences of the value 8, and return their positions:</a:t>
            </a:r>
            <a:endParaRPr lang="en-US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385853"/>
            <a:ext cx="6781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thistuple</a:t>
            </a:r>
            <a:r>
              <a:rPr lang="en-US" dirty="0">
                <a:solidFill>
                  <a:schemeClr val="tx1"/>
                </a:solidFill>
              </a:rPr>
              <a:t> = (1, 3, 7, 8, 7, 5, 4, 6, 8, 5)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in range(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)):</a:t>
            </a:r>
          </a:p>
          <a:p>
            <a:r>
              <a:rPr lang="en-US" dirty="0">
                <a:solidFill>
                  <a:schemeClr val="bg1"/>
                </a:solidFill>
              </a:rPr>
              <a:t>    if 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== 8:</a:t>
            </a:r>
          </a:p>
          <a:p>
            <a:r>
              <a:rPr lang="en-US" dirty="0">
                <a:solidFill>
                  <a:schemeClr val="bg1"/>
                </a:solidFill>
              </a:rPr>
              <a:t>        print(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1600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Items</a:t>
            </a:r>
          </a:p>
          <a:p>
            <a:pPr lvl="1"/>
            <a:r>
              <a:rPr lang="en-US" sz="2400" dirty="0"/>
              <a:t>You cannot add items to a tuple: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Items</a:t>
            </a:r>
          </a:p>
          <a:p>
            <a:pPr lvl="1"/>
            <a:r>
              <a:rPr lang="en-US" sz="2000" b="1" dirty="0"/>
              <a:t>Note:</a:t>
            </a:r>
            <a:r>
              <a:rPr lang="en-US" sz="2000" dirty="0"/>
              <a:t> You cannot remove items in a tuple.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30893" y="2662179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This will raise an error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82353" y="4830050"/>
            <a:ext cx="822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#this will raise an error because the tuple no longer exists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80003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program to add an item in a tuple.</a:t>
            </a:r>
          </a:p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81000" y="2783660"/>
            <a:ext cx="8763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= (4, 6, 2, 8, 3, 1)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print(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#tuples are immutable, so you can not add new elements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#using merge of tuples with the + operator you can add an element and it will create a new tuple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+ (9,)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print(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#adding items in a specific index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[:5] + (15, 20, 25) + 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[:5]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print(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#converting the tuple to list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listx</a:t>
            </a:r>
            <a:r>
              <a:rPr lang="en-US" sz="1400" dirty="0">
                <a:solidFill>
                  <a:schemeClr val="tx1"/>
                </a:solidFill>
              </a:rPr>
              <a:t> = list(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#use different ways to add items in list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listx.append</a:t>
            </a:r>
            <a:r>
              <a:rPr lang="en-US" sz="1400" dirty="0">
                <a:solidFill>
                  <a:schemeClr val="tx1"/>
                </a:solidFill>
              </a:rPr>
              <a:t>(30)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= tuple(</a:t>
            </a:r>
            <a:r>
              <a:rPr lang="en-US" sz="1400" dirty="0" err="1">
                <a:solidFill>
                  <a:schemeClr val="tx1"/>
                </a:solidFill>
              </a:rPr>
              <a:t>listx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print(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4724400" y="4907318"/>
            <a:ext cx="439966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(4, 6, 2, 8, 3, 1)</a:t>
            </a:r>
          </a:p>
          <a:p>
            <a:r>
              <a:rPr lang="en-US" dirty="0"/>
              <a:t>(4, 6, 2, 8, 3, 1, 9)</a:t>
            </a:r>
          </a:p>
          <a:p>
            <a:r>
              <a:rPr lang="en-US" dirty="0"/>
              <a:t>(4, 6, 2, 8, 3, 15, 20, 25, 4, 6, 2, 8, 3)</a:t>
            </a:r>
          </a:p>
          <a:p>
            <a:r>
              <a:rPr lang="en-US" dirty="0"/>
              <a:t>(4, 6, 2, 8, 3, 15, 20, 25, 4, 6, 2, 8, 3, 30)</a:t>
            </a:r>
          </a:p>
        </p:txBody>
      </p:sp>
    </p:spTree>
    <p:extLst>
      <p:ext uri="{BB962C8B-B14F-4D97-AF65-F5344CB8AC3E}">
        <p14:creationId xmlns:p14="http://schemas.microsoft.com/office/powerpoint/2010/main" val="2577913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The question is, Why?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The real question is, why have an immutable list, a tuple, as a separate type?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An immutable list gives you a data structure with some integrity, some permanent-ness if you will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You know you cannot accidentally change 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Make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all data structures, lists have a </a:t>
            </a:r>
            <a:r>
              <a:rPr lang="en-US" b="1" i="1" dirty="0"/>
              <a:t>constructor</a:t>
            </a:r>
            <a:r>
              <a:rPr lang="en-US" dirty="0"/>
              <a:t>, named the same as the data structure. </a:t>
            </a:r>
          </a:p>
          <a:p>
            <a:pPr lvl="1"/>
            <a:r>
              <a:rPr lang="en-US" dirty="0"/>
              <a:t>It takes an </a:t>
            </a:r>
            <a:r>
              <a:rPr lang="en-US" dirty="0" err="1"/>
              <a:t>iterable</a:t>
            </a:r>
            <a:r>
              <a:rPr lang="en-US" dirty="0"/>
              <a:t> data structure and </a:t>
            </a:r>
            <a:r>
              <a:rPr lang="en-US" b="1" i="1" dirty="0"/>
              <a:t>adds each item </a:t>
            </a:r>
            <a:r>
              <a:rPr lang="en-US" dirty="0"/>
              <a:t>to the list</a:t>
            </a:r>
          </a:p>
          <a:p>
            <a:r>
              <a:rPr lang="en-US" dirty="0"/>
              <a:t>It also has a shortcut, the use of square brackets [ ] indicates explicit items.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Lists and Tuple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Everything that works with a list works with a tuple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except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methods that modify the tuple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Thus indexing, slicing,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, print all work as expected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However,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none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of the mutable methods work: 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append, extend, del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Commas make a tuple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For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tuples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, you can think of a comma as the operator that makes a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tuple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, where the ( ) simply acts as a grouping:</a:t>
            </a:r>
          </a:p>
          <a:p>
            <a:pPr eaLnBrk="1" hangingPunct="1">
              <a:buFont typeface="Wingdings" pitchFamily="-108" charset="2"/>
              <a:buNone/>
            </a:pP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1,2    	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&lt;class 'tuple'&gt;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(1,) 	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&lt;class 'tuple'&gt;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(1)    	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&lt;class '</a:t>
            </a:r>
            <a:r>
              <a:rPr lang="en-US" sz="2800" dirty="0" err="1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int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'&gt;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1,   	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&lt;class 'tuple'&gt;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in General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Organization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strings, lists and </a:t>
            </a:r>
            <a:r>
              <a:rPr lang="en-US" dirty="0" err="1"/>
              <a:t>tuples</a:t>
            </a:r>
            <a:r>
              <a:rPr lang="en-US" dirty="0"/>
              <a:t> so far</a:t>
            </a:r>
          </a:p>
          <a:p>
            <a:r>
              <a:rPr lang="en-US" dirty="0"/>
              <a:t>Each is an organization of data that is useful for some things, not as useful for others.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good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Efficient with respect to us (some algorithm)</a:t>
            </a:r>
          </a:p>
          <a:p>
            <a:r>
              <a:rPr lang="en-US" dirty="0"/>
              <a:t>Efficient with respect to the amount of space used</a:t>
            </a:r>
          </a:p>
          <a:p>
            <a:r>
              <a:rPr lang="en-US" dirty="0"/>
              <a:t>Efficient with respect to the time it takes to perform some operations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 2023-09-22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Assignment I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code to do:</a:t>
            </a:r>
          </a:p>
          <a:p>
            <a:pPr lvl="1"/>
            <a:r>
              <a:rPr lang="en-US" dirty="0"/>
              <a:t>Merge multiple text files in the current folder</a:t>
            </a:r>
          </a:p>
          <a:p>
            <a:pPr lvl="1"/>
            <a:r>
              <a:rPr lang="en-US" dirty="0"/>
              <a:t>Save as result.txt</a:t>
            </a:r>
          </a:p>
          <a:p>
            <a:pPr lvl="1"/>
            <a:r>
              <a:rPr lang="en-US" dirty="0"/>
              <a:t>Example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76026"/>
            <a:ext cx="2260154" cy="1749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032795"/>
            <a:ext cx="3337945" cy="2444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肘形接點 6"/>
          <p:cNvCxnSpPr>
            <a:stCxn id="4" idx="3"/>
            <a:endCxn id="5" idx="1"/>
          </p:cNvCxnSpPr>
          <p:nvPr/>
        </p:nvCxnSpPr>
        <p:spPr>
          <a:xfrm>
            <a:off x="4241354" y="5150691"/>
            <a:ext cx="1473646" cy="104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886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code to do:</a:t>
            </a:r>
          </a:p>
          <a:p>
            <a:pPr lvl="1"/>
            <a:r>
              <a:rPr lang="en-US" dirty="0"/>
              <a:t>In current folder, there exists multiple text files.</a:t>
            </a:r>
          </a:p>
          <a:p>
            <a:pPr lvl="1"/>
            <a:r>
              <a:rPr lang="en-US" dirty="0"/>
              <a:t>For each text file</a:t>
            </a:r>
          </a:p>
          <a:p>
            <a:pPr lvl="2"/>
            <a:r>
              <a:rPr lang="en-US" dirty="0"/>
              <a:t>check each line of the content, </a:t>
            </a:r>
          </a:p>
          <a:p>
            <a:pPr lvl="3"/>
            <a:r>
              <a:rPr lang="en-US" dirty="0"/>
              <a:t>If there exist the term ‘line’</a:t>
            </a:r>
          </a:p>
          <a:p>
            <a:pPr lvl="3"/>
            <a:r>
              <a:rPr lang="en-US" dirty="0"/>
              <a:t>Replace ‘line’ by ‘square’</a:t>
            </a:r>
          </a:p>
          <a:p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 2023-09-22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Assignment II</a:t>
            </a:r>
          </a:p>
        </p:txBody>
      </p:sp>
    </p:spTree>
    <p:extLst>
      <p:ext uri="{BB962C8B-B14F-4D97-AF65-F5344CB8AC3E}">
        <p14:creationId xmlns:p14="http://schemas.microsoft.com/office/powerpoint/2010/main" val="25940415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Reminder, rules so far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improve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function should do one thing.</a:t>
            </a: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9685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2" id="{A9586489-0652-47FC-8103-F9EB3093C726}" vid="{E0856005-F525-4D42-B845-04032330A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4993</TotalTime>
  <Words>5375</Words>
  <Application>Microsoft Office PowerPoint</Application>
  <PresentationFormat>如螢幕大小 (4:3)</PresentationFormat>
  <Paragraphs>608</Paragraphs>
  <Slides>97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97</vt:i4>
      </vt:variant>
    </vt:vector>
  </HeadingPairs>
  <TitlesOfParts>
    <vt:vector size="107" baseType="lpstr">
      <vt:lpstr>ＭＳ Ｐゴシック</vt:lpstr>
      <vt:lpstr>Rosewood Std Regular</vt:lpstr>
      <vt:lpstr>Arial</vt:lpstr>
      <vt:lpstr>Bernard MT Condensed</vt:lpstr>
      <vt:lpstr>Calibri</vt:lpstr>
      <vt:lpstr>Consolas</vt:lpstr>
      <vt:lpstr>Courier New</vt:lpstr>
      <vt:lpstr>Symbol</vt:lpstr>
      <vt:lpstr>Wingdings</vt:lpstr>
      <vt:lpstr>佈景主題2</vt:lpstr>
      <vt:lpstr>PowerPoint 簡報</vt:lpstr>
      <vt:lpstr>Data Structures</vt:lpstr>
      <vt:lpstr>Data Structures and Algorithms</vt:lpstr>
      <vt:lpstr>Data Structures</vt:lpstr>
      <vt:lpstr>Kinds of data structures</vt:lpstr>
      <vt:lpstr>Python built in data structures</vt:lpstr>
      <vt:lpstr>Lists</vt:lpstr>
      <vt:lpstr>The Python List Data Structure</vt:lpstr>
      <vt:lpstr>Make a List</vt:lpstr>
      <vt:lpstr>List</vt:lpstr>
      <vt:lpstr>Similarities with strings</vt:lpstr>
      <vt:lpstr>Operators</vt:lpstr>
      <vt:lpstr>Differences between lists and strings</vt:lpstr>
      <vt:lpstr>PowerPoint 簡報</vt:lpstr>
      <vt:lpstr>Indexing</vt:lpstr>
      <vt:lpstr>List of Lists</vt:lpstr>
      <vt:lpstr>List Functions</vt:lpstr>
      <vt:lpstr>Iteration</vt:lpstr>
      <vt:lpstr>Simple Example</vt:lpstr>
      <vt:lpstr>Simple Example</vt:lpstr>
      <vt:lpstr>Mutable</vt:lpstr>
      <vt:lpstr>Change an object's contents</vt:lpstr>
      <vt:lpstr>Lists are mutable</vt:lpstr>
      <vt:lpstr>List methods</vt:lpstr>
      <vt:lpstr>Again, lists have methods </vt:lpstr>
      <vt:lpstr>Some new methods</vt:lpstr>
      <vt:lpstr>More about list methods</vt:lpstr>
      <vt:lpstr>Unusual results</vt:lpstr>
      <vt:lpstr>Split</vt:lpstr>
      <vt:lpstr>Sorting</vt:lpstr>
      <vt:lpstr>Reverse words in a string</vt:lpstr>
      <vt:lpstr>Sorted function</vt:lpstr>
      <vt:lpstr>Practices</vt:lpstr>
      <vt:lpstr>Practice 20230922</vt:lpstr>
      <vt:lpstr>Practice 20230922</vt:lpstr>
      <vt:lpstr>Anagram example</vt:lpstr>
      <vt:lpstr>PowerPoint 簡報</vt:lpstr>
      <vt:lpstr>PowerPoint 簡報</vt:lpstr>
      <vt:lpstr>PowerPoint 簡報</vt:lpstr>
      <vt:lpstr>PowerPoint 簡報</vt:lpstr>
      <vt:lpstr>PowerPoint 簡報</vt:lpstr>
      <vt:lpstr>Repeat input prompt for valid input</vt:lpstr>
      <vt:lpstr>PowerPoint 簡報</vt:lpstr>
      <vt:lpstr>More about Mutables</vt:lpstr>
      <vt:lpstr>Reminder, assignment</vt:lpstr>
      <vt:lpstr>PowerPoint 簡報</vt:lpstr>
      <vt:lpstr>Immutables</vt:lpstr>
      <vt:lpstr>PowerPoint 簡報</vt:lpstr>
      <vt:lpstr>Example</vt:lpstr>
      <vt:lpstr>Mutability </vt:lpstr>
      <vt:lpstr>PowerPoint 簡報</vt:lpstr>
      <vt:lpstr>PowerPoint 簡報</vt:lpstr>
      <vt:lpstr>Example</vt:lpstr>
      <vt:lpstr>Copying</vt:lpstr>
      <vt:lpstr>PowerPoint 簡報</vt:lpstr>
      <vt:lpstr>Example</vt:lpstr>
      <vt:lpstr>Shallow Copy</vt:lpstr>
      <vt:lpstr>PowerPoint 簡報</vt:lpstr>
      <vt:lpstr>PowerPoint 簡報</vt:lpstr>
      <vt:lpstr>PowerPoint 簡報</vt:lpstr>
      <vt:lpstr>PowerPoint 簡報</vt:lpstr>
      <vt:lpstr>Shallow vs deep</vt:lpstr>
      <vt:lpstr>Assignment, Shallow &amp; Deep</vt:lpstr>
      <vt:lpstr>append(), extend() &amp; insert()</vt:lpstr>
      <vt:lpstr>List Comprehensions</vt:lpstr>
      <vt:lpstr>Lists are a big deal!</vt:lpstr>
      <vt:lpstr>Constructing lists</vt:lpstr>
      <vt:lpstr>Modifying what we collect</vt:lpstr>
      <vt:lpstr>Multiple collects</vt:lpstr>
      <vt:lpstr>Exercise 1</vt:lpstr>
      <vt:lpstr>Exercise 2</vt:lpstr>
      <vt:lpstr>Enumerate() function</vt:lpstr>
      <vt:lpstr>Exercise 3</vt:lpstr>
      <vt:lpstr>Modifying what gets collected</vt:lpstr>
      <vt:lpstr>Exercise 4</vt:lpstr>
      <vt:lpstr>Tuples</vt:lpstr>
      <vt:lpstr>Tuple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Exercise 20230922</vt:lpstr>
      <vt:lpstr>Tuples</vt:lpstr>
      <vt:lpstr>Exercise</vt:lpstr>
      <vt:lpstr>The question is, Why?</vt:lpstr>
      <vt:lpstr>Lists and Tuple</vt:lpstr>
      <vt:lpstr>Commas make a tuple</vt:lpstr>
      <vt:lpstr>Data Structures in General</vt:lpstr>
      <vt:lpstr>Organization of data</vt:lpstr>
      <vt:lpstr>A good data structure</vt:lpstr>
      <vt:lpstr>Practice 2023-09-22 Assignment I</vt:lpstr>
      <vt:lpstr>Practice 2023-09-22 Assignment II</vt:lpstr>
      <vt:lpstr>Reminder, rules so far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Javen Javen</cp:lastModifiedBy>
  <cp:revision>204</cp:revision>
  <cp:lastPrinted>2022-05-05T13:19:34Z</cp:lastPrinted>
  <dcterms:created xsi:type="dcterms:W3CDTF">2012-03-21T18:49:41Z</dcterms:created>
  <dcterms:modified xsi:type="dcterms:W3CDTF">2023-09-21T14:20:20Z</dcterms:modified>
</cp:coreProperties>
</file>