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64" r:id="rId5"/>
    <p:sldId id="271" r:id="rId6"/>
    <p:sldId id="272" r:id="rId7"/>
    <p:sldId id="268" r:id="rId8"/>
    <p:sldId id="267" r:id="rId9"/>
    <p:sldId id="265" r:id="rId10"/>
    <p:sldId id="266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A7E94-E792-4E3C-8F13-3CA0A0B35BD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FA3F1C19-7AA2-4EC6-9308-90101D4A5FDC}">
      <dgm:prSet phldrT="[Text]"/>
      <dgm:spPr/>
      <dgm:t>
        <a:bodyPr/>
        <a:lstStyle/>
        <a:p>
          <a:r>
            <a:rPr lang="en-GB" dirty="0"/>
            <a:t>Get the data </a:t>
          </a:r>
        </a:p>
      </dgm:t>
    </dgm:pt>
    <dgm:pt modelId="{5BB41C5D-83CE-445A-A2A0-ABD14E54393C}" type="parTrans" cxnId="{C1019D0E-2729-4269-ABF7-84B90F297B8D}">
      <dgm:prSet/>
      <dgm:spPr/>
      <dgm:t>
        <a:bodyPr/>
        <a:lstStyle/>
        <a:p>
          <a:endParaRPr lang="en-GB"/>
        </a:p>
      </dgm:t>
    </dgm:pt>
    <dgm:pt modelId="{24ECA948-01A1-4F25-8F56-970A200BB38C}" type="sibTrans" cxnId="{C1019D0E-2729-4269-ABF7-84B90F297B8D}">
      <dgm:prSet/>
      <dgm:spPr/>
      <dgm:t>
        <a:bodyPr/>
        <a:lstStyle/>
        <a:p>
          <a:endParaRPr lang="en-GB"/>
        </a:p>
      </dgm:t>
    </dgm:pt>
    <dgm:pt modelId="{DD7FC0B4-8309-41E9-B2CC-1D8D80DFC679}">
      <dgm:prSet phldrT="[Text]"/>
      <dgm:spPr/>
      <dgm:t>
        <a:bodyPr/>
        <a:lstStyle/>
        <a:p>
          <a:r>
            <a:rPr lang="en-GB" dirty="0"/>
            <a:t>Learn LSTM about gender </a:t>
          </a:r>
        </a:p>
      </dgm:t>
    </dgm:pt>
    <dgm:pt modelId="{B4789858-3B76-4853-8957-7567871091A7}" type="parTrans" cxnId="{ED666EF8-3BBC-4025-9442-DE4C582E36D4}">
      <dgm:prSet/>
      <dgm:spPr/>
      <dgm:t>
        <a:bodyPr/>
        <a:lstStyle/>
        <a:p>
          <a:endParaRPr lang="en-GB"/>
        </a:p>
      </dgm:t>
    </dgm:pt>
    <dgm:pt modelId="{F4FF3BF1-DB85-45FB-BC49-DACB04A9016C}" type="sibTrans" cxnId="{ED666EF8-3BBC-4025-9442-DE4C582E36D4}">
      <dgm:prSet/>
      <dgm:spPr/>
      <dgm:t>
        <a:bodyPr/>
        <a:lstStyle/>
        <a:p>
          <a:endParaRPr lang="en-GB"/>
        </a:p>
      </dgm:t>
    </dgm:pt>
    <dgm:pt modelId="{870EA9AB-910E-4B24-8BFE-56F240C5164B}">
      <dgm:prSet phldrT="[Text]"/>
      <dgm:spPr/>
      <dgm:t>
        <a:bodyPr/>
        <a:lstStyle/>
        <a:p>
          <a:r>
            <a:rPr lang="en-GB" dirty="0"/>
            <a:t>Check what are the keywords</a:t>
          </a:r>
        </a:p>
      </dgm:t>
    </dgm:pt>
    <dgm:pt modelId="{5B92BA47-C747-4934-86BD-E998AE5B78EA}" type="parTrans" cxnId="{6B66D4E0-3BA5-4FEF-BF34-A4AA196EA8C6}">
      <dgm:prSet/>
      <dgm:spPr/>
      <dgm:t>
        <a:bodyPr/>
        <a:lstStyle/>
        <a:p>
          <a:endParaRPr lang="en-GB"/>
        </a:p>
      </dgm:t>
    </dgm:pt>
    <dgm:pt modelId="{4ECD2384-13FF-40ED-B931-6E896E3C1720}" type="sibTrans" cxnId="{6B66D4E0-3BA5-4FEF-BF34-A4AA196EA8C6}">
      <dgm:prSet/>
      <dgm:spPr/>
      <dgm:t>
        <a:bodyPr/>
        <a:lstStyle/>
        <a:p>
          <a:endParaRPr lang="en-GB"/>
        </a:p>
      </dgm:t>
    </dgm:pt>
    <dgm:pt modelId="{251DFB2A-D9D0-48C8-8A88-D46B210D6B34}" type="pres">
      <dgm:prSet presAssocID="{B76A7E94-E792-4E3C-8F13-3CA0A0B35BDE}" presName="Name0" presStyleCnt="0">
        <dgm:presLayoutVars>
          <dgm:dir/>
          <dgm:resizeHandles val="exact"/>
        </dgm:presLayoutVars>
      </dgm:prSet>
      <dgm:spPr/>
    </dgm:pt>
    <dgm:pt modelId="{46E7129E-47FF-420A-BFAD-EE1B4D6A1769}" type="pres">
      <dgm:prSet presAssocID="{FA3F1C19-7AA2-4EC6-9308-90101D4A5FDC}" presName="node" presStyleLbl="node1" presStyleIdx="0" presStyleCnt="3">
        <dgm:presLayoutVars>
          <dgm:bulletEnabled val="1"/>
        </dgm:presLayoutVars>
      </dgm:prSet>
      <dgm:spPr/>
    </dgm:pt>
    <dgm:pt modelId="{AFF84FFA-FACE-4CB1-8B8C-53D7D8EBB545}" type="pres">
      <dgm:prSet presAssocID="{24ECA948-01A1-4F25-8F56-970A200BB38C}" presName="sibTrans" presStyleLbl="sibTrans2D1" presStyleIdx="0" presStyleCnt="2"/>
      <dgm:spPr/>
    </dgm:pt>
    <dgm:pt modelId="{C061D36B-D8B0-40F3-9E06-56E8F67C24A6}" type="pres">
      <dgm:prSet presAssocID="{24ECA948-01A1-4F25-8F56-970A200BB38C}" presName="connectorText" presStyleLbl="sibTrans2D1" presStyleIdx="0" presStyleCnt="2"/>
      <dgm:spPr/>
    </dgm:pt>
    <dgm:pt modelId="{F89590D1-946A-41EF-A2EE-E4F7AEC8941B}" type="pres">
      <dgm:prSet presAssocID="{DD7FC0B4-8309-41E9-B2CC-1D8D80DFC679}" presName="node" presStyleLbl="node1" presStyleIdx="1" presStyleCnt="3">
        <dgm:presLayoutVars>
          <dgm:bulletEnabled val="1"/>
        </dgm:presLayoutVars>
      </dgm:prSet>
      <dgm:spPr/>
    </dgm:pt>
    <dgm:pt modelId="{0188C2F6-AFDE-414C-8EBC-F96200A6F61C}" type="pres">
      <dgm:prSet presAssocID="{F4FF3BF1-DB85-45FB-BC49-DACB04A9016C}" presName="sibTrans" presStyleLbl="sibTrans2D1" presStyleIdx="1" presStyleCnt="2"/>
      <dgm:spPr/>
    </dgm:pt>
    <dgm:pt modelId="{FB2B0279-B3AD-448D-BCBC-6A9FDBA948CF}" type="pres">
      <dgm:prSet presAssocID="{F4FF3BF1-DB85-45FB-BC49-DACB04A9016C}" presName="connectorText" presStyleLbl="sibTrans2D1" presStyleIdx="1" presStyleCnt="2"/>
      <dgm:spPr/>
    </dgm:pt>
    <dgm:pt modelId="{39FDE064-A5C8-49FD-94E4-AE23AB1EC578}" type="pres">
      <dgm:prSet presAssocID="{870EA9AB-910E-4B24-8BFE-56F240C5164B}" presName="node" presStyleLbl="node1" presStyleIdx="2" presStyleCnt="3">
        <dgm:presLayoutVars>
          <dgm:bulletEnabled val="1"/>
        </dgm:presLayoutVars>
      </dgm:prSet>
      <dgm:spPr/>
    </dgm:pt>
  </dgm:ptLst>
  <dgm:cxnLst>
    <dgm:cxn modelId="{48034E01-BA77-4F59-8C07-07BA978173EB}" type="presOf" srcId="{F4FF3BF1-DB85-45FB-BC49-DACB04A9016C}" destId="{FB2B0279-B3AD-448D-BCBC-6A9FDBA948CF}" srcOrd="1" destOrd="0" presId="urn:microsoft.com/office/officeart/2005/8/layout/process1"/>
    <dgm:cxn modelId="{C1019D0E-2729-4269-ABF7-84B90F297B8D}" srcId="{B76A7E94-E792-4E3C-8F13-3CA0A0B35BDE}" destId="{FA3F1C19-7AA2-4EC6-9308-90101D4A5FDC}" srcOrd="0" destOrd="0" parTransId="{5BB41C5D-83CE-445A-A2A0-ABD14E54393C}" sibTransId="{24ECA948-01A1-4F25-8F56-970A200BB38C}"/>
    <dgm:cxn modelId="{987F392D-C90B-4E32-9164-61AE9671A00E}" type="presOf" srcId="{870EA9AB-910E-4B24-8BFE-56F240C5164B}" destId="{39FDE064-A5C8-49FD-94E4-AE23AB1EC578}" srcOrd="0" destOrd="0" presId="urn:microsoft.com/office/officeart/2005/8/layout/process1"/>
    <dgm:cxn modelId="{4BF0474B-8455-435D-AE0D-7CC763B5E2DB}" type="presOf" srcId="{F4FF3BF1-DB85-45FB-BC49-DACB04A9016C}" destId="{0188C2F6-AFDE-414C-8EBC-F96200A6F61C}" srcOrd="0" destOrd="0" presId="urn:microsoft.com/office/officeart/2005/8/layout/process1"/>
    <dgm:cxn modelId="{249CB54F-8559-42DF-A446-7E25A387B681}" type="presOf" srcId="{FA3F1C19-7AA2-4EC6-9308-90101D4A5FDC}" destId="{46E7129E-47FF-420A-BFAD-EE1B4D6A1769}" srcOrd="0" destOrd="0" presId="urn:microsoft.com/office/officeart/2005/8/layout/process1"/>
    <dgm:cxn modelId="{FD1A3872-BDD5-4AF1-983A-C1528C2FD1EF}" type="presOf" srcId="{24ECA948-01A1-4F25-8F56-970A200BB38C}" destId="{C061D36B-D8B0-40F3-9E06-56E8F67C24A6}" srcOrd="1" destOrd="0" presId="urn:microsoft.com/office/officeart/2005/8/layout/process1"/>
    <dgm:cxn modelId="{57EE778D-6BFE-4951-A9DD-C4A441259E18}" type="presOf" srcId="{24ECA948-01A1-4F25-8F56-970A200BB38C}" destId="{AFF84FFA-FACE-4CB1-8B8C-53D7D8EBB545}" srcOrd="0" destOrd="0" presId="urn:microsoft.com/office/officeart/2005/8/layout/process1"/>
    <dgm:cxn modelId="{913060A1-014C-4D8D-A38F-647FD5E298FC}" type="presOf" srcId="{B76A7E94-E792-4E3C-8F13-3CA0A0B35BDE}" destId="{251DFB2A-D9D0-48C8-8A88-D46B210D6B34}" srcOrd="0" destOrd="0" presId="urn:microsoft.com/office/officeart/2005/8/layout/process1"/>
    <dgm:cxn modelId="{3038B7B5-229B-474E-B019-9BE0C98C08FC}" type="presOf" srcId="{DD7FC0B4-8309-41E9-B2CC-1D8D80DFC679}" destId="{F89590D1-946A-41EF-A2EE-E4F7AEC8941B}" srcOrd="0" destOrd="0" presId="urn:microsoft.com/office/officeart/2005/8/layout/process1"/>
    <dgm:cxn modelId="{6B66D4E0-3BA5-4FEF-BF34-A4AA196EA8C6}" srcId="{B76A7E94-E792-4E3C-8F13-3CA0A0B35BDE}" destId="{870EA9AB-910E-4B24-8BFE-56F240C5164B}" srcOrd="2" destOrd="0" parTransId="{5B92BA47-C747-4934-86BD-E998AE5B78EA}" sibTransId="{4ECD2384-13FF-40ED-B931-6E896E3C1720}"/>
    <dgm:cxn modelId="{ED666EF8-3BBC-4025-9442-DE4C582E36D4}" srcId="{B76A7E94-E792-4E3C-8F13-3CA0A0B35BDE}" destId="{DD7FC0B4-8309-41E9-B2CC-1D8D80DFC679}" srcOrd="1" destOrd="0" parTransId="{B4789858-3B76-4853-8957-7567871091A7}" sibTransId="{F4FF3BF1-DB85-45FB-BC49-DACB04A9016C}"/>
    <dgm:cxn modelId="{E1497F5A-13E2-4743-9139-CB10435509EE}" type="presParOf" srcId="{251DFB2A-D9D0-48C8-8A88-D46B210D6B34}" destId="{46E7129E-47FF-420A-BFAD-EE1B4D6A1769}" srcOrd="0" destOrd="0" presId="urn:microsoft.com/office/officeart/2005/8/layout/process1"/>
    <dgm:cxn modelId="{1BDE22F4-5C5F-40B2-AA04-808CFD5A1940}" type="presParOf" srcId="{251DFB2A-D9D0-48C8-8A88-D46B210D6B34}" destId="{AFF84FFA-FACE-4CB1-8B8C-53D7D8EBB545}" srcOrd="1" destOrd="0" presId="urn:microsoft.com/office/officeart/2005/8/layout/process1"/>
    <dgm:cxn modelId="{DE520450-902D-4C58-99D8-0E1063B95EC1}" type="presParOf" srcId="{AFF84FFA-FACE-4CB1-8B8C-53D7D8EBB545}" destId="{C061D36B-D8B0-40F3-9E06-56E8F67C24A6}" srcOrd="0" destOrd="0" presId="urn:microsoft.com/office/officeart/2005/8/layout/process1"/>
    <dgm:cxn modelId="{93B8B31A-BB61-41E3-904D-BC1FAA2550D8}" type="presParOf" srcId="{251DFB2A-D9D0-48C8-8A88-D46B210D6B34}" destId="{F89590D1-946A-41EF-A2EE-E4F7AEC8941B}" srcOrd="2" destOrd="0" presId="urn:microsoft.com/office/officeart/2005/8/layout/process1"/>
    <dgm:cxn modelId="{0794D874-9022-47EB-808F-5D435843C1A8}" type="presParOf" srcId="{251DFB2A-D9D0-48C8-8A88-D46B210D6B34}" destId="{0188C2F6-AFDE-414C-8EBC-F96200A6F61C}" srcOrd="3" destOrd="0" presId="urn:microsoft.com/office/officeart/2005/8/layout/process1"/>
    <dgm:cxn modelId="{01EEABEA-9730-4653-948F-24925472973C}" type="presParOf" srcId="{0188C2F6-AFDE-414C-8EBC-F96200A6F61C}" destId="{FB2B0279-B3AD-448D-BCBC-6A9FDBA948CF}" srcOrd="0" destOrd="0" presId="urn:microsoft.com/office/officeart/2005/8/layout/process1"/>
    <dgm:cxn modelId="{7F2CED82-AFFD-4368-9A17-779901E4F47C}" type="presParOf" srcId="{251DFB2A-D9D0-48C8-8A88-D46B210D6B34}" destId="{39FDE064-A5C8-49FD-94E4-AE23AB1EC5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7129E-47FF-420A-BFAD-EE1B4D6A1769}">
      <dsp:nvSpPr>
        <dsp:cNvPr id="0" name=""/>
        <dsp:cNvSpPr/>
      </dsp:nvSpPr>
      <dsp:spPr>
        <a:xfrm>
          <a:off x="7355" y="2109010"/>
          <a:ext cx="2198438" cy="1319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Get the data </a:t>
          </a:r>
        </a:p>
      </dsp:txBody>
      <dsp:txXfrm>
        <a:off x="45989" y="2147644"/>
        <a:ext cx="2121170" cy="1241794"/>
      </dsp:txXfrm>
    </dsp:sp>
    <dsp:sp modelId="{AFF84FFA-FACE-4CB1-8B8C-53D7D8EBB545}">
      <dsp:nvSpPr>
        <dsp:cNvPr id="0" name=""/>
        <dsp:cNvSpPr/>
      </dsp:nvSpPr>
      <dsp:spPr>
        <a:xfrm>
          <a:off x="2425637" y="2495935"/>
          <a:ext cx="466068" cy="545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425637" y="2604977"/>
        <a:ext cx="326248" cy="327128"/>
      </dsp:txXfrm>
    </dsp:sp>
    <dsp:sp modelId="{F89590D1-946A-41EF-A2EE-E4F7AEC8941B}">
      <dsp:nvSpPr>
        <dsp:cNvPr id="0" name=""/>
        <dsp:cNvSpPr/>
      </dsp:nvSpPr>
      <dsp:spPr>
        <a:xfrm>
          <a:off x="3085168" y="2109010"/>
          <a:ext cx="2198438" cy="1319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Learn LSTM about gender </a:t>
          </a:r>
        </a:p>
      </dsp:txBody>
      <dsp:txXfrm>
        <a:off x="3123802" y="2147644"/>
        <a:ext cx="2121170" cy="1241794"/>
      </dsp:txXfrm>
    </dsp:sp>
    <dsp:sp modelId="{0188C2F6-AFDE-414C-8EBC-F96200A6F61C}">
      <dsp:nvSpPr>
        <dsp:cNvPr id="0" name=""/>
        <dsp:cNvSpPr/>
      </dsp:nvSpPr>
      <dsp:spPr>
        <a:xfrm>
          <a:off x="5503450" y="2495935"/>
          <a:ext cx="466068" cy="545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5503450" y="2604977"/>
        <a:ext cx="326248" cy="327128"/>
      </dsp:txXfrm>
    </dsp:sp>
    <dsp:sp modelId="{39FDE064-A5C8-49FD-94E4-AE23AB1EC578}">
      <dsp:nvSpPr>
        <dsp:cNvPr id="0" name=""/>
        <dsp:cNvSpPr/>
      </dsp:nvSpPr>
      <dsp:spPr>
        <a:xfrm>
          <a:off x="6162982" y="2109010"/>
          <a:ext cx="2198438" cy="1319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Check what are the keywords</a:t>
          </a:r>
        </a:p>
      </dsp:txBody>
      <dsp:txXfrm>
        <a:off x="6201616" y="2147644"/>
        <a:ext cx="2121170" cy="124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8041-C8C3-4410-AC0A-645CE1C0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A1E0-E7CF-4EEB-9284-BA7BFFFE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B2F5-BBF6-4A1A-8AEB-D548D127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DEAC-A145-4CF0-8ED8-A1AD5AE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6957-91B8-42A6-BA5E-73776059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559-CE27-4857-9638-6E98A99E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65C5-B76A-4BB4-A57C-EF230F2B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7DCA-FF16-4B24-A14C-5C7D6D39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5799-6DE9-4308-B105-B285ACDB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27EC-FB99-4173-85FE-C5464174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FC16B-ACBA-4A4A-B906-A43316D1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5AF8-7E2C-4E0D-9C7D-260FA456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7F87-C084-4C8D-A69E-370EDF7B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0CCB-E6C9-456E-9D58-60E8DE1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E82-3048-4781-98BF-894D6AED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E0B-901B-406C-90CB-86ACF6D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A55-34E4-425D-9036-A7C64FDA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91E2-8F24-4E26-840B-ACC7180C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D12C-9588-4BC4-B90F-BFC56F4D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72A2-75A1-4E95-B38E-038CDFF5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A41-468A-4FFA-A9AC-EB2AE1C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7962-95CE-4123-A2AD-1D051706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CEA3-623B-4DC6-8E13-C80B11FC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7613-CD09-47A2-BC00-754090C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6FA6-57D2-42A2-B6BA-7EFC56A3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8C84-01B3-4618-A03B-8A888C6A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69D3-0411-425B-8087-0DD34FD0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4674-0645-4732-920F-86099A12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BB54-D9F7-4292-B0B6-7C5F6FF0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B706-7BBB-4170-AA14-9C846EB3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304D-819E-4456-ADCF-F878683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BDA3-DC3D-41AF-A8A1-1E000FDF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1BF-3CD0-4373-9F53-12CBECDC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3DCBA-FC5D-4C36-A8EC-DDB976B3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FF9DB-A568-46F4-96B0-B21C51CE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C43C-2A74-484D-995F-10863AC0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BEA65-1912-4FC3-B12F-90D9A60B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3D829-C9E4-415F-B862-92EDAC3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BB039-8FCA-4468-AEE4-7BD2A021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62CB-3B0F-4A3B-9132-42712AF5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E9840-B3B7-4DC0-9314-31C91489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4329-5160-4464-891C-F4086E8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26DA-AEC3-477C-AB7B-51400EC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2F795-7294-40C2-9B87-FF70C68B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3D178-51D1-4D1C-A9D4-8768FA70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9B9E-8210-4A0D-878D-B1594F1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2AF4-7FE2-458E-8C68-D2516416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A947-1144-4223-887C-2BE1FF1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D87EC-C207-4E60-9747-F7B53B2D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1AB4-268A-4675-8518-2C90B97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8F2C-47C9-4279-ADDB-3A81227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4BAE-1B21-4FDD-A32E-B02814E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109-1E24-480E-AEC9-AE326279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41F97-971D-4979-9BF5-DFD7347F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A6E2-5734-4D83-AD76-3FF7F295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CA27-402B-4613-97AE-E5C3FFC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45E3-0FEE-40E2-967B-BF9D8590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318E-D77C-45A0-B078-6C3A4FA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F0301-70F7-425F-9715-239A50A5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D07A-4635-4DD8-AED8-A9570742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7D02C-1860-46C3-970F-ED6721C3A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84DF-5705-4335-92D3-D6833BCF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93CF-F4BC-4BE2-B54D-D7DFBB752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8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7081B-2518-45E9-A30D-FF3BF9CD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90549-A211-4C7E-AEE3-6112AAD5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FD111-E1B3-48A0-BF87-D51AA7BCA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8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25679-6842-4C09-A951-92C5B4298500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the importance of each keyword in calculating gender</a:t>
            </a:r>
          </a:p>
        </p:txBody>
      </p:sp>
    </p:spTree>
    <p:extLst>
      <p:ext uri="{BB962C8B-B14F-4D97-AF65-F5344CB8AC3E}">
        <p14:creationId xmlns:p14="http://schemas.microsoft.com/office/powerpoint/2010/main" val="336302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E9647-F38F-4665-B2D4-62EE6C70F902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 from our prototype</a:t>
            </a:r>
          </a:p>
        </p:txBody>
      </p:sp>
    </p:spTree>
    <p:extLst>
      <p:ext uri="{BB962C8B-B14F-4D97-AF65-F5344CB8AC3E}">
        <p14:creationId xmlns:p14="http://schemas.microsoft.com/office/powerpoint/2010/main" val="40765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Future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1EAA7-5808-45E0-9C62-CD97A1B3464B}"/>
              </a:ext>
            </a:extLst>
          </p:cNvPr>
          <p:cNvSpPr txBox="1"/>
          <p:nvPr/>
        </p:nvSpPr>
        <p:spPr>
          <a:xfrm>
            <a:off x="838199" y="2055813"/>
            <a:ext cx="10515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Further development: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Highlighting the gender bias words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Make the research open source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Improve the prototype (DNN model)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95479-FDBE-449B-839D-6DC40DF6521E}"/>
              </a:ext>
            </a:extLst>
          </p:cNvPr>
          <p:cNvSpPr txBox="1"/>
          <p:nvPr/>
        </p:nvSpPr>
        <p:spPr>
          <a:xfrm>
            <a:off x="838199" y="2055813"/>
            <a:ext cx="10515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Mentor: </a:t>
            </a:r>
            <a:r>
              <a:rPr lang="en-GB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Penousal</a:t>
            </a:r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Machado</a:t>
            </a: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Team:</a:t>
            </a: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Benjamin Bodner</a:t>
            </a: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Wojciech </a:t>
            </a:r>
            <a:r>
              <a:rPr lang="en-GB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Dudzik</a:t>
            </a:r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Yuri </a:t>
            </a:r>
            <a:r>
              <a:rPr lang="en-GB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Lavinas</a:t>
            </a:r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Nick Ross</a:t>
            </a:r>
          </a:p>
        </p:txBody>
      </p:sp>
    </p:spTree>
    <p:extLst>
      <p:ext uri="{BB962C8B-B14F-4D97-AF65-F5344CB8AC3E}">
        <p14:creationId xmlns:p14="http://schemas.microsoft.com/office/powerpoint/2010/main" val="33416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D6D00-25EB-5B41-9B6E-B4E7CDDD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84" y="237819"/>
            <a:ext cx="4695595" cy="63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E1DA7-296A-4BAA-8524-04E2E3F03010}"/>
              </a:ext>
            </a:extLst>
          </p:cNvPr>
          <p:cNvSpPr txBox="1"/>
          <p:nvPr/>
        </p:nvSpPr>
        <p:spPr>
          <a:xfrm>
            <a:off x="838200" y="2055813"/>
            <a:ext cx="6239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Employers screen employee resumes using AI that can be biased by the training data used, resulting in potential employees being rejected on a number of factors such as those that indicate gender</a:t>
            </a:r>
          </a:p>
        </p:txBody>
      </p:sp>
    </p:spTree>
    <p:extLst>
      <p:ext uri="{BB962C8B-B14F-4D97-AF65-F5344CB8AC3E}">
        <p14:creationId xmlns:p14="http://schemas.microsoft.com/office/powerpoint/2010/main" val="67761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97907-5B51-46E0-92E1-13505FACAFBD}"/>
              </a:ext>
            </a:extLst>
          </p:cNvPr>
          <p:cNvSpPr txBox="1"/>
          <p:nvPr/>
        </p:nvSpPr>
        <p:spPr>
          <a:xfrm>
            <a:off x="838199" y="2055813"/>
            <a:ext cx="1051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Look at factors on resumes that led to success and check if gender was a factor</a:t>
            </a: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Remove all information from resumes that would prevent women getting employed just because of their gender</a:t>
            </a: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97907-5B51-46E0-92E1-13505FACAFBD}"/>
              </a:ext>
            </a:extLst>
          </p:cNvPr>
          <p:cNvSpPr txBox="1"/>
          <p:nvPr/>
        </p:nvSpPr>
        <p:spPr>
          <a:xfrm>
            <a:off x="838199" y="2055813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Removing names makes it harder to detect the gender of an applicant, but other factors still indicate gender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Learn from existing resumes the factors that indicate gender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Highlight them for the author, to avoid revealing their gender</a:t>
            </a:r>
          </a:p>
        </p:txBody>
      </p:sp>
    </p:spTree>
    <p:extLst>
      <p:ext uri="{BB962C8B-B14F-4D97-AF65-F5344CB8AC3E}">
        <p14:creationId xmlns:p14="http://schemas.microsoft.com/office/powerpoint/2010/main" val="320219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Prototype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97907-5B51-46E0-92E1-13505FACAFBD}"/>
              </a:ext>
            </a:extLst>
          </p:cNvPr>
          <p:cNvSpPr txBox="1"/>
          <p:nvPr/>
        </p:nvSpPr>
        <p:spPr>
          <a:xfrm>
            <a:off x="838199" y="2055813"/>
            <a:ext cx="10515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gender as a factor (making assumption that it is) </a:t>
            </a: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End result:</a:t>
            </a: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Highlight text that indicates gender</a:t>
            </a: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77C0CC-B8D6-40CE-932A-F824D6304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207588"/>
              </p:ext>
            </p:extLst>
          </p:nvPr>
        </p:nvGraphicFramePr>
        <p:xfrm>
          <a:off x="1911612" y="814192"/>
          <a:ext cx="8368776" cy="553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768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43942-D232-4F6A-93BB-FFAC456D5EDC}"/>
              </a:ext>
            </a:extLst>
          </p:cNvPr>
          <p:cNvSpPr txBox="1"/>
          <p:nvPr/>
        </p:nvSpPr>
        <p:spPr>
          <a:xfrm>
            <a:off x="838199" y="1679706"/>
            <a:ext cx="105155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Find large data sets of resumes*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Dataset with 701 resumes, names included, but not gender</a:t>
            </a: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 real product we can use Indeed dataset with 8M examples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*at least 6 big </a:t>
            </a:r>
            <a:r>
              <a:rPr lang="en-GB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datas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might be required ;)</a:t>
            </a:r>
          </a:p>
        </p:txBody>
      </p:sp>
    </p:spTree>
    <p:extLst>
      <p:ext uri="{BB962C8B-B14F-4D97-AF65-F5344CB8AC3E}">
        <p14:creationId xmlns:p14="http://schemas.microsoft.com/office/powerpoint/2010/main" val="417347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Gender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611B-28A5-4EC5-8E76-C8EB4640D165}"/>
              </a:ext>
            </a:extLst>
          </p:cNvPr>
          <p:cNvSpPr txBox="1"/>
          <p:nvPr/>
        </p:nvSpPr>
        <p:spPr>
          <a:xfrm>
            <a:off x="838199" y="2055813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the names of the applicants assign them a gender using a names database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the name is ambiguous remove them from the data set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25 resumes were removed leaving 676 resumes for the prototype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7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9465-F199-4B05-A1C2-0859688DC03A}"/>
              </a:ext>
            </a:extLst>
          </p:cNvPr>
          <p:cNvSpPr txBox="1"/>
          <p:nvPr/>
        </p:nvSpPr>
        <p:spPr>
          <a:xfrm>
            <a:off x="838199" y="2055813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 a deep neural net with our data to classify gender, while picking </a:t>
            </a:r>
            <a:r>
              <a:rPr lang="en-GB" sz="3200">
                <a:solidFill>
                  <a:schemeClr val="accent1">
                    <a:lumMod val="20000"/>
                    <a:lumOff val="80000"/>
                  </a:schemeClr>
                </a:solidFill>
              </a:rPr>
              <a:t>out key words or sentences</a:t>
            </a:r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>
            <a:solidFill>
              <a:schemeClr val="accent1">
                <a:lumMod val="20000"/>
                <a:lumOff val="8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Problem</vt:lpstr>
      <vt:lpstr>Ideas</vt:lpstr>
      <vt:lpstr>A Solution</vt:lpstr>
      <vt:lpstr>Prototype Implementation</vt:lpstr>
      <vt:lpstr>Data</vt:lpstr>
      <vt:lpstr>Gender the Data</vt:lpstr>
      <vt:lpstr>Train</vt:lpstr>
      <vt:lpstr>Weigh Importance</vt:lpstr>
      <vt:lpstr>Prototype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Nick</dc:creator>
  <cp:lastModifiedBy>Ross, Nick</cp:lastModifiedBy>
  <cp:revision>11</cp:revision>
  <dcterms:created xsi:type="dcterms:W3CDTF">2019-07-12T08:04:28Z</dcterms:created>
  <dcterms:modified xsi:type="dcterms:W3CDTF">2019-07-12T11:24:43Z</dcterms:modified>
</cp:coreProperties>
</file>