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86" r:id="rId6"/>
    <p:sldId id="261" r:id="rId7"/>
    <p:sldId id="262" r:id="rId8"/>
    <p:sldId id="300" r:id="rId9"/>
    <p:sldId id="263" r:id="rId10"/>
    <p:sldId id="266" r:id="rId11"/>
    <p:sldId id="301" r:id="rId12"/>
    <p:sldId id="305" r:id="rId13"/>
    <p:sldId id="306" r:id="rId14"/>
    <p:sldId id="307" r:id="rId15"/>
    <p:sldId id="308" r:id="rId16"/>
    <p:sldId id="267" r:id="rId17"/>
    <p:sldId id="26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69" r:id="rId26"/>
    <p:sldId id="299" r:id="rId27"/>
    <p:sldId id="270" r:id="rId28"/>
    <p:sldId id="271" r:id="rId29"/>
    <p:sldId id="272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73" r:id="rId41"/>
    <p:sldId id="274" r:id="rId42"/>
    <p:sldId id="275" r:id="rId43"/>
    <p:sldId id="277" r:id="rId44"/>
    <p:sldId id="278" r:id="rId45"/>
    <p:sldId id="297" r:id="rId46"/>
    <p:sldId id="298" r:id="rId4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21669-18F4-433F-BFF5-C498B65BD2C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3A8E253D-6271-41D2-8723-2FA01303C3F9}">
      <dgm:prSet/>
      <dgm:spPr/>
      <dgm:t>
        <a:bodyPr/>
        <a:lstStyle/>
        <a:p>
          <a:r>
            <a:rPr lang="en-US" b="1" dirty="0"/>
            <a:t>Requirement analysis</a:t>
          </a:r>
          <a:endParaRPr lang="en-MY" b="1" dirty="0"/>
        </a:p>
      </dgm:t>
    </dgm:pt>
    <dgm:pt modelId="{F7BE5478-7681-4A0F-95CA-75EE6CBBCD4C}" type="parTrans" cxnId="{A2BA41BC-9534-45FE-B417-4DF1DC3D87DF}">
      <dgm:prSet/>
      <dgm:spPr/>
      <dgm:t>
        <a:bodyPr/>
        <a:lstStyle/>
        <a:p>
          <a:endParaRPr lang="en-MY"/>
        </a:p>
      </dgm:t>
    </dgm:pt>
    <dgm:pt modelId="{3E75B45F-C003-4857-9485-E39C0FAE1BB4}" type="sibTrans" cxnId="{A2BA41BC-9534-45FE-B417-4DF1DC3D87DF}">
      <dgm:prSet/>
      <dgm:spPr/>
      <dgm:t>
        <a:bodyPr/>
        <a:lstStyle/>
        <a:p>
          <a:endParaRPr lang="en-MY"/>
        </a:p>
      </dgm:t>
    </dgm:pt>
    <dgm:pt modelId="{EE471283-B458-41D0-9CFD-6E5FB1623822}">
      <dgm:prSet/>
      <dgm:spPr/>
      <dgm:t>
        <a:bodyPr/>
        <a:lstStyle/>
        <a:p>
          <a:r>
            <a:rPr lang="en-US"/>
            <a:t>Meet Client &amp; Perform requirement gathering technique</a:t>
          </a:r>
          <a:endParaRPr lang="en-MY"/>
        </a:p>
      </dgm:t>
    </dgm:pt>
    <dgm:pt modelId="{0424B807-3257-429F-A974-D954A30B446E}" type="parTrans" cxnId="{9869D4CA-4A2D-4E1C-A806-FF542213F383}">
      <dgm:prSet/>
      <dgm:spPr/>
      <dgm:t>
        <a:bodyPr/>
        <a:lstStyle/>
        <a:p>
          <a:endParaRPr lang="en-MY"/>
        </a:p>
      </dgm:t>
    </dgm:pt>
    <dgm:pt modelId="{E2E27577-AE8D-42E6-AEAC-F1B5F785C796}" type="sibTrans" cxnId="{9869D4CA-4A2D-4E1C-A806-FF542213F383}">
      <dgm:prSet/>
      <dgm:spPr/>
      <dgm:t>
        <a:bodyPr/>
        <a:lstStyle/>
        <a:p>
          <a:endParaRPr lang="en-MY"/>
        </a:p>
      </dgm:t>
    </dgm:pt>
    <dgm:pt modelId="{E4D88E09-2372-4742-8EAF-897EBF9C0842}">
      <dgm:prSet/>
      <dgm:spPr/>
      <dgm:t>
        <a:bodyPr/>
        <a:lstStyle/>
        <a:p>
          <a:r>
            <a:rPr lang="en-US"/>
            <a:t>Draw Diagram for validation</a:t>
          </a:r>
          <a:endParaRPr lang="en-MY"/>
        </a:p>
      </dgm:t>
    </dgm:pt>
    <dgm:pt modelId="{CD9F8AB6-51DA-4F5D-9066-709A2CB99BFA}" type="parTrans" cxnId="{38AC7993-1E3A-44EB-9FCB-A558FF70FD84}">
      <dgm:prSet/>
      <dgm:spPr/>
      <dgm:t>
        <a:bodyPr/>
        <a:lstStyle/>
        <a:p>
          <a:endParaRPr lang="en-MY"/>
        </a:p>
      </dgm:t>
    </dgm:pt>
    <dgm:pt modelId="{C92F1C37-DA79-4285-9372-6EAE39AEB752}" type="sibTrans" cxnId="{38AC7993-1E3A-44EB-9FCB-A558FF70FD84}">
      <dgm:prSet/>
      <dgm:spPr/>
      <dgm:t>
        <a:bodyPr/>
        <a:lstStyle/>
        <a:p>
          <a:endParaRPr lang="en-MY"/>
        </a:p>
      </dgm:t>
    </dgm:pt>
    <dgm:pt modelId="{C0F5EF2C-6825-456C-BB2E-993DBB40652F}">
      <dgm:prSet/>
      <dgm:spPr/>
      <dgm:t>
        <a:bodyPr/>
        <a:lstStyle/>
        <a:p>
          <a:r>
            <a:rPr lang="en-US" dirty="0"/>
            <a:t>Create: </a:t>
          </a:r>
          <a:r>
            <a:rPr lang="en-US" b="1" dirty="0"/>
            <a:t>SRS document </a:t>
          </a:r>
          <a:r>
            <a:rPr lang="en-US" dirty="0"/>
            <a:t>and get validation</a:t>
          </a:r>
          <a:endParaRPr lang="en-MY" dirty="0"/>
        </a:p>
      </dgm:t>
    </dgm:pt>
    <dgm:pt modelId="{9EB865DC-6EC6-402E-9C7C-5B68A9097669}" type="parTrans" cxnId="{D7C24328-AC26-4630-A5D6-B2BE084C0C71}">
      <dgm:prSet/>
      <dgm:spPr/>
      <dgm:t>
        <a:bodyPr/>
        <a:lstStyle/>
        <a:p>
          <a:endParaRPr lang="en-MY"/>
        </a:p>
      </dgm:t>
    </dgm:pt>
    <dgm:pt modelId="{32820DB9-5707-4618-A0BA-8BCFBE632C16}" type="sibTrans" cxnId="{D7C24328-AC26-4630-A5D6-B2BE084C0C71}">
      <dgm:prSet/>
      <dgm:spPr/>
      <dgm:t>
        <a:bodyPr/>
        <a:lstStyle/>
        <a:p>
          <a:endParaRPr lang="en-MY"/>
        </a:p>
      </dgm:t>
    </dgm:pt>
    <dgm:pt modelId="{984FC57D-D95A-4E2C-AFA7-7316526C102C}">
      <dgm:prSet/>
      <dgm:spPr/>
      <dgm:t>
        <a:bodyPr/>
        <a:lstStyle/>
        <a:p>
          <a:r>
            <a:rPr lang="en-US" b="1" dirty="0"/>
            <a:t>Design</a:t>
          </a:r>
          <a:endParaRPr lang="en-MY" b="1" dirty="0"/>
        </a:p>
      </dgm:t>
    </dgm:pt>
    <dgm:pt modelId="{F77F9DF4-214D-41B2-BA86-312620658DC4}" type="parTrans" cxnId="{8F8E323E-5627-4913-A450-054DC865B009}">
      <dgm:prSet/>
      <dgm:spPr/>
      <dgm:t>
        <a:bodyPr/>
        <a:lstStyle/>
        <a:p>
          <a:endParaRPr lang="en-MY"/>
        </a:p>
      </dgm:t>
    </dgm:pt>
    <dgm:pt modelId="{B8173123-A6A3-4F43-B620-436927B9FBC4}" type="sibTrans" cxnId="{8F8E323E-5627-4913-A450-054DC865B009}">
      <dgm:prSet/>
      <dgm:spPr/>
      <dgm:t>
        <a:bodyPr/>
        <a:lstStyle/>
        <a:p>
          <a:endParaRPr lang="en-MY"/>
        </a:p>
      </dgm:t>
    </dgm:pt>
    <dgm:pt modelId="{41EFEFAC-6A9B-4E76-AAF2-CA1DBD3D5A44}">
      <dgm:prSet/>
      <dgm:spPr/>
      <dgm:t>
        <a:bodyPr/>
        <a:lstStyle/>
        <a:p>
          <a:r>
            <a:rPr lang="en-US"/>
            <a:t>Draw Prototype Design (High-fidelity) based on SRS documents.</a:t>
          </a:r>
          <a:endParaRPr lang="en-MY"/>
        </a:p>
      </dgm:t>
    </dgm:pt>
    <dgm:pt modelId="{EACDFD82-4883-4F0D-AAC7-83674B8C56B2}" type="parTrans" cxnId="{BAA51098-94FA-40B6-BBAB-05C07628BABD}">
      <dgm:prSet/>
      <dgm:spPr/>
      <dgm:t>
        <a:bodyPr/>
        <a:lstStyle/>
        <a:p>
          <a:endParaRPr lang="en-MY"/>
        </a:p>
      </dgm:t>
    </dgm:pt>
    <dgm:pt modelId="{DD32629E-01D4-4131-A47A-09B2393FF776}" type="sibTrans" cxnId="{BAA51098-94FA-40B6-BBAB-05C07628BABD}">
      <dgm:prSet/>
      <dgm:spPr/>
      <dgm:t>
        <a:bodyPr/>
        <a:lstStyle/>
        <a:p>
          <a:endParaRPr lang="en-MY"/>
        </a:p>
      </dgm:t>
    </dgm:pt>
    <dgm:pt modelId="{E5C3C1B5-E027-4547-9C13-FF004C009C01}">
      <dgm:prSet/>
      <dgm:spPr/>
      <dgm:t>
        <a:bodyPr/>
        <a:lstStyle/>
        <a:p>
          <a:r>
            <a:rPr lang="en-US" dirty="0"/>
            <a:t>Create diagram for database (ERD, Relationship Schema, EERD and Data Flow Diagram) </a:t>
          </a:r>
          <a:endParaRPr lang="en-MY" dirty="0"/>
        </a:p>
      </dgm:t>
    </dgm:pt>
    <dgm:pt modelId="{5A1651D8-A13B-4B35-B258-B8515064C8DB}" type="parTrans" cxnId="{046AED63-24DB-467A-B482-47B830F3E897}">
      <dgm:prSet/>
      <dgm:spPr/>
      <dgm:t>
        <a:bodyPr/>
        <a:lstStyle/>
        <a:p>
          <a:endParaRPr lang="en-MY"/>
        </a:p>
      </dgm:t>
    </dgm:pt>
    <dgm:pt modelId="{156B9B8C-B69D-436E-AA7A-B53115F6FB5F}" type="sibTrans" cxnId="{046AED63-24DB-467A-B482-47B830F3E897}">
      <dgm:prSet/>
      <dgm:spPr/>
      <dgm:t>
        <a:bodyPr/>
        <a:lstStyle/>
        <a:p>
          <a:endParaRPr lang="en-MY"/>
        </a:p>
      </dgm:t>
    </dgm:pt>
    <dgm:pt modelId="{DE38C829-52AA-4406-9FF8-895F053C0A8C}">
      <dgm:prSet/>
      <dgm:spPr/>
      <dgm:t>
        <a:bodyPr/>
        <a:lstStyle/>
        <a:p>
          <a:r>
            <a:rPr lang="en-US" dirty="0"/>
            <a:t>Create: </a:t>
          </a:r>
          <a:r>
            <a:rPr lang="en-US" b="1" dirty="0"/>
            <a:t>Design documentation </a:t>
          </a:r>
          <a:r>
            <a:rPr lang="en-US" dirty="0"/>
            <a:t>and get validation</a:t>
          </a:r>
          <a:endParaRPr lang="en-MY" dirty="0"/>
        </a:p>
      </dgm:t>
    </dgm:pt>
    <dgm:pt modelId="{2F478B80-A08B-4150-9E2B-10B57F95EDC9}" type="parTrans" cxnId="{171C5A75-201F-43AE-9C7F-2DA0D7870227}">
      <dgm:prSet/>
      <dgm:spPr/>
      <dgm:t>
        <a:bodyPr/>
        <a:lstStyle/>
        <a:p>
          <a:endParaRPr lang="en-MY"/>
        </a:p>
      </dgm:t>
    </dgm:pt>
    <dgm:pt modelId="{2FA0B44B-50A1-4A83-A2D5-B4632769C9E6}" type="sibTrans" cxnId="{171C5A75-201F-43AE-9C7F-2DA0D7870227}">
      <dgm:prSet/>
      <dgm:spPr/>
      <dgm:t>
        <a:bodyPr/>
        <a:lstStyle/>
        <a:p>
          <a:endParaRPr lang="en-MY"/>
        </a:p>
      </dgm:t>
    </dgm:pt>
    <dgm:pt modelId="{70E92F63-3CA3-4365-94CC-94767873F025}">
      <dgm:prSet/>
      <dgm:spPr/>
      <dgm:t>
        <a:bodyPr/>
        <a:lstStyle/>
        <a:p>
          <a:r>
            <a:rPr lang="en-US" b="1" dirty="0"/>
            <a:t>Implementation</a:t>
          </a:r>
          <a:endParaRPr lang="en-MY" b="1" dirty="0"/>
        </a:p>
      </dgm:t>
    </dgm:pt>
    <dgm:pt modelId="{C02B6DBE-AC13-4CA5-94BC-78AF2C40AB3C}" type="parTrans" cxnId="{7D45289C-31A6-4683-A494-D01DB2967177}">
      <dgm:prSet/>
      <dgm:spPr/>
      <dgm:t>
        <a:bodyPr/>
        <a:lstStyle/>
        <a:p>
          <a:endParaRPr lang="en-MY"/>
        </a:p>
      </dgm:t>
    </dgm:pt>
    <dgm:pt modelId="{4F0E7B4A-1F3F-437D-AA0B-D2DC642EB1D0}" type="sibTrans" cxnId="{7D45289C-31A6-4683-A494-D01DB2967177}">
      <dgm:prSet/>
      <dgm:spPr/>
      <dgm:t>
        <a:bodyPr/>
        <a:lstStyle/>
        <a:p>
          <a:endParaRPr lang="en-MY"/>
        </a:p>
      </dgm:t>
    </dgm:pt>
    <dgm:pt modelId="{498EF60B-E48B-4FD3-9A21-DEECFBF4467C}">
      <dgm:prSet/>
      <dgm:spPr/>
      <dgm:t>
        <a:bodyPr/>
        <a:lstStyle/>
        <a:p>
          <a:r>
            <a:rPr lang="en-US" dirty="0"/>
            <a:t>Start coding based on SRS and Design document by using </a:t>
          </a:r>
          <a:r>
            <a:rPr lang="en-US" b="1" dirty="0"/>
            <a:t>Java together with Struts2 framework </a:t>
          </a:r>
          <a:r>
            <a:rPr lang="en-US" dirty="0"/>
            <a:t>and MySQL in Eclipse IDE.</a:t>
          </a:r>
          <a:endParaRPr lang="en-MY" dirty="0"/>
        </a:p>
      </dgm:t>
    </dgm:pt>
    <dgm:pt modelId="{912F0AAB-22ED-4E61-A955-CA4C28A59A66}" type="parTrans" cxnId="{57858C7F-E3AE-4498-80A6-85CB40D91B99}">
      <dgm:prSet/>
      <dgm:spPr/>
      <dgm:t>
        <a:bodyPr/>
        <a:lstStyle/>
        <a:p>
          <a:endParaRPr lang="en-MY"/>
        </a:p>
      </dgm:t>
    </dgm:pt>
    <dgm:pt modelId="{A0DE099A-45A9-4D52-A327-58888D01118E}" type="sibTrans" cxnId="{57858C7F-E3AE-4498-80A6-85CB40D91B99}">
      <dgm:prSet/>
      <dgm:spPr/>
      <dgm:t>
        <a:bodyPr/>
        <a:lstStyle/>
        <a:p>
          <a:endParaRPr lang="en-MY"/>
        </a:p>
      </dgm:t>
    </dgm:pt>
    <dgm:pt modelId="{A99CA55E-CC6B-421F-897D-F2679E4B592E}">
      <dgm:prSet/>
      <dgm:spPr/>
      <dgm:t>
        <a:bodyPr/>
        <a:lstStyle/>
        <a:p>
          <a:r>
            <a:rPr lang="en-US" dirty="0"/>
            <a:t>Create: </a:t>
          </a:r>
          <a:r>
            <a:rPr lang="en-US" b="1" dirty="0"/>
            <a:t>Coding documentation </a:t>
          </a:r>
          <a:r>
            <a:rPr lang="en-US" dirty="0"/>
            <a:t>(Coding test plan and guidelines)</a:t>
          </a:r>
          <a:endParaRPr lang="en-MY" dirty="0"/>
        </a:p>
      </dgm:t>
    </dgm:pt>
    <dgm:pt modelId="{DFBFA98B-0E90-4004-AA48-9BB915F077E6}" type="parTrans" cxnId="{362EA82D-DBA6-4728-A017-657053BA479E}">
      <dgm:prSet/>
      <dgm:spPr/>
      <dgm:t>
        <a:bodyPr/>
        <a:lstStyle/>
        <a:p>
          <a:endParaRPr lang="en-MY"/>
        </a:p>
      </dgm:t>
    </dgm:pt>
    <dgm:pt modelId="{97512F35-4EBB-4EEC-B903-03B7243A3D45}" type="sibTrans" cxnId="{362EA82D-DBA6-4728-A017-657053BA479E}">
      <dgm:prSet/>
      <dgm:spPr/>
      <dgm:t>
        <a:bodyPr/>
        <a:lstStyle/>
        <a:p>
          <a:endParaRPr lang="en-MY"/>
        </a:p>
      </dgm:t>
    </dgm:pt>
    <dgm:pt modelId="{4197044A-E9C7-4C2A-B671-871170CEC039}">
      <dgm:prSet/>
      <dgm:spPr/>
      <dgm:t>
        <a:bodyPr/>
        <a:lstStyle/>
        <a:p>
          <a:r>
            <a:rPr lang="en-US" b="1" dirty="0"/>
            <a:t>Testing</a:t>
          </a:r>
          <a:endParaRPr lang="en-MY" b="1" dirty="0"/>
        </a:p>
      </dgm:t>
    </dgm:pt>
    <dgm:pt modelId="{9577D1F0-0251-441A-A44D-5B9DB20BC2CA}" type="parTrans" cxnId="{CE853B61-01B3-4448-9972-5B6C31045D0E}">
      <dgm:prSet/>
      <dgm:spPr/>
      <dgm:t>
        <a:bodyPr/>
        <a:lstStyle/>
        <a:p>
          <a:endParaRPr lang="en-MY"/>
        </a:p>
      </dgm:t>
    </dgm:pt>
    <dgm:pt modelId="{39D41490-C845-4C34-8CFB-C332B78018C3}" type="sibTrans" cxnId="{CE853B61-01B3-4448-9972-5B6C31045D0E}">
      <dgm:prSet/>
      <dgm:spPr/>
      <dgm:t>
        <a:bodyPr/>
        <a:lstStyle/>
        <a:p>
          <a:endParaRPr lang="en-MY"/>
        </a:p>
      </dgm:t>
    </dgm:pt>
    <dgm:pt modelId="{461EB057-7A08-4501-B065-A821F7D44726}">
      <dgm:prSet/>
      <dgm:spPr/>
      <dgm:t>
        <a:bodyPr/>
        <a:lstStyle/>
        <a:p>
          <a:r>
            <a:rPr lang="en-US"/>
            <a:t>Perform Functional Testing (Unit Testing &amp; UAT)  &amp; Non-functional Testing</a:t>
          </a:r>
          <a:endParaRPr lang="en-MY"/>
        </a:p>
      </dgm:t>
    </dgm:pt>
    <dgm:pt modelId="{68FDC01A-72BE-49A8-B4BC-394AA644EE5E}" type="parTrans" cxnId="{06C3C1AD-29E7-446F-97A5-C598D781DDFA}">
      <dgm:prSet/>
      <dgm:spPr/>
      <dgm:t>
        <a:bodyPr/>
        <a:lstStyle/>
        <a:p>
          <a:endParaRPr lang="en-MY"/>
        </a:p>
      </dgm:t>
    </dgm:pt>
    <dgm:pt modelId="{4D8E567A-48B0-4BE3-9096-0CBDFCA6CAE2}" type="sibTrans" cxnId="{06C3C1AD-29E7-446F-97A5-C598D781DDFA}">
      <dgm:prSet/>
      <dgm:spPr/>
      <dgm:t>
        <a:bodyPr/>
        <a:lstStyle/>
        <a:p>
          <a:endParaRPr lang="en-MY"/>
        </a:p>
      </dgm:t>
    </dgm:pt>
    <dgm:pt modelId="{84E5B5D4-7CC1-4822-8B13-CAEC3B1B607D}">
      <dgm:prSet/>
      <dgm:spPr/>
      <dgm:t>
        <a:bodyPr/>
        <a:lstStyle/>
        <a:p>
          <a:r>
            <a:rPr lang="en-US" dirty="0"/>
            <a:t>Create: </a:t>
          </a:r>
          <a:r>
            <a:rPr lang="en-US" b="1" dirty="0"/>
            <a:t>Test case documentation</a:t>
          </a:r>
          <a:endParaRPr lang="en-MY" b="1" dirty="0"/>
        </a:p>
      </dgm:t>
    </dgm:pt>
    <dgm:pt modelId="{55DF693E-7B8B-4B81-A0BF-CC8B3C2AD31C}" type="parTrans" cxnId="{C465EC71-B234-47B1-A23F-E40994193B1B}">
      <dgm:prSet/>
      <dgm:spPr/>
      <dgm:t>
        <a:bodyPr/>
        <a:lstStyle/>
        <a:p>
          <a:endParaRPr lang="en-MY"/>
        </a:p>
      </dgm:t>
    </dgm:pt>
    <dgm:pt modelId="{322C4CA4-9C54-41D4-9BA2-8D26C7D2BE4F}" type="sibTrans" cxnId="{C465EC71-B234-47B1-A23F-E40994193B1B}">
      <dgm:prSet/>
      <dgm:spPr/>
      <dgm:t>
        <a:bodyPr/>
        <a:lstStyle/>
        <a:p>
          <a:endParaRPr lang="en-MY"/>
        </a:p>
      </dgm:t>
    </dgm:pt>
    <dgm:pt modelId="{7664C340-04F9-4959-84CA-FD12E86160CD}">
      <dgm:prSet/>
      <dgm:spPr/>
      <dgm:t>
        <a:bodyPr/>
        <a:lstStyle/>
        <a:p>
          <a:r>
            <a:rPr lang="en-US" b="1" dirty="0"/>
            <a:t>Deployment</a:t>
          </a:r>
          <a:endParaRPr lang="en-MY" b="1" dirty="0"/>
        </a:p>
      </dgm:t>
    </dgm:pt>
    <dgm:pt modelId="{EB64F11E-A2FB-4FE1-9063-FCA54049E91A}" type="parTrans" cxnId="{401F9D2D-108A-4DCD-BB18-63E7C41F1232}">
      <dgm:prSet/>
      <dgm:spPr/>
      <dgm:t>
        <a:bodyPr/>
        <a:lstStyle/>
        <a:p>
          <a:endParaRPr lang="en-MY"/>
        </a:p>
      </dgm:t>
    </dgm:pt>
    <dgm:pt modelId="{0F3A4805-7D1C-4FC5-BEA0-E3D26060CEAF}" type="sibTrans" cxnId="{401F9D2D-108A-4DCD-BB18-63E7C41F1232}">
      <dgm:prSet/>
      <dgm:spPr/>
      <dgm:t>
        <a:bodyPr/>
        <a:lstStyle/>
        <a:p>
          <a:endParaRPr lang="en-MY"/>
        </a:p>
      </dgm:t>
    </dgm:pt>
    <dgm:pt modelId="{DECCA03A-8E12-4949-977D-8014321F9FC6}">
      <dgm:prSet/>
      <dgm:spPr/>
      <dgm:t>
        <a:bodyPr/>
        <a:lstStyle/>
        <a:p>
          <a:r>
            <a:rPr lang="en-US"/>
            <a:t>Deploy ABC Jobs Web Portal to respective hosting platform and perform Beta Testing (Tested by end-users).</a:t>
          </a:r>
          <a:endParaRPr lang="en-MY"/>
        </a:p>
      </dgm:t>
    </dgm:pt>
    <dgm:pt modelId="{9D48BE71-D44F-4D93-BCB0-BCB0C58972C3}" type="parTrans" cxnId="{93D7C989-AC40-43D0-A341-1573CACF7193}">
      <dgm:prSet/>
      <dgm:spPr/>
      <dgm:t>
        <a:bodyPr/>
        <a:lstStyle/>
        <a:p>
          <a:endParaRPr lang="en-MY"/>
        </a:p>
      </dgm:t>
    </dgm:pt>
    <dgm:pt modelId="{DA93A52D-0D14-4E59-A075-9E81D2C54487}" type="sibTrans" cxnId="{93D7C989-AC40-43D0-A341-1573CACF7193}">
      <dgm:prSet/>
      <dgm:spPr/>
      <dgm:t>
        <a:bodyPr/>
        <a:lstStyle/>
        <a:p>
          <a:endParaRPr lang="en-MY"/>
        </a:p>
      </dgm:t>
    </dgm:pt>
    <dgm:pt modelId="{4A6CC19D-E1C8-4158-9845-059222C2EF8A}">
      <dgm:prSet/>
      <dgm:spPr/>
      <dgm:t>
        <a:bodyPr/>
        <a:lstStyle/>
        <a:p>
          <a:r>
            <a:rPr lang="en-US" dirty="0"/>
            <a:t>Create: </a:t>
          </a:r>
          <a:r>
            <a:rPr lang="en-US" b="1" dirty="0"/>
            <a:t>Test case document (beta testing) &amp; User Manual</a:t>
          </a:r>
          <a:endParaRPr lang="en-MY" b="1" dirty="0"/>
        </a:p>
      </dgm:t>
    </dgm:pt>
    <dgm:pt modelId="{FB752E86-A802-4A54-BE57-382DD73582EA}" type="parTrans" cxnId="{C84ABF3C-83B1-492A-AE2F-862C2844E3BB}">
      <dgm:prSet/>
      <dgm:spPr/>
      <dgm:t>
        <a:bodyPr/>
        <a:lstStyle/>
        <a:p>
          <a:endParaRPr lang="en-MY"/>
        </a:p>
      </dgm:t>
    </dgm:pt>
    <dgm:pt modelId="{FBD7BDFB-0BB9-4FB0-ABF5-496EC631813D}" type="sibTrans" cxnId="{C84ABF3C-83B1-492A-AE2F-862C2844E3BB}">
      <dgm:prSet/>
      <dgm:spPr/>
      <dgm:t>
        <a:bodyPr/>
        <a:lstStyle/>
        <a:p>
          <a:endParaRPr lang="en-MY"/>
        </a:p>
      </dgm:t>
    </dgm:pt>
    <dgm:pt modelId="{C83F2854-043E-49E4-8691-FA69D9225C3F}">
      <dgm:prSet/>
      <dgm:spPr/>
      <dgm:t>
        <a:bodyPr/>
        <a:lstStyle/>
        <a:p>
          <a:r>
            <a:rPr lang="en-US" b="1" dirty="0"/>
            <a:t>Maintenance</a:t>
          </a:r>
          <a:endParaRPr lang="en-MY" b="1" dirty="0"/>
        </a:p>
      </dgm:t>
    </dgm:pt>
    <dgm:pt modelId="{39383CCF-878B-4D9B-B073-3FD5D871C882}" type="parTrans" cxnId="{874296EB-2C05-4282-953B-64F13DC4F192}">
      <dgm:prSet/>
      <dgm:spPr/>
      <dgm:t>
        <a:bodyPr/>
        <a:lstStyle/>
        <a:p>
          <a:endParaRPr lang="en-MY"/>
        </a:p>
      </dgm:t>
    </dgm:pt>
    <dgm:pt modelId="{20089FB4-7455-467B-AEED-09D1CB690AF2}" type="sibTrans" cxnId="{874296EB-2C05-4282-953B-64F13DC4F192}">
      <dgm:prSet/>
      <dgm:spPr/>
      <dgm:t>
        <a:bodyPr/>
        <a:lstStyle/>
        <a:p>
          <a:endParaRPr lang="en-MY"/>
        </a:p>
      </dgm:t>
    </dgm:pt>
    <dgm:pt modelId="{5D0FA4F7-9B73-458C-BDA7-E6B042582135}">
      <dgm:prSet/>
      <dgm:spPr/>
      <dgm:t>
        <a:bodyPr/>
        <a:lstStyle/>
        <a:p>
          <a:r>
            <a:rPr lang="en-US"/>
            <a:t>Backup, enhance, identify and solve bugs.</a:t>
          </a:r>
          <a:endParaRPr lang="en-MY"/>
        </a:p>
      </dgm:t>
    </dgm:pt>
    <dgm:pt modelId="{4EEA177D-62E8-4CCA-9126-72CBC26DAE68}" type="parTrans" cxnId="{8334DC34-00E5-4F3C-B751-A09438CED946}">
      <dgm:prSet/>
      <dgm:spPr/>
      <dgm:t>
        <a:bodyPr/>
        <a:lstStyle/>
        <a:p>
          <a:endParaRPr lang="en-MY"/>
        </a:p>
      </dgm:t>
    </dgm:pt>
    <dgm:pt modelId="{73431F40-1845-42FC-8C18-922C7675E914}" type="sibTrans" cxnId="{8334DC34-00E5-4F3C-B751-A09438CED946}">
      <dgm:prSet/>
      <dgm:spPr/>
      <dgm:t>
        <a:bodyPr/>
        <a:lstStyle/>
        <a:p>
          <a:endParaRPr lang="en-MY"/>
        </a:p>
      </dgm:t>
    </dgm:pt>
    <dgm:pt modelId="{A3416173-659B-497F-818A-9398B187A15C}">
      <dgm:prSet/>
      <dgm:spPr/>
      <dgm:t>
        <a:bodyPr/>
        <a:lstStyle/>
        <a:p>
          <a:r>
            <a:rPr lang="en-US" dirty="0"/>
            <a:t>Create</a:t>
          </a:r>
          <a:r>
            <a:rPr lang="en-US" b="1" dirty="0"/>
            <a:t>: Issue Tracking Documentation &amp; User Manual</a:t>
          </a:r>
          <a:endParaRPr lang="en-MY" b="1" dirty="0"/>
        </a:p>
      </dgm:t>
    </dgm:pt>
    <dgm:pt modelId="{B0BDB72A-4F5D-4FB6-B2BA-F9FBEA336D2F}" type="parTrans" cxnId="{D4D397DA-2684-4079-83B8-330528071347}">
      <dgm:prSet/>
      <dgm:spPr/>
      <dgm:t>
        <a:bodyPr/>
        <a:lstStyle/>
        <a:p>
          <a:endParaRPr lang="en-MY"/>
        </a:p>
      </dgm:t>
    </dgm:pt>
    <dgm:pt modelId="{18A85B37-0645-459B-BE7C-CE8C88628608}" type="sibTrans" cxnId="{D4D397DA-2684-4079-83B8-330528071347}">
      <dgm:prSet/>
      <dgm:spPr/>
      <dgm:t>
        <a:bodyPr/>
        <a:lstStyle/>
        <a:p>
          <a:endParaRPr lang="en-MY"/>
        </a:p>
      </dgm:t>
    </dgm:pt>
    <dgm:pt modelId="{5963CE79-045F-459C-80EC-A36FFD26ED86}" type="pres">
      <dgm:prSet presAssocID="{6C321669-18F4-433F-BFF5-C498B65BD2CD}" presName="linearFlow" presStyleCnt="0">
        <dgm:presLayoutVars>
          <dgm:dir/>
          <dgm:animLvl val="lvl"/>
          <dgm:resizeHandles val="exact"/>
        </dgm:presLayoutVars>
      </dgm:prSet>
      <dgm:spPr/>
    </dgm:pt>
    <dgm:pt modelId="{C0D16E59-DAB5-44C0-A704-16C10A989901}" type="pres">
      <dgm:prSet presAssocID="{3A8E253D-6271-41D2-8723-2FA01303C3F9}" presName="composite" presStyleCnt="0"/>
      <dgm:spPr/>
    </dgm:pt>
    <dgm:pt modelId="{D95FC7C6-F0D8-4B5A-AFDD-5A9EE4A4B9C1}" type="pres">
      <dgm:prSet presAssocID="{3A8E253D-6271-41D2-8723-2FA01303C3F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35E06818-DF1B-45C8-9FE3-C57349772CF1}" type="pres">
      <dgm:prSet presAssocID="{3A8E253D-6271-41D2-8723-2FA01303C3F9}" presName="descendantText" presStyleLbl="alignAcc1" presStyleIdx="0" presStyleCnt="6">
        <dgm:presLayoutVars>
          <dgm:bulletEnabled val="1"/>
        </dgm:presLayoutVars>
      </dgm:prSet>
      <dgm:spPr/>
    </dgm:pt>
    <dgm:pt modelId="{DA2BA720-0A8F-473F-BB79-283734DD8F28}" type="pres">
      <dgm:prSet presAssocID="{3E75B45F-C003-4857-9485-E39C0FAE1BB4}" presName="sp" presStyleCnt="0"/>
      <dgm:spPr/>
    </dgm:pt>
    <dgm:pt modelId="{D6A10C12-B0D0-43D9-8168-32955039E9B6}" type="pres">
      <dgm:prSet presAssocID="{984FC57D-D95A-4E2C-AFA7-7316526C102C}" presName="composite" presStyleCnt="0"/>
      <dgm:spPr/>
    </dgm:pt>
    <dgm:pt modelId="{DE1FC0D8-A918-4436-BC10-D6A56DF5E0F3}" type="pres">
      <dgm:prSet presAssocID="{984FC57D-D95A-4E2C-AFA7-7316526C102C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63B6924E-B34C-43B2-B921-878389B558F5}" type="pres">
      <dgm:prSet presAssocID="{984FC57D-D95A-4E2C-AFA7-7316526C102C}" presName="descendantText" presStyleLbl="alignAcc1" presStyleIdx="1" presStyleCnt="6">
        <dgm:presLayoutVars>
          <dgm:bulletEnabled val="1"/>
        </dgm:presLayoutVars>
      </dgm:prSet>
      <dgm:spPr/>
    </dgm:pt>
    <dgm:pt modelId="{32616079-AAF8-4778-9973-5DB3EE295964}" type="pres">
      <dgm:prSet presAssocID="{B8173123-A6A3-4F43-B620-436927B9FBC4}" presName="sp" presStyleCnt="0"/>
      <dgm:spPr/>
    </dgm:pt>
    <dgm:pt modelId="{4125379D-28A2-456C-800E-98C0ECC4BA66}" type="pres">
      <dgm:prSet presAssocID="{70E92F63-3CA3-4365-94CC-94767873F025}" presName="composite" presStyleCnt="0"/>
      <dgm:spPr/>
    </dgm:pt>
    <dgm:pt modelId="{5B1CFCD0-A015-4C57-940C-7409C962DA4D}" type="pres">
      <dgm:prSet presAssocID="{70E92F63-3CA3-4365-94CC-94767873F025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7ADDFAA6-8323-4F21-89DB-8DFFF00DF23A}" type="pres">
      <dgm:prSet presAssocID="{70E92F63-3CA3-4365-94CC-94767873F025}" presName="descendantText" presStyleLbl="alignAcc1" presStyleIdx="2" presStyleCnt="6">
        <dgm:presLayoutVars>
          <dgm:bulletEnabled val="1"/>
        </dgm:presLayoutVars>
      </dgm:prSet>
      <dgm:spPr/>
    </dgm:pt>
    <dgm:pt modelId="{A6AA6FB4-E18E-427C-955A-62096DFD9B58}" type="pres">
      <dgm:prSet presAssocID="{4F0E7B4A-1F3F-437D-AA0B-D2DC642EB1D0}" presName="sp" presStyleCnt="0"/>
      <dgm:spPr/>
    </dgm:pt>
    <dgm:pt modelId="{50724396-A38C-4447-9D7E-7EBA3A9925C8}" type="pres">
      <dgm:prSet presAssocID="{4197044A-E9C7-4C2A-B671-871170CEC039}" presName="composite" presStyleCnt="0"/>
      <dgm:spPr/>
    </dgm:pt>
    <dgm:pt modelId="{26E3B752-251C-423E-8E70-C5C12642A65E}" type="pres">
      <dgm:prSet presAssocID="{4197044A-E9C7-4C2A-B671-871170CEC039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34E33186-E799-404E-B921-593B3CD96945}" type="pres">
      <dgm:prSet presAssocID="{4197044A-E9C7-4C2A-B671-871170CEC039}" presName="descendantText" presStyleLbl="alignAcc1" presStyleIdx="3" presStyleCnt="6">
        <dgm:presLayoutVars>
          <dgm:bulletEnabled val="1"/>
        </dgm:presLayoutVars>
      </dgm:prSet>
      <dgm:spPr/>
    </dgm:pt>
    <dgm:pt modelId="{3D6DD37C-5CFE-402D-B293-62BA8BB27EE6}" type="pres">
      <dgm:prSet presAssocID="{39D41490-C845-4C34-8CFB-C332B78018C3}" presName="sp" presStyleCnt="0"/>
      <dgm:spPr/>
    </dgm:pt>
    <dgm:pt modelId="{2C6AE367-0A7C-4AA3-BFE3-E8C572E7C115}" type="pres">
      <dgm:prSet presAssocID="{7664C340-04F9-4959-84CA-FD12E86160CD}" presName="composite" presStyleCnt="0"/>
      <dgm:spPr/>
    </dgm:pt>
    <dgm:pt modelId="{EAB88E27-8659-4596-9DFB-1C2873DD4FC7}" type="pres">
      <dgm:prSet presAssocID="{7664C340-04F9-4959-84CA-FD12E86160CD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C89057-5E88-4DC7-BBD5-EDCF064A6DD2}" type="pres">
      <dgm:prSet presAssocID="{7664C340-04F9-4959-84CA-FD12E86160CD}" presName="descendantText" presStyleLbl="alignAcc1" presStyleIdx="4" presStyleCnt="6">
        <dgm:presLayoutVars>
          <dgm:bulletEnabled val="1"/>
        </dgm:presLayoutVars>
      </dgm:prSet>
      <dgm:spPr/>
    </dgm:pt>
    <dgm:pt modelId="{A02C1D06-E1A6-4AF9-ADDC-15B111A5B303}" type="pres">
      <dgm:prSet presAssocID="{0F3A4805-7D1C-4FC5-BEA0-E3D26060CEAF}" presName="sp" presStyleCnt="0"/>
      <dgm:spPr/>
    </dgm:pt>
    <dgm:pt modelId="{1B99D155-14B0-4ED6-8E1F-12003156FABF}" type="pres">
      <dgm:prSet presAssocID="{C83F2854-043E-49E4-8691-FA69D9225C3F}" presName="composite" presStyleCnt="0"/>
      <dgm:spPr/>
    </dgm:pt>
    <dgm:pt modelId="{E475AB7D-8EC0-493B-BCDA-31547CA10CC1}" type="pres">
      <dgm:prSet presAssocID="{C83F2854-043E-49E4-8691-FA69D9225C3F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66785F43-6DE5-4155-8059-7B97B92FC19A}" type="pres">
      <dgm:prSet presAssocID="{C83F2854-043E-49E4-8691-FA69D9225C3F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2A731D05-D858-4646-BBFE-F975BD41347A}" type="presOf" srcId="{41EFEFAC-6A9B-4E76-AAF2-CA1DBD3D5A44}" destId="{63B6924E-B34C-43B2-B921-878389B558F5}" srcOrd="0" destOrd="0" presId="urn:microsoft.com/office/officeart/2005/8/layout/chevron2"/>
    <dgm:cxn modelId="{B71B670E-2093-4969-BE7B-0BAE485AE1EE}" type="presOf" srcId="{EE471283-B458-41D0-9CFD-6E5FB1623822}" destId="{35E06818-DF1B-45C8-9FE3-C57349772CF1}" srcOrd="0" destOrd="0" presId="urn:microsoft.com/office/officeart/2005/8/layout/chevron2"/>
    <dgm:cxn modelId="{CC0E2B12-5A64-40D5-8EB6-64BCB2561C97}" type="presOf" srcId="{498EF60B-E48B-4FD3-9A21-DEECFBF4467C}" destId="{7ADDFAA6-8323-4F21-89DB-8DFFF00DF23A}" srcOrd="0" destOrd="0" presId="urn:microsoft.com/office/officeart/2005/8/layout/chevron2"/>
    <dgm:cxn modelId="{0B3B281E-B94F-4444-8E39-AFFB4A03DB7B}" type="presOf" srcId="{70E92F63-3CA3-4365-94CC-94767873F025}" destId="{5B1CFCD0-A015-4C57-940C-7409C962DA4D}" srcOrd="0" destOrd="0" presId="urn:microsoft.com/office/officeart/2005/8/layout/chevron2"/>
    <dgm:cxn modelId="{D7C24328-AC26-4630-A5D6-B2BE084C0C71}" srcId="{3A8E253D-6271-41D2-8723-2FA01303C3F9}" destId="{C0F5EF2C-6825-456C-BB2E-993DBB40652F}" srcOrd="2" destOrd="0" parTransId="{9EB865DC-6EC6-402E-9C7C-5B68A9097669}" sibTransId="{32820DB9-5707-4618-A0BA-8BCFBE632C16}"/>
    <dgm:cxn modelId="{401F9D2D-108A-4DCD-BB18-63E7C41F1232}" srcId="{6C321669-18F4-433F-BFF5-C498B65BD2CD}" destId="{7664C340-04F9-4959-84CA-FD12E86160CD}" srcOrd="4" destOrd="0" parTransId="{EB64F11E-A2FB-4FE1-9063-FCA54049E91A}" sibTransId="{0F3A4805-7D1C-4FC5-BEA0-E3D26060CEAF}"/>
    <dgm:cxn modelId="{362EA82D-DBA6-4728-A017-657053BA479E}" srcId="{70E92F63-3CA3-4365-94CC-94767873F025}" destId="{A99CA55E-CC6B-421F-897D-F2679E4B592E}" srcOrd="1" destOrd="0" parTransId="{DFBFA98B-0E90-4004-AA48-9BB915F077E6}" sibTransId="{97512F35-4EBB-4EEC-B903-03B7243A3D45}"/>
    <dgm:cxn modelId="{8334DC34-00E5-4F3C-B751-A09438CED946}" srcId="{C83F2854-043E-49E4-8691-FA69D9225C3F}" destId="{5D0FA4F7-9B73-458C-BDA7-E6B042582135}" srcOrd="0" destOrd="0" parTransId="{4EEA177D-62E8-4CCA-9126-72CBC26DAE68}" sibTransId="{73431F40-1845-42FC-8C18-922C7675E914}"/>
    <dgm:cxn modelId="{C84ABF3C-83B1-492A-AE2F-862C2844E3BB}" srcId="{7664C340-04F9-4959-84CA-FD12E86160CD}" destId="{4A6CC19D-E1C8-4158-9845-059222C2EF8A}" srcOrd="1" destOrd="0" parTransId="{FB752E86-A802-4A54-BE57-382DD73582EA}" sibTransId="{FBD7BDFB-0BB9-4FB0-ABF5-496EC631813D}"/>
    <dgm:cxn modelId="{8F8E323E-5627-4913-A450-054DC865B009}" srcId="{6C321669-18F4-433F-BFF5-C498B65BD2CD}" destId="{984FC57D-D95A-4E2C-AFA7-7316526C102C}" srcOrd="1" destOrd="0" parTransId="{F77F9DF4-214D-41B2-BA86-312620658DC4}" sibTransId="{B8173123-A6A3-4F43-B620-436927B9FBC4}"/>
    <dgm:cxn modelId="{7ED26840-4E91-4BF3-8737-76E1F74812DD}" type="presOf" srcId="{6C321669-18F4-433F-BFF5-C498B65BD2CD}" destId="{5963CE79-045F-459C-80EC-A36FFD26ED86}" srcOrd="0" destOrd="0" presId="urn:microsoft.com/office/officeart/2005/8/layout/chevron2"/>
    <dgm:cxn modelId="{81D8C85E-1701-498A-AE18-88FB4EF9D9F0}" type="presOf" srcId="{DE38C829-52AA-4406-9FF8-895F053C0A8C}" destId="{63B6924E-B34C-43B2-B921-878389B558F5}" srcOrd="0" destOrd="2" presId="urn:microsoft.com/office/officeart/2005/8/layout/chevron2"/>
    <dgm:cxn modelId="{CE853B61-01B3-4448-9972-5B6C31045D0E}" srcId="{6C321669-18F4-433F-BFF5-C498B65BD2CD}" destId="{4197044A-E9C7-4C2A-B671-871170CEC039}" srcOrd="3" destOrd="0" parTransId="{9577D1F0-0251-441A-A44D-5B9DB20BC2CA}" sibTransId="{39D41490-C845-4C34-8CFB-C332B78018C3}"/>
    <dgm:cxn modelId="{046AED63-24DB-467A-B482-47B830F3E897}" srcId="{984FC57D-D95A-4E2C-AFA7-7316526C102C}" destId="{E5C3C1B5-E027-4547-9C13-FF004C009C01}" srcOrd="1" destOrd="0" parTransId="{5A1651D8-A13B-4B35-B258-B8515064C8DB}" sibTransId="{156B9B8C-B69D-436E-AA7A-B53115F6FB5F}"/>
    <dgm:cxn modelId="{2E26E345-00BC-4E6A-B13B-0BB9DC23FBA3}" type="presOf" srcId="{4A6CC19D-E1C8-4158-9845-059222C2EF8A}" destId="{90C89057-5E88-4DC7-BBD5-EDCF064A6DD2}" srcOrd="0" destOrd="1" presId="urn:microsoft.com/office/officeart/2005/8/layout/chevron2"/>
    <dgm:cxn modelId="{E9BEEB6D-64D5-4E44-B510-2A0CECF42ABD}" type="presOf" srcId="{C0F5EF2C-6825-456C-BB2E-993DBB40652F}" destId="{35E06818-DF1B-45C8-9FE3-C57349772CF1}" srcOrd="0" destOrd="2" presId="urn:microsoft.com/office/officeart/2005/8/layout/chevron2"/>
    <dgm:cxn modelId="{2BEAAF50-E849-40C7-8794-552999F1441B}" type="presOf" srcId="{E4D88E09-2372-4742-8EAF-897EBF9C0842}" destId="{35E06818-DF1B-45C8-9FE3-C57349772CF1}" srcOrd="0" destOrd="1" presId="urn:microsoft.com/office/officeart/2005/8/layout/chevron2"/>
    <dgm:cxn modelId="{C465EC71-B234-47B1-A23F-E40994193B1B}" srcId="{4197044A-E9C7-4C2A-B671-871170CEC039}" destId="{84E5B5D4-7CC1-4822-8B13-CAEC3B1B607D}" srcOrd="1" destOrd="0" parTransId="{55DF693E-7B8B-4B81-A0BF-CC8B3C2AD31C}" sibTransId="{322C4CA4-9C54-41D4-9BA2-8D26C7D2BE4F}"/>
    <dgm:cxn modelId="{171C5A75-201F-43AE-9C7F-2DA0D7870227}" srcId="{984FC57D-D95A-4E2C-AFA7-7316526C102C}" destId="{DE38C829-52AA-4406-9FF8-895F053C0A8C}" srcOrd="2" destOrd="0" parTransId="{2F478B80-A08B-4150-9E2B-10B57F95EDC9}" sibTransId="{2FA0B44B-50A1-4A83-A2D5-B4632769C9E6}"/>
    <dgm:cxn modelId="{B88B0776-E1B9-4FBE-A8BD-C252858529AB}" type="presOf" srcId="{7664C340-04F9-4959-84CA-FD12E86160CD}" destId="{EAB88E27-8659-4596-9DFB-1C2873DD4FC7}" srcOrd="0" destOrd="0" presId="urn:microsoft.com/office/officeart/2005/8/layout/chevron2"/>
    <dgm:cxn modelId="{C7ECCB59-687C-4540-9290-1E274DADD984}" type="presOf" srcId="{DECCA03A-8E12-4949-977D-8014321F9FC6}" destId="{90C89057-5E88-4DC7-BBD5-EDCF064A6DD2}" srcOrd="0" destOrd="0" presId="urn:microsoft.com/office/officeart/2005/8/layout/chevron2"/>
    <dgm:cxn modelId="{57858C7F-E3AE-4498-80A6-85CB40D91B99}" srcId="{70E92F63-3CA3-4365-94CC-94767873F025}" destId="{498EF60B-E48B-4FD3-9A21-DEECFBF4467C}" srcOrd="0" destOrd="0" parTransId="{912F0AAB-22ED-4E61-A955-CA4C28A59A66}" sibTransId="{A0DE099A-45A9-4D52-A327-58888D01118E}"/>
    <dgm:cxn modelId="{93D7C989-AC40-43D0-A341-1573CACF7193}" srcId="{7664C340-04F9-4959-84CA-FD12E86160CD}" destId="{DECCA03A-8E12-4949-977D-8014321F9FC6}" srcOrd="0" destOrd="0" parTransId="{9D48BE71-D44F-4D93-BCB0-BCB0C58972C3}" sibTransId="{DA93A52D-0D14-4E59-A075-9E81D2C54487}"/>
    <dgm:cxn modelId="{2691E689-7B8C-43AF-A3F0-84B5F1039922}" type="presOf" srcId="{84E5B5D4-7CC1-4822-8B13-CAEC3B1B607D}" destId="{34E33186-E799-404E-B921-593B3CD96945}" srcOrd="0" destOrd="1" presId="urn:microsoft.com/office/officeart/2005/8/layout/chevron2"/>
    <dgm:cxn modelId="{38AC7993-1E3A-44EB-9FCB-A558FF70FD84}" srcId="{3A8E253D-6271-41D2-8723-2FA01303C3F9}" destId="{E4D88E09-2372-4742-8EAF-897EBF9C0842}" srcOrd="1" destOrd="0" parTransId="{CD9F8AB6-51DA-4F5D-9066-709A2CB99BFA}" sibTransId="{C92F1C37-DA79-4285-9372-6EAE39AEB752}"/>
    <dgm:cxn modelId="{810A1E94-73F9-433A-82C2-3B274895AAC9}" type="presOf" srcId="{A99CA55E-CC6B-421F-897D-F2679E4B592E}" destId="{7ADDFAA6-8323-4F21-89DB-8DFFF00DF23A}" srcOrd="0" destOrd="1" presId="urn:microsoft.com/office/officeart/2005/8/layout/chevron2"/>
    <dgm:cxn modelId="{BAA51098-94FA-40B6-BBAB-05C07628BABD}" srcId="{984FC57D-D95A-4E2C-AFA7-7316526C102C}" destId="{41EFEFAC-6A9B-4E76-AAF2-CA1DBD3D5A44}" srcOrd="0" destOrd="0" parTransId="{EACDFD82-4883-4F0D-AAC7-83674B8C56B2}" sibTransId="{DD32629E-01D4-4131-A47A-09B2393FF776}"/>
    <dgm:cxn modelId="{7D45289C-31A6-4683-A494-D01DB2967177}" srcId="{6C321669-18F4-433F-BFF5-C498B65BD2CD}" destId="{70E92F63-3CA3-4365-94CC-94767873F025}" srcOrd="2" destOrd="0" parTransId="{C02B6DBE-AC13-4CA5-94BC-78AF2C40AB3C}" sibTransId="{4F0E7B4A-1F3F-437D-AA0B-D2DC642EB1D0}"/>
    <dgm:cxn modelId="{55CECAA4-67FC-4831-96D3-68796AB8E2D1}" type="presOf" srcId="{A3416173-659B-497F-818A-9398B187A15C}" destId="{66785F43-6DE5-4155-8059-7B97B92FC19A}" srcOrd="0" destOrd="1" presId="urn:microsoft.com/office/officeart/2005/8/layout/chevron2"/>
    <dgm:cxn modelId="{20E075A5-F43D-4F61-BEF8-7DD1565F07FB}" type="presOf" srcId="{C83F2854-043E-49E4-8691-FA69D9225C3F}" destId="{E475AB7D-8EC0-493B-BCDA-31547CA10CC1}" srcOrd="0" destOrd="0" presId="urn:microsoft.com/office/officeart/2005/8/layout/chevron2"/>
    <dgm:cxn modelId="{06C3C1AD-29E7-446F-97A5-C598D781DDFA}" srcId="{4197044A-E9C7-4C2A-B671-871170CEC039}" destId="{461EB057-7A08-4501-B065-A821F7D44726}" srcOrd="0" destOrd="0" parTransId="{68FDC01A-72BE-49A8-B4BC-394AA644EE5E}" sibTransId="{4D8E567A-48B0-4BE3-9096-0CBDFCA6CAE2}"/>
    <dgm:cxn modelId="{25EC85B2-0303-41F5-877E-6B97CE3C8156}" type="presOf" srcId="{4197044A-E9C7-4C2A-B671-871170CEC039}" destId="{26E3B752-251C-423E-8E70-C5C12642A65E}" srcOrd="0" destOrd="0" presId="urn:microsoft.com/office/officeart/2005/8/layout/chevron2"/>
    <dgm:cxn modelId="{A2BA41BC-9534-45FE-B417-4DF1DC3D87DF}" srcId="{6C321669-18F4-433F-BFF5-C498B65BD2CD}" destId="{3A8E253D-6271-41D2-8723-2FA01303C3F9}" srcOrd="0" destOrd="0" parTransId="{F7BE5478-7681-4A0F-95CA-75EE6CBBCD4C}" sibTransId="{3E75B45F-C003-4857-9485-E39C0FAE1BB4}"/>
    <dgm:cxn modelId="{A5F5BDBE-FFB6-4B02-AA71-46AFE71F8B61}" type="presOf" srcId="{461EB057-7A08-4501-B065-A821F7D44726}" destId="{34E33186-E799-404E-B921-593B3CD96945}" srcOrd="0" destOrd="0" presId="urn:microsoft.com/office/officeart/2005/8/layout/chevron2"/>
    <dgm:cxn modelId="{CA4C94BF-9FB9-4537-910F-12E42FD969DE}" type="presOf" srcId="{E5C3C1B5-E027-4547-9C13-FF004C009C01}" destId="{63B6924E-B34C-43B2-B921-878389B558F5}" srcOrd="0" destOrd="1" presId="urn:microsoft.com/office/officeart/2005/8/layout/chevron2"/>
    <dgm:cxn modelId="{1BDB8BC6-1AE1-4443-9996-D5175BEE7196}" type="presOf" srcId="{984FC57D-D95A-4E2C-AFA7-7316526C102C}" destId="{DE1FC0D8-A918-4436-BC10-D6A56DF5E0F3}" srcOrd="0" destOrd="0" presId="urn:microsoft.com/office/officeart/2005/8/layout/chevron2"/>
    <dgm:cxn modelId="{9869D4CA-4A2D-4E1C-A806-FF542213F383}" srcId="{3A8E253D-6271-41D2-8723-2FA01303C3F9}" destId="{EE471283-B458-41D0-9CFD-6E5FB1623822}" srcOrd="0" destOrd="0" parTransId="{0424B807-3257-429F-A974-D954A30B446E}" sibTransId="{E2E27577-AE8D-42E6-AEAC-F1B5F785C796}"/>
    <dgm:cxn modelId="{42B109CF-8BC9-4BB5-987B-55B471CEA9E0}" type="presOf" srcId="{3A8E253D-6271-41D2-8723-2FA01303C3F9}" destId="{D95FC7C6-F0D8-4B5A-AFDD-5A9EE4A4B9C1}" srcOrd="0" destOrd="0" presId="urn:microsoft.com/office/officeart/2005/8/layout/chevron2"/>
    <dgm:cxn modelId="{D4D397DA-2684-4079-83B8-330528071347}" srcId="{C83F2854-043E-49E4-8691-FA69D9225C3F}" destId="{A3416173-659B-497F-818A-9398B187A15C}" srcOrd="1" destOrd="0" parTransId="{B0BDB72A-4F5D-4FB6-B2BA-F9FBEA336D2F}" sibTransId="{18A85B37-0645-459B-BE7C-CE8C88628608}"/>
    <dgm:cxn modelId="{874296EB-2C05-4282-953B-64F13DC4F192}" srcId="{6C321669-18F4-433F-BFF5-C498B65BD2CD}" destId="{C83F2854-043E-49E4-8691-FA69D9225C3F}" srcOrd="5" destOrd="0" parTransId="{39383CCF-878B-4D9B-B073-3FD5D871C882}" sibTransId="{20089FB4-7455-467B-AEED-09D1CB690AF2}"/>
    <dgm:cxn modelId="{33D6E3F9-434C-4FE2-B128-9887359C8E48}" type="presOf" srcId="{5D0FA4F7-9B73-458C-BDA7-E6B042582135}" destId="{66785F43-6DE5-4155-8059-7B97B92FC19A}" srcOrd="0" destOrd="0" presId="urn:microsoft.com/office/officeart/2005/8/layout/chevron2"/>
    <dgm:cxn modelId="{EBCAFF13-3E9B-41DA-B6D9-5047C1489C69}" type="presParOf" srcId="{5963CE79-045F-459C-80EC-A36FFD26ED86}" destId="{C0D16E59-DAB5-44C0-A704-16C10A989901}" srcOrd="0" destOrd="0" presId="urn:microsoft.com/office/officeart/2005/8/layout/chevron2"/>
    <dgm:cxn modelId="{45F1332D-FEE8-4CE9-A565-6BEEB59444FA}" type="presParOf" srcId="{C0D16E59-DAB5-44C0-A704-16C10A989901}" destId="{D95FC7C6-F0D8-4B5A-AFDD-5A9EE4A4B9C1}" srcOrd="0" destOrd="0" presId="urn:microsoft.com/office/officeart/2005/8/layout/chevron2"/>
    <dgm:cxn modelId="{2374FBDF-3B60-46A8-A6D1-024BBDC8A51C}" type="presParOf" srcId="{C0D16E59-DAB5-44C0-A704-16C10A989901}" destId="{35E06818-DF1B-45C8-9FE3-C57349772CF1}" srcOrd="1" destOrd="0" presId="urn:microsoft.com/office/officeart/2005/8/layout/chevron2"/>
    <dgm:cxn modelId="{8AD5CB5B-B62A-43D0-A8D2-B3C2991FD6E0}" type="presParOf" srcId="{5963CE79-045F-459C-80EC-A36FFD26ED86}" destId="{DA2BA720-0A8F-473F-BB79-283734DD8F28}" srcOrd="1" destOrd="0" presId="urn:microsoft.com/office/officeart/2005/8/layout/chevron2"/>
    <dgm:cxn modelId="{59D12F63-731F-40B7-BC00-9F879249C13D}" type="presParOf" srcId="{5963CE79-045F-459C-80EC-A36FFD26ED86}" destId="{D6A10C12-B0D0-43D9-8168-32955039E9B6}" srcOrd="2" destOrd="0" presId="urn:microsoft.com/office/officeart/2005/8/layout/chevron2"/>
    <dgm:cxn modelId="{DEA98D26-1A8F-4EC9-89A6-E3C5F3ACA3CE}" type="presParOf" srcId="{D6A10C12-B0D0-43D9-8168-32955039E9B6}" destId="{DE1FC0D8-A918-4436-BC10-D6A56DF5E0F3}" srcOrd="0" destOrd="0" presId="urn:microsoft.com/office/officeart/2005/8/layout/chevron2"/>
    <dgm:cxn modelId="{DBC94D19-B266-4057-B5CA-820C0F79D2AF}" type="presParOf" srcId="{D6A10C12-B0D0-43D9-8168-32955039E9B6}" destId="{63B6924E-B34C-43B2-B921-878389B558F5}" srcOrd="1" destOrd="0" presId="urn:microsoft.com/office/officeart/2005/8/layout/chevron2"/>
    <dgm:cxn modelId="{EA83E253-EB1A-4083-A4F6-0425418D739B}" type="presParOf" srcId="{5963CE79-045F-459C-80EC-A36FFD26ED86}" destId="{32616079-AAF8-4778-9973-5DB3EE295964}" srcOrd="3" destOrd="0" presId="urn:microsoft.com/office/officeart/2005/8/layout/chevron2"/>
    <dgm:cxn modelId="{FD79DF8B-4AAC-47D1-835C-83E08629A0D0}" type="presParOf" srcId="{5963CE79-045F-459C-80EC-A36FFD26ED86}" destId="{4125379D-28A2-456C-800E-98C0ECC4BA66}" srcOrd="4" destOrd="0" presId="urn:microsoft.com/office/officeart/2005/8/layout/chevron2"/>
    <dgm:cxn modelId="{307EE9FD-6EA9-4039-93AC-15C3E1770400}" type="presParOf" srcId="{4125379D-28A2-456C-800E-98C0ECC4BA66}" destId="{5B1CFCD0-A015-4C57-940C-7409C962DA4D}" srcOrd="0" destOrd="0" presId="urn:microsoft.com/office/officeart/2005/8/layout/chevron2"/>
    <dgm:cxn modelId="{4E86B254-6FC8-4F92-ACB3-059D9AED0E2A}" type="presParOf" srcId="{4125379D-28A2-456C-800E-98C0ECC4BA66}" destId="{7ADDFAA6-8323-4F21-89DB-8DFFF00DF23A}" srcOrd="1" destOrd="0" presId="urn:microsoft.com/office/officeart/2005/8/layout/chevron2"/>
    <dgm:cxn modelId="{F73AB3F9-1536-4FA7-977B-616FF9F39F14}" type="presParOf" srcId="{5963CE79-045F-459C-80EC-A36FFD26ED86}" destId="{A6AA6FB4-E18E-427C-955A-62096DFD9B58}" srcOrd="5" destOrd="0" presId="urn:microsoft.com/office/officeart/2005/8/layout/chevron2"/>
    <dgm:cxn modelId="{84A23B1C-6E06-45E5-A867-2A94EEE3ECCD}" type="presParOf" srcId="{5963CE79-045F-459C-80EC-A36FFD26ED86}" destId="{50724396-A38C-4447-9D7E-7EBA3A9925C8}" srcOrd="6" destOrd="0" presId="urn:microsoft.com/office/officeart/2005/8/layout/chevron2"/>
    <dgm:cxn modelId="{BEA73B47-90BD-4423-A596-D9C94BE4CA5F}" type="presParOf" srcId="{50724396-A38C-4447-9D7E-7EBA3A9925C8}" destId="{26E3B752-251C-423E-8E70-C5C12642A65E}" srcOrd="0" destOrd="0" presId="urn:microsoft.com/office/officeart/2005/8/layout/chevron2"/>
    <dgm:cxn modelId="{6F0F25EC-3D5B-4C9F-BFB8-CC0EC58F48D7}" type="presParOf" srcId="{50724396-A38C-4447-9D7E-7EBA3A9925C8}" destId="{34E33186-E799-404E-B921-593B3CD96945}" srcOrd="1" destOrd="0" presId="urn:microsoft.com/office/officeart/2005/8/layout/chevron2"/>
    <dgm:cxn modelId="{FCC43739-E9FA-46EE-847C-4A071F80DCB8}" type="presParOf" srcId="{5963CE79-045F-459C-80EC-A36FFD26ED86}" destId="{3D6DD37C-5CFE-402D-B293-62BA8BB27EE6}" srcOrd="7" destOrd="0" presId="urn:microsoft.com/office/officeart/2005/8/layout/chevron2"/>
    <dgm:cxn modelId="{89939447-8898-45DD-B466-2D9FC8F89F68}" type="presParOf" srcId="{5963CE79-045F-459C-80EC-A36FFD26ED86}" destId="{2C6AE367-0A7C-4AA3-BFE3-E8C572E7C115}" srcOrd="8" destOrd="0" presId="urn:microsoft.com/office/officeart/2005/8/layout/chevron2"/>
    <dgm:cxn modelId="{48F6EA9E-0D70-474E-A257-4B9E9B990A92}" type="presParOf" srcId="{2C6AE367-0A7C-4AA3-BFE3-E8C572E7C115}" destId="{EAB88E27-8659-4596-9DFB-1C2873DD4FC7}" srcOrd="0" destOrd="0" presId="urn:microsoft.com/office/officeart/2005/8/layout/chevron2"/>
    <dgm:cxn modelId="{5B14642E-16E1-474E-900E-A2E177C1605D}" type="presParOf" srcId="{2C6AE367-0A7C-4AA3-BFE3-E8C572E7C115}" destId="{90C89057-5E88-4DC7-BBD5-EDCF064A6DD2}" srcOrd="1" destOrd="0" presId="urn:microsoft.com/office/officeart/2005/8/layout/chevron2"/>
    <dgm:cxn modelId="{4337F826-B97B-4B64-8A0A-6B7D5FD6ED26}" type="presParOf" srcId="{5963CE79-045F-459C-80EC-A36FFD26ED86}" destId="{A02C1D06-E1A6-4AF9-ADDC-15B111A5B303}" srcOrd="9" destOrd="0" presId="urn:microsoft.com/office/officeart/2005/8/layout/chevron2"/>
    <dgm:cxn modelId="{86D31811-FDEF-4E62-953E-0E0F8459EB72}" type="presParOf" srcId="{5963CE79-045F-459C-80EC-A36FFD26ED86}" destId="{1B99D155-14B0-4ED6-8E1F-12003156FABF}" srcOrd="10" destOrd="0" presId="urn:microsoft.com/office/officeart/2005/8/layout/chevron2"/>
    <dgm:cxn modelId="{5D629362-5945-47C6-8AC2-FE2BFED0019D}" type="presParOf" srcId="{1B99D155-14B0-4ED6-8E1F-12003156FABF}" destId="{E475AB7D-8EC0-493B-BCDA-31547CA10CC1}" srcOrd="0" destOrd="0" presId="urn:microsoft.com/office/officeart/2005/8/layout/chevron2"/>
    <dgm:cxn modelId="{0AA186D9-56D0-46A3-B70E-D5BEE1311E8E}" type="presParOf" srcId="{1B99D155-14B0-4ED6-8E1F-12003156FABF}" destId="{66785F43-6DE5-4155-8059-7B97B92FC19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FC7C6-F0D8-4B5A-AFDD-5A9EE4A4B9C1}">
      <dsp:nvSpPr>
        <dsp:cNvPr id="0" name=""/>
        <dsp:cNvSpPr/>
      </dsp:nvSpPr>
      <dsp:spPr>
        <a:xfrm rot="5400000">
          <a:off x="-173496" y="174881"/>
          <a:ext cx="1156641" cy="8096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Requirement analysis</a:t>
          </a:r>
          <a:endParaRPr lang="en-MY" sz="900" b="1" kern="1200" dirty="0"/>
        </a:p>
      </dsp:txBody>
      <dsp:txXfrm rot="-5400000">
        <a:off x="1" y="406210"/>
        <a:ext cx="809649" cy="346992"/>
      </dsp:txXfrm>
    </dsp:sp>
    <dsp:sp modelId="{35E06818-DF1B-45C8-9FE3-C57349772CF1}">
      <dsp:nvSpPr>
        <dsp:cNvPr id="0" name=""/>
        <dsp:cNvSpPr/>
      </dsp:nvSpPr>
      <dsp:spPr>
        <a:xfrm rot="5400000">
          <a:off x="4381628" y="-3570594"/>
          <a:ext cx="751817" cy="78957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Meet Client &amp; Perform requirement gathering technique</a:t>
          </a:r>
          <a:endParaRPr lang="en-MY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Draw Diagram for validation</a:t>
          </a:r>
          <a:endParaRPr lang="en-MY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Create: </a:t>
          </a:r>
          <a:r>
            <a:rPr lang="en-US" sz="1400" b="1" kern="1200" dirty="0"/>
            <a:t>SRS document </a:t>
          </a:r>
          <a:r>
            <a:rPr lang="en-US" sz="1400" kern="1200" dirty="0"/>
            <a:t>and get validation</a:t>
          </a:r>
          <a:endParaRPr lang="en-MY" sz="1400" kern="1200" dirty="0"/>
        </a:p>
      </dsp:txBody>
      <dsp:txXfrm rot="-5400000">
        <a:off x="809650" y="38085"/>
        <a:ext cx="7859074" cy="678415"/>
      </dsp:txXfrm>
    </dsp:sp>
    <dsp:sp modelId="{DE1FC0D8-A918-4436-BC10-D6A56DF5E0F3}">
      <dsp:nvSpPr>
        <dsp:cNvPr id="0" name=""/>
        <dsp:cNvSpPr/>
      </dsp:nvSpPr>
      <dsp:spPr>
        <a:xfrm rot="5400000">
          <a:off x="-173496" y="1235660"/>
          <a:ext cx="1156641" cy="8096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Design</a:t>
          </a:r>
          <a:endParaRPr lang="en-MY" sz="900" b="1" kern="1200" dirty="0"/>
        </a:p>
      </dsp:txBody>
      <dsp:txXfrm rot="-5400000">
        <a:off x="1" y="1466989"/>
        <a:ext cx="809649" cy="346992"/>
      </dsp:txXfrm>
    </dsp:sp>
    <dsp:sp modelId="{63B6924E-B34C-43B2-B921-878389B558F5}">
      <dsp:nvSpPr>
        <dsp:cNvPr id="0" name=""/>
        <dsp:cNvSpPr/>
      </dsp:nvSpPr>
      <dsp:spPr>
        <a:xfrm rot="5400000">
          <a:off x="4381628" y="-2509814"/>
          <a:ext cx="751817" cy="78957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Draw Prototype Design (High-fidelity) based on SRS documents.</a:t>
          </a:r>
          <a:endParaRPr lang="en-MY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diagram for database (ERD, Relationship Schema, EERD and Data Flow Diagram) </a:t>
          </a:r>
          <a:endParaRPr lang="en-MY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Create: </a:t>
          </a:r>
          <a:r>
            <a:rPr lang="en-US" sz="1400" b="1" kern="1200" dirty="0"/>
            <a:t>Design documentation </a:t>
          </a:r>
          <a:r>
            <a:rPr lang="en-US" sz="1400" kern="1200" dirty="0"/>
            <a:t>and get validation</a:t>
          </a:r>
          <a:endParaRPr lang="en-MY" sz="1400" kern="1200" dirty="0"/>
        </a:p>
      </dsp:txBody>
      <dsp:txXfrm rot="-5400000">
        <a:off x="809650" y="1098865"/>
        <a:ext cx="7859074" cy="678415"/>
      </dsp:txXfrm>
    </dsp:sp>
    <dsp:sp modelId="{5B1CFCD0-A015-4C57-940C-7409C962DA4D}">
      <dsp:nvSpPr>
        <dsp:cNvPr id="0" name=""/>
        <dsp:cNvSpPr/>
      </dsp:nvSpPr>
      <dsp:spPr>
        <a:xfrm rot="5400000">
          <a:off x="-173496" y="2296439"/>
          <a:ext cx="1156641" cy="8096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Implementation</a:t>
          </a:r>
          <a:endParaRPr lang="en-MY" sz="900" b="1" kern="1200" dirty="0"/>
        </a:p>
      </dsp:txBody>
      <dsp:txXfrm rot="-5400000">
        <a:off x="1" y="2527768"/>
        <a:ext cx="809649" cy="346992"/>
      </dsp:txXfrm>
    </dsp:sp>
    <dsp:sp modelId="{7ADDFAA6-8323-4F21-89DB-8DFFF00DF23A}">
      <dsp:nvSpPr>
        <dsp:cNvPr id="0" name=""/>
        <dsp:cNvSpPr/>
      </dsp:nvSpPr>
      <dsp:spPr>
        <a:xfrm rot="5400000">
          <a:off x="4381628" y="-1449035"/>
          <a:ext cx="751817" cy="78957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Start coding based on SRS and Design document by using </a:t>
          </a:r>
          <a:r>
            <a:rPr lang="en-US" sz="1400" b="1" kern="1200" dirty="0"/>
            <a:t>Java together with Struts2 framework </a:t>
          </a:r>
          <a:r>
            <a:rPr lang="en-US" sz="1400" kern="1200" dirty="0"/>
            <a:t>and MySQL in Eclipse IDE.</a:t>
          </a:r>
          <a:endParaRPr lang="en-MY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Create: </a:t>
          </a:r>
          <a:r>
            <a:rPr lang="en-US" sz="1400" b="1" kern="1200" dirty="0"/>
            <a:t>Coding documentation </a:t>
          </a:r>
          <a:r>
            <a:rPr lang="en-US" sz="1400" kern="1200" dirty="0"/>
            <a:t>(Coding test plan and guidelines)</a:t>
          </a:r>
          <a:endParaRPr lang="en-MY" sz="1400" kern="1200" dirty="0"/>
        </a:p>
      </dsp:txBody>
      <dsp:txXfrm rot="-5400000">
        <a:off x="809650" y="2159644"/>
        <a:ext cx="7859074" cy="678415"/>
      </dsp:txXfrm>
    </dsp:sp>
    <dsp:sp modelId="{26E3B752-251C-423E-8E70-C5C12642A65E}">
      <dsp:nvSpPr>
        <dsp:cNvPr id="0" name=""/>
        <dsp:cNvSpPr/>
      </dsp:nvSpPr>
      <dsp:spPr>
        <a:xfrm rot="5400000">
          <a:off x="-173496" y="3357218"/>
          <a:ext cx="1156641" cy="8096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Testing</a:t>
          </a:r>
          <a:endParaRPr lang="en-MY" sz="900" b="1" kern="1200" dirty="0"/>
        </a:p>
      </dsp:txBody>
      <dsp:txXfrm rot="-5400000">
        <a:off x="1" y="3588547"/>
        <a:ext cx="809649" cy="346992"/>
      </dsp:txXfrm>
    </dsp:sp>
    <dsp:sp modelId="{34E33186-E799-404E-B921-593B3CD96945}">
      <dsp:nvSpPr>
        <dsp:cNvPr id="0" name=""/>
        <dsp:cNvSpPr/>
      </dsp:nvSpPr>
      <dsp:spPr>
        <a:xfrm rot="5400000">
          <a:off x="4381628" y="-388256"/>
          <a:ext cx="751817" cy="78957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Perform Functional Testing (Unit Testing &amp; UAT)  &amp; Non-functional Testing</a:t>
          </a:r>
          <a:endParaRPr lang="en-MY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Create: </a:t>
          </a:r>
          <a:r>
            <a:rPr lang="en-US" sz="1400" b="1" kern="1200" dirty="0"/>
            <a:t>Test case documentation</a:t>
          </a:r>
          <a:endParaRPr lang="en-MY" sz="1400" b="1" kern="1200" dirty="0"/>
        </a:p>
      </dsp:txBody>
      <dsp:txXfrm rot="-5400000">
        <a:off x="809650" y="3220423"/>
        <a:ext cx="7859074" cy="678415"/>
      </dsp:txXfrm>
    </dsp:sp>
    <dsp:sp modelId="{EAB88E27-8659-4596-9DFB-1C2873DD4FC7}">
      <dsp:nvSpPr>
        <dsp:cNvPr id="0" name=""/>
        <dsp:cNvSpPr/>
      </dsp:nvSpPr>
      <dsp:spPr>
        <a:xfrm rot="5400000">
          <a:off x="-173496" y="4417998"/>
          <a:ext cx="1156641" cy="8096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Deployment</a:t>
          </a:r>
          <a:endParaRPr lang="en-MY" sz="900" b="1" kern="1200" dirty="0"/>
        </a:p>
      </dsp:txBody>
      <dsp:txXfrm rot="-5400000">
        <a:off x="1" y="4649327"/>
        <a:ext cx="809649" cy="346992"/>
      </dsp:txXfrm>
    </dsp:sp>
    <dsp:sp modelId="{90C89057-5E88-4DC7-BBD5-EDCF064A6DD2}">
      <dsp:nvSpPr>
        <dsp:cNvPr id="0" name=""/>
        <dsp:cNvSpPr/>
      </dsp:nvSpPr>
      <dsp:spPr>
        <a:xfrm rot="5400000">
          <a:off x="4381628" y="672522"/>
          <a:ext cx="751817" cy="78957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Deploy ABC Jobs Web Portal to respective hosting platform and perform Beta Testing (Tested by end-users).</a:t>
          </a:r>
          <a:endParaRPr lang="en-MY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Create: </a:t>
          </a:r>
          <a:r>
            <a:rPr lang="en-US" sz="1400" b="1" kern="1200" dirty="0"/>
            <a:t>Test case document (beta testing) &amp; User Manual</a:t>
          </a:r>
          <a:endParaRPr lang="en-MY" sz="1400" b="1" kern="1200" dirty="0"/>
        </a:p>
      </dsp:txBody>
      <dsp:txXfrm rot="-5400000">
        <a:off x="809650" y="4281202"/>
        <a:ext cx="7859074" cy="678415"/>
      </dsp:txXfrm>
    </dsp:sp>
    <dsp:sp modelId="{E475AB7D-8EC0-493B-BCDA-31547CA10CC1}">
      <dsp:nvSpPr>
        <dsp:cNvPr id="0" name=""/>
        <dsp:cNvSpPr/>
      </dsp:nvSpPr>
      <dsp:spPr>
        <a:xfrm rot="5400000">
          <a:off x="-173496" y="5478777"/>
          <a:ext cx="1156641" cy="8096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Maintenance</a:t>
          </a:r>
          <a:endParaRPr lang="en-MY" sz="900" b="1" kern="1200" dirty="0"/>
        </a:p>
      </dsp:txBody>
      <dsp:txXfrm rot="-5400000">
        <a:off x="1" y="5710106"/>
        <a:ext cx="809649" cy="346992"/>
      </dsp:txXfrm>
    </dsp:sp>
    <dsp:sp modelId="{66785F43-6DE5-4155-8059-7B97B92FC19A}">
      <dsp:nvSpPr>
        <dsp:cNvPr id="0" name=""/>
        <dsp:cNvSpPr/>
      </dsp:nvSpPr>
      <dsp:spPr>
        <a:xfrm rot="5400000">
          <a:off x="4381628" y="1733301"/>
          <a:ext cx="751817" cy="78957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Backup, enhance, identify and solve bugs.</a:t>
          </a:r>
          <a:endParaRPr lang="en-MY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</a:t>
          </a:r>
          <a:r>
            <a:rPr lang="en-US" sz="1400" b="1" kern="1200" dirty="0"/>
            <a:t>: Issue Tracking Documentation &amp; User Manual</a:t>
          </a:r>
          <a:endParaRPr lang="en-MY" sz="1400" b="1" kern="1200" dirty="0"/>
        </a:p>
      </dsp:txBody>
      <dsp:txXfrm rot="-5400000">
        <a:off x="809650" y="5341981"/>
        <a:ext cx="7859074" cy="67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77819-35EC-4ED3-B200-88F1C5F305AC}" type="datetimeFigureOut">
              <a:rPr lang="en-MY" smtClean="0"/>
              <a:t>20/10/2020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1F109-C4FC-4FE7-B73F-8C05078193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738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Paradigm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109-C4FC-4FE7-B73F-8C0507819383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991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Visual Paradigm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109-C4FC-4FE7-B73F-8C0507819383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4274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Diagram &amp; Activity Diagram 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109-C4FC-4FE7-B73F-8C0507819383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4909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Eclipse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109-C4FC-4FE7-B73F-8C0507819383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5792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Eclipse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109-C4FC-4FE7-B73F-8C0507819383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11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MVC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109-C4FC-4FE7-B73F-8C0507819383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030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92176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92176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92176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28600"/>
            <a:ext cx="8881872" cy="853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789419" y="252983"/>
            <a:ext cx="2081783" cy="7909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80" y="2603119"/>
            <a:ext cx="8391525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92176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037" y="1909826"/>
            <a:ext cx="8660130" cy="280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90600"/>
            <a:ext cx="3048000" cy="1103630"/>
            <a:chOff x="0" y="990600"/>
            <a:chExt cx="3048000" cy="1103630"/>
          </a:xfrm>
        </p:grpSpPr>
        <p:sp>
          <p:nvSpPr>
            <p:cNvPr id="3" name="object 3"/>
            <p:cNvSpPr/>
            <p:nvPr/>
          </p:nvSpPr>
          <p:spPr>
            <a:xfrm>
              <a:off x="0" y="990600"/>
              <a:ext cx="3029712" cy="11033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9580" y="1027176"/>
              <a:ext cx="2598420" cy="10332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2667000"/>
            <a:ext cx="8915400" cy="762000"/>
          </a:xfrm>
          <a:custGeom>
            <a:avLst/>
            <a:gdLst/>
            <a:ahLst/>
            <a:cxnLst/>
            <a:rect l="l" t="t" r="r" b="b"/>
            <a:pathLst>
              <a:path w="8915400" h="762000">
                <a:moveTo>
                  <a:pt x="8915400" y="0"/>
                </a:moveTo>
                <a:lnTo>
                  <a:pt x="0" y="0"/>
                </a:lnTo>
                <a:lnTo>
                  <a:pt x="0" y="762000"/>
                </a:lnTo>
                <a:lnTo>
                  <a:pt x="8915400" y="762000"/>
                </a:lnTo>
                <a:lnTo>
                  <a:pt x="89154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Design, </a:t>
            </a:r>
            <a:r>
              <a:rPr spc="-10" dirty="0"/>
              <a:t>Develop, </a:t>
            </a:r>
            <a:r>
              <a:rPr spc="-5" dirty="0"/>
              <a:t>Implement </a:t>
            </a:r>
            <a:r>
              <a:rPr dirty="0"/>
              <a:t>&amp; </a:t>
            </a:r>
            <a:r>
              <a:rPr spc="-10" dirty="0"/>
              <a:t>Document </a:t>
            </a:r>
            <a:r>
              <a:rPr spc="-5" dirty="0"/>
              <a:t>Community </a:t>
            </a:r>
            <a:r>
              <a:rPr spc="-20" dirty="0"/>
              <a:t>Portal  </a:t>
            </a:r>
            <a:r>
              <a:rPr spc="-25" dirty="0"/>
              <a:t>Website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3436746"/>
            <a:ext cx="12198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92176C"/>
                </a:solidFill>
                <a:latin typeface="Calibri"/>
                <a:cs typeface="Calibri"/>
              </a:rPr>
              <a:t>Module</a:t>
            </a:r>
            <a:r>
              <a:rPr sz="1500" spc="-55" dirty="0">
                <a:solidFill>
                  <a:srgbClr val="92176C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92176C"/>
                </a:solidFill>
                <a:latin typeface="Calibri"/>
                <a:cs typeface="Calibri"/>
              </a:rPr>
              <a:t>Project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03" y="3933444"/>
            <a:ext cx="7295515" cy="719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alibri"/>
                <a:cs typeface="Calibri"/>
              </a:rPr>
              <a:t>Module: </a:t>
            </a:r>
            <a:r>
              <a:rPr sz="1400" spc="-15" dirty="0">
                <a:latin typeface="Calibri"/>
                <a:cs typeface="Calibri"/>
              </a:rPr>
              <a:t>Web </a:t>
            </a:r>
            <a:r>
              <a:rPr sz="1400" spc="-5" dirty="0">
                <a:latin typeface="Calibri"/>
                <a:cs typeface="Calibri"/>
              </a:rPr>
              <a:t>Development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Foundations</a:t>
            </a:r>
            <a:endParaRPr sz="1400">
              <a:latin typeface="Calibri"/>
              <a:cs typeface="Calibri"/>
            </a:endParaRPr>
          </a:p>
          <a:p>
            <a:pPr marL="41910">
              <a:lnSpc>
                <a:spcPct val="100000"/>
              </a:lnSpc>
              <a:spcBef>
                <a:spcPts val="520"/>
              </a:spcBef>
            </a:pPr>
            <a:r>
              <a:rPr sz="1400" spc="-10" dirty="0">
                <a:latin typeface="Calibri"/>
                <a:cs typeface="Calibri"/>
              </a:rPr>
              <a:t>Course: </a:t>
            </a:r>
            <a:r>
              <a:rPr sz="1400" spc="-5" dirty="0">
                <a:latin typeface="Calibri"/>
                <a:cs typeface="Calibri"/>
              </a:rPr>
              <a:t>NICF Advanced Certificate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Software </a:t>
            </a:r>
            <a:r>
              <a:rPr sz="1400" dirty="0">
                <a:latin typeface="Calibri"/>
                <a:cs typeface="Calibri"/>
              </a:rPr>
              <a:t>&amp; </a:t>
            </a:r>
            <a:r>
              <a:rPr sz="1400" spc="-5" dirty="0">
                <a:latin typeface="Calibri"/>
                <a:cs typeface="Calibri"/>
              </a:rPr>
              <a:t>Applications (Development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Deployment)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3C16B4E8-F681-48BE-A357-CD9FB79CB850}"/>
              </a:ext>
            </a:extLst>
          </p:cNvPr>
          <p:cNvSpPr txBox="1"/>
          <p:nvPr/>
        </p:nvSpPr>
        <p:spPr>
          <a:xfrm>
            <a:off x="32003" y="4724400"/>
            <a:ext cx="4323715" cy="815608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  <a:tabLst>
                <a:tab pos="1462405" algn="l"/>
              </a:tabLst>
            </a:pPr>
            <a:r>
              <a:rPr sz="1400" b="1" spc="-5" dirty="0">
                <a:latin typeface="Calibri"/>
                <a:cs typeface="Calibri"/>
              </a:rPr>
              <a:t>Start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Date	</a:t>
            </a:r>
            <a:r>
              <a:rPr sz="1400" b="1" dirty="0">
                <a:latin typeface="Calibri"/>
                <a:cs typeface="Calibri"/>
              </a:rPr>
              <a:t>:</a:t>
            </a:r>
            <a:r>
              <a:rPr lang="en-US" sz="1400" b="1" dirty="0">
                <a:latin typeface="Calibri"/>
                <a:cs typeface="Calibri"/>
              </a:rPr>
              <a:t> 5 Oct 2020</a:t>
            </a:r>
            <a:endParaRPr sz="14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20"/>
              </a:spcBef>
              <a:tabLst>
                <a:tab pos="1462405" algn="l"/>
              </a:tabLst>
            </a:pPr>
            <a:r>
              <a:rPr sz="1400" b="1" dirty="0">
                <a:latin typeface="Calibri"/>
                <a:cs typeface="Calibri"/>
              </a:rPr>
              <a:t>End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Date	</a:t>
            </a:r>
            <a:r>
              <a:rPr sz="1400" b="1" dirty="0">
                <a:latin typeface="Calibri"/>
                <a:cs typeface="Calibri"/>
              </a:rPr>
              <a:t>:</a:t>
            </a:r>
            <a:r>
              <a:rPr lang="en-US" sz="1400" b="1" dirty="0">
                <a:latin typeface="Calibri"/>
                <a:cs typeface="Calibri"/>
              </a:rPr>
              <a:t> 20 Oct 2020</a:t>
            </a:r>
            <a:endParaRPr sz="14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15"/>
              </a:spcBef>
              <a:tabLst>
                <a:tab pos="1462405" algn="l"/>
              </a:tabLst>
            </a:pPr>
            <a:r>
              <a:rPr sz="1400" b="1" dirty="0">
                <a:latin typeface="Calibri"/>
                <a:cs typeface="Calibri"/>
              </a:rPr>
              <a:t>Submission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Date	</a:t>
            </a:r>
            <a:r>
              <a:rPr sz="1400" b="1" dirty="0">
                <a:latin typeface="Calibri"/>
                <a:cs typeface="Calibri"/>
              </a:rPr>
              <a:t>:</a:t>
            </a:r>
            <a:r>
              <a:rPr lang="en-US" sz="1400" b="1" dirty="0">
                <a:latin typeface="Calibri"/>
                <a:cs typeface="Calibri"/>
              </a:rPr>
              <a:t> 20 Oct 2020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7BA9BEB2-551A-47A2-953F-0678DFB49E5D}"/>
              </a:ext>
            </a:extLst>
          </p:cNvPr>
          <p:cNvSpPr txBox="1"/>
          <p:nvPr/>
        </p:nvSpPr>
        <p:spPr>
          <a:xfrm>
            <a:off x="4591685" y="4724400"/>
            <a:ext cx="4323715" cy="815608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06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0"/>
              </a:spcBef>
            </a:pPr>
            <a:r>
              <a:rPr lang="en-US" sz="1400" b="1" spc="-5" dirty="0">
                <a:cs typeface="Calibri"/>
              </a:rPr>
              <a:t>Learner</a:t>
            </a:r>
            <a:r>
              <a:rPr lang="en-US" sz="1400" b="1" spc="-95" dirty="0">
                <a:cs typeface="Calibri"/>
              </a:rPr>
              <a:t> </a:t>
            </a:r>
            <a:r>
              <a:rPr lang="en-US" sz="1400" b="1" dirty="0">
                <a:cs typeface="Calibri"/>
              </a:rPr>
              <a:t>Name	: Lim Yao Cheng</a:t>
            </a:r>
            <a:endParaRPr lang="en-US" sz="14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r>
              <a:rPr lang="en-US" sz="1400" b="1" dirty="0">
                <a:cs typeface="Calibri"/>
              </a:rPr>
              <a:t>Enrollment</a:t>
            </a:r>
            <a:r>
              <a:rPr lang="en-US" sz="1400" b="1" spc="-130" dirty="0">
                <a:cs typeface="Calibri"/>
              </a:rPr>
              <a:t> </a:t>
            </a:r>
            <a:r>
              <a:rPr lang="en-US" sz="1400" b="1" dirty="0">
                <a:cs typeface="Calibri"/>
              </a:rPr>
              <a:t>ID	: MM0119A23</a:t>
            </a:r>
          </a:p>
          <a:p>
            <a:pPr>
              <a:spcBef>
                <a:spcPts val="515"/>
              </a:spcBef>
            </a:pPr>
            <a:r>
              <a:rPr lang="en-US" sz="1400" b="1" spc="-5" dirty="0">
                <a:cs typeface="Calibri"/>
              </a:rPr>
              <a:t>Presentation Date</a:t>
            </a:r>
            <a:r>
              <a:rPr lang="en-US" sz="1400" b="1" spc="-114" dirty="0">
                <a:cs typeface="Calibri"/>
              </a:rPr>
              <a:t> 	</a:t>
            </a:r>
            <a:r>
              <a:rPr lang="en-US" sz="1400" b="1" dirty="0">
                <a:cs typeface="Calibri"/>
              </a:rPr>
              <a:t>: TBA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29005"/>
            <a:ext cx="34848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Classes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Developed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5" y="1153655"/>
              <a:ext cx="2150364" cy="560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9"/>
            <a:ext cx="18281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Classes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44868"/>
              </p:ext>
            </p:extLst>
          </p:nvPr>
        </p:nvGraphicFramePr>
        <p:xfrm>
          <a:off x="358457" y="1693951"/>
          <a:ext cx="8350884" cy="4357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Users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Hold and get data for users' object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UserAccount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Hold and get data for user accounts' object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99716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UserManagement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Hold and get data for user management (used for admin) object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6176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Database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Connect to Database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02196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AccountCredential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Store email for reset password purpose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38658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UserDAO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Connect to Database and perform CRUD operation (Register account, get all users, search users based on criteria and many more)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80125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LoginDAO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Connect to Database and perform CRUD operation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8181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AdminDAO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Connect to Database and perform CRUD operation (List all users and delete user)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836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29005"/>
            <a:ext cx="34848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Classes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Developed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5" y="1153655"/>
              <a:ext cx="2150364" cy="560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9"/>
            <a:ext cx="18281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Classes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247E1B1C-F5DB-48D2-BDEE-AE1320903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47847"/>
              </p:ext>
            </p:extLst>
          </p:nvPr>
        </p:nvGraphicFramePr>
        <p:xfrm>
          <a:off x="358457" y="1693951"/>
          <a:ext cx="8350884" cy="4703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RegisterAction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Get user form input (by model object) and perform registration action via 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UserDAO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 class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If register succeed, return ‘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thankyou.jsp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’.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Else, return ‘register-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error.jsp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’.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ThankYouAction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Return ‘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thankyou.jsp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’ back to view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99716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LoginAction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Get user form input (by model object) and perform validate login credentials via 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UserAccountDAO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If valid and it’s a programmer, get ‘first name’ and return ‘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home.jsp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’ to view</a:t>
                      </a:r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If valid and it’s an admin, get ‘first name’, return list of users together with ‘ban-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user.jsp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’ to view.</a:t>
                      </a:r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Else, return ‘login-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error.jsp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’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61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25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29005"/>
            <a:ext cx="34848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Classes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Developed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5" y="1153655"/>
              <a:ext cx="2150364" cy="560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9"/>
            <a:ext cx="18281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Classes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247E1B1C-F5DB-48D2-BDEE-AE1320903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73527"/>
              </p:ext>
            </p:extLst>
          </p:nvPr>
        </p:nvGraphicFramePr>
        <p:xfrm>
          <a:off x="358457" y="1693951"/>
          <a:ext cx="8350884" cy="43990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ForgetPasswordAction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Get user form input (by model object) and request forget password action via 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UserDAO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 class</a:t>
                      </a:r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If email exist, return ‘reset-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password.jsp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’ and set email to 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AccountCredential.email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.</a:t>
                      </a:r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Else, return 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return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 ‘forget-password-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error.jsp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’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02196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ResetPasswordAction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Get user form input (by model object) and update password  with email received from 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AccountCredential.email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 via 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UserDAO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 class</a:t>
                      </a:r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If successful, return ‘reset-password-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success.jsp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’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38658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HomeAction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Get ‘first name’ and return ‘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home.jsp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’ to view.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801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787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29005"/>
            <a:ext cx="34848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Classes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Developed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5" y="1153655"/>
              <a:ext cx="2150364" cy="560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9"/>
            <a:ext cx="18281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Classes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247E1B1C-F5DB-48D2-BDEE-AE1320903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028138"/>
              </p:ext>
            </p:extLst>
          </p:nvPr>
        </p:nvGraphicFramePr>
        <p:xfrm>
          <a:off x="358457" y="1693951"/>
          <a:ext cx="8350884" cy="4637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UsersAction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Get ‘first name’ via session request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Get a list of users except current login user via 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UserDAO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If the user list is not empty, return ‘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users.jsp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’.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Else, return ‘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users.jsp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’ with error message.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02196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UsersSearchResultAction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Get ‘first name’ via session request</a:t>
                      </a:r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Get a list of users except current login user via 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UserDAO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 that meets user search criteria</a:t>
                      </a:r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If the user list is not empty, return ‘users-search-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result.jsp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’ with message.</a:t>
                      </a:r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Else, return ‘users-search-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result.jsp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’ with error message.</a:t>
                      </a:r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000" dirty="0">
                        <a:latin typeface="Times New Roman"/>
                        <a:cs typeface="Times New Roman"/>
                      </a:endParaRPr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386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81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29005"/>
            <a:ext cx="34848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Classes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Developed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5" y="1153655"/>
              <a:ext cx="2150364" cy="560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9"/>
            <a:ext cx="18281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Classes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247E1B1C-F5DB-48D2-BDEE-AE1320903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14413"/>
              </p:ext>
            </p:extLst>
          </p:nvPr>
        </p:nvGraphicFramePr>
        <p:xfrm>
          <a:off x="358457" y="1600200"/>
          <a:ext cx="8350884" cy="4942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PublicProfileAction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Get ‘first name’ via session request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Get all records of a user via 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UserDAO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If exist, return ‘public-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profile.jsp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’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02196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ProfileAction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Get ‘first name’ via session request</a:t>
                      </a:r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Get all records of current login user via 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UserDAO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If exist, return ‘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profile.jsp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’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38658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17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ProfileUpdateAction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Get ‘first name’ via session request</a:t>
                      </a:r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Get all records of current login user via 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UserDAO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If exist, return ‘profile-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update.jsp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’</a:t>
                      </a:r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Once update button is clicked, data retrieved from form input (via Model object)</a:t>
                      </a:r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Update user record via 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UserDAO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If succeed, return ‘profile-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update.jsp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’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39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035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29005"/>
            <a:ext cx="34848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Classes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Developed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5" y="1153655"/>
              <a:ext cx="2150364" cy="560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9"/>
            <a:ext cx="18281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Classes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247E1B1C-F5DB-48D2-BDEE-AE1320903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751879"/>
              </p:ext>
            </p:extLst>
          </p:nvPr>
        </p:nvGraphicFramePr>
        <p:xfrm>
          <a:off x="358457" y="1600200"/>
          <a:ext cx="8350884" cy="25043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BanUserAction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Get ‘first name’ via session request</a:t>
                      </a:r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Get all records of a user via 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AdminDAO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Get number of user records deleted via 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AdminDAO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If user records exist &amp; has removed a user, return ‘ban-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user.jsp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’ with success message.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Else, Return ‘ban-</a:t>
                      </a:r>
                      <a:r>
                        <a:rPr lang="en-US" sz="2000" dirty="0" err="1">
                          <a:latin typeface="Times New Roman"/>
                          <a:cs typeface="Times New Roman"/>
                        </a:rPr>
                        <a:t>user.jsp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’ with error message.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02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8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29005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Database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5" y="1153655"/>
              <a:ext cx="4831080" cy="560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9"/>
            <a:ext cx="86525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1800" spc="-20" dirty="0">
                <a:latin typeface="Calibri"/>
                <a:cs typeface="Calibri"/>
              </a:rPr>
              <a:t>ER Diagram develop in Module04 (Database Design &amp; Development)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1FE80F7-4803-42DF-BF2B-6EB6B833EB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766763"/>
            <a:ext cx="7239000" cy="4742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429005"/>
            <a:ext cx="65235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UI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 (1/8)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5" y="1153655"/>
              <a:ext cx="3968496" cy="560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8"/>
            <a:ext cx="6137961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UI </a:t>
            </a:r>
            <a:r>
              <a:rPr sz="1800" spc="-5" dirty="0">
                <a:latin typeface="Calibri"/>
                <a:cs typeface="Calibri"/>
              </a:rPr>
              <a:t>Developed in </a:t>
            </a:r>
            <a:r>
              <a:rPr sz="1800" dirty="0">
                <a:latin typeface="Calibri"/>
                <a:cs typeface="Calibri"/>
              </a:rPr>
              <a:t>Module 3</a:t>
            </a:r>
            <a:r>
              <a:rPr lang="en-US" sz="1800" dirty="0">
                <a:latin typeface="Calibri"/>
                <a:cs typeface="Calibri"/>
              </a:rPr>
              <a:t> (Prototyping)</a:t>
            </a:r>
          </a:p>
          <a:p>
            <a:pPr marL="756285" lvl="1" indent="-287020"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Community Home Page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10" name="Picture 9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91994862-8307-4010-AF6D-73F5B1DF0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61599"/>
            <a:ext cx="6573796" cy="27348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429005"/>
            <a:ext cx="65235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UI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 (2/8)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5" y="1153655"/>
              <a:ext cx="3968496" cy="560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8"/>
            <a:ext cx="6137961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UI </a:t>
            </a:r>
            <a:r>
              <a:rPr sz="1800" spc="-5" dirty="0">
                <a:latin typeface="Calibri"/>
                <a:cs typeface="Calibri"/>
              </a:rPr>
              <a:t>Developed in </a:t>
            </a:r>
            <a:r>
              <a:rPr sz="1800" dirty="0">
                <a:latin typeface="Calibri"/>
                <a:cs typeface="Calibri"/>
              </a:rPr>
              <a:t>Module 3</a:t>
            </a:r>
            <a:r>
              <a:rPr lang="en-US" sz="1800" dirty="0">
                <a:latin typeface="Calibri"/>
                <a:cs typeface="Calibri"/>
              </a:rPr>
              <a:t> (Prototyping)</a:t>
            </a:r>
          </a:p>
          <a:p>
            <a:pPr marL="756285" lvl="1" indent="-287020"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Register Page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B74797-F6D8-40C4-AEBC-D2DE49169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5000"/>
            <a:ext cx="5471964" cy="425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74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429005"/>
            <a:ext cx="65235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UI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 (3/8)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5" y="1153655"/>
              <a:ext cx="3968496" cy="560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8"/>
            <a:ext cx="6137961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UI </a:t>
            </a:r>
            <a:r>
              <a:rPr sz="1800" spc="-5" dirty="0">
                <a:latin typeface="Calibri"/>
                <a:cs typeface="Calibri"/>
              </a:rPr>
              <a:t>Developed in </a:t>
            </a:r>
            <a:r>
              <a:rPr sz="1800" dirty="0">
                <a:latin typeface="Calibri"/>
                <a:cs typeface="Calibri"/>
              </a:rPr>
              <a:t>Module 3</a:t>
            </a:r>
            <a:r>
              <a:rPr lang="en-US" sz="1800" dirty="0">
                <a:latin typeface="Calibri"/>
                <a:cs typeface="Calibri"/>
              </a:rPr>
              <a:t> (Prototyping)</a:t>
            </a:r>
          </a:p>
          <a:p>
            <a:pPr marL="756285" lvl="1" indent="-287020"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Login Page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10" name="Picture 9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3C334FC9-D70F-4F0C-884A-DDFBDD1F9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8" y="2069331"/>
            <a:ext cx="5587963" cy="379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0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853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909826"/>
          <a:ext cx="8641079" cy="2790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06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73355" marR="165735" indent="28575">
                        <a:lnSpc>
                          <a:spcPct val="100600"/>
                        </a:lnSpc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Version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Effective Date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release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Summary of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Included</a:t>
                      </a:r>
                      <a:r>
                        <a:rPr sz="16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678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575" baseline="26455" dirty="0">
                          <a:latin typeface="Calibri"/>
                          <a:cs typeface="Calibri"/>
                        </a:rPr>
                        <a:t>th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March</a:t>
                      </a:r>
                      <a:r>
                        <a:rPr sz="16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Edition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Satya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CVS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679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08</a:t>
                      </a:r>
                      <a:r>
                        <a:rPr sz="1575" baseline="26455" dirty="0">
                          <a:latin typeface="Cambria"/>
                          <a:cs typeface="Cambria"/>
                        </a:rPr>
                        <a:t>th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Sep</a:t>
                      </a:r>
                      <a:r>
                        <a:rPr sz="1600" spc="-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2017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5" dirty="0">
                          <a:latin typeface="Cambria"/>
                          <a:cs typeface="Cambria"/>
                        </a:rPr>
                        <a:t>Changed 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Module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5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Shrinivas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K</a:t>
                      </a:r>
                      <a:r>
                        <a:rPr sz="160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79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3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20</a:t>
                      </a:r>
                      <a:r>
                        <a:rPr sz="1575" baseline="26455" dirty="0">
                          <a:latin typeface="Cambria"/>
                          <a:cs typeface="Cambria"/>
                        </a:rPr>
                        <a:t>th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Jul</a:t>
                      </a:r>
                      <a:r>
                        <a:rPr sz="1600" spc="-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2018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5" dirty="0">
                          <a:latin typeface="Cambria"/>
                          <a:cs typeface="Cambria"/>
                        </a:rPr>
                        <a:t>Changed 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Module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5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RQF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Shrinivas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K</a:t>
                      </a:r>
                      <a:r>
                        <a:rPr sz="160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429005"/>
            <a:ext cx="65235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UI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 (4/8)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5" y="1153655"/>
              <a:ext cx="3968496" cy="560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8"/>
            <a:ext cx="6137961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UI </a:t>
            </a:r>
            <a:r>
              <a:rPr sz="1800" spc="-5" dirty="0">
                <a:latin typeface="Calibri"/>
                <a:cs typeface="Calibri"/>
              </a:rPr>
              <a:t>Developed in </a:t>
            </a:r>
            <a:r>
              <a:rPr sz="1800" dirty="0">
                <a:latin typeface="Calibri"/>
                <a:cs typeface="Calibri"/>
              </a:rPr>
              <a:t>Module 3</a:t>
            </a:r>
            <a:r>
              <a:rPr lang="en-US" sz="1800" dirty="0">
                <a:latin typeface="Calibri"/>
                <a:cs typeface="Calibri"/>
              </a:rPr>
              <a:t> (Prototyping)</a:t>
            </a:r>
          </a:p>
          <a:p>
            <a:pPr marL="756285" lvl="1" indent="-287020"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Forget password page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B236AF9-A368-4E1E-97A9-81E41E905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04747"/>
            <a:ext cx="6790857" cy="36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85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429005"/>
            <a:ext cx="65235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UI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 (5/8)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5" y="1153655"/>
              <a:ext cx="3968496" cy="560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8"/>
            <a:ext cx="6137961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UI </a:t>
            </a:r>
            <a:r>
              <a:rPr sz="1800" spc="-5" dirty="0">
                <a:latin typeface="Calibri"/>
                <a:cs typeface="Calibri"/>
              </a:rPr>
              <a:t>Developed in </a:t>
            </a:r>
            <a:r>
              <a:rPr sz="1800" dirty="0">
                <a:latin typeface="Calibri"/>
                <a:cs typeface="Calibri"/>
              </a:rPr>
              <a:t>Module 3</a:t>
            </a:r>
            <a:r>
              <a:rPr lang="en-US" sz="1800" dirty="0">
                <a:latin typeface="Calibri"/>
                <a:cs typeface="Calibri"/>
              </a:rPr>
              <a:t> (Prototyping)</a:t>
            </a:r>
          </a:p>
          <a:p>
            <a:pPr marL="756285" lvl="1" indent="-287020"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Reset password page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D69699-56A6-48B5-A4F7-F8E4F82A8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3307"/>
            <a:ext cx="6690299" cy="344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50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429005"/>
            <a:ext cx="65235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UI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 (6/8)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5" y="1153655"/>
              <a:ext cx="3968496" cy="560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8"/>
            <a:ext cx="6137961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UI </a:t>
            </a:r>
            <a:r>
              <a:rPr sz="1800" spc="-5" dirty="0">
                <a:latin typeface="Calibri"/>
                <a:cs typeface="Calibri"/>
              </a:rPr>
              <a:t>Developed in </a:t>
            </a:r>
            <a:r>
              <a:rPr sz="1800" dirty="0">
                <a:latin typeface="Calibri"/>
                <a:cs typeface="Calibri"/>
              </a:rPr>
              <a:t>Module 3</a:t>
            </a:r>
            <a:r>
              <a:rPr lang="en-US" sz="1800" dirty="0">
                <a:latin typeface="Calibri"/>
                <a:cs typeface="Calibri"/>
              </a:rPr>
              <a:t> (Prototyping)</a:t>
            </a:r>
          </a:p>
          <a:p>
            <a:pPr marL="756285" lvl="1" indent="-287020"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List users page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A8B7FBEC-EB37-4D77-833F-55073F6933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13042"/>
            <a:ext cx="3701797" cy="465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21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429005"/>
            <a:ext cx="65235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UI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 (7/8)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5" y="1153655"/>
              <a:ext cx="3968496" cy="560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8"/>
            <a:ext cx="6137961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UI </a:t>
            </a:r>
            <a:r>
              <a:rPr sz="1800" spc="-5" dirty="0">
                <a:latin typeface="Calibri"/>
                <a:cs typeface="Calibri"/>
              </a:rPr>
              <a:t>Developed in </a:t>
            </a:r>
            <a:r>
              <a:rPr sz="1800" dirty="0">
                <a:latin typeface="Calibri"/>
                <a:cs typeface="Calibri"/>
              </a:rPr>
              <a:t>Module 3</a:t>
            </a:r>
            <a:r>
              <a:rPr lang="en-US" sz="1800" dirty="0">
                <a:latin typeface="Calibri"/>
                <a:cs typeface="Calibri"/>
              </a:rPr>
              <a:t> (Prototyping)</a:t>
            </a:r>
          </a:p>
          <a:p>
            <a:pPr marL="756285" lvl="1" indent="-287020"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List search users list page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10" name="Picture 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A9CDF3C-115B-48CD-B170-976C1A9B6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613622"/>
            <a:ext cx="5791200" cy="328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06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429005"/>
            <a:ext cx="65235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UI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 (8/8)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5" y="1153655"/>
              <a:ext cx="3968496" cy="560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8"/>
            <a:ext cx="6137961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UI </a:t>
            </a:r>
            <a:r>
              <a:rPr sz="1800" spc="-5" dirty="0">
                <a:latin typeface="Calibri"/>
                <a:cs typeface="Calibri"/>
              </a:rPr>
              <a:t>Developed in </a:t>
            </a:r>
            <a:r>
              <a:rPr sz="1800" dirty="0">
                <a:latin typeface="Calibri"/>
                <a:cs typeface="Calibri"/>
              </a:rPr>
              <a:t>Module 3</a:t>
            </a:r>
            <a:r>
              <a:rPr lang="en-US" sz="1800" dirty="0">
                <a:latin typeface="Calibri"/>
                <a:cs typeface="Calibri"/>
              </a:rPr>
              <a:t> (Prototyping)</a:t>
            </a:r>
          </a:p>
          <a:p>
            <a:pPr marL="756285" lvl="1" indent="-287020"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Public Profile Page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065EC756-D59A-4E1D-BD8B-C01B11C3A1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035063"/>
            <a:ext cx="3542653" cy="438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45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29005"/>
            <a:ext cx="2945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7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Struts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Includes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5" y="1153655"/>
              <a:ext cx="2747772" cy="560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9"/>
            <a:ext cx="242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Apache Struts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58854"/>
              </p:ext>
            </p:extLst>
          </p:nvPr>
        </p:nvGraphicFramePr>
        <p:xfrm>
          <a:off x="357823" y="1683677"/>
          <a:ext cx="8352152" cy="3789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8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MY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Include</a:t>
                      </a:r>
                      <a:endParaRPr lang="en-MY"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MY" sz="1800" b="1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Purpose </a:t>
                      </a:r>
                      <a:r>
                        <a:rPr lang="en-MY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lang="en-MY" sz="1800" b="1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MY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Include</a:t>
                      </a:r>
                      <a:endParaRPr lang="en-MY"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MY"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&lt;%@ include file=</a:t>
                      </a:r>
                      <a:r>
                        <a:rPr lang="en-MY" sz="1800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"./head.jsp" %&gt;</a:t>
                      </a:r>
                      <a:endParaRPr lang="en-MY"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To include all </a:t>
                      </a:r>
                      <a:r>
                        <a:rPr lang="en-US" sz="2000" b="1" dirty="0">
                          <a:latin typeface="Times New Roman"/>
                          <a:cs typeface="Times New Roman"/>
                        </a:rPr>
                        <a:t>styles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 in the head tag for </a:t>
                      </a:r>
                      <a:r>
                        <a:rPr lang="en-US" sz="2000" b="1" dirty="0">
                          <a:latin typeface="Times New Roman"/>
                          <a:cs typeface="Times New Roman"/>
                        </a:rPr>
                        <a:t>ALL JSP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MY"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&lt;%@ include file=</a:t>
                      </a:r>
                      <a:r>
                        <a:rPr lang="en-MY" sz="1800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"./header.jsp" %&gt; </a:t>
                      </a:r>
                      <a:endParaRPr lang="en-MY"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To include </a:t>
                      </a:r>
                      <a:r>
                        <a:rPr lang="en-US" sz="2000" b="1" dirty="0">
                          <a:latin typeface="Times New Roman"/>
                          <a:cs typeface="Times New Roman"/>
                        </a:rPr>
                        <a:t>navigation menu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 for all pages </a:t>
                      </a:r>
                      <a:r>
                        <a:rPr lang="en-US" sz="2000" b="1" dirty="0">
                          <a:latin typeface="Times New Roman"/>
                          <a:cs typeface="Times New Roman"/>
                        </a:rPr>
                        <a:t>BEFORE LOGIN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48689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MY"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&lt;%@ include file=</a:t>
                      </a:r>
                      <a:r>
                        <a:rPr lang="en-MY" sz="1800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"./header-login-user.jsp" %&gt;</a:t>
                      </a:r>
                      <a:endParaRPr lang="en-MY"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To include </a:t>
                      </a:r>
                      <a:r>
                        <a:rPr lang="en-US" sz="2000" b="1" dirty="0">
                          <a:latin typeface="Times New Roman"/>
                          <a:cs typeface="Times New Roman"/>
                        </a:rPr>
                        <a:t>navigation menu 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for ALL pages (for </a:t>
                      </a:r>
                      <a:r>
                        <a:rPr lang="en-US" sz="2000" b="1" dirty="0">
                          <a:latin typeface="Times New Roman"/>
                          <a:cs typeface="Times New Roman"/>
                        </a:rPr>
                        <a:t>Programmer user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252137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MY"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&lt;%@ include file=</a:t>
                      </a:r>
                      <a:r>
                        <a:rPr lang="en-MY" sz="1800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"./header-login-admin.jsp" %&gt;</a:t>
                      </a:r>
                      <a:endParaRPr lang="en-MY"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To include </a:t>
                      </a:r>
                      <a:r>
                        <a:rPr lang="en-US" sz="2000" b="1" dirty="0">
                          <a:latin typeface="Times New Roman"/>
                          <a:cs typeface="Times New Roman"/>
                        </a:rPr>
                        <a:t>navigation menu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 for ALL pages (for </a:t>
                      </a:r>
                      <a:r>
                        <a:rPr lang="en-US" sz="2000" b="1" dirty="0">
                          <a:latin typeface="Times New Roman"/>
                          <a:cs typeface="Times New Roman"/>
                        </a:rPr>
                        <a:t>Admin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181304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MY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&lt;%@ include file=</a:t>
                      </a:r>
                      <a:r>
                        <a:rPr lang="en-MY" sz="1800" i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"./</a:t>
                      </a:r>
                      <a:r>
                        <a:rPr lang="en-MY" sz="1800" i="1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footer.jsp</a:t>
                      </a:r>
                      <a:r>
                        <a:rPr lang="en-MY" sz="1800" i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%&gt; 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To include </a:t>
                      </a:r>
                      <a:r>
                        <a:rPr lang="en-US" sz="2000" b="1" dirty="0">
                          <a:latin typeface="Times New Roman"/>
                          <a:cs typeface="Times New Roman"/>
                        </a:rPr>
                        <a:t>footer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 for </a:t>
                      </a:r>
                      <a:r>
                        <a:rPr lang="en-US" sz="2000" b="1" dirty="0">
                          <a:latin typeface="Times New Roman"/>
                          <a:cs typeface="Times New Roman"/>
                        </a:rPr>
                        <a:t>ALL PAGES</a:t>
                      </a:r>
                      <a:endParaRPr sz="20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23113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MY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&lt;%@ include file=</a:t>
                      </a:r>
                      <a:r>
                        <a:rPr lang="en-MY" sz="1800" i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"./</a:t>
                      </a:r>
                      <a:r>
                        <a:rPr lang="en-MY" sz="1800" i="1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script.jsp</a:t>
                      </a:r>
                      <a:r>
                        <a:rPr lang="en-MY" sz="1800" i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%&gt;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To include all </a:t>
                      </a:r>
                      <a:r>
                        <a:rPr lang="en-US" sz="2000" b="1" dirty="0">
                          <a:latin typeface="Times New Roman"/>
                          <a:cs typeface="Times New Roman"/>
                        </a:rPr>
                        <a:t>scripts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 used before end of body tag for </a:t>
                      </a:r>
                      <a:r>
                        <a:rPr lang="en-US" sz="2000" b="1" dirty="0">
                          <a:latin typeface="Times New Roman"/>
                          <a:cs typeface="Times New Roman"/>
                        </a:rPr>
                        <a:t>ALL JSP</a:t>
                      </a:r>
                      <a:endParaRPr sz="20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028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29005"/>
            <a:ext cx="6109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7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Struts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Configuration (Struts.xml)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5" y="1153655"/>
              <a:ext cx="2747772" cy="560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313194-2BC0-43AD-8F25-F85B124E7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5656"/>
            <a:ext cx="4267419" cy="3429176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9F59D1-1915-4684-B135-63CFE384E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24" y="1155620"/>
            <a:ext cx="5340624" cy="3829247"/>
          </a:xfrm>
          <a:prstGeom prst="rect">
            <a:avLst/>
          </a:prstGeom>
        </p:spPr>
      </p:pic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D21D183-2634-4CF3-83E0-0B56586D6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010337"/>
            <a:ext cx="4978656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90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29005"/>
            <a:ext cx="6355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Software Development</a:t>
            </a:r>
            <a:r>
              <a:rPr sz="28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Methodology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5" y="1153655"/>
              <a:ext cx="5141976" cy="560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9"/>
            <a:ext cx="481965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Software </a:t>
            </a:r>
            <a:r>
              <a:rPr sz="1800" spc="-5" dirty="0">
                <a:latin typeface="Calibri"/>
                <a:cs typeface="Calibri"/>
              </a:rPr>
              <a:t>Development Methodology being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endParaRPr lang="en-US" sz="1800" spc="-5" dirty="0">
              <a:latin typeface="Calibri"/>
              <a:cs typeface="Calibri"/>
            </a:endParaRPr>
          </a:p>
          <a:p>
            <a:pPr marL="756285" lvl="1" indent="-287020"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pc="-5" dirty="0">
                <a:latin typeface="Calibri"/>
                <a:cs typeface="Calibri"/>
              </a:rPr>
              <a:t>Waterfall Model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8E75FD4E-5563-4274-A247-44300573F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94620"/>
            <a:ext cx="4267200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29005"/>
            <a:ext cx="2534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Project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5" y="1153655"/>
              <a:ext cx="1738883" cy="560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4042D3B-077E-4D03-81FA-190362CFFD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5700776"/>
              </p:ext>
            </p:extLst>
          </p:nvPr>
        </p:nvGraphicFramePr>
        <p:xfrm>
          <a:off x="254604" y="758177"/>
          <a:ext cx="8705425" cy="6463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429005"/>
            <a:ext cx="59901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Application Screen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Shots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 (1/11)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39C836-49F7-4986-AEE8-1567C9716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3" y="2115096"/>
            <a:ext cx="7971334" cy="4313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563C8-B136-40DA-B546-06430D8267CB}"/>
              </a:ext>
            </a:extLst>
          </p:cNvPr>
          <p:cNvSpPr txBox="1"/>
          <p:nvPr/>
        </p:nvSpPr>
        <p:spPr>
          <a:xfrm>
            <a:off x="586333" y="1314501"/>
            <a:ext cx="79713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Register Page</a:t>
            </a:r>
            <a:endParaRPr lang="en-MY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1449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Contents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924390"/>
              </p:ext>
            </p:extLst>
          </p:nvPr>
        </p:nvGraphicFramePr>
        <p:xfrm>
          <a:off x="173037" y="1095375"/>
          <a:ext cx="8705849" cy="5699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Tools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lang="en-US" sz="1600" spc="-10" dirty="0">
                          <a:latin typeface="Calibri"/>
                          <a:cs typeface="Calibri"/>
                        </a:rPr>
                        <a:t>2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Application Block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Diagram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lang="en-US" sz="1600" spc="-10" dirty="0">
                          <a:latin typeface="Calibri"/>
                          <a:cs typeface="Calibri"/>
                        </a:rPr>
                        <a:t>3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Applications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lang="en-US" sz="1600" spc="-15" dirty="0">
                          <a:latin typeface="Calibri"/>
                          <a:cs typeface="Calibri"/>
                        </a:rPr>
                        <a:t>4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Models,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Controllers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Classes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Developed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1600" dirty="0">
                          <a:latin typeface="Calibri"/>
                          <a:cs typeface="Calibri"/>
                        </a:rPr>
                        <a:t>05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Classes Developed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2227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1600" dirty="0">
                          <a:latin typeface="Calibri"/>
                          <a:cs typeface="Calibri"/>
                        </a:rPr>
                        <a:t>06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Database Design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28783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lang="en-US" sz="1600" spc="-10" dirty="0">
                          <a:latin typeface="Calibri"/>
                          <a:cs typeface="Calibri"/>
                        </a:rPr>
                        <a:t>7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Design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lang="en-US" sz="1600" spc="-10" dirty="0">
                          <a:latin typeface="Calibri"/>
                          <a:cs typeface="Calibri"/>
                        </a:rPr>
                        <a:t>8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en-US" sz="1800" spc="-5" dirty="0">
                          <a:latin typeface="Calibri"/>
                          <a:cs typeface="Calibri"/>
                        </a:rPr>
                        <a:t>Struts Include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1600" dirty="0">
                          <a:latin typeface="Calibri"/>
                          <a:cs typeface="Calibri"/>
                        </a:rPr>
                        <a:t>09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Struts Configuration (Struts.xml)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0827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1600" spc="-10" dirty="0">
                          <a:latin typeface="Calibri"/>
                          <a:cs typeface="Calibri"/>
                        </a:rPr>
                        <a:t>10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Software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Methodology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1600" spc="-10" dirty="0">
                          <a:latin typeface="Calibri"/>
                          <a:cs typeface="Calibri"/>
                        </a:rPr>
                        <a:t>11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Plan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1600" spc="-15" dirty="0">
                          <a:latin typeface="Calibri"/>
                          <a:cs typeface="Calibri"/>
                        </a:rPr>
                        <a:t>12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Application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Screen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Shots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lang="en-US" sz="1600" spc="-10" dirty="0">
                          <a:latin typeface="Calibri"/>
                          <a:cs typeface="Calibri"/>
                        </a:rPr>
                        <a:t>3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Project Milestones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Tasks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lang="en-US" sz="1600" spc="-10" dirty="0">
                          <a:latin typeface="Calibri"/>
                          <a:cs typeface="Calibri"/>
                        </a:rPr>
                        <a:t>4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Milestone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Feedback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Taken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lang="en-US" sz="1600" spc="-10" dirty="0">
                          <a:latin typeface="Calibri"/>
                          <a:cs typeface="Calibri"/>
                        </a:rPr>
                        <a:t>5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Project Results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lang="en-US" sz="1600" spc="-10" dirty="0">
                          <a:latin typeface="Calibri"/>
                          <a:cs typeface="Calibri"/>
                        </a:rPr>
                        <a:t>6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Proposed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Improvements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429005"/>
            <a:ext cx="59901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Application Screen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Shots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 (2/11)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4283198-CFCE-4889-9F6D-BAA8B9ABC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33" y="2398379"/>
            <a:ext cx="8199934" cy="265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03E51-F550-47EC-9B8D-CE5B937E401D}"/>
              </a:ext>
            </a:extLst>
          </p:cNvPr>
          <p:cNvSpPr txBox="1"/>
          <p:nvPr/>
        </p:nvSpPr>
        <p:spPr>
          <a:xfrm>
            <a:off x="533400" y="1433455"/>
            <a:ext cx="81385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Thank You Page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79352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429005"/>
            <a:ext cx="59901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Application Screen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Shots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 (3/11)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BD8D8EF-8189-470B-A6D6-B993046B6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7848600" cy="3058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F7844B-DC8B-46F4-8ED8-53B420AEC371}"/>
              </a:ext>
            </a:extLst>
          </p:cNvPr>
          <p:cNvSpPr txBox="1"/>
          <p:nvPr/>
        </p:nvSpPr>
        <p:spPr>
          <a:xfrm>
            <a:off x="381000" y="1330643"/>
            <a:ext cx="7848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Login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1318068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429005"/>
            <a:ext cx="59901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Application Screen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Shots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 (4/11)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BEAB6D-03B4-4487-9411-92FFE5DAD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38400"/>
            <a:ext cx="7620000" cy="2980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0F3EE-484A-48F9-B76B-A19FF42E6449}"/>
              </a:ext>
            </a:extLst>
          </p:cNvPr>
          <p:cNvSpPr txBox="1"/>
          <p:nvPr/>
        </p:nvSpPr>
        <p:spPr>
          <a:xfrm>
            <a:off x="590260" y="1292543"/>
            <a:ext cx="7506279" cy="367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Forget Password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304676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429005"/>
            <a:ext cx="59901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Application Screen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Shots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 (5/11)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330392-AE70-4F45-9497-7F0730CDC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7924800" cy="3146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D126FE-BD4C-4636-AFD7-BDA2984D4239}"/>
              </a:ext>
            </a:extLst>
          </p:cNvPr>
          <p:cNvSpPr txBox="1"/>
          <p:nvPr/>
        </p:nvSpPr>
        <p:spPr>
          <a:xfrm>
            <a:off x="837620" y="1309181"/>
            <a:ext cx="7506279" cy="367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Reset Password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1040937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429005"/>
            <a:ext cx="59901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Application Screen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Shots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 (6/11)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E8D1F2D-A48C-4002-8DF8-55D2B49C5C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59" y="2209800"/>
            <a:ext cx="5562600" cy="3979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1A90FE-547E-4AEA-9DDC-792D1D12C088}"/>
              </a:ext>
            </a:extLst>
          </p:cNvPr>
          <p:cNvSpPr txBox="1"/>
          <p:nvPr/>
        </p:nvSpPr>
        <p:spPr>
          <a:xfrm>
            <a:off x="837620" y="1309181"/>
            <a:ext cx="750627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List of registered users (Except login user) &amp; able to search users based on search criteria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3132778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429005"/>
            <a:ext cx="59901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Application Screen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Shots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 (7/11)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36A376F-2B96-4A89-BFF9-DE1CAEFAD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59" y="2175130"/>
            <a:ext cx="5867400" cy="4253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D1EA3E-EEA6-4CEF-9B41-7F8AC0D27347}"/>
              </a:ext>
            </a:extLst>
          </p:cNvPr>
          <p:cNvSpPr txBox="1"/>
          <p:nvPr/>
        </p:nvSpPr>
        <p:spPr>
          <a:xfrm>
            <a:off x="837620" y="1309181"/>
            <a:ext cx="750627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Search Users (Except Login user) - Result Based on Criteria (name, city, country, job and company)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3891775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429005"/>
            <a:ext cx="59901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Application Screen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Shots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 (8/11)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8CA4F7-9BFE-429F-9BC9-EF63A4ADE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38400"/>
            <a:ext cx="7620000" cy="3400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F998D7-BAEC-464E-B3FC-CB610E1827F5}"/>
              </a:ext>
            </a:extLst>
          </p:cNvPr>
          <p:cNvSpPr txBox="1"/>
          <p:nvPr/>
        </p:nvSpPr>
        <p:spPr>
          <a:xfrm>
            <a:off x="837620" y="1309181"/>
            <a:ext cx="7506279" cy="367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Public Profile Page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156812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429005"/>
            <a:ext cx="59901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Application Screen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Shots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 (9/11)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D478D25-6078-4714-8571-7C4C7EB7E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7361734" cy="3285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6C6BDC-B708-44C0-B0AE-0770C1F662C9}"/>
              </a:ext>
            </a:extLst>
          </p:cNvPr>
          <p:cNvSpPr txBox="1"/>
          <p:nvPr/>
        </p:nvSpPr>
        <p:spPr>
          <a:xfrm>
            <a:off x="837620" y="1309181"/>
            <a:ext cx="7506279" cy="367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Profile Page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883835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429005"/>
            <a:ext cx="59901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Application Screen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Shots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 (10/11)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BCABEA-A6BE-40D8-9827-9D7C081B0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01806"/>
            <a:ext cx="6324600" cy="4627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ED9993-7F24-41DE-AB37-0FE2327CFF3D}"/>
              </a:ext>
            </a:extLst>
          </p:cNvPr>
          <p:cNvSpPr txBox="1"/>
          <p:nvPr/>
        </p:nvSpPr>
        <p:spPr>
          <a:xfrm>
            <a:off x="837620" y="1309181"/>
            <a:ext cx="7506279" cy="367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Update Profile Page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982827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429005"/>
            <a:ext cx="59901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Application Screen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Shots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 (11/11)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FA1120-014B-48D7-8EDA-930CF444E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475902"/>
            <a:ext cx="7543800" cy="2318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5F2CA0-9412-4F0C-8263-24D0DFC44CDE}"/>
              </a:ext>
            </a:extLst>
          </p:cNvPr>
          <p:cNvSpPr txBox="1"/>
          <p:nvPr/>
        </p:nvSpPr>
        <p:spPr>
          <a:xfrm>
            <a:off x="837620" y="1309181"/>
            <a:ext cx="7506279" cy="367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Ban User (Admin)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79441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5296408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1. Development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lang="en-US" sz="2800" spc="-70" dirty="0">
                <a:solidFill>
                  <a:srgbClr val="FFFFFF"/>
                </a:solidFill>
                <a:latin typeface="Arial"/>
                <a:cs typeface="Arial"/>
              </a:rPr>
              <a:t> (1/2)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17" y="1235775"/>
            <a:ext cx="8982710" cy="5651500"/>
            <a:chOff x="15240" y="1147572"/>
            <a:chExt cx="8982710" cy="565150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" y="1147572"/>
              <a:ext cx="4831080" cy="14965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128083"/>
            <a:ext cx="8777910" cy="40716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10" dirty="0">
                <a:latin typeface="Calibri"/>
                <a:cs typeface="Calibri"/>
              </a:rPr>
              <a:t>Development </a:t>
            </a:r>
            <a:r>
              <a:rPr sz="2000" b="1" spc="-35" dirty="0">
                <a:latin typeface="Calibri"/>
                <a:cs typeface="Calibri"/>
              </a:rPr>
              <a:t>Tools </a:t>
            </a:r>
            <a:r>
              <a:rPr sz="2000" b="1" spc="-5" dirty="0">
                <a:latin typeface="Calibri"/>
                <a:cs typeface="Calibri"/>
              </a:rPr>
              <a:t>Screen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captures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B004E7-1A86-4117-ABE4-704098114E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8" y="1743496"/>
            <a:ext cx="6218744" cy="28285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58F279-ED11-48A9-A425-EBEF52DD9A9C}"/>
              </a:ext>
            </a:extLst>
          </p:cNvPr>
          <p:cNvSpPr txBox="1"/>
          <p:nvPr/>
        </p:nvSpPr>
        <p:spPr>
          <a:xfrm>
            <a:off x="287258" y="4780250"/>
            <a:ext cx="4572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MY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IDE Development Tool – </a:t>
            </a:r>
            <a:r>
              <a:rPr lang="en-MY" sz="1800" b="1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Eclipse IDE </a:t>
            </a:r>
            <a:r>
              <a:rPr lang="en-MY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for Enterprise Java Developers</a:t>
            </a:r>
          </a:p>
          <a:p>
            <a:endParaRPr lang="en-MY" dirty="0"/>
          </a:p>
        </p:txBody>
      </p:sp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AAF5F69-1116-4877-A41D-07D3FC77C9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796314"/>
            <a:ext cx="6543539" cy="2790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87E30B-DAEB-4E11-8724-3D1E671D22FB}"/>
              </a:ext>
            </a:extLst>
          </p:cNvPr>
          <p:cNvSpPr txBox="1"/>
          <p:nvPr/>
        </p:nvSpPr>
        <p:spPr>
          <a:xfrm>
            <a:off x="5302393" y="4756787"/>
            <a:ext cx="355434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 MySQL IDE</a:t>
            </a:r>
            <a:r>
              <a:rPr lang="en-MY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en-MY" sz="1800" b="1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MySQL </a:t>
            </a:r>
            <a:r>
              <a:rPr lang="en-MY" sz="1800" b="1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WorkBench</a:t>
            </a:r>
            <a:endParaRPr lang="en-MY" sz="1800" b="1" dirty="0">
              <a:latin typeface="Calibri"/>
              <a:cs typeface="Calibri"/>
            </a:endParaRPr>
          </a:p>
          <a:p>
            <a:endParaRPr lang="en-MY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5982208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Project Milestones &amp;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Tasks</a:t>
            </a:r>
            <a:r>
              <a:rPr lang="en-US" sz="2800" spc="-70" dirty="0">
                <a:solidFill>
                  <a:srgbClr val="FFFFFF"/>
                </a:solidFill>
                <a:latin typeface="Arial"/>
                <a:cs typeface="Arial"/>
              </a:rPr>
              <a:t> (1/2)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7637" y="1190625"/>
          <a:ext cx="8785224" cy="5357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2677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05740">
                        <a:lnSpc>
                          <a:spcPct val="100000"/>
                        </a:lnSpc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361950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Setup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Development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Environment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based on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Technical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Environment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105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Power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 Detailing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Business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 the</a:t>
                      </a:r>
                      <a:r>
                        <a:rPr sz="18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Proposed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Application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Project Report detailing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Technical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Design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Power Point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Detailing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Plan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Develop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UI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HTML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standard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pages (Based on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Module 3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work)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268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Create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common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Struts Includes, Models,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Views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Controllers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93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Develop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Classes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4977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Develop Struts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Application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6210808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13. Project Milestones &amp;</a:t>
            </a:r>
            <a:r>
              <a:rPr lang="en-US"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spc="-70" dirty="0">
                <a:solidFill>
                  <a:srgbClr val="FFFFFF"/>
                </a:solidFill>
                <a:latin typeface="Arial"/>
                <a:cs typeface="Arial"/>
              </a:rPr>
              <a:t>Tasks (2/2)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7637" y="1190625"/>
          <a:ext cx="8785224" cy="251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2170">
                <a:tc>
                  <a:txBody>
                    <a:bodyPr/>
                    <a:lstStyle/>
                    <a:p>
                      <a:pPr marL="205740" marR="197485" indent="-31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oj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 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17804" marR="208279" indent="26670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735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Develop 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Cases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609">
                <a:tc>
                  <a:txBody>
                    <a:bodyPr/>
                    <a:lstStyle/>
                    <a:p>
                      <a:pPr marR="416559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Develop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Documentation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609">
                <a:tc>
                  <a:txBody>
                    <a:bodyPr/>
                    <a:lstStyle/>
                    <a:p>
                      <a:pPr marR="416559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Develop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Manual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6175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Milestone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Feedback &amp; Action</a:t>
            </a:r>
            <a:r>
              <a:rPr sz="2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taken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72083"/>
              </p:ext>
            </p:extLst>
          </p:nvPr>
        </p:nvGraphicFramePr>
        <p:xfrm>
          <a:off x="173037" y="1190625"/>
          <a:ext cx="8784590" cy="5400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6173">
                <a:tc>
                  <a:txBody>
                    <a:bodyPr/>
                    <a:lstStyle/>
                    <a:p>
                      <a:pPr marL="44450" marR="36830" indent="26670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82370" marR="97155" indent="-107632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 Feedback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received from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Tutor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Facilitator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93165" marR="1040765" indent="-14478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Taken  (Yes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 No)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21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2069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No comments received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- 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2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No comments received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-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0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No comments received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-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009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Project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" y="1147572"/>
            <a:ext cx="8982710" cy="5651500"/>
            <a:chOff x="15240" y="1147572"/>
            <a:chExt cx="8982710" cy="565150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" y="1147572"/>
              <a:ext cx="1952244" cy="23500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8" y="1128083"/>
            <a:ext cx="5299761" cy="5741956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Pages</a:t>
            </a:r>
            <a:endParaRPr lang="en-US" b="1" spc="-20" dirty="0">
              <a:latin typeface="Calibri"/>
              <a:cs typeface="Calibri"/>
            </a:endParaRPr>
          </a:p>
          <a:p>
            <a:pPr marL="926465" lvl="1" indent="-457200">
              <a:spcBef>
                <a:spcPts val="775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sz="2000" spc="-20" dirty="0">
                <a:latin typeface="Calibri"/>
                <a:cs typeface="Calibri"/>
              </a:rPr>
              <a:t>Community Home Page</a:t>
            </a:r>
          </a:p>
          <a:p>
            <a:pPr marL="926465" lvl="1" indent="-457200">
              <a:spcBef>
                <a:spcPts val="775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sz="2000" spc="-20" dirty="0">
                <a:latin typeface="Calibri"/>
                <a:cs typeface="Calibri"/>
              </a:rPr>
              <a:t>Register Page</a:t>
            </a:r>
          </a:p>
          <a:p>
            <a:pPr marL="926465" lvl="1" indent="-457200">
              <a:spcBef>
                <a:spcPts val="775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sz="2000" spc="-20" dirty="0">
                <a:latin typeface="Calibri"/>
                <a:cs typeface="Calibri"/>
              </a:rPr>
              <a:t>Thank You Page</a:t>
            </a:r>
          </a:p>
          <a:p>
            <a:pPr marL="926465" lvl="1" indent="-457200">
              <a:spcBef>
                <a:spcPts val="775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sz="2000" spc="-20" dirty="0">
                <a:latin typeface="Calibri"/>
                <a:cs typeface="Calibri"/>
              </a:rPr>
              <a:t>Login Page</a:t>
            </a:r>
          </a:p>
          <a:p>
            <a:pPr marL="926465" lvl="1" indent="-457200">
              <a:spcBef>
                <a:spcPts val="775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sz="2000" spc="-20" dirty="0">
                <a:latin typeface="Calibri"/>
                <a:cs typeface="Calibri"/>
              </a:rPr>
              <a:t>Forget Password Page </a:t>
            </a:r>
          </a:p>
          <a:p>
            <a:pPr marL="926465" lvl="1" indent="-457200">
              <a:spcBef>
                <a:spcPts val="775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sz="2000" spc="-20" dirty="0">
                <a:latin typeface="Calibri"/>
                <a:cs typeface="Calibri"/>
              </a:rPr>
              <a:t>Reset Password Page</a:t>
            </a:r>
          </a:p>
          <a:p>
            <a:pPr marL="926465" lvl="1" indent="-457200">
              <a:spcBef>
                <a:spcPts val="775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sz="2000" spc="-20" dirty="0">
                <a:latin typeface="Calibri"/>
                <a:cs typeface="Calibri"/>
              </a:rPr>
              <a:t>Home Page (Programmer)</a:t>
            </a:r>
          </a:p>
          <a:p>
            <a:pPr marL="926465" lvl="1" indent="-457200">
              <a:spcBef>
                <a:spcPts val="775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sz="2000" spc="-20" dirty="0">
                <a:latin typeface="Calibri"/>
                <a:cs typeface="Calibri"/>
              </a:rPr>
              <a:t>Users / Search User Page (Programmer)</a:t>
            </a:r>
          </a:p>
          <a:p>
            <a:pPr marL="926465" lvl="1" indent="-457200">
              <a:spcBef>
                <a:spcPts val="775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sz="2000" spc="-20" dirty="0">
                <a:latin typeface="Calibri"/>
                <a:cs typeface="Calibri"/>
              </a:rPr>
              <a:t>Search User Result Page (Programmer)</a:t>
            </a:r>
          </a:p>
          <a:p>
            <a:pPr marL="926465" lvl="1" indent="-457200">
              <a:spcBef>
                <a:spcPts val="775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sz="2000" spc="-20" dirty="0">
                <a:latin typeface="Calibri"/>
                <a:cs typeface="Calibri"/>
              </a:rPr>
              <a:t>View Public Profile Page</a:t>
            </a:r>
          </a:p>
          <a:p>
            <a:pPr marL="926465" lvl="1" indent="-457200">
              <a:spcBef>
                <a:spcPts val="775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sz="2000" spc="-20" dirty="0">
                <a:latin typeface="Calibri"/>
                <a:cs typeface="Calibri"/>
              </a:rPr>
              <a:t>View Profile Page</a:t>
            </a:r>
          </a:p>
          <a:p>
            <a:pPr marL="926465" lvl="1" indent="-457200">
              <a:spcBef>
                <a:spcPts val="775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sz="2000" spc="-20" dirty="0">
                <a:latin typeface="Calibri"/>
                <a:cs typeface="Calibri"/>
              </a:rPr>
              <a:t>Update Profile Page</a:t>
            </a:r>
          </a:p>
          <a:p>
            <a:pPr marL="926465" lvl="1" indent="-457200">
              <a:spcBef>
                <a:spcPts val="775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sz="2000" spc="-20" dirty="0">
                <a:latin typeface="Calibri"/>
                <a:cs typeface="Calibri"/>
              </a:rPr>
              <a:t>Ban User (Admin)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5753608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Proposed Improvements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 (1/3)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" y="1147572"/>
            <a:ext cx="8982710" cy="5651500"/>
            <a:chOff x="15240" y="1147572"/>
            <a:chExt cx="8982710" cy="565150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" y="1147572"/>
              <a:ext cx="8336280" cy="2898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128083"/>
            <a:ext cx="7947025" cy="5008422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Improvements</a:t>
            </a:r>
            <a:endParaRPr sz="2000" dirty="0">
              <a:latin typeface="Calibri"/>
              <a:cs typeface="Calibri"/>
            </a:endParaRPr>
          </a:p>
          <a:p>
            <a:pPr marL="812165" lvl="1" indent="-342900">
              <a:lnSpc>
                <a:spcPct val="100000"/>
              </a:lnSpc>
              <a:spcBef>
                <a:spcPts val="610"/>
              </a:spcBef>
              <a:buFont typeface="+mj-lt"/>
              <a:buAutoNum type="arabicPeriod"/>
              <a:tabLst>
                <a:tab pos="756285" algn="l"/>
                <a:tab pos="756920" algn="l"/>
              </a:tabLst>
            </a:pPr>
            <a:r>
              <a:rPr lang="en-US" sz="1800" b="1" spc="-10" dirty="0">
                <a:latin typeface="Calibri"/>
                <a:cs typeface="Calibri"/>
              </a:rPr>
              <a:t>Create </a:t>
            </a:r>
            <a:r>
              <a:rPr lang="en-US" b="1" spc="-10" dirty="0">
                <a:latin typeface="Calibri"/>
                <a:cs typeface="Calibri"/>
              </a:rPr>
              <a:t>Job Functionality</a:t>
            </a:r>
          </a:p>
          <a:p>
            <a:pPr marL="1269365" lvl="2" indent="-342900">
              <a:spcBef>
                <a:spcPts val="610"/>
              </a:spcBef>
              <a:buFont typeface="+mj-lt"/>
              <a:buAutoNum type="arabicPeriod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Add new Job opportunities </a:t>
            </a:r>
          </a:p>
          <a:p>
            <a:pPr marL="1269365" lvl="2" indent="-342900">
              <a:spcBef>
                <a:spcPts val="610"/>
              </a:spcBef>
              <a:buFont typeface="+mj-lt"/>
              <a:buAutoNum type="arabicPeriod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View all Jobs Posted</a:t>
            </a:r>
          </a:p>
          <a:p>
            <a:pPr marL="1269365" lvl="2" indent="-342900">
              <a:spcBef>
                <a:spcPts val="610"/>
              </a:spcBef>
              <a:buFont typeface="+mj-lt"/>
              <a:buAutoNum type="arabicPeriod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Search for jobs based on criteria</a:t>
            </a:r>
          </a:p>
          <a:p>
            <a:pPr marL="1269365" lvl="2" indent="-342900">
              <a:spcBef>
                <a:spcPts val="610"/>
              </a:spcBef>
              <a:buFont typeface="+mj-lt"/>
              <a:buAutoNum type="arabicPeriod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View job description </a:t>
            </a:r>
          </a:p>
          <a:p>
            <a:pPr marL="1269365" lvl="2" indent="-342900">
              <a:spcBef>
                <a:spcPts val="610"/>
              </a:spcBef>
              <a:buFont typeface="+mj-lt"/>
              <a:buAutoNum type="arabicPeriod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Apply for Job</a:t>
            </a:r>
          </a:p>
          <a:p>
            <a:pPr marL="1269365" lvl="2" indent="-342900">
              <a:spcBef>
                <a:spcPts val="610"/>
              </a:spcBef>
              <a:buFont typeface="+mj-lt"/>
              <a:buAutoNum type="arabicPeriod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List jobs applied history</a:t>
            </a:r>
          </a:p>
          <a:p>
            <a:pPr marL="812165" lvl="1" indent="-342900">
              <a:spcBef>
                <a:spcPts val="610"/>
              </a:spcBef>
              <a:buFont typeface="+mj-lt"/>
              <a:buAutoNum type="arabicPeriod"/>
              <a:tabLst>
                <a:tab pos="756285" algn="l"/>
                <a:tab pos="756920" algn="l"/>
              </a:tabLst>
            </a:pPr>
            <a:r>
              <a:rPr lang="en-US" b="1" spc="-10" dirty="0">
                <a:latin typeface="Calibri"/>
                <a:cs typeface="Calibri"/>
              </a:rPr>
              <a:t>Create thread Functionality</a:t>
            </a:r>
          </a:p>
          <a:p>
            <a:pPr marL="1269365" lvl="2" indent="-342900">
              <a:spcBef>
                <a:spcPts val="610"/>
              </a:spcBef>
              <a:buFont typeface="+mj-lt"/>
              <a:buAutoNum type="arabicPeriod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Add new threads</a:t>
            </a:r>
          </a:p>
          <a:p>
            <a:pPr marL="1269365" lvl="2" indent="-342900">
              <a:spcBef>
                <a:spcPts val="610"/>
              </a:spcBef>
              <a:buFont typeface="+mj-lt"/>
              <a:buAutoNum type="arabicPeriod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View all threads Posted</a:t>
            </a:r>
          </a:p>
          <a:p>
            <a:pPr marL="1269365" lvl="2" indent="-342900">
              <a:spcBef>
                <a:spcPts val="610"/>
              </a:spcBef>
              <a:buFont typeface="+mj-lt"/>
              <a:buAutoNum type="arabicPeriod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Search threads based on criteria</a:t>
            </a:r>
          </a:p>
          <a:p>
            <a:pPr marL="1269365" lvl="2" indent="-342900">
              <a:spcBef>
                <a:spcPts val="610"/>
              </a:spcBef>
              <a:buFont typeface="+mj-lt"/>
              <a:buAutoNum type="arabicPeriod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View thread</a:t>
            </a:r>
          </a:p>
          <a:p>
            <a:pPr marL="1269365" lvl="2" indent="-342900">
              <a:spcBef>
                <a:spcPts val="610"/>
              </a:spcBef>
              <a:buFont typeface="+mj-lt"/>
              <a:buAutoNum type="arabicPeriod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Reply to threads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5906008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16. Proposed Improvements (2/3)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" y="1147572"/>
            <a:ext cx="8982710" cy="5651500"/>
            <a:chOff x="15240" y="1147572"/>
            <a:chExt cx="8982710" cy="565150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" y="1147572"/>
              <a:ext cx="8336280" cy="2898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128083"/>
            <a:ext cx="7947025" cy="5704126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Improvements</a:t>
            </a:r>
            <a:endParaRPr sz="2000" dirty="0">
              <a:latin typeface="Calibri"/>
              <a:cs typeface="Calibri"/>
            </a:endParaRPr>
          </a:p>
          <a:p>
            <a:pPr marL="812165" lvl="1" indent="-342900">
              <a:lnSpc>
                <a:spcPct val="150000"/>
              </a:lnSpc>
              <a:spcBef>
                <a:spcPts val="610"/>
              </a:spcBef>
              <a:buFont typeface="+mj-lt"/>
              <a:buAutoNum type="arabicPeriod" startAt="3"/>
              <a:tabLst>
                <a:tab pos="756285" algn="l"/>
                <a:tab pos="756920" algn="l"/>
              </a:tabLst>
            </a:pPr>
            <a:r>
              <a:rPr lang="en-US" b="1" spc="-10" dirty="0">
                <a:latin typeface="Calibri"/>
                <a:cs typeface="Calibri"/>
              </a:rPr>
              <a:t>Create message functionality</a:t>
            </a:r>
          </a:p>
          <a:p>
            <a:pPr marL="1269365" lvl="2" indent="-342900">
              <a:lnSpc>
                <a:spcPct val="150000"/>
              </a:lnSpc>
              <a:spcBef>
                <a:spcPts val="610"/>
              </a:spcBef>
              <a:buFont typeface="+mj-lt"/>
              <a:buAutoNum type="arabicPeriod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View all messages in a list</a:t>
            </a:r>
          </a:p>
          <a:p>
            <a:pPr marL="1269365" lvl="2" indent="-342900">
              <a:lnSpc>
                <a:spcPct val="150000"/>
              </a:lnSpc>
              <a:spcBef>
                <a:spcPts val="610"/>
              </a:spcBef>
              <a:buFont typeface="+mj-lt"/>
              <a:buAutoNum type="arabicPeriod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Send new message</a:t>
            </a:r>
          </a:p>
          <a:p>
            <a:pPr marL="1269365" lvl="2" indent="-342900">
              <a:lnSpc>
                <a:spcPct val="150000"/>
              </a:lnSpc>
              <a:spcBef>
                <a:spcPts val="610"/>
              </a:spcBef>
              <a:buFont typeface="+mj-lt"/>
              <a:buAutoNum type="arabicPeriod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View one message conversation</a:t>
            </a:r>
          </a:p>
          <a:p>
            <a:pPr marL="1269365" lvl="2" indent="-342900">
              <a:lnSpc>
                <a:spcPct val="150000"/>
              </a:lnSpc>
              <a:spcBef>
                <a:spcPts val="610"/>
              </a:spcBef>
              <a:buFont typeface="+mj-lt"/>
              <a:buAutoNum type="arabicPeriod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Reply to message</a:t>
            </a:r>
          </a:p>
          <a:p>
            <a:pPr marL="812165" lvl="1" indent="-342900">
              <a:lnSpc>
                <a:spcPct val="150000"/>
              </a:lnSpc>
              <a:spcBef>
                <a:spcPts val="610"/>
              </a:spcBef>
              <a:buFont typeface="+mj-lt"/>
              <a:buAutoNum type="arabicPeriod" startAt="3"/>
              <a:tabLst>
                <a:tab pos="756285" algn="l"/>
                <a:tab pos="756920" algn="l"/>
              </a:tabLst>
            </a:pPr>
            <a:r>
              <a:rPr lang="en-US" b="1" spc="-10" dirty="0">
                <a:latin typeface="Calibri"/>
                <a:cs typeface="Calibri"/>
              </a:rPr>
              <a:t>Community Home Page</a:t>
            </a:r>
          </a:p>
          <a:p>
            <a:pPr marL="1269365" lvl="2" indent="-342900">
              <a:lnSpc>
                <a:spcPct val="150000"/>
              </a:lnSpc>
              <a:spcBef>
                <a:spcPts val="610"/>
              </a:spcBef>
              <a:buFont typeface="+mj-lt"/>
              <a:buAutoNum type="arabicPeriod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Include image that shows professional networking and job application.</a:t>
            </a:r>
          </a:p>
          <a:p>
            <a:pPr marL="1269365" lvl="2" indent="-342900">
              <a:lnSpc>
                <a:spcPct val="150000"/>
              </a:lnSpc>
              <a:spcBef>
                <a:spcPts val="610"/>
              </a:spcBef>
              <a:buFont typeface="+mj-lt"/>
              <a:buAutoNum type="arabicPeriod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Include content with title ‘Get Started by registering now’ with a register button.</a:t>
            </a:r>
          </a:p>
          <a:p>
            <a:pPr marL="1269365" lvl="2" indent="-342900">
              <a:lnSpc>
                <a:spcPct val="150000"/>
              </a:lnSpc>
              <a:spcBef>
                <a:spcPts val="610"/>
              </a:spcBef>
              <a:buFont typeface="+mj-lt"/>
              <a:buAutoNum type="arabicPeriod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About Us summary</a:t>
            </a:r>
          </a:p>
          <a:p>
            <a:pPr marL="1269365" lvl="2" indent="-342900">
              <a:lnSpc>
                <a:spcPct val="150000"/>
              </a:lnSpc>
              <a:spcBef>
                <a:spcPts val="610"/>
              </a:spcBef>
              <a:buFont typeface="+mj-lt"/>
              <a:buAutoNum type="arabicPeriod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Show numbers of registered users</a:t>
            </a:r>
          </a:p>
        </p:txBody>
      </p:sp>
    </p:spTree>
    <p:extLst>
      <p:ext uri="{BB962C8B-B14F-4D97-AF65-F5344CB8AC3E}">
        <p14:creationId xmlns:p14="http://schemas.microsoft.com/office/powerpoint/2010/main" val="41728191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6058408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16. Proposed Improvements (3/3)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" y="1147572"/>
            <a:ext cx="8982710" cy="5651500"/>
            <a:chOff x="15240" y="1147572"/>
            <a:chExt cx="8982710" cy="565150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" y="1147572"/>
              <a:ext cx="8336280" cy="2898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128083"/>
            <a:ext cx="7947025" cy="422679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Improvements</a:t>
            </a:r>
            <a:endParaRPr sz="2000" dirty="0">
              <a:latin typeface="Calibri"/>
              <a:cs typeface="Calibri"/>
            </a:endParaRPr>
          </a:p>
          <a:p>
            <a:pPr marL="812165" lvl="1" indent="-342900">
              <a:lnSpc>
                <a:spcPct val="150000"/>
              </a:lnSpc>
              <a:spcBef>
                <a:spcPts val="610"/>
              </a:spcBef>
              <a:buFont typeface="+mj-lt"/>
              <a:buAutoNum type="arabicPeriod" startAt="5"/>
              <a:tabLst>
                <a:tab pos="756285" algn="l"/>
                <a:tab pos="756920" algn="l"/>
              </a:tabLst>
            </a:pPr>
            <a:r>
              <a:rPr lang="en-US" b="1" spc="-10" dirty="0">
                <a:latin typeface="Calibri"/>
                <a:cs typeface="Calibri"/>
              </a:rPr>
              <a:t>Home Page (Programmer) </a:t>
            </a:r>
          </a:p>
          <a:p>
            <a:pPr marL="1269365" lvl="2" indent="-342900">
              <a:lnSpc>
                <a:spcPct val="150000"/>
              </a:lnSpc>
              <a:spcBef>
                <a:spcPts val="610"/>
              </a:spcBef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Include latest posted job opportunities</a:t>
            </a:r>
          </a:p>
          <a:p>
            <a:pPr marL="812165" lvl="1" indent="-342900">
              <a:lnSpc>
                <a:spcPct val="150000"/>
              </a:lnSpc>
              <a:spcBef>
                <a:spcPts val="610"/>
              </a:spcBef>
              <a:buFont typeface="+mj-lt"/>
              <a:buAutoNum type="arabicPeriod" startAt="5"/>
              <a:tabLst>
                <a:tab pos="756285" algn="l"/>
                <a:tab pos="756920" algn="l"/>
              </a:tabLst>
            </a:pPr>
            <a:r>
              <a:rPr lang="en-US" b="1" spc="-10" dirty="0">
                <a:latin typeface="Calibri"/>
                <a:cs typeface="Calibri"/>
              </a:rPr>
              <a:t>Send Bulk email invitation (admin)</a:t>
            </a:r>
          </a:p>
          <a:p>
            <a:pPr marL="1269365" lvl="2" indent="-342900">
              <a:lnSpc>
                <a:spcPct val="150000"/>
              </a:lnSpc>
              <a:spcBef>
                <a:spcPts val="610"/>
              </a:spcBef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Include an input to allow admin to enter multiple email for bulk invitation and a button. </a:t>
            </a:r>
          </a:p>
          <a:p>
            <a:pPr marL="812165" lvl="1" indent="-342900">
              <a:lnSpc>
                <a:spcPct val="150000"/>
              </a:lnSpc>
              <a:spcBef>
                <a:spcPts val="610"/>
              </a:spcBef>
              <a:buFont typeface="+mj-lt"/>
              <a:buAutoNum type="arabicPeriod" startAt="7"/>
              <a:tabLst>
                <a:tab pos="756285" algn="l"/>
                <a:tab pos="756920" algn="l"/>
              </a:tabLst>
            </a:pPr>
            <a:r>
              <a:rPr lang="en-US" b="1" spc="-10" dirty="0">
                <a:latin typeface="Calibri"/>
                <a:cs typeface="Calibri"/>
              </a:rPr>
              <a:t>Profile Page, Public Profile Page &amp; Update Profile Page</a:t>
            </a:r>
          </a:p>
          <a:p>
            <a:pPr marL="1269365" lvl="2" indent="-342900">
              <a:lnSpc>
                <a:spcPct val="150000"/>
              </a:lnSpc>
              <a:spcBef>
                <a:spcPts val="610"/>
              </a:spcBef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Add new data like (Education qualification &amp; Job experiences)</a:t>
            </a:r>
          </a:p>
          <a:p>
            <a:pPr marL="812165" lvl="1" indent="-342900">
              <a:lnSpc>
                <a:spcPct val="150000"/>
              </a:lnSpc>
              <a:spcBef>
                <a:spcPts val="610"/>
              </a:spcBef>
              <a:buFont typeface="+mj-lt"/>
              <a:buAutoNum type="arabicPeriod" startAt="7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Make the website </a:t>
            </a:r>
            <a:r>
              <a:rPr lang="en-US" b="1" spc="-10" dirty="0">
                <a:latin typeface="Calibri"/>
                <a:cs typeface="Calibri"/>
              </a:rPr>
              <a:t>Mobile-responsive</a:t>
            </a:r>
          </a:p>
        </p:txBody>
      </p:sp>
    </p:spTree>
    <p:extLst>
      <p:ext uri="{BB962C8B-B14F-4D97-AF65-F5344CB8AC3E}">
        <p14:creationId xmlns:p14="http://schemas.microsoft.com/office/powerpoint/2010/main" val="184313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5296408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1. Development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lang="en-US" sz="2800" spc="-70" dirty="0">
                <a:solidFill>
                  <a:srgbClr val="FFFFFF"/>
                </a:solidFill>
                <a:latin typeface="Arial"/>
                <a:cs typeface="Arial"/>
              </a:rPr>
              <a:t> (2/2)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" y="1147572"/>
            <a:ext cx="8982710" cy="5651500"/>
            <a:chOff x="15240" y="1147572"/>
            <a:chExt cx="8982710" cy="565150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" y="1147572"/>
              <a:ext cx="4831080" cy="14965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A6BF0D2-FC2E-47D3-93A0-F771E9B6D6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01" y="1239327"/>
            <a:ext cx="5638800" cy="28401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A4FD5A-06DB-48B6-A859-DFC480B028C2}"/>
              </a:ext>
            </a:extLst>
          </p:cNvPr>
          <p:cNvSpPr txBox="1"/>
          <p:nvPr/>
        </p:nvSpPr>
        <p:spPr>
          <a:xfrm>
            <a:off x="334213" y="4356294"/>
            <a:ext cx="4572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b="1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 Visual Paradigm (Online) </a:t>
            </a:r>
            <a:r>
              <a:rPr lang="en-MY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– Used to create Diagrams like (System Architecture, Class Diagram, Activity Diagram and Flow Chart)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0F055-6FF5-43F6-9DAD-A10450B2E9C4}"/>
              </a:ext>
            </a:extLst>
          </p:cNvPr>
          <p:cNvSpPr txBox="1"/>
          <p:nvPr/>
        </p:nvSpPr>
        <p:spPr>
          <a:xfrm>
            <a:off x="5486400" y="4356293"/>
            <a:ext cx="31242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b="1" dirty="0" err="1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Creately</a:t>
            </a:r>
            <a:r>
              <a:rPr lang="en-US" b="1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(Online) </a:t>
            </a:r>
            <a:r>
              <a:rPr lang="en-US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– Used to create Diagrams like (Finite State Diagram and Extended- State Diagram)</a:t>
            </a:r>
            <a:endParaRPr lang="en-US" sz="1800" dirty="0">
              <a:latin typeface="Calibri"/>
              <a:cs typeface="Calibri"/>
            </a:endParaRP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152A4B67-D204-41D5-B4EE-9F2E57820C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48" y="1186100"/>
            <a:ext cx="5996164" cy="28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6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29005"/>
            <a:ext cx="4551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Application Block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Diagram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5" y="1153655"/>
              <a:ext cx="4431792" cy="5608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5009"/>
            <a:ext cx="410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Block </a:t>
            </a:r>
            <a:r>
              <a:rPr sz="1800" spc="-10" dirty="0">
                <a:latin typeface="Calibri"/>
                <a:cs typeface="Calibri"/>
              </a:rPr>
              <a:t>Diagram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Over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Picture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0DA19E2-3E48-4B54-B711-BF495F185F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6489"/>
            <a:ext cx="5486400" cy="48299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29005"/>
            <a:ext cx="2318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5" y="1153655"/>
              <a:ext cx="6391656" cy="5608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8" y="1215009"/>
            <a:ext cx="8423961" cy="5555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‘ABC Jobs Pte Ltd’ have approached me to develop a </a:t>
            </a:r>
            <a:r>
              <a:rPr lang="en-US" b="1" dirty="0">
                <a:latin typeface="Calibri"/>
                <a:cs typeface="Calibri"/>
              </a:rPr>
              <a:t>Community Portal </a:t>
            </a:r>
            <a:r>
              <a:rPr lang="en-US" dirty="0">
                <a:latin typeface="Calibri"/>
                <a:cs typeface="Calibri"/>
              </a:rPr>
              <a:t>for Software Developers (user) as a web developer.</a:t>
            </a:r>
          </a:p>
          <a:p>
            <a:pPr marL="299085" indent="-287020"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b="1" dirty="0">
                <a:latin typeface="Calibri"/>
                <a:cs typeface="Calibri"/>
              </a:rPr>
              <a:t>Linkedin.com </a:t>
            </a:r>
            <a:r>
              <a:rPr lang="en-US" dirty="0">
                <a:latin typeface="Calibri"/>
                <a:cs typeface="Calibri"/>
              </a:rPr>
              <a:t>is the example of the Community Portal to be designed</a:t>
            </a:r>
          </a:p>
          <a:p>
            <a:pPr marL="299085" indent="-287020"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The following is what the proposed system can provide to the user: </a:t>
            </a:r>
          </a:p>
          <a:p>
            <a:pPr marL="812165" lvl="1" indent="-3429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Can </a:t>
            </a:r>
            <a:r>
              <a:rPr lang="en-US" b="1" dirty="0">
                <a:latin typeface="Calibri"/>
                <a:cs typeface="Calibri"/>
              </a:rPr>
              <a:t>register</a:t>
            </a:r>
            <a:r>
              <a:rPr lang="en-US" dirty="0">
                <a:latin typeface="Calibri"/>
                <a:cs typeface="Calibri"/>
              </a:rPr>
              <a:t> in the portal.</a:t>
            </a:r>
          </a:p>
          <a:p>
            <a:pPr marL="812165" lvl="1" indent="-3429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Able to </a:t>
            </a:r>
            <a:r>
              <a:rPr lang="en-US" b="1" dirty="0">
                <a:latin typeface="Calibri"/>
                <a:cs typeface="Calibri"/>
              </a:rPr>
              <a:t>login</a:t>
            </a:r>
            <a:r>
              <a:rPr lang="en-US" dirty="0">
                <a:latin typeface="Calibri"/>
                <a:cs typeface="Calibri"/>
              </a:rPr>
              <a:t> and </a:t>
            </a:r>
            <a:r>
              <a:rPr lang="en-US" b="1" dirty="0">
                <a:latin typeface="Calibri"/>
                <a:cs typeface="Calibri"/>
              </a:rPr>
              <a:t>reset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password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pPr marL="812165" lvl="1" indent="-3429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Once user login, user can </a:t>
            </a:r>
            <a:r>
              <a:rPr lang="en-US" b="1" dirty="0">
                <a:latin typeface="Calibri"/>
                <a:cs typeface="Calibri"/>
              </a:rPr>
              <a:t>update their profile information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pPr marL="812165" lvl="1" indent="-3429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User should be able to </a:t>
            </a:r>
            <a:r>
              <a:rPr lang="en-US" b="1" dirty="0">
                <a:latin typeface="Calibri"/>
                <a:cs typeface="Calibri"/>
              </a:rPr>
              <a:t>search for other users by entering some criteria </a:t>
            </a:r>
            <a:r>
              <a:rPr lang="en-US" dirty="0">
                <a:latin typeface="Calibri"/>
                <a:cs typeface="Calibri"/>
              </a:rPr>
              <a:t>such as (‘First name’, ‘last name’, ‘city’, ‘country’, and ‘company name’) after login and </a:t>
            </a:r>
            <a:r>
              <a:rPr lang="en-US" b="1" dirty="0">
                <a:latin typeface="Calibri"/>
                <a:cs typeface="Calibri"/>
              </a:rPr>
              <a:t>view their public profile</a:t>
            </a:r>
            <a:r>
              <a:rPr lang="en-US" dirty="0">
                <a:latin typeface="Calibri"/>
                <a:cs typeface="Calibri"/>
              </a:rPr>
              <a:t>. </a:t>
            </a:r>
          </a:p>
          <a:p>
            <a:pPr marL="812165" lvl="1" indent="-3429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View job, job description and apply for job. (Additional features)</a:t>
            </a:r>
          </a:p>
          <a:p>
            <a:pPr marL="812165" lvl="1" indent="-3429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Create thread, view thread, and reply to thread. (Additional features)</a:t>
            </a:r>
          </a:p>
          <a:p>
            <a:pPr marL="812165" lvl="1" indent="-3429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View messages send message and reply to message. (Additional features)</a:t>
            </a:r>
          </a:p>
          <a:p>
            <a:pPr marL="756285" lvl="1" indent="-287020"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756285" lvl="1" indent="-287020"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29005"/>
            <a:ext cx="2318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1153655"/>
            <a:ext cx="8968740" cy="5645150"/>
            <a:chOff x="28955" y="1153655"/>
            <a:chExt cx="8968740" cy="564515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5" y="1153655"/>
              <a:ext cx="6391656" cy="5608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8" y="1215009"/>
            <a:ext cx="8423961" cy="3577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Languages &amp; Frameworks used to develop ABC Jobs Community Portal</a:t>
            </a:r>
            <a:endParaRPr lang="en-US" sz="1800" dirty="0">
              <a:latin typeface="Calibri"/>
              <a:cs typeface="Calibri"/>
            </a:endParaRPr>
          </a:p>
          <a:p>
            <a:pPr marL="812165" lvl="1" indent="-3429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b="1" dirty="0">
                <a:latin typeface="Calibri"/>
                <a:cs typeface="Calibri"/>
              </a:rPr>
              <a:t>JSP</a:t>
            </a:r>
            <a:r>
              <a:rPr lang="en-US" dirty="0">
                <a:latin typeface="Calibri"/>
                <a:cs typeface="Calibri"/>
              </a:rPr>
              <a:t> – Is a Dynamic HTML page that can used Java and Struts code</a:t>
            </a:r>
          </a:p>
          <a:p>
            <a:pPr marL="812165" lvl="1" indent="-3429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b="1" dirty="0">
                <a:latin typeface="Calibri"/>
                <a:cs typeface="Calibri"/>
              </a:rPr>
              <a:t>CSS</a:t>
            </a:r>
            <a:r>
              <a:rPr lang="en-US" dirty="0">
                <a:latin typeface="Calibri"/>
                <a:cs typeface="Calibri"/>
              </a:rPr>
              <a:t> – Style the document</a:t>
            </a:r>
          </a:p>
          <a:p>
            <a:pPr marL="812165" lvl="1" indent="-3429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b="1" dirty="0">
                <a:latin typeface="Calibri"/>
                <a:cs typeface="Calibri"/>
              </a:rPr>
              <a:t>JavaScript</a:t>
            </a:r>
            <a:r>
              <a:rPr lang="en-US" dirty="0">
                <a:latin typeface="Calibri"/>
                <a:cs typeface="Calibri"/>
              </a:rPr>
              <a:t> &amp;</a:t>
            </a:r>
            <a:r>
              <a:rPr lang="en-US" b="1" dirty="0">
                <a:latin typeface="Calibri"/>
                <a:cs typeface="Calibri"/>
              </a:rPr>
              <a:t> jQuery</a:t>
            </a:r>
            <a:r>
              <a:rPr lang="en-US" dirty="0">
                <a:latin typeface="Calibri"/>
                <a:cs typeface="Calibri"/>
              </a:rPr>
              <a:t> – Validation and for changing behavior of elements</a:t>
            </a:r>
          </a:p>
          <a:p>
            <a:pPr marL="812165" lvl="1" indent="-3429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b="1" dirty="0">
                <a:latin typeface="Calibri"/>
                <a:cs typeface="Calibri"/>
              </a:rPr>
              <a:t>Java </a:t>
            </a:r>
            <a:r>
              <a:rPr lang="en-US" dirty="0">
                <a:latin typeface="Calibri"/>
                <a:cs typeface="Calibri"/>
              </a:rPr>
              <a:t>– Server-side programming language (perform business logic)</a:t>
            </a:r>
          </a:p>
          <a:p>
            <a:pPr marL="812165" lvl="1" indent="-3429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b="1" dirty="0">
                <a:latin typeface="Calibri"/>
                <a:cs typeface="Calibri"/>
              </a:rPr>
              <a:t>Servlet</a:t>
            </a:r>
            <a:r>
              <a:rPr lang="en-US" dirty="0">
                <a:latin typeface="Calibri"/>
                <a:cs typeface="Calibri"/>
              </a:rPr>
              <a:t> – Request and Response model using Java</a:t>
            </a:r>
          </a:p>
          <a:p>
            <a:pPr marL="812165" lvl="1" indent="-3429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b="1" dirty="0">
                <a:latin typeface="Calibri"/>
                <a:cs typeface="Calibri"/>
              </a:rPr>
              <a:t>Struts Framework </a:t>
            </a:r>
            <a:r>
              <a:rPr lang="en-US" dirty="0">
                <a:latin typeface="Calibri"/>
                <a:cs typeface="Calibri"/>
              </a:rPr>
              <a:t>– Is a MVC framework that extends the capabilities of Servlet </a:t>
            </a:r>
          </a:p>
          <a:p>
            <a:pPr marL="812165" lvl="1" indent="-3429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n-US" b="1" dirty="0">
                <a:latin typeface="Calibri"/>
                <a:cs typeface="Calibri"/>
              </a:rPr>
              <a:t>MySQL</a:t>
            </a:r>
            <a:r>
              <a:rPr lang="en-US" dirty="0">
                <a:latin typeface="Calibri"/>
                <a:cs typeface="Calibri"/>
              </a:rPr>
              <a:t> – Database</a:t>
            </a:r>
          </a:p>
          <a:p>
            <a:pPr marL="756285" lvl="1" indent="-287020"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462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15009"/>
            <a:ext cx="8968740" cy="5645150"/>
            <a:chOff x="28955" y="1153655"/>
            <a:chExt cx="8968740" cy="5645150"/>
          </a:xfrm>
        </p:grpSpPr>
        <p:sp>
          <p:nvSpPr>
            <p:cNvPr id="3" name="object 3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955" y="1153655"/>
              <a:ext cx="6004560" cy="5608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3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6639" y="1215009"/>
            <a:ext cx="5681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Register to Thank You Page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2313" y="429005"/>
            <a:ext cx="6754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Models, Controllers, Classes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Developed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3D0821FB-B02E-4F1E-8EF9-755AE0F88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33544"/>
              </p:ext>
            </p:extLst>
          </p:nvPr>
        </p:nvGraphicFramePr>
        <p:xfrm>
          <a:off x="3027629" y="1817935"/>
          <a:ext cx="2665413" cy="166712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9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marL="91478" marR="91478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0230"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Defines data structure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Store data into database &amp; Updates application to reflect added item</a:t>
                      </a:r>
                    </a:p>
                  </a:txBody>
                  <a:tcPr marL="91478" marR="91478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D661867E-7E12-41AD-894A-233D0FA12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52958"/>
              </p:ext>
            </p:extLst>
          </p:nvPr>
        </p:nvGraphicFramePr>
        <p:xfrm>
          <a:off x="458788" y="3970338"/>
          <a:ext cx="2663825" cy="165576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54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View</a:t>
                      </a:r>
                    </a:p>
                  </a:txBody>
                  <a:tcPr marL="91424" marR="91424"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03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Defines display (UI)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User clicks submit</a:t>
                      </a:r>
                    </a:p>
                  </a:txBody>
                  <a:tcPr marL="91424" marR="91424"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BDD02A5-7FCB-4538-8C17-D84786900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36478"/>
              </p:ext>
            </p:extLst>
          </p:nvPr>
        </p:nvGraphicFramePr>
        <p:xfrm>
          <a:off x="5972042" y="3886200"/>
          <a:ext cx="2663825" cy="186471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4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Controller</a:t>
                      </a:r>
                    </a:p>
                  </a:txBody>
                  <a:tcPr marL="91424" marR="91424" marT="45683" marB="456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08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Contains control logic</a:t>
                      </a:r>
                    </a:p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400" dirty="0"/>
                        <a:t>Receives user data and notifies model to ‘add item’ &amp; updates the view whenever the data changes</a:t>
                      </a:r>
                    </a:p>
                  </a:txBody>
                  <a:tcPr marL="91424" marR="91424" marT="45683" marB="456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Arrow: Down 19">
            <a:extLst>
              <a:ext uri="{FF2B5EF4-FFF2-40B4-BE49-F238E27FC236}">
                <a16:creationId xmlns:a16="http://schemas.microsoft.com/office/drawing/2014/main" id="{B67112F5-9E04-41C3-AE36-0EFBA55677B4}"/>
              </a:ext>
            </a:extLst>
          </p:cNvPr>
          <p:cNvSpPr/>
          <p:nvPr/>
        </p:nvSpPr>
        <p:spPr>
          <a:xfrm rot="16200000">
            <a:off x="4355307" y="3367881"/>
            <a:ext cx="433388" cy="228917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220A935-54E3-4EF5-8AC3-4B5E37670D63}"/>
              </a:ext>
            </a:extLst>
          </p:cNvPr>
          <p:cNvSpPr/>
          <p:nvPr/>
        </p:nvSpPr>
        <p:spPr>
          <a:xfrm rot="5400000">
            <a:off x="4323557" y="3999706"/>
            <a:ext cx="431800" cy="229076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5224726-8B1C-4C6D-92FF-D4B2BE9FF224}"/>
              </a:ext>
            </a:extLst>
          </p:cNvPr>
          <p:cNvSpPr/>
          <p:nvPr/>
        </p:nvSpPr>
        <p:spPr>
          <a:xfrm rot="19236596">
            <a:off x="6986190" y="1836460"/>
            <a:ext cx="431800" cy="180022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D98A2A-D0B4-452D-8705-4ED47266EC4B}"/>
              </a:ext>
            </a:extLst>
          </p:cNvPr>
          <p:cNvSpPr txBox="1"/>
          <p:nvPr/>
        </p:nvSpPr>
        <p:spPr>
          <a:xfrm>
            <a:off x="7139800" y="2151411"/>
            <a:ext cx="147637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Manipulates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838191-8050-4962-BAC4-894917D19D4F}"/>
              </a:ext>
            </a:extLst>
          </p:cNvPr>
          <p:cNvSpPr txBox="1"/>
          <p:nvPr/>
        </p:nvSpPr>
        <p:spPr>
          <a:xfrm>
            <a:off x="3243263" y="4011613"/>
            <a:ext cx="24733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Sends inputs from users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DFDDC7-B2A8-4E04-992D-CDB750D275AC}"/>
              </a:ext>
            </a:extLst>
          </p:cNvPr>
          <p:cNvSpPr txBox="1"/>
          <p:nvPr/>
        </p:nvSpPr>
        <p:spPr>
          <a:xfrm>
            <a:off x="3216275" y="5245100"/>
            <a:ext cx="28225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Updates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15B9E4-D7C0-47F5-B345-D5A8215A1611}"/>
              </a:ext>
            </a:extLst>
          </p:cNvPr>
          <p:cNvSpPr txBox="1"/>
          <p:nvPr/>
        </p:nvSpPr>
        <p:spPr>
          <a:xfrm>
            <a:off x="1142999" y="5721423"/>
            <a:ext cx="14128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latin typeface="+mn-lt"/>
              </a:rPr>
              <a:t>register.jsp</a:t>
            </a:r>
            <a:endParaRPr lang="en-US" sz="2000" b="1" dirty="0">
              <a:latin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387E6A-3B86-493A-809A-054618128EE2}"/>
              </a:ext>
            </a:extLst>
          </p:cNvPr>
          <p:cNvSpPr txBox="1"/>
          <p:nvPr/>
        </p:nvSpPr>
        <p:spPr>
          <a:xfrm>
            <a:off x="6477000" y="5654283"/>
            <a:ext cx="1752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latin typeface="+mn-lt"/>
              </a:rPr>
              <a:t>RegisterAction</a:t>
            </a:r>
            <a:endParaRPr lang="en-US" sz="2000" b="1" dirty="0"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24F413-0C92-4460-9C21-10590304EEAE}"/>
              </a:ext>
            </a:extLst>
          </p:cNvPr>
          <p:cNvSpPr txBox="1"/>
          <p:nvPr/>
        </p:nvSpPr>
        <p:spPr>
          <a:xfrm>
            <a:off x="3826936" y="1315541"/>
            <a:ext cx="37322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latin typeface="+mn-lt"/>
              </a:rPr>
              <a:t>UserDAO</a:t>
            </a:r>
            <a:r>
              <a:rPr lang="en-US" sz="2000" b="1" dirty="0">
                <a:latin typeface="+mn-lt"/>
              </a:rPr>
              <a:t>, User &amp; </a:t>
            </a:r>
            <a:r>
              <a:rPr lang="en-US" sz="2000" b="1" dirty="0" err="1">
                <a:latin typeface="+mn-lt"/>
              </a:rPr>
              <a:t>UserAccount</a:t>
            </a:r>
            <a:endParaRPr lang="en-US" sz="2000" b="1" dirty="0"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20D319-F097-43B8-84B2-2FFFACE64AB9}"/>
              </a:ext>
            </a:extLst>
          </p:cNvPr>
          <p:cNvSpPr txBox="1"/>
          <p:nvPr/>
        </p:nvSpPr>
        <p:spPr>
          <a:xfrm>
            <a:off x="2876730" y="5645876"/>
            <a:ext cx="1752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/>
              <a:t>t</a:t>
            </a:r>
            <a:r>
              <a:rPr lang="en-US" sz="2000" b="1" dirty="0" err="1">
                <a:latin typeface="+mn-lt"/>
              </a:rPr>
              <a:t>hankyou.jsp</a:t>
            </a:r>
            <a:endParaRPr lang="en-US" sz="2000" b="1" dirty="0">
              <a:latin typeface="+mn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D1C816C-30A8-4C58-9D7E-694ABAADA831}"/>
              </a:ext>
            </a:extLst>
          </p:cNvPr>
          <p:cNvSpPr/>
          <p:nvPr/>
        </p:nvSpPr>
        <p:spPr>
          <a:xfrm>
            <a:off x="3056713" y="3527140"/>
            <a:ext cx="760413" cy="4672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MY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106394-D69F-4C54-A6B8-6EB0CD3435CA}"/>
              </a:ext>
            </a:extLst>
          </p:cNvPr>
          <p:cNvSpPr/>
          <p:nvPr/>
        </p:nvSpPr>
        <p:spPr>
          <a:xfrm>
            <a:off x="5295316" y="3471930"/>
            <a:ext cx="760413" cy="4672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MY" dirty="0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FF57E96D-C1E4-4099-9499-762734428A88}"/>
              </a:ext>
            </a:extLst>
          </p:cNvPr>
          <p:cNvSpPr/>
          <p:nvPr/>
        </p:nvSpPr>
        <p:spPr>
          <a:xfrm rot="7823202">
            <a:off x="6330128" y="2199424"/>
            <a:ext cx="431800" cy="180022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F8F341-5859-4C00-A96F-CAB174E6F693}"/>
              </a:ext>
            </a:extLst>
          </p:cNvPr>
          <p:cNvSpPr txBox="1"/>
          <p:nvPr/>
        </p:nvSpPr>
        <p:spPr>
          <a:xfrm>
            <a:off x="5707021" y="3249946"/>
            <a:ext cx="1295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Demand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5782D69-F69D-4CBD-8D1C-5C9512A5D1B0}"/>
              </a:ext>
            </a:extLst>
          </p:cNvPr>
          <p:cNvSpPr/>
          <p:nvPr/>
        </p:nvSpPr>
        <p:spPr>
          <a:xfrm>
            <a:off x="7556575" y="1650795"/>
            <a:ext cx="760413" cy="4672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MY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E8D2AFF-7D7D-4146-A9E6-3A95F12C7881}"/>
              </a:ext>
            </a:extLst>
          </p:cNvPr>
          <p:cNvSpPr/>
          <p:nvPr/>
        </p:nvSpPr>
        <p:spPr>
          <a:xfrm>
            <a:off x="4542213" y="5595980"/>
            <a:ext cx="760413" cy="4672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MY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2342</Words>
  <Application>Microsoft Office PowerPoint</Application>
  <PresentationFormat>On-screen Show (4:3)</PresentationFormat>
  <Paragraphs>462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Cambria</vt:lpstr>
      <vt:lpstr>Times New Roman</vt:lpstr>
      <vt:lpstr>Wingdings</vt:lpstr>
      <vt:lpstr>Office Theme</vt:lpstr>
      <vt:lpstr>Design, Develop, Implement &amp; Document Community Portal  Website</vt:lpstr>
      <vt:lpstr>Document History</vt:lpstr>
      <vt:lpstr>Contents</vt:lpstr>
      <vt:lpstr>1. Development Tools (1/2)</vt:lpstr>
      <vt:lpstr>1. Development Tools (2/2)</vt:lpstr>
      <vt:lpstr>2. Application Block Diagram</vt:lpstr>
      <vt:lpstr>3. Applications</vt:lpstr>
      <vt:lpstr>3. Applications</vt:lpstr>
      <vt:lpstr>4. Models, Controllers, Classes Developed</vt:lpstr>
      <vt:lpstr>5. Classes Developed</vt:lpstr>
      <vt:lpstr>5. Classes Developed</vt:lpstr>
      <vt:lpstr>5. Classes Developed</vt:lpstr>
      <vt:lpstr>5. Classes Developed</vt:lpstr>
      <vt:lpstr>5. Classes Developed</vt:lpstr>
      <vt:lpstr>5. Classes Developed</vt:lpstr>
      <vt:lpstr>6. Database Design</vt:lpstr>
      <vt:lpstr>7. UI Design (1/8)</vt:lpstr>
      <vt:lpstr>7. UI Design (2/8)</vt:lpstr>
      <vt:lpstr>7. UI Design (3/8)</vt:lpstr>
      <vt:lpstr>7. UI Design (4/8)</vt:lpstr>
      <vt:lpstr>7. UI Design (5/8)</vt:lpstr>
      <vt:lpstr>7. UI Design (6/8)</vt:lpstr>
      <vt:lpstr>7. UI Design (7/8)</vt:lpstr>
      <vt:lpstr>7. UI Design (8/8)</vt:lpstr>
      <vt:lpstr>8. Struts Includes</vt:lpstr>
      <vt:lpstr>9. Struts Configuration (Struts.xml)</vt:lpstr>
      <vt:lpstr>10. Software Development Methodology</vt:lpstr>
      <vt:lpstr>11. Project Plan</vt:lpstr>
      <vt:lpstr>12. Application Screen Shots (1/11)</vt:lpstr>
      <vt:lpstr>12. Application Screen Shots (2/11)</vt:lpstr>
      <vt:lpstr>12. Application Screen Shots (3/11)</vt:lpstr>
      <vt:lpstr>12. Application Screen Shots (4/11)</vt:lpstr>
      <vt:lpstr>12. Application Screen Shots (5/11)</vt:lpstr>
      <vt:lpstr>12. Application Screen Shots (6/11)</vt:lpstr>
      <vt:lpstr>12. Application Screen Shots (7/11)</vt:lpstr>
      <vt:lpstr>12. Application Screen Shots (8/11)</vt:lpstr>
      <vt:lpstr>12. Application Screen Shots (9/11)</vt:lpstr>
      <vt:lpstr>12. Application Screen Shots (10/11)</vt:lpstr>
      <vt:lpstr>12. Application Screen Shots (11/11)</vt:lpstr>
      <vt:lpstr>13. Project Milestones &amp; Tasks (1/2)</vt:lpstr>
      <vt:lpstr>13. Project Milestones &amp; Tasks (2/2)</vt:lpstr>
      <vt:lpstr>14. Milestone Feedback &amp; Action taken</vt:lpstr>
      <vt:lpstr>15. Project Results</vt:lpstr>
      <vt:lpstr>16. Proposed Improvements (1/3)</vt:lpstr>
      <vt:lpstr>16. Proposed Improvements (2/3)</vt:lpstr>
      <vt:lpstr>16. Proposed Improvements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Lim Yao Cheng</cp:lastModifiedBy>
  <cp:revision>397</cp:revision>
  <dcterms:created xsi:type="dcterms:W3CDTF">2020-09-22T07:10:06Z</dcterms:created>
  <dcterms:modified xsi:type="dcterms:W3CDTF">2020-10-20T02:25:47Z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2019-07-26T00:00:00Z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2020-09-22T00:00:00Z</vt:filetime>
  </property>
</Properties>
</file>