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8"/>
  </p:notesMasterIdLst>
  <p:handoutMasterIdLst>
    <p:handoutMasterId r:id="rId19"/>
  </p:handoutMasterIdLst>
  <p:sldIdLst>
    <p:sldId id="3317" r:id="rId2"/>
    <p:sldId id="3297" r:id="rId3"/>
    <p:sldId id="3318" r:id="rId4"/>
    <p:sldId id="3335" r:id="rId5"/>
    <p:sldId id="3319" r:id="rId6"/>
    <p:sldId id="3336" r:id="rId7"/>
    <p:sldId id="3345" r:id="rId8"/>
    <p:sldId id="3329" r:id="rId9"/>
    <p:sldId id="3330" r:id="rId10"/>
    <p:sldId id="3338" r:id="rId11"/>
    <p:sldId id="3346" r:id="rId12"/>
    <p:sldId id="3342" r:id="rId13"/>
    <p:sldId id="3344" r:id="rId14"/>
    <p:sldId id="3324" r:id="rId15"/>
    <p:sldId id="3337" r:id="rId16"/>
    <p:sldId id="3296" r:id="rId17"/>
  </p:sldIdLst>
  <p:sldSz cx="9145588" cy="5145088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E1233"/>
    <a:srgbClr val="9F7B63"/>
    <a:srgbClr val="F48E77"/>
    <a:srgbClr val="A1BD70"/>
    <a:srgbClr val="889EB6"/>
    <a:srgbClr val="004236"/>
    <a:srgbClr val="169274"/>
    <a:srgbClr val="60AEA9"/>
    <a:srgbClr val="8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9" autoAdjust="0"/>
    <p:restoredTop sz="68331" autoAdjust="0"/>
  </p:normalViewPr>
  <p:slideViewPr>
    <p:cSldViewPr>
      <p:cViewPr varScale="1">
        <p:scale>
          <a:sx n="128" d="100"/>
          <a:sy n="128" d="100"/>
        </p:scale>
        <p:origin x="3112" y="168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2024/1/13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7:13:0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2024/1/13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大家好我們的組名叫</a:t>
            </a:r>
            <a:r>
              <a:rPr lang="en-US" altLang="zh-CN" dirty="0"/>
              <a:t>AB</a:t>
            </a:r>
            <a:r>
              <a:rPr lang="zh-CN" altLang="en-US" dirty="0"/>
              <a:t>，組員有林于喬和林嘉威，我們今天要報告的主題是</a:t>
            </a:r>
            <a:r>
              <a:rPr lang="en-US" altLang="zh-CN" dirty="0"/>
              <a:t>2022</a:t>
            </a:r>
            <a:r>
              <a:rPr lang="zh-CN" altLang="en-US" dirty="0"/>
              <a:t>年疫情分析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再來我們來看看，右邊的這張圖，我們可以看到，圖中雖然有兩個資料比較</a:t>
            </a:r>
            <a:r>
              <a:rPr lang="en-US" altLang="zh-CN" sz="1400" dirty="0"/>
              <a:t>2021</a:t>
            </a:r>
            <a:r>
              <a:rPr lang="zh-CN" altLang="en-US" sz="1400" dirty="0"/>
              <a:t>和</a:t>
            </a:r>
            <a:r>
              <a:rPr lang="en-US" altLang="zh-CN" sz="1400" dirty="0"/>
              <a:t>2022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但就台灣而言，與</a:t>
            </a:r>
            <a:r>
              <a:rPr lang="en-US" altLang="zh-CN" sz="1400" dirty="0"/>
              <a:t>2021</a:t>
            </a:r>
            <a:r>
              <a:rPr lang="zh-CN" altLang="en-US" sz="1400" dirty="0"/>
              <a:t>年比較毫無意義，因為</a:t>
            </a:r>
            <a:r>
              <a:rPr lang="en-US" altLang="zh-CN" sz="1400" dirty="0"/>
              <a:t>2021</a:t>
            </a:r>
            <a:r>
              <a:rPr lang="zh-CN" altLang="en-US" sz="1400" dirty="0"/>
              <a:t>年的台灣疫情未爆發，數值全部都是零。</a:t>
            </a:r>
            <a:endParaRPr lang="en-US" altLang="zh-CN" sz="1400" dirty="0"/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再來圖表的表示依舊不直觀，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下方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軸的年齡表示的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0-4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，不知道為什麼不統整在一起，文字也是直放的，幫方便閱讀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左邊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軸的數字也是表達的不夠直接，後面的零太多了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那我們再來看看我們做的改善，台灣</a:t>
            </a:r>
            <a:r>
              <a:rPr lang="en-US" altLang="zh-CN" sz="1400" dirty="0"/>
              <a:t>2022</a:t>
            </a:r>
            <a:r>
              <a:rPr lang="zh-CN" altLang="en-US" sz="1400" dirty="0"/>
              <a:t>年各年齡層男女確診個數，我們的資料來源是來自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疾管署的公開資料，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這張圖我們將性別與年齡合在一起做一個資料的整合</a:t>
            </a:r>
            <a:endParaRPr lang="en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/>
          </a:p>
          <a:p>
            <a:r>
              <a:rPr lang="zh-CN" altLang="en-US" sz="1400" dirty="0"/>
              <a:t>其中藍色是男生確診個數，紅色是女生確診個數。</a:t>
            </a:r>
            <a:endParaRPr lang="en-US" altLang="zh-CN" sz="1400" dirty="0"/>
          </a:p>
          <a:p>
            <a:r>
              <a:rPr lang="zh-CN" altLang="en-US" sz="1400" dirty="0"/>
              <a:t>下方</a:t>
            </a:r>
            <a:r>
              <a:rPr lang="en-US" altLang="zh-CN" sz="1400" dirty="0"/>
              <a:t>X</a:t>
            </a:r>
            <a:r>
              <a:rPr lang="zh-CN" altLang="en-US" sz="1400" dirty="0"/>
              <a:t>軸是確診個數（每百萬為單位），左方</a:t>
            </a:r>
            <a:r>
              <a:rPr lang="en-US" altLang="zh-CN" sz="1400" dirty="0"/>
              <a:t>y</a:t>
            </a:r>
            <a:r>
              <a:rPr lang="zh-CN" altLang="en-US" sz="1400" dirty="0"/>
              <a:t>軸是各個年齡層，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我們將</a:t>
            </a:r>
            <a:r>
              <a:rPr lang="en-US" altLang="zh-CN" sz="1400" dirty="0"/>
              <a:t>70</a:t>
            </a:r>
            <a:r>
              <a:rPr lang="zh-CN" altLang="en-US" sz="1400" dirty="0"/>
              <a:t>歲以上的我們整合在一塊，因為在把</a:t>
            </a:r>
            <a:r>
              <a:rPr lang="en-US" altLang="zh-CN" sz="1400" dirty="0"/>
              <a:t>80</a:t>
            </a:r>
            <a:r>
              <a:rPr lang="zh-CN" altLang="en-US" sz="1400" dirty="0"/>
              <a:t>，</a:t>
            </a:r>
            <a:r>
              <a:rPr lang="en-US" altLang="zh-CN" sz="1400" dirty="0"/>
              <a:t>90</a:t>
            </a:r>
            <a:r>
              <a:rPr lang="zh-CN" altLang="en-US" sz="1400" dirty="0"/>
              <a:t>分出來就有點多餘了。</a:t>
            </a:r>
            <a:endParaRPr lang="en-US" altLang="zh-CN" sz="1400" dirty="0"/>
          </a:p>
          <a:p>
            <a:r>
              <a:rPr lang="zh-CN" altLang="en-US" sz="1400" dirty="0"/>
              <a:t>然後然數單位我們也做成以每百萬為單位，讓數字好讀一點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3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那會製作這張圖，我們想要讓一張圖的參考性更多。這樣就不用兩張圖看來看去。</a:t>
            </a:r>
            <a:endParaRPr lang="en-US" altLang="zh-CN" sz="1400" dirty="0"/>
          </a:p>
          <a:p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那我們是希望能夠藉由這張圖，讓大家知到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了解疫情與性別和年齡之間的關係。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這張圖為例，女生的確診數在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歲以上都是比男生多，為什麽呢？，這邊就可以做一個延伸的探討。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我們也希望，不管是政府還是醫院，都可以利用像這樣的圖的價值去做一些判斷和決策，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以這張圖為例，醫院或許可以針對不同年齡的病患做一些醫療資源上的分配。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政府也可以制訂相關政策讓青壯年人口的確診個數少一點，例如居家班公等。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46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那這張圖整個過程使用到的技術有這些。</a:t>
            </a:r>
            <a:endParaRPr lang="en-US" altLang="zh-CN" sz="1400" dirty="0"/>
          </a:p>
          <a:p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我們用程式讀取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csv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檔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接著從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csv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中取出我們想要的資料，並且做資料處理和統計。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最後將我們所統計出來的資料用</a:t>
            </a:r>
            <a:r>
              <a:rPr lang="e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Matplotlib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將圖表製作出來。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21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第三章結論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86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這次報告的結論就是我們在製作報告的過程中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利用所學，學以致用，我們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知道如何從網路上搜集自己想要的資訊，並且加以整理成圖表。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我們知道如何產生更好過有價值的圖表，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我們知道如何表達是可以讓人舒適的閱讀。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我想説雖然這只是爬蟲的一小部分，但有這些不少的經驗，我們也可以多多主動的去嘗試和學習一些領域。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/>
              <a:t>這次報告主題的結論，其實疫情的還有許許多多的延伸議題等著我們去探討，像是經濟，政策，工作，教育，生活模式等。</a:t>
            </a:r>
            <a:endParaRPr lang="en-US" altLang="zh-CN" sz="1400" dirty="0"/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1400" dirty="0"/>
          </a:p>
          <a:p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86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以上，謝謝大家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7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接下我們將介紹，我們的動機與目的，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成果介紹與展示，然後還有結論，共三個主題。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第一章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動機與目的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2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那藉由這次在課程上的學習，和作業機會。我們有了「是否我們也可以從網路上收集我們好奇的相關資料？」的疑問，像是疫情，</a:t>
            </a:r>
            <a:r>
              <a:rPr lang="zh-CN" altLang="en-US" sz="1400" dirty="0">
                <a:highlight>
                  <a:srgbClr val="FFFF00"/>
                </a:highlight>
              </a:rPr>
              <a:t>因為新冠肺炎</a:t>
            </a:r>
            <a:r>
              <a:rPr lang="en-US" altLang="zh-CN" sz="1400" dirty="0">
                <a:highlight>
                  <a:srgbClr val="FFFF00"/>
                </a:highlight>
              </a:rPr>
              <a:t>COVID-19</a:t>
            </a:r>
            <a:r>
              <a:rPr lang="zh-CN" altLang="en-US" sz="1400" dirty="0">
                <a:highlight>
                  <a:srgbClr val="FFFF00"/>
                </a:highlight>
              </a:rPr>
              <a:t>於</a:t>
            </a:r>
            <a:r>
              <a:rPr lang="en-US" altLang="zh-CN" sz="1400" dirty="0">
                <a:highlight>
                  <a:srgbClr val="FFFF00"/>
                </a:highlight>
              </a:rPr>
              <a:t>2020</a:t>
            </a:r>
            <a:r>
              <a:rPr lang="zh-CN" altLang="en-US" sz="1400" dirty="0">
                <a:highlight>
                  <a:srgbClr val="FFFF00"/>
                </a:highlight>
              </a:rPr>
              <a:t>年爆發，在現在的生活中，雖然疫情已成為我們的日常。但還是在我們的生活中造成許多嚴重的影響，與我們息息相關。</a:t>
            </a:r>
            <a:endParaRPr lang="en-US" altLang="zh-CN" sz="1400" dirty="0">
              <a:highlight>
                <a:srgbClr val="FFFF00"/>
              </a:highlight>
            </a:endParaRPr>
          </a:p>
          <a:p>
            <a:endParaRPr lang="en-US" altLang="zh-CN" sz="1400" dirty="0"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所以這次我們想要探討的是</a:t>
            </a:r>
            <a:r>
              <a:rPr lang="en-US" altLang="zh-CN" sz="1400" dirty="0"/>
              <a:t>2022</a:t>
            </a:r>
            <a:r>
              <a:rPr lang="zh-CN" altLang="en-US" sz="1400" dirty="0"/>
              <a:t>年的疫情，接著我們開始上網尋找一些統計資料，</a:t>
            </a:r>
            <a:r>
              <a:rPr lang="zh-CN" altLang="en-US" sz="1400" dirty="0">
                <a:highlight>
                  <a:srgbClr val="FFFF00"/>
                </a:highlight>
              </a:rPr>
              <a:t>在尋找資料的過程中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，</a:t>
            </a:r>
            <a:r>
              <a:rPr lang="zh-CN" altLang="en-US" sz="1400" dirty="0"/>
              <a:t>我們發現我們在網路所搜尋到的，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有些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資料整合效果不佳，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我們也發現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有些</a:t>
            </a:r>
            <a:r>
              <a:rPr lang="zh-CN" altLang="en-US" sz="1400" dirty="0"/>
              <a:t>雖然資料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內容很豐富，但有參考價值的卻不多（像是第一劑疫苗施打的覆蓋率，雖然覆蓋率高達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94%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，但第一劑疫苗的施打對於現今的我們毫無意義）。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我們還發現網路上的資訊很多，但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每個人關心的議題和資訊不一樣，有時候自己想知道的資訊不見得找得到，因此我想要能自己動手做一個我們想知道，且有價值性的參考資訊。那我們想到最直接了當的表示法就是圖表。因為圖表能將那大量的且複雜的數據資料圖形化，讓大家看了一目了然。並接收到有用的資訊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我們希望得到的收穫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是我們能夠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了解到疫情的現況，並且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進而探討疫情的未來走向，以及一些衍伸得議題，例如：國家經濟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以上是我們的製作動機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2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第二章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成果介紹與展示</a:t>
            </a:r>
            <a:r>
              <a:rPr lang="zh-CN" altLang="en-US" dirty="0"/>
              <a:t>，接下來將介紹一些我們認為有且用有參考價值的一些圖表，也就是我們</a:t>
            </a:r>
            <a:r>
              <a:rPr lang="zh-TW" altLang="en-US" dirty="0"/>
              <a:t>的成果展示。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3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首先我們來看看，右邊的這張圖，我們可以看到，圖中只表示了單一的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絕對值，幾月幾號確診個幾個，但這樣的資料並沒有意義也不是我們想要的。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如果我們將資料內容改成確診率，或者確診個數的多寡會帶來什麼影響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像是國內生產毛額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GDP)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會不會具有參考性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再來圖表的表示也不直觀，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下方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軸的日期表示的太密集了，我們也不會認真的想知道每天的詳細資訊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左邊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軸的數字也是表達的不夠直接，後面的零太多了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4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那接下來這張圖是我們做的改進，台灣</a:t>
            </a:r>
            <a:r>
              <a:rPr lang="en-US" altLang="zh-CN" sz="1400" dirty="0"/>
              <a:t>2022</a:t>
            </a:r>
            <a:r>
              <a:rPr lang="zh-CN" altLang="en-US" sz="1400" dirty="0"/>
              <a:t>年的</a:t>
            </a:r>
            <a:r>
              <a:rPr lang="en-US" altLang="zh-CN" sz="1400" dirty="0"/>
              <a:t>1-11</a:t>
            </a:r>
            <a:r>
              <a:rPr lang="zh-CN" altLang="en-US" sz="1400" dirty="0"/>
              <a:t>月的確診個數與死亡率的比較，我們的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資料來源是來自：國家高速網路與計算中心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/>
          </a:p>
          <a:p>
            <a:r>
              <a:rPr lang="zh-CN" altLang="en-US" sz="1400" dirty="0"/>
              <a:t>其中藍色長條代表著當月的確診個數，而紅色線條則代表在當月確診，之後死亡的死亡率。</a:t>
            </a:r>
            <a:endParaRPr lang="en-US" altLang="zh-CN" sz="1400" dirty="0"/>
          </a:p>
          <a:p>
            <a:r>
              <a:rPr lang="zh-CN" altLang="en-US" sz="1400" dirty="0"/>
              <a:t>下方</a:t>
            </a:r>
            <a:r>
              <a:rPr lang="en-US" altLang="zh-CN" sz="1400" dirty="0"/>
              <a:t>X</a:t>
            </a:r>
            <a:r>
              <a:rPr lang="zh-CN" altLang="en-US" sz="1400" dirty="0"/>
              <a:t>軸是月份，左方</a:t>
            </a:r>
            <a:r>
              <a:rPr lang="en-US" altLang="zh-CN" sz="1400" dirty="0"/>
              <a:t>y</a:t>
            </a:r>
            <a:r>
              <a:rPr lang="zh-CN" altLang="en-US" sz="1400" dirty="0"/>
              <a:t>軸是死亡個數，以每百萬為單位，右方</a:t>
            </a:r>
            <a:r>
              <a:rPr lang="en-US" altLang="zh-CN" sz="1400" dirty="0"/>
              <a:t>y</a:t>
            </a:r>
            <a:r>
              <a:rPr lang="zh-CN" altLang="en-US" sz="1400" dirty="0"/>
              <a:t>軸是死亡率。</a:t>
            </a:r>
            <a:endParaRPr lang="en-US" altLang="zh-CN" sz="1400" dirty="0"/>
          </a:p>
          <a:p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我們多加入了紅色的死亡率，拿來與確診個數做比較。讓我們可以知道確診數與死亡之間的關係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我們將密集的</a:t>
            </a:r>
            <a:r>
              <a:rPr lang="en-US" altLang="zh-CN" sz="1400" dirty="0"/>
              <a:t>X</a:t>
            </a:r>
            <a:r>
              <a:rPr lang="zh-CN" altLang="en-US" sz="1400" dirty="0"/>
              <a:t>軸改成以月為單位，可以大略的知道今年的疫情，也不會太籠統的被敷衍過，</a:t>
            </a:r>
            <a:endParaRPr lang="en-US" altLang="zh-CN" sz="1400" dirty="0"/>
          </a:p>
          <a:p>
            <a:r>
              <a:rPr lang="zh-CN" altLang="en-US" sz="1400" dirty="0"/>
              <a:t>我們也將左邊</a:t>
            </a:r>
            <a:r>
              <a:rPr lang="en-US" altLang="zh-CN" sz="1400" dirty="0"/>
              <a:t>y</a:t>
            </a:r>
            <a:r>
              <a:rPr lang="zh-CN" altLang="en-US" sz="1400" dirty="0"/>
              <a:t>座標顯示的死亡個數，以每百萬為單位來表示，以方便直接讀取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1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那會製作這張圖，除了剛剛我講到的一些改善，最重要是我們將確診個數與死亡率做比較，讓圖產生更多的參考性。</a:t>
            </a:r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像是這張圖，就可以說明，</a:t>
            </a:r>
            <a:r>
              <a:rPr lang="en-US" altLang="zh-CN" sz="1400" dirty="0"/>
              <a:t>2022</a:t>
            </a:r>
            <a:r>
              <a:rPr lang="zh-CN" altLang="en-US" sz="1400" dirty="0"/>
              <a:t>年當台灣的確診個數提升，死亡率也會稍微為的跟著提升，但依舊維持在移地的範圍內。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我們也希望能夠藉由這張圖，讓大家知到去每月疫情的變化，並且大約了解出未來可能的趨勢，然後做出相對應的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防疫措施。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/>
              <a:t>那我們也香藉由這張圖來知道當下病毒的致死率。</a:t>
            </a:r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那死亡率也可以帶出台灣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醫療資源、政策等問題等的探討。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像是若醫療資源不足，或政策決定錯誤，死亡率當然的也會跟著提升。</a:t>
            </a:r>
          </a:p>
          <a:p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11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那我們整個過程使用到的技術有這些。</a:t>
            </a:r>
            <a:endParaRPr lang="en-US" altLang="zh-CN" sz="1400" dirty="0"/>
          </a:p>
          <a:p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我們用</a:t>
            </a:r>
            <a:r>
              <a:rPr lang="e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抓取網頁資訊，用</a:t>
            </a:r>
            <a:r>
              <a:rPr lang="e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Beautiful soup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解析</a:t>
            </a:r>
            <a:r>
              <a:rPr lang="e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HTML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find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找到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json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檔，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接著從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json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中取出我們想要的資料，並且將資料處理和統計。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最後將我們所統計出來的資料用</a:t>
            </a:r>
            <a:r>
              <a:rPr lang="e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Matplotlib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將圖表製作出來。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2024/1/13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2024/1/13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2024/1/13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2024/1/13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2024/1/13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jpeg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0" y="2200175"/>
            <a:ext cx="91455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2022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年疫情分析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0" y="3311766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學生：林于喬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林嘉威</a:t>
            </a:r>
            <a:endParaRPr lang="en-US" altLang="zh-TW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指導教授：郭忠義教授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2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3384376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200" dirty="0" err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網路上的圖表</a:t>
            </a:r>
            <a:endParaRPr lang="en-US" altLang="zh-TW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56">
            <a:extLst>
              <a:ext uri="{FF2B5EF4-FFF2-40B4-BE49-F238E27FC236}">
                <a16:creationId xmlns:a16="http://schemas.microsoft.com/office/drawing/2014/main" id="{623D5022-E39A-F802-C2E9-8A8AEF352B76}"/>
              </a:ext>
            </a:extLst>
          </p:cNvPr>
          <p:cNvSpPr>
            <a:spLocks noChangeAspect="1"/>
          </p:cNvSpPr>
          <p:nvPr/>
        </p:nvSpPr>
        <p:spPr>
          <a:xfrm>
            <a:off x="324322" y="844352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C0D59DFC-E8E8-0C59-0921-E76139FA515F}"/>
              </a:ext>
            </a:extLst>
          </p:cNvPr>
          <p:cNvSpPr txBox="1">
            <a:spLocks/>
          </p:cNvSpPr>
          <p:nvPr/>
        </p:nvSpPr>
        <p:spPr>
          <a:xfrm>
            <a:off x="972392" y="772344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與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年做對照，無參考性</a:t>
            </a:r>
          </a:p>
        </p:txBody>
      </p:sp>
      <p:sp>
        <p:nvSpPr>
          <p:cNvPr id="13" name="Oval 61">
            <a:extLst>
              <a:ext uri="{FF2B5EF4-FFF2-40B4-BE49-F238E27FC236}">
                <a16:creationId xmlns:a16="http://schemas.microsoft.com/office/drawing/2014/main" id="{285A0A71-E13A-3E97-A58F-FA25DE9083A6}"/>
              </a:ext>
            </a:extLst>
          </p:cNvPr>
          <p:cNvSpPr>
            <a:spLocks noChangeAspect="1"/>
          </p:cNvSpPr>
          <p:nvPr/>
        </p:nvSpPr>
        <p:spPr>
          <a:xfrm>
            <a:off x="324322" y="1404669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11060D12-C550-9B1B-76EE-B9786352DFF6}"/>
              </a:ext>
            </a:extLst>
          </p:cNvPr>
          <p:cNvSpPr txBox="1">
            <a:spLocks/>
          </p:cNvSpPr>
          <p:nvPr/>
        </p:nvSpPr>
        <p:spPr>
          <a:xfrm>
            <a:off x="972391" y="1332663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日期間隔密，不具觀賞性</a:t>
            </a:r>
            <a:endParaRPr lang="e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Oval 56">
            <a:extLst>
              <a:ext uri="{FF2B5EF4-FFF2-40B4-BE49-F238E27FC236}">
                <a16:creationId xmlns:a16="http://schemas.microsoft.com/office/drawing/2014/main" id="{033DFA51-4110-D31A-520C-52CEC5386047}"/>
              </a:ext>
            </a:extLst>
          </p:cNvPr>
          <p:cNvSpPr>
            <a:spLocks noChangeAspect="1"/>
          </p:cNvSpPr>
          <p:nvPr/>
        </p:nvSpPr>
        <p:spPr>
          <a:xfrm>
            <a:off x="324321" y="2009486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1B6134CC-CDB6-8905-195B-C3E51C090476}"/>
              </a:ext>
            </a:extLst>
          </p:cNvPr>
          <p:cNvSpPr txBox="1">
            <a:spLocks/>
          </p:cNvSpPr>
          <p:nvPr/>
        </p:nvSpPr>
        <p:spPr>
          <a:xfrm>
            <a:off x="972391" y="1937478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數字表達不直觀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6394F1-2C1A-DD69-48FD-A31FA1EE6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921"/>
            <a:ext cx="9145588" cy="27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3384376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改善後的圖表</a:t>
            </a:r>
            <a:endParaRPr lang="en-US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56">
            <a:extLst>
              <a:ext uri="{FF2B5EF4-FFF2-40B4-BE49-F238E27FC236}">
                <a16:creationId xmlns:a16="http://schemas.microsoft.com/office/drawing/2014/main" id="{623D5022-E39A-F802-C2E9-8A8AEF352B76}"/>
              </a:ext>
            </a:extLst>
          </p:cNvPr>
          <p:cNvSpPr>
            <a:spLocks noChangeAspect="1"/>
          </p:cNvSpPr>
          <p:nvPr/>
        </p:nvSpPr>
        <p:spPr>
          <a:xfrm>
            <a:off x="324322" y="844352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C0D59DFC-E8E8-0C59-0921-E76139FA515F}"/>
              </a:ext>
            </a:extLst>
          </p:cNvPr>
          <p:cNvSpPr txBox="1">
            <a:spLocks/>
          </p:cNvSpPr>
          <p:nvPr/>
        </p:nvSpPr>
        <p:spPr>
          <a:xfrm>
            <a:off x="972392" y="772344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資料來源：衛生福利部疾病管制署</a:t>
            </a:r>
          </a:p>
        </p:txBody>
      </p:sp>
      <p:sp>
        <p:nvSpPr>
          <p:cNvPr id="13" name="Oval 61">
            <a:extLst>
              <a:ext uri="{FF2B5EF4-FFF2-40B4-BE49-F238E27FC236}">
                <a16:creationId xmlns:a16="http://schemas.microsoft.com/office/drawing/2014/main" id="{285A0A71-E13A-3E97-A58F-FA25DE9083A6}"/>
              </a:ext>
            </a:extLst>
          </p:cNvPr>
          <p:cNvSpPr>
            <a:spLocks noChangeAspect="1"/>
          </p:cNvSpPr>
          <p:nvPr/>
        </p:nvSpPr>
        <p:spPr>
          <a:xfrm>
            <a:off x="324322" y="1404669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11060D12-C550-9B1B-76EE-B9786352DFF6}"/>
              </a:ext>
            </a:extLst>
          </p:cNvPr>
          <p:cNvSpPr txBox="1">
            <a:spLocks/>
          </p:cNvSpPr>
          <p:nvPr/>
        </p:nvSpPr>
        <p:spPr>
          <a:xfrm>
            <a:off x="972391" y="1332663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性別與年齡的整合</a:t>
            </a:r>
            <a:endParaRPr lang="e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Oval 56">
            <a:extLst>
              <a:ext uri="{FF2B5EF4-FFF2-40B4-BE49-F238E27FC236}">
                <a16:creationId xmlns:a16="http://schemas.microsoft.com/office/drawing/2014/main" id="{033DFA51-4110-D31A-520C-52CEC5386047}"/>
              </a:ext>
            </a:extLst>
          </p:cNvPr>
          <p:cNvSpPr>
            <a:spLocks noChangeAspect="1"/>
          </p:cNvSpPr>
          <p:nvPr/>
        </p:nvSpPr>
        <p:spPr>
          <a:xfrm>
            <a:off x="324321" y="2009486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1B6134CC-CDB6-8905-195B-C3E51C090476}"/>
              </a:ext>
            </a:extLst>
          </p:cNvPr>
          <p:cNvSpPr txBox="1">
            <a:spLocks/>
          </p:cNvSpPr>
          <p:nvPr/>
        </p:nvSpPr>
        <p:spPr>
          <a:xfrm>
            <a:off x="972391" y="1937478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圖例和座標清楚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B8F7D2-91B8-0CF0-1436-DB1EBB58A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02" y="1867121"/>
            <a:ext cx="6273860" cy="32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2" name="Oval 56">
            <a:extLst>
              <a:ext uri="{FF2B5EF4-FFF2-40B4-BE49-F238E27FC236}">
                <a16:creationId xmlns:a16="http://schemas.microsoft.com/office/drawing/2014/main" id="{7E799BB3-9A90-0BD3-C8EE-3998749159E5}"/>
              </a:ext>
            </a:extLst>
          </p:cNvPr>
          <p:cNvSpPr>
            <a:spLocks noChangeAspect="1"/>
          </p:cNvSpPr>
          <p:nvPr/>
        </p:nvSpPr>
        <p:spPr>
          <a:xfrm>
            <a:off x="252316" y="772344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45129A39-32D7-B030-0E21-E14754DD048C}"/>
              </a:ext>
            </a:extLst>
          </p:cNvPr>
          <p:cNvSpPr txBox="1">
            <a:spLocks/>
          </p:cNvSpPr>
          <p:nvPr/>
        </p:nvSpPr>
        <p:spPr>
          <a:xfrm>
            <a:off x="900386" y="700336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年齡和性別的整合，提供更多的參考資訊</a:t>
            </a:r>
            <a:endParaRPr lang="en-AU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id="{AFF20466-9350-2AD9-761B-3B9FEEFF7A33}"/>
              </a:ext>
            </a:extLst>
          </p:cNvPr>
          <p:cNvSpPr>
            <a:spLocks noChangeAspect="1"/>
          </p:cNvSpPr>
          <p:nvPr/>
        </p:nvSpPr>
        <p:spPr>
          <a:xfrm>
            <a:off x="252316" y="1332661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E53438FB-B470-E934-B410-80FEF0EF9AF1}"/>
              </a:ext>
            </a:extLst>
          </p:cNvPr>
          <p:cNvSpPr txBox="1">
            <a:spLocks/>
          </p:cNvSpPr>
          <p:nvPr/>
        </p:nvSpPr>
        <p:spPr>
          <a:xfrm>
            <a:off x="900385" y="1260655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了解疫情與性別和年齡之間的關係</a:t>
            </a: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45E6A1A2-EF6F-BAFB-E797-441E35B5242F}"/>
              </a:ext>
            </a:extLst>
          </p:cNvPr>
          <p:cNvSpPr>
            <a:spLocks noChangeAspect="1"/>
          </p:cNvSpPr>
          <p:nvPr/>
        </p:nvSpPr>
        <p:spPr>
          <a:xfrm>
            <a:off x="252315" y="1908727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2B54BD4-0271-2974-C528-0B291254FBF4}"/>
              </a:ext>
            </a:extLst>
          </p:cNvPr>
          <p:cNvSpPr txBox="1">
            <a:spLocks/>
          </p:cNvSpPr>
          <p:nvPr/>
        </p:nvSpPr>
        <p:spPr>
          <a:xfrm>
            <a:off x="900385" y="1836719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制定未來對應的防疫措施或政策</a:t>
            </a:r>
          </a:p>
        </p:txBody>
      </p:sp>
      <p:sp>
        <p:nvSpPr>
          <p:cNvPr id="28" name="Oval 61">
            <a:extLst>
              <a:ext uri="{FF2B5EF4-FFF2-40B4-BE49-F238E27FC236}">
                <a16:creationId xmlns:a16="http://schemas.microsoft.com/office/drawing/2014/main" id="{09216E10-1888-6F69-5080-F7869C4C4360}"/>
              </a:ext>
            </a:extLst>
          </p:cNvPr>
          <p:cNvSpPr>
            <a:spLocks noChangeAspect="1"/>
          </p:cNvSpPr>
          <p:nvPr/>
        </p:nvSpPr>
        <p:spPr>
          <a:xfrm>
            <a:off x="252315" y="2469044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2F7AC87C-C839-3F8C-3593-A671BB32FEDE}"/>
              </a:ext>
            </a:extLst>
          </p:cNvPr>
          <p:cNvSpPr txBox="1">
            <a:spLocks/>
          </p:cNvSpPr>
          <p:nvPr/>
        </p:nvSpPr>
        <p:spPr>
          <a:xfrm>
            <a:off x="900384" y="2397038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醫療資源、政策等問題的探討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2232248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作圖動機與目的</a:t>
            </a:r>
            <a:endParaRPr lang="en-US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BC18D6-E39C-F245-CEA6-B5EBA14D0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7" y="2572544"/>
            <a:ext cx="4918589" cy="25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2" name="Oval 56">
            <a:extLst>
              <a:ext uri="{FF2B5EF4-FFF2-40B4-BE49-F238E27FC236}">
                <a16:creationId xmlns:a16="http://schemas.microsoft.com/office/drawing/2014/main" id="{7E799BB3-9A90-0BD3-C8EE-3998749159E5}"/>
              </a:ext>
            </a:extLst>
          </p:cNvPr>
          <p:cNvSpPr>
            <a:spLocks noChangeAspect="1"/>
          </p:cNvSpPr>
          <p:nvPr/>
        </p:nvSpPr>
        <p:spPr>
          <a:xfrm>
            <a:off x="324323" y="916360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45129A39-32D7-B030-0E21-E14754DD048C}"/>
              </a:ext>
            </a:extLst>
          </p:cNvPr>
          <p:cNvSpPr txBox="1">
            <a:spLocks/>
          </p:cNvSpPr>
          <p:nvPr/>
        </p:nvSpPr>
        <p:spPr>
          <a:xfrm>
            <a:off x="972393" y="844352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讀取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CSV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檔</a:t>
            </a:r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id="{AFF20466-9350-2AD9-761B-3B9FEEFF7A33}"/>
              </a:ext>
            </a:extLst>
          </p:cNvPr>
          <p:cNvSpPr>
            <a:spLocks noChangeAspect="1"/>
          </p:cNvSpPr>
          <p:nvPr/>
        </p:nvSpPr>
        <p:spPr>
          <a:xfrm>
            <a:off x="324323" y="1476677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E53438FB-B470-E934-B410-80FEF0EF9AF1}"/>
              </a:ext>
            </a:extLst>
          </p:cNvPr>
          <p:cNvSpPr txBox="1">
            <a:spLocks/>
          </p:cNvSpPr>
          <p:nvPr/>
        </p:nvSpPr>
        <p:spPr>
          <a:xfrm>
            <a:off x="972392" y="1404671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將取得的資料進行處理和統計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45E6A1A2-EF6F-BAFB-E797-441E35B5242F}"/>
              </a:ext>
            </a:extLst>
          </p:cNvPr>
          <p:cNvSpPr>
            <a:spLocks noChangeAspect="1"/>
          </p:cNvSpPr>
          <p:nvPr/>
        </p:nvSpPr>
        <p:spPr>
          <a:xfrm>
            <a:off x="324322" y="2052743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2B54BD4-0271-2974-C528-0B291254FBF4}"/>
              </a:ext>
            </a:extLst>
          </p:cNvPr>
          <p:cNvSpPr txBox="1">
            <a:spLocks/>
          </p:cNvSpPr>
          <p:nvPr/>
        </p:nvSpPr>
        <p:spPr>
          <a:xfrm>
            <a:off x="972392" y="1980735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Matplotlib Python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製圖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2232248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使用的技術</a:t>
            </a:r>
            <a:endParaRPr lang="en-US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1E338F-1917-DB0B-B6D6-EBD38A509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22" y="2988708"/>
            <a:ext cx="5864144" cy="6393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0DF427-701C-1923-ED6A-D07EDD918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45" y="0"/>
            <a:ext cx="3269849" cy="51450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47B721D-6349-08CF-B7B4-D55E97D3D9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46" y="2453890"/>
            <a:ext cx="6836295" cy="26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7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709578" y="2905928"/>
            <a:ext cx="102345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章節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2245023"/>
            <a:ext cx="361574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結論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28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2" name="Oval 56">
            <a:extLst>
              <a:ext uri="{FF2B5EF4-FFF2-40B4-BE49-F238E27FC236}">
                <a16:creationId xmlns:a16="http://schemas.microsoft.com/office/drawing/2014/main" id="{7E799BB3-9A90-0BD3-C8EE-3998749159E5}"/>
              </a:ext>
            </a:extLst>
          </p:cNvPr>
          <p:cNvSpPr>
            <a:spLocks noChangeAspect="1"/>
          </p:cNvSpPr>
          <p:nvPr/>
        </p:nvSpPr>
        <p:spPr>
          <a:xfrm>
            <a:off x="252316" y="1276400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45129A39-32D7-B030-0E21-E14754DD048C}"/>
              </a:ext>
            </a:extLst>
          </p:cNvPr>
          <p:cNvSpPr txBox="1">
            <a:spLocks/>
          </p:cNvSpPr>
          <p:nvPr/>
        </p:nvSpPr>
        <p:spPr>
          <a:xfrm>
            <a:off x="900386" y="1204392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利用所學，學以致用</a:t>
            </a:r>
            <a:endParaRPr lang="en-AU" altLang="zh-TW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id="{AFF20466-9350-2AD9-761B-3B9FEEFF7A33}"/>
              </a:ext>
            </a:extLst>
          </p:cNvPr>
          <p:cNvSpPr>
            <a:spLocks noChangeAspect="1"/>
          </p:cNvSpPr>
          <p:nvPr/>
        </p:nvSpPr>
        <p:spPr>
          <a:xfrm>
            <a:off x="252316" y="3004590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E53438FB-B470-E934-B410-80FEF0EF9AF1}"/>
              </a:ext>
            </a:extLst>
          </p:cNvPr>
          <p:cNvSpPr txBox="1">
            <a:spLocks/>
          </p:cNvSpPr>
          <p:nvPr/>
        </p:nvSpPr>
        <p:spPr>
          <a:xfrm>
            <a:off x="900385" y="2932584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疫情的延伸生與探討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2232248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結論</a:t>
            </a:r>
          </a:p>
        </p:txBody>
      </p:sp>
      <p:sp>
        <p:nvSpPr>
          <p:cNvPr id="3" name="Oval 56">
            <a:extLst>
              <a:ext uri="{FF2B5EF4-FFF2-40B4-BE49-F238E27FC236}">
                <a16:creationId xmlns:a16="http://schemas.microsoft.com/office/drawing/2014/main" id="{0612F834-6600-9EF7-EEE4-A30809A03448}"/>
              </a:ext>
            </a:extLst>
          </p:cNvPr>
          <p:cNvSpPr>
            <a:spLocks noChangeAspect="1"/>
          </p:cNvSpPr>
          <p:nvPr/>
        </p:nvSpPr>
        <p:spPr>
          <a:xfrm>
            <a:off x="900389" y="1862574"/>
            <a:ext cx="222324" cy="216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6F17132B-7975-13C6-9F37-CF5D86525A13}"/>
              </a:ext>
            </a:extLst>
          </p:cNvPr>
          <p:cNvSpPr txBox="1">
            <a:spLocks/>
          </p:cNvSpPr>
          <p:nvPr/>
        </p:nvSpPr>
        <p:spPr>
          <a:xfrm>
            <a:off x="1548458" y="1852464"/>
            <a:ext cx="5040560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從網路上尋找自己想要的資訊，並且取得</a:t>
            </a:r>
            <a:endParaRPr lang="en-AU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61">
            <a:extLst>
              <a:ext uri="{FF2B5EF4-FFF2-40B4-BE49-F238E27FC236}">
                <a16:creationId xmlns:a16="http://schemas.microsoft.com/office/drawing/2014/main" id="{E4B7E241-14CE-EFD5-0249-DF805092D05C}"/>
              </a:ext>
            </a:extLst>
          </p:cNvPr>
          <p:cNvSpPr>
            <a:spLocks noChangeAspect="1"/>
          </p:cNvSpPr>
          <p:nvPr/>
        </p:nvSpPr>
        <p:spPr>
          <a:xfrm>
            <a:off x="900389" y="2422891"/>
            <a:ext cx="222323" cy="216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77C965D3-C0DF-8F70-9A4D-8D5AA7F724A1}"/>
              </a:ext>
            </a:extLst>
          </p:cNvPr>
          <p:cNvSpPr txBox="1">
            <a:spLocks/>
          </p:cNvSpPr>
          <p:nvPr/>
        </p:nvSpPr>
        <p:spPr>
          <a:xfrm>
            <a:off x="1548458" y="2412781"/>
            <a:ext cx="5040560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將資料圖表化</a:t>
            </a:r>
            <a:endParaRPr lang="en-AU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30" name="Picture 6" descr="善用搜尋引擎找資料| 全民資安素養網">
            <a:extLst>
              <a:ext uri="{FF2B5EF4-FFF2-40B4-BE49-F238E27FC236}">
                <a16:creationId xmlns:a16="http://schemas.microsoft.com/office/drawing/2014/main" id="{5E9BCFA7-5863-63E5-EC42-8B1F45C1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311" y="372372"/>
            <a:ext cx="3330903" cy="200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免费下载卡通折线图图表图标免抠元素素材-佳库网">
            <a:extLst>
              <a:ext uri="{FF2B5EF4-FFF2-40B4-BE49-F238E27FC236}">
                <a16:creationId xmlns:a16="http://schemas.microsoft.com/office/drawing/2014/main" id="{6C2A2C36-E345-ACC0-8EFB-5CE00280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45" y="2697111"/>
            <a:ext cx="2021324" cy="202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62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1588" y="17932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THANK</a:t>
            </a: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  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YOU</a:t>
            </a: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1588" y="271656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感謝聆聽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批評指導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82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826424" y="1680641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動機與目的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64998" y="2572544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成果介紹與展示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81378" y="2606634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826424" y="3508648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結論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79786" y="3543146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7"/>
            </p:custDataLst>
          </p:nvPr>
        </p:nvSpPr>
        <p:spPr>
          <a:xfrm>
            <a:off x="3036440" y="869030"/>
            <a:ext cx="1194506" cy="477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錄</a:t>
            </a:r>
          </a:p>
        </p:txBody>
      </p:sp>
      <p:sp>
        <p:nvSpPr>
          <p:cNvPr id="33" name="MH_Others_2"/>
          <p:cNvSpPr txBox="1"/>
          <p:nvPr>
            <p:custDataLst>
              <p:tags r:id="rId8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004842" y="2860576"/>
            <a:ext cx="253562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章節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1280" y="2245023"/>
            <a:ext cx="470597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動機與目的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48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16" name="Rectangle 113">
            <a:extLst>
              <a:ext uri="{FF2B5EF4-FFF2-40B4-BE49-F238E27FC236}">
                <a16:creationId xmlns:a16="http://schemas.microsoft.com/office/drawing/2014/main" id="{4048F1A9-8A77-D392-9BEF-AF952D1B7E55}"/>
              </a:ext>
            </a:extLst>
          </p:cNvPr>
          <p:cNvSpPr/>
          <p:nvPr/>
        </p:nvSpPr>
        <p:spPr>
          <a:xfrm>
            <a:off x="252314" y="277169"/>
            <a:ext cx="2232248" cy="36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動機與目的</a:t>
            </a:r>
            <a:endParaRPr lang="en-US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" name="直接连接符 29">
            <a:extLst>
              <a:ext uri="{FF2B5EF4-FFF2-40B4-BE49-F238E27FC236}">
                <a16:creationId xmlns:a16="http://schemas.microsoft.com/office/drawing/2014/main" id="{6E1DE1C5-E340-6D10-AB38-3CF0C81FA6B3}"/>
              </a:ext>
            </a:extLst>
          </p:cNvPr>
          <p:cNvCxnSpPr>
            <a:cxnSpLocks/>
          </p:cNvCxnSpPr>
          <p:nvPr/>
        </p:nvCxnSpPr>
        <p:spPr>
          <a:xfrm>
            <a:off x="4572794" y="268288"/>
            <a:ext cx="0" cy="475252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30">
            <a:extLst>
              <a:ext uri="{FF2B5EF4-FFF2-40B4-BE49-F238E27FC236}">
                <a16:creationId xmlns:a16="http://schemas.microsoft.com/office/drawing/2014/main" id="{3542F3FA-D226-3E80-8E5B-EF7694AEAB37}"/>
              </a:ext>
            </a:extLst>
          </p:cNvPr>
          <p:cNvGrpSpPr/>
          <p:nvPr/>
        </p:nvGrpSpPr>
        <p:grpSpPr>
          <a:xfrm>
            <a:off x="828378" y="844352"/>
            <a:ext cx="4320000" cy="725518"/>
            <a:chOff x="5879462" y="287200"/>
            <a:chExt cx="3545784" cy="790365"/>
          </a:xfrm>
        </p:grpSpPr>
        <p:pic>
          <p:nvPicPr>
            <p:cNvPr id="4" name="图片 31">
              <a:extLst>
                <a:ext uri="{FF2B5EF4-FFF2-40B4-BE49-F238E27FC236}">
                  <a16:creationId xmlns:a16="http://schemas.microsoft.com/office/drawing/2014/main" id="{978F3D61-12F4-7C6A-2451-6EB1D4EC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2">
              <a:extLst>
                <a:ext uri="{FF2B5EF4-FFF2-40B4-BE49-F238E27FC236}">
                  <a16:creationId xmlns:a16="http://schemas.microsoft.com/office/drawing/2014/main" id="{82939919-FC2F-898D-D974-38101878AB76}"/>
                </a:ext>
              </a:extLst>
            </p:cNvPr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6" name="Freeform 56">
                <a:extLst>
                  <a:ext uri="{FF2B5EF4-FFF2-40B4-BE49-F238E27FC236}">
                    <a16:creationId xmlns:a16="http://schemas.microsoft.com/office/drawing/2014/main" id="{0190082E-039D-AEFC-15EC-F9629D87C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Freeform 57">
                <a:extLst>
                  <a:ext uri="{FF2B5EF4-FFF2-40B4-BE49-F238E27FC236}">
                    <a16:creationId xmlns:a16="http://schemas.microsoft.com/office/drawing/2014/main" id="{982B34C9-AFB8-3689-E64B-E055B2629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Freeform 58">
                <a:extLst>
                  <a:ext uri="{FF2B5EF4-FFF2-40B4-BE49-F238E27FC236}">
                    <a16:creationId xmlns:a16="http://schemas.microsoft.com/office/drawing/2014/main" id="{23F615C4-580D-06CD-DBE0-C81FB1FC5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37">
            <a:extLst>
              <a:ext uri="{FF2B5EF4-FFF2-40B4-BE49-F238E27FC236}">
                <a16:creationId xmlns:a16="http://schemas.microsoft.com/office/drawing/2014/main" id="{6E3E0C97-DB27-C3DB-9B6B-81586245724B}"/>
              </a:ext>
            </a:extLst>
          </p:cNvPr>
          <p:cNvGrpSpPr/>
          <p:nvPr/>
        </p:nvGrpSpPr>
        <p:grpSpPr>
          <a:xfrm>
            <a:off x="828858" y="3463442"/>
            <a:ext cx="4320000" cy="725518"/>
            <a:chOff x="5879462" y="287200"/>
            <a:chExt cx="3545784" cy="790365"/>
          </a:xfrm>
        </p:grpSpPr>
        <p:pic>
          <p:nvPicPr>
            <p:cNvPr id="10" name="图片 38">
              <a:extLst>
                <a:ext uri="{FF2B5EF4-FFF2-40B4-BE49-F238E27FC236}">
                  <a16:creationId xmlns:a16="http://schemas.microsoft.com/office/drawing/2014/main" id="{2A658080-652E-65FA-D775-CBF4815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11" name="组合 39">
              <a:extLst>
                <a:ext uri="{FF2B5EF4-FFF2-40B4-BE49-F238E27FC236}">
                  <a16:creationId xmlns:a16="http://schemas.microsoft.com/office/drawing/2014/main" id="{E3569003-5DE4-731F-45D0-871A90D02650}"/>
                </a:ext>
              </a:extLst>
            </p:cNvPr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13" name="Freeform 56">
                <a:extLst>
                  <a:ext uri="{FF2B5EF4-FFF2-40B4-BE49-F238E27FC236}">
                    <a16:creationId xmlns:a16="http://schemas.microsoft.com/office/drawing/2014/main" id="{12999A6D-1082-D722-9AA8-A8A0515F6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57">
                <a:extLst>
                  <a:ext uri="{FF2B5EF4-FFF2-40B4-BE49-F238E27FC236}">
                    <a16:creationId xmlns:a16="http://schemas.microsoft.com/office/drawing/2014/main" id="{EDE0C169-EA0D-CB5E-E61B-454EDC9D4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58">
                <a:extLst>
                  <a:ext uri="{FF2B5EF4-FFF2-40B4-BE49-F238E27FC236}">
                    <a16:creationId xmlns:a16="http://schemas.microsoft.com/office/drawing/2014/main" id="{D708F3E6-E2BE-2ED4-38AE-3BED5A946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44">
            <a:extLst>
              <a:ext uri="{FF2B5EF4-FFF2-40B4-BE49-F238E27FC236}">
                <a16:creationId xmlns:a16="http://schemas.microsoft.com/office/drawing/2014/main" id="{B793888B-0FAC-4B89-9D54-54D1BF9DD894}"/>
              </a:ext>
            </a:extLst>
          </p:cNvPr>
          <p:cNvGrpSpPr/>
          <p:nvPr/>
        </p:nvGrpSpPr>
        <p:grpSpPr>
          <a:xfrm flipH="1">
            <a:off x="3996730" y="1775018"/>
            <a:ext cx="4320000" cy="725518"/>
            <a:chOff x="5879462" y="287200"/>
            <a:chExt cx="3545784" cy="790365"/>
          </a:xfrm>
        </p:grpSpPr>
        <p:pic>
          <p:nvPicPr>
            <p:cNvPr id="20" name="图片 45">
              <a:extLst>
                <a:ext uri="{FF2B5EF4-FFF2-40B4-BE49-F238E27FC236}">
                  <a16:creationId xmlns:a16="http://schemas.microsoft.com/office/drawing/2014/main" id="{76A66DB0-B0D8-D782-2E34-7A1E579B8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21" name="组合 46">
              <a:extLst>
                <a:ext uri="{FF2B5EF4-FFF2-40B4-BE49-F238E27FC236}">
                  <a16:creationId xmlns:a16="http://schemas.microsoft.com/office/drawing/2014/main" id="{41721463-3383-63C4-09BC-E95E9C97EFBC}"/>
                </a:ext>
              </a:extLst>
            </p:cNvPr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DAE78B4D-0635-F7A0-6F20-267A8341A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57">
                <a:extLst>
                  <a:ext uri="{FF2B5EF4-FFF2-40B4-BE49-F238E27FC236}">
                    <a16:creationId xmlns:a16="http://schemas.microsoft.com/office/drawing/2014/main" id="{8D8090C1-D45D-D572-0E9B-C7154F3A6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58">
                <a:extLst>
                  <a:ext uri="{FF2B5EF4-FFF2-40B4-BE49-F238E27FC236}">
                    <a16:creationId xmlns:a16="http://schemas.microsoft.com/office/drawing/2014/main" id="{B925C924-D2E4-25F2-91AC-91A092052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52">
            <a:extLst>
              <a:ext uri="{FF2B5EF4-FFF2-40B4-BE49-F238E27FC236}">
                <a16:creationId xmlns:a16="http://schemas.microsoft.com/office/drawing/2014/main" id="{5C96C464-8818-B454-ED7E-28CDC647A3CE}"/>
              </a:ext>
            </a:extLst>
          </p:cNvPr>
          <p:cNvSpPr txBox="1"/>
          <p:nvPr/>
        </p:nvSpPr>
        <p:spPr>
          <a:xfrm>
            <a:off x="2063525" y="3491662"/>
            <a:ext cx="144068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收穫與延伸</a:t>
            </a:r>
          </a:p>
        </p:txBody>
      </p:sp>
      <p:sp>
        <p:nvSpPr>
          <p:cNvPr id="36" name="文本框 53">
            <a:extLst>
              <a:ext uri="{FF2B5EF4-FFF2-40B4-BE49-F238E27FC236}">
                <a16:creationId xmlns:a16="http://schemas.microsoft.com/office/drawing/2014/main" id="{AC37DB28-2CDA-4BED-4432-A31BF579E0E2}"/>
              </a:ext>
            </a:extLst>
          </p:cNvPr>
          <p:cNvSpPr txBox="1"/>
          <p:nvPr/>
        </p:nvSpPr>
        <p:spPr>
          <a:xfrm>
            <a:off x="5280200" y="1780456"/>
            <a:ext cx="144068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想法與應用</a:t>
            </a:r>
          </a:p>
        </p:txBody>
      </p:sp>
      <p:sp>
        <p:nvSpPr>
          <p:cNvPr id="37" name="文本框 54">
            <a:extLst>
              <a:ext uri="{FF2B5EF4-FFF2-40B4-BE49-F238E27FC236}">
                <a16:creationId xmlns:a16="http://schemas.microsoft.com/office/drawing/2014/main" id="{48A6353E-3A31-6E4F-4ECE-8A2F8BFC93C9}"/>
              </a:ext>
            </a:extLst>
          </p:cNvPr>
          <p:cNvSpPr txBox="1"/>
          <p:nvPr/>
        </p:nvSpPr>
        <p:spPr>
          <a:xfrm>
            <a:off x="968959" y="1354120"/>
            <a:ext cx="2811747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上課學習得到技術</a:t>
            </a:r>
            <a:endParaRPr lang="en-US" altLang="zh-CN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38" name="文本框 55">
            <a:extLst>
              <a:ext uri="{FF2B5EF4-FFF2-40B4-BE49-F238E27FC236}">
                <a16:creationId xmlns:a16="http://schemas.microsoft.com/office/drawing/2014/main" id="{ACE383FC-5258-2CEE-BD05-599D66611B74}"/>
              </a:ext>
            </a:extLst>
          </p:cNvPr>
          <p:cNvSpPr txBox="1"/>
          <p:nvPr/>
        </p:nvSpPr>
        <p:spPr>
          <a:xfrm>
            <a:off x="5096876" y="2241826"/>
            <a:ext cx="3146098" cy="126682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資料整合效果不佳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客製自己關心的數據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圖形化的表示，一目了然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39" name="文本框 56">
            <a:extLst>
              <a:ext uri="{FF2B5EF4-FFF2-40B4-BE49-F238E27FC236}">
                <a16:creationId xmlns:a16="http://schemas.microsoft.com/office/drawing/2014/main" id="{445DEE1F-FBA5-51B6-A366-03C6D4CD2BB9}"/>
              </a:ext>
            </a:extLst>
          </p:cNvPr>
          <p:cNvSpPr txBox="1"/>
          <p:nvPr/>
        </p:nvSpPr>
        <p:spPr>
          <a:xfrm>
            <a:off x="902616" y="3962264"/>
            <a:ext cx="5110338" cy="85132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了解疫情的演變，探討未來趨勢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關心疫情，經濟等之間的關係</a:t>
            </a:r>
          </a:p>
        </p:txBody>
      </p:sp>
      <p:sp>
        <p:nvSpPr>
          <p:cNvPr id="40" name="文本框 52">
            <a:extLst>
              <a:ext uri="{FF2B5EF4-FFF2-40B4-BE49-F238E27FC236}">
                <a16:creationId xmlns:a16="http://schemas.microsoft.com/office/drawing/2014/main" id="{3B0C8E2F-A1EF-4359-4081-F2E4F311E588}"/>
              </a:ext>
            </a:extLst>
          </p:cNvPr>
          <p:cNvSpPr txBox="1"/>
          <p:nvPr/>
        </p:nvSpPr>
        <p:spPr>
          <a:xfrm>
            <a:off x="2063525" y="844352"/>
            <a:ext cx="144068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學習</a:t>
            </a:r>
          </a:p>
        </p:txBody>
      </p:sp>
    </p:spTree>
    <p:extLst>
      <p:ext uri="{BB962C8B-B14F-4D97-AF65-F5344CB8AC3E}">
        <p14:creationId xmlns:p14="http://schemas.microsoft.com/office/powerpoint/2010/main" val="82834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557450" y="2860576"/>
            <a:ext cx="354373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章節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1279" y="2245023"/>
            <a:ext cx="470597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成果介紹與展示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34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3384376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網路上的圖表</a:t>
            </a:r>
            <a:endParaRPr lang="en-US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56">
            <a:extLst>
              <a:ext uri="{FF2B5EF4-FFF2-40B4-BE49-F238E27FC236}">
                <a16:creationId xmlns:a16="http://schemas.microsoft.com/office/drawing/2014/main" id="{623D5022-E39A-F802-C2E9-8A8AEF352B76}"/>
              </a:ext>
            </a:extLst>
          </p:cNvPr>
          <p:cNvSpPr>
            <a:spLocks noChangeAspect="1"/>
          </p:cNvSpPr>
          <p:nvPr/>
        </p:nvSpPr>
        <p:spPr>
          <a:xfrm>
            <a:off x="324322" y="1276400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C0D59DFC-E8E8-0C59-0921-E76139FA515F}"/>
              </a:ext>
            </a:extLst>
          </p:cNvPr>
          <p:cNvSpPr txBox="1">
            <a:spLocks/>
          </p:cNvSpPr>
          <p:nvPr/>
        </p:nvSpPr>
        <p:spPr>
          <a:xfrm>
            <a:off x="972392" y="1204392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只顯示絕對數值，無參考性</a:t>
            </a:r>
          </a:p>
        </p:txBody>
      </p:sp>
      <p:sp>
        <p:nvSpPr>
          <p:cNvPr id="13" name="Oval 61">
            <a:extLst>
              <a:ext uri="{FF2B5EF4-FFF2-40B4-BE49-F238E27FC236}">
                <a16:creationId xmlns:a16="http://schemas.microsoft.com/office/drawing/2014/main" id="{285A0A71-E13A-3E97-A58F-FA25DE9083A6}"/>
              </a:ext>
            </a:extLst>
          </p:cNvPr>
          <p:cNvSpPr>
            <a:spLocks noChangeAspect="1"/>
          </p:cNvSpPr>
          <p:nvPr/>
        </p:nvSpPr>
        <p:spPr>
          <a:xfrm>
            <a:off x="324322" y="1836717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11060D12-C550-9B1B-76EE-B9786352DFF6}"/>
              </a:ext>
            </a:extLst>
          </p:cNvPr>
          <p:cNvSpPr txBox="1">
            <a:spLocks/>
          </p:cNvSpPr>
          <p:nvPr/>
        </p:nvSpPr>
        <p:spPr>
          <a:xfrm>
            <a:off x="972391" y="1764711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日期間隔密，不具觀賞性</a:t>
            </a:r>
            <a:endParaRPr lang="e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E038BC-0850-F0D9-8C40-59A7F734D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54" y="1132384"/>
            <a:ext cx="4753366" cy="3484611"/>
          </a:xfrm>
          <a:prstGeom prst="rect">
            <a:avLst/>
          </a:prstGeom>
        </p:spPr>
      </p:pic>
      <p:sp>
        <p:nvSpPr>
          <p:cNvPr id="4" name="Oval 56">
            <a:extLst>
              <a:ext uri="{FF2B5EF4-FFF2-40B4-BE49-F238E27FC236}">
                <a16:creationId xmlns:a16="http://schemas.microsoft.com/office/drawing/2014/main" id="{033DFA51-4110-D31A-520C-52CEC5386047}"/>
              </a:ext>
            </a:extLst>
          </p:cNvPr>
          <p:cNvSpPr>
            <a:spLocks noChangeAspect="1"/>
          </p:cNvSpPr>
          <p:nvPr/>
        </p:nvSpPr>
        <p:spPr>
          <a:xfrm>
            <a:off x="324321" y="2441534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1B6134CC-CDB6-8905-195B-C3E51C090476}"/>
              </a:ext>
            </a:extLst>
          </p:cNvPr>
          <p:cNvSpPr txBox="1">
            <a:spLocks/>
          </p:cNvSpPr>
          <p:nvPr/>
        </p:nvSpPr>
        <p:spPr>
          <a:xfrm>
            <a:off x="972391" y="2369526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數字表達不直觀</a:t>
            </a:r>
          </a:p>
        </p:txBody>
      </p:sp>
    </p:spTree>
    <p:extLst>
      <p:ext uri="{BB962C8B-B14F-4D97-AF65-F5344CB8AC3E}">
        <p14:creationId xmlns:p14="http://schemas.microsoft.com/office/powerpoint/2010/main" val="241266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3384376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改善後的圖表</a:t>
            </a:r>
            <a:endParaRPr lang="en-US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56">
            <a:extLst>
              <a:ext uri="{FF2B5EF4-FFF2-40B4-BE49-F238E27FC236}">
                <a16:creationId xmlns:a16="http://schemas.microsoft.com/office/drawing/2014/main" id="{623D5022-E39A-F802-C2E9-8A8AEF352B76}"/>
              </a:ext>
            </a:extLst>
          </p:cNvPr>
          <p:cNvSpPr>
            <a:spLocks noChangeAspect="1"/>
          </p:cNvSpPr>
          <p:nvPr/>
        </p:nvSpPr>
        <p:spPr>
          <a:xfrm>
            <a:off x="324322" y="844352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C0D59DFC-E8E8-0C59-0921-E76139FA515F}"/>
              </a:ext>
            </a:extLst>
          </p:cNvPr>
          <p:cNvSpPr txBox="1">
            <a:spLocks/>
          </p:cNvSpPr>
          <p:nvPr/>
        </p:nvSpPr>
        <p:spPr>
          <a:xfrm>
            <a:off x="972392" y="772344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資料來源：國家高速網路與計算中心</a:t>
            </a:r>
          </a:p>
        </p:txBody>
      </p:sp>
      <p:sp>
        <p:nvSpPr>
          <p:cNvPr id="13" name="Oval 61">
            <a:extLst>
              <a:ext uri="{FF2B5EF4-FFF2-40B4-BE49-F238E27FC236}">
                <a16:creationId xmlns:a16="http://schemas.microsoft.com/office/drawing/2014/main" id="{285A0A71-E13A-3E97-A58F-FA25DE9083A6}"/>
              </a:ext>
            </a:extLst>
          </p:cNvPr>
          <p:cNvSpPr>
            <a:spLocks noChangeAspect="1"/>
          </p:cNvSpPr>
          <p:nvPr/>
        </p:nvSpPr>
        <p:spPr>
          <a:xfrm>
            <a:off x="324322" y="1404669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11060D12-C550-9B1B-76EE-B9786352DFF6}"/>
              </a:ext>
            </a:extLst>
          </p:cNvPr>
          <p:cNvSpPr txBox="1">
            <a:spLocks/>
          </p:cNvSpPr>
          <p:nvPr/>
        </p:nvSpPr>
        <p:spPr>
          <a:xfrm>
            <a:off x="972391" y="1332663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新增死亡率來比較</a:t>
            </a:r>
            <a:endParaRPr lang="e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Oval 56">
            <a:extLst>
              <a:ext uri="{FF2B5EF4-FFF2-40B4-BE49-F238E27FC236}">
                <a16:creationId xmlns:a16="http://schemas.microsoft.com/office/drawing/2014/main" id="{033DFA51-4110-D31A-520C-52CEC5386047}"/>
              </a:ext>
            </a:extLst>
          </p:cNvPr>
          <p:cNvSpPr>
            <a:spLocks noChangeAspect="1"/>
          </p:cNvSpPr>
          <p:nvPr/>
        </p:nvSpPr>
        <p:spPr>
          <a:xfrm>
            <a:off x="324321" y="2009486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1B6134CC-CDB6-8905-195B-C3E51C090476}"/>
              </a:ext>
            </a:extLst>
          </p:cNvPr>
          <p:cNvSpPr txBox="1">
            <a:spLocks/>
          </p:cNvSpPr>
          <p:nvPr/>
        </p:nvSpPr>
        <p:spPr>
          <a:xfrm>
            <a:off x="972391" y="1937478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圖例和座標清楚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0EEF96-228D-AE66-808F-F5356D09E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94" y="1852464"/>
            <a:ext cx="6321469" cy="32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2" name="Oval 56">
            <a:extLst>
              <a:ext uri="{FF2B5EF4-FFF2-40B4-BE49-F238E27FC236}">
                <a16:creationId xmlns:a16="http://schemas.microsoft.com/office/drawing/2014/main" id="{7E799BB3-9A90-0BD3-C8EE-3998749159E5}"/>
              </a:ext>
            </a:extLst>
          </p:cNvPr>
          <p:cNvSpPr>
            <a:spLocks noChangeAspect="1"/>
          </p:cNvSpPr>
          <p:nvPr/>
        </p:nvSpPr>
        <p:spPr>
          <a:xfrm>
            <a:off x="252316" y="893589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45129A39-32D7-B030-0E21-E14754DD048C}"/>
              </a:ext>
            </a:extLst>
          </p:cNvPr>
          <p:cNvSpPr txBox="1">
            <a:spLocks/>
          </p:cNvSpPr>
          <p:nvPr/>
        </p:nvSpPr>
        <p:spPr>
          <a:xfrm>
            <a:off x="900386" y="821581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兩組資料的比較，提供更好的參考價值</a:t>
            </a:r>
            <a:endParaRPr lang="en-AU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id="{AFF20466-9350-2AD9-761B-3B9FEEFF7A33}"/>
              </a:ext>
            </a:extLst>
          </p:cNvPr>
          <p:cNvSpPr>
            <a:spLocks noChangeAspect="1"/>
          </p:cNvSpPr>
          <p:nvPr/>
        </p:nvSpPr>
        <p:spPr>
          <a:xfrm>
            <a:off x="252316" y="1453906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E53438FB-B470-E934-B410-80FEF0EF9AF1}"/>
              </a:ext>
            </a:extLst>
          </p:cNvPr>
          <p:cNvSpPr txBox="1">
            <a:spLocks/>
          </p:cNvSpPr>
          <p:nvPr/>
        </p:nvSpPr>
        <p:spPr>
          <a:xfrm>
            <a:off x="900385" y="1381900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了解去年各個月疫情狀況的演變</a:t>
            </a: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45E6A1A2-EF6F-BAFB-E797-441E35B5242F}"/>
              </a:ext>
            </a:extLst>
          </p:cNvPr>
          <p:cNvSpPr>
            <a:spLocks noChangeAspect="1"/>
          </p:cNvSpPr>
          <p:nvPr/>
        </p:nvSpPr>
        <p:spPr>
          <a:xfrm>
            <a:off x="252315" y="2029972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2B54BD4-0271-2974-C528-0B291254FBF4}"/>
              </a:ext>
            </a:extLst>
          </p:cNvPr>
          <p:cNvSpPr txBox="1">
            <a:spLocks/>
          </p:cNvSpPr>
          <p:nvPr/>
        </p:nvSpPr>
        <p:spPr>
          <a:xfrm>
            <a:off x="900385" y="1957964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制定未來對應的防疫措施或政策</a:t>
            </a:r>
          </a:p>
        </p:txBody>
      </p:sp>
      <p:sp>
        <p:nvSpPr>
          <p:cNvPr id="28" name="Oval 61">
            <a:extLst>
              <a:ext uri="{FF2B5EF4-FFF2-40B4-BE49-F238E27FC236}">
                <a16:creationId xmlns:a16="http://schemas.microsoft.com/office/drawing/2014/main" id="{09216E10-1888-6F69-5080-F7869C4C4360}"/>
              </a:ext>
            </a:extLst>
          </p:cNvPr>
          <p:cNvSpPr>
            <a:spLocks noChangeAspect="1"/>
          </p:cNvSpPr>
          <p:nvPr/>
        </p:nvSpPr>
        <p:spPr>
          <a:xfrm>
            <a:off x="252315" y="2590289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2F7AC87C-C839-3F8C-3593-A671BB32FEDE}"/>
              </a:ext>
            </a:extLst>
          </p:cNvPr>
          <p:cNvSpPr txBox="1">
            <a:spLocks/>
          </p:cNvSpPr>
          <p:nvPr/>
        </p:nvSpPr>
        <p:spPr>
          <a:xfrm>
            <a:off x="900384" y="2518283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目前病毒的致死率</a:t>
            </a:r>
          </a:p>
        </p:txBody>
      </p:sp>
      <p:sp>
        <p:nvSpPr>
          <p:cNvPr id="30" name="Oval 56">
            <a:extLst>
              <a:ext uri="{FF2B5EF4-FFF2-40B4-BE49-F238E27FC236}">
                <a16:creationId xmlns:a16="http://schemas.microsoft.com/office/drawing/2014/main" id="{CB6E374B-32DE-969A-62CC-2F9391D073F7}"/>
              </a:ext>
            </a:extLst>
          </p:cNvPr>
          <p:cNvSpPr>
            <a:spLocks noChangeAspect="1"/>
          </p:cNvSpPr>
          <p:nvPr/>
        </p:nvSpPr>
        <p:spPr>
          <a:xfrm>
            <a:off x="252314" y="3148640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16E29EB7-E429-FE50-718A-5D8D86D0DA71}"/>
              </a:ext>
            </a:extLst>
          </p:cNvPr>
          <p:cNvSpPr txBox="1">
            <a:spLocks/>
          </p:cNvSpPr>
          <p:nvPr/>
        </p:nvSpPr>
        <p:spPr>
          <a:xfrm>
            <a:off x="900384" y="3076632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醫療資源，政策等問題的探討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2232248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作圖動機與目的</a:t>
            </a:r>
            <a:endParaRPr lang="en-US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E14252-EB81-EBEC-A5F7-AD3C13D24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81" y="2678240"/>
            <a:ext cx="4852622" cy="24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D485D9-CB0C-BD60-7ECF-91AE640F3E64}"/>
              </a:ext>
            </a:extLst>
          </p:cNvPr>
          <p:cNvGrpSpPr/>
          <p:nvPr/>
        </p:nvGrpSpPr>
        <p:grpSpPr>
          <a:xfrm>
            <a:off x="324322" y="268288"/>
            <a:ext cx="1689900" cy="378125"/>
            <a:chOff x="199650" y="268288"/>
            <a:chExt cx="1689900" cy="378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14:cNvPr>
                <p14:cNvContentPartPr/>
                <p14:nvPr/>
              </p14:nvContentPartPr>
              <p14:xfrm>
                <a:off x="1044600" y="646053"/>
                <a:ext cx="360" cy="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E2D2C662-2E44-1C0E-B5F2-FC16434C3D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600" y="583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11027F-F9CC-2AE9-63A0-B0EA01A7AC7A}"/>
                </a:ext>
              </a:extLst>
            </p:cNvPr>
            <p:cNvSpPr txBox="1"/>
            <p:nvPr/>
          </p:nvSpPr>
          <p:spPr>
            <a:xfrm>
              <a:off x="199650" y="268288"/>
              <a:ext cx="168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22" name="Oval 56">
            <a:extLst>
              <a:ext uri="{FF2B5EF4-FFF2-40B4-BE49-F238E27FC236}">
                <a16:creationId xmlns:a16="http://schemas.microsoft.com/office/drawing/2014/main" id="{7E799BB3-9A90-0BD3-C8EE-3998749159E5}"/>
              </a:ext>
            </a:extLst>
          </p:cNvPr>
          <p:cNvSpPr>
            <a:spLocks noChangeAspect="1"/>
          </p:cNvSpPr>
          <p:nvPr/>
        </p:nvSpPr>
        <p:spPr>
          <a:xfrm>
            <a:off x="396331" y="916360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45129A39-32D7-B030-0E21-E14754DD048C}"/>
              </a:ext>
            </a:extLst>
          </p:cNvPr>
          <p:cNvSpPr txBox="1">
            <a:spLocks/>
          </p:cNvSpPr>
          <p:nvPr/>
        </p:nvSpPr>
        <p:spPr>
          <a:xfrm>
            <a:off x="1044401" y="844352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request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抓取網頁資訊</a:t>
            </a:r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id="{AFF20466-9350-2AD9-761B-3B9FEEFF7A33}"/>
              </a:ext>
            </a:extLst>
          </p:cNvPr>
          <p:cNvSpPr>
            <a:spLocks noChangeAspect="1"/>
          </p:cNvSpPr>
          <p:nvPr/>
        </p:nvSpPr>
        <p:spPr>
          <a:xfrm>
            <a:off x="396331" y="1476677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E53438FB-B470-E934-B410-80FEF0EF9AF1}"/>
              </a:ext>
            </a:extLst>
          </p:cNvPr>
          <p:cNvSpPr txBox="1">
            <a:spLocks/>
          </p:cNvSpPr>
          <p:nvPr/>
        </p:nvSpPr>
        <p:spPr>
          <a:xfrm>
            <a:off x="1044400" y="1404671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Beautiful soup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解析</a:t>
            </a:r>
            <a:r>
              <a:rPr lang="e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HTML </a:t>
            </a: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45E6A1A2-EF6F-BAFB-E797-441E35B5242F}"/>
              </a:ext>
            </a:extLst>
          </p:cNvPr>
          <p:cNvSpPr>
            <a:spLocks noChangeAspect="1"/>
          </p:cNvSpPr>
          <p:nvPr/>
        </p:nvSpPr>
        <p:spPr>
          <a:xfrm>
            <a:off x="396330" y="2052743"/>
            <a:ext cx="296432" cy="288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2B54BD4-0271-2974-C528-0B291254FBF4}"/>
              </a:ext>
            </a:extLst>
          </p:cNvPr>
          <p:cNvSpPr txBox="1">
            <a:spLocks/>
          </p:cNvSpPr>
          <p:nvPr/>
        </p:nvSpPr>
        <p:spPr>
          <a:xfrm>
            <a:off x="1044400" y="1980735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將取得的資料進行處理和統計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Oval 61">
            <a:extLst>
              <a:ext uri="{FF2B5EF4-FFF2-40B4-BE49-F238E27FC236}">
                <a16:creationId xmlns:a16="http://schemas.microsoft.com/office/drawing/2014/main" id="{09216E10-1888-6F69-5080-F7869C4C4360}"/>
              </a:ext>
            </a:extLst>
          </p:cNvPr>
          <p:cNvSpPr>
            <a:spLocks noChangeAspect="1"/>
          </p:cNvSpPr>
          <p:nvPr/>
        </p:nvSpPr>
        <p:spPr>
          <a:xfrm>
            <a:off x="396331" y="2732338"/>
            <a:ext cx="296431" cy="288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2F7AC87C-C839-3F8C-3593-A671BB32FEDE}"/>
              </a:ext>
            </a:extLst>
          </p:cNvPr>
          <p:cNvSpPr txBox="1">
            <a:spLocks/>
          </p:cNvSpPr>
          <p:nvPr/>
        </p:nvSpPr>
        <p:spPr>
          <a:xfrm>
            <a:off x="1044400" y="2660332"/>
            <a:ext cx="5040560" cy="33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Matplotlib Python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製圖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86D435BA-7B3B-F756-F334-2DC2D6A95403}"/>
              </a:ext>
            </a:extLst>
          </p:cNvPr>
          <p:cNvSpPr/>
          <p:nvPr/>
        </p:nvSpPr>
        <p:spPr>
          <a:xfrm>
            <a:off x="252314" y="277169"/>
            <a:ext cx="2232248" cy="37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使用的技術</a:t>
            </a:r>
            <a:endParaRPr lang="en-US" sz="2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BF5FD9-9ADB-F368-A943-558B40642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60" y="316241"/>
            <a:ext cx="4752528" cy="40490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4EA9D29-E182-138C-7040-4C7E1AA7F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05" y="531461"/>
            <a:ext cx="4743663" cy="36185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C48CB9-F1B4-278E-271C-917D341AF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90" y="2524559"/>
            <a:ext cx="5497380" cy="26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0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自定义设计方案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1814</Words>
  <Application>Microsoft Macintosh PowerPoint</Application>
  <PresentationFormat>自訂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Impact</vt:lpstr>
      <vt:lpstr>Wingdings</vt:lpstr>
      <vt:lpstr>1_自定义设计方案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/>
  <cp:revision>1</cp:revision>
  <dcterms:created xsi:type="dcterms:W3CDTF">2016-10-17T14:00:15Z</dcterms:created>
  <dcterms:modified xsi:type="dcterms:W3CDTF">2024-01-13T14:30:01Z</dcterms:modified>
</cp:coreProperties>
</file>