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iret" charset="1" panose="02000000000000000000"/>
      <p:regular r:id="rId10"/>
    </p:embeddedFont>
    <p:embeddedFont>
      <p:font typeface="Poiret Bold" charset="1" panose="02000000000000000000"/>
      <p:regular r:id="rId11"/>
    </p:embeddedFont>
    <p:embeddedFont>
      <p:font typeface="Poiret Italics" charset="1" panose="02000000000000000000"/>
      <p:regular r:id="rId12"/>
    </p:embeddedFont>
    <p:embeddedFont>
      <p:font typeface="Poiret Bold Italics" charset="1" panose="02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png" Type="http://schemas.openxmlformats.org/officeDocument/2006/relationships/image"/><Relationship Id="rId12" Target="../media/image40.png" Type="http://schemas.openxmlformats.org/officeDocument/2006/relationships/image"/><Relationship Id="rId13" Target="../media/image41.png" Type="http://schemas.openxmlformats.org/officeDocument/2006/relationships/image"/><Relationship Id="rId14" Target="../media/image42.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12" Target="../media/image45.png" Type="http://schemas.openxmlformats.org/officeDocument/2006/relationships/image"/><Relationship Id="rId13" Target="../media/image46.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47.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48.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49.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0.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1.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5.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2.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3.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4.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55.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8.png" Type="http://schemas.openxmlformats.org/officeDocument/2006/relationships/image"/><Relationship Id="rId7" Target="../media/image59.svg" Type="http://schemas.openxmlformats.org/officeDocument/2006/relationships/image"/><Relationship Id="rId8" Target="../media/image60.png" Type="http://schemas.openxmlformats.org/officeDocument/2006/relationships/image"/><Relationship Id="rId9" Target="../media/image61.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4.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5.pn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3930456" y="1870636"/>
            <a:ext cx="9512185" cy="3324225"/>
          </a:xfrm>
          <a:prstGeom prst="rect">
            <a:avLst/>
          </a:prstGeom>
        </p:spPr>
        <p:txBody>
          <a:bodyPr anchor="t" rtlCol="false" tIns="0" lIns="0" bIns="0" rIns="0">
            <a:spAutoFit/>
          </a:bodyPr>
          <a:lstStyle/>
          <a:p>
            <a:pPr algn="ctr">
              <a:lnSpc>
                <a:spcPts val="6599"/>
              </a:lnSpc>
            </a:pPr>
            <a:r>
              <a:rPr lang="en-US" sz="5499">
                <a:solidFill>
                  <a:srgbClr val="000000"/>
                </a:solidFill>
                <a:latin typeface="Poiret Bold"/>
              </a:rPr>
              <a:t>USO DE TÉCNICAS DE DESENFOQUE CON REDES NEURONALES CONVOLUCIONALES</a:t>
            </a:r>
          </a:p>
        </p:txBody>
      </p:sp>
      <p:sp>
        <p:nvSpPr>
          <p:cNvPr name="TextBox 3" id="3"/>
          <p:cNvSpPr txBox="true"/>
          <p:nvPr/>
        </p:nvSpPr>
        <p:spPr>
          <a:xfrm rot="0">
            <a:off x="1028700" y="8949920"/>
            <a:ext cx="16230600" cy="540561"/>
          </a:xfrm>
          <a:prstGeom prst="rect">
            <a:avLst/>
          </a:prstGeom>
        </p:spPr>
        <p:txBody>
          <a:bodyPr anchor="t" rtlCol="false" tIns="0" lIns="0" bIns="0" rIns="0">
            <a:spAutoFit/>
          </a:bodyPr>
          <a:lstStyle/>
          <a:p>
            <a:pPr algn="ctr">
              <a:lnSpc>
                <a:spcPts val="4330"/>
              </a:lnSpc>
              <a:spcBef>
                <a:spcPct val="0"/>
              </a:spcBef>
            </a:pPr>
            <a:r>
              <a:rPr lang="en-US" sz="3093">
                <a:solidFill>
                  <a:srgbClr val="FFFFFF"/>
                </a:solidFill>
                <a:latin typeface="Poiret"/>
              </a:rPr>
              <a:t>Sandra Haro</a:t>
            </a:r>
          </a:p>
        </p:txBody>
      </p:sp>
      <p:sp>
        <p:nvSpPr>
          <p:cNvPr name="AutoShape 4" id="4"/>
          <p:cNvSpPr/>
          <p:nvPr/>
        </p:nvSpPr>
        <p:spPr>
          <a:xfrm flipV="true">
            <a:off x="3644992" y="1047750"/>
            <a:ext cx="15646257" cy="0"/>
          </a:xfrm>
          <a:prstGeom prst="line">
            <a:avLst/>
          </a:prstGeom>
          <a:ln cap="flat" w="28575">
            <a:solidFill>
              <a:srgbClr val="000000"/>
            </a:solidFill>
            <a:prstDash val="solid"/>
            <a:headEnd type="none" len="sm" w="sm"/>
            <a:tailEnd type="none" len="sm" w="sm"/>
          </a:ln>
        </p:spPr>
      </p:sp>
      <p:sp>
        <p:nvSpPr>
          <p:cNvPr name="AutoShape 5" id="5"/>
          <p:cNvSpPr/>
          <p:nvPr/>
        </p:nvSpPr>
        <p:spPr>
          <a:xfrm>
            <a:off x="-1003249" y="9296400"/>
            <a:ext cx="15646257" cy="0"/>
          </a:xfrm>
          <a:prstGeom prst="line">
            <a:avLst/>
          </a:prstGeom>
          <a:ln cap="flat" w="28575">
            <a:solidFill>
              <a:srgbClr val="000000"/>
            </a:solidFill>
            <a:prstDash val="solid"/>
            <a:headEnd type="none" len="sm" w="sm"/>
            <a:tailEnd type="none" len="sm" w="sm"/>
          </a:ln>
        </p:spPr>
      </p:sp>
      <p:sp>
        <p:nvSpPr>
          <p:cNvPr name="Freeform 6" id="6"/>
          <p:cNvSpPr/>
          <p:nvPr/>
        </p:nvSpPr>
        <p:spPr>
          <a:xfrm flipH="false" flipV="false" rot="0">
            <a:off x="14643008" y="1350763"/>
            <a:ext cx="3167464" cy="3119952"/>
          </a:xfrm>
          <a:custGeom>
            <a:avLst/>
            <a:gdLst/>
            <a:ahLst/>
            <a:cxnLst/>
            <a:rect r="r" b="b" t="t" l="l"/>
            <a:pathLst>
              <a:path h="3119952" w="3167464">
                <a:moveTo>
                  <a:pt x="0" y="0"/>
                </a:moveTo>
                <a:lnTo>
                  <a:pt x="3167464" y="0"/>
                </a:lnTo>
                <a:lnTo>
                  <a:pt x="3167464" y="3119952"/>
                </a:lnTo>
                <a:lnTo>
                  <a:pt x="0" y="31199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8057279"/>
            <a:ext cx="2384160" cy="1201021"/>
          </a:xfrm>
          <a:custGeom>
            <a:avLst/>
            <a:gdLst/>
            <a:ahLst/>
            <a:cxnLst/>
            <a:rect r="r" b="b" t="t" l="l"/>
            <a:pathLst>
              <a:path h="1201021" w="2384160">
                <a:moveTo>
                  <a:pt x="0" y="0"/>
                </a:moveTo>
                <a:lnTo>
                  <a:pt x="2384160" y="0"/>
                </a:lnTo>
                <a:lnTo>
                  <a:pt x="2384160" y="1201021"/>
                </a:lnTo>
                <a:lnTo>
                  <a:pt x="0" y="120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535276" y="3246143"/>
            <a:ext cx="546777" cy="546777"/>
          </a:xfrm>
          <a:custGeom>
            <a:avLst/>
            <a:gdLst/>
            <a:ahLst/>
            <a:cxnLst/>
            <a:rect r="r" b="b" t="t" l="l"/>
            <a:pathLst>
              <a:path h="546777" w="546777">
                <a:moveTo>
                  <a:pt x="0" y="0"/>
                </a:moveTo>
                <a:lnTo>
                  <a:pt x="546777" y="0"/>
                </a:lnTo>
                <a:lnTo>
                  <a:pt x="546777" y="546776"/>
                </a:lnTo>
                <a:lnTo>
                  <a:pt x="0" y="5467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170569" y="7389337"/>
            <a:ext cx="1674793" cy="1926113"/>
          </a:xfrm>
          <a:custGeom>
            <a:avLst/>
            <a:gdLst/>
            <a:ahLst/>
            <a:cxnLst/>
            <a:rect r="r" b="b" t="t" l="l"/>
            <a:pathLst>
              <a:path h="1926113" w="1674793">
                <a:moveTo>
                  <a:pt x="0" y="0"/>
                </a:moveTo>
                <a:lnTo>
                  <a:pt x="1674793" y="0"/>
                </a:lnTo>
                <a:lnTo>
                  <a:pt x="1674793" y="1926113"/>
                </a:lnTo>
                <a:lnTo>
                  <a:pt x="0" y="19261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098537">
            <a:off x="-1994220" y="1414931"/>
            <a:ext cx="3988440" cy="4123387"/>
          </a:xfrm>
          <a:custGeom>
            <a:avLst/>
            <a:gdLst/>
            <a:ahLst/>
            <a:cxnLst/>
            <a:rect r="r" b="b" t="t" l="l"/>
            <a:pathLst>
              <a:path h="4123387" w="3988440">
                <a:moveTo>
                  <a:pt x="0" y="0"/>
                </a:moveTo>
                <a:lnTo>
                  <a:pt x="3988440" y="0"/>
                </a:lnTo>
                <a:lnTo>
                  <a:pt x="3988440" y="4123388"/>
                </a:lnTo>
                <a:lnTo>
                  <a:pt x="0" y="4123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3324431" y="6810375"/>
            <a:ext cx="897788" cy="897788"/>
          </a:xfrm>
          <a:custGeom>
            <a:avLst/>
            <a:gdLst/>
            <a:ahLst/>
            <a:cxnLst/>
            <a:rect r="r" b="b" t="t" l="l"/>
            <a:pathLst>
              <a:path h="897788" w="897788">
                <a:moveTo>
                  <a:pt x="0" y="0"/>
                </a:moveTo>
                <a:lnTo>
                  <a:pt x="897787" y="0"/>
                </a:lnTo>
                <a:lnTo>
                  <a:pt x="897787" y="897788"/>
                </a:lnTo>
                <a:lnTo>
                  <a:pt x="0" y="8977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2" id="12"/>
          <p:cNvGrpSpPr/>
          <p:nvPr/>
        </p:nvGrpSpPr>
        <p:grpSpPr>
          <a:xfrm rot="0">
            <a:off x="5003268" y="6014011"/>
            <a:ext cx="7300023" cy="1956237"/>
            <a:chOff x="0" y="0"/>
            <a:chExt cx="1922640" cy="515223"/>
          </a:xfrm>
        </p:grpSpPr>
        <p:sp>
          <p:nvSpPr>
            <p:cNvPr name="Freeform 13" id="13"/>
            <p:cNvSpPr/>
            <p:nvPr/>
          </p:nvSpPr>
          <p:spPr>
            <a:xfrm flipH="false" flipV="false" rot="0">
              <a:off x="0" y="0"/>
              <a:ext cx="1922640" cy="515223"/>
            </a:xfrm>
            <a:custGeom>
              <a:avLst/>
              <a:gdLst/>
              <a:ahLst/>
              <a:cxnLst/>
              <a:rect r="r" b="b" t="t" l="l"/>
              <a:pathLst>
                <a:path h="515223" w="1922640">
                  <a:moveTo>
                    <a:pt x="0" y="0"/>
                  </a:moveTo>
                  <a:lnTo>
                    <a:pt x="1922640" y="0"/>
                  </a:lnTo>
                  <a:lnTo>
                    <a:pt x="1922640" y="515223"/>
                  </a:lnTo>
                  <a:lnTo>
                    <a:pt x="0" y="515223"/>
                  </a:lnTo>
                  <a:close/>
                </a:path>
              </a:pathLst>
            </a:custGeom>
            <a:solidFill>
              <a:srgbClr val="000000">
                <a:alpha val="0"/>
              </a:srgbClr>
            </a:solidFill>
            <a:ln w="28575">
              <a:solidFill>
                <a:srgbClr val="000000"/>
              </a:solidFill>
            </a:ln>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6071871" y="6252355"/>
            <a:ext cx="5229356" cy="1393825"/>
          </a:xfrm>
          <a:prstGeom prst="rect">
            <a:avLst/>
          </a:prstGeom>
        </p:spPr>
        <p:txBody>
          <a:bodyPr anchor="t" rtlCol="false" tIns="0" lIns="0" bIns="0" rIns="0">
            <a:spAutoFit/>
          </a:bodyPr>
          <a:lstStyle/>
          <a:p>
            <a:pPr algn="ctr">
              <a:lnSpc>
                <a:spcPts val="5600"/>
              </a:lnSpc>
            </a:pPr>
            <a:r>
              <a:rPr lang="en-US" sz="4000">
                <a:solidFill>
                  <a:srgbClr val="000000"/>
                </a:solidFill>
                <a:latin typeface="Poiret Bold"/>
              </a:rPr>
              <a:t>Por Rommel Yoshimar Condori Muñoz</a:t>
            </a:r>
          </a:p>
        </p:txBody>
      </p:sp>
      <p:sp>
        <p:nvSpPr>
          <p:cNvPr name="Freeform 16" id="16"/>
          <p:cNvSpPr/>
          <p:nvPr/>
        </p:nvSpPr>
        <p:spPr>
          <a:xfrm flipH="false" flipV="false" rot="0">
            <a:off x="3324431" y="744737"/>
            <a:ext cx="606025" cy="606025"/>
          </a:xfrm>
          <a:custGeom>
            <a:avLst/>
            <a:gdLst/>
            <a:ahLst/>
            <a:cxnLst/>
            <a:rect r="r" b="b" t="t" l="l"/>
            <a:pathLst>
              <a:path h="606025" w="606025">
                <a:moveTo>
                  <a:pt x="0" y="0"/>
                </a:moveTo>
                <a:lnTo>
                  <a:pt x="606025" y="0"/>
                </a:lnTo>
                <a:lnTo>
                  <a:pt x="606025" y="606026"/>
                </a:lnTo>
                <a:lnTo>
                  <a:pt x="0" y="6060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5615424" y="8147872"/>
            <a:ext cx="6480649" cy="569067"/>
          </a:xfrm>
          <a:prstGeom prst="rect">
            <a:avLst/>
          </a:prstGeom>
        </p:spPr>
        <p:txBody>
          <a:bodyPr anchor="t" rtlCol="false" tIns="0" lIns="0" bIns="0" rIns="0">
            <a:spAutoFit/>
          </a:bodyPr>
          <a:lstStyle/>
          <a:p>
            <a:pPr algn="ctr">
              <a:lnSpc>
                <a:spcPts val="4575"/>
              </a:lnSpc>
            </a:pPr>
            <a:r>
              <a:rPr lang="en-US" sz="3268">
                <a:solidFill>
                  <a:srgbClr val="000000"/>
                </a:solidFill>
                <a:latin typeface="Poiret Bold"/>
              </a:rPr>
              <a:t>Asesor: Yuri Ccoicca Pacasi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239168" y="2179533"/>
            <a:ext cx="1819839" cy="596275"/>
            <a:chOff x="0" y="0"/>
            <a:chExt cx="479299" cy="157044"/>
          </a:xfrm>
        </p:grpSpPr>
        <p:sp>
          <p:nvSpPr>
            <p:cNvPr name="Freeform 3" id="3"/>
            <p:cNvSpPr/>
            <p:nvPr/>
          </p:nvSpPr>
          <p:spPr>
            <a:xfrm flipH="false" flipV="false" rot="0">
              <a:off x="0" y="0"/>
              <a:ext cx="479299" cy="157044"/>
            </a:xfrm>
            <a:custGeom>
              <a:avLst/>
              <a:gdLst/>
              <a:ahLst/>
              <a:cxnLst/>
              <a:rect r="r" b="b" t="t" l="l"/>
              <a:pathLst>
                <a:path h="157044" w="479299">
                  <a:moveTo>
                    <a:pt x="0" y="0"/>
                  </a:moveTo>
                  <a:lnTo>
                    <a:pt x="479299" y="0"/>
                  </a:lnTo>
                  <a:lnTo>
                    <a:pt x="479299" y="157044"/>
                  </a:lnTo>
                  <a:lnTo>
                    <a:pt x="0" y="157044"/>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225542" y="703652"/>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1" id="11"/>
          <p:cNvSpPr txBox="true"/>
          <p:nvPr/>
        </p:nvSpPr>
        <p:spPr>
          <a:xfrm rot="0">
            <a:off x="2239168" y="2928182"/>
            <a:ext cx="11466242" cy="145350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Se utiliza para suavizar la imagen al reemplazar el valor de cada píxel por el promedio de los valores de sus píxeles vecinos. Esto ayuda a reducir el ruido y eliminar detalles no deseados.</a:t>
            </a:r>
          </a:p>
        </p:txBody>
      </p:sp>
      <p:sp>
        <p:nvSpPr>
          <p:cNvPr name="TextBox 12" id="12"/>
          <p:cNvSpPr txBox="true"/>
          <p:nvPr/>
        </p:nvSpPr>
        <p:spPr>
          <a:xfrm rot="0">
            <a:off x="2341061" y="2112858"/>
            <a:ext cx="1672036"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Promedio</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09</a:t>
            </a:r>
          </a:p>
        </p:txBody>
      </p:sp>
      <p:grpSp>
        <p:nvGrpSpPr>
          <p:cNvPr name="Group 14" id="14"/>
          <p:cNvGrpSpPr/>
          <p:nvPr/>
        </p:nvGrpSpPr>
        <p:grpSpPr>
          <a:xfrm rot="0">
            <a:off x="2285078" y="5562782"/>
            <a:ext cx="1728019" cy="591152"/>
            <a:chOff x="0" y="0"/>
            <a:chExt cx="455116" cy="155694"/>
          </a:xfrm>
        </p:grpSpPr>
        <p:sp>
          <p:nvSpPr>
            <p:cNvPr name="Freeform 15" id="15"/>
            <p:cNvSpPr/>
            <p:nvPr/>
          </p:nvSpPr>
          <p:spPr>
            <a:xfrm flipH="false" flipV="false" rot="0">
              <a:off x="0" y="0"/>
              <a:ext cx="455116" cy="155694"/>
            </a:xfrm>
            <a:custGeom>
              <a:avLst/>
              <a:gdLst/>
              <a:ahLst/>
              <a:cxnLst/>
              <a:rect r="r" b="b" t="t" l="l"/>
              <a:pathLst>
                <a:path h="155694" w="455116">
                  <a:moveTo>
                    <a:pt x="0" y="0"/>
                  </a:moveTo>
                  <a:lnTo>
                    <a:pt x="455116" y="0"/>
                  </a:lnTo>
                  <a:lnTo>
                    <a:pt x="455116" y="155694"/>
                  </a:lnTo>
                  <a:lnTo>
                    <a:pt x="0" y="155694"/>
                  </a:lnTo>
                  <a:close/>
                </a:path>
              </a:pathLst>
            </a:custGeom>
            <a:solidFill>
              <a:srgbClr val="000000">
                <a:alpha val="0"/>
              </a:srgbClr>
            </a:solidFill>
            <a:ln w="28575">
              <a:solidFill>
                <a:srgbClr val="000000"/>
              </a:solid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64673" y="5584046"/>
            <a:ext cx="1168829"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Medio</a:t>
            </a:r>
          </a:p>
        </p:txBody>
      </p:sp>
      <p:sp>
        <p:nvSpPr>
          <p:cNvPr name="TextBox 18" id="18"/>
          <p:cNvSpPr txBox="true"/>
          <p:nvPr/>
        </p:nvSpPr>
        <p:spPr>
          <a:xfrm rot="0">
            <a:off x="2406810" y="6394849"/>
            <a:ext cx="10827319" cy="145350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Es una técnica que reemplaza cada píxel con el valor medio de los píxeles vecinos, lo que suaviza la imagen y reduce el ruido sin eliminar bordes o detalles importantes.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2234738"/>
            <a:ext cx="1819839" cy="596275"/>
            <a:chOff x="0" y="0"/>
            <a:chExt cx="479299" cy="157044"/>
          </a:xfrm>
        </p:grpSpPr>
        <p:sp>
          <p:nvSpPr>
            <p:cNvPr name="Freeform 3" id="3"/>
            <p:cNvSpPr/>
            <p:nvPr/>
          </p:nvSpPr>
          <p:spPr>
            <a:xfrm flipH="false" flipV="false" rot="0">
              <a:off x="0" y="0"/>
              <a:ext cx="479299" cy="157044"/>
            </a:xfrm>
            <a:custGeom>
              <a:avLst/>
              <a:gdLst/>
              <a:ahLst/>
              <a:cxnLst/>
              <a:rect r="r" b="b" t="t" l="l"/>
              <a:pathLst>
                <a:path h="157044" w="479299">
                  <a:moveTo>
                    <a:pt x="0" y="0"/>
                  </a:moveTo>
                  <a:lnTo>
                    <a:pt x="479299" y="0"/>
                  </a:lnTo>
                  <a:lnTo>
                    <a:pt x="479299" y="157044"/>
                  </a:lnTo>
                  <a:lnTo>
                    <a:pt x="0" y="157044"/>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225542" y="703652"/>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1" id="11"/>
          <p:cNvSpPr txBox="true"/>
          <p:nvPr/>
        </p:nvSpPr>
        <p:spPr>
          <a:xfrm rot="0">
            <a:off x="2127215" y="2888138"/>
            <a:ext cx="11505564" cy="242505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El filtrado bilateral es una técnica de procesamiento de imágenes que preserva los bordes mientras reduce el ruido, suavizando la imagen sin eliminar detalles importantes. Combina información espacial y de intensidad para lograr un filtrado suave y efectivo, manteniendo la calidad visual de la imagen.</a:t>
            </a:r>
          </a:p>
        </p:txBody>
      </p:sp>
      <p:sp>
        <p:nvSpPr>
          <p:cNvPr name="TextBox 12" id="12"/>
          <p:cNvSpPr txBox="true"/>
          <p:nvPr/>
        </p:nvSpPr>
        <p:spPr>
          <a:xfrm rot="0">
            <a:off x="2313070" y="2168063"/>
            <a:ext cx="1672036"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Bilateral</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10</a:t>
            </a:r>
          </a:p>
        </p:txBody>
      </p:sp>
      <p:grpSp>
        <p:nvGrpSpPr>
          <p:cNvPr name="Group 14" id="14"/>
          <p:cNvGrpSpPr/>
          <p:nvPr/>
        </p:nvGrpSpPr>
        <p:grpSpPr>
          <a:xfrm rot="0">
            <a:off x="2127215" y="5656728"/>
            <a:ext cx="2327075" cy="591152"/>
            <a:chOff x="0" y="0"/>
            <a:chExt cx="612892" cy="155694"/>
          </a:xfrm>
        </p:grpSpPr>
        <p:sp>
          <p:nvSpPr>
            <p:cNvPr name="Freeform 15" id="15"/>
            <p:cNvSpPr/>
            <p:nvPr/>
          </p:nvSpPr>
          <p:spPr>
            <a:xfrm flipH="false" flipV="false" rot="0">
              <a:off x="0" y="0"/>
              <a:ext cx="612892" cy="155694"/>
            </a:xfrm>
            <a:custGeom>
              <a:avLst/>
              <a:gdLst/>
              <a:ahLst/>
              <a:cxnLst/>
              <a:rect r="r" b="b" t="t" l="l"/>
              <a:pathLst>
                <a:path h="155694" w="612892">
                  <a:moveTo>
                    <a:pt x="0" y="0"/>
                  </a:moveTo>
                  <a:lnTo>
                    <a:pt x="612892" y="0"/>
                  </a:lnTo>
                  <a:lnTo>
                    <a:pt x="612892" y="155694"/>
                  </a:lnTo>
                  <a:lnTo>
                    <a:pt x="0" y="155694"/>
                  </a:lnTo>
                  <a:close/>
                </a:path>
              </a:pathLst>
            </a:custGeom>
            <a:solidFill>
              <a:srgbClr val="000000">
                <a:alpha val="0"/>
              </a:srgbClr>
            </a:solidFill>
            <a:ln w="28575">
              <a:solidFill>
                <a:srgbClr val="000000"/>
              </a:solid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406810" y="5677991"/>
            <a:ext cx="1839772"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Gaussiano</a:t>
            </a:r>
          </a:p>
        </p:txBody>
      </p:sp>
      <p:sp>
        <p:nvSpPr>
          <p:cNvPr name="TextBox 18" id="18"/>
          <p:cNvSpPr txBox="true"/>
          <p:nvPr/>
        </p:nvSpPr>
        <p:spPr>
          <a:xfrm rot="0">
            <a:off x="2406810" y="6394849"/>
            <a:ext cx="11522225" cy="193927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El filtro gaussiano es una técnica de procesamiento de imágenes que suaviza la imagen al promediar los valores de los píxeles vecinos, utilizando una distribución gaussiana para dar más peso a los píxeles cercanos y menos peso a los más alejados, lo que resulta en un efecto de desenfoque suave.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652764" y="2298371"/>
          <a:ext cx="14862822" cy="6727749"/>
        </p:xfrm>
        <a:graphic>
          <a:graphicData uri="http://schemas.openxmlformats.org/drawingml/2006/table">
            <a:tbl>
              <a:tblPr/>
              <a:tblGrid>
                <a:gridCol w="4861867"/>
                <a:gridCol w="10000955"/>
              </a:tblGrid>
              <a:tr h="6727749">
                <a:tc>
                  <a:txBody>
                    <a:bodyPr anchor="t" rtlCol="false"/>
                    <a:lstStyle/>
                    <a:p>
                      <a:pPr algn="ctr">
                        <a:lnSpc>
                          <a:spcPts val="2659"/>
                        </a:lnSpc>
                        <a:defRPr/>
                      </a:pP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5400000">
            <a:off x="-884638" y="-415934"/>
            <a:ext cx="3243672" cy="1474396"/>
          </a:xfrm>
          <a:custGeom>
            <a:avLst/>
            <a:gdLst/>
            <a:ahLst/>
            <a:cxnLst/>
            <a:rect r="r" b="b" t="t" l="l"/>
            <a:pathLst>
              <a:path h="1474396" w="3243672">
                <a:moveTo>
                  <a:pt x="0" y="0"/>
                </a:moveTo>
                <a:lnTo>
                  <a:pt x="3243672" y="0"/>
                </a:lnTo>
                <a:lnTo>
                  <a:pt x="3243672" y="1474396"/>
                </a:lnTo>
                <a:lnTo>
                  <a:pt x="0" y="14743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6244" y="8159591"/>
            <a:ext cx="2370511" cy="2370511"/>
          </a:xfrm>
          <a:custGeom>
            <a:avLst/>
            <a:gdLst/>
            <a:ahLst/>
            <a:cxnLst/>
            <a:rect r="r" b="b" t="t" l="l"/>
            <a:pathLst>
              <a:path h="2370511" w="2370511">
                <a:moveTo>
                  <a:pt x="0" y="0"/>
                </a:moveTo>
                <a:lnTo>
                  <a:pt x="2370510" y="0"/>
                </a:lnTo>
                <a:lnTo>
                  <a:pt x="2370510" y="2370510"/>
                </a:lnTo>
                <a:lnTo>
                  <a:pt x="0" y="2370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14774" y="1754073"/>
            <a:ext cx="1544526" cy="1544526"/>
          </a:xfrm>
          <a:custGeom>
            <a:avLst/>
            <a:gdLst/>
            <a:ahLst/>
            <a:cxnLst/>
            <a:rect r="r" b="b" t="t" l="l"/>
            <a:pathLst>
              <a:path h="1544526" w="1544526">
                <a:moveTo>
                  <a:pt x="0" y="0"/>
                </a:moveTo>
                <a:lnTo>
                  <a:pt x="1544526" y="0"/>
                </a:lnTo>
                <a:lnTo>
                  <a:pt x="1544526" y="1544526"/>
                </a:lnTo>
                <a:lnTo>
                  <a:pt x="0" y="1544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86296" y="238925"/>
            <a:ext cx="3878120" cy="2684551"/>
          </a:xfrm>
          <a:custGeom>
            <a:avLst/>
            <a:gdLst/>
            <a:ahLst/>
            <a:cxnLst/>
            <a:rect r="r" b="b" t="t" l="l"/>
            <a:pathLst>
              <a:path h="2684551" w="3878120">
                <a:moveTo>
                  <a:pt x="0" y="0"/>
                </a:moveTo>
                <a:lnTo>
                  <a:pt x="3878120" y="0"/>
                </a:lnTo>
                <a:lnTo>
                  <a:pt x="3878120" y="2684551"/>
                </a:lnTo>
                <a:lnTo>
                  <a:pt x="0" y="2684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805164" y="3044020"/>
            <a:ext cx="4574226" cy="5038278"/>
          </a:xfrm>
          <a:custGeom>
            <a:avLst/>
            <a:gdLst/>
            <a:ahLst/>
            <a:cxnLst/>
            <a:rect r="r" b="b" t="t" l="l"/>
            <a:pathLst>
              <a:path h="5038278" w="4574226">
                <a:moveTo>
                  <a:pt x="0" y="0"/>
                </a:moveTo>
                <a:lnTo>
                  <a:pt x="4574226" y="0"/>
                </a:lnTo>
                <a:lnTo>
                  <a:pt x="4574226" y="5038278"/>
                </a:lnTo>
                <a:lnTo>
                  <a:pt x="0" y="5038278"/>
                </a:lnTo>
                <a:lnTo>
                  <a:pt x="0" y="0"/>
                </a:lnTo>
                <a:close/>
              </a:path>
            </a:pathLst>
          </a:custGeom>
          <a:blipFill>
            <a:blip r:embed="rId10"/>
            <a:stretch>
              <a:fillRect l="0" t="0" r="0" b="0"/>
            </a:stretch>
          </a:blipFill>
        </p:spPr>
      </p:sp>
      <p:sp>
        <p:nvSpPr>
          <p:cNvPr name="Freeform 8" id="8"/>
          <p:cNvSpPr/>
          <p:nvPr/>
        </p:nvSpPr>
        <p:spPr>
          <a:xfrm flipH="false" flipV="false" rot="0">
            <a:off x="7122556" y="2526336"/>
            <a:ext cx="2811610" cy="3096845"/>
          </a:xfrm>
          <a:custGeom>
            <a:avLst/>
            <a:gdLst/>
            <a:ahLst/>
            <a:cxnLst/>
            <a:rect r="r" b="b" t="t" l="l"/>
            <a:pathLst>
              <a:path h="3096845" w="2811610">
                <a:moveTo>
                  <a:pt x="0" y="0"/>
                </a:moveTo>
                <a:lnTo>
                  <a:pt x="2811610" y="0"/>
                </a:lnTo>
                <a:lnTo>
                  <a:pt x="2811610" y="3096845"/>
                </a:lnTo>
                <a:lnTo>
                  <a:pt x="0" y="3096845"/>
                </a:lnTo>
                <a:lnTo>
                  <a:pt x="0" y="0"/>
                </a:lnTo>
                <a:close/>
              </a:path>
            </a:pathLst>
          </a:custGeom>
          <a:blipFill>
            <a:blip r:embed="rId11"/>
            <a:stretch>
              <a:fillRect l="0" t="0" r="0" b="0"/>
            </a:stretch>
          </a:blipFill>
        </p:spPr>
      </p:sp>
      <p:sp>
        <p:nvSpPr>
          <p:cNvPr name="Freeform 9" id="9"/>
          <p:cNvSpPr/>
          <p:nvPr/>
        </p:nvSpPr>
        <p:spPr>
          <a:xfrm flipH="false" flipV="false" rot="0">
            <a:off x="11724189" y="2526336"/>
            <a:ext cx="2757116" cy="3036824"/>
          </a:xfrm>
          <a:custGeom>
            <a:avLst/>
            <a:gdLst/>
            <a:ahLst/>
            <a:cxnLst/>
            <a:rect r="r" b="b" t="t" l="l"/>
            <a:pathLst>
              <a:path h="3036824" w="2757116">
                <a:moveTo>
                  <a:pt x="0" y="0"/>
                </a:moveTo>
                <a:lnTo>
                  <a:pt x="2757117" y="0"/>
                </a:lnTo>
                <a:lnTo>
                  <a:pt x="2757117" y="3036823"/>
                </a:lnTo>
                <a:lnTo>
                  <a:pt x="0" y="3036823"/>
                </a:lnTo>
                <a:lnTo>
                  <a:pt x="0" y="0"/>
                </a:lnTo>
                <a:close/>
              </a:path>
            </a:pathLst>
          </a:custGeom>
          <a:blipFill>
            <a:blip r:embed="rId12"/>
            <a:stretch>
              <a:fillRect l="0" t="0" r="0" b="0"/>
            </a:stretch>
          </a:blipFill>
        </p:spPr>
      </p:sp>
      <p:sp>
        <p:nvSpPr>
          <p:cNvPr name="Freeform 10" id="10"/>
          <p:cNvSpPr/>
          <p:nvPr/>
        </p:nvSpPr>
        <p:spPr>
          <a:xfrm flipH="false" flipV="false" rot="0">
            <a:off x="7348383" y="5992352"/>
            <a:ext cx="2585783" cy="2848108"/>
          </a:xfrm>
          <a:custGeom>
            <a:avLst/>
            <a:gdLst/>
            <a:ahLst/>
            <a:cxnLst/>
            <a:rect r="r" b="b" t="t" l="l"/>
            <a:pathLst>
              <a:path h="2848108" w="2585783">
                <a:moveTo>
                  <a:pt x="0" y="0"/>
                </a:moveTo>
                <a:lnTo>
                  <a:pt x="2585783" y="0"/>
                </a:lnTo>
                <a:lnTo>
                  <a:pt x="2585783" y="2848109"/>
                </a:lnTo>
                <a:lnTo>
                  <a:pt x="0" y="2848109"/>
                </a:lnTo>
                <a:lnTo>
                  <a:pt x="0" y="0"/>
                </a:lnTo>
                <a:close/>
              </a:path>
            </a:pathLst>
          </a:custGeom>
          <a:blipFill>
            <a:blip r:embed="rId13"/>
            <a:stretch>
              <a:fillRect l="0" t="0" r="0" b="0"/>
            </a:stretch>
          </a:blipFill>
        </p:spPr>
      </p:sp>
      <p:sp>
        <p:nvSpPr>
          <p:cNvPr name="Freeform 11" id="11"/>
          <p:cNvSpPr/>
          <p:nvPr/>
        </p:nvSpPr>
        <p:spPr>
          <a:xfrm flipH="false" flipV="false" rot="0">
            <a:off x="11779043" y="5992352"/>
            <a:ext cx="2585783" cy="2848108"/>
          </a:xfrm>
          <a:custGeom>
            <a:avLst/>
            <a:gdLst/>
            <a:ahLst/>
            <a:cxnLst/>
            <a:rect r="r" b="b" t="t" l="l"/>
            <a:pathLst>
              <a:path h="2848108" w="2585783">
                <a:moveTo>
                  <a:pt x="0" y="0"/>
                </a:moveTo>
                <a:lnTo>
                  <a:pt x="2585783" y="0"/>
                </a:lnTo>
                <a:lnTo>
                  <a:pt x="2585783" y="2848109"/>
                </a:lnTo>
                <a:lnTo>
                  <a:pt x="0" y="2848109"/>
                </a:lnTo>
                <a:lnTo>
                  <a:pt x="0" y="0"/>
                </a:lnTo>
                <a:close/>
              </a:path>
            </a:pathLst>
          </a:custGeom>
          <a:blipFill>
            <a:blip r:embed="rId14"/>
            <a:stretch>
              <a:fillRect l="0" t="0" r="0" b="0"/>
            </a:stretch>
          </a:blipFill>
        </p:spPr>
      </p:sp>
      <p:sp>
        <p:nvSpPr>
          <p:cNvPr name="TextBox 12" id="12"/>
          <p:cNvSpPr txBox="true"/>
          <p:nvPr/>
        </p:nvSpPr>
        <p:spPr>
          <a:xfrm rot="0">
            <a:off x="4846610" y="895350"/>
            <a:ext cx="8594781"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652764" y="2298371"/>
          <a:ext cx="14862822" cy="6727749"/>
        </p:xfrm>
        <a:graphic>
          <a:graphicData uri="http://schemas.openxmlformats.org/drawingml/2006/table">
            <a:tbl>
              <a:tblPr/>
              <a:tblGrid>
                <a:gridCol w="4861867"/>
                <a:gridCol w="10000955"/>
              </a:tblGrid>
              <a:tr h="6727749">
                <a:tc>
                  <a:txBody>
                    <a:bodyPr anchor="t" rtlCol="false"/>
                    <a:lstStyle/>
                    <a:p>
                      <a:pPr algn="ctr">
                        <a:lnSpc>
                          <a:spcPts val="2659"/>
                        </a:lnSpc>
                        <a:defRPr/>
                      </a:pP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5400000">
            <a:off x="-884638" y="-415934"/>
            <a:ext cx="3243672" cy="1474396"/>
          </a:xfrm>
          <a:custGeom>
            <a:avLst/>
            <a:gdLst/>
            <a:ahLst/>
            <a:cxnLst/>
            <a:rect r="r" b="b" t="t" l="l"/>
            <a:pathLst>
              <a:path h="1474396" w="3243672">
                <a:moveTo>
                  <a:pt x="0" y="0"/>
                </a:moveTo>
                <a:lnTo>
                  <a:pt x="3243672" y="0"/>
                </a:lnTo>
                <a:lnTo>
                  <a:pt x="3243672" y="1474396"/>
                </a:lnTo>
                <a:lnTo>
                  <a:pt x="0" y="14743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296244" y="8159591"/>
            <a:ext cx="2370511" cy="2370511"/>
          </a:xfrm>
          <a:custGeom>
            <a:avLst/>
            <a:gdLst/>
            <a:ahLst/>
            <a:cxnLst/>
            <a:rect r="r" b="b" t="t" l="l"/>
            <a:pathLst>
              <a:path h="2370511" w="2370511">
                <a:moveTo>
                  <a:pt x="0" y="0"/>
                </a:moveTo>
                <a:lnTo>
                  <a:pt x="2370510" y="0"/>
                </a:lnTo>
                <a:lnTo>
                  <a:pt x="2370510" y="2370510"/>
                </a:lnTo>
                <a:lnTo>
                  <a:pt x="0" y="2370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14774" y="1754073"/>
            <a:ext cx="1544526" cy="1544526"/>
          </a:xfrm>
          <a:custGeom>
            <a:avLst/>
            <a:gdLst/>
            <a:ahLst/>
            <a:cxnLst/>
            <a:rect r="r" b="b" t="t" l="l"/>
            <a:pathLst>
              <a:path h="1544526" w="1544526">
                <a:moveTo>
                  <a:pt x="0" y="0"/>
                </a:moveTo>
                <a:lnTo>
                  <a:pt x="1544526" y="0"/>
                </a:lnTo>
                <a:lnTo>
                  <a:pt x="1544526" y="1544526"/>
                </a:lnTo>
                <a:lnTo>
                  <a:pt x="0" y="1544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86296" y="238925"/>
            <a:ext cx="3878120" cy="2684551"/>
          </a:xfrm>
          <a:custGeom>
            <a:avLst/>
            <a:gdLst/>
            <a:ahLst/>
            <a:cxnLst/>
            <a:rect r="r" b="b" t="t" l="l"/>
            <a:pathLst>
              <a:path h="2684551" w="3878120">
                <a:moveTo>
                  <a:pt x="0" y="0"/>
                </a:moveTo>
                <a:lnTo>
                  <a:pt x="3878120" y="0"/>
                </a:lnTo>
                <a:lnTo>
                  <a:pt x="3878120" y="2684551"/>
                </a:lnTo>
                <a:lnTo>
                  <a:pt x="0" y="2684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13346" y="2923476"/>
            <a:ext cx="3431918" cy="4981048"/>
          </a:xfrm>
          <a:custGeom>
            <a:avLst/>
            <a:gdLst/>
            <a:ahLst/>
            <a:cxnLst/>
            <a:rect r="r" b="b" t="t" l="l"/>
            <a:pathLst>
              <a:path h="4981048" w="3431918">
                <a:moveTo>
                  <a:pt x="0" y="0"/>
                </a:moveTo>
                <a:lnTo>
                  <a:pt x="3431919" y="0"/>
                </a:lnTo>
                <a:lnTo>
                  <a:pt x="3431919" y="4981048"/>
                </a:lnTo>
                <a:lnTo>
                  <a:pt x="0" y="4981048"/>
                </a:lnTo>
                <a:lnTo>
                  <a:pt x="0" y="0"/>
                </a:lnTo>
                <a:close/>
              </a:path>
            </a:pathLst>
          </a:custGeom>
          <a:blipFill>
            <a:blip r:embed="rId10"/>
            <a:stretch>
              <a:fillRect l="0" t="0" r="0" b="0"/>
            </a:stretch>
          </a:blipFill>
        </p:spPr>
      </p:sp>
      <p:sp>
        <p:nvSpPr>
          <p:cNvPr name="Freeform 8" id="8"/>
          <p:cNvSpPr/>
          <p:nvPr/>
        </p:nvSpPr>
        <p:spPr>
          <a:xfrm flipH="false" flipV="false" rot="0">
            <a:off x="7028826" y="3543033"/>
            <a:ext cx="2667988" cy="3872289"/>
          </a:xfrm>
          <a:custGeom>
            <a:avLst/>
            <a:gdLst/>
            <a:ahLst/>
            <a:cxnLst/>
            <a:rect r="r" b="b" t="t" l="l"/>
            <a:pathLst>
              <a:path h="3872289" w="2667988">
                <a:moveTo>
                  <a:pt x="0" y="0"/>
                </a:moveTo>
                <a:lnTo>
                  <a:pt x="2667988" y="0"/>
                </a:lnTo>
                <a:lnTo>
                  <a:pt x="2667988" y="3872288"/>
                </a:lnTo>
                <a:lnTo>
                  <a:pt x="0" y="3872288"/>
                </a:lnTo>
                <a:lnTo>
                  <a:pt x="0" y="0"/>
                </a:lnTo>
                <a:close/>
              </a:path>
            </a:pathLst>
          </a:custGeom>
          <a:blipFill>
            <a:blip r:embed="rId11"/>
            <a:stretch>
              <a:fillRect l="0" t="0" r="0" b="0"/>
            </a:stretch>
          </a:blipFill>
        </p:spPr>
      </p:sp>
      <p:sp>
        <p:nvSpPr>
          <p:cNvPr name="Freeform 9" id="9"/>
          <p:cNvSpPr/>
          <p:nvPr/>
        </p:nvSpPr>
        <p:spPr>
          <a:xfrm flipH="false" flipV="false" rot="0">
            <a:off x="10192114" y="3543033"/>
            <a:ext cx="2667988" cy="3872289"/>
          </a:xfrm>
          <a:custGeom>
            <a:avLst/>
            <a:gdLst/>
            <a:ahLst/>
            <a:cxnLst/>
            <a:rect r="r" b="b" t="t" l="l"/>
            <a:pathLst>
              <a:path h="3872289" w="2667988">
                <a:moveTo>
                  <a:pt x="0" y="0"/>
                </a:moveTo>
                <a:lnTo>
                  <a:pt x="2667988" y="0"/>
                </a:lnTo>
                <a:lnTo>
                  <a:pt x="2667988" y="3872288"/>
                </a:lnTo>
                <a:lnTo>
                  <a:pt x="0" y="3872288"/>
                </a:lnTo>
                <a:lnTo>
                  <a:pt x="0" y="0"/>
                </a:lnTo>
                <a:close/>
              </a:path>
            </a:pathLst>
          </a:custGeom>
          <a:blipFill>
            <a:blip r:embed="rId12"/>
            <a:stretch>
              <a:fillRect l="0" t="0" r="0" b="0"/>
            </a:stretch>
          </a:blipFill>
        </p:spPr>
      </p:sp>
      <p:sp>
        <p:nvSpPr>
          <p:cNvPr name="Freeform 10" id="10"/>
          <p:cNvSpPr/>
          <p:nvPr/>
        </p:nvSpPr>
        <p:spPr>
          <a:xfrm flipH="false" flipV="false" rot="0">
            <a:off x="13245904" y="3575551"/>
            <a:ext cx="2645583" cy="3839770"/>
          </a:xfrm>
          <a:custGeom>
            <a:avLst/>
            <a:gdLst/>
            <a:ahLst/>
            <a:cxnLst/>
            <a:rect r="r" b="b" t="t" l="l"/>
            <a:pathLst>
              <a:path h="3839770" w="2645583">
                <a:moveTo>
                  <a:pt x="0" y="0"/>
                </a:moveTo>
                <a:lnTo>
                  <a:pt x="2645583" y="0"/>
                </a:lnTo>
                <a:lnTo>
                  <a:pt x="2645583" y="3839770"/>
                </a:lnTo>
                <a:lnTo>
                  <a:pt x="0" y="3839770"/>
                </a:lnTo>
                <a:lnTo>
                  <a:pt x="0" y="0"/>
                </a:lnTo>
                <a:close/>
              </a:path>
            </a:pathLst>
          </a:custGeom>
          <a:blipFill>
            <a:blip r:embed="rId13"/>
            <a:stretch>
              <a:fillRect l="0" t="0" r="0" b="0"/>
            </a:stretch>
          </a:blipFill>
        </p:spPr>
      </p:sp>
      <p:sp>
        <p:nvSpPr>
          <p:cNvPr name="TextBox 11" id="11"/>
          <p:cNvSpPr txBox="true"/>
          <p:nvPr/>
        </p:nvSpPr>
        <p:spPr>
          <a:xfrm rot="0">
            <a:off x="4846610" y="895350"/>
            <a:ext cx="8594781"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2" id="12"/>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5235067"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3" id="3"/>
          <p:cNvSpPr txBox="true"/>
          <p:nvPr/>
        </p:nvSpPr>
        <p:spPr>
          <a:xfrm rot="0">
            <a:off x="2615156" y="3880319"/>
            <a:ext cx="6425564" cy="967725"/>
          </a:xfrm>
          <a:prstGeom prst="rect">
            <a:avLst/>
          </a:prstGeom>
        </p:spPr>
        <p:txBody>
          <a:bodyPr anchor="t" rtlCol="false" tIns="0" lIns="0" bIns="0" rIns="0">
            <a:spAutoFit/>
          </a:bodyPr>
          <a:lstStyle/>
          <a:p>
            <a:pPr algn="just" marL="599252" indent="-299626" lvl="1">
              <a:lnSpc>
                <a:spcPts val="3885"/>
              </a:lnSpc>
              <a:buFont typeface="Arial"/>
              <a:buChar char="•"/>
            </a:pPr>
            <a:r>
              <a:rPr lang="en-US" sz="2775">
                <a:solidFill>
                  <a:srgbClr val="000000"/>
                </a:solidFill>
                <a:latin typeface="Poiret"/>
              </a:rPr>
              <a:t>Python 3.9 (Anaconda3)</a:t>
            </a:r>
          </a:p>
          <a:p>
            <a:pPr algn="just" marL="599252" indent="-299626" lvl="1">
              <a:lnSpc>
                <a:spcPts val="3885"/>
              </a:lnSpc>
              <a:buFont typeface="Arial"/>
              <a:buChar char="•"/>
            </a:pPr>
            <a:r>
              <a:rPr lang="en-US" sz="2775">
                <a:solidFill>
                  <a:srgbClr val="000000"/>
                </a:solidFill>
                <a:latin typeface="Poiret"/>
              </a:rPr>
              <a:t>Jupyter Notebooks (Google Collab)</a:t>
            </a:r>
          </a:p>
        </p:txBody>
      </p:sp>
      <p:sp>
        <p:nvSpPr>
          <p:cNvPr name="TextBox 4" id="4"/>
          <p:cNvSpPr txBox="true"/>
          <p:nvPr/>
        </p:nvSpPr>
        <p:spPr>
          <a:xfrm rot="0">
            <a:off x="8732078" y="5831846"/>
            <a:ext cx="6425564" cy="2910825"/>
          </a:xfrm>
          <a:prstGeom prst="rect">
            <a:avLst/>
          </a:prstGeom>
        </p:spPr>
        <p:txBody>
          <a:bodyPr anchor="t" rtlCol="false" tIns="0" lIns="0" bIns="0" rIns="0">
            <a:spAutoFit/>
          </a:bodyPr>
          <a:lstStyle/>
          <a:p>
            <a:pPr algn="just" marL="599252" indent="-299626" lvl="1">
              <a:lnSpc>
                <a:spcPts val="3885"/>
              </a:lnSpc>
              <a:buFont typeface="Arial"/>
              <a:buChar char="•"/>
            </a:pPr>
            <a:r>
              <a:rPr lang="en-US" sz="2775">
                <a:solidFill>
                  <a:srgbClr val="000000"/>
                </a:solidFill>
                <a:latin typeface="Poiret"/>
              </a:rPr>
              <a:t>Keras</a:t>
            </a:r>
          </a:p>
          <a:p>
            <a:pPr algn="just" marL="599252" indent="-299626" lvl="1">
              <a:lnSpc>
                <a:spcPts val="3885"/>
              </a:lnSpc>
              <a:buFont typeface="Arial"/>
              <a:buChar char="•"/>
            </a:pPr>
            <a:r>
              <a:rPr lang="en-US" sz="2775">
                <a:solidFill>
                  <a:srgbClr val="000000"/>
                </a:solidFill>
                <a:latin typeface="Poiret"/>
              </a:rPr>
              <a:t>Tensorflow</a:t>
            </a:r>
          </a:p>
          <a:p>
            <a:pPr algn="just" marL="599252" indent="-299626" lvl="1">
              <a:lnSpc>
                <a:spcPts val="3885"/>
              </a:lnSpc>
              <a:buFont typeface="Arial"/>
              <a:buChar char="•"/>
            </a:pPr>
            <a:r>
              <a:rPr lang="en-US" sz="2775">
                <a:solidFill>
                  <a:srgbClr val="000000"/>
                </a:solidFill>
                <a:latin typeface="Poiret"/>
              </a:rPr>
              <a:t>Pandas</a:t>
            </a:r>
          </a:p>
          <a:p>
            <a:pPr algn="just" marL="599252" indent="-299626" lvl="1">
              <a:lnSpc>
                <a:spcPts val="3885"/>
              </a:lnSpc>
              <a:buFont typeface="Arial"/>
              <a:buChar char="•"/>
            </a:pPr>
            <a:r>
              <a:rPr lang="en-US" sz="2775">
                <a:solidFill>
                  <a:srgbClr val="000000"/>
                </a:solidFill>
                <a:latin typeface="Poiret"/>
              </a:rPr>
              <a:t>OpenCV</a:t>
            </a:r>
          </a:p>
          <a:p>
            <a:pPr algn="just" marL="599252" indent="-299626" lvl="1">
              <a:lnSpc>
                <a:spcPts val="3885"/>
              </a:lnSpc>
              <a:buFont typeface="Arial"/>
              <a:buChar char="•"/>
            </a:pPr>
            <a:r>
              <a:rPr lang="en-US" sz="2775">
                <a:solidFill>
                  <a:srgbClr val="000000"/>
                </a:solidFill>
                <a:latin typeface="Poiret"/>
              </a:rPr>
              <a:t>Matplotlib.Pytplot</a:t>
            </a:r>
          </a:p>
          <a:p>
            <a:pPr algn="just" marL="599252" indent="-299626" lvl="1">
              <a:lnSpc>
                <a:spcPts val="3885"/>
              </a:lnSpc>
              <a:buFont typeface="Arial"/>
              <a:buChar char="•"/>
            </a:pPr>
            <a:r>
              <a:rPr lang="en-US" sz="2775">
                <a:solidFill>
                  <a:srgbClr val="000000"/>
                </a:solidFill>
                <a:latin typeface="Poiret"/>
              </a:rPr>
              <a:t>h5py</a:t>
            </a:r>
          </a:p>
        </p:txBody>
      </p:sp>
      <p:grpSp>
        <p:nvGrpSpPr>
          <p:cNvPr name="Group 5" id="5"/>
          <p:cNvGrpSpPr/>
          <p:nvPr/>
        </p:nvGrpSpPr>
        <p:grpSpPr>
          <a:xfrm rot="0">
            <a:off x="2615156" y="2856685"/>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10761" y="2965887"/>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Software</a:t>
            </a:r>
          </a:p>
        </p:txBody>
      </p:sp>
      <p:grpSp>
        <p:nvGrpSpPr>
          <p:cNvPr name="Group 9" id="9"/>
          <p:cNvGrpSpPr/>
          <p:nvPr/>
        </p:nvGrpSpPr>
        <p:grpSpPr>
          <a:xfrm rot="0">
            <a:off x="8732078" y="4848043"/>
            <a:ext cx="4339905" cy="767029"/>
            <a:chOff x="0" y="0"/>
            <a:chExt cx="1143020" cy="202016"/>
          </a:xfrm>
        </p:grpSpPr>
        <p:sp>
          <p:nvSpPr>
            <p:cNvPr name="Freeform 10" id="10"/>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9027683" y="4957245"/>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Librerias</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13</a:t>
            </a:r>
          </a:p>
        </p:txBody>
      </p:sp>
      <p:sp>
        <p:nvSpPr>
          <p:cNvPr name="Freeform 14" id="14"/>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10241243" y="4006213"/>
            <a:ext cx="5431602" cy="3660852"/>
            <a:chOff x="0" y="0"/>
            <a:chExt cx="1626877" cy="1096501"/>
          </a:xfrm>
        </p:grpSpPr>
        <p:sp>
          <p:nvSpPr>
            <p:cNvPr name="Freeform 3" id="3"/>
            <p:cNvSpPr/>
            <p:nvPr/>
          </p:nvSpPr>
          <p:spPr>
            <a:xfrm flipH="false" flipV="false" rot="0">
              <a:off x="0" y="0"/>
              <a:ext cx="1626877" cy="1096501"/>
            </a:xfrm>
            <a:custGeom>
              <a:avLst/>
              <a:gdLst/>
              <a:ahLst/>
              <a:cxnLst/>
              <a:rect r="r" b="b" t="t" l="l"/>
              <a:pathLst>
                <a:path h="1096501" w="1626877">
                  <a:moveTo>
                    <a:pt x="0" y="0"/>
                  </a:moveTo>
                  <a:lnTo>
                    <a:pt x="1626877" y="0"/>
                  </a:lnTo>
                  <a:lnTo>
                    <a:pt x="1626877" y="1096501"/>
                  </a:lnTo>
                  <a:lnTo>
                    <a:pt x="0" y="1096501"/>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615156" y="2473171"/>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0512955" y="4447444"/>
            <a:ext cx="4854651" cy="2610028"/>
          </a:xfrm>
          <a:custGeom>
            <a:avLst/>
            <a:gdLst/>
            <a:ahLst/>
            <a:cxnLst/>
            <a:rect r="r" b="b" t="t" l="l"/>
            <a:pathLst>
              <a:path h="2610028" w="4854651">
                <a:moveTo>
                  <a:pt x="0" y="0"/>
                </a:moveTo>
                <a:lnTo>
                  <a:pt x="4854651" y="0"/>
                </a:lnTo>
                <a:lnTo>
                  <a:pt x="4854651" y="2610028"/>
                </a:lnTo>
                <a:lnTo>
                  <a:pt x="0" y="2610028"/>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15" id="15"/>
          <p:cNvSpPr txBox="true"/>
          <p:nvPr/>
        </p:nvSpPr>
        <p:spPr>
          <a:xfrm rot="0">
            <a:off x="2415686" y="3335450"/>
            <a:ext cx="7365918" cy="582547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El conjunto de datos Fashion-MNIST es una colección de imágenes proporcionada por la librería Keras. Contiene 60,000 ejemplos en el conjunto de entrenamiento y 10,000 ejemplos en el conjunto de prueba. Cada ejemplo es una imagen en escala de grises de 28x28 píxeles, etiquetada en una de las 10 clases posibles.</a:t>
            </a:r>
          </a:p>
          <a:p>
            <a:pPr algn="just">
              <a:lnSpc>
                <a:spcPts val="3885"/>
              </a:lnSpc>
              <a:spcBef>
                <a:spcPct val="0"/>
              </a:spcBef>
            </a:pPr>
          </a:p>
          <a:p>
            <a:pPr algn="just">
              <a:lnSpc>
                <a:spcPts val="3885"/>
              </a:lnSpc>
              <a:spcBef>
                <a:spcPct val="0"/>
              </a:spcBef>
            </a:pPr>
            <a:r>
              <a:rPr lang="en-US" sz="2775">
                <a:solidFill>
                  <a:srgbClr val="000000"/>
                </a:solidFill>
                <a:latin typeface="Poiret"/>
              </a:rPr>
              <a:t>Cada píxel tiene un valor entre 0 y 255, que representa la claridad u oscuridad del píxel. Los conjuntos de datos de entrenamiento y prueba tienen 785 columnas,</a:t>
            </a:r>
          </a:p>
        </p:txBody>
      </p:sp>
      <p:sp>
        <p:nvSpPr>
          <p:cNvPr name="TextBox 16" id="16"/>
          <p:cNvSpPr txBox="true"/>
          <p:nvPr/>
        </p:nvSpPr>
        <p:spPr>
          <a:xfrm rot="0">
            <a:off x="2910761" y="2582373"/>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Recursos</a:t>
            </a:r>
          </a:p>
        </p:txBody>
      </p:sp>
      <p:sp>
        <p:nvSpPr>
          <p:cNvPr name="TextBox 17" id="17"/>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8047082" y="4251122"/>
            <a:ext cx="8431028" cy="3938253"/>
            <a:chOff x="0" y="0"/>
            <a:chExt cx="2525268" cy="1179588"/>
          </a:xfrm>
        </p:grpSpPr>
        <p:sp>
          <p:nvSpPr>
            <p:cNvPr name="Freeform 3" id="3"/>
            <p:cNvSpPr/>
            <p:nvPr/>
          </p:nvSpPr>
          <p:spPr>
            <a:xfrm flipH="false" flipV="false" rot="0">
              <a:off x="0" y="0"/>
              <a:ext cx="2525268" cy="1179588"/>
            </a:xfrm>
            <a:custGeom>
              <a:avLst/>
              <a:gdLst/>
              <a:ahLst/>
              <a:cxnLst/>
              <a:rect r="r" b="b" t="t" l="l"/>
              <a:pathLst>
                <a:path h="1179588" w="2525268">
                  <a:moveTo>
                    <a:pt x="0" y="0"/>
                  </a:moveTo>
                  <a:lnTo>
                    <a:pt x="2525268" y="0"/>
                  </a:lnTo>
                  <a:lnTo>
                    <a:pt x="2525268" y="1179588"/>
                  </a:lnTo>
                  <a:lnTo>
                    <a:pt x="0" y="1179588"/>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8401774" y="4638088"/>
            <a:ext cx="7721644" cy="3343066"/>
          </a:xfrm>
          <a:custGeom>
            <a:avLst/>
            <a:gdLst/>
            <a:ahLst/>
            <a:cxnLst/>
            <a:rect r="r" b="b" t="t" l="l"/>
            <a:pathLst>
              <a:path h="3343066" w="7721644">
                <a:moveTo>
                  <a:pt x="0" y="0"/>
                </a:moveTo>
                <a:lnTo>
                  <a:pt x="7721644" y="0"/>
                </a:lnTo>
                <a:lnTo>
                  <a:pt x="7721644" y="3343066"/>
                </a:lnTo>
                <a:lnTo>
                  <a:pt x="0" y="3343066"/>
                </a:lnTo>
                <a:lnTo>
                  <a:pt x="0" y="0"/>
                </a:lnTo>
                <a:close/>
              </a:path>
            </a:pathLst>
          </a:custGeom>
          <a:blipFill>
            <a:blip r:embed="rId12"/>
            <a:stretch>
              <a:fillRect l="-151" t="0" r="-151"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15" id="15"/>
          <p:cNvSpPr txBox="true"/>
          <p:nvPr/>
        </p:nvSpPr>
        <p:spPr>
          <a:xfrm rot="0">
            <a:off x="2525655" y="4184447"/>
            <a:ext cx="5206949" cy="4445675"/>
          </a:xfrm>
          <a:prstGeom prst="rect">
            <a:avLst/>
          </a:prstGeom>
        </p:spPr>
        <p:txBody>
          <a:bodyPr anchor="t" rtlCol="false" tIns="0" lIns="0" bIns="0" rIns="0">
            <a:spAutoFit/>
          </a:bodyPr>
          <a:lstStyle/>
          <a:p>
            <a:pPr algn="just">
              <a:lnSpc>
                <a:spcPts val="3955"/>
              </a:lnSpc>
              <a:spcBef>
                <a:spcPct val="0"/>
              </a:spcBef>
            </a:pPr>
            <a:r>
              <a:rPr lang="en-US" sz="2825">
                <a:solidFill>
                  <a:srgbClr val="000000"/>
                </a:solidFill>
                <a:latin typeface="Poiret"/>
              </a:rPr>
              <a:t>Como ninguna de las imágenes en el conjunto de datos está borrosa, se crea un nuevo conjunto a partir de las imágenes existentes aplicándoles un desenfoque. Para difuminarlas, se utiliza la función GaussianBlur del paquete OpenCV con un tamaño de núcleo de 3x3.</a:t>
            </a:r>
          </a:p>
        </p:txBody>
      </p:sp>
      <p:sp>
        <p:nvSpPr>
          <p:cNvPr name="TextBox 16" id="16"/>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Implementación</a:t>
            </a:r>
          </a:p>
        </p:txBody>
      </p:sp>
      <p:sp>
        <p:nvSpPr>
          <p:cNvPr name="TextBox 17" id="17"/>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17</a:t>
            </a:r>
          </a:p>
        </p:txBody>
      </p:sp>
      <p:grpSp>
        <p:nvGrpSpPr>
          <p:cNvPr name="Group 18" id="18"/>
          <p:cNvGrpSpPr/>
          <p:nvPr/>
        </p:nvGrpSpPr>
        <p:grpSpPr>
          <a:xfrm rot="0">
            <a:off x="2525655" y="3180535"/>
            <a:ext cx="4339905" cy="767029"/>
            <a:chOff x="0" y="0"/>
            <a:chExt cx="1143020" cy="202016"/>
          </a:xfrm>
        </p:grpSpPr>
        <p:sp>
          <p:nvSpPr>
            <p:cNvPr name="Freeform 19" id="19"/>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673458" y="3289737"/>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9921326" y="2680808"/>
            <a:ext cx="5751519" cy="6577492"/>
            <a:chOff x="0" y="0"/>
            <a:chExt cx="1722699" cy="1970095"/>
          </a:xfrm>
        </p:grpSpPr>
        <p:sp>
          <p:nvSpPr>
            <p:cNvPr name="Freeform 3" id="3"/>
            <p:cNvSpPr/>
            <p:nvPr/>
          </p:nvSpPr>
          <p:spPr>
            <a:xfrm flipH="false" flipV="false" rot="0">
              <a:off x="0" y="0"/>
              <a:ext cx="1722699" cy="1970095"/>
            </a:xfrm>
            <a:custGeom>
              <a:avLst/>
              <a:gdLst/>
              <a:ahLst/>
              <a:cxnLst/>
              <a:rect r="r" b="b" t="t" l="l"/>
              <a:pathLst>
                <a:path h="1970095" w="1722699">
                  <a:moveTo>
                    <a:pt x="0" y="0"/>
                  </a:moveTo>
                  <a:lnTo>
                    <a:pt x="1722699" y="0"/>
                  </a:lnTo>
                  <a:lnTo>
                    <a:pt x="1722699" y="1970095"/>
                  </a:lnTo>
                  <a:lnTo>
                    <a:pt x="0" y="1970095"/>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14" id="14"/>
          <p:cNvSpPr txBox="true"/>
          <p:nvPr/>
        </p:nvSpPr>
        <p:spPr>
          <a:xfrm rot="0">
            <a:off x="2525655" y="4184447"/>
            <a:ext cx="6155344" cy="3951145"/>
          </a:xfrm>
          <a:prstGeom prst="rect">
            <a:avLst/>
          </a:prstGeom>
        </p:spPr>
        <p:txBody>
          <a:bodyPr anchor="t" rtlCol="false" tIns="0" lIns="0" bIns="0" rIns="0">
            <a:spAutoFit/>
          </a:bodyPr>
          <a:lstStyle/>
          <a:p>
            <a:pPr algn="just">
              <a:lnSpc>
                <a:spcPts val="3955"/>
              </a:lnSpc>
              <a:spcBef>
                <a:spcPct val="0"/>
              </a:spcBef>
            </a:pPr>
            <a:r>
              <a:rPr lang="en-US" sz="2825">
                <a:solidFill>
                  <a:srgbClr val="000000"/>
                </a:solidFill>
                <a:latin typeface="Poiret"/>
              </a:rPr>
              <a:t>Las primeras conv2d_1, conv2d_2, conv2d_3 representan el codificador , conv2d_4 representan la capa oculta y todas las demás capas Conv2DTranspose representan el de- codificador . Tomando en cuenta que, la dimensión de salida debe ser la misma que la dimensión de entrada. </a:t>
            </a:r>
          </a:p>
        </p:txBody>
      </p:sp>
      <p:sp>
        <p:nvSpPr>
          <p:cNvPr name="TextBox 15" id="15"/>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Implementación</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18</a:t>
            </a:r>
          </a:p>
        </p:txBody>
      </p:sp>
      <p:grpSp>
        <p:nvGrpSpPr>
          <p:cNvPr name="Group 17" id="17"/>
          <p:cNvGrpSpPr/>
          <p:nvPr/>
        </p:nvGrpSpPr>
        <p:grpSpPr>
          <a:xfrm rot="0">
            <a:off x="2525655" y="3180535"/>
            <a:ext cx="4339905" cy="767029"/>
            <a:chOff x="0" y="0"/>
            <a:chExt cx="1143020" cy="202016"/>
          </a:xfrm>
        </p:grpSpPr>
        <p:sp>
          <p:nvSpPr>
            <p:cNvPr name="Freeform 18" id="18"/>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673458" y="3289737"/>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Arquitectura</a:t>
            </a:r>
          </a:p>
        </p:txBody>
      </p:sp>
      <p:sp>
        <p:nvSpPr>
          <p:cNvPr name="Freeform 21" id="21"/>
          <p:cNvSpPr/>
          <p:nvPr/>
        </p:nvSpPr>
        <p:spPr>
          <a:xfrm flipH="false" flipV="false" rot="0">
            <a:off x="10350722" y="2865748"/>
            <a:ext cx="5103622" cy="6160372"/>
          </a:xfrm>
          <a:custGeom>
            <a:avLst/>
            <a:gdLst/>
            <a:ahLst/>
            <a:cxnLst/>
            <a:rect r="r" b="b" t="t" l="l"/>
            <a:pathLst>
              <a:path h="6160372" w="5103622">
                <a:moveTo>
                  <a:pt x="0" y="0"/>
                </a:moveTo>
                <a:lnTo>
                  <a:pt x="5103622" y="0"/>
                </a:lnTo>
                <a:lnTo>
                  <a:pt x="5103622" y="6160372"/>
                </a:lnTo>
                <a:lnTo>
                  <a:pt x="0" y="6160372"/>
                </a:lnTo>
                <a:lnTo>
                  <a:pt x="0" y="0"/>
                </a:lnTo>
                <a:close/>
              </a:path>
            </a:pathLst>
          </a:custGeom>
          <a:blipFill>
            <a:blip r:embed="rId1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3577124" y="4090439"/>
            <a:ext cx="11524123" cy="4565802"/>
            <a:chOff x="0" y="0"/>
            <a:chExt cx="3451714" cy="1367552"/>
          </a:xfrm>
        </p:grpSpPr>
        <p:sp>
          <p:nvSpPr>
            <p:cNvPr name="Freeform 3" id="3"/>
            <p:cNvSpPr/>
            <p:nvPr/>
          </p:nvSpPr>
          <p:spPr>
            <a:xfrm flipH="false" flipV="false" rot="0">
              <a:off x="0" y="0"/>
              <a:ext cx="3451714" cy="1367552"/>
            </a:xfrm>
            <a:custGeom>
              <a:avLst/>
              <a:gdLst/>
              <a:ahLst/>
              <a:cxnLst/>
              <a:rect r="r" b="b" t="t" l="l"/>
              <a:pathLst>
                <a:path h="1367552" w="3451714">
                  <a:moveTo>
                    <a:pt x="0" y="0"/>
                  </a:moveTo>
                  <a:lnTo>
                    <a:pt x="3451714" y="0"/>
                  </a:lnTo>
                  <a:lnTo>
                    <a:pt x="3451714" y="1367552"/>
                  </a:lnTo>
                  <a:lnTo>
                    <a:pt x="0" y="1367552"/>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2525655" y="3180535"/>
            <a:ext cx="4339905" cy="767029"/>
            <a:chOff x="0" y="0"/>
            <a:chExt cx="1143020" cy="202016"/>
          </a:xfrm>
        </p:grpSpPr>
        <p:sp>
          <p:nvSpPr>
            <p:cNvPr name="Freeform 14" id="14"/>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3961332" y="4623839"/>
            <a:ext cx="10646216" cy="3302405"/>
          </a:xfrm>
          <a:custGeom>
            <a:avLst/>
            <a:gdLst/>
            <a:ahLst/>
            <a:cxnLst/>
            <a:rect r="r" b="b" t="t" l="l"/>
            <a:pathLst>
              <a:path h="3302405" w="10646216">
                <a:moveTo>
                  <a:pt x="0" y="0"/>
                </a:moveTo>
                <a:lnTo>
                  <a:pt x="10646216" y="0"/>
                </a:lnTo>
                <a:lnTo>
                  <a:pt x="10646216" y="3302405"/>
                </a:lnTo>
                <a:lnTo>
                  <a:pt x="0" y="3302405"/>
                </a:lnTo>
                <a:lnTo>
                  <a:pt x="0" y="0"/>
                </a:lnTo>
                <a:close/>
              </a:path>
            </a:pathLst>
          </a:custGeom>
          <a:blipFill>
            <a:blip r:embed="rId12"/>
            <a:stretch>
              <a:fillRect l="0" t="0" r="0" b="0"/>
            </a:stretch>
          </a:blipFill>
        </p:spPr>
      </p:sp>
      <p:sp>
        <p:nvSpPr>
          <p:cNvPr name="TextBox 17" id="17"/>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18" id="18"/>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Implementación</a:t>
            </a:r>
          </a:p>
        </p:txBody>
      </p:sp>
      <p:sp>
        <p:nvSpPr>
          <p:cNvPr name="TextBox 19" id="19"/>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19</a:t>
            </a:r>
          </a:p>
        </p:txBody>
      </p:sp>
      <p:sp>
        <p:nvSpPr>
          <p:cNvPr name="TextBox 20" id="20"/>
          <p:cNvSpPr txBox="true"/>
          <p:nvPr/>
        </p:nvSpPr>
        <p:spPr>
          <a:xfrm rot="0">
            <a:off x="2673458" y="3289737"/>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Arquitectura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1407172" y="2089656"/>
            <a:ext cx="4339905" cy="767029"/>
            <a:chOff x="0" y="0"/>
            <a:chExt cx="1143020" cy="202016"/>
          </a:xfrm>
        </p:grpSpPr>
        <p:sp>
          <p:nvSpPr>
            <p:cNvPr name="Freeform 3" id="3"/>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2525655" y="3180535"/>
            <a:ext cx="4852826" cy="767029"/>
            <a:chOff x="0" y="0"/>
            <a:chExt cx="1278111" cy="202016"/>
          </a:xfrm>
        </p:grpSpPr>
        <p:sp>
          <p:nvSpPr>
            <p:cNvPr name="Freeform 11" id="11"/>
            <p:cNvSpPr/>
            <p:nvPr/>
          </p:nvSpPr>
          <p:spPr>
            <a:xfrm flipH="false" flipV="false" rot="0">
              <a:off x="0" y="0"/>
              <a:ext cx="1278111" cy="202016"/>
            </a:xfrm>
            <a:custGeom>
              <a:avLst/>
              <a:gdLst/>
              <a:ahLst/>
              <a:cxnLst/>
              <a:rect r="r" b="b" t="t" l="l"/>
              <a:pathLst>
                <a:path h="202016" w="1278111">
                  <a:moveTo>
                    <a:pt x="0" y="0"/>
                  </a:moveTo>
                  <a:lnTo>
                    <a:pt x="1278111" y="0"/>
                  </a:lnTo>
                  <a:lnTo>
                    <a:pt x="1278111" y="202016"/>
                  </a:lnTo>
                  <a:lnTo>
                    <a:pt x="0" y="202016"/>
                  </a:lnTo>
                  <a:close/>
                </a:path>
              </a:pathLst>
            </a:custGeom>
            <a:solidFill>
              <a:srgbClr val="000000">
                <a:alpha val="0"/>
              </a:srgbClr>
            </a:solidFill>
            <a:ln w="28575">
              <a:solidFill>
                <a:srgbClr val="000000"/>
              </a:solidFill>
            </a:ln>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516415" y="4442864"/>
            <a:ext cx="13156429" cy="2259423"/>
          </a:xfrm>
          <a:custGeom>
            <a:avLst/>
            <a:gdLst/>
            <a:ahLst/>
            <a:cxnLst/>
            <a:rect r="r" b="b" t="t" l="l"/>
            <a:pathLst>
              <a:path h="2259423" w="13156429">
                <a:moveTo>
                  <a:pt x="0" y="0"/>
                </a:moveTo>
                <a:lnTo>
                  <a:pt x="13156429" y="0"/>
                </a:lnTo>
                <a:lnTo>
                  <a:pt x="13156429" y="2259423"/>
                </a:lnTo>
                <a:lnTo>
                  <a:pt x="0" y="2259423"/>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Metodológico</a:t>
            </a:r>
          </a:p>
        </p:txBody>
      </p:sp>
      <p:sp>
        <p:nvSpPr>
          <p:cNvPr name="TextBox 15" id="15"/>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Implementación</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20</a:t>
            </a:r>
          </a:p>
        </p:txBody>
      </p:sp>
      <p:sp>
        <p:nvSpPr>
          <p:cNvPr name="TextBox 17" id="17"/>
          <p:cNvSpPr txBox="true"/>
          <p:nvPr/>
        </p:nvSpPr>
        <p:spPr>
          <a:xfrm rot="0">
            <a:off x="2673458" y="3289737"/>
            <a:ext cx="4899168"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Entrenamiento del Modelo</a:t>
            </a:r>
          </a:p>
        </p:txBody>
      </p:sp>
      <p:sp>
        <p:nvSpPr>
          <p:cNvPr name="TextBox 18" id="18"/>
          <p:cNvSpPr txBox="true"/>
          <p:nvPr/>
        </p:nvSpPr>
        <p:spPr>
          <a:xfrm rot="0">
            <a:off x="2939155" y="7281893"/>
            <a:ext cx="10123304" cy="983964"/>
          </a:xfrm>
          <a:prstGeom prst="rect">
            <a:avLst/>
          </a:prstGeom>
        </p:spPr>
        <p:txBody>
          <a:bodyPr anchor="t" rtlCol="false" tIns="0" lIns="0" bIns="0" rIns="0">
            <a:spAutoFit/>
          </a:bodyPr>
          <a:lstStyle/>
          <a:p>
            <a:pPr algn="just">
              <a:lnSpc>
                <a:spcPts val="3955"/>
              </a:lnSpc>
              <a:spcBef>
                <a:spcPct val="0"/>
              </a:spcBef>
            </a:pPr>
            <a:r>
              <a:rPr lang="en-US" sz="2825">
                <a:solidFill>
                  <a:srgbClr val="000000"/>
                </a:solidFill>
                <a:latin typeface="Poiret"/>
              </a:rPr>
              <a:t>Una vez que el modelo se ajusta a los datos de entrada, ahora es el momento de </a:t>
            </a:r>
            <a:r>
              <a:rPr lang="en-US" sz="2825">
                <a:solidFill>
                  <a:srgbClr val="000000"/>
                </a:solidFill>
                <a:latin typeface="Poiret"/>
              </a:rPr>
              <a:t>predecir las imágenes desenfocadas.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2665959" y="2423094"/>
            <a:ext cx="6478041" cy="4971217"/>
          </a:xfrm>
          <a:prstGeom prst="rect">
            <a:avLst/>
          </a:prstGeom>
        </p:spPr>
        <p:txBody>
          <a:bodyPr anchor="t" rtlCol="false" tIns="0" lIns="0" bIns="0" rIns="0">
            <a:spAutoFit/>
          </a:bodyPr>
          <a:lstStyle/>
          <a:p>
            <a:pPr algn="just">
              <a:lnSpc>
                <a:spcPts val="4351"/>
              </a:lnSpc>
            </a:pPr>
            <a:r>
              <a:rPr lang="en-US" sz="3108">
                <a:solidFill>
                  <a:srgbClr val="000000"/>
                </a:solidFill>
                <a:latin typeface="Poiret"/>
              </a:rPr>
              <a:t>          Las imágenes borrosas son un desafío común en la fotografía. Aunque parezcan nítidas inicialmente, al transferirlas al ordenador se vuelven inutilizables debido a la falta de nitidez.</a:t>
            </a:r>
          </a:p>
          <a:p>
            <a:pPr algn="just">
              <a:lnSpc>
                <a:spcPts val="4351"/>
              </a:lnSpc>
            </a:pPr>
          </a:p>
          <a:p>
            <a:pPr algn="just">
              <a:lnSpc>
                <a:spcPts val="4351"/>
              </a:lnSpc>
            </a:pPr>
          </a:p>
          <a:p>
            <a:pPr algn="just">
              <a:lnSpc>
                <a:spcPts val="4351"/>
              </a:lnSpc>
              <a:spcBef>
                <a:spcPct val="0"/>
              </a:spcBef>
            </a:pPr>
          </a:p>
        </p:txBody>
      </p:sp>
      <p:sp>
        <p:nvSpPr>
          <p:cNvPr name="TextBox 3" id="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01</a:t>
            </a:r>
          </a:p>
        </p:txBody>
      </p:sp>
      <p:sp>
        <p:nvSpPr>
          <p:cNvPr name="AutoShape 4" id="4"/>
          <p:cNvSpPr/>
          <p:nvPr/>
        </p:nvSpPr>
        <p:spPr>
          <a:xfrm rot="0">
            <a:off x="-139397" y="9263062"/>
            <a:ext cx="8881973" cy="0"/>
          </a:xfrm>
          <a:prstGeom prst="line">
            <a:avLst/>
          </a:prstGeom>
          <a:ln cap="flat" w="28575">
            <a:solidFill>
              <a:srgbClr val="000000"/>
            </a:solidFill>
            <a:prstDash val="solid"/>
            <a:headEnd type="none" len="sm" w="sm"/>
            <a:tailEnd type="none" len="sm" w="sm"/>
          </a:ln>
        </p:spPr>
      </p:sp>
      <p:sp>
        <p:nvSpPr>
          <p:cNvPr name="AutoShape 5" id="5"/>
          <p:cNvSpPr/>
          <p:nvPr/>
        </p:nvSpPr>
        <p:spPr>
          <a:xfrm rot="0">
            <a:off x="9554260" y="9263062"/>
            <a:ext cx="8881973" cy="0"/>
          </a:xfrm>
          <a:prstGeom prst="line">
            <a:avLst/>
          </a:prstGeom>
          <a:ln cap="flat" w="28575">
            <a:solidFill>
              <a:srgbClr val="000000"/>
            </a:solidFill>
            <a:prstDash val="solid"/>
            <a:headEnd type="none" len="sm" w="sm"/>
            <a:tailEnd type="none" len="sm" w="sm"/>
          </a:ln>
        </p:spPr>
      </p:sp>
      <p:sp>
        <p:nvSpPr>
          <p:cNvPr name="Freeform 6" id="6"/>
          <p:cNvSpPr/>
          <p:nvPr/>
        </p:nvSpPr>
        <p:spPr>
          <a:xfrm flipH="false" flipV="false" rot="-10800000">
            <a:off x="15144683" y="6710229"/>
            <a:ext cx="4463774" cy="2028988"/>
          </a:xfrm>
          <a:custGeom>
            <a:avLst/>
            <a:gdLst/>
            <a:ahLst/>
            <a:cxnLst/>
            <a:rect r="r" b="b" t="t" l="l"/>
            <a:pathLst>
              <a:path h="2028988" w="4463774">
                <a:moveTo>
                  <a:pt x="0" y="0"/>
                </a:moveTo>
                <a:lnTo>
                  <a:pt x="4463774" y="0"/>
                </a:lnTo>
                <a:lnTo>
                  <a:pt x="4463774" y="2028989"/>
                </a:lnTo>
                <a:lnTo>
                  <a:pt x="0" y="2028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84017" y="5143500"/>
            <a:ext cx="2441982" cy="1926113"/>
          </a:xfrm>
          <a:custGeom>
            <a:avLst/>
            <a:gdLst/>
            <a:ahLst/>
            <a:cxnLst/>
            <a:rect r="r" b="b" t="t" l="l"/>
            <a:pathLst>
              <a:path h="1926113" w="2441982">
                <a:moveTo>
                  <a:pt x="0" y="0"/>
                </a:moveTo>
                <a:lnTo>
                  <a:pt x="2441981" y="0"/>
                </a:lnTo>
                <a:lnTo>
                  <a:pt x="2441981" y="1926113"/>
                </a:lnTo>
                <a:lnTo>
                  <a:pt x="0" y="19261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032696" y="6947722"/>
            <a:ext cx="5176013" cy="3582992"/>
          </a:xfrm>
          <a:custGeom>
            <a:avLst/>
            <a:gdLst/>
            <a:ahLst/>
            <a:cxnLst/>
            <a:rect r="r" b="b" t="t" l="l"/>
            <a:pathLst>
              <a:path h="3582992" w="5176013">
                <a:moveTo>
                  <a:pt x="0" y="0"/>
                </a:moveTo>
                <a:lnTo>
                  <a:pt x="5176013" y="0"/>
                </a:lnTo>
                <a:lnTo>
                  <a:pt x="5176013" y="3582992"/>
                </a:lnTo>
                <a:lnTo>
                  <a:pt x="0" y="3582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42512" y="3217387"/>
            <a:ext cx="1245746" cy="1245746"/>
          </a:xfrm>
          <a:custGeom>
            <a:avLst/>
            <a:gdLst/>
            <a:ahLst/>
            <a:cxnLst/>
            <a:rect r="r" b="b" t="t" l="l"/>
            <a:pathLst>
              <a:path h="1245746" w="1245746">
                <a:moveTo>
                  <a:pt x="0" y="0"/>
                </a:moveTo>
                <a:lnTo>
                  <a:pt x="1245747" y="0"/>
                </a:lnTo>
                <a:lnTo>
                  <a:pt x="1245747" y="1245746"/>
                </a:lnTo>
                <a:lnTo>
                  <a:pt x="0" y="12457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759947" y="1190862"/>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711047" y="229392"/>
            <a:ext cx="515826" cy="515826"/>
          </a:xfrm>
          <a:custGeom>
            <a:avLst/>
            <a:gdLst/>
            <a:ahLst/>
            <a:cxnLst/>
            <a:rect r="r" b="b" t="t" l="l"/>
            <a:pathLst>
              <a:path h="515826" w="515826">
                <a:moveTo>
                  <a:pt x="0" y="0"/>
                </a:moveTo>
                <a:lnTo>
                  <a:pt x="515826" y="0"/>
                </a:lnTo>
                <a:lnTo>
                  <a:pt x="515826" y="515827"/>
                </a:lnTo>
                <a:lnTo>
                  <a:pt x="0" y="5158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209659" y="2539452"/>
            <a:ext cx="5909445" cy="3646902"/>
          </a:xfrm>
          <a:custGeom>
            <a:avLst/>
            <a:gdLst/>
            <a:ahLst/>
            <a:cxnLst/>
            <a:rect r="r" b="b" t="t" l="l"/>
            <a:pathLst>
              <a:path h="3646902" w="5909445">
                <a:moveTo>
                  <a:pt x="0" y="0"/>
                </a:moveTo>
                <a:lnTo>
                  <a:pt x="5909445" y="0"/>
                </a:lnTo>
                <a:lnTo>
                  <a:pt x="5909445" y="3646902"/>
                </a:lnTo>
                <a:lnTo>
                  <a:pt x="0" y="3646902"/>
                </a:lnTo>
                <a:lnTo>
                  <a:pt x="0" y="0"/>
                </a:lnTo>
                <a:close/>
              </a:path>
            </a:pathLst>
          </a:custGeom>
          <a:blipFill>
            <a:blip r:embed="rId14"/>
            <a:stretch>
              <a:fillRect l="0" t="0" r="0" b="0"/>
            </a:stretch>
          </a:blipFill>
        </p:spPr>
      </p:sp>
      <p:sp>
        <p:nvSpPr>
          <p:cNvPr name="TextBox 13" id="13"/>
          <p:cNvSpPr txBox="true"/>
          <p:nvPr/>
        </p:nvSpPr>
        <p:spPr>
          <a:xfrm rot="0">
            <a:off x="5450128" y="895350"/>
            <a:ext cx="7387744"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Bold"/>
              </a:rPr>
              <a:t>Introducción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3267754"/>
            <a:ext cx="12533471" cy="5181208"/>
            <a:chOff x="0" y="0"/>
            <a:chExt cx="3754035" cy="1551879"/>
          </a:xfrm>
        </p:grpSpPr>
        <p:sp>
          <p:nvSpPr>
            <p:cNvPr name="Freeform 3" id="3"/>
            <p:cNvSpPr/>
            <p:nvPr/>
          </p:nvSpPr>
          <p:spPr>
            <a:xfrm flipH="false" flipV="false" rot="0">
              <a:off x="0" y="0"/>
              <a:ext cx="3754035" cy="1551879"/>
            </a:xfrm>
            <a:custGeom>
              <a:avLst/>
              <a:gdLst/>
              <a:ahLst/>
              <a:cxnLst/>
              <a:rect r="r" b="b" t="t" l="l"/>
              <a:pathLst>
                <a:path h="1551879" w="3754035">
                  <a:moveTo>
                    <a:pt x="0" y="0"/>
                  </a:moveTo>
                  <a:lnTo>
                    <a:pt x="3754035" y="0"/>
                  </a:lnTo>
                  <a:lnTo>
                    <a:pt x="3754035" y="1551879"/>
                  </a:lnTo>
                  <a:lnTo>
                    <a:pt x="0" y="1551879"/>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270999" y="3854636"/>
            <a:ext cx="10245902" cy="3812429"/>
          </a:xfrm>
          <a:custGeom>
            <a:avLst/>
            <a:gdLst/>
            <a:ahLst/>
            <a:cxnLst/>
            <a:rect r="r" b="b" t="t" l="l"/>
            <a:pathLst>
              <a:path h="3812429" w="10245902">
                <a:moveTo>
                  <a:pt x="0" y="0"/>
                </a:moveTo>
                <a:lnTo>
                  <a:pt x="10245902" y="0"/>
                </a:lnTo>
                <a:lnTo>
                  <a:pt x="10245902" y="3812429"/>
                </a:lnTo>
                <a:lnTo>
                  <a:pt x="0" y="3812429"/>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Resultados</a:t>
            </a:r>
          </a:p>
        </p:txBody>
      </p:sp>
      <p:sp>
        <p:nvSpPr>
          <p:cNvPr name="TextBox 15" id="15"/>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 Gaussiano</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21</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3267754"/>
            <a:ext cx="12533471" cy="5181208"/>
            <a:chOff x="0" y="0"/>
            <a:chExt cx="3754035" cy="1551879"/>
          </a:xfrm>
        </p:grpSpPr>
        <p:sp>
          <p:nvSpPr>
            <p:cNvPr name="Freeform 3" id="3"/>
            <p:cNvSpPr/>
            <p:nvPr/>
          </p:nvSpPr>
          <p:spPr>
            <a:xfrm flipH="false" flipV="false" rot="0">
              <a:off x="0" y="0"/>
              <a:ext cx="3754035" cy="1551879"/>
            </a:xfrm>
            <a:custGeom>
              <a:avLst/>
              <a:gdLst/>
              <a:ahLst/>
              <a:cxnLst/>
              <a:rect r="r" b="b" t="t" l="l"/>
              <a:pathLst>
                <a:path h="1551879" w="3754035">
                  <a:moveTo>
                    <a:pt x="0" y="0"/>
                  </a:moveTo>
                  <a:lnTo>
                    <a:pt x="3754035" y="0"/>
                  </a:lnTo>
                  <a:lnTo>
                    <a:pt x="3754035" y="1551879"/>
                  </a:lnTo>
                  <a:lnTo>
                    <a:pt x="0" y="1551879"/>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269544" y="3853553"/>
            <a:ext cx="10248813" cy="3813512"/>
          </a:xfrm>
          <a:custGeom>
            <a:avLst/>
            <a:gdLst/>
            <a:ahLst/>
            <a:cxnLst/>
            <a:rect r="r" b="b" t="t" l="l"/>
            <a:pathLst>
              <a:path h="3813512" w="10248813">
                <a:moveTo>
                  <a:pt x="0" y="0"/>
                </a:moveTo>
                <a:lnTo>
                  <a:pt x="10248813" y="0"/>
                </a:lnTo>
                <a:lnTo>
                  <a:pt x="10248813" y="3813512"/>
                </a:lnTo>
                <a:lnTo>
                  <a:pt x="0" y="3813512"/>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Resultados</a:t>
            </a:r>
          </a:p>
        </p:txBody>
      </p:sp>
      <p:sp>
        <p:nvSpPr>
          <p:cNvPr name="TextBox 15" id="15"/>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 Promedio</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22</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3267754"/>
            <a:ext cx="12533471" cy="5181208"/>
            <a:chOff x="0" y="0"/>
            <a:chExt cx="3754035" cy="1551879"/>
          </a:xfrm>
        </p:grpSpPr>
        <p:sp>
          <p:nvSpPr>
            <p:cNvPr name="Freeform 3" id="3"/>
            <p:cNvSpPr/>
            <p:nvPr/>
          </p:nvSpPr>
          <p:spPr>
            <a:xfrm flipH="false" flipV="false" rot="0">
              <a:off x="0" y="0"/>
              <a:ext cx="3754035" cy="1551879"/>
            </a:xfrm>
            <a:custGeom>
              <a:avLst/>
              <a:gdLst/>
              <a:ahLst/>
              <a:cxnLst/>
              <a:rect r="r" b="b" t="t" l="l"/>
              <a:pathLst>
                <a:path h="1551879" w="3754035">
                  <a:moveTo>
                    <a:pt x="0" y="0"/>
                  </a:moveTo>
                  <a:lnTo>
                    <a:pt x="3754035" y="0"/>
                  </a:lnTo>
                  <a:lnTo>
                    <a:pt x="3754035" y="1551879"/>
                  </a:lnTo>
                  <a:lnTo>
                    <a:pt x="0" y="1551879"/>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4339905" cy="767029"/>
            <a:chOff x="0" y="0"/>
            <a:chExt cx="1143020" cy="202016"/>
          </a:xfrm>
        </p:grpSpPr>
        <p:sp>
          <p:nvSpPr>
            <p:cNvPr name="Freeform 6" id="6"/>
            <p:cNvSpPr/>
            <p:nvPr/>
          </p:nvSpPr>
          <p:spPr>
            <a:xfrm flipH="false" flipV="false" rot="0">
              <a:off x="0" y="0"/>
              <a:ext cx="1143020" cy="202016"/>
            </a:xfrm>
            <a:custGeom>
              <a:avLst/>
              <a:gdLst/>
              <a:ahLst/>
              <a:cxnLst/>
              <a:rect r="r" b="b" t="t" l="l"/>
              <a:pathLst>
                <a:path h="202016" w="1143020">
                  <a:moveTo>
                    <a:pt x="0" y="0"/>
                  </a:moveTo>
                  <a:lnTo>
                    <a:pt x="1143020" y="0"/>
                  </a:lnTo>
                  <a:lnTo>
                    <a:pt x="1143020"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078908" y="3711684"/>
            <a:ext cx="10630085" cy="3955380"/>
          </a:xfrm>
          <a:custGeom>
            <a:avLst/>
            <a:gdLst/>
            <a:ahLst/>
            <a:cxnLst/>
            <a:rect r="r" b="b" t="t" l="l"/>
            <a:pathLst>
              <a:path h="3955380" w="10630085">
                <a:moveTo>
                  <a:pt x="0" y="0"/>
                </a:moveTo>
                <a:lnTo>
                  <a:pt x="10630085" y="0"/>
                </a:lnTo>
                <a:lnTo>
                  <a:pt x="10630085" y="3955381"/>
                </a:lnTo>
                <a:lnTo>
                  <a:pt x="0" y="3955381"/>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Resultados</a:t>
            </a:r>
          </a:p>
        </p:txBody>
      </p:sp>
      <p:sp>
        <p:nvSpPr>
          <p:cNvPr name="TextBox 15" id="15"/>
          <p:cNvSpPr txBox="true"/>
          <p:nvPr/>
        </p:nvSpPr>
        <p:spPr>
          <a:xfrm rot="0">
            <a:off x="1884919" y="2198858"/>
            <a:ext cx="404430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 Medio</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23</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3267754"/>
            <a:ext cx="12533471" cy="5181208"/>
            <a:chOff x="0" y="0"/>
            <a:chExt cx="3754035" cy="1551879"/>
          </a:xfrm>
        </p:grpSpPr>
        <p:sp>
          <p:nvSpPr>
            <p:cNvPr name="Freeform 3" id="3"/>
            <p:cNvSpPr/>
            <p:nvPr/>
          </p:nvSpPr>
          <p:spPr>
            <a:xfrm flipH="false" flipV="false" rot="0">
              <a:off x="0" y="0"/>
              <a:ext cx="3754035" cy="1551879"/>
            </a:xfrm>
            <a:custGeom>
              <a:avLst/>
              <a:gdLst/>
              <a:ahLst/>
              <a:cxnLst/>
              <a:rect r="r" b="b" t="t" l="l"/>
              <a:pathLst>
                <a:path h="1551879" w="3754035">
                  <a:moveTo>
                    <a:pt x="0" y="0"/>
                  </a:moveTo>
                  <a:lnTo>
                    <a:pt x="3754035" y="0"/>
                  </a:lnTo>
                  <a:lnTo>
                    <a:pt x="3754035" y="1551879"/>
                  </a:lnTo>
                  <a:lnTo>
                    <a:pt x="0" y="1551879"/>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5946828" cy="767029"/>
            <a:chOff x="0" y="0"/>
            <a:chExt cx="1566243" cy="202016"/>
          </a:xfrm>
        </p:grpSpPr>
        <p:sp>
          <p:nvSpPr>
            <p:cNvPr name="Freeform 6" id="6"/>
            <p:cNvSpPr/>
            <p:nvPr/>
          </p:nvSpPr>
          <p:spPr>
            <a:xfrm flipH="false" flipV="false" rot="0">
              <a:off x="0" y="0"/>
              <a:ext cx="1566243" cy="202016"/>
            </a:xfrm>
            <a:custGeom>
              <a:avLst/>
              <a:gdLst/>
              <a:ahLst/>
              <a:cxnLst/>
              <a:rect r="r" b="b" t="t" l="l"/>
              <a:pathLst>
                <a:path h="202016" w="1566243">
                  <a:moveTo>
                    <a:pt x="0" y="0"/>
                  </a:moveTo>
                  <a:lnTo>
                    <a:pt x="1566243" y="0"/>
                  </a:lnTo>
                  <a:lnTo>
                    <a:pt x="1566243"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276514" y="3645739"/>
            <a:ext cx="10234872" cy="4335415"/>
          </a:xfrm>
          <a:custGeom>
            <a:avLst/>
            <a:gdLst/>
            <a:ahLst/>
            <a:cxnLst/>
            <a:rect r="r" b="b" t="t" l="l"/>
            <a:pathLst>
              <a:path h="4335415" w="10234872">
                <a:moveTo>
                  <a:pt x="0" y="0"/>
                </a:moveTo>
                <a:lnTo>
                  <a:pt x="10234873" y="0"/>
                </a:lnTo>
                <a:lnTo>
                  <a:pt x="10234873" y="4335415"/>
                </a:lnTo>
                <a:lnTo>
                  <a:pt x="0" y="4335415"/>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Resultados</a:t>
            </a:r>
          </a:p>
        </p:txBody>
      </p:sp>
      <p:sp>
        <p:nvSpPr>
          <p:cNvPr name="TextBox 15" id="15"/>
          <p:cNvSpPr txBox="true"/>
          <p:nvPr/>
        </p:nvSpPr>
        <p:spPr>
          <a:xfrm rot="0">
            <a:off x="1884919" y="2198858"/>
            <a:ext cx="546908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 de Filtro Bilateral</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24</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127215" y="3267754"/>
            <a:ext cx="12963035" cy="5758365"/>
            <a:chOff x="0" y="0"/>
            <a:chExt cx="3882698" cy="1724750"/>
          </a:xfrm>
        </p:grpSpPr>
        <p:sp>
          <p:nvSpPr>
            <p:cNvPr name="Freeform 3" id="3"/>
            <p:cNvSpPr/>
            <p:nvPr/>
          </p:nvSpPr>
          <p:spPr>
            <a:xfrm flipH="false" flipV="false" rot="0">
              <a:off x="0" y="0"/>
              <a:ext cx="3882698" cy="1724750"/>
            </a:xfrm>
            <a:custGeom>
              <a:avLst/>
              <a:gdLst/>
              <a:ahLst/>
              <a:cxnLst/>
              <a:rect r="r" b="b" t="t" l="l"/>
              <a:pathLst>
                <a:path h="1724750" w="3882698">
                  <a:moveTo>
                    <a:pt x="0" y="0"/>
                  </a:moveTo>
                  <a:lnTo>
                    <a:pt x="3882698" y="0"/>
                  </a:lnTo>
                  <a:lnTo>
                    <a:pt x="3882698" y="1724750"/>
                  </a:lnTo>
                  <a:lnTo>
                    <a:pt x="0" y="1724750"/>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172" y="2089656"/>
            <a:ext cx="5946828" cy="767029"/>
            <a:chOff x="0" y="0"/>
            <a:chExt cx="1566243" cy="202016"/>
          </a:xfrm>
        </p:grpSpPr>
        <p:sp>
          <p:nvSpPr>
            <p:cNvPr name="Freeform 6" id="6"/>
            <p:cNvSpPr/>
            <p:nvPr/>
          </p:nvSpPr>
          <p:spPr>
            <a:xfrm flipH="false" flipV="false" rot="0">
              <a:off x="0" y="0"/>
              <a:ext cx="1566243" cy="202016"/>
            </a:xfrm>
            <a:custGeom>
              <a:avLst/>
              <a:gdLst/>
              <a:ahLst/>
              <a:cxnLst/>
              <a:rect r="r" b="b" t="t" l="l"/>
              <a:pathLst>
                <a:path h="202016" w="1566243">
                  <a:moveTo>
                    <a:pt x="0" y="0"/>
                  </a:moveTo>
                  <a:lnTo>
                    <a:pt x="1566243" y="0"/>
                  </a:lnTo>
                  <a:lnTo>
                    <a:pt x="1566243" y="202016"/>
                  </a:lnTo>
                  <a:lnTo>
                    <a:pt x="0" y="202016"/>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aphicFrame>
        <p:nvGraphicFramePr>
          <p:cNvPr name="Table 13" id="13"/>
          <p:cNvGraphicFramePr>
            <a:graphicFrameLocks noGrp="true"/>
          </p:cNvGraphicFramePr>
          <p:nvPr/>
        </p:nvGraphicFramePr>
        <p:xfrm>
          <a:off x="3552066" y="4075726"/>
          <a:ext cx="10257867" cy="4214489"/>
        </p:xfrm>
        <a:graphic>
          <a:graphicData uri="http://schemas.openxmlformats.org/drawingml/2006/table">
            <a:tbl>
              <a:tblPr/>
              <a:tblGrid>
                <a:gridCol w="4358049"/>
                <a:gridCol w="5899819"/>
              </a:tblGrid>
              <a:tr h="865070">
                <a:tc>
                  <a:txBody>
                    <a:bodyPr anchor="t" rtlCol="false"/>
                    <a:lstStyle/>
                    <a:p>
                      <a:pPr algn="ctr">
                        <a:lnSpc>
                          <a:spcPts val="3499"/>
                        </a:lnSpc>
                        <a:defRPr/>
                      </a:pPr>
                      <a:r>
                        <a:rPr lang="en-US" sz="2499">
                          <a:solidFill>
                            <a:srgbClr val="000000"/>
                          </a:solidFill>
                          <a:latin typeface="Poiret Bold"/>
                        </a:rPr>
                        <a:t>Modelo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Poiret Bold"/>
                        </a:rPr>
                        <a:t>Porcentaje de Error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2346">
                <a:tc>
                  <a:txBody>
                    <a:bodyPr anchor="t" rtlCol="false"/>
                    <a:lstStyle/>
                    <a:p>
                      <a:pPr algn="ctr">
                        <a:lnSpc>
                          <a:spcPts val="2659"/>
                        </a:lnSpc>
                        <a:defRPr/>
                      </a:pPr>
                      <a:r>
                        <a:rPr lang="en-US" sz="1899">
                          <a:solidFill>
                            <a:srgbClr val="000000"/>
                          </a:solidFill>
                          <a:latin typeface="Poiret"/>
                        </a:rPr>
                        <a:t>Gaussiano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iret"/>
                        </a:rPr>
                        <a:t>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2346">
                <a:tc>
                  <a:txBody>
                    <a:bodyPr anchor="t" rtlCol="false"/>
                    <a:lstStyle/>
                    <a:p>
                      <a:pPr algn="ctr">
                        <a:lnSpc>
                          <a:spcPts val="2659"/>
                        </a:lnSpc>
                        <a:defRPr/>
                      </a:pPr>
                      <a:r>
                        <a:rPr lang="en-US" sz="1899">
                          <a:solidFill>
                            <a:srgbClr val="000000"/>
                          </a:solidFill>
                          <a:latin typeface="Poiret"/>
                        </a:rPr>
                        <a:t>Promedio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iret"/>
                        </a:rPr>
                        <a:t>2.46%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2346">
                <a:tc>
                  <a:txBody>
                    <a:bodyPr anchor="t" rtlCol="false"/>
                    <a:lstStyle/>
                    <a:p>
                      <a:pPr algn="ctr">
                        <a:lnSpc>
                          <a:spcPts val="2659"/>
                        </a:lnSpc>
                        <a:defRPr/>
                      </a:pPr>
                      <a:r>
                        <a:rPr lang="en-US" sz="1899">
                          <a:solidFill>
                            <a:srgbClr val="000000"/>
                          </a:solidFill>
                          <a:latin typeface="Poiret"/>
                        </a:rPr>
                        <a:t>Medio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iret"/>
                        </a:rPr>
                        <a:t>17.94%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72379">
                <a:tc>
                  <a:txBody>
                    <a:bodyPr anchor="t" rtlCol="false"/>
                    <a:lstStyle/>
                    <a:p>
                      <a:pPr algn="ctr">
                        <a:lnSpc>
                          <a:spcPts val="2659"/>
                        </a:lnSpc>
                        <a:defRPr/>
                      </a:pPr>
                      <a:r>
                        <a:rPr lang="en-US" sz="1899">
                          <a:solidFill>
                            <a:srgbClr val="000000"/>
                          </a:solidFill>
                          <a:latin typeface="Poiret"/>
                        </a:rPr>
                        <a:t>Filtro Bilateral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Poiret"/>
                        </a:rPr>
                        <a:t>8.46%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Resultados</a:t>
            </a:r>
          </a:p>
        </p:txBody>
      </p:sp>
      <p:sp>
        <p:nvSpPr>
          <p:cNvPr name="TextBox 15" id="15"/>
          <p:cNvSpPr txBox="true"/>
          <p:nvPr/>
        </p:nvSpPr>
        <p:spPr>
          <a:xfrm rot="0">
            <a:off x="1884919" y="2198858"/>
            <a:ext cx="5469080"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Eficiencia del Modelo</a:t>
            </a:r>
          </a:p>
        </p:txBody>
      </p:sp>
      <p:sp>
        <p:nvSpPr>
          <p:cNvPr name="TextBox 16" id="16"/>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25</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5641105" y="895350"/>
            <a:ext cx="7005789"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Conclusión</a:t>
            </a:r>
          </a:p>
        </p:txBody>
      </p:sp>
      <p:sp>
        <p:nvSpPr>
          <p:cNvPr name="TextBox 3" id="3"/>
          <p:cNvSpPr txBox="true"/>
          <p:nvPr/>
        </p:nvSpPr>
        <p:spPr>
          <a:xfrm rot="0">
            <a:off x="3505784" y="2971800"/>
            <a:ext cx="11276432" cy="266700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Poiret"/>
              </a:rPr>
              <a:t>Se logró desenfocar las imágenes mediante las técnicas propuestas;  Se pudo observar que las imágenes predichas son similares a las imágenes originales debido a su bajo porcentaje de error, salvo el desenfocado Medio que salió alto. Por lo tanto el modelo entrenado fue correcto.</a:t>
            </a:r>
          </a:p>
        </p:txBody>
      </p:sp>
      <p:sp>
        <p:nvSpPr>
          <p:cNvPr name="AutoShape 4" id="4"/>
          <p:cNvSpPr/>
          <p:nvPr/>
        </p:nvSpPr>
        <p:spPr>
          <a:xfrm>
            <a:off x="1009650" y="2131896"/>
            <a:ext cx="0" cy="15646257"/>
          </a:xfrm>
          <a:prstGeom prst="line">
            <a:avLst/>
          </a:prstGeom>
          <a:ln cap="flat" w="28575">
            <a:solidFill>
              <a:srgbClr val="000000"/>
            </a:solidFill>
            <a:prstDash val="solid"/>
            <a:headEnd type="none" len="sm" w="sm"/>
            <a:tailEnd type="none" len="sm" w="sm"/>
          </a:ln>
        </p:spPr>
      </p:sp>
      <p:sp>
        <p:nvSpPr>
          <p:cNvPr name="AutoShape 5" id="5"/>
          <p:cNvSpPr/>
          <p:nvPr/>
        </p:nvSpPr>
        <p:spPr>
          <a:xfrm>
            <a:off x="17259300" y="-7472440"/>
            <a:ext cx="0" cy="15646257"/>
          </a:xfrm>
          <a:prstGeom prst="line">
            <a:avLst/>
          </a:prstGeom>
          <a:ln cap="flat" w="28575">
            <a:solidFill>
              <a:srgbClr val="000000"/>
            </a:solidFill>
            <a:prstDash val="solid"/>
            <a:headEnd type="none" len="sm" w="sm"/>
            <a:tailEnd type="none" len="sm" w="sm"/>
          </a:ln>
        </p:spPr>
      </p:sp>
      <p:sp>
        <p:nvSpPr>
          <p:cNvPr name="Freeform 6" id="6"/>
          <p:cNvSpPr/>
          <p:nvPr/>
        </p:nvSpPr>
        <p:spPr>
          <a:xfrm flipH="false" flipV="false" rot="0">
            <a:off x="16001528" y="-674581"/>
            <a:ext cx="3269035" cy="3759586"/>
          </a:xfrm>
          <a:custGeom>
            <a:avLst/>
            <a:gdLst/>
            <a:ahLst/>
            <a:cxnLst/>
            <a:rect r="r" b="b" t="t" l="l"/>
            <a:pathLst>
              <a:path h="3759586" w="3269035">
                <a:moveTo>
                  <a:pt x="0" y="0"/>
                </a:moveTo>
                <a:lnTo>
                  <a:pt x="3269035" y="0"/>
                </a:lnTo>
                <a:lnTo>
                  <a:pt x="3269035" y="3759587"/>
                </a:lnTo>
                <a:lnTo>
                  <a:pt x="0" y="3759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491762" y="7463955"/>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84998" y="8506101"/>
            <a:ext cx="2716721" cy="2716721"/>
          </a:xfrm>
          <a:custGeom>
            <a:avLst/>
            <a:gdLst/>
            <a:ahLst/>
            <a:cxnLst/>
            <a:rect r="r" b="b" t="t" l="l"/>
            <a:pathLst>
              <a:path h="2716721" w="2716721">
                <a:moveTo>
                  <a:pt x="0" y="0"/>
                </a:moveTo>
                <a:lnTo>
                  <a:pt x="2716721" y="0"/>
                </a:lnTo>
                <a:lnTo>
                  <a:pt x="2716721" y="2716721"/>
                </a:lnTo>
                <a:lnTo>
                  <a:pt x="0" y="2716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962756" y="6502486"/>
            <a:ext cx="515826" cy="515826"/>
          </a:xfrm>
          <a:custGeom>
            <a:avLst/>
            <a:gdLst/>
            <a:ahLst/>
            <a:cxnLst/>
            <a:rect r="r" b="b" t="t" l="l"/>
            <a:pathLst>
              <a:path h="515826" w="515826">
                <a:moveTo>
                  <a:pt x="0" y="0"/>
                </a:moveTo>
                <a:lnTo>
                  <a:pt x="515826" y="0"/>
                </a:lnTo>
                <a:lnTo>
                  <a:pt x="515826" y="515826"/>
                </a:lnTo>
                <a:lnTo>
                  <a:pt x="0" y="5158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596461">
            <a:off x="14744413" y="7503799"/>
            <a:ext cx="1696588" cy="1696588"/>
          </a:xfrm>
          <a:custGeom>
            <a:avLst/>
            <a:gdLst/>
            <a:ahLst/>
            <a:cxnLst/>
            <a:rect r="r" b="b" t="t" l="l"/>
            <a:pathLst>
              <a:path h="1696588" w="1696588">
                <a:moveTo>
                  <a:pt x="0" y="0"/>
                </a:moveTo>
                <a:lnTo>
                  <a:pt x="1696587" y="0"/>
                </a:lnTo>
                <a:lnTo>
                  <a:pt x="1696587" y="1696588"/>
                </a:lnTo>
                <a:lnTo>
                  <a:pt x="0" y="1696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656356" y="1387208"/>
            <a:ext cx="744688" cy="744688"/>
          </a:xfrm>
          <a:custGeom>
            <a:avLst/>
            <a:gdLst/>
            <a:ahLst/>
            <a:cxnLst/>
            <a:rect r="r" b="b" t="t" l="l"/>
            <a:pathLst>
              <a:path h="744688" w="744688">
                <a:moveTo>
                  <a:pt x="0" y="0"/>
                </a:moveTo>
                <a:lnTo>
                  <a:pt x="744688" y="0"/>
                </a:lnTo>
                <a:lnTo>
                  <a:pt x="744688" y="744688"/>
                </a:lnTo>
                <a:lnTo>
                  <a:pt x="0" y="7446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26</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5641105" y="895350"/>
            <a:ext cx="7005789"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Trabajos futuros</a:t>
            </a:r>
          </a:p>
        </p:txBody>
      </p:sp>
      <p:sp>
        <p:nvSpPr>
          <p:cNvPr name="TextBox 3" id="3"/>
          <p:cNvSpPr txBox="true"/>
          <p:nvPr/>
        </p:nvSpPr>
        <p:spPr>
          <a:xfrm rot="0">
            <a:off x="3505784" y="2962275"/>
            <a:ext cx="12086923" cy="3434476"/>
          </a:xfrm>
          <a:prstGeom prst="rect">
            <a:avLst/>
          </a:prstGeom>
        </p:spPr>
        <p:txBody>
          <a:bodyPr anchor="t" rtlCol="false" tIns="0" lIns="0" bIns="0" rIns="0">
            <a:spAutoFit/>
          </a:bodyPr>
          <a:lstStyle/>
          <a:p>
            <a:pPr algn="just">
              <a:lnSpc>
                <a:spcPts val="4501"/>
              </a:lnSpc>
            </a:pPr>
            <a:r>
              <a:rPr lang="en-US" sz="3215">
                <a:solidFill>
                  <a:srgbClr val="000000"/>
                </a:solidFill>
                <a:latin typeface="Poiret"/>
              </a:rPr>
              <a:t>El trabajo actual nos sirve para evaluar como  nuevo enfoques de aprendizaje profundo pueden resolver el problema de desenfoque de imágenes. </a:t>
            </a:r>
          </a:p>
          <a:p>
            <a:pPr algn="just">
              <a:lnSpc>
                <a:spcPts val="4501"/>
              </a:lnSpc>
              <a:spcBef>
                <a:spcPct val="0"/>
              </a:spcBef>
            </a:pPr>
            <a:r>
              <a:rPr lang="en-US" sz="3215">
                <a:solidFill>
                  <a:srgbClr val="000000"/>
                </a:solidFill>
                <a:latin typeface="Poiret"/>
              </a:rPr>
              <a:t>Lo cual puede plantearse para implementación real,  o estudiarse en un ambiente o contexto distinto y analizar las limitación para un contexto dinámico o de tiempo real.</a:t>
            </a:r>
          </a:p>
        </p:txBody>
      </p:sp>
      <p:sp>
        <p:nvSpPr>
          <p:cNvPr name="AutoShape 4" id="4"/>
          <p:cNvSpPr/>
          <p:nvPr/>
        </p:nvSpPr>
        <p:spPr>
          <a:xfrm>
            <a:off x="1009650" y="2131896"/>
            <a:ext cx="0" cy="15646257"/>
          </a:xfrm>
          <a:prstGeom prst="line">
            <a:avLst/>
          </a:prstGeom>
          <a:ln cap="flat" w="28575">
            <a:solidFill>
              <a:srgbClr val="000000"/>
            </a:solidFill>
            <a:prstDash val="solid"/>
            <a:headEnd type="none" len="sm" w="sm"/>
            <a:tailEnd type="none" len="sm" w="sm"/>
          </a:ln>
        </p:spPr>
      </p:sp>
      <p:sp>
        <p:nvSpPr>
          <p:cNvPr name="AutoShape 5" id="5"/>
          <p:cNvSpPr/>
          <p:nvPr/>
        </p:nvSpPr>
        <p:spPr>
          <a:xfrm>
            <a:off x="17259300" y="-7472440"/>
            <a:ext cx="0" cy="15646257"/>
          </a:xfrm>
          <a:prstGeom prst="line">
            <a:avLst/>
          </a:prstGeom>
          <a:ln cap="flat" w="28575">
            <a:solidFill>
              <a:srgbClr val="000000"/>
            </a:solidFill>
            <a:prstDash val="solid"/>
            <a:headEnd type="none" len="sm" w="sm"/>
            <a:tailEnd type="none" len="sm" w="sm"/>
          </a:ln>
        </p:spPr>
      </p:sp>
      <p:sp>
        <p:nvSpPr>
          <p:cNvPr name="Freeform 6" id="6"/>
          <p:cNvSpPr/>
          <p:nvPr/>
        </p:nvSpPr>
        <p:spPr>
          <a:xfrm flipH="false" flipV="false" rot="0">
            <a:off x="16001528" y="-674581"/>
            <a:ext cx="3269035" cy="3759586"/>
          </a:xfrm>
          <a:custGeom>
            <a:avLst/>
            <a:gdLst/>
            <a:ahLst/>
            <a:cxnLst/>
            <a:rect r="r" b="b" t="t" l="l"/>
            <a:pathLst>
              <a:path h="3759586" w="3269035">
                <a:moveTo>
                  <a:pt x="0" y="0"/>
                </a:moveTo>
                <a:lnTo>
                  <a:pt x="3269035" y="0"/>
                </a:lnTo>
                <a:lnTo>
                  <a:pt x="3269035" y="3759587"/>
                </a:lnTo>
                <a:lnTo>
                  <a:pt x="0" y="3759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491762" y="7463955"/>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84998" y="8506101"/>
            <a:ext cx="2716721" cy="2716721"/>
          </a:xfrm>
          <a:custGeom>
            <a:avLst/>
            <a:gdLst/>
            <a:ahLst/>
            <a:cxnLst/>
            <a:rect r="r" b="b" t="t" l="l"/>
            <a:pathLst>
              <a:path h="2716721" w="2716721">
                <a:moveTo>
                  <a:pt x="0" y="0"/>
                </a:moveTo>
                <a:lnTo>
                  <a:pt x="2716721" y="0"/>
                </a:lnTo>
                <a:lnTo>
                  <a:pt x="2716721" y="2716721"/>
                </a:lnTo>
                <a:lnTo>
                  <a:pt x="0" y="2716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962756" y="6502486"/>
            <a:ext cx="515826" cy="515826"/>
          </a:xfrm>
          <a:custGeom>
            <a:avLst/>
            <a:gdLst/>
            <a:ahLst/>
            <a:cxnLst/>
            <a:rect r="r" b="b" t="t" l="l"/>
            <a:pathLst>
              <a:path h="515826" w="515826">
                <a:moveTo>
                  <a:pt x="0" y="0"/>
                </a:moveTo>
                <a:lnTo>
                  <a:pt x="515826" y="0"/>
                </a:lnTo>
                <a:lnTo>
                  <a:pt x="515826" y="515826"/>
                </a:lnTo>
                <a:lnTo>
                  <a:pt x="0" y="5158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596461">
            <a:off x="14744413" y="7503799"/>
            <a:ext cx="1696588" cy="1696588"/>
          </a:xfrm>
          <a:custGeom>
            <a:avLst/>
            <a:gdLst/>
            <a:ahLst/>
            <a:cxnLst/>
            <a:rect r="r" b="b" t="t" l="l"/>
            <a:pathLst>
              <a:path h="1696588" w="1696588">
                <a:moveTo>
                  <a:pt x="0" y="0"/>
                </a:moveTo>
                <a:lnTo>
                  <a:pt x="1696587" y="0"/>
                </a:lnTo>
                <a:lnTo>
                  <a:pt x="1696587" y="1696588"/>
                </a:lnTo>
                <a:lnTo>
                  <a:pt x="0" y="1696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656356" y="1387208"/>
            <a:ext cx="744688" cy="744688"/>
          </a:xfrm>
          <a:custGeom>
            <a:avLst/>
            <a:gdLst/>
            <a:ahLst/>
            <a:cxnLst/>
            <a:rect r="r" b="b" t="t" l="l"/>
            <a:pathLst>
              <a:path h="744688" w="744688">
                <a:moveTo>
                  <a:pt x="0" y="0"/>
                </a:moveTo>
                <a:lnTo>
                  <a:pt x="744688" y="0"/>
                </a:lnTo>
                <a:lnTo>
                  <a:pt x="744688" y="744688"/>
                </a:lnTo>
                <a:lnTo>
                  <a:pt x="0" y="7446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4820752" y="4267224"/>
            <a:ext cx="8646497" cy="1562052"/>
          </a:xfrm>
          <a:prstGeom prst="rect">
            <a:avLst/>
          </a:prstGeom>
        </p:spPr>
        <p:txBody>
          <a:bodyPr anchor="t" rtlCol="false" tIns="0" lIns="0" bIns="0" rIns="0">
            <a:spAutoFit/>
          </a:bodyPr>
          <a:lstStyle/>
          <a:p>
            <a:pPr algn="ctr">
              <a:lnSpc>
                <a:spcPts val="12602"/>
              </a:lnSpc>
              <a:spcBef>
                <a:spcPct val="0"/>
              </a:spcBef>
            </a:pPr>
            <a:r>
              <a:rPr lang="en-US" sz="9001">
                <a:solidFill>
                  <a:srgbClr val="000000"/>
                </a:solidFill>
                <a:latin typeface="Poiret Bold"/>
              </a:rPr>
              <a:t>Gracias</a:t>
            </a:r>
          </a:p>
        </p:txBody>
      </p:sp>
      <p:sp>
        <p:nvSpPr>
          <p:cNvPr name="Freeform 3" id="3"/>
          <p:cNvSpPr/>
          <p:nvPr/>
        </p:nvSpPr>
        <p:spPr>
          <a:xfrm flipH="false" flipV="true" rot="0">
            <a:off x="-165959" y="65644"/>
            <a:ext cx="2857836" cy="2857836"/>
          </a:xfrm>
          <a:custGeom>
            <a:avLst/>
            <a:gdLst/>
            <a:ahLst/>
            <a:cxnLst/>
            <a:rect r="r" b="b" t="t" l="l"/>
            <a:pathLst>
              <a:path h="2857836" w="2857836">
                <a:moveTo>
                  <a:pt x="0" y="2857835"/>
                </a:moveTo>
                <a:lnTo>
                  <a:pt x="2857835" y="2857835"/>
                </a:lnTo>
                <a:lnTo>
                  <a:pt x="2857835" y="0"/>
                </a:lnTo>
                <a:lnTo>
                  <a:pt x="0" y="0"/>
                </a:lnTo>
                <a:lnTo>
                  <a:pt x="0" y="28578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331447"/>
            <a:ext cx="1154453" cy="1154453"/>
          </a:xfrm>
          <a:custGeom>
            <a:avLst/>
            <a:gdLst/>
            <a:ahLst/>
            <a:cxnLst/>
            <a:rect r="r" b="b" t="t" l="l"/>
            <a:pathLst>
              <a:path h="1154453" w="1154453">
                <a:moveTo>
                  <a:pt x="0" y="0"/>
                </a:moveTo>
                <a:lnTo>
                  <a:pt x="1154453" y="0"/>
                </a:lnTo>
                <a:lnTo>
                  <a:pt x="1154453" y="1154453"/>
                </a:lnTo>
                <a:lnTo>
                  <a:pt x="0" y="11544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7659" y="2808845"/>
            <a:ext cx="1281928" cy="1926113"/>
          </a:xfrm>
          <a:custGeom>
            <a:avLst/>
            <a:gdLst/>
            <a:ahLst/>
            <a:cxnLst/>
            <a:rect r="r" b="b" t="t" l="l"/>
            <a:pathLst>
              <a:path h="1926113" w="1281928">
                <a:moveTo>
                  <a:pt x="0" y="0"/>
                </a:moveTo>
                <a:lnTo>
                  <a:pt x="1281928" y="0"/>
                </a:lnTo>
                <a:lnTo>
                  <a:pt x="1281928" y="1926113"/>
                </a:lnTo>
                <a:lnTo>
                  <a:pt x="0" y="19261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681852" y="8365275"/>
            <a:ext cx="4337717" cy="1628478"/>
          </a:xfrm>
          <a:custGeom>
            <a:avLst/>
            <a:gdLst/>
            <a:ahLst/>
            <a:cxnLst/>
            <a:rect r="r" b="b" t="t" l="l"/>
            <a:pathLst>
              <a:path h="1628478" w="4337717">
                <a:moveTo>
                  <a:pt x="0" y="0"/>
                </a:moveTo>
                <a:lnTo>
                  <a:pt x="4337717" y="0"/>
                </a:lnTo>
                <a:lnTo>
                  <a:pt x="4337717" y="1628477"/>
                </a:lnTo>
                <a:lnTo>
                  <a:pt x="0" y="16284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5450128" y="895350"/>
            <a:ext cx="7387744"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Bold"/>
              </a:rPr>
              <a:t>Introducción</a:t>
            </a:r>
          </a:p>
        </p:txBody>
      </p:sp>
      <p:sp>
        <p:nvSpPr>
          <p:cNvPr name="TextBox 3" id="3"/>
          <p:cNvSpPr txBox="true"/>
          <p:nvPr/>
        </p:nvSpPr>
        <p:spPr>
          <a:xfrm rot="0">
            <a:off x="3602516" y="2562573"/>
            <a:ext cx="11082968" cy="6176645"/>
          </a:xfrm>
          <a:prstGeom prst="rect">
            <a:avLst/>
          </a:prstGeom>
        </p:spPr>
        <p:txBody>
          <a:bodyPr anchor="t" rtlCol="false" tIns="0" lIns="0" bIns="0" rIns="0">
            <a:spAutoFit/>
          </a:bodyPr>
          <a:lstStyle/>
          <a:p>
            <a:pPr algn="just">
              <a:lnSpc>
                <a:spcPts val="4480"/>
              </a:lnSpc>
            </a:pPr>
            <a:r>
              <a:rPr lang="en-US" sz="3200">
                <a:solidFill>
                  <a:srgbClr val="000000"/>
                </a:solidFill>
                <a:latin typeface="Poiret"/>
              </a:rPr>
              <a:t>      Para abordar esto, utilizaré redes neuronales convolucionales, especializadas en procesar imágenes. Estas redes extraen características ocultas imperceptibles al ojo humano, haciéndolas ampliamente empleadas en aplicaciones de visión artificial como reconocimiento, localización y detección de objetos.</a:t>
            </a:r>
          </a:p>
          <a:p>
            <a:pPr algn="just">
              <a:lnSpc>
                <a:spcPts val="4480"/>
              </a:lnSpc>
            </a:pPr>
          </a:p>
          <a:p>
            <a:pPr algn="just">
              <a:lnSpc>
                <a:spcPts val="4480"/>
              </a:lnSpc>
              <a:spcBef>
                <a:spcPct val="0"/>
              </a:spcBef>
            </a:pPr>
            <a:r>
              <a:rPr lang="en-US" sz="3200">
                <a:solidFill>
                  <a:srgbClr val="000000"/>
                </a:solidFill>
                <a:latin typeface="Poiret"/>
              </a:rPr>
              <a:t>Es importante evaluar la utilidad de las Redes Neuronales Convolucionales para la aplicación de desenfoque de imágenes. Los codificadores automáticos las utilizan de manera óptima para abordar este problema</a:t>
            </a:r>
          </a:p>
        </p:txBody>
      </p:sp>
      <p:sp>
        <p:nvSpPr>
          <p:cNvPr name="TextBox 4" id="4"/>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02</a:t>
            </a:r>
          </a:p>
        </p:txBody>
      </p:sp>
      <p:sp>
        <p:nvSpPr>
          <p:cNvPr name="AutoShape 5" id="5"/>
          <p:cNvSpPr/>
          <p:nvPr/>
        </p:nvSpPr>
        <p:spPr>
          <a:xfrm rot="0">
            <a:off x="-139397" y="9263062"/>
            <a:ext cx="8881973" cy="0"/>
          </a:xfrm>
          <a:prstGeom prst="line">
            <a:avLst/>
          </a:prstGeom>
          <a:ln cap="flat" w="28575">
            <a:solidFill>
              <a:srgbClr val="000000"/>
            </a:solidFill>
            <a:prstDash val="solid"/>
            <a:headEnd type="none" len="sm" w="sm"/>
            <a:tailEnd type="none" len="sm" w="sm"/>
          </a:ln>
        </p:spPr>
      </p:sp>
      <p:sp>
        <p:nvSpPr>
          <p:cNvPr name="AutoShape 6" id="6"/>
          <p:cNvSpPr/>
          <p:nvPr/>
        </p:nvSpPr>
        <p:spPr>
          <a:xfrm rot="0">
            <a:off x="9554260" y="9263062"/>
            <a:ext cx="8881973" cy="0"/>
          </a:xfrm>
          <a:prstGeom prst="line">
            <a:avLst/>
          </a:prstGeom>
          <a:ln cap="flat" w="28575">
            <a:solidFill>
              <a:srgbClr val="000000"/>
            </a:solidFill>
            <a:prstDash val="solid"/>
            <a:headEnd type="none" len="sm" w="sm"/>
            <a:tailEnd type="none" len="sm" w="sm"/>
          </a:ln>
        </p:spPr>
      </p:sp>
      <p:sp>
        <p:nvSpPr>
          <p:cNvPr name="Freeform 7" id="7"/>
          <p:cNvSpPr/>
          <p:nvPr/>
        </p:nvSpPr>
        <p:spPr>
          <a:xfrm flipH="false" flipV="false" rot="-10800000">
            <a:off x="15144683" y="6710229"/>
            <a:ext cx="4463774" cy="2028988"/>
          </a:xfrm>
          <a:custGeom>
            <a:avLst/>
            <a:gdLst/>
            <a:ahLst/>
            <a:cxnLst/>
            <a:rect r="r" b="b" t="t" l="l"/>
            <a:pathLst>
              <a:path h="2028988" w="4463774">
                <a:moveTo>
                  <a:pt x="0" y="0"/>
                </a:moveTo>
                <a:lnTo>
                  <a:pt x="4463774" y="0"/>
                </a:lnTo>
                <a:lnTo>
                  <a:pt x="4463774" y="2028989"/>
                </a:lnTo>
                <a:lnTo>
                  <a:pt x="0" y="2028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584017" y="5143500"/>
            <a:ext cx="2441982" cy="1926113"/>
          </a:xfrm>
          <a:custGeom>
            <a:avLst/>
            <a:gdLst/>
            <a:ahLst/>
            <a:cxnLst/>
            <a:rect r="r" b="b" t="t" l="l"/>
            <a:pathLst>
              <a:path h="1926113" w="2441982">
                <a:moveTo>
                  <a:pt x="0" y="0"/>
                </a:moveTo>
                <a:lnTo>
                  <a:pt x="2441981" y="0"/>
                </a:lnTo>
                <a:lnTo>
                  <a:pt x="2441981" y="1926113"/>
                </a:lnTo>
                <a:lnTo>
                  <a:pt x="0" y="19261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32696" y="6947722"/>
            <a:ext cx="5176013" cy="3582992"/>
          </a:xfrm>
          <a:custGeom>
            <a:avLst/>
            <a:gdLst/>
            <a:ahLst/>
            <a:cxnLst/>
            <a:rect r="r" b="b" t="t" l="l"/>
            <a:pathLst>
              <a:path h="3582992" w="5176013">
                <a:moveTo>
                  <a:pt x="0" y="0"/>
                </a:moveTo>
                <a:lnTo>
                  <a:pt x="5176013" y="0"/>
                </a:lnTo>
                <a:lnTo>
                  <a:pt x="5176013" y="3582992"/>
                </a:lnTo>
                <a:lnTo>
                  <a:pt x="0" y="35829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42512" y="3217387"/>
            <a:ext cx="1245746" cy="1245746"/>
          </a:xfrm>
          <a:custGeom>
            <a:avLst/>
            <a:gdLst/>
            <a:ahLst/>
            <a:cxnLst/>
            <a:rect r="r" b="b" t="t" l="l"/>
            <a:pathLst>
              <a:path h="1245746" w="1245746">
                <a:moveTo>
                  <a:pt x="0" y="0"/>
                </a:moveTo>
                <a:lnTo>
                  <a:pt x="1245747" y="0"/>
                </a:lnTo>
                <a:lnTo>
                  <a:pt x="1245747" y="1245746"/>
                </a:lnTo>
                <a:lnTo>
                  <a:pt x="0" y="12457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759947" y="1190862"/>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711047" y="229392"/>
            <a:ext cx="515826" cy="515826"/>
          </a:xfrm>
          <a:custGeom>
            <a:avLst/>
            <a:gdLst/>
            <a:ahLst/>
            <a:cxnLst/>
            <a:rect r="r" b="b" t="t" l="l"/>
            <a:pathLst>
              <a:path h="515826" w="515826">
                <a:moveTo>
                  <a:pt x="0" y="0"/>
                </a:moveTo>
                <a:lnTo>
                  <a:pt x="515826" y="0"/>
                </a:lnTo>
                <a:lnTo>
                  <a:pt x="515826" y="515827"/>
                </a:lnTo>
                <a:lnTo>
                  <a:pt x="0" y="5158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3243359" y="3319789"/>
            <a:ext cx="4844045" cy="768200"/>
            <a:chOff x="0" y="0"/>
            <a:chExt cx="1275798" cy="202324"/>
          </a:xfrm>
        </p:grpSpPr>
        <p:sp>
          <p:nvSpPr>
            <p:cNvPr name="Freeform 3" id="3"/>
            <p:cNvSpPr/>
            <p:nvPr/>
          </p:nvSpPr>
          <p:spPr>
            <a:xfrm flipH="false" flipV="false" rot="0">
              <a:off x="0" y="0"/>
              <a:ext cx="1275798" cy="202324"/>
            </a:xfrm>
            <a:custGeom>
              <a:avLst/>
              <a:gdLst/>
              <a:ahLst/>
              <a:cxnLst/>
              <a:rect r="r" b="b" t="t" l="l"/>
              <a:pathLst>
                <a:path h="202324" w="1275798">
                  <a:moveTo>
                    <a:pt x="0" y="0"/>
                  </a:moveTo>
                  <a:lnTo>
                    <a:pt x="1275798" y="0"/>
                  </a:lnTo>
                  <a:lnTo>
                    <a:pt x="1275798" y="202324"/>
                  </a:lnTo>
                  <a:lnTo>
                    <a:pt x="0" y="202324"/>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327244" y="895350"/>
            <a:ext cx="7633513"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Objetivos</a:t>
            </a:r>
          </a:p>
        </p:txBody>
      </p:sp>
      <p:sp>
        <p:nvSpPr>
          <p:cNvPr name="TextBox 6" id="6"/>
          <p:cNvSpPr txBox="true"/>
          <p:nvPr/>
        </p:nvSpPr>
        <p:spPr>
          <a:xfrm rot="0">
            <a:off x="5211307" y="4454894"/>
            <a:ext cx="8041648" cy="2062909"/>
          </a:xfrm>
          <a:prstGeom prst="rect">
            <a:avLst/>
          </a:prstGeom>
        </p:spPr>
        <p:txBody>
          <a:bodyPr anchor="t" rtlCol="false" tIns="0" lIns="0" bIns="0" rIns="0">
            <a:spAutoFit/>
          </a:bodyPr>
          <a:lstStyle/>
          <a:p>
            <a:pPr algn="just">
              <a:lnSpc>
                <a:spcPts val="5566"/>
              </a:lnSpc>
              <a:spcBef>
                <a:spcPct val="0"/>
              </a:spcBef>
            </a:pPr>
            <a:r>
              <a:rPr lang="en-US" sz="3976">
                <a:solidFill>
                  <a:srgbClr val="000000"/>
                </a:solidFill>
                <a:latin typeface="Poiret"/>
              </a:rPr>
              <a:t>Lograr desenfocar imágenes implicando conceptos de Redes Neuronales Convoluciona</a:t>
            </a:r>
            <a:r>
              <a:rPr lang="en-US" sz="3976">
                <a:solidFill>
                  <a:srgbClr val="000000"/>
                </a:solidFill>
                <a:latin typeface="Poiret"/>
              </a:rPr>
              <a:t>les.</a:t>
            </a:r>
            <a:r>
              <a:rPr lang="en-US" sz="3976">
                <a:solidFill>
                  <a:srgbClr val="000000"/>
                </a:solidFill>
                <a:latin typeface="Poiret"/>
              </a:rPr>
              <a:t> </a:t>
            </a:r>
          </a:p>
        </p:txBody>
      </p:sp>
      <p:sp>
        <p:nvSpPr>
          <p:cNvPr name="TextBox 7" id="7"/>
          <p:cNvSpPr txBox="true"/>
          <p:nvPr/>
        </p:nvSpPr>
        <p:spPr>
          <a:xfrm rot="0">
            <a:off x="3620167" y="3429577"/>
            <a:ext cx="3414154"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Objetivo General</a:t>
            </a:r>
          </a:p>
        </p:txBody>
      </p:sp>
      <p:sp>
        <p:nvSpPr>
          <p:cNvPr name="TextBox 8" id="8"/>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03</a:t>
            </a:r>
          </a:p>
        </p:txBody>
      </p:sp>
      <p:sp>
        <p:nvSpPr>
          <p:cNvPr name="AutoShape 9" id="9"/>
          <p:cNvSpPr/>
          <p:nvPr/>
        </p:nvSpPr>
        <p:spPr>
          <a:xfrm>
            <a:off x="1009650" y="2131896"/>
            <a:ext cx="0" cy="15646257"/>
          </a:xfrm>
          <a:prstGeom prst="line">
            <a:avLst/>
          </a:prstGeom>
          <a:ln cap="flat" w="28575">
            <a:solidFill>
              <a:srgbClr val="000000"/>
            </a:solidFill>
            <a:prstDash val="solid"/>
            <a:headEnd type="none" len="sm" w="sm"/>
            <a:tailEnd type="none" len="sm" w="sm"/>
          </a:ln>
        </p:spPr>
      </p:sp>
      <p:sp>
        <p:nvSpPr>
          <p:cNvPr name="AutoShape 10" id="10"/>
          <p:cNvSpPr/>
          <p:nvPr/>
        </p:nvSpPr>
        <p:spPr>
          <a:xfrm>
            <a:off x="17259300" y="-7472440"/>
            <a:ext cx="0" cy="15646257"/>
          </a:xfrm>
          <a:prstGeom prst="line">
            <a:avLst/>
          </a:prstGeom>
          <a:ln cap="flat" w="28575">
            <a:solidFill>
              <a:srgbClr val="000000"/>
            </a:solidFill>
            <a:prstDash val="solid"/>
            <a:headEnd type="none" len="sm" w="sm"/>
            <a:tailEnd type="none" len="sm" w="sm"/>
          </a:ln>
        </p:spPr>
      </p:sp>
      <p:sp>
        <p:nvSpPr>
          <p:cNvPr name="Freeform 11" id="11"/>
          <p:cNvSpPr/>
          <p:nvPr/>
        </p:nvSpPr>
        <p:spPr>
          <a:xfrm flipH="false" flipV="false" rot="0">
            <a:off x="16001528" y="-674581"/>
            <a:ext cx="3269035" cy="3759586"/>
          </a:xfrm>
          <a:custGeom>
            <a:avLst/>
            <a:gdLst/>
            <a:ahLst/>
            <a:cxnLst/>
            <a:rect r="r" b="b" t="t" l="l"/>
            <a:pathLst>
              <a:path h="3759586" w="3269035">
                <a:moveTo>
                  <a:pt x="0" y="0"/>
                </a:moveTo>
                <a:lnTo>
                  <a:pt x="3269035" y="0"/>
                </a:lnTo>
                <a:lnTo>
                  <a:pt x="3269035" y="3759587"/>
                </a:lnTo>
                <a:lnTo>
                  <a:pt x="0" y="3759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491762" y="7463955"/>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884998" y="8506101"/>
            <a:ext cx="2716721" cy="2716721"/>
          </a:xfrm>
          <a:custGeom>
            <a:avLst/>
            <a:gdLst/>
            <a:ahLst/>
            <a:cxnLst/>
            <a:rect r="r" b="b" t="t" l="l"/>
            <a:pathLst>
              <a:path h="2716721" w="2716721">
                <a:moveTo>
                  <a:pt x="0" y="0"/>
                </a:moveTo>
                <a:lnTo>
                  <a:pt x="2716721" y="0"/>
                </a:lnTo>
                <a:lnTo>
                  <a:pt x="2716721" y="2716721"/>
                </a:lnTo>
                <a:lnTo>
                  <a:pt x="0" y="2716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962756" y="6502486"/>
            <a:ext cx="515826" cy="515826"/>
          </a:xfrm>
          <a:custGeom>
            <a:avLst/>
            <a:gdLst/>
            <a:ahLst/>
            <a:cxnLst/>
            <a:rect r="r" b="b" t="t" l="l"/>
            <a:pathLst>
              <a:path h="515826" w="515826">
                <a:moveTo>
                  <a:pt x="0" y="0"/>
                </a:moveTo>
                <a:lnTo>
                  <a:pt x="515826" y="0"/>
                </a:lnTo>
                <a:lnTo>
                  <a:pt x="515826" y="515826"/>
                </a:lnTo>
                <a:lnTo>
                  <a:pt x="0" y="5158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596461">
            <a:off x="14744413" y="7503799"/>
            <a:ext cx="1696588" cy="1696588"/>
          </a:xfrm>
          <a:custGeom>
            <a:avLst/>
            <a:gdLst/>
            <a:ahLst/>
            <a:cxnLst/>
            <a:rect r="r" b="b" t="t" l="l"/>
            <a:pathLst>
              <a:path h="1696588" w="1696588">
                <a:moveTo>
                  <a:pt x="0" y="0"/>
                </a:moveTo>
                <a:lnTo>
                  <a:pt x="1696587" y="0"/>
                </a:lnTo>
                <a:lnTo>
                  <a:pt x="1696587" y="1696588"/>
                </a:lnTo>
                <a:lnTo>
                  <a:pt x="0" y="1696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656356" y="1387208"/>
            <a:ext cx="744688" cy="744688"/>
          </a:xfrm>
          <a:custGeom>
            <a:avLst/>
            <a:gdLst/>
            <a:ahLst/>
            <a:cxnLst/>
            <a:rect r="r" b="b" t="t" l="l"/>
            <a:pathLst>
              <a:path h="744688" w="744688">
                <a:moveTo>
                  <a:pt x="0" y="0"/>
                </a:moveTo>
                <a:lnTo>
                  <a:pt x="744688" y="0"/>
                </a:lnTo>
                <a:lnTo>
                  <a:pt x="744688" y="744688"/>
                </a:lnTo>
                <a:lnTo>
                  <a:pt x="0" y="7446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573234" y="2789544"/>
            <a:ext cx="4844045" cy="768200"/>
            <a:chOff x="0" y="0"/>
            <a:chExt cx="1275798" cy="202324"/>
          </a:xfrm>
        </p:grpSpPr>
        <p:sp>
          <p:nvSpPr>
            <p:cNvPr name="Freeform 3" id="3"/>
            <p:cNvSpPr/>
            <p:nvPr/>
          </p:nvSpPr>
          <p:spPr>
            <a:xfrm flipH="false" flipV="false" rot="0">
              <a:off x="0" y="0"/>
              <a:ext cx="1275798" cy="202324"/>
            </a:xfrm>
            <a:custGeom>
              <a:avLst/>
              <a:gdLst/>
              <a:ahLst/>
              <a:cxnLst/>
              <a:rect r="r" b="b" t="t" l="l"/>
              <a:pathLst>
                <a:path h="202324" w="1275798">
                  <a:moveTo>
                    <a:pt x="0" y="0"/>
                  </a:moveTo>
                  <a:lnTo>
                    <a:pt x="1275798" y="0"/>
                  </a:lnTo>
                  <a:lnTo>
                    <a:pt x="1275798" y="202324"/>
                  </a:lnTo>
                  <a:lnTo>
                    <a:pt x="0" y="202324"/>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966574" y="3483918"/>
            <a:ext cx="4973394" cy="768200"/>
            <a:chOff x="0" y="0"/>
            <a:chExt cx="1309865" cy="202324"/>
          </a:xfrm>
        </p:grpSpPr>
        <p:sp>
          <p:nvSpPr>
            <p:cNvPr name="Freeform 6" id="6"/>
            <p:cNvSpPr/>
            <p:nvPr/>
          </p:nvSpPr>
          <p:spPr>
            <a:xfrm flipH="false" flipV="false" rot="0">
              <a:off x="0" y="0"/>
              <a:ext cx="1309865" cy="202324"/>
            </a:xfrm>
            <a:custGeom>
              <a:avLst/>
              <a:gdLst/>
              <a:ahLst/>
              <a:cxnLst/>
              <a:rect r="r" b="b" t="t" l="l"/>
              <a:pathLst>
                <a:path h="202324" w="1309865">
                  <a:moveTo>
                    <a:pt x="0" y="0"/>
                  </a:moveTo>
                  <a:lnTo>
                    <a:pt x="1309865" y="0"/>
                  </a:lnTo>
                  <a:lnTo>
                    <a:pt x="1309865" y="202324"/>
                  </a:lnTo>
                  <a:lnTo>
                    <a:pt x="0" y="202324"/>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327244" y="895350"/>
            <a:ext cx="7633513"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Objetivos</a:t>
            </a:r>
          </a:p>
        </p:txBody>
      </p:sp>
      <p:sp>
        <p:nvSpPr>
          <p:cNvPr name="TextBox 9" id="9"/>
          <p:cNvSpPr txBox="true"/>
          <p:nvPr/>
        </p:nvSpPr>
        <p:spPr>
          <a:xfrm rot="0">
            <a:off x="2893447" y="3593705"/>
            <a:ext cx="4844045" cy="48195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Difuminar imágenes</a:t>
            </a:r>
          </a:p>
        </p:txBody>
      </p:sp>
      <p:sp>
        <p:nvSpPr>
          <p:cNvPr name="TextBox 10" id="10"/>
          <p:cNvSpPr txBox="true"/>
          <p:nvPr/>
        </p:nvSpPr>
        <p:spPr>
          <a:xfrm rot="0">
            <a:off x="8966574" y="4466723"/>
            <a:ext cx="4973394" cy="96772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Construir una arquitectura de red neuronal convolucional.</a:t>
            </a:r>
          </a:p>
        </p:txBody>
      </p:sp>
      <p:sp>
        <p:nvSpPr>
          <p:cNvPr name="TextBox 11" id="11"/>
          <p:cNvSpPr txBox="true"/>
          <p:nvPr/>
        </p:nvSpPr>
        <p:spPr>
          <a:xfrm rot="0">
            <a:off x="3620167" y="2825506"/>
            <a:ext cx="3414154"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Objetivo 01</a:t>
            </a:r>
          </a:p>
        </p:txBody>
      </p:sp>
      <p:sp>
        <p:nvSpPr>
          <p:cNvPr name="TextBox 12" id="12"/>
          <p:cNvSpPr txBox="true"/>
          <p:nvPr/>
        </p:nvSpPr>
        <p:spPr>
          <a:xfrm rot="0">
            <a:off x="9607001" y="3593705"/>
            <a:ext cx="3279698"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Objetivo 02</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04</a:t>
            </a:r>
          </a:p>
        </p:txBody>
      </p:sp>
      <p:sp>
        <p:nvSpPr>
          <p:cNvPr name="AutoShape 14" id="14"/>
          <p:cNvSpPr/>
          <p:nvPr/>
        </p:nvSpPr>
        <p:spPr>
          <a:xfrm>
            <a:off x="1009650" y="2131896"/>
            <a:ext cx="0" cy="15646257"/>
          </a:xfrm>
          <a:prstGeom prst="line">
            <a:avLst/>
          </a:prstGeom>
          <a:ln cap="flat" w="28575">
            <a:solidFill>
              <a:srgbClr val="000000"/>
            </a:solidFill>
            <a:prstDash val="solid"/>
            <a:headEnd type="none" len="sm" w="sm"/>
            <a:tailEnd type="none" len="sm" w="sm"/>
          </a:ln>
        </p:spPr>
      </p:sp>
      <p:sp>
        <p:nvSpPr>
          <p:cNvPr name="AutoShape 15" id="15"/>
          <p:cNvSpPr/>
          <p:nvPr/>
        </p:nvSpPr>
        <p:spPr>
          <a:xfrm>
            <a:off x="17259300" y="-7472440"/>
            <a:ext cx="0" cy="15646257"/>
          </a:xfrm>
          <a:prstGeom prst="line">
            <a:avLst/>
          </a:prstGeom>
          <a:ln cap="flat" w="28575">
            <a:solidFill>
              <a:srgbClr val="000000"/>
            </a:solidFill>
            <a:prstDash val="solid"/>
            <a:headEnd type="none" len="sm" w="sm"/>
            <a:tailEnd type="none" len="sm" w="sm"/>
          </a:ln>
        </p:spPr>
      </p:sp>
      <p:sp>
        <p:nvSpPr>
          <p:cNvPr name="Freeform 16" id="16"/>
          <p:cNvSpPr/>
          <p:nvPr/>
        </p:nvSpPr>
        <p:spPr>
          <a:xfrm flipH="false" flipV="false" rot="0">
            <a:off x="16001528" y="-674581"/>
            <a:ext cx="3269035" cy="3759586"/>
          </a:xfrm>
          <a:custGeom>
            <a:avLst/>
            <a:gdLst/>
            <a:ahLst/>
            <a:cxnLst/>
            <a:rect r="r" b="b" t="t" l="l"/>
            <a:pathLst>
              <a:path h="3759586" w="3269035">
                <a:moveTo>
                  <a:pt x="0" y="0"/>
                </a:moveTo>
                <a:lnTo>
                  <a:pt x="3269035" y="0"/>
                </a:lnTo>
                <a:lnTo>
                  <a:pt x="3269035" y="3759587"/>
                </a:lnTo>
                <a:lnTo>
                  <a:pt x="0" y="3759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5400000">
            <a:off x="491762" y="7463955"/>
            <a:ext cx="2786472" cy="1266578"/>
          </a:xfrm>
          <a:custGeom>
            <a:avLst/>
            <a:gdLst/>
            <a:ahLst/>
            <a:cxnLst/>
            <a:rect r="r" b="b" t="t" l="l"/>
            <a:pathLst>
              <a:path h="1266578" w="2786472">
                <a:moveTo>
                  <a:pt x="0" y="0"/>
                </a:moveTo>
                <a:lnTo>
                  <a:pt x="2786472" y="0"/>
                </a:lnTo>
                <a:lnTo>
                  <a:pt x="2786472" y="1266578"/>
                </a:lnTo>
                <a:lnTo>
                  <a:pt x="0" y="12665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884998" y="8506101"/>
            <a:ext cx="2716721" cy="2716721"/>
          </a:xfrm>
          <a:custGeom>
            <a:avLst/>
            <a:gdLst/>
            <a:ahLst/>
            <a:cxnLst/>
            <a:rect r="r" b="b" t="t" l="l"/>
            <a:pathLst>
              <a:path h="2716721" w="2716721">
                <a:moveTo>
                  <a:pt x="0" y="0"/>
                </a:moveTo>
                <a:lnTo>
                  <a:pt x="2716721" y="0"/>
                </a:lnTo>
                <a:lnTo>
                  <a:pt x="2716721" y="2716721"/>
                </a:lnTo>
                <a:lnTo>
                  <a:pt x="0" y="27167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962756" y="6502486"/>
            <a:ext cx="515826" cy="515826"/>
          </a:xfrm>
          <a:custGeom>
            <a:avLst/>
            <a:gdLst/>
            <a:ahLst/>
            <a:cxnLst/>
            <a:rect r="r" b="b" t="t" l="l"/>
            <a:pathLst>
              <a:path h="515826" w="515826">
                <a:moveTo>
                  <a:pt x="0" y="0"/>
                </a:moveTo>
                <a:lnTo>
                  <a:pt x="515826" y="0"/>
                </a:lnTo>
                <a:lnTo>
                  <a:pt x="515826" y="515826"/>
                </a:lnTo>
                <a:lnTo>
                  <a:pt x="0" y="5158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1596461">
            <a:off x="14744413" y="7503799"/>
            <a:ext cx="1696588" cy="1696588"/>
          </a:xfrm>
          <a:custGeom>
            <a:avLst/>
            <a:gdLst/>
            <a:ahLst/>
            <a:cxnLst/>
            <a:rect r="r" b="b" t="t" l="l"/>
            <a:pathLst>
              <a:path h="1696588" w="1696588">
                <a:moveTo>
                  <a:pt x="0" y="0"/>
                </a:moveTo>
                <a:lnTo>
                  <a:pt x="1696587" y="0"/>
                </a:lnTo>
                <a:lnTo>
                  <a:pt x="1696587" y="1696588"/>
                </a:lnTo>
                <a:lnTo>
                  <a:pt x="0" y="1696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656356" y="1387208"/>
            <a:ext cx="744688" cy="744688"/>
          </a:xfrm>
          <a:custGeom>
            <a:avLst/>
            <a:gdLst/>
            <a:ahLst/>
            <a:cxnLst/>
            <a:rect r="r" b="b" t="t" l="l"/>
            <a:pathLst>
              <a:path h="744688" w="744688">
                <a:moveTo>
                  <a:pt x="0" y="0"/>
                </a:moveTo>
                <a:lnTo>
                  <a:pt x="744688" y="0"/>
                </a:lnTo>
                <a:lnTo>
                  <a:pt x="744688" y="744688"/>
                </a:lnTo>
                <a:lnTo>
                  <a:pt x="0" y="7446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2" id="22"/>
          <p:cNvGrpSpPr/>
          <p:nvPr/>
        </p:nvGrpSpPr>
        <p:grpSpPr>
          <a:xfrm rot="0">
            <a:off x="2573234" y="5270911"/>
            <a:ext cx="4844045" cy="768200"/>
            <a:chOff x="0" y="0"/>
            <a:chExt cx="1275798" cy="202324"/>
          </a:xfrm>
        </p:grpSpPr>
        <p:sp>
          <p:nvSpPr>
            <p:cNvPr name="Freeform 23" id="23"/>
            <p:cNvSpPr/>
            <p:nvPr/>
          </p:nvSpPr>
          <p:spPr>
            <a:xfrm flipH="false" flipV="false" rot="0">
              <a:off x="0" y="0"/>
              <a:ext cx="1275798" cy="202324"/>
            </a:xfrm>
            <a:custGeom>
              <a:avLst/>
              <a:gdLst/>
              <a:ahLst/>
              <a:cxnLst/>
              <a:rect r="r" b="b" t="t" l="l"/>
              <a:pathLst>
                <a:path h="202324" w="1275798">
                  <a:moveTo>
                    <a:pt x="0" y="0"/>
                  </a:moveTo>
                  <a:lnTo>
                    <a:pt x="1275798" y="0"/>
                  </a:lnTo>
                  <a:lnTo>
                    <a:pt x="1275798" y="202324"/>
                  </a:lnTo>
                  <a:lnTo>
                    <a:pt x="0" y="202324"/>
                  </a:lnTo>
                  <a:close/>
                </a:path>
              </a:pathLst>
            </a:custGeom>
            <a:solidFill>
              <a:srgbClr val="000000">
                <a:alpha val="0"/>
              </a:srgbClr>
            </a:solidFill>
            <a:ln w="28575">
              <a:solidFill>
                <a:srgbClr val="000000"/>
              </a:solidFill>
            </a:ln>
          </p:spPr>
        </p:sp>
        <p:sp>
          <p:nvSpPr>
            <p:cNvPr name="TextBox 24" id="2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608392" y="5367772"/>
            <a:ext cx="3414154"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Objetivo 03</a:t>
            </a:r>
          </a:p>
        </p:txBody>
      </p:sp>
      <p:grpSp>
        <p:nvGrpSpPr>
          <p:cNvPr name="Group 26" id="26"/>
          <p:cNvGrpSpPr/>
          <p:nvPr/>
        </p:nvGrpSpPr>
        <p:grpSpPr>
          <a:xfrm rot="0">
            <a:off x="8966574" y="6255019"/>
            <a:ext cx="4844045" cy="768200"/>
            <a:chOff x="0" y="0"/>
            <a:chExt cx="1275798" cy="202324"/>
          </a:xfrm>
        </p:grpSpPr>
        <p:sp>
          <p:nvSpPr>
            <p:cNvPr name="Freeform 27" id="27"/>
            <p:cNvSpPr/>
            <p:nvPr/>
          </p:nvSpPr>
          <p:spPr>
            <a:xfrm flipH="false" flipV="false" rot="0">
              <a:off x="0" y="0"/>
              <a:ext cx="1275798" cy="202324"/>
            </a:xfrm>
            <a:custGeom>
              <a:avLst/>
              <a:gdLst/>
              <a:ahLst/>
              <a:cxnLst/>
              <a:rect r="r" b="b" t="t" l="l"/>
              <a:pathLst>
                <a:path h="202324" w="1275798">
                  <a:moveTo>
                    <a:pt x="0" y="0"/>
                  </a:moveTo>
                  <a:lnTo>
                    <a:pt x="1275798" y="0"/>
                  </a:lnTo>
                  <a:lnTo>
                    <a:pt x="1275798" y="202324"/>
                  </a:lnTo>
                  <a:lnTo>
                    <a:pt x="0" y="202324"/>
                  </a:lnTo>
                  <a:close/>
                </a:path>
              </a:pathLst>
            </a:custGeom>
            <a:solidFill>
              <a:srgbClr val="000000">
                <a:alpha val="0"/>
              </a:srgbClr>
            </a:solidFill>
            <a:ln w="28575">
              <a:solidFill>
                <a:srgbClr val="000000"/>
              </a:solidFill>
            </a:ln>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9746195" y="6435811"/>
            <a:ext cx="3414154"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Objetivo 04</a:t>
            </a:r>
          </a:p>
        </p:txBody>
      </p:sp>
      <p:sp>
        <p:nvSpPr>
          <p:cNvPr name="TextBox 30" id="30"/>
          <p:cNvSpPr txBox="true"/>
          <p:nvPr/>
        </p:nvSpPr>
        <p:spPr>
          <a:xfrm rot="0">
            <a:off x="2746887" y="6341244"/>
            <a:ext cx="4973394" cy="96772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Hacer que el modelo se ajuste a los datos de entrada.</a:t>
            </a:r>
          </a:p>
        </p:txBody>
      </p:sp>
      <p:sp>
        <p:nvSpPr>
          <p:cNvPr name="TextBox 31" id="31"/>
          <p:cNvSpPr txBox="true"/>
          <p:nvPr/>
        </p:nvSpPr>
        <p:spPr>
          <a:xfrm rot="0">
            <a:off x="9144000" y="7242293"/>
            <a:ext cx="4973394" cy="145350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Predecir con el modelo entrenado para desenfocar la imagen.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9984782" y="3751697"/>
            <a:ext cx="5688062" cy="3594163"/>
            <a:chOff x="0" y="0"/>
            <a:chExt cx="1703693" cy="1076526"/>
          </a:xfrm>
        </p:grpSpPr>
        <p:sp>
          <p:nvSpPr>
            <p:cNvPr name="Freeform 3" id="3"/>
            <p:cNvSpPr/>
            <p:nvPr/>
          </p:nvSpPr>
          <p:spPr>
            <a:xfrm flipH="false" flipV="false" rot="0">
              <a:off x="0" y="0"/>
              <a:ext cx="1703693" cy="1076526"/>
            </a:xfrm>
            <a:custGeom>
              <a:avLst/>
              <a:gdLst/>
              <a:ahLst/>
              <a:cxnLst/>
              <a:rect r="r" b="b" t="t" l="l"/>
              <a:pathLst>
                <a:path h="1076526" w="1703693">
                  <a:moveTo>
                    <a:pt x="0" y="0"/>
                  </a:moveTo>
                  <a:lnTo>
                    <a:pt x="1703693" y="0"/>
                  </a:lnTo>
                  <a:lnTo>
                    <a:pt x="1703693" y="1076526"/>
                  </a:lnTo>
                  <a:lnTo>
                    <a:pt x="0" y="1076526"/>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27215" y="3179231"/>
            <a:ext cx="7479786" cy="6311250"/>
          </a:xfrm>
          <a:prstGeom prst="rect">
            <a:avLst/>
          </a:prstGeom>
        </p:spPr>
        <p:txBody>
          <a:bodyPr anchor="t" rtlCol="false" tIns="0" lIns="0" bIns="0" rIns="0">
            <a:spAutoFit/>
          </a:bodyPr>
          <a:lstStyle/>
          <a:p>
            <a:pPr algn="just">
              <a:lnSpc>
                <a:spcPts val="3885"/>
              </a:lnSpc>
            </a:pPr>
            <a:r>
              <a:rPr lang="en-US" sz="2775">
                <a:solidFill>
                  <a:srgbClr val="000000"/>
                </a:solidFill>
                <a:latin typeface="Poiret"/>
              </a:rPr>
              <a:t>Las redes neuronales convolucionales son algoritmos de Deep Learning diseñados para procesar imágenes.</a:t>
            </a:r>
          </a:p>
          <a:p>
            <a:pPr algn="just">
              <a:lnSpc>
                <a:spcPts val="3885"/>
              </a:lnSpc>
            </a:pPr>
            <a:r>
              <a:rPr lang="en-US" sz="2775">
                <a:solidFill>
                  <a:srgbClr val="000000"/>
                </a:solidFill>
                <a:latin typeface="Poiret"/>
              </a:rPr>
              <a:t>Utilizan pesos para distinguir elementos en la imagen y han sido fundamentales en el desarrollo de la Visión por Computadora. </a:t>
            </a:r>
          </a:p>
          <a:p>
            <a:pPr algn="just">
              <a:lnSpc>
                <a:spcPts val="3885"/>
              </a:lnSpc>
            </a:pPr>
            <a:r>
              <a:rPr lang="en-US" sz="2775">
                <a:solidFill>
                  <a:srgbClr val="000000"/>
                </a:solidFill>
                <a:latin typeface="Poiret"/>
              </a:rPr>
              <a:t>Estas redes contienen capas ocultas que detectan líneas, curvas y se especializan en reconocer formas complejas, como rostros y siluetas.</a:t>
            </a:r>
          </a:p>
          <a:p>
            <a:pPr algn="just">
              <a:lnSpc>
                <a:spcPts val="3885"/>
              </a:lnSpc>
              <a:spcBef>
                <a:spcPct val="0"/>
              </a:spcBef>
            </a:pPr>
            <a:r>
              <a:rPr lang="en-US" sz="2775">
                <a:solidFill>
                  <a:srgbClr val="000000"/>
                </a:solidFill>
                <a:latin typeface="Poiret"/>
              </a:rPr>
              <a:t>Sus tareas comunes incluyen detección o categorización de objetos, clasificación de escenas e imágenes en general, utilizando los píxeles de entrada de la imagen. </a:t>
            </a:r>
          </a:p>
        </p:txBody>
      </p:sp>
      <p:grpSp>
        <p:nvGrpSpPr>
          <p:cNvPr name="Group 6" id="6"/>
          <p:cNvGrpSpPr/>
          <p:nvPr/>
        </p:nvGrpSpPr>
        <p:grpSpPr>
          <a:xfrm rot="0">
            <a:off x="2012760" y="2241838"/>
            <a:ext cx="6425564" cy="767029"/>
            <a:chOff x="0" y="0"/>
            <a:chExt cx="1692330" cy="202016"/>
          </a:xfrm>
        </p:grpSpPr>
        <p:sp>
          <p:nvSpPr>
            <p:cNvPr name="Freeform 7" id="7"/>
            <p:cNvSpPr/>
            <p:nvPr/>
          </p:nvSpPr>
          <p:spPr>
            <a:xfrm flipH="false" flipV="false" rot="0">
              <a:off x="0" y="0"/>
              <a:ext cx="1692329" cy="202016"/>
            </a:xfrm>
            <a:custGeom>
              <a:avLst/>
              <a:gdLst/>
              <a:ahLst/>
              <a:cxnLst/>
              <a:rect r="r" b="b" t="t" l="l"/>
              <a:pathLst>
                <a:path h="202016" w="1692329">
                  <a:moveTo>
                    <a:pt x="0" y="0"/>
                  </a:moveTo>
                  <a:lnTo>
                    <a:pt x="1692329" y="0"/>
                  </a:lnTo>
                  <a:lnTo>
                    <a:pt x="1692329" y="202016"/>
                  </a:lnTo>
                  <a:lnTo>
                    <a:pt x="0" y="202016"/>
                  </a:lnTo>
                  <a:close/>
                </a:path>
              </a:pathLst>
            </a:custGeom>
            <a:solidFill>
              <a:srgbClr val="000000">
                <a:alpha val="0"/>
              </a:srgbClr>
            </a:solidFill>
            <a:ln w="28575">
              <a:solidFill>
                <a:srgbClr val="000000"/>
              </a:solidFill>
            </a:ln>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0167932" y="4398588"/>
            <a:ext cx="5321764" cy="2305421"/>
          </a:xfrm>
          <a:custGeom>
            <a:avLst/>
            <a:gdLst/>
            <a:ahLst/>
            <a:cxnLst/>
            <a:rect r="r" b="b" t="t" l="l"/>
            <a:pathLst>
              <a:path h="2305421" w="5321764">
                <a:moveTo>
                  <a:pt x="0" y="0"/>
                </a:moveTo>
                <a:lnTo>
                  <a:pt x="5321763" y="0"/>
                </a:lnTo>
                <a:lnTo>
                  <a:pt x="5321763" y="2305420"/>
                </a:lnTo>
                <a:lnTo>
                  <a:pt x="0" y="2305420"/>
                </a:lnTo>
                <a:lnTo>
                  <a:pt x="0" y="0"/>
                </a:lnTo>
                <a:close/>
              </a:path>
            </a:pathLst>
          </a:custGeom>
          <a:blipFill>
            <a:blip r:embed="rId12"/>
            <a:stretch>
              <a:fillRect l="0" t="0" r="0" b="0"/>
            </a:stretch>
          </a:blipFill>
        </p:spPr>
      </p:sp>
      <p:sp>
        <p:nvSpPr>
          <p:cNvPr name="TextBox 15" id="15"/>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6" id="16"/>
          <p:cNvSpPr txBox="true"/>
          <p:nvPr/>
        </p:nvSpPr>
        <p:spPr>
          <a:xfrm rot="0">
            <a:off x="2108922" y="2320190"/>
            <a:ext cx="6233239"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Redes Neuronales Convolucionales</a:t>
            </a:r>
          </a:p>
        </p:txBody>
      </p:sp>
      <p:sp>
        <p:nvSpPr>
          <p:cNvPr name="TextBox 17" id="17"/>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10218428" y="3008867"/>
            <a:ext cx="5688062" cy="5487182"/>
            <a:chOff x="0" y="0"/>
            <a:chExt cx="1703693" cy="1643525"/>
          </a:xfrm>
        </p:grpSpPr>
        <p:sp>
          <p:nvSpPr>
            <p:cNvPr name="Freeform 3" id="3"/>
            <p:cNvSpPr/>
            <p:nvPr/>
          </p:nvSpPr>
          <p:spPr>
            <a:xfrm flipH="false" flipV="false" rot="0">
              <a:off x="0" y="0"/>
              <a:ext cx="1703693" cy="1643525"/>
            </a:xfrm>
            <a:custGeom>
              <a:avLst/>
              <a:gdLst/>
              <a:ahLst/>
              <a:cxnLst/>
              <a:rect r="r" b="b" t="t" l="l"/>
              <a:pathLst>
                <a:path h="1643525" w="1703693">
                  <a:moveTo>
                    <a:pt x="0" y="0"/>
                  </a:moveTo>
                  <a:lnTo>
                    <a:pt x="1703693" y="0"/>
                  </a:lnTo>
                  <a:lnTo>
                    <a:pt x="1703693" y="1643525"/>
                  </a:lnTo>
                  <a:lnTo>
                    <a:pt x="0" y="1643525"/>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211177" y="2561109"/>
            <a:ext cx="4891038" cy="591152"/>
            <a:chOff x="0" y="0"/>
            <a:chExt cx="1288174" cy="155694"/>
          </a:xfrm>
        </p:grpSpPr>
        <p:sp>
          <p:nvSpPr>
            <p:cNvPr name="Freeform 6" id="6"/>
            <p:cNvSpPr/>
            <p:nvPr/>
          </p:nvSpPr>
          <p:spPr>
            <a:xfrm flipH="false" flipV="false" rot="0">
              <a:off x="0" y="0"/>
              <a:ext cx="1288174" cy="155694"/>
            </a:xfrm>
            <a:custGeom>
              <a:avLst/>
              <a:gdLst/>
              <a:ahLst/>
              <a:cxnLst/>
              <a:rect r="r" b="b" t="t" l="l"/>
              <a:pathLst>
                <a:path h="155694" w="1288174">
                  <a:moveTo>
                    <a:pt x="0" y="0"/>
                  </a:moveTo>
                  <a:lnTo>
                    <a:pt x="1288174" y="0"/>
                  </a:lnTo>
                  <a:lnTo>
                    <a:pt x="1288174" y="155694"/>
                  </a:lnTo>
                  <a:lnTo>
                    <a:pt x="0" y="155694"/>
                  </a:lnTo>
                  <a:close/>
                </a:path>
              </a:pathLst>
            </a:custGeom>
            <a:solidFill>
              <a:srgbClr val="000000">
                <a:alpha val="0"/>
              </a:srgbClr>
            </a:solidFill>
            <a:ln w="28575">
              <a:solidFill>
                <a:srgbClr val="000000"/>
              </a:solidFill>
            </a:ln>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0651350" y="3810000"/>
            <a:ext cx="4822218" cy="3588914"/>
          </a:xfrm>
          <a:custGeom>
            <a:avLst/>
            <a:gdLst/>
            <a:ahLst/>
            <a:cxnLst/>
            <a:rect r="r" b="b" t="t" l="l"/>
            <a:pathLst>
              <a:path h="3588914" w="4822218">
                <a:moveTo>
                  <a:pt x="0" y="0"/>
                </a:moveTo>
                <a:lnTo>
                  <a:pt x="4822217" y="0"/>
                </a:lnTo>
                <a:lnTo>
                  <a:pt x="4822217" y="3588914"/>
                </a:lnTo>
                <a:lnTo>
                  <a:pt x="0" y="3588914"/>
                </a:lnTo>
                <a:lnTo>
                  <a:pt x="0" y="0"/>
                </a:lnTo>
                <a:close/>
              </a:path>
            </a:pathLst>
          </a:custGeom>
          <a:blipFill>
            <a:blip r:embed="rId12"/>
            <a:stretch>
              <a:fillRect l="0" t="0" r="0" b="0"/>
            </a:stretch>
          </a:blipFill>
        </p:spPr>
      </p:sp>
      <p:sp>
        <p:nvSpPr>
          <p:cNvPr name="TextBox 14" id="14"/>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5" id="15"/>
          <p:cNvSpPr txBox="true"/>
          <p:nvPr/>
        </p:nvSpPr>
        <p:spPr>
          <a:xfrm rot="0">
            <a:off x="2211177" y="3335450"/>
            <a:ext cx="6932823" cy="388237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Los codificadores automáticos toman una imagen y la comprimen en un formato más pequeño. Estos detalles comprimidos se pueden utilizar para recrear la misma imagen o generar nuevas imágenes.  Son fundamentales para la recreación e generación de imágenes, y se emplean en redes adversarias generales.</a:t>
            </a:r>
          </a:p>
        </p:txBody>
      </p:sp>
      <p:sp>
        <p:nvSpPr>
          <p:cNvPr name="TextBox 16" id="16"/>
          <p:cNvSpPr txBox="true"/>
          <p:nvPr/>
        </p:nvSpPr>
        <p:spPr>
          <a:xfrm rot="0">
            <a:off x="2506782" y="2526917"/>
            <a:ext cx="4595432"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Codificadores automáticos</a:t>
            </a:r>
          </a:p>
        </p:txBody>
      </p:sp>
      <p:sp>
        <p:nvSpPr>
          <p:cNvPr name="TextBox 17" id="17"/>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grpSp>
        <p:nvGrpSpPr>
          <p:cNvPr name="Group 2" id="2"/>
          <p:cNvGrpSpPr/>
          <p:nvPr/>
        </p:nvGrpSpPr>
        <p:grpSpPr>
          <a:xfrm rot="0">
            <a:off x="2211177" y="2561109"/>
            <a:ext cx="4891038" cy="591152"/>
            <a:chOff x="0" y="0"/>
            <a:chExt cx="1288174" cy="155694"/>
          </a:xfrm>
        </p:grpSpPr>
        <p:sp>
          <p:nvSpPr>
            <p:cNvPr name="Freeform 3" id="3"/>
            <p:cNvSpPr/>
            <p:nvPr/>
          </p:nvSpPr>
          <p:spPr>
            <a:xfrm flipH="false" flipV="false" rot="0">
              <a:off x="0" y="0"/>
              <a:ext cx="1288174" cy="155694"/>
            </a:xfrm>
            <a:custGeom>
              <a:avLst/>
              <a:gdLst/>
              <a:ahLst/>
              <a:cxnLst/>
              <a:rect r="r" b="b" t="t" l="l"/>
              <a:pathLst>
                <a:path h="155694" w="1288174">
                  <a:moveTo>
                    <a:pt x="0" y="0"/>
                  </a:moveTo>
                  <a:lnTo>
                    <a:pt x="1288174" y="0"/>
                  </a:lnTo>
                  <a:lnTo>
                    <a:pt x="1288174" y="155694"/>
                  </a:lnTo>
                  <a:lnTo>
                    <a:pt x="0" y="155694"/>
                  </a:lnTo>
                  <a:close/>
                </a:path>
              </a:pathLst>
            </a:custGeom>
            <a:solidFill>
              <a:srgbClr val="000000">
                <a:alpha val="0"/>
              </a:srgbClr>
            </a:solidFill>
            <a:ln w="28575">
              <a:solidFill>
                <a:srgbClr val="000000"/>
              </a:solidFill>
            </a:ln>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11" id="11"/>
          <p:cNvSpPr txBox="true"/>
          <p:nvPr/>
        </p:nvSpPr>
        <p:spPr>
          <a:xfrm rot="0">
            <a:off x="2211177" y="3335450"/>
            <a:ext cx="10300149" cy="1939275"/>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La función evalúa la discrepancia entre las predicciones y los valores reales. Una menor discrepancia indica un mejor rendimiento de la red neuronal. Minimizar esta función implica reducir las discrepancias ajustando los pesos de la red neuronal.</a:t>
            </a:r>
          </a:p>
        </p:txBody>
      </p:sp>
      <p:sp>
        <p:nvSpPr>
          <p:cNvPr name="TextBox 12" id="12"/>
          <p:cNvSpPr txBox="true"/>
          <p:nvPr/>
        </p:nvSpPr>
        <p:spPr>
          <a:xfrm rot="0">
            <a:off x="2506782" y="2526917"/>
            <a:ext cx="4595432"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Funciones de pérdida</a:t>
            </a:r>
          </a:p>
        </p:txBody>
      </p:sp>
      <p:sp>
        <p:nvSpPr>
          <p:cNvPr name="TextBox 13" id="13"/>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07</a:t>
            </a:r>
          </a:p>
        </p:txBody>
      </p:sp>
      <p:grpSp>
        <p:nvGrpSpPr>
          <p:cNvPr name="Group 14" id="14"/>
          <p:cNvGrpSpPr/>
          <p:nvPr/>
        </p:nvGrpSpPr>
        <p:grpSpPr>
          <a:xfrm rot="0">
            <a:off x="3226219" y="5665249"/>
            <a:ext cx="4891038" cy="591152"/>
            <a:chOff x="0" y="0"/>
            <a:chExt cx="1288174" cy="155694"/>
          </a:xfrm>
        </p:grpSpPr>
        <p:sp>
          <p:nvSpPr>
            <p:cNvPr name="Freeform 15" id="15"/>
            <p:cNvSpPr/>
            <p:nvPr/>
          </p:nvSpPr>
          <p:spPr>
            <a:xfrm flipH="false" flipV="false" rot="0">
              <a:off x="0" y="0"/>
              <a:ext cx="1288174" cy="155694"/>
            </a:xfrm>
            <a:custGeom>
              <a:avLst/>
              <a:gdLst/>
              <a:ahLst/>
              <a:cxnLst/>
              <a:rect r="r" b="b" t="t" l="l"/>
              <a:pathLst>
                <a:path h="155694" w="1288174">
                  <a:moveTo>
                    <a:pt x="0" y="0"/>
                  </a:moveTo>
                  <a:lnTo>
                    <a:pt x="1288174" y="0"/>
                  </a:lnTo>
                  <a:lnTo>
                    <a:pt x="1288174" y="155694"/>
                  </a:lnTo>
                  <a:lnTo>
                    <a:pt x="0" y="155694"/>
                  </a:lnTo>
                  <a:close/>
                </a:path>
              </a:pathLst>
            </a:custGeom>
            <a:solidFill>
              <a:srgbClr val="000000">
                <a:alpha val="0"/>
              </a:srgbClr>
            </a:solidFill>
            <a:ln w="28575">
              <a:solidFill>
                <a:srgbClr val="000000"/>
              </a:solidFill>
            </a:ln>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521824" y="5677991"/>
            <a:ext cx="4595432"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Error Cuadrático Medio</a:t>
            </a:r>
          </a:p>
        </p:txBody>
      </p:sp>
      <p:sp>
        <p:nvSpPr>
          <p:cNvPr name="TextBox 18" id="18"/>
          <p:cNvSpPr txBox="true"/>
          <p:nvPr/>
        </p:nvSpPr>
        <p:spPr>
          <a:xfrm rot="0">
            <a:off x="3226219" y="6394849"/>
            <a:ext cx="10851281" cy="1453500"/>
          </a:xfrm>
          <a:prstGeom prst="rect">
            <a:avLst/>
          </a:prstGeom>
        </p:spPr>
        <p:txBody>
          <a:bodyPr anchor="t" rtlCol="false" tIns="0" lIns="0" bIns="0" rIns="0">
            <a:spAutoFit/>
          </a:bodyPr>
          <a:lstStyle/>
          <a:p>
            <a:pPr algn="just">
              <a:lnSpc>
                <a:spcPts val="3885"/>
              </a:lnSpc>
              <a:spcBef>
                <a:spcPct val="0"/>
              </a:spcBef>
            </a:pPr>
            <a:r>
              <a:rPr lang="en-US" sz="2775">
                <a:solidFill>
                  <a:srgbClr val="000000"/>
                </a:solidFill>
                <a:latin typeface="Poiret"/>
              </a:rPr>
              <a:t>El error cuadrático medio (ECM) es una métrica que mide la diferencia promedio al cuadrado entre las predicciones y los valores reales, cuantificando la precisión de un modelo predictivo.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4E6"/>
        </a:solidFill>
      </p:bgPr>
    </p:bg>
    <p:spTree>
      <p:nvGrpSpPr>
        <p:cNvPr id="1" name=""/>
        <p:cNvGrpSpPr/>
        <p:nvPr/>
      </p:nvGrpSpPr>
      <p:grpSpPr>
        <a:xfrm>
          <a:off x="0" y="0"/>
          <a:ext cx="0" cy="0"/>
          <a:chOff x="0" y="0"/>
          <a:chExt cx="0" cy="0"/>
        </a:xfrm>
      </p:grpSpPr>
      <p:sp>
        <p:nvSpPr>
          <p:cNvPr name="TextBox 2" id="2"/>
          <p:cNvSpPr txBox="true"/>
          <p:nvPr/>
        </p:nvSpPr>
        <p:spPr>
          <a:xfrm rot="0">
            <a:off x="5225542" y="895350"/>
            <a:ext cx="7836917" cy="10477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Poiret"/>
              </a:rPr>
              <a:t>Marco Teórico</a:t>
            </a:r>
          </a:p>
        </p:txBody>
      </p:sp>
      <p:sp>
        <p:nvSpPr>
          <p:cNvPr name="TextBox 3" id="3"/>
          <p:cNvSpPr txBox="true"/>
          <p:nvPr/>
        </p:nvSpPr>
        <p:spPr>
          <a:xfrm rot="0">
            <a:off x="2615156" y="3335450"/>
            <a:ext cx="11050281" cy="4853925"/>
          </a:xfrm>
          <a:prstGeom prst="rect">
            <a:avLst/>
          </a:prstGeom>
        </p:spPr>
        <p:txBody>
          <a:bodyPr anchor="t" rtlCol="false" tIns="0" lIns="0" bIns="0" rIns="0">
            <a:spAutoFit/>
          </a:bodyPr>
          <a:lstStyle/>
          <a:p>
            <a:pPr algn="just">
              <a:lnSpc>
                <a:spcPts val="3885"/>
              </a:lnSpc>
            </a:pPr>
            <a:r>
              <a:rPr lang="en-US" sz="2775">
                <a:solidFill>
                  <a:srgbClr val="000000"/>
                </a:solidFill>
                <a:latin typeface="Poiret"/>
              </a:rPr>
              <a:t>El desenfoque de imagen es una tarea clásica en visión por computadora. Su objetivo es recuperar una imagen nítida a partir de una imagen de entrada borrosa, causada por factores como la falta de enfoque, movimiento de la cámara o movimiento rápido del objetivo.</a:t>
            </a:r>
          </a:p>
          <a:p>
            <a:pPr algn="just">
              <a:lnSpc>
                <a:spcPts val="3885"/>
              </a:lnSpc>
            </a:pPr>
          </a:p>
          <a:p>
            <a:pPr algn="just">
              <a:lnSpc>
                <a:spcPts val="3885"/>
              </a:lnSpc>
              <a:spcBef>
                <a:spcPct val="0"/>
              </a:spcBef>
            </a:pPr>
            <a:r>
              <a:rPr lang="en-US" sz="2775">
                <a:solidFill>
                  <a:srgbClr val="000000"/>
                </a:solidFill>
                <a:latin typeface="Poiret"/>
              </a:rPr>
              <a:t>El desenfoque de una imagen se logra mediante la convolución con un filtro de paso bajo. Esta técnica reduce el ruido y los bordes al disminuir el contenido de alta frecuencia en la imagen. Como resultado, los bordes pueden aparecer ligeramente desenfocados, aunque existen técnicas que preservan los bordes.</a:t>
            </a:r>
          </a:p>
        </p:txBody>
      </p:sp>
      <p:grpSp>
        <p:nvGrpSpPr>
          <p:cNvPr name="Group 4" id="4"/>
          <p:cNvGrpSpPr/>
          <p:nvPr/>
        </p:nvGrpSpPr>
        <p:grpSpPr>
          <a:xfrm rot="0">
            <a:off x="2615156" y="2473171"/>
            <a:ext cx="4531604" cy="767029"/>
            <a:chOff x="0" y="0"/>
            <a:chExt cx="1193509" cy="202016"/>
          </a:xfrm>
        </p:grpSpPr>
        <p:sp>
          <p:nvSpPr>
            <p:cNvPr name="Freeform 5" id="5"/>
            <p:cNvSpPr/>
            <p:nvPr/>
          </p:nvSpPr>
          <p:spPr>
            <a:xfrm flipH="false" flipV="false" rot="0">
              <a:off x="0" y="0"/>
              <a:ext cx="1193509" cy="202016"/>
            </a:xfrm>
            <a:custGeom>
              <a:avLst/>
              <a:gdLst/>
              <a:ahLst/>
              <a:cxnLst/>
              <a:rect r="r" b="b" t="t" l="l"/>
              <a:pathLst>
                <a:path h="202016" w="1193509">
                  <a:moveTo>
                    <a:pt x="0" y="0"/>
                  </a:moveTo>
                  <a:lnTo>
                    <a:pt x="1193509" y="0"/>
                  </a:lnTo>
                  <a:lnTo>
                    <a:pt x="1193509" y="202016"/>
                  </a:lnTo>
                  <a:lnTo>
                    <a:pt x="0" y="202016"/>
                  </a:lnTo>
                  <a:close/>
                </a:path>
              </a:pathLst>
            </a:custGeom>
            <a:solidFill>
              <a:srgbClr val="000000">
                <a:alpha val="0"/>
              </a:srgbClr>
            </a:solidFill>
            <a:ln w="28575">
              <a:solidFill>
                <a:srgbClr val="000000"/>
              </a:solidFill>
            </a:ln>
          </p:spPr>
        </p:sp>
        <p:sp>
          <p:nvSpPr>
            <p:cNvPr name="TextBox 6" id="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910761" y="2582373"/>
            <a:ext cx="4691282" cy="481950"/>
          </a:xfrm>
          <a:prstGeom prst="rect">
            <a:avLst/>
          </a:prstGeom>
        </p:spPr>
        <p:txBody>
          <a:bodyPr anchor="t" rtlCol="false" tIns="0" lIns="0" bIns="0" rIns="0">
            <a:spAutoFit/>
          </a:bodyPr>
          <a:lstStyle/>
          <a:p>
            <a:pPr>
              <a:lnSpc>
                <a:spcPts val="3885"/>
              </a:lnSpc>
              <a:spcBef>
                <a:spcPct val="0"/>
              </a:spcBef>
            </a:pPr>
            <a:r>
              <a:rPr lang="en-US" sz="2775">
                <a:solidFill>
                  <a:srgbClr val="000000"/>
                </a:solidFill>
                <a:latin typeface="Poiret Bold"/>
              </a:rPr>
              <a:t>Desenfoque de imágenes</a:t>
            </a:r>
          </a:p>
        </p:txBody>
      </p:sp>
      <p:sp>
        <p:nvSpPr>
          <p:cNvPr name="TextBox 8" id="8"/>
          <p:cNvSpPr txBox="true"/>
          <p:nvPr/>
        </p:nvSpPr>
        <p:spPr>
          <a:xfrm rot="0">
            <a:off x="8680999" y="8949920"/>
            <a:ext cx="926001" cy="540561"/>
          </a:xfrm>
          <a:prstGeom prst="rect">
            <a:avLst/>
          </a:prstGeom>
        </p:spPr>
        <p:txBody>
          <a:bodyPr anchor="t" rtlCol="false" tIns="0" lIns="0" bIns="0" rIns="0">
            <a:spAutoFit/>
          </a:bodyPr>
          <a:lstStyle/>
          <a:p>
            <a:pPr algn="ctr">
              <a:lnSpc>
                <a:spcPts val="4330"/>
              </a:lnSpc>
              <a:spcBef>
                <a:spcPct val="0"/>
              </a:spcBef>
            </a:pPr>
            <a:r>
              <a:rPr lang="en-US" sz="3093">
                <a:solidFill>
                  <a:srgbClr val="000000"/>
                </a:solidFill>
                <a:latin typeface="Poiret"/>
              </a:rPr>
              <a:t>08</a:t>
            </a:r>
          </a:p>
        </p:txBody>
      </p:sp>
      <p:sp>
        <p:nvSpPr>
          <p:cNvPr name="Freeform 9" id="9"/>
          <p:cNvSpPr/>
          <p:nvPr/>
        </p:nvSpPr>
        <p:spPr>
          <a:xfrm flipH="false" flipV="false" rot="0">
            <a:off x="15672844" y="1028700"/>
            <a:ext cx="1926113" cy="1926113"/>
          </a:xfrm>
          <a:custGeom>
            <a:avLst/>
            <a:gdLst/>
            <a:ahLst/>
            <a:cxnLst/>
            <a:rect r="r" b="b" t="t" l="l"/>
            <a:pathLst>
              <a:path h="1926113" w="1926113">
                <a:moveTo>
                  <a:pt x="0" y="0"/>
                </a:moveTo>
                <a:lnTo>
                  <a:pt x="1926113" y="0"/>
                </a:lnTo>
                <a:lnTo>
                  <a:pt x="1926113" y="1926113"/>
                </a:lnTo>
                <a:lnTo>
                  <a:pt x="0" y="192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726405" y="7229312"/>
            <a:ext cx="1926113" cy="875506"/>
          </a:xfrm>
          <a:custGeom>
            <a:avLst/>
            <a:gdLst/>
            <a:ahLst/>
            <a:cxnLst/>
            <a:rect r="r" b="b" t="t" l="l"/>
            <a:pathLst>
              <a:path h="875506" w="1926113">
                <a:moveTo>
                  <a:pt x="0" y="0"/>
                </a:moveTo>
                <a:lnTo>
                  <a:pt x="1926113" y="0"/>
                </a:lnTo>
                <a:lnTo>
                  <a:pt x="1926113" y="875506"/>
                </a:lnTo>
                <a:lnTo>
                  <a:pt x="0" y="875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5400000">
            <a:off x="-1089128" y="7550652"/>
            <a:ext cx="4389434" cy="2211177"/>
          </a:xfrm>
          <a:custGeom>
            <a:avLst/>
            <a:gdLst/>
            <a:ahLst/>
            <a:cxnLst/>
            <a:rect r="r" b="b" t="t" l="l"/>
            <a:pathLst>
              <a:path h="2211177" w="4389434">
                <a:moveTo>
                  <a:pt x="0" y="0"/>
                </a:moveTo>
                <a:lnTo>
                  <a:pt x="4389433" y="0"/>
                </a:lnTo>
                <a:lnTo>
                  <a:pt x="4389433" y="2211178"/>
                </a:lnTo>
                <a:lnTo>
                  <a:pt x="0" y="221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257103" y="6704008"/>
            <a:ext cx="2221007" cy="2554292"/>
          </a:xfrm>
          <a:custGeom>
            <a:avLst/>
            <a:gdLst/>
            <a:ahLst/>
            <a:cxnLst/>
            <a:rect r="r" b="b" t="t" l="l"/>
            <a:pathLst>
              <a:path h="2554292" w="2221007">
                <a:moveTo>
                  <a:pt x="0" y="0"/>
                </a:moveTo>
                <a:lnTo>
                  <a:pt x="2221007" y="0"/>
                </a:lnTo>
                <a:lnTo>
                  <a:pt x="2221007" y="2554292"/>
                </a:lnTo>
                <a:lnTo>
                  <a:pt x="0" y="25542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804006" y="5858358"/>
            <a:ext cx="603166" cy="603166"/>
          </a:xfrm>
          <a:custGeom>
            <a:avLst/>
            <a:gdLst/>
            <a:ahLst/>
            <a:cxnLst/>
            <a:rect r="r" b="b" t="t" l="l"/>
            <a:pathLst>
              <a:path h="603166" w="603166">
                <a:moveTo>
                  <a:pt x="0" y="0"/>
                </a:moveTo>
                <a:lnTo>
                  <a:pt x="603166" y="0"/>
                </a:lnTo>
                <a:lnTo>
                  <a:pt x="603166" y="603166"/>
                </a:lnTo>
                <a:lnTo>
                  <a:pt x="0" y="6031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DAFqJBNP3o4</dc:identifier>
  <dcterms:modified xsi:type="dcterms:W3CDTF">2011-08-01T06:04:30Z</dcterms:modified>
  <cp:revision>1</cp:revision>
  <dc:title>USO DE TÉCNICAS DE DESENFOQUE CON REDES NEURONALES CONVOLUCIONALES</dc:title>
</cp:coreProperties>
</file>