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21"/>
  </p:notesMasterIdLst>
  <p:sldIdLst>
    <p:sldId id="270" r:id="rId2"/>
    <p:sldId id="271" r:id="rId3"/>
    <p:sldId id="266" r:id="rId4"/>
    <p:sldId id="268" r:id="rId5"/>
    <p:sldId id="267" r:id="rId6"/>
    <p:sldId id="279" r:id="rId7"/>
    <p:sldId id="269" r:id="rId8"/>
    <p:sldId id="261" r:id="rId9"/>
    <p:sldId id="274" r:id="rId10"/>
    <p:sldId id="276" r:id="rId11"/>
    <p:sldId id="275" r:id="rId12"/>
    <p:sldId id="277" r:id="rId13"/>
    <p:sldId id="278" r:id="rId14"/>
    <p:sldId id="273" r:id="rId15"/>
    <p:sldId id="280" r:id="rId16"/>
    <p:sldId id="289" r:id="rId17"/>
    <p:sldId id="284" r:id="rId18"/>
    <p:sldId id="287" r:id="rId19"/>
    <p:sldId id="28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0" autoAdjust="0"/>
    <p:restoredTop sz="81660" autoAdjust="0"/>
  </p:normalViewPr>
  <p:slideViewPr>
    <p:cSldViewPr snapToGrid="0">
      <p:cViewPr varScale="1">
        <p:scale>
          <a:sx n="84" d="100"/>
          <a:sy n="84" d="100"/>
        </p:scale>
        <p:origin x="80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876F7-4AE0-4C3B-B38E-079825168FB7}" type="datetimeFigureOut">
              <a:rPr lang="de-DE" smtClean="0"/>
              <a:t>02.09.2020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F6C49-4D51-475E-A8C6-B7ADECC15FB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293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6C49-4D51-475E-A8C6-B7ADECC15FB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64711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6C49-4D51-475E-A8C6-B7ADECC15FB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0967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6C49-4D51-475E-A8C6-B7ADECC15FB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4262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6C49-4D51-475E-A8C6-B7ADECC15FB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77644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6C49-4D51-475E-A8C6-B7ADECC15FB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92143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6C49-4D51-475E-A8C6-B7ADECC15FB6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51762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6C49-4D51-475E-A8C6-B7ADECC15FB6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88033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de-DE" sz="12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de-DE" sz="1200" dirty="0">
                <a:sym typeface="Wingdings" panose="05000000000000000000" pitchFamily="2" charset="2"/>
              </a:rPr>
              <a:t>Indem sind fast wie ein Schweizer Taschenmesser für die JavaScript-Programmierung</a:t>
            </a:r>
          </a:p>
          <a:p>
            <a:endParaRPr lang="de-CH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6C49-4D51-475E-A8C6-B7ADECC15FB6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9536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6C49-4D51-475E-A8C6-B7ADECC15FB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8113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6C49-4D51-475E-A8C6-B7ADECC15FB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880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6C49-4D51-475E-A8C6-B7ADECC15FB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559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6C49-4D51-475E-A8C6-B7ADECC15FB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7706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6C49-4D51-475E-A8C6-B7ADECC15FB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4806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6C49-4D51-475E-A8C6-B7ADECC15FB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3447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6C49-4D51-475E-A8C6-B7ADECC15FB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8211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6C49-4D51-475E-A8C6-B7ADECC15FB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9484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44EF-F7BE-4660-ABF4-5DED643B98EA}" type="datetimeFigureOut">
              <a:rPr lang="de-DE" smtClean="0"/>
              <a:t>02.09.2020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AB4D-A192-4A90-AF3F-6C376B7427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1796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44EF-F7BE-4660-ABF4-5DED643B98EA}" type="datetimeFigureOut">
              <a:rPr lang="de-DE" smtClean="0"/>
              <a:t>02.09.2020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AB4D-A192-4A90-AF3F-6C376B7427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867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44EF-F7BE-4660-ABF4-5DED643B98EA}" type="datetimeFigureOut">
              <a:rPr lang="de-DE" smtClean="0"/>
              <a:t>02.09.2020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AB4D-A192-4A90-AF3F-6C376B74275F}" type="slidenum">
              <a:rPr lang="de-DE" smtClean="0"/>
              <a:t>‹#›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985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44EF-F7BE-4660-ABF4-5DED643B98EA}" type="datetimeFigureOut">
              <a:rPr lang="de-DE" smtClean="0"/>
              <a:t>02.09.2020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AB4D-A192-4A90-AF3F-6C376B7427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6871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44EF-F7BE-4660-ABF4-5DED643B98EA}" type="datetimeFigureOut">
              <a:rPr lang="de-DE" smtClean="0"/>
              <a:t>02.09.2020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AB4D-A192-4A90-AF3F-6C376B74275F}" type="slidenum">
              <a:rPr lang="de-DE" smtClean="0"/>
              <a:t>‹#›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1208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44EF-F7BE-4660-ABF4-5DED643B98EA}" type="datetimeFigureOut">
              <a:rPr lang="de-DE" smtClean="0"/>
              <a:t>02.09.2020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AB4D-A192-4A90-AF3F-6C376B7427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91646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44EF-F7BE-4660-ABF4-5DED643B98EA}" type="datetimeFigureOut">
              <a:rPr lang="de-DE" smtClean="0"/>
              <a:t>02.09.2020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AB4D-A192-4A90-AF3F-6C376B7427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2726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44EF-F7BE-4660-ABF4-5DED643B98EA}" type="datetimeFigureOut">
              <a:rPr lang="de-DE" smtClean="0"/>
              <a:t>02.09.2020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AB4D-A192-4A90-AF3F-6C376B7427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07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44EF-F7BE-4660-ABF4-5DED643B98EA}" type="datetimeFigureOut">
              <a:rPr lang="de-DE" smtClean="0"/>
              <a:t>02.09.2020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AB4D-A192-4A90-AF3F-6C376B7427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2259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44EF-F7BE-4660-ABF4-5DED643B98EA}" type="datetimeFigureOut">
              <a:rPr lang="de-DE" smtClean="0"/>
              <a:t>02.09.2020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AB4D-A192-4A90-AF3F-6C376B7427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81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44EF-F7BE-4660-ABF4-5DED643B98EA}" type="datetimeFigureOut">
              <a:rPr lang="de-DE" smtClean="0"/>
              <a:t>02.09.2020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AB4D-A192-4A90-AF3F-6C376B7427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279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44EF-F7BE-4660-ABF4-5DED643B98EA}" type="datetimeFigureOut">
              <a:rPr lang="de-DE" smtClean="0"/>
              <a:t>02.09.2020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AB4D-A192-4A90-AF3F-6C376B7427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9315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44EF-F7BE-4660-ABF4-5DED643B98EA}" type="datetimeFigureOut">
              <a:rPr lang="de-DE" smtClean="0"/>
              <a:t>02.09.2020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AB4D-A192-4A90-AF3F-6C376B7427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3252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44EF-F7BE-4660-ABF4-5DED643B98EA}" type="datetimeFigureOut">
              <a:rPr lang="de-DE" smtClean="0"/>
              <a:t>02.09.2020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AB4D-A192-4A90-AF3F-6C376B7427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9212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44EF-F7BE-4660-ABF4-5DED643B98EA}" type="datetimeFigureOut">
              <a:rPr lang="de-DE" smtClean="0"/>
              <a:t>02.09.2020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AB4D-A192-4A90-AF3F-6C376B7427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4811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44EF-F7BE-4660-ABF4-5DED643B98EA}" type="datetimeFigureOut">
              <a:rPr lang="de-DE" smtClean="0"/>
              <a:t>02.09.2020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AB4D-A192-4A90-AF3F-6C376B7427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065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F44EF-F7BE-4660-ABF4-5DED643B98EA}" type="datetimeFigureOut">
              <a:rPr lang="de-DE" smtClean="0"/>
              <a:t>02.09.2020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767AB4D-A192-4A90-AF3F-6C376B7427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1899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eveloper.mozilla.org/en-US/docs/Web/HTTP/Message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A866D-7EC4-44B8-BC45-3F252AF65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de-DE" sz="4000" dirty="0"/>
              <a:t>Cross-Origin </a:t>
            </a:r>
            <a:r>
              <a:rPr lang="de-DE" sz="4000" dirty="0" err="1"/>
              <a:t>Resource</a:t>
            </a:r>
            <a:r>
              <a:rPr lang="de-DE" sz="4000" dirty="0"/>
              <a:t> Sharing (CORS)</a:t>
            </a:r>
            <a:r>
              <a:rPr lang="en-US" dirty="0"/>
              <a:t>?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01626-1701-4802-9F49-07A21F4C79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Autor: daniel.garavaldi@bzz.ch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8355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07A153D-7669-46D9-9BCD-2AEB01693E0D}"/>
              </a:ext>
            </a:extLst>
          </p:cNvPr>
          <p:cNvSpPr txBox="1"/>
          <p:nvPr/>
        </p:nvSpPr>
        <p:spPr>
          <a:xfrm>
            <a:off x="1162732" y="477036"/>
            <a:ext cx="7180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Synchrone</a:t>
            </a:r>
            <a:r>
              <a:rPr lang="en-US" sz="2800" dirty="0"/>
              <a:t> </a:t>
            </a:r>
            <a:r>
              <a:rPr lang="en-US" sz="2800" dirty="0" err="1"/>
              <a:t>Kommunikation</a:t>
            </a:r>
            <a:endParaRPr lang="de-DE" sz="2800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F5ECB4B9-EE4B-4D48-B9FE-30AD731A9D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733" y="1329998"/>
            <a:ext cx="8213606" cy="317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40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07A153D-7669-46D9-9BCD-2AEB01693E0D}"/>
              </a:ext>
            </a:extLst>
          </p:cNvPr>
          <p:cNvSpPr txBox="1"/>
          <p:nvPr/>
        </p:nvSpPr>
        <p:spPr>
          <a:xfrm>
            <a:off x="1162732" y="477036"/>
            <a:ext cx="7180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Asynchrone</a:t>
            </a:r>
            <a:r>
              <a:rPr lang="en-US" sz="2800" dirty="0"/>
              <a:t> </a:t>
            </a:r>
            <a:r>
              <a:rPr lang="en-US" sz="2800" dirty="0" err="1"/>
              <a:t>Kommunikation</a:t>
            </a:r>
            <a:endParaRPr lang="de-DE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ABF956-2841-4BDD-AF8B-08EB14847397}"/>
              </a:ext>
            </a:extLst>
          </p:cNvPr>
          <p:cNvSpPr txBox="1"/>
          <p:nvPr/>
        </p:nvSpPr>
        <p:spPr>
          <a:xfrm>
            <a:off x="1095619" y="1256405"/>
            <a:ext cx="8107103" cy="2272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/>
              <a:t>Der Client </a:t>
            </a:r>
            <a:r>
              <a:rPr lang="en-US" sz="1800" dirty="0" err="1"/>
              <a:t>stosst</a:t>
            </a:r>
            <a:r>
              <a:rPr lang="en-US" sz="1800" dirty="0"/>
              <a:t> </a:t>
            </a:r>
            <a:r>
              <a:rPr lang="en-US" sz="1800" dirty="0" err="1"/>
              <a:t>einen</a:t>
            </a:r>
            <a:r>
              <a:rPr lang="en-US" sz="1800" dirty="0"/>
              <a:t> Service X an und </a:t>
            </a:r>
            <a:r>
              <a:rPr lang="en-US" sz="1800" dirty="0" err="1"/>
              <a:t>wartet</a:t>
            </a:r>
            <a:r>
              <a:rPr lang="en-US" sz="1800" dirty="0"/>
              <a:t> </a:t>
            </a:r>
            <a:r>
              <a:rPr lang="en-US" sz="1800" dirty="0" err="1"/>
              <a:t>jedoch</a:t>
            </a:r>
            <a:r>
              <a:rPr lang="en-US" sz="1800" dirty="0"/>
              <a:t> </a:t>
            </a:r>
            <a:r>
              <a:rPr lang="en-US" sz="1800" dirty="0" err="1"/>
              <a:t>nicht</a:t>
            </a:r>
            <a:r>
              <a:rPr lang="en-US" sz="1800" dirty="0"/>
              <a:t> auf </a:t>
            </a:r>
            <a:r>
              <a:rPr lang="en-US" sz="1800" dirty="0" err="1"/>
              <a:t>dessen</a:t>
            </a:r>
            <a:r>
              <a:rPr lang="en-US" sz="1800" dirty="0"/>
              <a:t> </a:t>
            </a:r>
            <a:r>
              <a:rPr lang="en-US" sz="1800" dirty="0" err="1"/>
              <a:t>Beendigung</a:t>
            </a:r>
            <a:r>
              <a:rPr lang="en-US" sz="1800" dirty="0"/>
              <a:t>. Der Client </a:t>
            </a:r>
            <a:r>
              <a:rPr lang="en-US" sz="1800" dirty="0" err="1"/>
              <a:t>arbeitet</a:t>
            </a:r>
            <a:r>
              <a:rPr lang="en-US" sz="1800" dirty="0"/>
              <a:t> </a:t>
            </a:r>
            <a:r>
              <a:rPr lang="en-US" sz="1800" dirty="0" err="1"/>
              <a:t>nahtlos</a:t>
            </a:r>
            <a:r>
              <a:rPr lang="en-US" sz="1800" dirty="0"/>
              <a:t> </a:t>
            </a:r>
            <a:r>
              <a:rPr lang="en-US" sz="1800" dirty="0" err="1"/>
              <a:t>weiter</a:t>
            </a:r>
            <a:r>
              <a:rPr lang="en-US" sz="1800" dirty="0"/>
              <a:t> </a:t>
            </a:r>
            <a:r>
              <a:rPr lang="en-US" sz="1800" dirty="0" err="1"/>
              <a:t>über</a:t>
            </a:r>
            <a:r>
              <a:rPr lang="en-US" sz="1800" dirty="0"/>
              <a:t> die </a:t>
            </a:r>
            <a:r>
              <a:rPr lang="en-US" sz="1800" dirty="0" err="1"/>
              <a:t>vorgegebene</a:t>
            </a:r>
            <a:r>
              <a:rPr lang="en-US" sz="1800" dirty="0"/>
              <a:t> </a:t>
            </a:r>
            <a:r>
              <a:rPr lang="en-US" sz="1800" dirty="0" err="1"/>
              <a:t>Benutzerschnittstelle</a:t>
            </a:r>
            <a:r>
              <a:rPr lang="en-US" sz="1800" dirty="0"/>
              <a:t>.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/>
              <a:t>Der </a:t>
            </a:r>
            <a:r>
              <a:rPr lang="en-US" sz="1800" dirty="0" err="1"/>
              <a:t>Programm-Ablauf</a:t>
            </a:r>
            <a:r>
              <a:rPr lang="en-US" sz="1800" dirty="0"/>
              <a:t> </a:t>
            </a:r>
            <a:r>
              <a:rPr lang="en-US" sz="1800" dirty="0" err="1"/>
              <a:t>wird</a:t>
            </a:r>
            <a:r>
              <a:rPr lang="en-US" sz="1800" dirty="0"/>
              <a:t> </a:t>
            </a:r>
            <a:r>
              <a:rPr lang="en-US" sz="1800" dirty="0" err="1"/>
              <a:t>fortgesetzt</a:t>
            </a:r>
            <a:r>
              <a:rPr lang="en-US" dirty="0"/>
              <a:t> und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Beendigung</a:t>
            </a:r>
            <a:r>
              <a:rPr lang="en-US" dirty="0"/>
              <a:t> des Service X</a:t>
            </a:r>
            <a:r>
              <a:rPr lang="en-US" sz="1800" dirty="0"/>
              <a:t> </a:t>
            </a:r>
            <a:r>
              <a:rPr lang="en-US" sz="1800" dirty="0" err="1"/>
              <a:t>erhält</a:t>
            </a:r>
            <a:r>
              <a:rPr lang="en-US" sz="1800" dirty="0"/>
              <a:t> der Client </a:t>
            </a:r>
            <a:r>
              <a:rPr lang="en-US" sz="1800" dirty="0" err="1"/>
              <a:t>eine</a:t>
            </a:r>
            <a:r>
              <a:rPr lang="en-US" sz="1800" dirty="0"/>
              <a:t> </a:t>
            </a:r>
            <a:r>
              <a:rPr lang="en-US" sz="1800" dirty="0" err="1"/>
              <a:t>Antwort</a:t>
            </a:r>
            <a:r>
              <a:rPr lang="en-US" sz="1800" dirty="0"/>
              <a:t>/</a:t>
            </a:r>
            <a:r>
              <a:rPr lang="en-US" sz="1800" dirty="0" err="1"/>
              <a:t>ein</a:t>
            </a:r>
            <a:r>
              <a:rPr lang="en-US" sz="1800" dirty="0"/>
              <a:t> </a:t>
            </a:r>
            <a:r>
              <a:rPr lang="en-US" sz="1800" dirty="0" err="1"/>
              <a:t>Resultat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613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07A153D-7669-46D9-9BCD-2AEB01693E0D}"/>
              </a:ext>
            </a:extLst>
          </p:cNvPr>
          <p:cNvSpPr txBox="1"/>
          <p:nvPr/>
        </p:nvSpPr>
        <p:spPr>
          <a:xfrm>
            <a:off x="1162732" y="477036"/>
            <a:ext cx="7180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Asynchrone</a:t>
            </a:r>
            <a:r>
              <a:rPr lang="en-US" sz="2800" dirty="0"/>
              <a:t> </a:t>
            </a:r>
            <a:r>
              <a:rPr lang="en-US" sz="2800" dirty="0" err="1"/>
              <a:t>Kommunikation</a:t>
            </a:r>
            <a:endParaRPr lang="de-DE" sz="2800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75B46604-9ACF-4C9F-B011-5B6388ED08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41" y="1644513"/>
            <a:ext cx="8980869" cy="356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634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07A153D-7669-46D9-9BCD-2AEB01693E0D}"/>
              </a:ext>
            </a:extLst>
          </p:cNvPr>
          <p:cNvSpPr txBox="1"/>
          <p:nvPr/>
        </p:nvSpPr>
        <p:spPr>
          <a:xfrm>
            <a:off x="1162732" y="477036"/>
            <a:ext cx="7180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Beispiel</a:t>
            </a:r>
            <a:r>
              <a:rPr lang="en-US" sz="2800" dirty="0"/>
              <a:t> </a:t>
            </a:r>
            <a:r>
              <a:rPr lang="en-US" sz="2800" dirty="0" err="1"/>
              <a:t>asynchrone</a:t>
            </a:r>
            <a:r>
              <a:rPr lang="en-US" sz="2800" dirty="0"/>
              <a:t> </a:t>
            </a:r>
            <a:r>
              <a:rPr lang="en-US" sz="2800" dirty="0" err="1"/>
              <a:t>Kommunikation</a:t>
            </a:r>
            <a:endParaRPr lang="de-DE" sz="28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A2762AA-F174-4D49-B771-C3A4963A00DF}"/>
              </a:ext>
            </a:extLst>
          </p:cNvPr>
          <p:cNvGrpSpPr/>
          <p:nvPr/>
        </p:nvGrpSpPr>
        <p:grpSpPr>
          <a:xfrm>
            <a:off x="5924720" y="2185861"/>
            <a:ext cx="3377991" cy="3161749"/>
            <a:chOff x="5707903" y="3071980"/>
            <a:chExt cx="3377991" cy="316174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8ABF956-2841-4BDD-AF8B-08EB14847397}"/>
                </a:ext>
              </a:extLst>
            </p:cNvPr>
            <p:cNvSpPr txBox="1"/>
            <p:nvPr/>
          </p:nvSpPr>
          <p:spPr>
            <a:xfrm>
              <a:off x="6648008" y="5776744"/>
              <a:ext cx="2147202" cy="4569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Aft>
                  <a:spcPts val="1200"/>
                </a:spcAft>
              </a:pPr>
              <a:r>
                <a:rPr lang="en-US" sz="1800" dirty="0"/>
                <a:t>Google-Maps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0AC7928-F2F4-4C86-89E1-1CD8B069C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07903" y="3071980"/>
              <a:ext cx="3377991" cy="2526559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88CF4CB-9252-461C-8F12-2B97237522B2}"/>
              </a:ext>
            </a:extLst>
          </p:cNvPr>
          <p:cNvGrpSpPr/>
          <p:nvPr/>
        </p:nvGrpSpPr>
        <p:grpSpPr>
          <a:xfrm>
            <a:off x="709774" y="1331819"/>
            <a:ext cx="4359029" cy="4015791"/>
            <a:chOff x="4752955" y="1256405"/>
            <a:chExt cx="4359029" cy="401579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5383BBF-D778-45F2-8DBB-916AE57AD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52955" y="1256405"/>
              <a:ext cx="4359029" cy="3608437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2712BAF-5012-4D66-AB21-0DEADCC4A718}"/>
                </a:ext>
              </a:extLst>
            </p:cNvPr>
            <p:cNvSpPr txBox="1"/>
            <p:nvPr/>
          </p:nvSpPr>
          <p:spPr>
            <a:xfrm>
              <a:off x="5446336" y="4815211"/>
              <a:ext cx="3518554" cy="4569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Aft>
                  <a:spcPts val="1200"/>
                </a:spcAft>
              </a:pPr>
              <a:r>
                <a:rPr lang="en-US" dirty="0"/>
                <a:t>Type ahead </a:t>
              </a:r>
              <a:r>
                <a:rPr lang="en-US" dirty="0" err="1"/>
                <a:t>bei</a:t>
              </a:r>
              <a:r>
                <a:rPr lang="en-US" dirty="0"/>
                <a:t> Google Search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908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07A153D-7669-46D9-9BCD-2AEB01693E0D}"/>
              </a:ext>
            </a:extLst>
          </p:cNvPr>
          <p:cNvSpPr txBox="1"/>
          <p:nvPr/>
        </p:nvSpPr>
        <p:spPr>
          <a:xfrm>
            <a:off x="1162732" y="477036"/>
            <a:ext cx="8018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Womit</a:t>
            </a:r>
            <a:r>
              <a:rPr lang="en-US" sz="2800" dirty="0"/>
              <a:t> und </a:t>
            </a:r>
            <a:r>
              <a:rPr lang="en-US" sz="2800" dirty="0" err="1"/>
              <a:t>wozu</a:t>
            </a:r>
            <a:r>
              <a:rPr lang="en-US" sz="2800" dirty="0"/>
              <a:t> </a:t>
            </a:r>
            <a:r>
              <a:rPr lang="en-US" sz="2800" dirty="0" err="1"/>
              <a:t>asynchrone</a:t>
            </a:r>
            <a:r>
              <a:rPr lang="en-US" sz="2800" dirty="0"/>
              <a:t> HTTP-</a:t>
            </a:r>
            <a:r>
              <a:rPr lang="en-US" sz="2800" dirty="0" err="1"/>
              <a:t>Anfragen</a:t>
            </a:r>
            <a:endParaRPr lang="de-DE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3DC562-B9F6-4166-A086-B3F6C3392441}"/>
              </a:ext>
            </a:extLst>
          </p:cNvPr>
          <p:cNvSpPr txBox="1"/>
          <p:nvPr/>
        </p:nvSpPr>
        <p:spPr>
          <a:xfrm>
            <a:off x="1162732" y="1321067"/>
            <a:ext cx="8837916" cy="465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000" dirty="0"/>
              <a:t>Womit: JavaScript-Objekt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XMLHttpRequest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(XHR)</a:t>
            </a:r>
            <a:r>
              <a:rPr lang="de-DE" sz="2000" dirty="0"/>
              <a:t> wird zur Interaktion (Anfrage) mit anderen Servern verwendet. </a:t>
            </a:r>
            <a:r>
              <a:rPr lang="de-DE" sz="2000" dirty="0">
                <a:sym typeface="Wingdings" panose="05000000000000000000" pitchFamily="2" charset="2"/>
              </a:rPr>
              <a:t>Alternativen: </a:t>
            </a:r>
            <a:r>
              <a:rPr lang="de-DE" sz="2000" dirty="0" err="1">
                <a:sym typeface="Wingdings" panose="05000000000000000000" pitchFamily="2" charset="2"/>
              </a:rPr>
              <a:t>fetch</a:t>
            </a:r>
            <a:r>
              <a:rPr lang="de-DE" sz="2000" dirty="0">
                <a:sym typeface="Wingdings" panose="05000000000000000000" pitchFamily="2" charset="2"/>
              </a:rPr>
              <a:t>, </a:t>
            </a:r>
            <a:r>
              <a:rPr lang="de-DE" sz="2000" dirty="0" err="1">
                <a:sym typeface="Wingdings" panose="05000000000000000000" pitchFamily="2" charset="2"/>
              </a:rPr>
              <a:t>EventSource</a:t>
            </a:r>
            <a:r>
              <a:rPr lang="de-DE" sz="2000" dirty="0">
                <a:sym typeface="Wingdings" panose="05000000000000000000" pitchFamily="2" charset="2"/>
              </a:rPr>
              <a:t>, </a:t>
            </a:r>
            <a:r>
              <a:rPr lang="de-DE" sz="2000" dirty="0" err="1">
                <a:sym typeface="Wingdings" panose="05000000000000000000" pitchFamily="2" charset="2"/>
              </a:rPr>
              <a:t>WebSockets</a:t>
            </a:r>
            <a:r>
              <a:rPr lang="de-DE" sz="2000" dirty="0">
                <a:sym typeface="Wingdings" panose="05000000000000000000" pitchFamily="2" charset="2"/>
              </a:rPr>
              <a:t> (Realtime-Verarbeitung).</a:t>
            </a:r>
          </a:p>
          <a:p>
            <a:pPr marL="288000" indent="-2880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000" dirty="0">
                <a:sym typeface="Wingdings" panose="05000000000000000000" pitchFamily="2" charset="2"/>
              </a:rPr>
              <a:t>Mit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XMLHttpRequest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(XHR)</a:t>
            </a:r>
            <a:r>
              <a:rPr lang="de-DE" sz="2000" dirty="0"/>
              <a:t> </a:t>
            </a:r>
            <a:r>
              <a:rPr lang="de-DE" sz="2000" dirty="0">
                <a:sym typeface="Wingdings" panose="05000000000000000000" pitchFamily="2" charset="2"/>
              </a:rPr>
              <a:t>können auch andere Daten (</a:t>
            </a:r>
            <a:r>
              <a:rPr lang="de-DE" sz="2000" dirty="0" err="1">
                <a:sym typeface="Wingdings" panose="05000000000000000000" pitchFamily="2" charset="2"/>
              </a:rPr>
              <a:t>ausser</a:t>
            </a:r>
            <a:r>
              <a:rPr lang="de-DE" sz="2000" dirty="0">
                <a:sym typeface="Wingdings" panose="05000000000000000000" pitchFamily="2" charset="2"/>
              </a:rPr>
              <a:t> XML) bezogen werden! (XML-Präfix ist aus historischen und </a:t>
            </a:r>
            <a:r>
              <a:rPr lang="de-DE" sz="2000" dirty="0" err="1">
                <a:sym typeface="Wingdings" panose="05000000000000000000" pitchFamily="2" charset="2"/>
              </a:rPr>
              <a:t>kompatibilitäts</a:t>
            </a:r>
            <a:r>
              <a:rPr lang="de-DE" sz="2000" dirty="0">
                <a:sym typeface="Wingdings" panose="05000000000000000000" pitchFamily="2" charset="2"/>
              </a:rPr>
              <a:t> Gründen enthalten/beibehalten).</a:t>
            </a:r>
            <a:endParaRPr lang="de-DE" sz="2000" dirty="0"/>
          </a:p>
          <a:p>
            <a:pPr marL="288000" indent="-2880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000" dirty="0"/>
              <a:t>Wozu: Daten (via URL) können bezogen/geholt werden, ohne die ganze HTML-Seite neu zu laden (</a:t>
            </a:r>
            <a:r>
              <a:rPr lang="de-DE" sz="2000" dirty="0" err="1"/>
              <a:t>refresh</a:t>
            </a:r>
            <a:r>
              <a:rPr lang="de-DE" sz="2000" dirty="0"/>
              <a:t>) </a:t>
            </a:r>
            <a:r>
              <a:rPr lang="de-DE" sz="2000" dirty="0">
                <a:sym typeface="Wingdings" panose="05000000000000000000" pitchFamily="2" charset="2"/>
              </a:rPr>
              <a:t> schneller, benutzerfreundlicher</a:t>
            </a:r>
          </a:p>
          <a:p>
            <a:pPr marL="288000" indent="-2880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de-DE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6104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A866D-7EC4-44B8-BC45-3F252AF65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Asynchrone</a:t>
            </a:r>
            <a:r>
              <a:rPr lang="en-US" dirty="0"/>
              <a:t> </a:t>
            </a:r>
            <a:r>
              <a:rPr lang="en-US" dirty="0" err="1"/>
              <a:t>Verarbeitung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Callbacks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01626-1701-4802-9F49-07A21F4C79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Autor: daniel.garavaldi@bzz.ch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3418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07A153D-7669-46D9-9BCD-2AEB01693E0D}"/>
              </a:ext>
            </a:extLst>
          </p:cNvPr>
          <p:cNvSpPr txBox="1"/>
          <p:nvPr/>
        </p:nvSpPr>
        <p:spPr>
          <a:xfrm>
            <a:off x="1162732" y="477036"/>
            <a:ext cx="8018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Funktionen</a:t>
            </a:r>
            <a:r>
              <a:rPr lang="en-US" sz="2800" dirty="0"/>
              <a:t> in JavaScript </a:t>
            </a:r>
            <a:r>
              <a:rPr lang="en-US" sz="2000" dirty="0"/>
              <a:t>(</a:t>
            </a:r>
            <a:r>
              <a:rPr lang="de-DE" sz="2000" dirty="0">
                <a:sym typeface="Wingdings" panose="05000000000000000000" pitchFamily="2" charset="2"/>
              </a:rPr>
              <a:t>First-Class-Objects)</a:t>
            </a:r>
            <a:endParaRPr lang="de-DE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3DC562-B9F6-4166-A086-B3F6C3392441}"/>
              </a:ext>
            </a:extLst>
          </p:cNvPr>
          <p:cNvSpPr txBox="1"/>
          <p:nvPr/>
        </p:nvSpPr>
        <p:spPr>
          <a:xfrm>
            <a:off x="1162732" y="1321067"/>
            <a:ext cx="8837916" cy="2805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000" dirty="0">
                <a:sym typeface="Wingdings" panose="05000000000000000000" pitchFamily="2" charset="2"/>
              </a:rPr>
              <a:t>… können Variablen zugewiesen werden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000" dirty="0">
                <a:sym typeface="Wingdings" panose="05000000000000000000" pitchFamily="2" charset="2"/>
              </a:rPr>
              <a:t>… können andere Funktionen beinhalten (sog. </a:t>
            </a:r>
            <a:r>
              <a:rPr lang="de-DE" sz="2000" dirty="0" err="1">
                <a:sym typeface="Wingdings" panose="05000000000000000000" pitchFamily="2" charset="2"/>
              </a:rPr>
              <a:t>Closures</a:t>
            </a:r>
            <a:r>
              <a:rPr lang="de-DE" sz="2000" dirty="0">
                <a:sym typeface="Wingdings" panose="05000000000000000000" pitchFamily="2" charset="2"/>
              </a:rPr>
              <a:t>)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000" dirty="0">
                <a:sym typeface="Wingdings" panose="05000000000000000000" pitchFamily="2" charset="2"/>
              </a:rPr>
              <a:t>… können Funktionen zu einem späteren Zeitpunkt aufrufen (z.B. Callback mit asynchroner Verarbeitung)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endParaRPr lang="de-DE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8926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07A153D-7669-46D9-9BCD-2AEB01693E0D}"/>
              </a:ext>
            </a:extLst>
          </p:cNvPr>
          <p:cNvSpPr txBox="1"/>
          <p:nvPr/>
        </p:nvSpPr>
        <p:spPr>
          <a:xfrm>
            <a:off x="1162732" y="477036"/>
            <a:ext cx="8018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Was und </a:t>
            </a:r>
            <a:r>
              <a:rPr lang="en-US" sz="2800" dirty="0" err="1"/>
              <a:t>Wofür</a:t>
            </a:r>
            <a:r>
              <a:rPr lang="en-US" sz="2800" dirty="0"/>
              <a:t> </a:t>
            </a:r>
            <a:r>
              <a:rPr lang="en-US" sz="2800" dirty="0" err="1"/>
              <a:t>ist</a:t>
            </a:r>
            <a:r>
              <a:rPr lang="en-US" sz="2800" dirty="0"/>
              <a:t> </a:t>
            </a:r>
            <a:r>
              <a:rPr lang="en-US" sz="2800" dirty="0" err="1"/>
              <a:t>ein</a:t>
            </a:r>
            <a:r>
              <a:rPr lang="en-US" sz="2800" dirty="0"/>
              <a:t> Callback?</a:t>
            </a:r>
            <a:endParaRPr lang="de-DE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3DC562-B9F6-4166-A086-B3F6C3392441}"/>
              </a:ext>
            </a:extLst>
          </p:cNvPr>
          <p:cNvSpPr txBox="1"/>
          <p:nvPr/>
        </p:nvSpPr>
        <p:spPr>
          <a:xfrm>
            <a:off x="1162732" y="1321067"/>
            <a:ext cx="8837916" cy="465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000" dirty="0">
                <a:sym typeface="Wingdings" panose="05000000000000000000" pitchFamily="2" charset="2"/>
              </a:rPr>
              <a:t>Ein Callback ist eine Funktion, welche als Argument (Parameter) einer anderen Funktion mitgegeben werden kann.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000" dirty="0">
                <a:sym typeface="Wingdings" panose="05000000000000000000" pitchFamily="2" charset="2"/>
              </a:rPr>
              <a:t>Für eine kompakte Schreibweise, wo gleich die Verarbeitung mitgegeben wird.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000" dirty="0">
                <a:sym typeface="Wingdings" panose="05000000000000000000" pitchFamily="2" charset="2"/>
              </a:rPr>
              <a:t>Für die synchrone (z.B. File-IO) und asynchrone Verarbeitung (z.B. File-IO, HTTP-Request, SQL …)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000" dirty="0">
                <a:sym typeface="Wingdings" panose="05000000000000000000" pitchFamily="2" charset="2"/>
              </a:rPr>
              <a:t>Um die Verarbeitung auf mehrere Funktionen, Klassen oder Module auszulagern oder zu verteilen (egal synchron oder asynchron verarbeitet).</a:t>
            </a:r>
          </a:p>
        </p:txBody>
      </p:sp>
    </p:spTree>
    <p:extLst>
      <p:ext uri="{BB962C8B-B14F-4D97-AF65-F5344CB8AC3E}">
        <p14:creationId xmlns:p14="http://schemas.microsoft.com/office/powerpoint/2010/main" val="287194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07A153D-7669-46D9-9BCD-2AEB01693E0D}"/>
              </a:ext>
            </a:extLst>
          </p:cNvPr>
          <p:cNvSpPr txBox="1"/>
          <p:nvPr/>
        </p:nvSpPr>
        <p:spPr>
          <a:xfrm>
            <a:off x="1162732" y="477036"/>
            <a:ext cx="8018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Beispiel</a:t>
            </a:r>
            <a:r>
              <a:rPr lang="en-US" sz="2800" dirty="0"/>
              <a:t> </a:t>
            </a:r>
            <a:r>
              <a:rPr lang="en-US" sz="2800" dirty="0" err="1"/>
              <a:t>eines</a:t>
            </a:r>
            <a:r>
              <a:rPr lang="en-US" sz="2800" dirty="0"/>
              <a:t> Callback</a:t>
            </a:r>
            <a:endParaRPr lang="de-DE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F0F82C-758A-4850-90FD-30A03604DDF8}"/>
              </a:ext>
            </a:extLst>
          </p:cNvPr>
          <p:cNvSpPr txBox="1"/>
          <p:nvPr/>
        </p:nvSpPr>
        <p:spPr>
          <a:xfrm>
            <a:off x="1162732" y="1356360"/>
            <a:ext cx="63783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 i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//Array</a:t>
            </a:r>
          </a:p>
          <a:p>
            <a:r>
              <a:rPr lang="de-DE" sz="1600" b="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de-DE" sz="1600" b="0" i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personen</a:t>
            </a:r>
            <a:r>
              <a:rPr lang="de-DE" sz="1600" b="0" i="0" dirty="0">
                <a:latin typeface="Courier New" panose="02070309020205020404" pitchFamily="49" charset="0"/>
                <a:cs typeface="Courier New" panose="02070309020205020404" pitchFamily="49" charset="0"/>
              </a:rPr>
              <a:t> = [{ </a:t>
            </a:r>
            <a:r>
              <a:rPr lang="de-DE" sz="1600" b="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1600" b="0" i="0" dirty="0">
                <a:latin typeface="Courier New" panose="02070309020205020404" pitchFamily="49" charset="0"/>
                <a:cs typeface="Courier New" panose="02070309020205020404" pitchFamily="49" charset="0"/>
              </a:rPr>
              <a:t>: 'Andrew', </a:t>
            </a:r>
            <a:r>
              <a:rPr lang="de-DE" sz="1600" b="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de-DE" sz="1600" b="0" i="0" dirty="0">
                <a:latin typeface="Courier New" panose="02070309020205020404" pitchFamily="49" charset="0"/>
                <a:cs typeface="Courier New" panose="02070309020205020404" pitchFamily="49" charset="0"/>
              </a:rPr>
              <a:t>: 27},</a:t>
            </a:r>
          </a:p>
          <a:p>
            <a:r>
              <a:rPr lang="de-DE" sz="1600" b="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r>
              <a:rPr lang="de-DE" sz="1600" b="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1600" b="0" i="0" dirty="0">
                <a:latin typeface="Courier New" panose="02070309020205020404" pitchFamily="49" charset="0"/>
                <a:cs typeface="Courier New" panose="02070309020205020404" pitchFamily="49" charset="0"/>
              </a:rPr>
              <a:t>: 'Vikram', </a:t>
            </a:r>
            <a:r>
              <a:rPr lang="de-DE" sz="1600" b="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de-DE" sz="1600" b="0" i="0" dirty="0">
                <a:latin typeface="Courier New" panose="02070309020205020404" pitchFamily="49" charset="0"/>
                <a:cs typeface="Courier New" panose="02070309020205020404" pitchFamily="49" charset="0"/>
              </a:rPr>
              <a:t>: 31},</a:t>
            </a:r>
          </a:p>
          <a:p>
            <a:r>
              <a:rPr lang="de-DE" sz="1600" b="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r>
              <a:rPr lang="de-DE" sz="1600" b="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1600" b="0" i="0" dirty="0">
                <a:latin typeface="Courier New" panose="02070309020205020404" pitchFamily="49" charset="0"/>
                <a:cs typeface="Courier New" panose="02070309020205020404" pitchFamily="49" charset="0"/>
              </a:rPr>
              <a:t>: 'Jess', </a:t>
            </a:r>
            <a:r>
              <a:rPr lang="de-DE" sz="1600" b="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de-DE" sz="1600" b="0" i="0" dirty="0">
                <a:latin typeface="Courier New" panose="02070309020205020404" pitchFamily="49" charset="0"/>
                <a:cs typeface="Courier New" panose="02070309020205020404" pitchFamily="49" charset="0"/>
              </a:rPr>
              <a:t>: 22}];</a:t>
            </a:r>
          </a:p>
          <a:p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//Arrow-</a:t>
            </a:r>
            <a:r>
              <a:rPr lang="de-DE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endParaRPr lang="de-DE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600" b="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de-DE" sz="1600" b="0" i="0" dirty="0">
                <a:latin typeface="Courier New" panose="02070309020205020404" pitchFamily="49" charset="0"/>
                <a:cs typeface="Courier New" panose="02070309020205020404" pitchFamily="49" charset="0"/>
              </a:rPr>
              <a:t> filter1 =</a:t>
            </a:r>
          </a:p>
          <a:p>
            <a:r>
              <a:rPr lang="de-DE" sz="1600" b="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600" b="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personen.filter</a:t>
            </a:r>
            <a:r>
              <a:rPr lang="de-DE" sz="1600" b="0" i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600" b="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600" b="0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de-DE" sz="1600" b="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=&gt;</a:t>
            </a:r>
          </a:p>
          <a:p>
            <a:r>
              <a:rPr lang="de-DE" sz="1600" b="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600" b="0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person.age</a:t>
            </a:r>
            <a:r>
              <a:rPr lang="de-DE" sz="1600" b="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30</a:t>
            </a:r>
          </a:p>
          <a:p>
            <a:r>
              <a:rPr lang="de-DE" sz="1600" b="0" i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e-DE" sz="1600" b="0" i="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console.log(filter1);</a:t>
            </a:r>
          </a:p>
        </p:txBody>
      </p:sp>
    </p:spTree>
    <p:extLst>
      <p:ext uri="{BB962C8B-B14F-4D97-AF65-F5344CB8AC3E}">
        <p14:creationId xmlns:p14="http://schemas.microsoft.com/office/powerpoint/2010/main" val="248225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07A153D-7669-46D9-9BCD-2AEB01693E0D}"/>
              </a:ext>
            </a:extLst>
          </p:cNvPr>
          <p:cNvSpPr txBox="1"/>
          <p:nvPr/>
        </p:nvSpPr>
        <p:spPr>
          <a:xfrm>
            <a:off x="1162732" y="477036"/>
            <a:ext cx="8018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Beispiel</a:t>
            </a:r>
            <a:r>
              <a:rPr lang="en-US" sz="2800" dirty="0"/>
              <a:t> </a:t>
            </a:r>
            <a:r>
              <a:rPr lang="en-US" sz="2800" dirty="0" err="1"/>
              <a:t>eines</a:t>
            </a:r>
            <a:r>
              <a:rPr lang="en-US" sz="2800" dirty="0"/>
              <a:t> Callback</a:t>
            </a:r>
            <a:endParaRPr lang="de-DE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F0F82C-758A-4850-90FD-30A03604DDF8}"/>
              </a:ext>
            </a:extLst>
          </p:cNvPr>
          <p:cNvSpPr txBox="1"/>
          <p:nvPr/>
        </p:nvSpPr>
        <p:spPr>
          <a:xfrm>
            <a:off x="1265473" y="1379220"/>
            <a:ext cx="637833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 i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//Array</a:t>
            </a:r>
          </a:p>
          <a:p>
            <a:r>
              <a:rPr lang="de-DE" sz="1600" b="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de-DE" sz="1600" b="0" i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personen</a:t>
            </a:r>
            <a:r>
              <a:rPr lang="de-DE" sz="1600" b="0" i="0" dirty="0">
                <a:latin typeface="Courier New" panose="02070309020205020404" pitchFamily="49" charset="0"/>
                <a:cs typeface="Courier New" panose="02070309020205020404" pitchFamily="49" charset="0"/>
              </a:rPr>
              <a:t> = [{ </a:t>
            </a:r>
            <a:r>
              <a:rPr lang="de-DE" sz="1600" b="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1600" b="0" i="0" dirty="0">
                <a:latin typeface="Courier New" panose="02070309020205020404" pitchFamily="49" charset="0"/>
                <a:cs typeface="Courier New" panose="02070309020205020404" pitchFamily="49" charset="0"/>
              </a:rPr>
              <a:t>: 'Andrew', </a:t>
            </a:r>
            <a:r>
              <a:rPr lang="de-DE" sz="1600" b="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de-DE" sz="1600" b="0" i="0" dirty="0">
                <a:latin typeface="Courier New" panose="02070309020205020404" pitchFamily="49" charset="0"/>
                <a:cs typeface="Courier New" panose="02070309020205020404" pitchFamily="49" charset="0"/>
              </a:rPr>
              <a:t>: 27},</a:t>
            </a:r>
          </a:p>
          <a:p>
            <a:r>
              <a:rPr lang="de-DE" sz="1600" b="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r>
              <a:rPr lang="de-DE" sz="1600" b="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1600" b="0" i="0" dirty="0">
                <a:latin typeface="Courier New" panose="02070309020205020404" pitchFamily="49" charset="0"/>
                <a:cs typeface="Courier New" panose="02070309020205020404" pitchFamily="49" charset="0"/>
              </a:rPr>
              <a:t>: 'Vikram', </a:t>
            </a:r>
            <a:r>
              <a:rPr lang="de-DE" sz="1600" b="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de-DE" sz="1600" b="0" i="0" dirty="0">
                <a:latin typeface="Courier New" panose="02070309020205020404" pitchFamily="49" charset="0"/>
                <a:cs typeface="Courier New" panose="02070309020205020404" pitchFamily="49" charset="0"/>
              </a:rPr>
              <a:t>: 31},</a:t>
            </a:r>
          </a:p>
          <a:p>
            <a:r>
              <a:rPr lang="de-DE" sz="1600" b="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r>
              <a:rPr lang="de-DE" sz="1600" b="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1600" b="0" i="0" dirty="0">
                <a:latin typeface="Courier New" panose="02070309020205020404" pitchFamily="49" charset="0"/>
                <a:cs typeface="Courier New" panose="02070309020205020404" pitchFamily="49" charset="0"/>
              </a:rPr>
              <a:t>: 'Jess', </a:t>
            </a:r>
            <a:r>
              <a:rPr lang="de-DE" sz="1600" b="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de-DE" sz="1600" b="0" i="0" dirty="0">
                <a:latin typeface="Courier New" panose="02070309020205020404" pitchFamily="49" charset="0"/>
                <a:cs typeface="Courier New" panose="02070309020205020404" pitchFamily="49" charset="0"/>
              </a:rPr>
              <a:t>: 22}];</a:t>
            </a:r>
          </a:p>
          <a:p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600" b="0" i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//Alternative Schreibweise - 1</a:t>
            </a:r>
          </a:p>
          <a:p>
            <a:r>
              <a:rPr lang="de-DE" sz="1600" b="0" i="0" dirty="0">
                <a:latin typeface="Courier New" panose="02070309020205020404" pitchFamily="49" charset="0"/>
                <a:cs typeface="Courier New" panose="02070309020205020404" pitchFamily="49" charset="0"/>
              </a:rPr>
              <a:t>filter1 =</a:t>
            </a:r>
          </a:p>
          <a:p>
            <a:r>
              <a:rPr lang="de-DE" sz="1600" b="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600" b="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personen.filter</a:t>
            </a:r>
            <a:r>
              <a:rPr lang="de-DE" sz="1600" b="0" i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600" b="0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DE" sz="1600" b="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sz="1600" b="0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de-DE" sz="1600" b="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de-DE" sz="1600" b="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600" b="0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600" b="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0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person.age</a:t>
            </a:r>
            <a:r>
              <a:rPr lang="de-DE" sz="1600" b="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30;</a:t>
            </a:r>
          </a:p>
          <a:p>
            <a:r>
              <a:rPr lang="de-DE" sz="1600" b="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r>
              <a:rPr lang="de-DE" sz="1600" b="0" i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e-DE" sz="1600" b="0" i="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console.log(filter1);</a:t>
            </a:r>
          </a:p>
          <a:p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//Alternative Schreibweise 2</a:t>
            </a:r>
          </a:p>
          <a:p>
            <a:r>
              <a:rPr lang="de-DE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DE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de-DE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de-DE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de-DE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person.age</a:t>
            </a:r>
            <a:r>
              <a:rPr lang="de-DE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30;</a:t>
            </a:r>
          </a:p>
          <a:p>
            <a:r>
              <a:rPr lang="de-DE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filter1 =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personen.filter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console.log(filter1);</a:t>
            </a:r>
          </a:p>
        </p:txBody>
      </p:sp>
    </p:spTree>
    <p:extLst>
      <p:ext uri="{BB962C8B-B14F-4D97-AF65-F5344CB8AC3E}">
        <p14:creationId xmlns:p14="http://schemas.microsoft.com/office/powerpoint/2010/main" val="291051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07A153D-7669-46D9-9BCD-2AEB01693E0D}"/>
              </a:ext>
            </a:extLst>
          </p:cNvPr>
          <p:cNvSpPr txBox="1"/>
          <p:nvPr/>
        </p:nvSpPr>
        <p:spPr>
          <a:xfrm>
            <a:off x="1162732" y="477036"/>
            <a:ext cx="7180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Ziel</a:t>
            </a:r>
            <a:r>
              <a:rPr lang="en-US" sz="2800" dirty="0"/>
              <a:t>: Cyber-</a:t>
            </a:r>
            <a:r>
              <a:rPr lang="en-US" sz="2800" dirty="0" err="1"/>
              <a:t>Attacken</a:t>
            </a:r>
            <a:r>
              <a:rPr lang="en-US" sz="2800" dirty="0"/>
              <a:t> </a:t>
            </a:r>
            <a:r>
              <a:rPr lang="en-US" sz="2800" dirty="0" err="1"/>
              <a:t>vermeiden</a:t>
            </a:r>
            <a:endParaRPr lang="de-DE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3DC562-B9F6-4166-A086-B3F6C3392441}"/>
              </a:ext>
            </a:extLst>
          </p:cNvPr>
          <p:cNvSpPr txBox="1"/>
          <p:nvPr/>
        </p:nvSpPr>
        <p:spPr>
          <a:xfrm>
            <a:off x="1162732" y="1321067"/>
            <a:ext cx="8837916" cy="3729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000" dirty="0"/>
              <a:t>Technologien für sichere Webapplikation herstellen</a:t>
            </a:r>
          </a:p>
          <a:p>
            <a:pPr marL="288000" indent="-2880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000" i="1" dirty="0"/>
              <a:t>Same-</a:t>
            </a:r>
            <a:r>
              <a:rPr lang="de-DE" sz="2000" i="1" dirty="0" err="1"/>
              <a:t>origin</a:t>
            </a:r>
            <a:r>
              <a:rPr lang="de-DE" sz="2000" i="1" dirty="0"/>
              <a:t> Policy</a:t>
            </a:r>
            <a:r>
              <a:rPr lang="de-DE" sz="2000" dirty="0"/>
              <a:t> vermeidet die bekannte Cyber-Attacke</a:t>
            </a:r>
            <a:br>
              <a:rPr lang="de-DE" sz="2000" dirty="0"/>
            </a:br>
            <a:r>
              <a:rPr lang="de-DE" sz="2000" i="1" dirty="0" err="1"/>
              <a:t>cross</a:t>
            </a:r>
            <a:r>
              <a:rPr lang="de-DE" sz="2000" i="1" dirty="0"/>
              <a:t>-site request forgery</a:t>
            </a:r>
            <a:r>
              <a:rPr lang="de-DE" sz="2000" dirty="0"/>
              <a:t> (Schmieden einer bösartigen/unkontrollierten Zusatzanfrage).</a:t>
            </a:r>
          </a:p>
          <a:p>
            <a:pPr marL="288000" indent="-2880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000" dirty="0"/>
              <a:t>Taucht oft in Zusammenhang mit JavaScript (XHR = </a:t>
            </a:r>
            <a:r>
              <a:rPr lang="de-DE" sz="2000" dirty="0" err="1"/>
              <a:t>XMLHttpRequest</a:t>
            </a:r>
            <a:r>
              <a:rPr lang="de-DE" sz="2000" dirty="0"/>
              <a:t>, Ajax) auf. 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88632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5634704-0B93-45F7-9D3C-45CD31FAF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731" y="1233669"/>
            <a:ext cx="7180447" cy="45820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07A153D-7669-46D9-9BCD-2AEB01693E0D}"/>
              </a:ext>
            </a:extLst>
          </p:cNvPr>
          <p:cNvSpPr txBox="1"/>
          <p:nvPr/>
        </p:nvSpPr>
        <p:spPr>
          <a:xfrm>
            <a:off x="1162732" y="477036"/>
            <a:ext cx="7180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Funktionsweise</a:t>
            </a:r>
            <a:r>
              <a:rPr lang="en-US" sz="2800" dirty="0"/>
              <a:t> von </a:t>
            </a:r>
            <a:r>
              <a:rPr lang="de-DE" sz="2800" i="1" dirty="0"/>
              <a:t>Same-</a:t>
            </a:r>
            <a:r>
              <a:rPr lang="de-DE" sz="2800" i="1" dirty="0" err="1"/>
              <a:t>origin</a:t>
            </a:r>
            <a:r>
              <a:rPr lang="de-DE" sz="2800" i="1" dirty="0"/>
              <a:t> Policy</a:t>
            </a:r>
            <a:endParaRPr lang="de-DE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2C0C8F-ABAF-4746-83BF-8F9D43F6F84C}"/>
              </a:ext>
            </a:extLst>
          </p:cNvPr>
          <p:cNvSpPr/>
          <p:nvPr/>
        </p:nvSpPr>
        <p:spPr>
          <a:xfrm>
            <a:off x="3184635" y="3429000"/>
            <a:ext cx="5623034" cy="23227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435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07A153D-7669-46D9-9BCD-2AEB01693E0D}"/>
              </a:ext>
            </a:extLst>
          </p:cNvPr>
          <p:cNvSpPr txBox="1"/>
          <p:nvPr/>
        </p:nvSpPr>
        <p:spPr>
          <a:xfrm>
            <a:off x="1162732" y="477036"/>
            <a:ext cx="7180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Fehlermeldung</a:t>
            </a:r>
            <a:endParaRPr lang="de-DE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9FB0B6-6977-44F1-A7A6-B2D732E7B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84" y="1228823"/>
            <a:ext cx="9261997" cy="364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35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07A153D-7669-46D9-9BCD-2AEB01693E0D}"/>
              </a:ext>
            </a:extLst>
          </p:cNvPr>
          <p:cNvSpPr txBox="1"/>
          <p:nvPr/>
        </p:nvSpPr>
        <p:spPr>
          <a:xfrm>
            <a:off x="1162732" y="477036"/>
            <a:ext cx="7180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Warum</a:t>
            </a:r>
            <a:r>
              <a:rPr lang="en-US" sz="2800" dirty="0"/>
              <a:t> </a:t>
            </a:r>
            <a:r>
              <a:rPr lang="en-US" sz="2800" dirty="0" err="1"/>
              <a:t>gibt</a:t>
            </a:r>
            <a:r>
              <a:rPr lang="en-US" sz="2800" dirty="0"/>
              <a:t> es CORS?</a:t>
            </a:r>
            <a:endParaRPr lang="de-DE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3DC562-B9F6-4166-A086-B3F6C3392441}"/>
              </a:ext>
            </a:extLst>
          </p:cNvPr>
          <p:cNvSpPr txBox="1"/>
          <p:nvPr/>
        </p:nvSpPr>
        <p:spPr>
          <a:xfrm>
            <a:off x="1162732" y="1321067"/>
            <a:ext cx="8837916" cy="3130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000" dirty="0"/>
              <a:t>Leider ist die </a:t>
            </a:r>
            <a:r>
              <a:rPr lang="de-DE" sz="2000" i="1" dirty="0"/>
              <a:t>Same-</a:t>
            </a:r>
            <a:r>
              <a:rPr lang="de-DE" sz="2000" i="1" dirty="0" err="1"/>
              <a:t>origin</a:t>
            </a:r>
            <a:r>
              <a:rPr lang="de-DE" sz="2000" i="1" dirty="0"/>
              <a:t> Policy </a:t>
            </a:r>
            <a:r>
              <a:rPr lang="de-DE" sz="2000" dirty="0"/>
              <a:t>nicht praxisgerecht</a:t>
            </a:r>
            <a:r>
              <a:rPr lang="de-DE" sz="2000" i="1" dirty="0"/>
              <a:t>. </a:t>
            </a:r>
            <a:r>
              <a:rPr lang="de-DE" sz="2000" dirty="0"/>
              <a:t>Häufig bezieht z.B. ein Portal etliche Ressourcen von verschiedenen Providern (Quellen)</a:t>
            </a:r>
          </a:p>
          <a:p>
            <a:pPr marL="288000" indent="-2880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000" dirty="0"/>
              <a:t>Abhilfe: Cross-Origin </a:t>
            </a:r>
            <a:r>
              <a:rPr lang="de-DE" sz="2000" dirty="0" err="1"/>
              <a:t>Resource</a:t>
            </a:r>
            <a:r>
              <a:rPr lang="de-DE" sz="2000" dirty="0"/>
              <a:t> Sharing (CORS) weist den Browser (über </a:t>
            </a:r>
            <a:r>
              <a:rPr lang="de-DE" sz="2000" i="1" dirty="0"/>
              <a:t>HTTP Headers</a:t>
            </a:r>
            <a:r>
              <a:rPr lang="de-DE" sz="2000" dirty="0"/>
              <a:t>) an, das er </a:t>
            </a:r>
            <a:r>
              <a:rPr lang="de-DE" sz="2000" dirty="0" err="1"/>
              <a:t>Resourcen</a:t>
            </a:r>
            <a:r>
              <a:rPr lang="de-DE" sz="2000" dirty="0"/>
              <a:t> (Daten, Bilder, …) auch von anderen Quellen beziehen kann.</a:t>
            </a:r>
          </a:p>
          <a:p>
            <a:pPr marL="288000" indent="-2880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Ein </a:t>
            </a:r>
            <a:r>
              <a:rPr lang="en-US" sz="2000" dirty="0" err="1"/>
              <a:t>relevante</a:t>
            </a:r>
            <a:r>
              <a:rPr lang="en-US" sz="2000" dirty="0"/>
              <a:t> </a:t>
            </a:r>
            <a:r>
              <a:rPr lang="de-DE" sz="2000" dirty="0"/>
              <a:t>HTTP Header Info ist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Access-Control-Allow-Origin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66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07A153D-7669-46D9-9BCD-2AEB01693E0D}"/>
              </a:ext>
            </a:extLst>
          </p:cNvPr>
          <p:cNvSpPr txBox="1"/>
          <p:nvPr/>
        </p:nvSpPr>
        <p:spPr>
          <a:xfrm>
            <a:off x="1162732" y="477036"/>
            <a:ext cx="7180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Wie </a:t>
            </a:r>
            <a:r>
              <a:rPr lang="en-US" sz="2800" dirty="0" err="1"/>
              <a:t>sieht</a:t>
            </a:r>
            <a:r>
              <a:rPr lang="en-US" sz="2800" dirty="0"/>
              <a:t> </a:t>
            </a:r>
            <a:r>
              <a:rPr lang="en-US" sz="2800" dirty="0" err="1"/>
              <a:t>ein</a:t>
            </a:r>
            <a:r>
              <a:rPr lang="en-US" sz="2800" dirty="0"/>
              <a:t> HTTP-Header </a:t>
            </a:r>
            <a:r>
              <a:rPr lang="en-US" sz="2800" dirty="0" err="1"/>
              <a:t>aus</a:t>
            </a:r>
            <a:r>
              <a:rPr lang="en-US" sz="2800" dirty="0"/>
              <a:t>?</a:t>
            </a:r>
            <a:endParaRPr lang="de-DE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527BAD-87D7-487E-B068-BE7F00A08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957" y="1129366"/>
            <a:ext cx="9506356" cy="3008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C0FE04-251F-4419-A84E-822F132A45FB}"/>
              </a:ext>
            </a:extLst>
          </p:cNvPr>
          <p:cNvSpPr txBox="1"/>
          <p:nvPr/>
        </p:nvSpPr>
        <p:spPr>
          <a:xfrm>
            <a:off x="1162732" y="4267001"/>
            <a:ext cx="61006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The start-line and HTTP headers of the HTTP message are collectively known as the </a:t>
            </a:r>
            <a:r>
              <a:rPr lang="en-US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head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of the requests, whereas its payload is known as the </a:t>
            </a:r>
            <a:r>
              <a:rPr lang="en-US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body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</a:t>
            </a:r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37A266-DFF3-4374-9E6E-9736739C6F90}"/>
              </a:ext>
            </a:extLst>
          </p:cNvPr>
          <p:cNvSpPr txBox="1"/>
          <p:nvPr/>
        </p:nvSpPr>
        <p:spPr>
          <a:xfrm>
            <a:off x="1162732" y="5728634"/>
            <a:ext cx="10252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>
                <a:solidFill>
                  <a:schemeClr val="bg1">
                    <a:lumMod val="6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https://developer.mozilla.org/en-US/docs/Web/HTTP/Messages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948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07A153D-7669-46D9-9BCD-2AEB01693E0D}"/>
              </a:ext>
            </a:extLst>
          </p:cNvPr>
          <p:cNvSpPr txBox="1"/>
          <p:nvPr/>
        </p:nvSpPr>
        <p:spPr>
          <a:xfrm>
            <a:off x="1162732" y="477036"/>
            <a:ext cx="7180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Funktionsweise</a:t>
            </a:r>
            <a:r>
              <a:rPr lang="en-US" sz="2800" dirty="0"/>
              <a:t> von </a:t>
            </a:r>
            <a:r>
              <a:rPr lang="de-DE" sz="2800" i="1" dirty="0"/>
              <a:t>CORS</a:t>
            </a:r>
            <a:endParaRPr lang="de-DE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2630BB-2F95-43B8-BF0F-CF402597A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47" y="1326633"/>
            <a:ext cx="7023325" cy="46956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7F2E50-E67E-47AA-B713-9C8ECF99F047}"/>
              </a:ext>
            </a:extLst>
          </p:cNvPr>
          <p:cNvSpPr txBox="1"/>
          <p:nvPr/>
        </p:nvSpPr>
        <p:spPr>
          <a:xfrm>
            <a:off x="7343756" y="4203392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Yes, I’m willing to serve CORS requests!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31D8C4-F19F-403F-BE6A-2FEE34564DCC}"/>
              </a:ext>
            </a:extLst>
          </p:cNvPr>
          <p:cNvSpPr txBox="1"/>
          <p:nvPr/>
        </p:nvSpPr>
        <p:spPr>
          <a:xfrm>
            <a:off x="5977749" y="3105834"/>
            <a:ext cx="262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http://localhost:63342</a:t>
            </a:r>
            <a:endParaRPr lang="de-DE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50C751-8824-43F6-8C95-2ECAD946D20F}"/>
              </a:ext>
            </a:extLst>
          </p:cNvPr>
          <p:cNvSpPr txBox="1"/>
          <p:nvPr/>
        </p:nvSpPr>
        <p:spPr>
          <a:xfrm>
            <a:off x="5941989" y="5652941"/>
            <a:ext cx="262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http://localhost:3000</a:t>
            </a:r>
            <a:endParaRPr lang="de-DE" dirty="0">
              <a:solidFill>
                <a:srgbClr val="00B0F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C4AE1D-909C-486A-99F7-43BC9C6947FB}"/>
              </a:ext>
            </a:extLst>
          </p:cNvPr>
          <p:cNvSpPr/>
          <p:nvPr/>
        </p:nvSpPr>
        <p:spPr>
          <a:xfrm>
            <a:off x="2541864" y="3271706"/>
            <a:ext cx="7240292" cy="29948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83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A866D-7EC4-44B8-BC45-3F252AF65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Asynchrone</a:t>
            </a:r>
            <a:r>
              <a:rPr lang="en-US" dirty="0"/>
              <a:t> </a:t>
            </a:r>
            <a:r>
              <a:rPr lang="en-US" dirty="0" err="1"/>
              <a:t>Verarbeitung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Web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01626-1701-4802-9F49-07A21F4C79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Autor: daniel.garavaldi@bzz.ch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3977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07A153D-7669-46D9-9BCD-2AEB01693E0D}"/>
              </a:ext>
            </a:extLst>
          </p:cNvPr>
          <p:cNvSpPr txBox="1"/>
          <p:nvPr/>
        </p:nvSpPr>
        <p:spPr>
          <a:xfrm>
            <a:off x="1162732" y="477036"/>
            <a:ext cx="7180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Synchrone</a:t>
            </a:r>
            <a:r>
              <a:rPr lang="en-US" sz="2800" dirty="0"/>
              <a:t> </a:t>
            </a:r>
            <a:r>
              <a:rPr lang="en-US" sz="2800" dirty="0" err="1"/>
              <a:t>Kommunikation</a:t>
            </a:r>
            <a:endParaRPr lang="de-DE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3DC562-B9F6-4166-A086-B3F6C3392441}"/>
              </a:ext>
            </a:extLst>
          </p:cNvPr>
          <p:cNvSpPr txBox="1"/>
          <p:nvPr/>
        </p:nvSpPr>
        <p:spPr>
          <a:xfrm>
            <a:off x="1162732" y="1321067"/>
            <a:ext cx="8837916" cy="2036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Der Client </a:t>
            </a:r>
            <a:r>
              <a:rPr lang="en-US" sz="2000" dirty="0" err="1"/>
              <a:t>ruft</a:t>
            </a:r>
            <a:r>
              <a:rPr lang="en-US" sz="2000" dirty="0"/>
              <a:t> </a:t>
            </a:r>
            <a:r>
              <a:rPr lang="en-US" sz="2000" dirty="0" err="1"/>
              <a:t>einen</a:t>
            </a:r>
            <a:r>
              <a:rPr lang="en-US" sz="2000" dirty="0"/>
              <a:t> Service auf und </a:t>
            </a:r>
            <a:r>
              <a:rPr lang="en-US" sz="2000" dirty="0" err="1"/>
              <a:t>er</a:t>
            </a:r>
            <a:r>
              <a:rPr lang="en-US" sz="2000" dirty="0"/>
              <a:t> </a:t>
            </a:r>
            <a:r>
              <a:rPr lang="en-US" sz="2000" dirty="0" err="1"/>
              <a:t>wartet</a:t>
            </a:r>
            <a:r>
              <a:rPr lang="en-US" sz="2000" dirty="0"/>
              <a:t> bis der Service </a:t>
            </a:r>
            <a:r>
              <a:rPr lang="en-US" sz="2000" dirty="0" err="1"/>
              <a:t>beendet</a:t>
            </a:r>
            <a:r>
              <a:rPr lang="en-US" sz="2000" dirty="0"/>
              <a:t>/</a:t>
            </a:r>
            <a:r>
              <a:rPr lang="en-US" sz="2000" dirty="0" err="1"/>
              <a:t>abgearbeitet</a:t>
            </a:r>
            <a:r>
              <a:rPr lang="en-US" sz="2000" dirty="0"/>
              <a:t> </a:t>
            </a:r>
            <a:r>
              <a:rPr lang="en-US" sz="2000" dirty="0" err="1"/>
              <a:t>ist</a:t>
            </a:r>
            <a:r>
              <a:rPr lang="en-US" sz="2000" dirty="0"/>
              <a:t>.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Der </a:t>
            </a:r>
            <a:r>
              <a:rPr lang="en-US" sz="2000" dirty="0" err="1"/>
              <a:t>Programm-Ablauf</a:t>
            </a:r>
            <a:r>
              <a:rPr lang="en-US" sz="2000" dirty="0"/>
              <a:t> </a:t>
            </a:r>
            <a:r>
              <a:rPr lang="en-US" sz="2000" dirty="0" err="1"/>
              <a:t>wird</a:t>
            </a:r>
            <a:r>
              <a:rPr lang="en-US" sz="2000" dirty="0"/>
              <a:t> </a:t>
            </a:r>
            <a:r>
              <a:rPr lang="en-US" sz="2000" dirty="0" err="1"/>
              <a:t>nur</a:t>
            </a:r>
            <a:r>
              <a:rPr lang="en-US" sz="2000" dirty="0"/>
              <a:t> </a:t>
            </a:r>
            <a:r>
              <a:rPr lang="en-US" sz="2000" dirty="0" err="1"/>
              <a:t>dann</a:t>
            </a:r>
            <a:r>
              <a:rPr lang="en-US" sz="2000" dirty="0"/>
              <a:t> </a:t>
            </a:r>
            <a:r>
              <a:rPr lang="en-US" sz="2000" dirty="0" err="1"/>
              <a:t>fortgesetzt</a:t>
            </a:r>
            <a:r>
              <a:rPr lang="en-US" sz="2000" dirty="0"/>
              <a:t>, </a:t>
            </a:r>
            <a:r>
              <a:rPr lang="en-US" sz="2000" dirty="0" err="1"/>
              <a:t>wenn</a:t>
            </a:r>
            <a:r>
              <a:rPr lang="en-US" sz="2000" dirty="0"/>
              <a:t> der Client </a:t>
            </a:r>
            <a:r>
              <a:rPr lang="en-US" sz="2000" dirty="0" err="1"/>
              <a:t>eine</a:t>
            </a:r>
            <a:r>
              <a:rPr lang="en-US" sz="2000" dirty="0"/>
              <a:t> </a:t>
            </a:r>
            <a:r>
              <a:rPr lang="en-US" sz="2000" dirty="0" err="1"/>
              <a:t>Antwort</a:t>
            </a:r>
            <a:r>
              <a:rPr lang="en-US" sz="2000" dirty="0"/>
              <a:t>/</a:t>
            </a:r>
            <a:r>
              <a:rPr lang="en-US" sz="2000" dirty="0" err="1"/>
              <a:t>ein</a:t>
            </a:r>
            <a:r>
              <a:rPr lang="en-US" sz="2000" dirty="0"/>
              <a:t> </a:t>
            </a:r>
            <a:r>
              <a:rPr lang="en-US" sz="2000" dirty="0" err="1"/>
              <a:t>Resultat</a:t>
            </a:r>
            <a:r>
              <a:rPr lang="en-US" sz="2000" dirty="0"/>
              <a:t> </a:t>
            </a:r>
            <a:r>
              <a:rPr lang="en-US" sz="2000" dirty="0" err="1"/>
              <a:t>vom</a:t>
            </a:r>
            <a:r>
              <a:rPr lang="en-US" sz="2000" dirty="0"/>
              <a:t> Service </a:t>
            </a:r>
            <a:r>
              <a:rPr lang="en-US" sz="2000" dirty="0" err="1"/>
              <a:t>erhalten</a:t>
            </a:r>
            <a:r>
              <a:rPr lang="en-US" sz="2000" dirty="0"/>
              <a:t> hat.</a:t>
            </a:r>
          </a:p>
        </p:txBody>
      </p:sp>
    </p:spTree>
    <p:extLst>
      <p:ext uri="{BB962C8B-B14F-4D97-AF65-F5344CB8AC3E}">
        <p14:creationId xmlns:p14="http://schemas.microsoft.com/office/powerpoint/2010/main" val="3170319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734</Words>
  <Application>Microsoft Office PowerPoint</Application>
  <PresentationFormat>Widescreen</PresentationFormat>
  <Paragraphs>98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Courier New</vt:lpstr>
      <vt:lpstr>Trebuchet MS</vt:lpstr>
      <vt:lpstr>Wingdings</vt:lpstr>
      <vt:lpstr>Wingdings 3</vt:lpstr>
      <vt:lpstr>Facet</vt:lpstr>
      <vt:lpstr>Was ist Cross-Origin Resource Sharing (CORS)?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Asynchrone Verarbeitung im Web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Asynchrone Verarbeitung mit Callbacks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Garavaldi</dc:creator>
  <cp:lastModifiedBy>Daniel Garavaldi</cp:lastModifiedBy>
  <cp:revision>107</cp:revision>
  <dcterms:created xsi:type="dcterms:W3CDTF">2020-07-16T16:11:22Z</dcterms:created>
  <dcterms:modified xsi:type="dcterms:W3CDTF">2020-09-02T21:26:37Z</dcterms:modified>
</cp:coreProperties>
</file>