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3" name="PlaceHolder 3"/>
          <p:cNvSpPr>
            <a:spLocks noGrp="1"/>
          </p:cNvSpPr>
          <p:nvPr>
            <p:ph/>
          </p:nvPr>
        </p:nvSpPr>
        <p:spPr>
          <a:xfrm>
            <a:off x="3571200" y="132660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4" name="PlaceHolder 4"/>
          <p:cNvSpPr>
            <a:spLocks noGrp="1"/>
          </p:cNvSpPr>
          <p:nvPr>
            <p:ph/>
          </p:nvPr>
        </p:nvSpPr>
        <p:spPr>
          <a:xfrm>
            <a:off x="6638040" y="132660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5" name="PlaceHolder 5"/>
          <p:cNvSpPr>
            <a:spLocks noGrp="1"/>
          </p:cNvSpPr>
          <p:nvPr>
            <p:ph/>
          </p:nvPr>
        </p:nvSpPr>
        <p:spPr>
          <a:xfrm>
            <a:off x="504000" y="304416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6" name="PlaceHolder 6"/>
          <p:cNvSpPr>
            <a:spLocks noGrp="1"/>
          </p:cNvSpPr>
          <p:nvPr>
            <p:ph/>
          </p:nvPr>
        </p:nvSpPr>
        <p:spPr>
          <a:xfrm>
            <a:off x="3571200" y="304416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37" name="PlaceHolder 7"/>
          <p:cNvSpPr>
            <a:spLocks noGrp="1"/>
          </p:cNvSpPr>
          <p:nvPr>
            <p:ph/>
          </p:nvPr>
        </p:nvSpPr>
        <p:spPr>
          <a:xfrm>
            <a:off x="6638040" y="304416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1" name="PlaceHolder 3"/>
          <p:cNvSpPr>
            <a:spLocks noGrp="1"/>
          </p:cNvSpPr>
          <p:nvPr>
            <p:ph/>
          </p:nvPr>
        </p:nvSpPr>
        <p:spPr>
          <a:xfrm>
            <a:off x="3571200" y="132660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2" name="PlaceHolder 4"/>
          <p:cNvSpPr>
            <a:spLocks noGrp="1"/>
          </p:cNvSpPr>
          <p:nvPr>
            <p:ph/>
          </p:nvPr>
        </p:nvSpPr>
        <p:spPr>
          <a:xfrm>
            <a:off x="6638040" y="132660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3" name="PlaceHolder 5"/>
          <p:cNvSpPr>
            <a:spLocks noGrp="1"/>
          </p:cNvSpPr>
          <p:nvPr>
            <p:ph/>
          </p:nvPr>
        </p:nvSpPr>
        <p:spPr>
          <a:xfrm>
            <a:off x="504000" y="304416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4" name="PlaceHolder 6"/>
          <p:cNvSpPr>
            <a:spLocks noGrp="1"/>
          </p:cNvSpPr>
          <p:nvPr>
            <p:ph/>
          </p:nvPr>
        </p:nvSpPr>
        <p:spPr>
          <a:xfrm>
            <a:off x="3571200" y="304416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
        <p:nvSpPr>
          <p:cNvPr id="75" name="PlaceHolder 7"/>
          <p:cNvSpPr>
            <a:spLocks noGrp="1"/>
          </p:cNvSpPr>
          <p:nvPr>
            <p:ph/>
          </p:nvPr>
        </p:nvSpPr>
        <p:spPr>
          <a:xfrm>
            <a:off x="6638040" y="3044160"/>
            <a:ext cx="2920680" cy="1568160"/>
          </a:xfrm>
          <a:prstGeom prst="rect">
            <a:avLst/>
          </a:prstGeom>
          <a:noFill/>
          <a:ln w="0">
            <a:noFill/>
          </a:ln>
        </p:spPr>
        <p:txBody>
          <a:bodyPr lIns="0" rIns="0" tIns="0" bIns="0" anchor="t">
            <a:normAutofit fontScale="89000"/>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fontScale="95000"/>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fontScale="95000"/>
          </a:bodyPr>
          <a:p>
            <a:pPr marL="432000" indent="-324000">
              <a:spcBef>
                <a:spcPts val="1417"/>
              </a:spcBef>
              <a:buClr>
                <a:srgbClr val="000000"/>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cacoo.com/ja/blog/what-is-uml/#i-2" TargetMode="External"/><Relationship Id="rId2" Type="http://schemas.openxmlformats.org/officeDocument/2006/relationships/hyperlink" Target="https://ja.wikipedia.org/wiki/&#32113;&#19968;&#12514;&#12487;&#12522;&#12531;&#12464;&#35328;&#35486;"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UML</a:t>
            </a:r>
            <a:r>
              <a:rPr b="0" lang="ja-JP" sz="4400" spc="-1" strike="noStrike">
                <a:latin typeface="Arial"/>
              </a:rPr>
              <a:t>概論</a:t>
            </a:r>
            <a:endParaRPr b="0" lang="en-US" sz="4400" spc="-1" strike="noStrike">
              <a:latin typeface="Arial"/>
            </a:endParaRPr>
          </a:p>
        </p:txBody>
      </p:sp>
      <p:sp>
        <p:nvSpPr>
          <p:cNvPr id="7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78"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2E6FEE0F-9B81-419F-B834-15110B8D5560}"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7000"/>
            <a:ext cx="9071280" cy="532080"/>
          </a:xfrm>
          <a:prstGeom prst="rect">
            <a:avLst/>
          </a:prstGeom>
          <a:noFill/>
          <a:ln w="0">
            <a:noFill/>
          </a:ln>
        </p:spPr>
        <p:txBody>
          <a:bodyPr lIns="0" rIns="0" tIns="0" bIns="0" anchor="ctr">
            <a:noAutofit/>
          </a:bodyPr>
          <a:p>
            <a:pPr algn="ctr">
              <a:lnSpc>
                <a:spcPct val="100000"/>
              </a:lnSpc>
              <a:buNone/>
            </a:pPr>
            <a:r>
              <a:rPr b="0" lang="en-US" sz="3200" spc="-1" strike="noStrike">
                <a:latin typeface="Arial"/>
                <a:ea typeface="MS ゴシック"/>
              </a:rPr>
              <a:t>UML</a:t>
            </a:r>
            <a:r>
              <a:rPr b="0" lang="ja-JP" sz="3200" spc="-1" strike="noStrike">
                <a:latin typeface="Arial"/>
                <a:ea typeface="MS ゴシック"/>
              </a:rPr>
              <a:t>とは</a:t>
            </a:r>
            <a:endParaRPr b="0" lang="en-US" sz="3200" spc="-1" strike="noStrike">
              <a:latin typeface="Arial"/>
            </a:endParaRPr>
          </a:p>
        </p:txBody>
      </p:sp>
      <p:sp>
        <p:nvSpPr>
          <p:cNvPr id="80" name="PlaceHolder 2"/>
          <p:cNvSpPr>
            <a:spLocks noGrp="1"/>
          </p:cNvSpPr>
          <p:nvPr>
            <p:ph/>
          </p:nvPr>
        </p:nvSpPr>
        <p:spPr>
          <a:xfrm>
            <a:off x="504000" y="642600"/>
            <a:ext cx="9071280" cy="49370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2400" spc="-1" strike="noStrike">
                <a:latin typeface="Arial"/>
                <a:ea typeface="MS ゴシック"/>
              </a:rPr>
              <a:t>UML - Unified Modeling Language (</a:t>
            </a:r>
            <a:r>
              <a:rPr b="0" lang="ja-JP" sz="2400" spc="-1" strike="noStrike">
                <a:latin typeface="Arial"/>
                <a:ea typeface="MS ゴシック"/>
              </a:rPr>
              <a:t>統一モデルング言語</a:t>
            </a:r>
            <a:r>
              <a:rPr b="0" lang="en-US" sz="2400" spc="-1" strike="noStrike">
                <a:latin typeface="Arial"/>
                <a:ea typeface="MS ゴシック"/>
              </a:rPr>
              <a:t>)</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モデリング</a:t>
            </a:r>
            <a:r>
              <a:rPr b="0" lang="en-US" sz="2400" spc="-1" strike="noStrike">
                <a:latin typeface="Arial"/>
                <a:ea typeface="MS ゴシック"/>
              </a:rPr>
              <a:t>(Java</a:t>
            </a:r>
            <a:r>
              <a:rPr b="0" lang="ja-JP" sz="2400" spc="-1" strike="noStrike">
                <a:latin typeface="Arial"/>
                <a:ea typeface="MS ゴシック"/>
              </a:rPr>
              <a:t>でのクラス設計</a:t>
            </a:r>
            <a:r>
              <a:rPr b="0" lang="en-US" sz="2400" spc="-1" strike="noStrike">
                <a:latin typeface="Arial"/>
                <a:ea typeface="MS ゴシック"/>
              </a:rPr>
              <a:t>)</a:t>
            </a:r>
            <a:r>
              <a:rPr b="0" lang="ja-JP" sz="2400" spc="-1" strike="noStrike">
                <a:latin typeface="Arial"/>
                <a:ea typeface="MS ゴシック"/>
              </a:rPr>
              <a:t>に使用する「図」を標準化したもの</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代表的なものは以下のとおり</a:t>
            </a:r>
            <a:endParaRPr b="0" lang="en-US" sz="2400" spc="-1" strike="noStrike">
              <a:latin typeface="Arial"/>
            </a:endParaRPr>
          </a:p>
          <a:p>
            <a:pPr lvl="1" marL="864000" indent="-324000">
              <a:lnSpc>
                <a:spcPct val="100000"/>
              </a:lnSpc>
              <a:buClr>
                <a:srgbClr val="000000"/>
              </a:buClr>
              <a:buSzPct val="75000"/>
              <a:buFont typeface="Symbol"/>
              <a:buChar char=""/>
            </a:pPr>
            <a:r>
              <a:rPr b="0" lang="ja-JP" sz="2400" spc="-1" strike="noStrike">
                <a:latin typeface="Arial"/>
                <a:ea typeface="MS ゴシック"/>
              </a:rPr>
              <a:t>ユースケース図</a:t>
            </a:r>
            <a:endParaRPr b="0" lang="en-US" sz="2400" spc="-1" strike="noStrike">
              <a:latin typeface="Arial"/>
            </a:endParaRPr>
          </a:p>
          <a:p>
            <a:pPr lvl="1" marL="864000" indent="-324000">
              <a:lnSpc>
                <a:spcPct val="100000"/>
              </a:lnSpc>
              <a:buClr>
                <a:srgbClr val="000000"/>
              </a:buClr>
              <a:buSzPct val="75000"/>
              <a:buFont typeface="Symbol"/>
              <a:buChar char=""/>
            </a:pPr>
            <a:r>
              <a:rPr b="0" lang="ja-JP" sz="2400" spc="-1" strike="noStrike">
                <a:latin typeface="Arial"/>
                <a:ea typeface="MS ゴシック"/>
              </a:rPr>
              <a:t>アクティビティ図</a:t>
            </a:r>
            <a:endParaRPr b="0" lang="en-US" sz="2400" spc="-1" strike="noStrike">
              <a:latin typeface="Arial"/>
            </a:endParaRPr>
          </a:p>
          <a:p>
            <a:pPr lvl="1" marL="864000" indent="-324000">
              <a:lnSpc>
                <a:spcPct val="100000"/>
              </a:lnSpc>
              <a:buClr>
                <a:srgbClr val="000000"/>
              </a:buClr>
              <a:buSzPct val="75000"/>
              <a:buFont typeface="Symbol"/>
              <a:buChar char=""/>
            </a:pPr>
            <a:r>
              <a:rPr b="0" lang="ja-JP" sz="2400" spc="-1" strike="noStrike">
                <a:latin typeface="Arial"/>
                <a:ea typeface="MS ゴシック"/>
              </a:rPr>
              <a:t>クラス図</a:t>
            </a:r>
            <a:endParaRPr b="0" lang="en-US" sz="2400" spc="-1" strike="noStrike">
              <a:latin typeface="Arial"/>
            </a:endParaRPr>
          </a:p>
          <a:p>
            <a:pPr lvl="1" marL="864000" indent="-324000">
              <a:lnSpc>
                <a:spcPct val="100000"/>
              </a:lnSpc>
              <a:buClr>
                <a:srgbClr val="000000"/>
              </a:buClr>
              <a:buSzPct val="75000"/>
              <a:buFont typeface="Symbol"/>
              <a:buChar char=""/>
            </a:pPr>
            <a:r>
              <a:rPr b="0" lang="ja-JP" sz="2400" spc="-1" strike="noStrike">
                <a:latin typeface="Arial"/>
                <a:ea typeface="MS ゴシック"/>
              </a:rPr>
              <a:t>シーケンス図</a:t>
            </a:r>
            <a:endParaRPr b="0" lang="en-US" sz="2400" spc="-1" strike="noStrike">
              <a:latin typeface="Arial"/>
            </a:endParaRPr>
          </a:p>
          <a:p>
            <a:pPr lvl="1" marL="864000" indent="-324000">
              <a:lnSpc>
                <a:spcPct val="100000"/>
              </a:lnSpc>
              <a:buClr>
                <a:srgbClr val="000000"/>
              </a:buClr>
              <a:buSzPct val="75000"/>
              <a:buFont typeface="Symbol"/>
              <a:buChar char=""/>
            </a:pPr>
            <a:r>
              <a:rPr b="0" lang="ja-JP" sz="2400" spc="-1" strike="noStrike">
                <a:latin typeface="Arial"/>
                <a:ea typeface="MS ゴシック"/>
              </a:rPr>
              <a:t>ステートマシン図</a:t>
            </a:r>
            <a:br/>
            <a:r>
              <a:rPr b="0" lang="en-US" sz="2400" spc="-1" strike="noStrike">
                <a:latin typeface="Arial"/>
                <a:ea typeface="MS ゴシック"/>
              </a:rPr>
              <a:t> </a:t>
            </a:r>
            <a:endParaRPr b="0" lang="en-US" sz="2400" spc="-1" strike="noStrike">
              <a:latin typeface="Arial"/>
            </a:endParaRPr>
          </a:p>
        </p:txBody>
      </p:sp>
      <p:sp>
        <p:nvSpPr>
          <p:cNvPr id="81"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4B594EFF-738F-4BE2-A1BA-805C1141FE5D}" type="slidenum">
              <a:rPr b="0" lang="en-US" sz="1400" spc="-1" strike="noStrike">
                <a:latin typeface="Arial"/>
                <a:ea typeface="MS ゴシック"/>
              </a:rPr>
              <a:t>2</a:t>
            </a:fld>
            <a:r>
              <a:rPr b="0" lang="en-US" sz="1400" spc="-1" strike="noStrike">
                <a:latin typeface="Arial"/>
                <a:ea typeface="MS ゴシック"/>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7000"/>
            <a:ext cx="9071280" cy="532080"/>
          </a:xfrm>
          <a:prstGeom prst="rect">
            <a:avLst/>
          </a:prstGeom>
          <a:noFill/>
          <a:ln w="0">
            <a:noFill/>
          </a:ln>
        </p:spPr>
        <p:txBody>
          <a:bodyPr lIns="0" rIns="0" tIns="0" bIns="0" anchor="ctr">
            <a:noAutofit/>
          </a:bodyPr>
          <a:p>
            <a:pPr algn="ctr">
              <a:lnSpc>
                <a:spcPct val="100000"/>
              </a:lnSpc>
              <a:buNone/>
            </a:pPr>
            <a:r>
              <a:rPr b="0" lang="ja-JP" sz="3200" spc="-1" strike="noStrike">
                <a:latin typeface="Arial"/>
                <a:ea typeface="MS ゴシック"/>
              </a:rPr>
              <a:t>ユースケース図</a:t>
            </a:r>
            <a:endParaRPr b="0" lang="en-US" sz="3200" spc="-1" strike="noStrike">
              <a:latin typeface="Arial"/>
            </a:endParaRPr>
          </a:p>
        </p:txBody>
      </p:sp>
      <p:sp>
        <p:nvSpPr>
          <p:cNvPr id="83" name="PlaceHolder 2"/>
          <p:cNvSpPr>
            <a:spLocks noGrp="1"/>
          </p:cNvSpPr>
          <p:nvPr>
            <p:ph/>
          </p:nvPr>
        </p:nvSpPr>
        <p:spPr>
          <a:xfrm>
            <a:off x="504000" y="642600"/>
            <a:ext cx="9071280" cy="16970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ja-JP" sz="2400" spc="-1" strike="noStrike">
                <a:latin typeface="Arial"/>
                <a:ea typeface="MS ゴシック"/>
              </a:rPr>
              <a:t>ユーザーとシステムとの関係を表した図</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ユーザーがシステムに対して行う操作をケース毎に示す</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ユースケース図の例</a:t>
            </a:r>
            <a:endParaRPr b="0" lang="en-US" sz="2400" spc="-1" strike="noStrike">
              <a:latin typeface="Arial"/>
            </a:endParaRPr>
          </a:p>
        </p:txBody>
      </p:sp>
      <p:grpSp>
        <p:nvGrpSpPr>
          <p:cNvPr id="84" name=""/>
          <p:cNvGrpSpPr/>
          <p:nvPr/>
        </p:nvGrpSpPr>
        <p:grpSpPr>
          <a:xfrm>
            <a:off x="2916000" y="3312000"/>
            <a:ext cx="360000" cy="900000"/>
            <a:chOff x="2916000" y="3312000"/>
            <a:chExt cx="360000" cy="900000"/>
          </a:xfrm>
        </p:grpSpPr>
        <p:sp>
          <p:nvSpPr>
            <p:cNvPr id="85" name=""/>
            <p:cNvSpPr/>
            <p:nvPr/>
          </p:nvSpPr>
          <p:spPr>
            <a:xfrm>
              <a:off x="2916000" y="3312000"/>
              <a:ext cx="327240" cy="299880"/>
            </a:xfrm>
            <a:prstGeom prst="ellipse">
              <a:avLst/>
            </a:prstGeom>
            <a:noFill/>
            <a:ln w="18000">
              <a:solidFill>
                <a:srgbClr val="3465a4"/>
              </a:solidFill>
              <a:round/>
            </a:ln>
          </p:spPr>
          <p:style>
            <a:lnRef idx="0"/>
            <a:fillRef idx="0"/>
            <a:effectRef idx="0"/>
            <a:fontRef idx="minor"/>
          </p:style>
        </p:sp>
        <p:sp>
          <p:nvSpPr>
            <p:cNvPr id="86" name=""/>
            <p:cNvSpPr/>
            <p:nvPr/>
          </p:nvSpPr>
          <p:spPr>
            <a:xfrm>
              <a:off x="2916000" y="3732120"/>
              <a:ext cx="360000" cy="360"/>
            </a:xfrm>
            <a:prstGeom prst="line">
              <a:avLst/>
            </a:prstGeom>
            <a:ln w="18000">
              <a:solidFill>
                <a:srgbClr val="3465a4"/>
              </a:solidFill>
              <a:round/>
            </a:ln>
          </p:spPr>
          <p:style>
            <a:lnRef idx="0"/>
            <a:fillRef idx="0"/>
            <a:effectRef idx="0"/>
            <a:fontRef idx="minor"/>
          </p:style>
        </p:sp>
        <p:sp>
          <p:nvSpPr>
            <p:cNvPr id="87" name=""/>
            <p:cNvSpPr/>
            <p:nvPr/>
          </p:nvSpPr>
          <p:spPr>
            <a:xfrm>
              <a:off x="3079800" y="3611880"/>
              <a:ext cx="360" cy="299880"/>
            </a:xfrm>
            <a:prstGeom prst="line">
              <a:avLst/>
            </a:prstGeom>
            <a:ln w="18000">
              <a:solidFill>
                <a:srgbClr val="3465a4"/>
              </a:solidFill>
              <a:round/>
            </a:ln>
          </p:spPr>
          <p:style>
            <a:lnRef idx="0"/>
            <a:fillRef idx="0"/>
            <a:effectRef idx="0"/>
            <a:fontRef idx="minor"/>
          </p:style>
        </p:sp>
        <p:sp>
          <p:nvSpPr>
            <p:cNvPr id="88" name=""/>
            <p:cNvSpPr/>
            <p:nvPr/>
          </p:nvSpPr>
          <p:spPr>
            <a:xfrm flipH="1">
              <a:off x="2916000" y="3912120"/>
              <a:ext cx="163800" cy="299880"/>
            </a:xfrm>
            <a:prstGeom prst="line">
              <a:avLst/>
            </a:prstGeom>
            <a:ln w="18000">
              <a:solidFill>
                <a:srgbClr val="3465a4"/>
              </a:solidFill>
              <a:round/>
            </a:ln>
          </p:spPr>
          <p:style>
            <a:lnRef idx="0"/>
            <a:fillRef idx="0"/>
            <a:effectRef idx="0"/>
            <a:fontRef idx="minor"/>
          </p:style>
        </p:sp>
        <p:sp>
          <p:nvSpPr>
            <p:cNvPr id="89" name=""/>
            <p:cNvSpPr/>
            <p:nvPr/>
          </p:nvSpPr>
          <p:spPr>
            <a:xfrm>
              <a:off x="3079800" y="3912120"/>
              <a:ext cx="163800" cy="299880"/>
            </a:xfrm>
            <a:prstGeom prst="line">
              <a:avLst/>
            </a:prstGeom>
            <a:ln w="18000">
              <a:solidFill>
                <a:srgbClr val="3465a4"/>
              </a:solidFill>
              <a:round/>
            </a:ln>
          </p:spPr>
          <p:style>
            <a:lnRef idx="0"/>
            <a:fillRef idx="0"/>
            <a:effectRef idx="0"/>
            <a:fontRef idx="minor"/>
          </p:style>
        </p:sp>
      </p:grpSp>
      <p:sp>
        <p:nvSpPr>
          <p:cNvPr id="90" name=""/>
          <p:cNvSpPr/>
          <p:nvPr/>
        </p:nvSpPr>
        <p:spPr>
          <a:xfrm>
            <a:off x="4140000" y="2340000"/>
            <a:ext cx="2339640" cy="2699640"/>
          </a:xfrm>
          <a:prstGeom prst="rect">
            <a:avLst/>
          </a:prstGeom>
          <a:noFill/>
          <a:ln w="18000">
            <a:solidFill>
              <a:srgbClr val="3465a4"/>
            </a:solidFill>
            <a:round/>
          </a:ln>
        </p:spPr>
        <p:style>
          <a:lnRef idx="0"/>
          <a:fillRef idx="0"/>
          <a:effectRef idx="0"/>
          <a:fontRef idx="minor"/>
        </p:style>
      </p:sp>
      <p:sp>
        <p:nvSpPr>
          <p:cNvPr id="91" name=""/>
          <p:cNvSpPr/>
          <p:nvPr/>
        </p:nvSpPr>
        <p:spPr>
          <a:xfrm>
            <a:off x="4248000" y="2484000"/>
            <a:ext cx="1799640" cy="3596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口座の現金出し入れ</a:t>
            </a:r>
            <a:endParaRPr b="0" lang="en-US" sz="1400" spc="-1" strike="noStrike">
              <a:latin typeface="Arial"/>
            </a:endParaRPr>
          </a:p>
        </p:txBody>
      </p:sp>
      <p:sp>
        <p:nvSpPr>
          <p:cNvPr id="92" name=""/>
          <p:cNvSpPr/>
          <p:nvPr/>
        </p:nvSpPr>
        <p:spPr>
          <a:xfrm>
            <a:off x="4428000" y="2952000"/>
            <a:ext cx="1799640" cy="539640"/>
          </a:xfrm>
          <a:prstGeom prst="ellipse">
            <a:avLst/>
          </a:prstGeom>
          <a:noFill/>
          <a:ln w="18000">
            <a:solidFill>
              <a:srgbClr val="3465a4"/>
            </a:solidFill>
            <a:round/>
          </a:ln>
        </p:spPr>
        <p:style>
          <a:lnRef idx="0"/>
          <a:fillRef idx="0"/>
          <a:effectRef idx="0"/>
          <a:fontRef idx="minor"/>
        </p:style>
      </p:sp>
      <p:sp>
        <p:nvSpPr>
          <p:cNvPr id="93" name=""/>
          <p:cNvSpPr/>
          <p:nvPr/>
        </p:nvSpPr>
        <p:spPr>
          <a:xfrm>
            <a:off x="4464000" y="3060000"/>
            <a:ext cx="1619640" cy="3596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現金を預け入れる</a:t>
            </a:r>
            <a:endParaRPr b="0" lang="en-US" sz="1400" spc="-1" strike="noStrike">
              <a:latin typeface="Arial"/>
            </a:endParaRPr>
          </a:p>
        </p:txBody>
      </p:sp>
      <p:sp>
        <p:nvSpPr>
          <p:cNvPr id="94" name=""/>
          <p:cNvSpPr/>
          <p:nvPr/>
        </p:nvSpPr>
        <p:spPr>
          <a:xfrm>
            <a:off x="4428360" y="3600360"/>
            <a:ext cx="1799640" cy="539640"/>
          </a:xfrm>
          <a:prstGeom prst="ellipse">
            <a:avLst/>
          </a:prstGeom>
          <a:noFill/>
          <a:ln w="18000">
            <a:solidFill>
              <a:srgbClr val="3465a4"/>
            </a:solidFill>
            <a:round/>
          </a:ln>
        </p:spPr>
        <p:style>
          <a:lnRef idx="0"/>
          <a:fillRef idx="0"/>
          <a:effectRef idx="0"/>
          <a:fontRef idx="minor"/>
        </p:style>
      </p:sp>
      <p:sp>
        <p:nvSpPr>
          <p:cNvPr id="95" name=""/>
          <p:cNvSpPr/>
          <p:nvPr/>
        </p:nvSpPr>
        <p:spPr>
          <a:xfrm>
            <a:off x="4572360" y="3708360"/>
            <a:ext cx="1475280" cy="3596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現金を引き出す</a:t>
            </a:r>
            <a:endParaRPr b="0" lang="en-US" sz="1400" spc="-1" strike="noStrike">
              <a:latin typeface="Arial"/>
            </a:endParaRPr>
          </a:p>
        </p:txBody>
      </p:sp>
      <p:sp>
        <p:nvSpPr>
          <p:cNvPr id="96" name=""/>
          <p:cNvSpPr/>
          <p:nvPr/>
        </p:nvSpPr>
        <p:spPr>
          <a:xfrm>
            <a:off x="4428720" y="4284720"/>
            <a:ext cx="1799640" cy="539640"/>
          </a:xfrm>
          <a:prstGeom prst="ellipse">
            <a:avLst/>
          </a:prstGeom>
          <a:noFill/>
          <a:ln w="18000">
            <a:solidFill>
              <a:srgbClr val="3465a4"/>
            </a:solidFill>
            <a:round/>
          </a:ln>
        </p:spPr>
        <p:style>
          <a:lnRef idx="0"/>
          <a:fillRef idx="0"/>
          <a:effectRef idx="0"/>
          <a:fontRef idx="minor"/>
        </p:style>
      </p:sp>
      <p:sp>
        <p:nvSpPr>
          <p:cNvPr id="97" name=""/>
          <p:cNvSpPr/>
          <p:nvPr/>
        </p:nvSpPr>
        <p:spPr>
          <a:xfrm>
            <a:off x="4572720" y="4392720"/>
            <a:ext cx="1475280" cy="3596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残高を照会する</a:t>
            </a:r>
            <a:endParaRPr b="0" lang="en-US" sz="1400" spc="-1" strike="noStrike">
              <a:latin typeface="Arial"/>
            </a:endParaRPr>
          </a:p>
        </p:txBody>
      </p:sp>
      <p:sp>
        <p:nvSpPr>
          <p:cNvPr id="98" name=""/>
          <p:cNvSpPr/>
          <p:nvPr/>
        </p:nvSpPr>
        <p:spPr>
          <a:xfrm>
            <a:off x="4510080" y="536472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F0D53613-697C-4843-86F7-D68C2739B85C}" type="slidenum">
              <a:rPr b="0" lang="en-US" sz="1400" spc="-1" strike="noStrike">
                <a:latin typeface="Arial"/>
                <a:ea typeface="MS ゴシック"/>
              </a:rPr>
              <a:t>3</a:t>
            </a:fld>
            <a:r>
              <a:rPr b="0" lang="en-US" sz="1400" spc="-1" strike="noStrike">
                <a:latin typeface="Arial"/>
                <a:ea typeface="MS ゴシック"/>
              </a:rPr>
              <a:t> -</a:t>
            </a:r>
            <a:endParaRPr b="0" lang="en-US" sz="1400" spc="-1" strike="noStrike">
              <a:latin typeface="Arial"/>
            </a:endParaRPr>
          </a:p>
        </p:txBody>
      </p:sp>
      <p:sp>
        <p:nvSpPr>
          <p:cNvPr id="99" name=""/>
          <p:cNvSpPr/>
          <p:nvPr/>
        </p:nvSpPr>
        <p:spPr>
          <a:xfrm flipV="1">
            <a:off x="3420000" y="3204000"/>
            <a:ext cx="1008000" cy="360000"/>
          </a:xfrm>
          <a:prstGeom prst="line">
            <a:avLst/>
          </a:prstGeom>
          <a:ln w="18000">
            <a:solidFill>
              <a:srgbClr val="3465a4"/>
            </a:solidFill>
            <a:round/>
          </a:ln>
        </p:spPr>
        <p:style>
          <a:lnRef idx="0"/>
          <a:fillRef idx="0"/>
          <a:effectRef idx="0"/>
          <a:fontRef idx="minor"/>
        </p:style>
      </p:sp>
      <p:sp>
        <p:nvSpPr>
          <p:cNvPr id="100" name=""/>
          <p:cNvSpPr/>
          <p:nvPr/>
        </p:nvSpPr>
        <p:spPr>
          <a:xfrm>
            <a:off x="3420000" y="3744000"/>
            <a:ext cx="900000" cy="360"/>
          </a:xfrm>
          <a:prstGeom prst="line">
            <a:avLst/>
          </a:prstGeom>
          <a:ln w="18000">
            <a:solidFill>
              <a:srgbClr val="3465a4"/>
            </a:solidFill>
            <a:round/>
          </a:ln>
        </p:spPr>
        <p:style>
          <a:lnRef idx="0"/>
          <a:fillRef idx="0"/>
          <a:effectRef idx="0"/>
          <a:fontRef idx="minor"/>
        </p:style>
      </p:sp>
      <p:sp>
        <p:nvSpPr>
          <p:cNvPr id="101" name=""/>
          <p:cNvSpPr/>
          <p:nvPr/>
        </p:nvSpPr>
        <p:spPr>
          <a:xfrm>
            <a:off x="3420000" y="3924000"/>
            <a:ext cx="900000" cy="540000"/>
          </a:xfrm>
          <a:prstGeom prst="line">
            <a:avLst/>
          </a:prstGeom>
          <a:ln w="18000">
            <a:solidFill>
              <a:srgbClr val="3465a4"/>
            </a:solidFill>
            <a:round/>
          </a:ln>
        </p:spPr>
        <p:style>
          <a:lnRef idx="0"/>
          <a:fillRef idx="0"/>
          <a:effectRef idx="0"/>
          <a:fontRef idx="minor"/>
        </p:style>
      </p:sp>
      <p:sp>
        <p:nvSpPr>
          <p:cNvPr id="102"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B956B197-396A-45A0-91AD-36901F4855B7}" type="slidenum">
              <a:rPr b="0" lang="en-US" sz="1400" spc="-1" strike="noStrike">
                <a:latin typeface="Arial"/>
                <a:ea typeface="MS ゴシック"/>
              </a:rPr>
              <a:t>3</a:t>
            </a:fld>
            <a:r>
              <a:rPr b="0" lang="en-US" sz="1400" spc="-1" strike="noStrike">
                <a:latin typeface="Arial"/>
                <a:ea typeface="MS ゴシック"/>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7000"/>
            <a:ext cx="9071280" cy="532080"/>
          </a:xfrm>
          <a:prstGeom prst="rect">
            <a:avLst/>
          </a:prstGeom>
          <a:noFill/>
          <a:ln w="0">
            <a:noFill/>
          </a:ln>
        </p:spPr>
        <p:txBody>
          <a:bodyPr lIns="0" rIns="0" tIns="0" bIns="0" anchor="ctr">
            <a:noAutofit/>
          </a:bodyPr>
          <a:p>
            <a:pPr algn="ctr">
              <a:lnSpc>
                <a:spcPct val="100000"/>
              </a:lnSpc>
              <a:buNone/>
            </a:pPr>
            <a:r>
              <a:rPr b="0" lang="ja-JP" sz="3200" spc="-1" strike="noStrike">
                <a:latin typeface="Arial"/>
                <a:ea typeface="MS ゴシック"/>
              </a:rPr>
              <a:t>アクティビティ図</a:t>
            </a:r>
            <a:endParaRPr b="0" lang="en-US" sz="3200" spc="-1" strike="noStrike">
              <a:latin typeface="Arial"/>
            </a:endParaRPr>
          </a:p>
        </p:txBody>
      </p:sp>
      <p:sp>
        <p:nvSpPr>
          <p:cNvPr id="104" name="PlaceHolder 2"/>
          <p:cNvSpPr>
            <a:spLocks noGrp="1"/>
          </p:cNvSpPr>
          <p:nvPr>
            <p:ph/>
          </p:nvPr>
        </p:nvSpPr>
        <p:spPr>
          <a:xfrm>
            <a:off x="504000" y="642600"/>
            <a:ext cx="9071280" cy="16970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ja-JP" sz="2400" spc="-1" strike="noStrike">
                <a:latin typeface="Arial"/>
                <a:ea typeface="MS ゴシック"/>
              </a:rPr>
              <a:t>業務プロセスを図式化したもの</a:t>
            </a:r>
            <a:endParaRPr b="0" lang="en-US" sz="2400" spc="-1" strike="noStrike">
              <a:latin typeface="Arial"/>
            </a:endParaRPr>
          </a:p>
          <a:p>
            <a:pPr marL="432000" indent="-324000">
              <a:lnSpc>
                <a:spcPct val="100000"/>
              </a:lnSpc>
              <a:buClr>
                <a:srgbClr val="000000"/>
              </a:buClr>
              <a:buSzPct val="45000"/>
              <a:buFont typeface="Wingdings" charset="2"/>
              <a:buChar char=""/>
            </a:pPr>
            <a:r>
              <a:rPr b="0" lang="en-US" sz="2400" spc="-1" strike="noStrike">
                <a:latin typeface="Arial"/>
                <a:ea typeface="MS ゴシック"/>
              </a:rPr>
              <a:t>Actor</a:t>
            </a:r>
            <a:r>
              <a:rPr b="0" lang="ja-JP" sz="2400" spc="-1" strike="noStrike">
                <a:latin typeface="Arial"/>
                <a:ea typeface="MS ゴシック"/>
              </a:rPr>
              <a:t>別に分岐、並列処理を表現できる</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アクティビティ図の例</a:t>
            </a:r>
            <a:endParaRPr b="0" lang="en-US" sz="2400" spc="-1" strike="noStrike">
              <a:latin typeface="Arial"/>
            </a:endParaRPr>
          </a:p>
        </p:txBody>
      </p:sp>
      <p:sp>
        <p:nvSpPr>
          <p:cNvPr id="105" name=""/>
          <p:cNvSpPr/>
          <p:nvPr/>
        </p:nvSpPr>
        <p:spPr>
          <a:xfrm>
            <a:off x="4510080" y="536472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360CA6F2-A575-4388-AA81-D7BF25F6A805}" type="slidenum">
              <a:rPr b="0" lang="en-US" sz="1400" spc="-1" strike="noStrike">
                <a:latin typeface="Arial"/>
                <a:ea typeface="MS ゴシック"/>
              </a:rPr>
              <a:t>4</a:t>
            </a:fld>
            <a:r>
              <a:rPr b="0" lang="en-US" sz="1400" spc="-1" strike="noStrike">
                <a:latin typeface="Arial"/>
                <a:ea typeface="MS ゴシック"/>
              </a:rPr>
              <a:t> -</a:t>
            </a:r>
            <a:endParaRPr b="0" lang="en-US" sz="1400" spc="-1" strike="noStrike">
              <a:latin typeface="Arial"/>
            </a:endParaRPr>
          </a:p>
        </p:txBody>
      </p:sp>
      <p:sp>
        <p:nvSpPr>
          <p:cNvPr id="106"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2080CB63-7CEF-4819-9386-AD60512EF222}" type="slidenum">
              <a:rPr b="0" lang="en-US" sz="1400" spc="-1" strike="noStrike">
                <a:latin typeface="Arial"/>
                <a:ea typeface="MS ゴシック"/>
              </a:rPr>
              <a:t>4</a:t>
            </a:fld>
            <a:r>
              <a:rPr b="0" lang="en-US" sz="1400" spc="-1" strike="noStrike">
                <a:latin typeface="Arial"/>
                <a:ea typeface="MS ゴシック"/>
              </a:rPr>
              <a:t> -</a:t>
            </a:r>
            <a:endParaRPr b="0" lang="en-US" sz="1400" spc="-1" strike="noStrike">
              <a:latin typeface="Arial"/>
            </a:endParaRPr>
          </a:p>
        </p:txBody>
      </p:sp>
      <p:sp>
        <p:nvSpPr>
          <p:cNvPr id="107" name=""/>
          <p:cNvSpPr/>
          <p:nvPr/>
        </p:nvSpPr>
        <p:spPr>
          <a:xfrm>
            <a:off x="2160000" y="2016000"/>
            <a:ext cx="360" cy="3060000"/>
          </a:xfrm>
          <a:prstGeom prst="line">
            <a:avLst/>
          </a:prstGeom>
          <a:ln w="18000">
            <a:solidFill>
              <a:srgbClr val="3465a4"/>
            </a:solidFill>
            <a:round/>
          </a:ln>
        </p:spPr>
        <p:style>
          <a:lnRef idx="0"/>
          <a:fillRef idx="0"/>
          <a:effectRef idx="0"/>
          <a:fontRef idx="minor"/>
        </p:style>
      </p:sp>
      <p:sp>
        <p:nvSpPr>
          <p:cNvPr id="108" name=""/>
          <p:cNvSpPr/>
          <p:nvPr/>
        </p:nvSpPr>
        <p:spPr>
          <a:xfrm>
            <a:off x="4140000" y="2016000"/>
            <a:ext cx="360" cy="3060000"/>
          </a:xfrm>
          <a:prstGeom prst="line">
            <a:avLst/>
          </a:prstGeom>
          <a:ln w="18000">
            <a:solidFill>
              <a:srgbClr val="3465a4"/>
            </a:solidFill>
            <a:round/>
          </a:ln>
        </p:spPr>
        <p:style>
          <a:lnRef idx="0"/>
          <a:fillRef idx="0"/>
          <a:effectRef idx="0"/>
          <a:fontRef idx="minor"/>
        </p:style>
      </p:sp>
      <p:sp>
        <p:nvSpPr>
          <p:cNvPr id="109" name=""/>
          <p:cNvSpPr/>
          <p:nvPr/>
        </p:nvSpPr>
        <p:spPr>
          <a:xfrm>
            <a:off x="7524000" y="2016000"/>
            <a:ext cx="360" cy="3060000"/>
          </a:xfrm>
          <a:prstGeom prst="line">
            <a:avLst/>
          </a:prstGeom>
          <a:ln w="18000">
            <a:solidFill>
              <a:srgbClr val="3465a4"/>
            </a:solidFill>
            <a:round/>
          </a:ln>
        </p:spPr>
        <p:style>
          <a:lnRef idx="0"/>
          <a:fillRef idx="0"/>
          <a:effectRef idx="0"/>
          <a:fontRef idx="minor"/>
        </p:style>
      </p:sp>
      <p:sp>
        <p:nvSpPr>
          <p:cNvPr id="110" name=""/>
          <p:cNvSpPr/>
          <p:nvPr/>
        </p:nvSpPr>
        <p:spPr>
          <a:xfrm>
            <a:off x="2232000" y="2016000"/>
            <a:ext cx="1799640" cy="35964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利用者</a:t>
            </a:r>
            <a:endParaRPr b="0" lang="en-US" sz="1400" spc="-1" strike="noStrike">
              <a:latin typeface="Arial"/>
            </a:endParaRPr>
          </a:p>
        </p:txBody>
      </p:sp>
      <p:sp>
        <p:nvSpPr>
          <p:cNvPr id="111" name=""/>
          <p:cNvSpPr/>
          <p:nvPr/>
        </p:nvSpPr>
        <p:spPr>
          <a:xfrm>
            <a:off x="5004000" y="2016000"/>
            <a:ext cx="1799640" cy="35964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システム</a:t>
            </a:r>
            <a:endParaRPr b="0" lang="en-US" sz="1400" spc="-1" strike="noStrike">
              <a:latin typeface="Arial"/>
            </a:endParaRPr>
          </a:p>
        </p:txBody>
      </p:sp>
      <p:sp>
        <p:nvSpPr>
          <p:cNvPr id="112" name=""/>
          <p:cNvSpPr/>
          <p:nvPr/>
        </p:nvSpPr>
        <p:spPr>
          <a:xfrm>
            <a:off x="3037320" y="2376000"/>
            <a:ext cx="179640" cy="179640"/>
          </a:xfrm>
          <a:prstGeom prst="ellipse">
            <a:avLst/>
          </a:prstGeom>
          <a:solidFill>
            <a:srgbClr val="729fcf"/>
          </a:solidFill>
          <a:ln w="0">
            <a:solidFill>
              <a:srgbClr val="3465a4"/>
            </a:solidFill>
          </a:ln>
        </p:spPr>
        <p:style>
          <a:lnRef idx="0"/>
          <a:fillRef idx="0"/>
          <a:effectRef idx="0"/>
          <a:fontRef idx="minor"/>
        </p:style>
      </p:sp>
      <p:grpSp>
        <p:nvGrpSpPr>
          <p:cNvPr id="113" name=""/>
          <p:cNvGrpSpPr/>
          <p:nvPr/>
        </p:nvGrpSpPr>
        <p:grpSpPr>
          <a:xfrm>
            <a:off x="5629680" y="4988880"/>
            <a:ext cx="251280" cy="287280"/>
            <a:chOff x="5629680" y="4988880"/>
            <a:chExt cx="251280" cy="287280"/>
          </a:xfrm>
        </p:grpSpPr>
        <p:sp>
          <p:nvSpPr>
            <p:cNvPr id="114" name=""/>
            <p:cNvSpPr/>
            <p:nvPr/>
          </p:nvSpPr>
          <p:spPr>
            <a:xfrm>
              <a:off x="5665680" y="5040000"/>
              <a:ext cx="179640" cy="179640"/>
            </a:xfrm>
            <a:prstGeom prst="ellipse">
              <a:avLst/>
            </a:prstGeom>
            <a:solidFill>
              <a:srgbClr val="729fcf"/>
            </a:solidFill>
            <a:ln w="0">
              <a:solidFill>
                <a:srgbClr val="3465a4"/>
              </a:solidFill>
            </a:ln>
          </p:spPr>
          <p:style>
            <a:lnRef idx="0"/>
            <a:fillRef idx="0"/>
            <a:effectRef idx="0"/>
            <a:fontRef idx="minor"/>
          </p:style>
        </p:sp>
        <p:sp>
          <p:nvSpPr>
            <p:cNvPr id="115" name=""/>
            <p:cNvSpPr/>
            <p:nvPr/>
          </p:nvSpPr>
          <p:spPr>
            <a:xfrm>
              <a:off x="5629680" y="4988880"/>
              <a:ext cx="251280" cy="287280"/>
            </a:xfrm>
            <a:prstGeom prst="ellipse">
              <a:avLst/>
            </a:prstGeom>
            <a:noFill/>
            <a:ln w="0">
              <a:solidFill>
                <a:srgbClr val="3465a4"/>
              </a:solidFill>
            </a:ln>
          </p:spPr>
          <p:style>
            <a:lnRef idx="0"/>
            <a:fillRef idx="0"/>
            <a:effectRef idx="0"/>
            <a:fontRef idx="minor"/>
          </p:style>
        </p:sp>
      </p:grpSp>
      <p:sp>
        <p:nvSpPr>
          <p:cNvPr id="116" name=""/>
          <p:cNvSpPr/>
          <p:nvPr/>
        </p:nvSpPr>
        <p:spPr>
          <a:xfrm>
            <a:off x="2340000" y="2736000"/>
            <a:ext cx="1619640" cy="395640"/>
          </a:xfrm>
          <a:custGeom>
            <a:avLst/>
            <a:gdLst/>
            <a:ahLst/>
            <a:rect l="l" t="t" r="r" b="b"/>
            <a:pathLst>
              <a:path w="4502" h="1102">
                <a:moveTo>
                  <a:pt x="183" y="0"/>
                </a:moveTo>
                <a:lnTo>
                  <a:pt x="184" y="0"/>
                </a:lnTo>
                <a:cubicBezTo>
                  <a:pt x="151" y="0"/>
                  <a:pt x="120" y="8"/>
                  <a:pt x="92" y="25"/>
                </a:cubicBezTo>
                <a:cubicBezTo>
                  <a:pt x="64" y="41"/>
                  <a:pt x="41" y="64"/>
                  <a:pt x="25" y="92"/>
                </a:cubicBezTo>
                <a:cubicBezTo>
                  <a:pt x="8" y="120"/>
                  <a:pt x="0" y="151"/>
                  <a:pt x="0" y="184"/>
                </a:cubicBezTo>
                <a:lnTo>
                  <a:pt x="0" y="917"/>
                </a:lnTo>
                <a:lnTo>
                  <a:pt x="0" y="918"/>
                </a:lnTo>
                <a:cubicBezTo>
                  <a:pt x="0" y="950"/>
                  <a:pt x="8" y="981"/>
                  <a:pt x="25" y="1009"/>
                </a:cubicBezTo>
                <a:cubicBezTo>
                  <a:pt x="41" y="1037"/>
                  <a:pt x="64" y="1060"/>
                  <a:pt x="92" y="1076"/>
                </a:cubicBezTo>
                <a:cubicBezTo>
                  <a:pt x="120" y="1093"/>
                  <a:pt x="151" y="1101"/>
                  <a:pt x="184" y="1101"/>
                </a:cubicBezTo>
                <a:lnTo>
                  <a:pt x="4317" y="1101"/>
                </a:lnTo>
                <a:lnTo>
                  <a:pt x="4318" y="1101"/>
                </a:lnTo>
                <a:cubicBezTo>
                  <a:pt x="4350" y="1101"/>
                  <a:pt x="4381" y="1093"/>
                  <a:pt x="4409" y="1076"/>
                </a:cubicBezTo>
                <a:cubicBezTo>
                  <a:pt x="4437" y="1060"/>
                  <a:pt x="4460" y="1037"/>
                  <a:pt x="4476" y="1009"/>
                </a:cubicBezTo>
                <a:cubicBezTo>
                  <a:pt x="4493" y="981"/>
                  <a:pt x="4501" y="950"/>
                  <a:pt x="4501" y="918"/>
                </a:cubicBezTo>
                <a:lnTo>
                  <a:pt x="4501" y="183"/>
                </a:lnTo>
                <a:lnTo>
                  <a:pt x="4501" y="184"/>
                </a:lnTo>
                <a:lnTo>
                  <a:pt x="4501" y="184"/>
                </a:lnTo>
                <a:cubicBezTo>
                  <a:pt x="4501" y="151"/>
                  <a:pt x="4493" y="120"/>
                  <a:pt x="4476" y="92"/>
                </a:cubicBezTo>
                <a:cubicBezTo>
                  <a:pt x="4460" y="64"/>
                  <a:pt x="4437" y="41"/>
                  <a:pt x="4409" y="25"/>
                </a:cubicBezTo>
                <a:cubicBezTo>
                  <a:pt x="4381" y="8"/>
                  <a:pt x="4350" y="0"/>
                  <a:pt x="4318" y="0"/>
                </a:cubicBezTo>
                <a:lnTo>
                  <a:pt x="183" y="0"/>
                </a:lnTo>
              </a:path>
            </a:pathLst>
          </a:custGeom>
          <a:noFill/>
          <a:ln w="18000">
            <a:solidFill>
              <a:srgbClr val="3465a4"/>
            </a:solidFill>
            <a:round/>
          </a:ln>
        </p:spPr>
        <p:style>
          <a:lnRef idx="0"/>
          <a:fillRef idx="0"/>
          <a:effectRef idx="0"/>
          <a:fontRef idx="minor"/>
        </p:style>
      </p:sp>
      <p:sp>
        <p:nvSpPr>
          <p:cNvPr id="117" name=""/>
          <p:cNvSpPr/>
          <p:nvPr/>
        </p:nvSpPr>
        <p:spPr>
          <a:xfrm>
            <a:off x="2340000" y="2772000"/>
            <a:ext cx="1619640" cy="35964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現金を引き出す</a:t>
            </a:r>
            <a:endParaRPr b="0" lang="en-US" sz="1200" spc="-1" strike="noStrike">
              <a:latin typeface="Arial"/>
            </a:endParaRPr>
          </a:p>
        </p:txBody>
      </p:sp>
      <p:sp>
        <p:nvSpPr>
          <p:cNvPr id="118" name=""/>
          <p:cNvSpPr/>
          <p:nvPr/>
        </p:nvSpPr>
        <p:spPr>
          <a:xfrm>
            <a:off x="3132000" y="2556000"/>
            <a:ext cx="360" cy="180000"/>
          </a:xfrm>
          <a:prstGeom prst="line">
            <a:avLst/>
          </a:prstGeom>
          <a:ln w="18000">
            <a:solidFill>
              <a:srgbClr val="3465a4"/>
            </a:solidFill>
            <a:round/>
            <a:tailEnd len="med" type="triangle" w="med"/>
          </a:ln>
        </p:spPr>
        <p:style>
          <a:lnRef idx="0"/>
          <a:fillRef idx="0"/>
          <a:effectRef idx="0"/>
          <a:fontRef idx="minor"/>
        </p:style>
      </p:sp>
      <p:sp>
        <p:nvSpPr>
          <p:cNvPr id="119" name=""/>
          <p:cNvSpPr/>
          <p:nvPr/>
        </p:nvSpPr>
        <p:spPr>
          <a:xfrm>
            <a:off x="3132000" y="3132000"/>
            <a:ext cx="2627640" cy="395640"/>
          </a:xfrm>
          <a:custGeom>
            <a:avLst/>
            <a:gdLst/>
            <a:ahLst/>
            <a:rect l="l" t="t" r="r" b="b"/>
            <a:pathLst>
              <a:path w="7301" h="1101">
                <a:moveTo>
                  <a:pt x="0" y="0"/>
                </a:moveTo>
                <a:lnTo>
                  <a:pt x="0" y="400"/>
                </a:lnTo>
                <a:lnTo>
                  <a:pt x="7300" y="400"/>
                </a:lnTo>
                <a:lnTo>
                  <a:pt x="7300" y="1100"/>
                </a:lnTo>
              </a:path>
            </a:pathLst>
          </a:custGeom>
          <a:noFill/>
          <a:ln w="18000">
            <a:solidFill>
              <a:srgbClr val="3465a4"/>
            </a:solidFill>
            <a:round/>
            <a:tailEnd len="med" type="triangle" w="med"/>
          </a:ln>
        </p:spPr>
        <p:style>
          <a:lnRef idx="0"/>
          <a:fillRef idx="0"/>
          <a:effectRef idx="0"/>
          <a:fontRef idx="minor"/>
        </p:style>
      </p:sp>
      <p:sp>
        <p:nvSpPr>
          <p:cNvPr id="120" name=""/>
          <p:cNvSpPr/>
          <p:nvPr/>
        </p:nvSpPr>
        <p:spPr>
          <a:xfrm>
            <a:off x="5148000" y="3528000"/>
            <a:ext cx="1259640" cy="539640"/>
          </a:xfrm>
          <a:custGeom>
            <a:avLst/>
            <a:gdLst/>
            <a:ahLst/>
            <a:rect l="l" t="t" r="r" b="b"/>
            <a:pathLst>
              <a:path w="3502" h="1502">
                <a:moveTo>
                  <a:pt x="875" y="0"/>
                </a:moveTo>
                <a:lnTo>
                  <a:pt x="2625" y="0"/>
                </a:lnTo>
                <a:lnTo>
                  <a:pt x="3501" y="750"/>
                </a:lnTo>
                <a:lnTo>
                  <a:pt x="2625" y="1501"/>
                </a:lnTo>
                <a:lnTo>
                  <a:pt x="875" y="1501"/>
                </a:lnTo>
                <a:lnTo>
                  <a:pt x="0" y="750"/>
                </a:lnTo>
                <a:lnTo>
                  <a:pt x="875" y="0"/>
                </a:lnTo>
              </a:path>
            </a:pathLst>
          </a:custGeom>
          <a:noFill/>
          <a:ln w="18000">
            <a:solidFill>
              <a:srgbClr val="3465a4"/>
            </a:solidFill>
            <a:round/>
          </a:ln>
        </p:spPr>
        <p:style>
          <a:lnRef idx="0"/>
          <a:fillRef idx="0"/>
          <a:effectRef idx="0"/>
          <a:fontRef idx="minor"/>
        </p:style>
      </p:sp>
      <p:sp>
        <p:nvSpPr>
          <p:cNvPr id="121" name=""/>
          <p:cNvSpPr/>
          <p:nvPr/>
        </p:nvSpPr>
        <p:spPr>
          <a:xfrm>
            <a:off x="2340000" y="2772000"/>
            <a:ext cx="1619640" cy="35964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現金を引き出す</a:t>
            </a:r>
            <a:endParaRPr b="0" lang="en-US" sz="1200" spc="-1" strike="noStrike">
              <a:latin typeface="Arial"/>
            </a:endParaRPr>
          </a:p>
        </p:txBody>
      </p:sp>
      <p:sp>
        <p:nvSpPr>
          <p:cNvPr id="122" name=""/>
          <p:cNvSpPr/>
          <p:nvPr/>
        </p:nvSpPr>
        <p:spPr>
          <a:xfrm>
            <a:off x="5364000" y="3542040"/>
            <a:ext cx="827640" cy="4896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残高を</a:t>
            </a:r>
            <a:endParaRPr b="0" lang="en-US" sz="1200" spc="-1" strike="noStrike">
              <a:latin typeface="Arial"/>
            </a:endParaRPr>
          </a:p>
          <a:p>
            <a:pPr algn="ctr">
              <a:lnSpc>
                <a:spcPct val="100000"/>
              </a:lnSpc>
              <a:buNone/>
            </a:pPr>
            <a:r>
              <a:rPr b="0" lang="ja-JP" sz="1200" spc="-1" strike="noStrike">
                <a:latin typeface="Arial"/>
                <a:ea typeface="MS ゴシック"/>
              </a:rPr>
              <a:t>確認する</a:t>
            </a:r>
            <a:endParaRPr b="0" lang="en-US" sz="1200" spc="-1" strike="noStrike">
              <a:latin typeface="Arial"/>
            </a:endParaRPr>
          </a:p>
        </p:txBody>
      </p:sp>
      <p:sp>
        <p:nvSpPr>
          <p:cNvPr id="123" name=""/>
          <p:cNvSpPr/>
          <p:nvPr/>
        </p:nvSpPr>
        <p:spPr>
          <a:xfrm>
            <a:off x="4212000" y="3312000"/>
            <a:ext cx="1007640" cy="4896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引出し額が預金額以内</a:t>
            </a:r>
            <a:endParaRPr b="0" lang="en-US" sz="1200" spc="-1" strike="noStrike">
              <a:latin typeface="Arial"/>
            </a:endParaRPr>
          </a:p>
        </p:txBody>
      </p:sp>
      <p:sp>
        <p:nvSpPr>
          <p:cNvPr id="124" name=""/>
          <p:cNvSpPr/>
          <p:nvPr/>
        </p:nvSpPr>
        <p:spPr>
          <a:xfrm>
            <a:off x="6444000" y="3780000"/>
            <a:ext cx="143640" cy="359640"/>
          </a:xfrm>
          <a:custGeom>
            <a:avLst/>
            <a:gdLst/>
            <a:ahLst/>
            <a:rect l="l" t="t" r="r" b="b"/>
            <a:pathLst>
              <a:path w="401" h="1001">
                <a:moveTo>
                  <a:pt x="0" y="0"/>
                </a:moveTo>
                <a:lnTo>
                  <a:pt x="400" y="0"/>
                </a:lnTo>
                <a:lnTo>
                  <a:pt x="400" y="1000"/>
                </a:lnTo>
              </a:path>
            </a:pathLst>
          </a:custGeom>
          <a:noFill/>
          <a:ln w="18000">
            <a:solidFill>
              <a:srgbClr val="3465a4"/>
            </a:solidFill>
            <a:round/>
            <a:tailEnd len="med" type="triangle" w="med"/>
          </a:ln>
        </p:spPr>
        <p:style>
          <a:lnRef idx="0"/>
          <a:fillRef idx="0"/>
          <a:effectRef idx="0"/>
          <a:fontRef idx="minor"/>
        </p:style>
      </p:sp>
      <p:sp>
        <p:nvSpPr>
          <p:cNvPr id="125" name=""/>
          <p:cNvSpPr/>
          <p:nvPr/>
        </p:nvSpPr>
        <p:spPr>
          <a:xfrm>
            <a:off x="4914000" y="3780000"/>
            <a:ext cx="143640" cy="359640"/>
          </a:xfrm>
          <a:custGeom>
            <a:avLst/>
            <a:gdLst/>
            <a:ahLst/>
            <a:rect l="l" t="t" r="r" b="b"/>
            <a:pathLst>
              <a:path w="401" h="1001">
                <a:moveTo>
                  <a:pt x="400" y="0"/>
                </a:moveTo>
                <a:lnTo>
                  <a:pt x="0" y="0"/>
                </a:lnTo>
                <a:lnTo>
                  <a:pt x="0" y="1000"/>
                </a:lnTo>
              </a:path>
            </a:pathLst>
          </a:custGeom>
          <a:noFill/>
          <a:ln w="18000">
            <a:solidFill>
              <a:srgbClr val="3465a4"/>
            </a:solidFill>
            <a:round/>
            <a:tailEnd len="med" type="triangle" w="med"/>
          </a:ln>
        </p:spPr>
        <p:style>
          <a:lnRef idx="0"/>
          <a:fillRef idx="0"/>
          <a:effectRef idx="0"/>
          <a:fontRef idx="minor"/>
        </p:style>
      </p:sp>
      <p:sp>
        <p:nvSpPr>
          <p:cNvPr id="126" name=""/>
          <p:cNvSpPr/>
          <p:nvPr/>
        </p:nvSpPr>
        <p:spPr>
          <a:xfrm>
            <a:off x="6300000" y="3312360"/>
            <a:ext cx="1115640" cy="4896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引出し額が預金額を超過</a:t>
            </a:r>
            <a:endParaRPr b="0" lang="en-US" sz="1200" spc="-1" strike="noStrike">
              <a:latin typeface="Arial"/>
            </a:endParaRPr>
          </a:p>
        </p:txBody>
      </p:sp>
      <p:sp>
        <p:nvSpPr>
          <p:cNvPr id="127" name=""/>
          <p:cNvSpPr/>
          <p:nvPr/>
        </p:nvSpPr>
        <p:spPr>
          <a:xfrm>
            <a:off x="4392000" y="4140000"/>
            <a:ext cx="1007640" cy="525600"/>
          </a:xfrm>
          <a:custGeom>
            <a:avLst/>
            <a:gdLst/>
            <a:ahLst/>
            <a:rect l="l" t="t" r="r" b="b"/>
            <a:pathLst>
              <a:path w="2802" h="1463">
                <a:moveTo>
                  <a:pt x="243" y="0"/>
                </a:moveTo>
                <a:lnTo>
                  <a:pt x="244" y="0"/>
                </a:lnTo>
                <a:cubicBezTo>
                  <a:pt x="201" y="0"/>
                  <a:pt x="159" y="11"/>
                  <a:pt x="122" y="33"/>
                </a:cubicBezTo>
                <a:cubicBezTo>
                  <a:pt x="85" y="54"/>
                  <a:pt x="54" y="85"/>
                  <a:pt x="33" y="122"/>
                </a:cubicBezTo>
                <a:cubicBezTo>
                  <a:pt x="11" y="159"/>
                  <a:pt x="0" y="201"/>
                  <a:pt x="0" y="244"/>
                </a:cubicBezTo>
                <a:lnTo>
                  <a:pt x="0" y="1218"/>
                </a:lnTo>
                <a:lnTo>
                  <a:pt x="0" y="1218"/>
                </a:lnTo>
                <a:cubicBezTo>
                  <a:pt x="0" y="1261"/>
                  <a:pt x="11" y="1303"/>
                  <a:pt x="33" y="1340"/>
                </a:cubicBezTo>
                <a:cubicBezTo>
                  <a:pt x="54" y="1377"/>
                  <a:pt x="85" y="1408"/>
                  <a:pt x="122" y="1429"/>
                </a:cubicBezTo>
                <a:cubicBezTo>
                  <a:pt x="159" y="1451"/>
                  <a:pt x="201" y="1462"/>
                  <a:pt x="244" y="1462"/>
                </a:cubicBezTo>
                <a:lnTo>
                  <a:pt x="2557" y="1462"/>
                </a:lnTo>
                <a:lnTo>
                  <a:pt x="2557" y="1462"/>
                </a:lnTo>
                <a:cubicBezTo>
                  <a:pt x="2600" y="1462"/>
                  <a:pt x="2642" y="1451"/>
                  <a:pt x="2679" y="1429"/>
                </a:cubicBezTo>
                <a:cubicBezTo>
                  <a:pt x="2716" y="1408"/>
                  <a:pt x="2747" y="1377"/>
                  <a:pt x="2768" y="1340"/>
                </a:cubicBezTo>
                <a:cubicBezTo>
                  <a:pt x="2790" y="1303"/>
                  <a:pt x="2801" y="1261"/>
                  <a:pt x="2801" y="1218"/>
                </a:cubicBezTo>
                <a:lnTo>
                  <a:pt x="2800" y="243"/>
                </a:lnTo>
                <a:lnTo>
                  <a:pt x="2801" y="244"/>
                </a:lnTo>
                <a:lnTo>
                  <a:pt x="2801" y="244"/>
                </a:lnTo>
                <a:cubicBezTo>
                  <a:pt x="2801" y="201"/>
                  <a:pt x="2790" y="159"/>
                  <a:pt x="2768" y="122"/>
                </a:cubicBezTo>
                <a:cubicBezTo>
                  <a:pt x="2747" y="85"/>
                  <a:pt x="2716" y="54"/>
                  <a:pt x="2679" y="33"/>
                </a:cubicBezTo>
                <a:cubicBezTo>
                  <a:pt x="2642" y="11"/>
                  <a:pt x="2600" y="0"/>
                  <a:pt x="2557" y="0"/>
                </a:cubicBezTo>
                <a:lnTo>
                  <a:pt x="243" y="0"/>
                </a:lnTo>
              </a:path>
            </a:pathLst>
          </a:custGeom>
          <a:noFill/>
          <a:ln w="18000">
            <a:solidFill>
              <a:srgbClr val="3465a4"/>
            </a:solidFill>
            <a:round/>
          </a:ln>
        </p:spPr>
        <p:style>
          <a:lnRef idx="0"/>
          <a:fillRef idx="0"/>
          <a:effectRef idx="0"/>
          <a:fontRef idx="minor"/>
        </p:style>
      </p:sp>
      <p:sp>
        <p:nvSpPr>
          <p:cNvPr id="128" name=""/>
          <p:cNvSpPr/>
          <p:nvPr/>
        </p:nvSpPr>
        <p:spPr>
          <a:xfrm>
            <a:off x="4392000" y="4176000"/>
            <a:ext cx="1007640" cy="4896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指定金額を引き出す</a:t>
            </a:r>
            <a:endParaRPr b="0" lang="en-US" sz="1200" spc="-1" strike="noStrike">
              <a:latin typeface="Arial"/>
            </a:endParaRPr>
          </a:p>
        </p:txBody>
      </p:sp>
      <p:sp>
        <p:nvSpPr>
          <p:cNvPr id="129" name=""/>
          <p:cNvSpPr/>
          <p:nvPr/>
        </p:nvSpPr>
        <p:spPr>
          <a:xfrm>
            <a:off x="6084000" y="4176360"/>
            <a:ext cx="1079640" cy="4896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引出し不可を通知する</a:t>
            </a:r>
            <a:endParaRPr b="0" lang="en-US" sz="1200" spc="-1" strike="noStrike">
              <a:latin typeface="Arial"/>
            </a:endParaRPr>
          </a:p>
        </p:txBody>
      </p:sp>
      <p:sp>
        <p:nvSpPr>
          <p:cNvPr id="130" name=""/>
          <p:cNvSpPr/>
          <p:nvPr/>
        </p:nvSpPr>
        <p:spPr>
          <a:xfrm>
            <a:off x="6084360" y="4140000"/>
            <a:ext cx="1007640" cy="525600"/>
          </a:xfrm>
          <a:custGeom>
            <a:avLst/>
            <a:gdLst/>
            <a:ahLst/>
            <a:rect l="l" t="t" r="r" b="b"/>
            <a:pathLst>
              <a:path w="2802" h="1463">
                <a:moveTo>
                  <a:pt x="243" y="0"/>
                </a:moveTo>
                <a:lnTo>
                  <a:pt x="244" y="0"/>
                </a:lnTo>
                <a:cubicBezTo>
                  <a:pt x="201" y="0"/>
                  <a:pt x="159" y="11"/>
                  <a:pt x="122" y="33"/>
                </a:cubicBezTo>
                <a:cubicBezTo>
                  <a:pt x="85" y="54"/>
                  <a:pt x="54" y="85"/>
                  <a:pt x="33" y="122"/>
                </a:cubicBezTo>
                <a:cubicBezTo>
                  <a:pt x="11" y="159"/>
                  <a:pt x="0" y="201"/>
                  <a:pt x="0" y="244"/>
                </a:cubicBezTo>
                <a:lnTo>
                  <a:pt x="0" y="1218"/>
                </a:lnTo>
                <a:lnTo>
                  <a:pt x="0" y="1218"/>
                </a:lnTo>
                <a:cubicBezTo>
                  <a:pt x="0" y="1261"/>
                  <a:pt x="11" y="1303"/>
                  <a:pt x="33" y="1340"/>
                </a:cubicBezTo>
                <a:cubicBezTo>
                  <a:pt x="54" y="1377"/>
                  <a:pt x="85" y="1408"/>
                  <a:pt x="122" y="1429"/>
                </a:cubicBezTo>
                <a:cubicBezTo>
                  <a:pt x="159" y="1451"/>
                  <a:pt x="201" y="1462"/>
                  <a:pt x="244" y="1462"/>
                </a:cubicBezTo>
                <a:lnTo>
                  <a:pt x="2557" y="1462"/>
                </a:lnTo>
                <a:lnTo>
                  <a:pt x="2557" y="1462"/>
                </a:lnTo>
                <a:cubicBezTo>
                  <a:pt x="2600" y="1462"/>
                  <a:pt x="2642" y="1451"/>
                  <a:pt x="2679" y="1429"/>
                </a:cubicBezTo>
                <a:cubicBezTo>
                  <a:pt x="2716" y="1408"/>
                  <a:pt x="2747" y="1377"/>
                  <a:pt x="2768" y="1340"/>
                </a:cubicBezTo>
                <a:cubicBezTo>
                  <a:pt x="2790" y="1303"/>
                  <a:pt x="2801" y="1261"/>
                  <a:pt x="2801" y="1218"/>
                </a:cubicBezTo>
                <a:lnTo>
                  <a:pt x="2800" y="243"/>
                </a:lnTo>
                <a:lnTo>
                  <a:pt x="2801" y="244"/>
                </a:lnTo>
                <a:lnTo>
                  <a:pt x="2801" y="244"/>
                </a:lnTo>
                <a:cubicBezTo>
                  <a:pt x="2801" y="201"/>
                  <a:pt x="2790" y="159"/>
                  <a:pt x="2768" y="122"/>
                </a:cubicBezTo>
                <a:cubicBezTo>
                  <a:pt x="2747" y="85"/>
                  <a:pt x="2716" y="54"/>
                  <a:pt x="2679" y="33"/>
                </a:cubicBezTo>
                <a:cubicBezTo>
                  <a:pt x="2642" y="11"/>
                  <a:pt x="2600" y="0"/>
                  <a:pt x="2557" y="0"/>
                </a:cubicBezTo>
                <a:lnTo>
                  <a:pt x="243" y="0"/>
                </a:lnTo>
              </a:path>
            </a:pathLst>
          </a:custGeom>
          <a:noFill/>
          <a:ln w="18000">
            <a:solidFill>
              <a:srgbClr val="3465a4"/>
            </a:solidFill>
            <a:round/>
          </a:ln>
        </p:spPr>
        <p:style>
          <a:lnRef idx="0"/>
          <a:fillRef idx="0"/>
          <a:effectRef idx="0"/>
          <a:fontRef idx="minor"/>
        </p:style>
      </p:sp>
      <p:sp>
        <p:nvSpPr>
          <p:cNvPr id="131" name=""/>
          <p:cNvSpPr/>
          <p:nvPr/>
        </p:nvSpPr>
        <p:spPr>
          <a:xfrm>
            <a:off x="4896000" y="4665960"/>
            <a:ext cx="1763640" cy="157680"/>
          </a:xfrm>
          <a:custGeom>
            <a:avLst/>
            <a:gdLst/>
            <a:ahLst/>
            <a:rect l="l" t="t" r="r" b="b"/>
            <a:pathLst>
              <a:path w="4901" h="440">
                <a:moveTo>
                  <a:pt x="0" y="139"/>
                </a:moveTo>
                <a:lnTo>
                  <a:pt x="0" y="439"/>
                </a:lnTo>
                <a:lnTo>
                  <a:pt x="4900" y="439"/>
                </a:lnTo>
                <a:lnTo>
                  <a:pt x="4900" y="0"/>
                </a:lnTo>
              </a:path>
            </a:pathLst>
          </a:custGeom>
          <a:noFill/>
          <a:ln w="18000">
            <a:solidFill>
              <a:srgbClr val="3465a4"/>
            </a:solidFill>
            <a:round/>
          </a:ln>
        </p:spPr>
        <p:style>
          <a:lnRef idx="0"/>
          <a:fillRef idx="0"/>
          <a:effectRef idx="0"/>
          <a:fontRef idx="minor"/>
        </p:style>
      </p:sp>
      <p:sp>
        <p:nvSpPr>
          <p:cNvPr id="132" name=""/>
          <p:cNvSpPr/>
          <p:nvPr/>
        </p:nvSpPr>
        <p:spPr>
          <a:xfrm>
            <a:off x="5760000" y="4824000"/>
            <a:ext cx="360" cy="180000"/>
          </a:xfrm>
          <a:prstGeom prst="line">
            <a:avLst/>
          </a:prstGeom>
          <a:ln w="1800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7000"/>
            <a:ext cx="9071280" cy="532080"/>
          </a:xfrm>
          <a:prstGeom prst="rect">
            <a:avLst/>
          </a:prstGeom>
          <a:noFill/>
          <a:ln w="0">
            <a:noFill/>
          </a:ln>
        </p:spPr>
        <p:txBody>
          <a:bodyPr lIns="0" rIns="0" tIns="0" bIns="0" anchor="ctr">
            <a:noAutofit/>
          </a:bodyPr>
          <a:p>
            <a:pPr algn="ctr">
              <a:lnSpc>
                <a:spcPct val="100000"/>
              </a:lnSpc>
              <a:buNone/>
            </a:pPr>
            <a:r>
              <a:rPr b="0" lang="ja-JP" sz="3200" spc="-1" strike="noStrike">
                <a:latin typeface="Arial"/>
                <a:ea typeface="MS ゴシック"/>
              </a:rPr>
              <a:t>クラス図</a:t>
            </a:r>
            <a:endParaRPr b="0" lang="en-US" sz="3200" spc="-1" strike="noStrike">
              <a:latin typeface="Arial"/>
            </a:endParaRPr>
          </a:p>
        </p:txBody>
      </p:sp>
      <p:sp>
        <p:nvSpPr>
          <p:cNvPr id="134" name="PlaceHolder 2"/>
          <p:cNvSpPr>
            <a:spLocks noGrp="1"/>
          </p:cNvSpPr>
          <p:nvPr>
            <p:ph/>
          </p:nvPr>
        </p:nvSpPr>
        <p:spPr>
          <a:xfrm>
            <a:off x="504000" y="642600"/>
            <a:ext cx="9071280" cy="16970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ja-JP" sz="2400" spc="-1" strike="noStrike">
                <a:latin typeface="Arial"/>
                <a:ea typeface="MS ゴシック"/>
              </a:rPr>
              <a:t>クラスの関係（関連、コンポジション、集約、汎化）の図式化</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概念クラス図（システム化の分析段階）とクラス図（クラス設計段階）がある</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概念クラス図の例</a:t>
            </a:r>
            <a:endParaRPr b="0" lang="en-US" sz="2400" spc="-1" strike="noStrike">
              <a:latin typeface="Arial"/>
            </a:endParaRPr>
          </a:p>
        </p:txBody>
      </p:sp>
      <p:sp>
        <p:nvSpPr>
          <p:cNvPr id="135" name=""/>
          <p:cNvSpPr/>
          <p:nvPr/>
        </p:nvSpPr>
        <p:spPr>
          <a:xfrm>
            <a:off x="4510080" y="536472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62377CFE-9FF4-4687-B18D-979DA65B3D6B}"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sp>
        <p:nvSpPr>
          <p:cNvPr id="136"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995A0D1C-A87D-4D29-A46F-175341B6BAC4}"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grpSp>
        <p:nvGrpSpPr>
          <p:cNvPr id="137" name=""/>
          <p:cNvGrpSpPr/>
          <p:nvPr/>
        </p:nvGrpSpPr>
        <p:grpSpPr>
          <a:xfrm>
            <a:off x="1620000" y="2700000"/>
            <a:ext cx="1799640" cy="1799640"/>
            <a:chOff x="1620000" y="2700000"/>
            <a:chExt cx="1799640" cy="1799640"/>
          </a:xfrm>
        </p:grpSpPr>
        <p:sp>
          <p:nvSpPr>
            <p:cNvPr id="138" name=""/>
            <p:cNvSpPr/>
            <p:nvPr/>
          </p:nvSpPr>
          <p:spPr>
            <a:xfrm>
              <a:off x="1620000" y="2700000"/>
              <a:ext cx="1799640" cy="359640"/>
            </a:xfrm>
            <a:prstGeom prst="rect">
              <a:avLst/>
            </a:prstGeom>
            <a:noFill/>
            <a:ln w="18000">
              <a:solidFill>
                <a:srgbClr val="3465a4"/>
              </a:solidFill>
              <a:round/>
            </a:ln>
          </p:spPr>
          <p:style>
            <a:lnRef idx="0"/>
            <a:fillRef idx="0"/>
            <a:effectRef idx="0"/>
            <a:fontRef idx="minor"/>
          </p:style>
        </p:sp>
        <p:sp>
          <p:nvSpPr>
            <p:cNvPr id="139" name=""/>
            <p:cNvSpPr/>
            <p:nvPr/>
          </p:nvSpPr>
          <p:spPr>
            <a:xfrm>
              <a:off x="1620000" y="3060000"/>
              <a:ext cx="1799640" cy="359640"/>
            </a:xfrm>
            <a:prstGeom prst="rect">
              <a:avLst/>
            </a:prstGeom>
            <a:noFill/>
            <a:ln w="18000">
              <a:solidFill>
                <a:srgbClr val="3465a4"/>
              </a:solidFill>
              <a:round/>
            </a:ln>
          </p:spPr>
          <p:style>
            <a:lnRef idx="0"/>
            <a:fillRef idx="0"/>
            <a:effectRef idx="0"/>
            <a:fontRef idx="minor"/>
          </p:style>
        </p:sp>
        <p:sp>
          <p:nvSpPr>
            <p:cNvPr id="140" name=""/>
            <p:cNvSpPr/>
            <p:nvPr/>
          </p:nvSpPr>
          <p:spPr>
            <a:xfrm>
              <a:off x="1627920" y="3420000"/>
              <a:ext cx="1791720" cy="1079640"/>
            </a:xfrm>
            <a:prstGeom prst="rect">
              <a:avLst/>
            </a:prstGeom>
            <a:noFill/>
            <a:ln w="18000">
              <a:solidFill>
                <a:srgbClr val="3465a4"/>
              </a:solidFill>
              <a:round/>
            </a:ln>
          </p:spPr>
          <p:style>
            <a:lnRef idx="0"/>
            <a:fillRef idx="0"/>
            <a:effectRef idx="0"/>
            <a:fontRef idx="minor"/>
          </p:style>
        </p:sp>
        <p:sp>
          <p:nvSpPr>
            <p:cNvPr id="141" name=""/>
            <p:cNvSpPr/>
            <p:nvPr/>
          </p:nvSpPr>
          <p:spPr>
            <a:xfrm>
              <a:off x="2176920" y="2733840"/>
              <a:ext cx="667080" cy="2898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ATM</a:t>
              </a:r>
              <a:endParaRPr b="0" lang="en-US" sz="1400" spc="-1" strike="noStrike">
                <a:latin typeface="Arial"/>
              </a:endParaRPr>
            </a:p>
          </p:txBody>
        </p:sp>
        <p:sp>
          <p:nvSpPr>
            <p:cNvPr id="142" name=""/>
            <p:cNvSpPr/>
            <p:nvPr/>
          </p:nvSpPr>
          <p:spPr>
            <a:xfrm>
              <a:off x="1628280" y="3453840"/>
              <a:ext cx="1785240" cy="102312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・現金を預け入れる</a:t>
              </a:r>
              <a:endParaRPr b="0" lang="en-US" sz="1400" spc="-1" strike="noStrike">
                <a:latin typeface="Arial"/>
              </a:endParaRPr>
            </a:p>
            <a:p>
              <a:pPr>
                <a:lnSpc>
                  <a:spcPct val="100000"/>
                </a:lnSpc>
                <a:buNone/>
              </a:pPr>
              <a:r>
                <a:rPr b="0" lang="ja-JP" sz="1400" spc="-1" strike="noStrike">
                  <a:latin typeface="Arial"/>
                  <a:ea typeface="MS ゴシック"/>
                </a:rPr>
                <a:t>・現金を引き出す</a:t>
              </a:r>
              <a:endParaRPr b="0" lang="en-US" sz="1400" spc="-1" strike="noStrike">
                <a:latin typeface="Arial"/>
              </a:endParaRPr>
            </a:p>
            <a:p>
              <a:pPr>
                <a:lnSpc>
                  <a:spcPct val="100000"/>
                </a:lnSpc>
                <a:buNone/>
              </a:pPr>
              <a:r>
                <a:rPr b="0" lang="ja-JP" sz="1400" spc="-1" strike="noStrike">
                  <a:latin typeface="Arial"/>
                  <a:ea typeface="MS ゴシック"/>
                </a:rPr>
                <a:t>・残高を照会する</a:t>
              </a:r>
              <a:endParaRPr b="0" lang="en-US" sz="1400" spc="-1" strike="noStrike">
                <a:latin typeface="Arial"/>
              </a:endParaRPr>
            </a:p>
            <a:p>
              <a:pPr>
                <a:lnSpc>
                  <a:spcPct val="100000"/>
                </a:lnSpc>
                <a:buNone/>
              </a:pPr>
              <a:r>
                <a:rPr b="0" lang="ja-JP" sz="1400" spc="-1" strike="noStrike">
                  <a:latin typeface="Arial"/>
                  <a:ea typeface="MS ゴシック"/>
                </a:rPr>
                <a:t>・</a:t>
              </a:r>
              <a:r>
                <a:rPr b="0" lang="en-US" sz="1400" spc="-1" strike="noStrike">
                  <a:latin typeface="Arial"/>
                  <a:ea typeface="MS ゴシック"/>
                </a:rPr>
                <a:t>...</a:t>
              </a:r>
              <a:endParaRPr b="0" lang="en-US" sz="1400" spc="-1" strike="noStrike">
                <a:latin typeface="Arial"/>
              </a:endParaRPr>
            </a:p>
          </p:txBody>
        </p:sp>
      </p:grpSp>
      <p:grpSp>
        <p:nvGrpSpPr>
          <p:cNvPr id="143" name=""/>
          <p:cNvGrpSpPr/>
          <p:nvPr/>
        </p:nvGrpSpPr>
        <p:grpSpPr>
          <a:xfrm>
            <a:off x="7128000" y="2016000"/>
            <a:ext cx="1295280" cy="1310400"/>
            <a:chOff x="7128000" y="2016000"/>
            <a:chExt cx="1295280" cy="1310400"/>
          </a:xfrm>
        </p:grpSpPr>
        <p:sp>
          <p:nvSpPr>
            <p:cNvPr id="144" name=""/>
            <p:cNvSpPr/>
            <p:nvPr/>
          </p:nvSpPr>
          <p:spPr>
            <a:xfrm>
              <a:off x="7128000" y="2016000"/>
              <a:ext cx="1295280" cy="359640"/>
            </a:xfrm>
            <a:prstGeom prst="rect">
              <a:avLst/>
            </a:prstGeom>
            <a:noFill/>
            <a:ln w="18000">
              <a:solidFill>
                <a:srgbClr val="3465a4"/>
              </a:solidFill>
              <a:round/>
            </a:ln>
          </p:spPr>
          <p:style>
            <a:lnRef idx="0"/>
            <a:fillRef idx="0"/>
            <a:effectRef idx="0"/>
            <a:fontRef idx="minor"/>
          </p:style>
        </p:sp>
        <p:sp>
          <p:nvSpPr>
            <p:cNvPr id="145" name=""/>
            <p:cNvSpPr/>
            <p:nvPr/>
          </p:nvSpPr>
          <p:spPr>
            <a:xfrm>
              <a:off x="7128000" y="2376000"/>
              <a:ext cx="1295280" cy="359640"/>
            </a:xfrm>
            <a:prstGeom prst="rect">
              <a:avLst/>
            </a:prstGeom>
            <a:noFill/>
            <a:ln w="18000">
              <a:solidFill>
                <a:srgbClr val="3465a4"/>
              </a:solidFill>
              <a:round/>
            </a:ln>
          </p:spPr>
          <p:style>
            <a:lnRef idx="0"/>
            <a:fillRef idx="0"/>
            <a:effectRef idx="0"/>
            <a:fontRef idx="minor"/>
          </p:style>
        </p:sp>
        <p:sp>
          <p:nvSpPr>
            <p:cNvPr id="146" name=""/>
            <p:cNvSpPr/>
            <p:nvPr/>
          </p:nvSpPr>
          <p:spPr>
            <a:xfrm>
              <a:off x="7135920" y="2736000"/>
              <a:ext cx="1287360" cy="590400"/>
            </a:xfrm>
            <a:prstGeom prst="rect">
              <a:avLst/>
            </a:prstGeom>
            <a:noFill/>
            <a:ln w="18000">
              <a:solidFill>
                <a:srgbClr val="3465a4"/>
              </a:solidFill>
              <a:round/>
            </a:ln>
          </p:spPr>
          <p:style>
            <a:lnRef idx="0"/>
            <a:fillRef idx="0"/>
            <a:effectRef idx="0"/>
            <a:fontRef idx="minor"/>
          </p:style>
        </p:sp>
        <p:sp>
          <p:nvSpPr>
            <p:cNvPr id="147" name=""/>
            <p:cNvSpPr/>
            <p:nvPr/>
          </p:nvSpPr>
          <p:spPr>
            <a:xfrm>
              <a:off x="7470720" y="2049840"/>
              <a:ext cx="62928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口座</a:t>
              </a:r>
              <a:endParaRPr b="0" lang="en-US" sz="1400" spc="-1" strike="noStrike">
                <a:latin typeface="Arial"/>
              </a:endParaRPr>
            </a:p>
          </p:txBody>
        </p:sp>
        <p:sp>
          <p:nvSpPr>
            <p:cNvPr id="148" name=""/>
            <p:cNvSpPr/>
            <p:nvPr/>
          </p:nvSpPr>
          <p:spPr>
            <a:xfrm>
              <a:off x="7132320" y="2769840"/>
              <a:ext cx="1290960" cy="55656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・入金する</a:t>
              </a:r>
              <a:endParaRPr b="0" lang="en-US" sz="1400" spc="-1" strike="noStrike">
                <a:latin typeface="Arial"/>
              </a:endParaRPr>
            </a:p>
            <a:p>
              <a:pPr>
                <a:lnSpc>
                  <a:spcPct val="100000"/>
                </a:lnSpc>
                <a:buNone/>
              </a:pPr>
              <a:r>
                <a:rPr b="0" lang="ja-JP" sz="1400" spc="-1" strike="noStrike">
                  <a:latin typeface="Arial"/>
                  <a:ea typeface="MS ゴシック"/>
                </a:rPr>
                <a:t>・出金する</a:t>
              </a:r>
              <a:endParaRPr b="0" lang="en-US" sz="1400" spc="-1" strike="noStrike">
                <a:latin typeface="Arial"/>
              </a:endParaRPr>
            </a:p>
          </p:txBody>
        </p:sp>
        <p:sp>
          <p:nvSpPr>
            <p:cNvPr id="149" name=""/>
            <p:cNvSpPr/>
            <p:nvPr/>
          </p:nvSpPr>
          <p:spPr>
            <a:xfrm>
              <a:off x="7130880" y="2410200"/>
              <a:ext cx="1292400" cy="32328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・残高</a:t>
              </a:r>
              <a:endParaRPr b="0" lang="en-US" sz="1400" spc="-1" strike="noStrike">
                <a:latin typeface="Arial"/>
              </a:endParaRPr>
            </a:p>
          </p:txBody>
        </p:sp>
      </p:grpSp>
      <p:grpSp>
        <p:nvGrpSpPr>
          <p:cNvPr id="150" name=""/>
          <p:cNvGrpSpPr/>
          <p:nvPr/>
        </p:nvGrpSpPr>
        <p:grpSpPr>
          <a:xfrm>
            <a:off x="7114680" y="3492000"/>
            <a:ext cx="1647000" cy="1799640"/>
            <a:chOff x="7114680" y="3492000"/>
            <a:chExt cx="1647000" cy="1799640"/>
          </a:xfrm>
        </p:grpSpPr>
        <p:sp>
          <p:nvSpPr>
            <p:cNvPr id="151" name=""/>
            <p:cNvSpPr/>
            <p:nvPr/>
          </p:nvSpPr>
          <p:spPr>
            <a:xfrm>
              <a:off x="7128000" y="3492000"/>
              <a:ext cx="1619640" cy="359640"/>
            </a:xfrm>
            <a:prstGeom prst="rect">
              <a:avLst/>
            </a:prstGeom>
            <a:noFill/>
            <a:ln w="18000">
              <a:solidFill>
                <a:srgbClr val="3465a4"/>
              </a:solidFill>
              <a:round/>
            </a:ln>
          </p:spPr>
          <p:style>
            <a:lnRef idx="0"/>
            <a:fillRef idx="0"/>
            <a:effectRef idx="0"/>
            <a:fontRef idx="minor"/>
          </p:style>
        </p:sp>
        <p:sp>
          <p:nvSpPr>
            <p:cNvPr id="152" name=""/>
            <p:cNvSpPr/>
            <p:nvPr/>
          </p:nvSpPr>
          <p:spPr>
            <a:xfrm>
              <a:off x="7114680" y="3852000"/>
              <a:ext cx="1632960" cy="824040"/>
            </a:xfrm>
            <a:prstGeom prst="rect">
              <a:avLst/>
            </a:prstGeom>
            <a:noFill/>
            <a:ln w="18000">
              <a:solidFill>
                <a:srgbClr val="3465a4"/>
              </a:solidFill>
              <a:round/>
            </a:ln>
          </p:spPr>
          <p:style>
            <a:lnRef idx="0"/>
            <a:fillRef idx="0"/>
            <a:effectRef idx="0"/>
            <a:fontRef idx="minor"/>
          </p:style>
        </p:sp>
        <p:sp>
          <p:nvSpPr>
            <p:cNvPr id="153" name=""/>
            <p:cNvSpPr/>
            <p:nvPr/>
          </p:nvSpPr>
          <p:spPr>
            <a:xfrm>
              <a:off x="7114680" y="4680000"/>
              <a:ext cx="1632960" cy="611640"/>
            </a:xfrm>
            <a:prstGeom prst="rect">
              <a:avLst/>
            </a:prstGeom>
            <a:noFill/>
            <a:ln w="18000">
              <a:solidFill>
                <a:srgbClr val="3465a4"/>
              </a:solidFill>
              <a:round/>
            </a:ln>
          </p:spPr>
          <p:style>
            <a:lnRef idx="0"/>
            <a:fillRef idx="0"/>
            <a:effectRef idx="0"/>
            <a:fontRef idx="minor"/>
          </p:style>
        </p:sp>
        <p:sp>
          <p:nvSpPr>
            <p:cNvPr id="154" name=""/>
            <p:cNvSpPr/>
            <p:nvPr/>
          </p:nvSpPr>
          <p:spPr>
            <a:xfrm>
              <a:off x="7204320" y="3525840"/>
              <a:ext cx="143568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入出金記録</a:t>
              </a:r>
              <a:endParaRPr b="0" lang="en-US" sz="1400" spc="-1" strike="noStrike">
                <a:latin typeface="Arial"/>
              </a:endParaRPr>
            </a:p>
          </p:txBody>
        </p:sp>
        <p:sp>
          <p:nvSpPr>
            <p:cNvPr id="155" name=""/>
            <p:cNvSpPr/>
            <p:nvPr/>
          </p:nvSpPr>
          <p:spPr>
            <a:xfrm>
              <a:off x="7150680" y="3886200"/>
              <a:ext cx="1489320" cy="7898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・入金額</a:t>
              </a:r>
              <a:endParaRPr b="0" lang="en-US" sz="1400" spc="-1" strike="noStrike">
                <a:latin typeface="Arial"/>
              </a:endParaRPr>
            </a:p>
            <a:p>
              <a:pPr>
                <a:lnSpc>
                  <a:spcPct val="100000"/>
                </a:lnSpc>
                <a:buNone/>
              </a:pPr>
              <a:r>
                <a:rPr b="0" lang="ja-JP" sz="1400" spc="-1" strike="noStrike">
                  <a:latin typeface="Arial"/>
                  <a:ea typeface="MS ゴシック"/>
                </a:rPr>
                <a:t>・出金額</a:t>
              </a:r>
              <a:endParaRPr b="0" lang="en-US" sz="1400" spc="-1" strike="noStrike">
                <a:latin typeface="Arial"/>
              </a:endParaRPr>
            </a:p>
            <a:p>
              <a:pPr>
                <a:lnSpc>
                  <a:spcPct val="100000"/>
                </a:lnSpc>
                <a:buNone/>
              </a:pPr>
              <a:r>
                <a:rPr b="0" lang="ja-JP" sz="1400" spc="-1" strike="noStrike">
                  <a:latin typeface="Arial"/>
                  <a:ea typeface="MS ゴシック"/>
                </a:rPr>
                <a:t>・残高</a:t>
              </a:r>
              <a:endParaRPr b="0" lang="en-US" sz="1400" spc="-1" strike="noStrike">
                <a:latin typeface="Arial"/>
              </a:endParaRPr>
            </a:p>
          </p:txBody>
        </p:sp>
        <p:sp>
          <p:nvSpPr>
            <p:cNvPr id="156" name=""/>
            <p:cNvSpPr/>
            <p:nvPr/>
          </p:nvSpPr>
          <p:spPr>
            <a:xfrm>
              <a:off x="7155000" y="4714560"/>
              <a:ext cx="1606680" cy="55656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ja-JP" sz="1400" spc="-1" strike="noStrike">
                  <a:latin typeface="Arial"/>
                  <a:ea typeface="MS ゴシック"/>
                </a:rPr>
                <a:t>・入金を記録する</a:t>
              </a:r>
              <a:endParaRPr b="0" lang="en-US" sz="1400" spc="-1" strike="noStrike">
                <a:latin typeface="Arial"/>
              </a:endParaRPr>
            </a:p>
            <a:p>
              <a:pPr>
                <a:lnSpc>
                  <a:spcPct val="100000"/>
                </a:lnSpc>
                <a:buNone/>
              </a:pPr>
              <a:r>
                <a:rPr b="0" lang="ja-JP" sz="1400" spc="-1" strike="noStrike">
                  <a:latin typeface="Arial"/>
                  <a:ea typeface="MS ゴシック"/>
                </a:rPr>
                <a:t>・出金を記録する</a:t>
              </a:r>
              <a:endParaRPr b="0" lang="en-US" sz="1400" spc="-1" strike="noStrike">
                <a:latin typeface="Arial"/>
              </a:endParaRPr>
            </a:p>
          </p:txBody>
        </p:sp>
      </p:grpSp>
      <p:grpSp>
        <p:nvGrpSpPr>
          <p:cNvPr id="157" name=""/>
          <p:cNvGrpSpPr/>
          <p:nvPr/>
        </p:nvGrpSpPr>
        <p:grpSpPr>
          <a:xfrm>
            <a:off x="4248000" y="2664000"/>
            <a:ext cx="2159640" cy="1619640"/>
            <a:chOff x="4248000" y="2664000"/>
            <a:chExt cx="2159640" cy="1619640"/>
          </a:xfrm>
        </p:grpSpPr>
        <p:sp>
          <p:nvSpPr>
            <p:cNvPr id="158" name=""/>
            <p:cNvSpPr/>
            <p:nvPr/>
          </p:nvSpPr>
          <p:spPr>
            <a:xfrm>
              <a:off x="4248000" y="2664000"/>
              <a:ext cx="2159640" cy="359640"/>
            </a:xfrm>
            <a:prstGeom prst="rect">
              <a:avLst/>
            </a:prstGeom>
            <a:noFill/>
            <a:ln w="18000">
              <a:solidFill>
                <a:srgbClr val="3465a4"/>
              </a:solidFill>
              <a:round/>
            </a:ln>
          </p:spPr>
          <p:style>
            <a:lnRef idx="0"/>
            <a:fillRef idx="0"/>
            <a:effectRef idx="0"/>
            <a:fontRef idx="minor"/>
          </p:style>
        </p:sp>
        <p:sp>
          <p:nvSpPr>
            <p:cNvPr id="159" name=""/>
            <p:cNvSpPr/>
            <p:nvPr/>
          </p:nvSpPr>
          <p:spPr>
            <a:xfrm>
              <a:off x="4248000" y="3024000"/>
              <a:ext cx="2159640" cy="359640"/>
            </a:xfrm>
            <a:prstGeom prst="rect">
              <a:avLst/>
            </a:prstGeom>
            <a:noFill/>
            <a:ln w="18000">
              <a:solidFill>
                <a:srgbClr val="3465a4"/>
              </a:solidFill>
              <a:round/>
            </a:ln>
          </p:spPr>
          <p:style>
            <a:lnRef idx="0"/>
            <a:fillRef idx="0"/>
            <a:effectRef idx="0"/>
            <a:fontRef idx="minor"/>
          </p:style>
        </p:sp>
        <p:sp>
          <p:nvSpPr>
            <p:cNvPr id="160" name=""/>
            <p:cNvSpPr/>
            <p:nvPr/>
          </p:nvSpPr>
          <p:spPr>
            <a:xfrm>
              <a:off x="4259520" y="3384000"/>
              <a:ext cx="2148120" cy="899640"/>
            </a:xfrm>
            <a:prstGeom prst="rect">
              <a:avLst/>
            </a:prstGeom>
            <a:noFill/>
            <a:ln w="18000">
              <a:solidFill>
                <a:srgbClr val="3465a4"/>
              </a:solidFill>
              <a:round/>
            </a:ln>
          </p:spPr>
          <p:style>
            <a:lnRef idx="0"/>
            <a:fillRef idx="0"/>
            <a:effectRef idx="0"/>
            <a:fontRef idx="minor"/>
          </p:style>
        </p:sp>
        <p:sp>
          <p:nvSpPr>
            <p:cNvPr id="161" name=""/>
            <p:cNvSpPr/>
            <p:nvPr/>
          </p:nvSpPr>
          <p:spPr>
            <a:xfrm>
              <a:off x="4788000" y="2697840"/>
              <a:ext cx="105804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1" lang="ja-JP" sz="1400" spc="-1" strike="noStrike">
                  <a:latin typeface="Arial"/>
                  <a:ea typeface="MS ゴシック"/>
                </a:rPr>
                <a:t>口座管理</a:t>
              </a:r>
              <a:endParaRPr b="0" lang="en-US" sz="1400" spc="-1" strike="noStrike">
                <a:latin typeface="Arial"/>
              </a:endParaRPr>
            </a:p>
          </p:txBody>
        </p:sp>
        <p:sp>
          <p:nvSpPr>
            <p:cNvPr id="162" name=""/>
            <p:cNvSpPr/>
            <p:nvPr/>
          </p:nvSpPr>
          <p:spPr>
            <a:xfrm>
              <a:off x="4259520" y="3417840"/>
              <a:ext cx="2141640" cy="7898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1" lang="ja-JP" sz="1400" spc="-1" strike="noStrike">
                  <a:latin typeface="Arial"/>
                  <a:ea typeface="MS ゴシック"/>
                </a:rPr>
                <a:t>・入金する</a:t>
              </a:r>
              <a:endParaRPr b="0" lang="en-US" sz="1400" spc="-1" strike="noStrike">
                <a:latin typeface="Arial"/>
              </a:endParaRPr>
            </a:p>
            <a:p>
              <a:pPr>
                <a:lnSpc>
                  <a:spcPct val="100000"/>
                </a:lnSpc>
                <a:buNone/>
              </a:pPr>
              <a:r>
                <a:rPr b="1" lang="ja-JP" sz="1400" spc="-1" strike="noStrike">
                  <a:latin typeface="Arial"/>
                  <a:ea typeface="MS ゴシック"/>
                </a:rPr>
                <a:t>・出金する</a:t>
              </a:r>
              <a:endParaRPr b="0" lang="en-US" sz="1400" spc="-1" strike="noStrike">
                <a:latin typeface="Arial"/>
              </a:endParaRPr>
            </a:p>
            <a:p>
              <a:pPr>
                <a:lnSpc>
                  <a:spcPct val="100000"/>
                </a:lnSpc>
                <a:buNone/>
              </a:pPr>
              <a:r>
                <a:rPr b="1" lang="ja-JP" sz="1400" spc="-1" strike="noStrike">
                  <a:latin typeface="Arial"/>
                  <a:ea typeface="MS ゴシック"/>
                </a:rPr>
                <a:t>・入出金記録を取得する</a:t>
              </a:r>
              <a:endParaRPr b="0" lang="en-US" sz="1400" spc="-1" strike="noStrike">
                <a:latin typeface="Arial"/>
              </a:endParaRPr>
            </a:p>
          </p:txBody>
        </p:sp>
      </p:grpSp>
      <p:sp>
        <p:nvSpPr>
          <p:cNvPr id="163" name=""/>
          <p:cNvSpPr/>
          <p:nvPr/>
        </p:nvSpPr>
        <p:spPr>
          <a:xfrm>
            <a:off x="3420000" y="3240000"/>
            <a:ext cx="828000" cy="360"/>
          </a:xfrm>
          <a:prstGeom prst="line">
            <a:avLst/>
          </a:prstGeom>
          <a:ln w="18000">
            <a:solidFill>
              <a:srgbClr val="3465a4"/>
            </a:solidFill>
            <a:prstDash val="dash"/>
            <a:round/>
            <a:tailEnd len="med" type="triangle" w="med"/>
          </a:ln>
        </p:spPr>
        <p:style>
          <a:lnRef idx="0"/>
          <a:fillRef idx="0"/>
          <a:effectRef idx="0"/>
          <a:fontRef idx="minor"/>
        </p:style>
      </p:sp>
      <p:sp>
        <p:nvSpPr>
          <p:cNvPr id="164" name=""/>
          <p:cNvSpPr/>
          <p:nvPr/>
        </p:nvSpPr>
        <p:spPr>
          <a:xfrm flipV="1">
            <a:off x="6439680" y="2520000"/>
            <a:ext cx="691200" cy="720000"/>
          </a:xfrm>
          <a:prstGeom prst="line">
            <a:avLst/>
          </a:prstGeom>
          <a:ln w="18000">
            <a:solidFill>
              <a:srgbClr val="3465a4"/>
            </a:solidFill>
            <a:prstDash val="dash"/>
            <a:round/>
            <a:tailEnd len="med" type="triangle" w="med"/>
          </a:ln>
        </p:spPr>
        <p:style>
          <a:lnRef idx="0"/>
          <a:fillRef idx="0"/>
          <a:effectRef idx="0"/>
          <a:fontRef idx="minor"/>
        </p:style>
      </p:sp>
      <p:sp>
        <p:nvSpPr>
          <p:cNvPr id="165" name=""/>
          <p:cNvSpPr/>
          <p:nvPr/>
        </p:nvSpPr>
        <p:spPr>
          <a:xfrm>
            <a:off x="6436800" y="3243240"/>
            <a:ext cx="677880" cy="896760"/>
          </a:xfrm>
          <a:prstGeom prst="line">
            <a:avLst/>
          </a:prstGeom>
          <a:ln w="18000">
            <a:solidFill>
              <a:srgbClr val="3465a4"/>
            </a:solidFill>
            <a:prstDash val="dash"/>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7000"/>
            <a:ext cx="9071280" cy="532080"/>
          </a:xfrm>
          <a:prstGeom prst="rect">
            <a:avLst/>
          </a:prstGeom>
          <a:noFill/>
          <a:ln w="0">
            <a:noFill/>
          </a:ln>
        </p:spPr>
        <p:txBody>
          <a:bodyPr lIns="0" rIns="0" tIns="0" bIns="0" anchor="ctr">
            <a:noAutofit/>
          </a:bodyPr>
          <a:p>
            <a:pPr algn="ctr">
              <a:lnSpc>
                <a:spcPct val="100000"/>
              </a:lnSpc>
              <a:buNone/>
            </a:pPr>
            <a:r>
              <a:rPr b="0" lang="ja-JP" sz="3200" spc="-1" strike="noStrike">
                <a:latin typeface="Arial"/>
                <a:ea typeface="MS ゴシック"/>
              </a:rPr>
              <a:t>シーケンス図</a:t>
            </a:r>
            <a:endParaRPr b="0" lang="en-US" sz="3200" spc="-1" strike="noStrike">
              <a:latin typeface="Arial"/>
            </a:endParaRPr>
          </a:p>
        </p:txBody>
      </p:sp>
      <p:sp>
        <p:nvSpPr>
          <p:cNvPr id="167" name="PlaceHolder 2"/>
          <p:cNvSpPr>
            <a:spLocks noGrp="1"/>
          </p:cNvSpPr>
          <p:nvPr>
            <p:ph/>
          </p:nvPr>
        </p:nvSpPr>
        <p:spPr>
          <a:xfrm>
            <a:off x="504000" y="642600"/>
            <a:ext cx="9071280" cy="13370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ja-JP" sz="2400" spc="-1" strike="noStrike">
                <a:latin typeface="Arial"/>
                <a:ea typeface="MS ゴシック"/>
              </a:rPr>
              <a:t>クラスの呼び出し関係を時系列に図式化したもの</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ロジックの依存関係が明確になる</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シーケンス図の例</a:t>
            </a:r>
            <a:endParaRPr b="0" lang="en-US" sz="2400" spc="-1" strike="noStrike">
              <a:latin typeface="Arial"/>
            </a:endParaRPr>
          </a:p>
        </p:txBody>
      </p:sp>
      <p:sp>
        <p:nvSpPr>
          <p:cNvPr id="168" name=""/>
          <p:cNvSpPr/>
          <p:nvPr/>
        </p:nvSpPr>
        <p:spPr>
          <a:xfrm>
            <a:off x="4510080" y="536472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ED354922-AB35-4252-92B0-BB61722F6D4E}"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sp>
        <p:nvSpPr>
          <p:cNvPr id="169"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00272674-2204-4385-8B46-A8636908744B}"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grpSp>
        <p:nvGrpSpPr>
          <p:cNvPr id="170" name=""/>
          <p:cNvGrpSpPr/>
          <p:nvPr/>
        </p:nvGrpSpPr>
        <p:grpSpPr>
          <a:xfrm>
            <a:off x="1584000" y="1944000"/>
            <a:ext cx="216000" cy="396000"/>
            <a:chOff x="1584000" y="1944000"/>
            <a:chExt cx="216000" cy="396000"/>
          </a:xfrm>
        </p:grpSpPr>
        <p:sp>
          <p:nvSpPr>
            <p:cNvPr id="171" name=""/>
            <p:cNvSpPr/>
            <p:nvPr/>
          </p:nvSpPr>
          <p:spPr>
            <a:xfrm>
              <a:off x="1584000" y="1944000"/>
              <a:ext cx="195840" cy="131760"/>
            </a:xfrm>
            <a:prstGeom prst="ellipse">
              <a:avLst/>
            </a:prstGeom>
            <a:noFill/>
            <a:ln w="18000">
              <a:solidFill>
                <a:srgbClr val="3465a4"/>
              </a:solidFill>
              <a:round/>
            </a:ln>
          </p:spPr>
          <p:style>
            <a:lnRef idx="0"/>
            <a:fillRef idx="0"/>
            <a:effectRef idx="0"/>
            <a:fontRef idx="minor"/>
          </p:style>
        </p:sp>
        <p:sp>
          <p:nvSpPr>
            <p:cNvPr id="172" name=""/>
            <p:cNvSpPr/>
            <p:nvPr/>
          </p:nvSpPr>
          <p:spPr>
            <a:xfrm>
              <a:off x="1584000" y="2128680"/>
              <a:ext cx="216000" cy="360"/>
            </a:xfrm>
            <a:prstGeom prst="line">
              <a:avLst/>
            </a:prstGeom>
            <a:ln w="18000">
              <a:solidFill>
                <a:srgbClr val="3465a4"/>
              </a:solidFill>
              <a:round/>
            </a:ln>
          </p:spPr>
          <p:style>
            <a:lnRef idx="0"/>
            <a:fillRef idx="0"/>
            <a:effectRef idx="0"/>
            <a:fontRef idx="minor"/>
          </p:style>
        </p:sp>
        <p:sp>
          <p:nvSpPr>
            <p:cNvPr id="173" name=""/>
            <p:cNvSpPr/>
            <p:nvPr/>
          </p:nvSpPr>
          <p:spPr>
            <a:xfrm>
              <a:off x="1682280" y="2076120"/>
              <a:ext cx="360" cy="132120"/>
            </a:xfrm>
            <a:prstGeom prst="line">
              <a:avLst/>
            </a:prstGeom>
            <a:ln w="18000">
              <a:solidFill>
                <a:srgbClr val="3465a4"/>
              </a:solidFill>
              <a:round/>
            </a:ln>
          </p:spPr>
          <p:style>
            <a:lnRef idx="0"/>
            <a:fillRef idx="0"/>
            <a:effectRef idx="0"/>
            <a:fontRef idx="minor"/>
          </p:style>
        </p:sp>
        <p:sp>
          <p:nvSpPr>
            <p:cNvPr id="174" name=""/>
            <p:cNvSpPr/>
            <p:nvPr/>
          </p:nvSpPr>
          <p:spPr>
            <a:xfrm flipH="1">
              <a:off x="1584000" y="2207880"/>
              <a:ext cx="98280" cy="132120"/>
            </a:xfrm>
            <a:prstGeom prst="line">
              <a:avLst/>
            </a:prstGeom>
            <a:ln w="18000">
              <a:solidFill>
                <a:srgbClr val="3465a4"/>
              </a:solidFill>
              <a:round/>
            </a:ln>
          </p:spPr>
          <p:style>
            <a:lnRef idx="0"/>
            <a:fillRef idx="0"/>
            <a:effectRef idx="0"/>
            <a:fontRef idx="minor"/>
          </p:style>
        </p:sp>
        <p:sp>
          <p:nvSpPr>
            <p:cNvPr id="175" name=""/>
            <p:cNvSpPr/>
            <p:nvPr/>
          </p:nvSpPr>
          <p:spPr>
            <a:xfrm>
              <a:off x="1682280" y="2207880"/>
              <a:ext cx="98280" cy="132120"/>
            </a:xfrm>
            <a:prstGeom prst="line">
              <a:avLst/>
            </a:prstGeom>
            <a:ln w="18000">
              <a:solidFill>
                <a:srgbClr val="3465a4"/>
              </a:solidFill>
              <a:round/>
            </a:ln>
          </p:spPr>
          <p:style>
            <a:lnRef idx="0"/>
            <a:fillRef idx="0"/>
            <a:effectRef idx="0"/>
            <a:fontRef idx="minor"/>
          </p:style>
        </p:sp>
      </p:grpSp>
      <p:sp>
        <p:nvSpPr>
          <p:cNvPr id="176" name=""/>
          <p:cNvSpPr/>
          <p:nvPr/>
        </p:nvSpPr>
        <p:spPr>
          <a:xfrm>
            <a:off x="2772000" y="1980000"/>
            <a:ext cx="755640" cy="359640"/>
          </a:xfrm>
          <a:prstGeom prst="rect">
            <a:avLst/>
          </a:prstGeom>
          <a:noFill/>
          <a:ln w="18000">
            <a:solidFill>
              <a:srgbClr val="3465a4"/>
            </a:solidFill>
            <a:round/>
          </a:ln>
        </p:spPr>
        <p:style>
          <a:lnRef idx="0"/>
          <a:fillRef idx="0"/>
          <a:effectRef idx="0"/>
          <a:fontRef idx="minor"/>
        </p:style>
      </p:sp>
      <p:sp>
        <p:nvSpPr>
          <p:cNvPr id="177" name=""/>
          <p:cNvSpPr/>
          <p:nvPr/>
        </p:nvSpPr>
        <p:spPr>
          <a:xfrm>
            <a:off x="2808000" y="2013840"/>
            <a:ext cx="666360" cy="2898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ATM</a:t>
            </a:r>
            <a:endParaRPr b="0" lang="en-US" sz="1400" spc="-1" strike="noStrike">
              <a:latin typeface="Arial"/>
            </a:endParaRPr>
          </a:p>
        </p:txBody>
      </p:sp>
      <p:sp>
        <p:nvSpPr>
          <p:cNvPr id="178" name=""/>
          <p:cNvSpPr/>
          <p:nvPr/>
        </p:nvSpPr>
        <p:spPr>
          <a:xfrm>
            <a:off x="4248000" y="1980000"/>
            <a:ext cx="914400" cy="359640"/>
          </a:xfrm>
          <a:prstGeom prst="rect">
            <a:avLst/>
          </a:prstGeom>
          <a:noFill/>
          <a:ln w="18000">
            <a:solidFill>
              <a:srgbClr val="3465a4"/>
            </a:solidFill>
            <a:round/>
          </a:ln>
        </p:spPr>
        <p:style>
          <a:lnRef idx="0"/>
          <a:fillRef idx="0"/>
          <a:effectRef idx="0"/>
          <a:fontRef idx="minor"/>
        </p:style>
      </p:sp>
      <p:sp>
        <p:nvSpPr>
          <p:cNvPr id="179" name=""/>
          <p:cNvSpPr/>
          <p:nvPr/>
        </p:nvSpPr>
        <p:spPr>
          <a:xfrm>
            <a:off x="4248000" y="2013840"/>
            <a:ext cx="91440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口座管理</a:t>
            </a:r>
            <a:endParaRPr b="0" lang="en-US" sz="1400" spc="-1" strike="noStrike">
              <a:latin typeface="Arial"/>
            </a:endParaRPr>
          </a:p>
        </p:txBody>
      </p:sp>
      <p:sp>
        <p:nvSpPr>
          <p:cNvPr id="180" name=""/>
          <p:cNvSpPr/>
          <p:nvPr/>
        </p:nvSpPr>
        <p:spPr>
          <a:xfrm>
            <a:off x="5760000" y="1980000"/>
            <a:ext cx="575280" cy="359640"/>
          </a:xfrm>
          <a:prstGeom prst="rect">
            <a:avLst/>
          </a:prstGeom>
          <a:noFill/>
          <a:ln w="18000">
            <a:solidFill>
              <a:srgbClr val="3465a4"/>
            </a:solidFill>
            <a:round/>
          </a:ln>
        </p:spPr>
        <p:style>
          <a:lnRef idx="0"/>
          <a:fillRef idx="0"/>
          <a:effectRef idx="0"/>
          <a:fontRef idx="minor"/>
        </p:style>
      </p:sp>
      <p:sp>
        <p:nvSpPr>
          <p:cNvPr id="181" name=""/>
          <p:cNvSpPr/>
          <p:nvPr/>
        </p:nvSpPr>
        <p:spPr>
          <a:xfrm>
            <a:off x="5760000" y="2013840"/>
            <a:ext cx="57528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口座</a:t>
            </a:r>
            <a:endParaRPr b="0" lang="en-US" sz="1400" spc="-1" strike="noStrike">
              <a:latin typeface="Arial"/>
            </a:endParaRPr>
          </a:p>
        </p:txBody>
      </p:sp>
      <p:sp>
        <p:nvSpPr>
          <p:cNvPr id="182" name=""/>
          <p:cNvSpPr/>
          <p:nvPr/>
        </p:nvSpPr>
        <p:spPr>
          <a:xfrm>
            <a:off x="6912000" y="1980000"/>
            <a:ext cx="1151640" cy="359640"/>
          </a:xfrm>
          <a:prstGeom prst="rect">
            <a:avLst/>
          </a:prstGeom>
          <a:noFill/>
          <a:ln w="18000">
            <a:solidFill>
              <a:srgbClr val="3465a4"/>
            </a:solidFill>
            <a:round/>
          </a:ln>
        </p:spPr>
        <p:style>
          <a:lnRef idx="0"/>
          <a:fillRef idx="0"/>
          <a:effectRef idx="0"/>
          <a:fontRef idx="minor"/>
        </p:style>
      </p:sp>
      <p:sp>
        <p:nvSpPr>
          <p:cNvPr id="183" name=""/>
          <p:cNvSpPr/>
          <p:nvPr/>
        </p:nvSpPr>
        <p:spPr>
          <a:xfrm>
            <a:off x="6971760" y="2013840"/>
            <a:ext cx="107208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入出金記録</a:t>
            </a:r>
            <a:endParaRPr b="0" lang="en-US" sz="1400" spc="-1" strike="noStrike">
              <a:latin typeface="Arial"/>
            </a:endParaRPr>
          </a:p>
        </p:txBody>
      </p:sp>
      <p:sp>
        <p:nvSpPr>
          <p:cNvPr id="184" name=""/>
          <p:cNvSpPr/>
          <p:nvPr/>
        </p:nvSpPr>
        <p:spPr>
          <a:xfrm>
            <a:off x="7488000" y="2340000"/>
            <a:ext cx="360" cy="2520000"/>
          </a:xfrm>
          <a:prstGeom prst="line">
            <a:avLst/>
          </a:prstGeom>
          <a:ln w="18000">
            <a:solidFill>
              <a:srgbClr val="3465a4"/>
            </a:solidFill>
            <a:round/>
          </a:ln>
        </p:spPr>
        <p:style>
          <a:lnRef idx="0"/>
          <a:fillRef idx="0"/>
          <a:effectRef idx="0"/>
          <a:fontRef idx="minor"/>
        </p:style>
      </p:sp>
      <p:sp>
        <p:nvSpPr>
          <p:cNvPr id="185" name=""/>
          <p:cNvSpPr/>
          <p:nvPr/>
        </p:nvSpPr>
        <p:spPr>
          <a:xfrm>
            <a:off x="6048000" y="2340000"/>
            <a:ext cx="360" cy="2520000"/>
          </a:xfrm>
          <a:prstGeom prst="line">
            <a:avLst/>
          </a:prstGeom>
          <a:ln w="18000">
            <a:solidFill>
              <a:srgbClr val="3465a4"/>
            </a:solidFill>
            <a:round/>
          </a:ln>
        </p:spPr>
        <p:style>
          <a:lnRef idx="0"/>
          <a:fillRef idx="0"/>
          <a:effectRef idx="0"/>
          <a:fontRef idx="minor"/>
        </p:style>
      </p:sp>
      <p:sp>
        <p:nvSpPr>
          <p:cNvPr id="186" name=""/>
          <p:cNvSpPr/>
          <p:nvPr/>
        </p:nvSpPr>
        <p:spPr>
          <a:xfrm>
            <a:off x="4680000" y="2340000"/>
            <a:ext cx="360" cy="2520000"/>
          </a:xfrm>
          <a:prstGeom prst="line">
            <a:avLst/>
          </a:prstGeom>
          <a:ln w="18000">
            <a:solidFill>
              <a:srgbClr val="3465a4"/>
            </a:solidFill>
            <a:round/>
          </a:ln>
        </p:spPr>
        <p:style>
          <a:lnRef idx="0"/>
          <a:fillRef idx="0"/>
          <a:effectRef idx="0"/>
          <a:fontRef idx="minor"/>
        </p:style>
      </p:sp>
      <p:sp>
        <p:nvSpPr>
          <p:cNvPr id="187" name=""/>
          <p:cNvSpPr/>
          <p:nvPr/>
        </p:nvSpPr>
        <p:spPr>
          <a:xfrm>
            <a:off x="3168000" y="2340000"/>
            <a:ext cx="360" cy="2520000"/>
          </a:xfrm>
          <a:prstGeom prst="line">
            <a:avLst/>
          </a:prstGeom>
          <a:ln w="18000">
            <a:solidFill>
              <a:srgbClr val="3465a4"/>
            </a:solidFill>
            <a:round/>
          </a:ln>
        </p:spPr>
        <p:style>
          <a:lnRef idx="0"/>
          <a:fillRef idx="0"/>
          <a:effectRef idx="0"/>
          <a:fontRef idx="minor"/>
        </p:style>
      </p:sp>
      <p:sp>
        <p:nvSpPr>
          <p:cNvPr id="188" name=""/>
          <p:cNvSpPr/>
          <p:nvPr/>
        </p:nvSpPr>
        <p:spPr>
          <a:xfrm>
            <a:off x="1692000" y="2340000"/>
            <a:ext cx="360" cy="2520000"/>
          </a:xfrm>
          <a:prstGeom prst="line">
            <a:avLst/>
          </a:prstGeom>
          <a:ln w="18000">
            <a:solidFill>
              <a:srgbClr val="3465a4"/>
            </a:solidFill>
            <a:round/>
          </a:ln>
        </p:spPr>
        <p:style>
          <a:lnRef idx="0"/>
          <a:fillRef idx="0"/>
          <a:effectRef idx="0"/>
          <a:fontRef idx="minor"/>
        </p:style>
      </p:sp>
      <p:sp>
        <p:nvSpPr>
          <p:cNvPr id="189" name=""/>
          <p:cNvSpPr/>
          <p:nvPr/>
        </p:nvSpPr>
        <p:spPr>
          <a:xfrm>
            <a:off x="3096000" y="2772000"/>
            <a:ext cx="179640" cy="1691640"/>
          </a:xfrm>
          <a:prstGeom prst="rect">
            <a:avLst/>
          </a:prstGeom>
          <a:solidFill>
            <a:srgbClr val="ffffff"/>
          </a:solidFill>
          <a:ln w="18000">
            <a:solidFill>
              <a:srgbClr val="3465a4"/>
            </a:solidFill>
            <a:round/>
          </a:ln>
        </p:spPr>
        <p:style>
          <a:lnRef idx="0"/>
          <a:fillRef idx="0"/>
          <a:effectRef idx="0"/>
          <a:fontRef idx="minor"/>
        </p:style>
      </p:sp>
      <p:sp>
        <p:nvSpPr>
          <p:cNvPr id="190" name=""/>
          <p:cNvSpPr/>
          <p:nvPr/>
        </p:nvSpPr>
        <p:spPr>
          <a:xfrm>
            <a:off x="1620000" y="2772000"/>
            <a:ext cx="179640" cy="1691640"/>
          </a:xfrm>
          <a:prstGeom prst="rect">
            <a:avLst/>
          </a:prstGeom>
          <a:solidFill>
            <a:srgbClr val="ffffff"/>
          </a:solidFill>
          <a:ln w="18000">
            <a:solidFill>
              <a:srgbClr val="3465a4"/>
            </a:solidFill>
            <a:round/>
          </a:ln>
        </p:spPr>
        <p:style>
          <a:lnRef idx="0"/>
          <a:fillRef idx="0"/>
          <a:effectRef idx="0"/>
          <a:fontRef idx="minor"/>
        </p:style>
      </p:sp>
      <p:sp>
        <p:nvSpPr>
          <p:cNvPr id="191" name=""/>
          <p:cNvSpPr/>
          <p:nvPr/>
        </p:nvSpPr>
        <p:spPr>
          <a:xfrm>
            <a:off x="1800000" y="2808000"/>
            <a:ext cx="1296000" cy="360"/>
          </a:xfrm>
          <a:prstGeom prst="line">
            <a:avLst/>
          </a:prstGeom>
          <a:ln w="18000">
            <a:solidFill>
              <a:srgbClr val="3465a4"/>
            </a:solidFill>
            <a:round/>
            <a:tailEnd len="med" type="triangle" w="med"/>
          </a:ln>
        </p:spPr>
        <p:style>
          <a:lnRef idx="0"/>
          <a:fillRef idx="0"/>
          <a:effectRef idx="0"/>
          <a:fontRef idx="minor"/>
        </p:style>
      </p:sp>
      <p:sp>
        <p:nvSpPr>
          <p:cNvPr id="192" name=""/>
          <p:cNvSpPr/>
          <p:nvPr/>
        </p:nvSpPr>
        <p:spPr>
          <a:xfrm>
            <a:off x="1770120" y="2481840"/>
            <a:ext cx="1428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預金を引き出す</a:t>
            </a:r>
            <a:endParaRPr b="0" lang="en-US" sz="1400" spc="-1" strike="noStrike">
              <a:latin typeface="Arial"/>
            </a:endParaRPr>
          </a:p>
        </p:txBody>
      </p:sp>
      <p:sp>
        <p:nvSpPr>
          <p:cNvPr id="193" name=""/>
          <p:cNvSpPr/>
          <p:nvPr/>
        </p:nvSpPr>
        <p:spPr>
          <a:xfrm>
            <a:off x="3297960" y="2588040"/>
            <a:ext cx="98604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出金する</a:t>
            </a:r>
            <a:endParaRPr b="0" lang="en-US" sz="1400" spc="-1" strike="noStrike">
              <a:latin typeface="Arial"/>
            </a:endParaRPr>
          </a:p>
        </p:txBody>
      </p:sp>
      <p:sp>
        <p:nvSpPr>
          <p:cNvPr id="194" name=""/>
          <p:cNvSpPr/>
          <p:nvPr/>
        </p:nvSpPr>
        <p:spPr>
          <a:xfrm>
            <a:off x="4572000" y="2880000"/>
            <a:ext cx="179640" cy="1403640"/>
          </a:xfrm>
          <a:prstGeom prst="rect">
            <a:avLst/>
          </a:prstGeom>
          <a:solidFill>
            <a:srgbClr val="ffffff"/>
          </a:solidFill>
          <a:ln w="18000">
            <a:solidFill>
              <a:srgbClr val="3465a4"/>
            </a:solidFill>
            <a:round/>
          </a:ln>
        </p:spPr>
        <p:style>
          <a:lnRef idx="0"/>
          <a:fillRef idx="0"/>
          <a:effectRef idx="0"/>
          <a:fontRef idx="minor"/>
        </p:style>
      </p:sp>
      <p:sp>
        <p:nvSpPr>
          <p:cNvPr id="195" name=""/>
          <p:cNvSpPr/>
          <p:nvPr/>
        </p:nvSpPr>
        <p:spPr>
          <a:xfrm>
            <a:off x="3312360" y="2914200"/>
            <a:ext cx="1296000" cy="360"/>
          </a:xfrm>
          <a:prstGeom prst="line">
            <a:avLst/>
          </a:prstGeom>
          <a:ln w="18000">
            <a:solidFill>
              <a:srgbClr val="3465a4"/>
            </a:solidFill>
            <a:round/>
            <a:tailEnd len="med" type="triangle" w="med"/>
          </a:ln>
        </p:spPr>
        <p:style>
          <a:lnRef idx="0"/>
          <a:fillRef idx="0"/>
          <a:effectRef idx="0"/>
          <a:fontRef idx="minor"/>
        </p:style>
      </p:sp>
      <p:sp>
        <p:nvSpPr>
          <p:cNvPr id="196" name=""/>
          <p:cNvSpPr/>
          <p:nvPr/>
        </p:nvSpPr>
        <p:spPr>
          <a:xfrm>
            <a:off x="4734000" y="2696400"/>
            <a:ext cx="89352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出金する</a:t>
            </a:r>
            <a:endParaRPr b="0" lang="en-US" sz="1400" spc="-1" strike="noStrike">
              <a:latin typeface="Arial"/>
            </a:endParaRPr>
          </a:p>
        </p:txBody>
      </p:sp>
      <p:sp>
        <p:nvSpPr>
          <p:cNvPr id="197" name=""/>
          <p:cNvSpPr/>
          <p:nvPr/>
        </p:nvSpPr>
        <p:spPr>
          <a:xfrm>
            <a:off x="5972040" y="2988360"/>
            <a:ext cx="179640" cy="395280"/>
          </a:xfrm>
          <a:prstGeom prst="rect">
            <a:avLst/>
          </a:prstGeom>
          <a:solidFill>
            <a:srgbClr val="ffffff"/>
          </a:solidFill>
          <a:ln w="18000">
            <a:solidFill>
              <a:srgbClr val="3465a4"/>
            </a:solidFill>
            <a:round/>
          </a:ln>
        </p:spPr>
        <p:style>
          <a:lnRef idx="0"/>
          <a:fillRef idx="0"/>
          <a:effectRef idx="0"/>
          <a:fontRef idx="minor"/>
        </p:style>
      </p:sp>
      <p:sp>
        <p:nvSpPr>
          <p:cNvPr id="198" name=""/>
          <p:cNvSpPr/>
          <p:nvPr/>
        </p:nvSpPr>
        <p:spPr>
          <a:xfrm>
            <a:off x="4752000" y="3020040"/>
            <a:ext cx="1256400" cy="2520"/>
          </a:xfrm>
          <a:prstGeom prst="line">
            <a:avLst/>
          </a:prstGeom>
          <a:ln w="18000">
            <a:solidFill>
              <a:srgbClr val="3465a4"/>
            </a:solidFill>
            <a:round/>
            <a:tailEnd len="med" type="triangle" w="med"/>
          </a:ln>
        </p:spPr>
        <p:style>
          <a:lnRef idx="0"/>
          <a:fillRef idx="0"/>
          <a:effectRef idx="0"/>
          <a:fontRef idx="minor"/>
        </p:style>
      </p:sp>
      <p:sp>
        <p:nvSpPr>
          <p:cNvPr id="199" name=""/>
          <p:cNvSpPr/>
          <p:nvPr/>
        </p:nvSpPr>
        <p:spPr>
          <a:xfrm flipH="1">
            <a:off x="4752000" y="3346560"/>
            <a:ext cx="1252080" cy="360"/>
          </a:xfrm>
          <a:prstGeom prst="line">
            <a:avLst/>
          </a:prstGeom>
          <a:ln w="18000">
            <a:solidFill>
              <a:srgbClr val="3465a4"/>
            </a:solidFill>
            <a:round/>
            <a:tailEnd len="med" type="triangle" w="med"/>
          </a:ln>
        </p:spPr>
        <p:style>
          <a:lnRef idx="0"/>
          <a:fillRef idx="0"/>
          <a:effectRef idx="0"/>
          <a:fontRef idx="minor"/>
        </p:style>
      </p:sp>
      <p:sp>
        <p:nvSpPr>
          <p:cNvPr id="200" name=""/>
          <p:cNvSpPr/>
          <p:nvPr/>
        </p:nvSpPr>
        <p:spPr>
          <a:xfrm>
            <a:off x="4754880" y="3450600"/>
            <a:ext cx="1428480" cy="32328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400" spc="-1" strike="noStrike">
                <a:latin typeface="Arial"/>
                <a:ea typeface="MS ゴシック"/>
              </a:rPr>
              <a:t>出金を記録する</a:t>
            </a:r>
            <a:endParaRPr b="0" lang="en-US" sz="1400" spc="-1" strike="noStrike">
              <a:latin typeface="Arial"/>
            </a:endParaRPr>
          </a:p>
        </p:txBody>
      </p:sp>
      <p:sp>
        <p:nvSpPr>
          <p:cNvPr id="201" name=""/>
          <p:cNvSpPr/>
          <p:nvPr/>
        </p:nvSpPr>
        <p:spPr>
          <a:xfrm>
            <a:off x="4752000" y="3774240"/>
            <a:ext cx="2660040" cy="360"/>
          </a:xfrm>
          <a:prstGeom prst="line">
            <a:avLst/>
          </a:prstGeom>
          <a:ln w="18000">
            <a:solidFill>
              <a:srgbClr val="3465a4"/>
            </a:solidFill>
            <a:round/>
            <a:tailEnd len="med" type="triangle" w="med"/>
          </a:ln>
        </p:spPr>
        <p:style>
          <a:lnRef idx="0"/>
          <a:fillRef idx="0"/>
          <a:effectRef idx="0"/>
          <a:fontRef idx="minor"/>
        </p:style>
      </p:sp>
      <p:sp>
        <p:nvSpPr>
          <p:cNvPr id="202" name=""/>
          <p:cNvSpPr/>
          <p:nvPr/>
        </p:nvSpPr>
        <p:spPr>
          <a:xfrm>
            <a:off x="7412040" y="3780360"/>
            <a:ext cx="179640" cy="395280"/>
          </a:xfrm>
          <a:prstGeom prst="rect">
            <a:avLst/>
          </a:prstGeom>
          <a:solidFill>
            <a:srgbClr val="ffffff"/>
          </a:solidFill>
          <a:ln w="18000">
            <a:solidFill>
              <a:srgbClr val="3465a4"/>
            </a:solidFill>
            <a:round/>
          </a:ln>
        </p:spPr>
        <p:style>
          <a:lnRef idx="0"/>
          <a:fillRef idx="0"/>
          <a:effectRef idx="0"/>
          <a:fontRef idx="minor"/>
        </p:style>
      </p:sp>
      <p:sp>
        <p:nvSpPr>
          <p:cNvPr id="203" name=""/>
          <p:cNvSpPr/>
          <p:nvPr/>
        </p:nvSpPr>
        <p:spPr>
          <a:xfrm flipH="1">
            <a:off x="4747320" y="4134240"/>
            <a:ext cx="2660040" cy="360"/>
          </a:xfrm>
          <a:prstGeom prst="line">
            <a:avLst/>
          </a:prstGeom>
          <a:ln w="18000">
            <a:solidFill>
              <a:srgbClr val="3465a4"/>
            </a:solidFill>
            <a:round/>
            <a:tailEnd len="med" type="triangle" w="med"/>
          </a:ln>
        </p:spPr>
        <p:style>
          <a:lnRef idx="0"/>
          <a:fillRef idx="0"/>
          <a:effectRef idx="0"/>
          <a:fontRef idx="minor"/>
        </p:style>
      </p:sp>
      <p:sp>
        <p:nvSpPr>
          <p:cNvPr id="204" name=""/>
          <p:cNvSpPr/>
          <p:nvPr/>
        </p:nvSpPr>
        <p:spPr>
          <a:xfrm flipH="1">
            <a:off x="3308040" y="4282200"/>
            <a:ext cx="1296000" cy="360"/>
          </a:xfrm>
          <a:prstGeom prst="line">
            <a:avLst/>
          </a:prstGeom>
          <a:ln w="18000">
            <a:solidFill>
              <a:srgbClr val="3465a4"/>
            </a:solidFill>
            <a:round/>
            <a:tailEnd len="med" type="triangle" w="med"/>
          </a:ln>
        </p:spPr>
        <p:style>
          <a:lnRef idx="0"/>
          <a:fillRef idx="0"/>
          <a:effectRef idx="0"/>
          <a:fontRef idx="minor"/>
        </p:style>
      </p:sp>
      <p:sp>
        <p:nvSpPr>
          <p:cNvPr id="205" name=""/>
          <p:cNvSpPr/>
          <p:nvPr/>
        </p:nvSpPr>
        <p:spPr>
          <a:xfrm flipH="1">
            <a:off x="1795680" y="4428000"/>
            <a:ext cx="1296000" cy="360"/>
          </a:xfrm>
          <a:prstGeom prst="line">
            <a:avLst/>
          </a:prstGeom>
          <a:ln w="1800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7000"/>
            <a:ext cx="9071280" cy="532080"/>
          </a:xfrm>
          <a:prstGeom prst="rect">
            <a:avLst/>
          </a:prstGeom>
          <a:noFill/>
          <a:ln w="0">
            <a:noFill/>
          </a:ln>
        </p:spPr>
        <p:txBody>
          <a:bodyPr lIns="0" rIns="0" tIns="0" bIns="0" anchor="ctr">
            <a:noAutofit/>
          </a:bodyPr>
          <a:p>
            <a:pPr algn="ctr">
              <a:lnSpc>
                <a:spcPct val="100000"/>
              </a:lnSpc>
              <a:buNone/>
            </a:pPr>
            <a:r>
              <a:rPr b="0" lang="ja-JP" sz="3200" spc="-1" strike="noStrike">
                <a:latin typeface="Arial"/>
                <a:ea typeface="MS ゴシック"/>
              </a:rPr>
              <a:t>ステートマシン図</a:t>
            </a:r>
            <a:endParaRPr b="0" lang="en-US" sz="3200" spc="-1" strike="noStrike">
              <a:latin typeface="Arial"/>
            </a:endParaRPr>
          </a:p>
        </p:txBody>
      </p:sp>
      <p:sp>
        <p:nvSpPr>
          <p:cNvPr id="207" name="PlaceHolder 2"/>
          <p:cNvSpPr>
            <a:spLocks noGrp="1"/>
          </p:cNvSpPr>
          <p:nvPr>
            <p:ph/>
          </p:nvPr>
        </p:nvSpPr>
        <p:spPr>
          <a:xfrm>
            <a:off x="504000" y="642600"/>
            <a:ext cx="9071280" cy="977040"/>
          </a:xfrm>
          <a:prstGeom prst="rect">
            <a:avLst/>
          </a:prstGeom>
          <a:noFill/>
          <a:ln w="0">
            <a:noFill/>
          </a:ln>
        </p:spPr>
        <p:txBody>
          <a:bodyPr lIns="0" rIns="0" tIns="0" bIns="0" anchor="t">
            <a:normAutofit fontScale="84000"/>
          </a:bodyPr>
          <a:p>
            <a:pPr marL="432000" indent="-324000">
              <a:lnSpc>
                <a:spcPct val="100000"/>
              </a:lnSpc>
              <a:buClr>
                <a:srgbClr val="000000"/>
              </a:buClr>
              <a:buSzPct val="45000"/>
              <a:buFont typeface="Wingdings" charset="2"/>
              <a:buChar char=""/>
            </a:pPr>
            <a:r>
              <a:rPr b="0" lang="ja-JP" sz="2400" spc="-1" strike="noStrike">
                <a:latin typeface="Arial"/>
                <a:ea typeface="MS ゴシック"/>
              </a:rPr>
              <a:t>システムの状態がどのような条件のときに別の状態に遷移するかを表した図</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実装設計で使われることが多い</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ステートマシン図の例</a:t>
            </a:r>
            <a:endParaRPr b="0" lang="en-US" sz="2400" spc="-1" strike="noStrike">
              <a:latin typeface="Arial"/>
            </a:endParaRPr>
          </a:p>
        </p:txBody>
      </p:sp>
      <p:sp>
        <p:nvSpPr>
          <p:cNvPr id="208" name=""/>
          <p:cNvSpPr/>
          <p:nvPr/>
        </p:nvSpPr>
        <p:spPr>
          <a:xfrm>
            <a:off x="4510080" y="536472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D862070A-82D5-4A53-B2A7-916C7A2A2478}"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sp>
        <p:nvSpPr>
          <p:cNvPr id="209"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2FE2253E-4FAB-43BD-B221-0EBFE5FB67CD}"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sp>
        <p:nvSpPr>
          <p:cNvPr id="210" name=""/>
          <p:cNvSpPr/>
          <p:nvPr/>
        </p:nvSpPr>
        <p:spPr>
          <a:xfrm>
            <a:off x="2533680" y="2520360"/>
            <a:ext cx="179640" cy="179640"/>
          </a:xfrm>
          <a:prstGeom prst="ellipse">
            <a:avLst/>
          </a:prstGeom>
          <a:solidFill>
            <a:srgbClr val="729fcf"/>
          </a:solidFill>
          <a:ln w="0">
            <a:solidFill>
              <a:srgbClr val="3465a4"/>
            </a:solidFill>
          </a:ln>
        </p:spPr>
        <p:style>
          <a:lnRef idx="0"/>
          <a:fillRef idx="0"/>
          <a:effectRef idx="0"/>
          <a:fontRef idx="minor"/>
        </p:style>
      </p:sp>
      <p:sp>
        <p:nvSpPr>
          <p:cNvPr id="211" name=""/>
          <p:cNvSpPr/>
          <p:nvPr/>
        </p:nvSpPr>
        <p:spPr>
          <a:xfrm>
            <a:off x="4608360" y="2376360"/>
            <a:ext cx="899280" cy="395640"/>
          </a:xfrm>
          <a:custGeom>
            <a:avLst/>
            <a:gdLst/>
            <a:ahLst/>
            <a:rect l="l" t="t" r="r" b="b"/>
            <a:pathLst>
              <a:path w="2501" h="1102">
                <a:moveTo>
                  <a:pt x="183" y="0"/>
                </a:moveTo>
                <a:lnTo>
                  <a:pt x="184" y="0"/>
                </a:lnTo>
                <a:cubicBezTo>
                  <a:pt x="151" y="0"/>
                  <a:pt x="120" y="8"/>
                  <a:pt x="92" y="25"/>
                </a:cubicBezTo>
                <a:cubicBezTo>
                  <a:pt x="64" y="41"/>
                  <a:pt x="41" y="64"/>
                  <a:pt x="25" y="92"/>
                </a:cubicBezTo>
                <a:cubicBezTo>
                  <a:pt x="8" y="120"/>
                  <a:pt x="0" y="151"/>
                  <a:pt x="0" y="184"/>
                </a:cubicBezTo>
                <a:lnTo>
                  <a:pt x="0" y="917"/>
                </a:lnTo>
                <a:lnTo>
                  <a:pt x="0" y="918"/>
                </a:lnTo>
                <a:cubicBezTo>
                  <a:pt x="0" y="950"/>
                  <a:pt x="8" y="981"/>
                  <a:pt x="25" y="1009"/>
                </a:cubicBezTo>
                <a:cubicBezTo>
                  <a:pt x="41" y="1037"/>
                  <a:pt x="64" y="1060"/>
                  <a:pt x="92" y="1076"/>
                </a:cubicBezTo>
                <a:cubicBezTo>
                  <a:pt x="120" y="1093"/>
                  <a:pt x="151" y="1101"/>
                  <a:pt x="184" y="1101"/>
                </a:cubicBezTo>
                <a:lnTo>
                  <a:pt x="2316" y="1101"/>
                </a:lnTo>
                <a:lnTo>
                  <a:pt x="2317" y="1101"/>
                </a:lnTo>
                <a:cubicBezTo>
                  <a:pt x="2349" y="1101"/>
                  <a:pt x="2380" y="1093"/>
                  <a:pt x="2408" y="1076"/>
                </a:cubicBezTo>
                <a:cubicBezTo>
                  <a:pt x="2436" y="1060"/>
                  <a:pt x="2459" y="1037"/>
                  <a:pt x="2475" y="1009"/>
                </a:cubicBezTo>
                <a:cubicBezTo>
                  <a:pt x="2492" y="981"/>
                  <a:pt x="2500" y="950"/>
                  <a:pt x="2500" y="918"/>
                </a:cubicBezTo>
                <a:lnTo>
                  <a:pt x="2500" y="183"/>
                </a:lnTo>
                <a:lnTo>
                  <a:pt x="2500" y="184"/>
                </a:lnTo>
                <a:lnTo>
                  <a:pt x="2500" y="184"/>
                </a:lnTo>
                <a:cubicBezTo>
                  <a:pt x="2500" y="151"/>
                  <a:pt x="2492" y="120"/>
                  <a:pt x="2475" y="92"/>
                </a:cubicBezTo>
                <a:cubicBezTo>
                  <a:pt x="2459" y="64"/>
                  <a:pt x="2436" y="41"/>
                  <a:pt x="2408" y="25"/>
                </a:cubicBezTo>
                <a:cubicBezTo>
                  <a:pt x="2380" y="8"/>
                  <a:pt x="2349" y="0"/>
                  <a:pt x="2317" y="0"/>
                </a:cubicBezTo>
                <a:lnTo>
                  <a:pt x="183" y="0"/>
                </a:lnTo>
              </a:path>
            </a:pathLst>
          </a:custGeom>
          <a:noFill/>
          <a:ln w="18000">
            <a:solidFill>
              <a:srgbClr val="3465a4"/>
            </a:solidFill>
            <a:round/>
          </a:ln>
        </p:spPr>
        <p:style>
          <a:lnRef idx="0"/>
          <a:fillRef idx="0"/>
          <a:effectRef idx="0"/>
          <a:fontRef idx="minor"/>
        </p:style>
      </p:sp>
      <p:sp>
        <p:nvSpPr>
          <p:cNvPr id="212" name=""/>
          <p:cNvSpPr/>
          <p:nvPr/>
        </p:nvSpPr>
        <p:spPr>
          <a:xfrm>
            <a:off x="4653720" y="2448000"/>
            <a:ext cx="853920" cy="2898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出金可能</a:t>
            </a:r>
            <a:endParaRPr b="0" lang="en-US" sz="1200" spc="-1" strike="noStrike">
              <a:latin typeface="Arial"/>
            </a:endParaRPr>
          </a:p>
        </p:txBody>
      </p:sp>
      <p:sp>
        <p:nvSpPr>
          <p:cNvPr id="213" name=""/>
          <p:cNvSpPr/>
          <p:nvPr/>
        </p:nvSpPr>
        <p:spPr>
          <a:xfrm>
            <a:off x="4608000" y="4068000"/>
            <a:ext cx="899280" cy="395640"/>
          </a:xfrm>
          <a:custGeom>
            <a:avLst/>
            <a:gdLst/>
            <a:ahLst/>
            <a:rect l="l" t="t" r="r" b="b"/>
            <a:pathLst>
              <a:path w="2501" h="1102">
                <a:moveTo>
                  <a:pt x="183" y="0"/>
                </a:moveTo>
                <a:lnTo>
                  <a:pt x="184" y="0"/>
                </a:lnTo>
                <a:cubicBezTo>
                  <a:pt x="151" y="0"/>
                  <a:pt x="120" y="8"/>
                  <a:pt x="92" y="25"/>
                </a:cubicBezTo>
                <a:cubicBezTo>
                  <a:pt x="64" y="41"/>
                  <a:pt x="41" y="64"/>
                  <a:pt x="25" y="92"/>
                </a:cubicBezTo>
                <a:cubicBezTo>
                  <a:pt x="8" y="120"/>
                  <a:pt x="0" y="151"/>
                  <a:pt x="0" y="184"/>
                </a:cubicBezTo>
                <a:lnTo>
                  <a:pt x="0" y="917"/>
                </a:lnTo>
                <a:lnTo>
                  <a:pt x="0" y="918"/>
                </a:lnTo>
                <a:cubicBezTo>
                  <a:pt x="0" y="950"/>
                  <a:pt x="8" y="981"/>
                  <a:pt x="25" y="1009"/>
                </a:cubicBezTo>
                <a:cubicBezTo>
                  <a:pt x="41" y="1037"/>
                  <a:pt x="64" y="1060"/>
                  <a:pt x="92" y="1076"/>
                </a:cubicBezTo>
                <a:cubicBezTo>
                  <a:pt x="120" y="1093"/>
                  <a:pt x="151" y="1101"/>
                  <a:pt x="184" y="1101"/>
                </a:cubicBezTo>
                <a:lnTo>
                  <a:pt x="2316" y="1101"/>
                </a:lnTo>
                <a:lnTo>
                  <a:pt x="2317" y="1101"/>
                </a:lnTo>
                <a:cubicBezTo>
                  <a:pt x="2349" y="1101"/>
                  <a:pt x="2380" y="1093"/>
                  <a:pt x="2408" y="1076"/>
                </a:cubicBezTo>
                <a:cubicBezTo>
                  <a:pt x="2436" y="1060"/>
                  <a:pt x="2459" y="1037"/>
                  <a:pt x="2475" y="1009"/>
                </a:cubicBezTo>
                <a:cubicBezTo>
                  <a:pt x="2492" y="981"/>
                  <a:pt x="2500" y="950"/>
                  <a:pt x="2500" y="918"/>
                </a:cubicBezTo>
                <a:lnTo>
                  <a:pt x="2500" y="183"/>
                </a:lnTo>
                <a:lnTo>
                  <a:pt x="2500" y="184"/>
                </a:lnTo>
                <a:lnTo>
                  <a:pt x="2500" y="184"/>
                </a:lnTo>
                <a:cubicBezTo>
                  <a:pt x="2500" y="151"/>
                  <a:pt x="2492" y="120"/>
                  <a:pt x="2475" y="92"/>
                </a:cubicBezTo>
                <a:cubicBezTo>
                  <a:pt x="2459" y="64"/>
                  <a:pt x="2436" y="41"/>
                  <a:pt x="2408" y="25"/>
                </a:cubicBezTo>
                <a:cubicBezTo>
                  <a:pt x="2380" y="8"/>
                  <a:pt x="2349" y="0"/>
                  <a:pt x="2317" y="0"/>
                </a:cubicBezTo>
                <a:lnTo>
                  <a:pt x="183" y="0"/>
                </a:lnTo>
              </a:path>
            </a:pathLst>
          </a:custGeom>
          <a:noFill/>
          <a:ln w="18000">
            <a:solidFill>
              <a:srgbClr val="3465a4"/>
            </a:solidFill>
            <a:round/>
          </a:ln>
        </p:spPr>
        <p:style>
          <a:lnRef idx="0"/>
          <a:fillRef idx="0"/>
          <a:effectRef idx="0"/>
          <a:fontRef idx="minor"/>
        </p:style>
      </p:sp>
      <p:sp>
        <p:nvSpPr>
          <p:cNvPr id="214" name=""/>
          <p:cNvSpPr/>
          <p:nvPr/>
        </p:nvSpPr>
        <p:spPr>
          <a:xfrm>
            <a:off x="4653360" y="4139640"/>
            <a:ext cx="789840" cy="2898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出金不可</a:t>
            </a:r>
            <a:endParaRPr b="0" lang="en-US" sz="1200" spc="-1" strike="noStrike">
              <a:latin typeface="Arial"/>
            </a:endParaRPr>
          </a:p>
        </p:txBody>
      </p:sp>
      <p:sp>
        <p:nvSpPr>
          <p:cNvPr id="215" name=""/>
          <p:cNvSpPr/>
          <p:nvPr/>
        </p:nvSpPr>
        <p:spPr>
          <a:xfrm>
            <a:off x="6696000" y="3240000"/>
            <a:ext cx="899280" cy="395640"/>
          </a:xfrm>
          <a:custGeom>
            <a:avLst/>
            <a:gdLst/>
            <a:ahLst/>
            <a:rect l="l" t="t" r="r" b="b"/>
            <a:pathLst>
              <a:path w="2501" h="1102">
                <a:moveTo>
                  <a:pt x="183" y="0"/>
                </a:moveTo>
                <a:lnTo>
                  <a:pt x="184" y="0"/>
                </a:lnTo>
                <a:cubicBezTo>
                  <a:pt x="151" y="0"/>
                  <a:pt x="120" y="8"/>
                  <a:pt x="92" y="25"/>
                </a:cubicBezTo>
                <a:cubicBezTo>
                  <a:pt x="64" y="41"/>
                  <a:pt x="41" y="64"/>
                  <a:pt x="25" y="92"/>
                </a:cubicBezTo>
                <a:cubicBezTo>
                  <a:pt x="8" y="120"/>
                  <a:pt x="0" y="151"/>
                  <a:pt x="0" y="184"/>
                </a:cubicBezTo>
                <a:lnTo>
                  <a:pt x="0" y="917"/>
                </a:lnTo>
                <a:lnTo>
                  <a:pt x="0" y="918"/>
                </a:lnTo>
                <a:cubicBezTo>
                  <a:pt x="0" y="950"/>
                  <a:pt x="8" y="981"/>
                  <a:pt x="25" y="1009"/>
                </a:cubicBezTo>
                <a:cubicBezTo>
                  <a:pt x="41" y="1037"/>
                  <a:pt x="64" y="1060"/>
                  <a:pt x="92" y="1076"/>
                </a:cubicBezTo>
                <a:cubicBezTo>
                  <a:pt x="120" y="1093"/>
                  <a:pt x="151" y="1101"/>
                  <a:pt x="184" y="1101"/>
                </a:cubicBezTo>
                <a:lnTo>
                  <a:pt x="2316" y="1101"/>
                </a:lnTo>
                <a:lnTo>
                  <a:pt x="2317" y="1101"/>
                </a:lnTo>
                <a:cubicBezTo>
                  <a:pt x="2349" y="1101"/>
                  <a:pt x="2380" y="1093"/>
                  <a:pt x="2408" y="1076"/>
                </a:cubicBezTo>
                <a:cubicBezTo>
                  <a:pt x="2436" y="1060"/>
                  <a:pt x="2459" y="1037"/>
                  <a:pt x="2475" y="1009"/>
                </a:cubicBezTo>
                <a:cubicBezTo>
                  <a:pt x="2492" y="981"/>
                  <a:pt x="2500" y="950"/>
                  <a:pt x="2500" y="918"/>
                </a:cubicBezTo>
                <a:lnTo>
                  <a:pt x="2500" y="183"/>
                </a:lnTo>
                <a:lnTo>
                  <a:pt x="2500" y="184"/>
                </a:lnTo>
                <a:lnTo>
                  <a:pt x="2500" y="184"/>
                </a:lnTo>
                <a:cubicBezTo>
                  <a:pt x="2500" y="151"/>
                  <a:pt x="2492" y="120"/>
                  <a:pt x="2475" y="92"/>
                </a:cubicBezTo>
                <a:cubicBezTo>
                  <a:pt x="2459" y="64"/>
                  <a:pt x="2436" y="41"/>
                  <a:pt x="2408" y="25"/>
                </a:cubicBezTo>
                <a:cubicBezTo>
                  <a:pt x="2380" y="8"/>
                  <a:pt x="2349" y="0"/>
                  <a:pt x="2317" y="0"/>
                </a:cubicBezTo>
                <a:lnTo>
                  <a:pt x="183" y="0"/>
                </a:lnTo>
              </a:path>
            </a:pathLst>
          </a:custGeom>
          <a:noFill/>
          <a:ln w="18000">
            <a:solidFill>
              <a:srgbClr val="3465a4"/>
            </a:solidFill>
            <a:round/>
          </a:ln>
        </p:spPr>
        <p:style>
          <a:lnRef idx="0"/>
          <a:fillRef idx="0"/>
          <a:effectRef idx="0"/>
          <a:fontRef idx="minor"/>
        </p:style>
      </p:sp>
      <p:sp>
        <p:nvSpPr>
          <p:cNvPr id="216" name=""/>
          <p:cNvSpPr/>
          <p:nvPr/>
        </p:nvSpPr>
        <p:spPr>
          <a:xfrm>
            <a:off x="6741720" y="3311640"/>
            <a:ext cx="853560" cy="2898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口座凍結</a:t>
            </a:r>
            <a:endParaRPr b="0" lang="en-US" sz="1200" spc="-1" strike="noStrike">
              <a:latin typeface="Arial"/>
            </a:endParaRPr>
          </a:p>
        </p:txBody>
      </p:sp>
      <p:sp>
        <p:nvSpPr>
          <p:cNvPr id="217" name=""/>
          <p:cNvSpPr/>
          <p:nvPr/>
        </p:nvSpPr>
        <p:spPr>
          <a:xfrm flipV="1">
            <a:off x="2712240" y="2592000"/>
            <a:ext cx="1896120" cy="1080"/>
          </a:xfrm>
          <a:prstGeom prst="line">
            <a:avLst/>
          </a:prstGeom>
          <a:ln w="18000">
            <a:solidFill>
              <a:srgbClr val="3465a4"/>
            </a:solidFill>
            <a:round/>
            <a:tailEnd len="med" type="triangle" w="med"/>
          </a:ln>
        </p:spPr>
        <p:style>
          <a:lnRef idx="0"/>
          <a:fillRef idx="0"/>
          <a:effectRef idx="0"/>
          <a:fontRef idx="minor"/>
        </p:style>
      </p:sp>
      <p:sp>
        <p:nvSpPr>
          <p:cNvPr id="218" name=""/>
          <p:cNvSpPr/>
          <p:nvPr/>
        </p:nvSpPr>
        <p:spPr>
          <a:xfrm>
            <a:off x="2661840" y="2268000"/>
            <a:ext cx="1247040" cy="289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口座を開設する</a:t>
            </a:r>
            <a:endParaRPr b="0" lang="en-US" sz="1200" spc="-1" strike="noStrike">
              <a:latin typeface="Arial"/>
            </a:endParaRPr>
          </a:p>
        </p:txBody>
      </p:sp>
      <p:sp>
        <p:nvSpPr>
          <p:cNvPr id="219" name=""/>
          <p:cNvSpPr/>
          <p:nvPr/>
        </p:nvSpPr>
        <p:spPr>
          <a:xfrm>
            <a:off x="4860000" y="3276000"/>
            <a:ext cx="359640" cy="359640"/>
          </a:xfrm>
          <a:custGeom>
            <a:avLst/>
            <a:gdLst/>
            <a:ahLst/>
            <a:rect l="l" t="t" r="r" b="b"/>
            <a:pathLst>
              <a:path w="21600" h="21600">
                <a:moveTo>
                  <a:pt x="10800" y="0"/>
                </a:moveTo>
                <a:lnTo>
                  <a:pt x="21600" y="10800"/>
                </a:lnTo>
                <a:lnTo>
                  <a:pt x="10800" y="21600"/>
                </a:lnTo>
                <a:lnTo>
                  <a:pt x="0" y="10800"/>
                </a:lnTo>
                <a:lnTo>
                  <a:pt x="10800" y="0"/>
                </a:lnTo>
                <a:close/>
              </a:path>
            </a:pathLst>
          </a:custGeom>
          <a:noFill/>
          <a:ln w="18000">
            <a:solidFill>
              <a:srgbClr val="3465a4"/>
            </a:solidFill>
            <a:round/>
          </a:ln>
        </p:spPr>
        <p:style>
          <a:lnRef idx="0"/>
          <a:fillRef idx="0"/>
          <a:effectRef idx="0"/>
          <a:fontRef idx="minor"/>
        </p:style>
      </p:sp>
      <p:sp>
        <p:nvSpPr>
          <p:cNvPr id="220" name=""/>
          <p:cNvSpPr/>
          <p:nvPr/>
        </p:nvSpPr>
        <p:spPr>
          <a:xfrm>
            <a:off x="5040000" y="2772000"/>
            <a:ext cx="360" cy="540000"/>
          </a:xfrm>
          <a:prstGeom prst="line">
            <a:avLst/>
          </a:prstGeom>
          <a:ln w="18000">
            <a:solidFill>
              <a:srgbClr val="3465a4"/>
            </a:solidFill>
            <a:round/>
            <a:tailEnd len="med" type="triangle" w="med"/>
          </a:ln>
        </p:spPr>
        <p:style>
          <a:lnRef idx="0"/>
          <a:fillRef idx="0"/>
          <a:effectRef idx="0"/>
          <a:fontRef idx="minor"/>
        </p:style>
      </p:sp>
      <p:sp>
        <p:nvSpPr>
          <p:cNvPr id="221" name=""/>
          <p:cNvSpPr/>
          <p:nvPr/>
        </p:nvSpPr>
        <p:spPr>
          <a:xfrm>
            <a:off x="5004000" y="2841840"/>
            <a:ext cx="789840" cy="2898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出金する</a:t>
            </a:r>
            <a:endParaRPr b="0" lang="en-US" sz="1200" spc="-1" strike="noStrike">
              <a:latin typeface="Arial"/>
            </a:endParaRPr>
          </a:p>
        </p:txBody>
      </p:sp>
      <p:sp>
        <p:nvSpPr>
          <p:cNvPr id="222" name=""/>
          <p:cNvSpPr/>
          <p:nvPr/>
        </p:nvSpPr>
        <p:spPr>
          <a:xfrm>
            <a:off x="3600000" y="2592000"/>
            <a:ext cx="1259640" cy="899640"/>
          </a:xfrm>
          <a:custGeom>
            <a:avLst/>
            <a:gdLst/>
            <a:ahLst/>
            <a:rect l="l" t="t" r="r" b="b"/>
            <a:pathLst>
              <a:path w="3501" h="2501">
                <a:moveTo>
                  <a:pt x="3500" y="2500"/>
                </a:moveTo>
                <a:lnTo>
                  <a:pt x="0" y="2500"/>
                </a:lnTo>
                <a:lnTo>
                  <a:pt x="0" y="0"/>
                </a:lnTo>
                <a:lnTo>
                  <a:pt x="2800" y="0"/>
                </a:lnTo>
              </a:path>
            </a:pathLst>
          </a:custGeom>
          <a:noFill/>
          <a:ln w="18000">
            <a:solidFill>
              <a:srgbClr val="3465a4"/>
            </a:solidFill>
            <a:round/>
            <a:tailEnd len="med" type="triangle" w="med"/>
          </a:ln>
        </p:spPr>
        <p:style>
          <a:lnRef idx="0"/>
          <a:fillRef idx="0"/>
          <a:effectRef idx="0"/>
          <a:fontRef idx="minor"/>
        </p:style>
      </p:sp>
      <p:sp>
        <p:nvSpPr>
          <p:cNvPr id="223" name=""/>
          <p:cNvSpPr/>
          <p:nvPr/>
        </p:nvSpPr>
        <p:spPr>
          <a:xfrm>
            <a:off x="4032360" y="3237840"/>
            <a:ext cx="789840" cy="289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残高＞０</a:t>
            </a:r>
            <a:endParaRPr b="0" lang="en-US" sz="1200" spc="-1" strike="noStrike">
              <a:latin typeface="Arial"/>
            </a:endParaRPr>
          </a:p>
        </p:txBody>
      </p:sp>
      <p:sp>
        <p:nvSpPr>
          <p:cNvPr id="224" name=""/>
          <p:cNvSpPr/>
          <p:nvPr/>
        </p:nvSpPr>
        <p:spPr>
          <a:xfrm>
            <a:off x="5042160" y="3631680"/>
            <a:ext cx="360" cy="435960"/>
          </a:xfrm>
          <a:prstGeom prst="line">
            <a:avLst/>
          </a:prstGeom>
          <a:ln w="18000">
            <a:solidFill>
              <a:srgbClr val="3465a4"/>
            </a:solidFill>
            <a:round/>
            <a:tailEnd len="med" type="triangle" w="med"/>
          </a:ln>
        </p:spPr>
        <p:style>
          <a:lnRef idx="0"/>
          <a:fillRef idx="0"/>
          <a:effectRef idx="0"/>
          <a:fontRef idx="minor"/>
        </p:style>
      </p:sp>
      <p:sp>
        <p:nvSpPr>
          <p:cNvPr id="225" name=""/>
          <p:cNvSpPr/>
          <p:nvPr/>
        </p:nvSpPr>
        <p:spPr>
          <a:xfrm>
            <a:off x="5006160" y="3629520"/>
            <a:ext cx="789840" cy="289800"/>
          </a:xfrm>
          <a:prstGeom prst="rect">
            <a:avLst/>
          </a:prstGeom>
          <a:noFill/>
          <a:ln w="1800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残高＝０</a:t>
            </a:r>
            <a:endParaRPr b="0" lang="en-US" sz="1200" spc="-1" strike="noStrike">
              <a:latin typeface="Arial"/>
            </a:endParaRPr>
          </a:p>
        </p:txBody>
      </p:sp>
      <p:sp>
        <p:nvSpPr>
          <p:cNvPr id="226" name=""/>
          <p:cNvSpPr/>
          <p:nvPr/>
        </p:nvSpPr>
        <p:spPr>
          <a:xfrm>
            <a:off x="3348000" y="2592000"/>
            <a:ext cx="1260000" cy="1619640"/>
          </a:xfrm>
          <a:custGeom>
            <a:avLst/>
            <a:gdLst/>
            <a:ahLst/>
            <a:rect l="l" t="t" r="r" b="b"/>
            <a:pathLst>
              <a:path w="3502" h="4501">
                <a:moveTo>
                  <a:pt x="3500" y="4500"/>
                </a:moveTo>
                <a:lnTo>
                  <a:pt x="0" y="4500"/>
                </a:lnTo>
                <a:lnTo>
                  <a:pt x="0" y="0"/>
                </a:lnTo>
                <a:lnTo>
                  <a:pt x="3501" y="0"/>
                </a:lnTo>
              </a:path>
            </a:pathLst>
          </a:custGeom>
          <a:noFill/>
          <a:ln w="18000">
            <a:solidFill>
              <a:srgbClr val="3465a4"/>
            </a:solidFill>
            <a:round/>
            <a:tailEnd len="med" type="triangle" w="med"/>
          </a:ln>
        </p:spPr>
        <p:style>
          <a:lnRef idx="0"/>
          <a:fillRef idx="0"/>
          <a:effectRef idx="0"/>
          <a:fontRef idx="minor"/>
        </p:style>
      </p:sp>
      <p:sp>
        <p:nvSpPr>
          <p:cNvPr id="227" name=""/>
          <p:cNvSpPr/>
          <p:nvPr/>
        </p:nvSpPr>
        <p:spPr>
          <a:xfrm>
            <a:off x="3780000" y="3957840"/>
            <a:ext cx="789840" cy="289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入金する</a:t>
            </a:r>
            <a:endParaRPr b="0" lang="en-US" sz="1200" spc="-1" strike="noStrike">
              <a:latin typeface="Arial"/>
            </a:endParaRPr>
          </a:p>
        </p:txBody>
      </p:sp>
      <p:sp>
        <p:nvSpPr>
          <p:cNvPr id="228" name=""/>
          <p:cNvSpPr/>
          <p:nvPr/>
        </p:nvSpPr>
        <p:spPr>
          <a:xfrm>
            <a:off x="5508000" y="2592000"/>
            <a:ext cx="1619640" cy="647640"/>
          </a:xfrm>
          <a:custGeom>
            <a:avLst/>
            <a:gdLst/>
            <a:ahLst/>
            <a:rect l="l" t="t" r="r" b="b"/>
            <a:pathLst>
              <a:path w="4501" h="1801">
                <a:moveTo>
                  <a:pt x="0" y="0"/>
                </a:moveTo>
                <a:lnTo>
                  <a:pt x="4500" y="0"/>
                </a:lnTo>
                <a:lnTo>
                  <a:pt x="4500" y="1800"/>
                </a:lnTo>
              </a:path>
            </a:pathLst>
          </a:custGeom>
          <a:noFill/>
          <a:ln w="18000">
            <a:solidFill>
              <a:srgbClr val="3465a4"/>
            </a:solidFill>
            <a:round/>
            <a:tailEnd len="med" type="triangle" w="med"/>
          </a:ln>
        </p:spPr>
        <p:style>
          <a:lnRef idx="0"/>
          <a:fillRef idx="0"/>
          <a:effectRef idx="0"/>
          <a:fontRef idx="minor"/>
        </p:style>
      </p:sp>
      <p:sp>
        <p:nvSpPr>
          <p:cNvPr id="229" name=""/>
          <p:cNvSpPr/>
          <p:nvPr/>
        </p:nvSpPr>
        <p:spPr>
          <a:xfrm>
            <a:off x="5537880" y="3631680"/>
            <a:ext cx="1619640" cy="647640"/>
          </a:xfrm>
          <a:custGeom>
            <a:avLst/>
            <a:gdLst/>
            <a:ahLst/>
            <a:rect l="l" t="t" r="r" b="b"/>
            <a:pathLst>
              <a:path w="4501" h="1801">
                <a:moveTo>
                  <a:pt x="0" y="1800"/>
                </a:moveTo>
                <a:lnTo>
                  <a:pt x="4500" y="1800"/>
                </a:lnTo>
                <a:lnTo>
                  <a:pt x="4500" y="0"/>
                </a:lnTo>
              </a:path>
            </a:pathLst>
          </a:custGeom>
          <a:noFill/>
          <a:ln w="18000">
            <a:solidFill>
              <a:srgbClr val="3465a4"/>
            </a:solidFill>
            <a:round/>
            <a:tailEnd len="med" type="triangle" w="med"/>
          </a:ln>
        </p:spPr>
        <p:style>
          <a:lnRef idx="0"/>
          <a:fillRef idx="0"/>
          <a:effectRef idx="0"/>
          <a:fontRef idx="minor"/>
        </p:style>
      </p:sp>
      <p:sp>
        <p:nvSpPr>
          <p:cNvPr id="230" name=""/>
          <p:cNvSpPr/>
          <p:nvPr/>
        </p:nvSpPr>
        <p:spPr>
          <a:xfrm>
            <a:off x="5456160" y="2337840"/>
            <a:ext cx="1399680" cy="289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休眠期間≧２０年</a:t>
            </a:r>
            <a:endParaRPr b="0" lang="en-US" sz="1200" spc="-1" strike="noStrike">
              <a:latin typeface="Arial"/>
            </a:endParaRPr>
          </a:p>
        </p:txBody>
      </p:sp>
      <p:sp>
        <p:nvSpPr>
          <p:cNvPr id="231" name=""/>
          <p:cNvSpPr/>
          <p:nvPr/>
        </p:nvSpPr>
        <p:spPr>
          <a:xfrm>
            <a:off x="5456520" y="4029840"/>
            <a:ext cx="1399680" cy="289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ja-JP" sz="1200" spc="-1" strike="noStrike">
                <a:latin typeface="Arial"/>
                <a:ea typeface="MS ゴシック"/>
              </a:rPr>
              <a:t>休眠期間≧２０年</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7000"/>
            <a:ext cx="9071280" cy="532080"/>
          </a:xfrm>
          <a:prstGeom prst="rect">
            <a:avLst/>
          </a:prstGeom>
          <a:noFill/>
          <a:ln w="0">
            <a:noFill/>
          </a:ln>
        </p:spPr>
        <p:txBody>
          <a:bodyPr lIns="0" rIns="0" tIns="0" bIns="0" anchor="ctr">
            <a:noAutofit/>
          </a:bodyPr>
          <a:p>
            <a:pPr algn="ctr">
              <a:lnSpc>
                <a:spcPct val="100000"/>
              </a:lnSpc>
              <a:buNone/>
            </a:pPr>
            <a:r>
              <a:rPr b="0" lang="ja-JP" sz="3200" spc="-1" strike="noStrike">
                <a:latin typeface="Arial"/>
                <a:ea typeface="MS ゴシック"/>
              </a:rPr>
              <a:t>参考情報</a:t>
            </a:r>
            <a:endParaRPr b="0" lang="en-US" sz="3200" spc="-1" strike="noStrike">
              <a:latin typeface="Arial"/>
            </a:endParaRPr>
          </a:p>
        </p:txBody>
      </p:sp>
      <p:sp>
        <p:nvSpPr>
          <p:cNvPr id="233" name="PlaceHolder 2"/>
          <p:cNvSpPr>
            <a:spLocks noGrp="1"/>
          </p:cNvSpPr>
          <p:nvPr>
            <p:ph/>
          </p:nvPr>
        </p:nvSpPr>
        <p:spPr>
          <a:xfrm>
            <a:off x="504000" y="642600"/>
            <a:ext cx="9071280" cy="4937040"/>
          </a:xfrm>
          <a:prstGeom prst="rect">
            <a:avLst/>
          </a:prstGeom>
          <a:noFill/>
          <a:ln w="0">
            <a:noFill/>
          </a:ln>
        </p:spPr>
        <p:txBody>
          <a:bodyPr lIns="0" rIns="0" tIns="0" bIns="0" anchor="t">
            <a:normAutofit/>
          </a:bodyPr>
          <a:p>
            <a:pPr marL="432000" indent="-324000">
              <a:lnSpc>
                <a:spcPct val="100000"/>
              </a:lnSpc>
              <a:buClr>
                <a:srgbClr val="000000"/>
              </a:buClr>
              <a:buSzPct val="45000"/>
              <a:buFont typeface="Wingdings" charset="2"/>
              <a:buChar char=""/>
            </a:pPr>
            <a:r>
              <a:rPr b="0" lang="en-US" sz="2400" spc="-1" strike="noStrike">
                <a:latin typeface="Arial"/>
                <a:ea typeface="MS ゴシック"/>
              </a:rPr>
              <a:t>Cacoo</a:t>
            </a:r>
            <a:r>
              <a:rPr b="0" lang="ja-JP" sz="2400" spc="-1" strike="noStrike">
                <a:latin typeface="Arial"/>
                <a:ea typeface="MS ゴシック"/>
              </a:rPr>
              <a:t>ブログ </a:t>
            </a:r>
            <a:r>
              <a:rPr b="0" lang="en-US" sz="2400" spc="-1" strike="noStrike">
                <a:latin typeface="Arial"/>
                <a:ea typeface="MS ゴシック"/>
              </a:rPr>
              <a:t>UML</a:t>
            </a:r>
            <a:r>
              <a:rPr b="0" lang="ja-JP" sz="2400" spc="-1" strike="noStrike">
                <a:latin typeface="Arial"/>
                <a:ea typeface="MS ゴシック"/>
              </a:rPr>
              <a:t>とは？</a:t>
            </a:r>
            <a:br/>
            <a:r>
              <a:rPr b="0" lang="en-US" sz="2400" spc="-1" strike="noStrike">
                <a:latin typeface="Arial"/>
                <a:ea typeface="MS ゴシック"/>
                <a:hlinkClick r:id="rId1"/>
              </a:rPr>
              <a:t>https://cacoo.com/ja/blog/what-is-uml/#i-2</a:t>
            </a:r>
            <a:br/>
            <a:r>
              <a:rPr b="0" lang="ja-JP" sz="2400" spc="-1" strike="noStrike">
                <a:latin typeface="Arial"/>
                <a:ea typeface="MS ゴシック"/>
              </a:rPr>
              <a:t>初心者向けに分かりやすく解説している</a:t>
            </a:r>
            <a:endParaRPr b="0" lang="en-US" sz="2400" spc="-1" strike="noStrike">
              <a:latin typeface="Arial"/>
            </a:endParaRPr>
          </a:p>
          <a:p>
            <a:pPr marL="432000" indent="-324000">
              <a:lnSpc>
                <a:spcPct val="100000"/>
              </a:lnSpc>
              <a:buClr>
                <a:srgbClr val="000000"/>
              </a:buClr>
              <a:buSzPct val="45000"/>
              <a:buFont typeface="Wingdings" charset="2"/>
              <a:buChar char=""/>
            </a:pPr>
            <a:r>
              <a:rPr b="0" lang="ja-JP" sz="2400" spc="-1" strike="noStrike">
                <a:latin typeface="Arial"/>
                <a:ea typeface="MS ゴシック"/>
              </a:rPr>
              <a:t>ウィキペディア</a:t>
            </a:r>
            <a:br/>
            <a:r>
              <a:rPr b="0" lang="en-US" sz="2400" spc="-1" strike="noStrike">
                <a:latin typeface="Arial"/>
                <a:ea typeface="MS ゴシック"/>
                <a:hlinkClick r:id="rId2"/>
              </a:rPr>
              <a:t>https://ja.wikipedia.org/wiki/統一モデリング言語</a:t>
            </a:r>
            <a:br/>
            <a:br/>
            <a:r>
              <a:rPr b="0" lang="en-US" sz="2400" spc="-1" strike="noStrike">
                <a:latin typeface="Arial"/>
                <a:ea typeface="MS ゴシック"/>
              </a:rPr>
              <a:t> </a:t>
            </a:r>
            <a:endParaRPr b="0" lang="en-US" sz="2400" spc="-1" strike="noStrike">
              <a:latin typeface="Arial"/>
            </a:endParaRPr>
          </a:p>
        </p:txBody>
      </p:sp>
      <p:sp>
        <p:nvSpPr>
          <p:cNvPr id="234" name=""/>
          <p:cNvSpPr/>
          <p:nvPr/>
        </p:nvSpPr>
        <p:spPr>
          <a:xfrm>
            <a:off x="4510080" y="5365080"/>
            <a:ext cx="951480" cy="323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400" spc="-1" strike="noStrike">
                <a:latin typeface="Arial"/>
                <a:ea typeface="MS ゴシック"/>
              </a:rPr>
              <a:t>- </a:t>
            </a:r>
            <a:fld id="{8DF50B3A-3875-4BD2-BD10-7DB752AF1128}" type="slidenum">
              <a:rPr b="0" lang="en-US" sz="1400" spc="-1" strike="noStrike">
                <a:latin typeface="Arial"/>
                <a:ea typeface="MS ゴシック"/>
              </a:rPr>
              <a:t>&lt;番号&gt;</a:t>
            </a:fld>
            <a:r>
              <a:rPr b="0" lang="en-US" sz="1400" spc="-1" strike="noStrike">
                <a:latin typeface="Arial"/>
                <a:ea typeface="MS ゴシック"/>
              </a:rPr>
              <a:t> </a:t>
            </a:r>
            <a:r>
              <a:rPr b="0" lang="en-US" sz="1400" spc="-1" strike="noStrike">
                <a:latin typeface="Arial"/>
                <a:ea typeface="MS ゴシック"/>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TotalTime>
  <Application>LibreOffice/7.2.7.2$Linux_X86_64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2022-05-29T20:33:01Z</dcterms:created>
  <dc:creator/>
  <dc:description/>
  <dc:language>ja-JP</dc:language>
  <cp:lastModifiedBy/>
  <dcterms:modified xsi:type="dcterms:W3CDTF">2022-06-03T08:18:41Z</dcterms:modified>
  <cp:revision>17</cp:revision>
  <dc:subject/>
  <dc:title/>
</cp:coreProperties>
</file>

<file path=docProps/custom.xml><?xml version="1.0" encoding="utf-8"?>
<Properties xmlns="http://schemas.openxmlformats.org/officeDocument/2006/custom-properties" xmlns:vt="http://schemas.openxmlformats.org/officeDocument/2006/docPropsVTypes"/>
</file>