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0"/>
  </p:notesMasterIdLst>
  <p:handoutMasterIdLst>
    <p:handoutMasterId r:id="rId41"/>
  </p:handoutMasterIdLst>
  <p:sldIdLst>
    <p:sldId id="434" r:id="rId2"/>
    <p:sldId id="479" r:id="rId3"/>
    <p:sldId id="481" r:id="rId4"/>
    <p:sldId id="482" r:id="rId5"/>
    <p:sldId id="491" r:id="rId6"/>
    <p:sldId id="492" r:id="rId7"/>
    <p:sldId id="493" r:id="rId8"/>
    <p:sldId id="494" r:id="rId9"/>
    <p:sldId id="495" r:id="rId10"/>
    <p:sldId id="484" r:id="rId11"/>
    <p:sldId id="485" r:id="rId12"/>
    <p:sldId id="486" r:id="rId13"/>
    <p:sldId id="487" r:id="rId14"/>
    <p:sldId id="496" r:id="rId15"/>
    <p:sldId id="488" r:id="rId16"/>
    <p:sldId id="489" r:id="rId17"/>
    <p:sldId id="490" r:id="rId18"/>
    <p:sldId id="497" r:id="rId19"/>
    <p:sldId id="498" r:id="rId20"/>
    <p:sldId id="499" r:id="rId21"/>
    <p:sldId id="500" r:id="rId22"/>
    <p:sldId id="501" r:id="rId23"/>
    <p:sldId id="513" r:id="rId24"/>
    <p:sldId id="514" r:id="rId25"/>
    <p:sldId id="515" r:id="rId26"/>
    <p:sldId id="516" r:id="rId27"/>
    <p:sldId id="517" r:id="rId28"/>
    <p:sldId id="518" r:id="rId29"/>
    <p:sldId id="519" r:id="rId30"/>
    <p:sldId id="520" r:id="rId31"/>
    <p:sldId id="507" r:id="rId32"/>
    <p:sldId id="508" r:id="rId33"/>
    <p:sldId id="521" r:id="rId34"/>
    <p:sldId id="509" r:id="rId35"/>
    <p:sldId id="510" r:id="rId36"/>
    <p:sldId id="511" r:id="rId37"/>
    <p:sldId id="480" r:id="rId38"/>
    <p:sldId id="276" r:id="rId39"/>
  </p:sldIdLst>
  <p:sldSz cx="9144000" cy="6858000" type="screen4x3"/>
  <p:notesSz cx="9723438" cy="68580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2805"/>
    <a:srgbClr val="F8F8F8"/>
    <a:srgbClr val="FFFFFF"/>
    <a:srgbClr val="C0C0C0"/>
    <a:srgbClr val="2FBFFF"/>
    <a:srgbClr val="1C1C1C"/>
    <a:srgbClr val="969696"/>
    <a:srgbClr val="E36803"/>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76" autoAdjust="0"/>
  </p:normalViewPr>
  <p:slideViewPr>
    <p:cSldViewPr snapToGrid="0">
      <p:cViewPr varScale="1">
        <p:scale>
          <a:sx n="70" d="100"/>
          <a:sy n="70" d="100"/>
        </p:scale>
        <p:origin x="-1374" y="-90"/>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73AB2B9C-A2A6-4766-B4F8-CB4D581BC8E7}" type="slidenum">
              <a:rPr lang="en-US"/>
              <a:pPr/>
              <a:t>‹N°›</a:t>
            </a:fld>
            <a:endParaRPr lang="en-US"/>
          </a:p>
        </p:txBody>
      </p:sp>
    </p:spTree>
    <p:extLst>
      <p:ext uri="{BB962C8B-B14F-4D97-AF65-F5344CB8AC3E}">
        <p14:creationId xmlns:p14="http://schemas.microsoft.com/office/powerpoint/2010/main" val="17833216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6179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4DEC2F6D-7CE0-400A-9F44-4A0485CC7E2B}" type="slidenum">
              <a:rPr lang="en-US"/>
              <a:pPr/>
              <a:t>‹N°›</a:t>
            </a:fld>
            <a:endParaRPr lang="en-US"/>
          </a:p>
        </p:txBody>
      </p:sp>
    </p:spTree>
    <p:extLst>
      <p:ext uri="{BB962C8B-B14F-4D97-AF65-F5344CB8AC3E}">
        <p14:creationId xmlns:p14="http://schemas.microsoft.com/office/powerpoint/2010/main" val="30669999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Diapositive de titre">
    <p:bg bwMode="gray">
      <p:bgPr>
        <a:solidFill>
          <a:schemeClr val="bg1"/>
        </a:solidFill>
        <a:effectLst/>
      </p:bgPr>
    </p:bg>
    <p:spTree>
      <p:nvGrpSpPr>
        <p:cNvPr id="1" name=""/>
        <p:cNvGrpSpPr/>
        <p:nvPr/>
      </p:nvGrpSpPr>
      <p:grpSpPr>
        <a:xfrm>
          <a:off x="0" y="0"/>
          <a:ext cx="0" cy="0"/>
          <a:chOff x="0" y="0"/>
          <a:chExt cx="0" cy="0"/>
        </a:xfrm>
      </p:grpSpPr>
      <p:sp>
        <p:nvSpPr>
          <p:cNvPr id="436842" name="Rectangle 1642"/>
          <p:cNvSpPr>
            <a:spLocks noChangeArrowheads="1"/>
          </p:cNvSpPr>
          <p:nvPr/>
        </p:nvSpPr>
        <p:spPr bwMode="gray">
          <a:xfrm>
            <a:off x="3071813" y="0"/>
            <a:ext cx="1417637" cy="6858000"/>
          </a:xfrm>
          <a:prstGeom prst="rect">
            <a:avLst/>
          </a:prstGeom>
          <a:solidFill>
            <a:schemeClr val="accent2">
              <a:alpha val="7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436834"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436796" name="Rectangle 1596"/>
          <p:cNvSpPr>
            <a:spLocks noChangeArrowheads="1"/>
          </p:cNvSpPr>
          <p:nvPr/>
        </p:nvSpPr>
        <p:spPr bwMode="gray">
          <a:xfrm>
            <a:off x="6902450" y="-11113"/>
            <a:ext cx="303213" cy="6858001"/>
          </a:xfrm>
          <a:prstGeom prst="rect">
            <a:avLst/>
          </a:prstGeom>
          <a:solidFill>
            <a:schemeClr val="accent2">
              <a:alpha val="3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43679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436792" name="Rectangle 1592"/>
          <p:cNvSpPr>
            <a:spLocks noChangeArrowheads="1"/>
          </p:cNvSpPr>
          <p:nvPr/>
        </p:nvSpPr>
        <p:spPr bwMode="gray">
          <a:xfrm>
            <a:off x="4375150" y="0"/>
            <a:ext cx="1060450" cy="6858000"/>
          </a:xfrm>
          <a:prstGeom prst="rect">
            <a:avLst/>
          </a:prstGeom>
          <a:solidFill>
            <a:schemeClr val="accent2">
              <a:alpha val="64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436793" name="Rectangle 1593"/>
          <p:cNvSpPr>
            <a:spLocks noChangeArrowheads="1"/>
          </p:cNvSpPr>
          <p:nvPr/>
        </p:nvSpPr>
        <p:spPr bwMode="gray">
          <a:xfrm>
            <a:off x="5359400" y="-17463"/>
            <a:ext cx="728663" cy="6938963"/>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436794" name="Rectangle 1594"/>
          <p:cNvSpPr>
            <a:spLocks noChangeArrowheads="1"/>
          </p:cNvSpPr>
          <p:nvPr/>
        </p:nvSpPr>
        <p:spPr bwMode="gray">
          <a:xfrm>
            <a:off x="6018213" y="-19050"/>
            <a:ext cx="547687" cy="6938963"/>
          </a:xfrm>
          <a:prstGeom prst="rect">
            <a:avLst/>
          </a:prstGeom>
          <a:solidFill>
            <a:schemeClr val="accent2">
              <a:alpha val="4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436795" name="Rectangle 1595"/>
          <p:cNvSpPr>
            <a:spLocks noChangeArrowheads="1"/>
          </p:cNvSpPr>
          <p:nvPr/>
        </p:nvSpPr>
        <p:spPr bwMode="gray">
          <a:xfrm>
            <a:off x="6505575" y="0"/>
            <a:ext cx="446088" cy="6858000"/>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436822" name="Rectangle 1622"/>
          <p:cNvSpPr>
            <a:spLocks noChangeArrowheads="1"/>
          </p:cNvSpPr>
          <p:nvPr/>
        </p:nvSpPr>
        <p:spPr bwMode="gray">
          <a:xfrm>
            <a:off x="7339013" y="52388"/>
            <a:ext cx="136525" cy="6858000"/>
          </a:xfrm>
          <a:prstGeom prst="rect">
            <a:avLst/>
          </a:prstGeom>
          <a:solidFill>
            <a:schemeClr val="accent2">
              <a:alpha val="14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436823" name="Rectangle 1623"/>
          <p:cNvSpPr>
            <a:spLocks noChangeArrowheads="1"/>
          </p:cNvSpPr>
          <p:nvPr/>
        </p:nvSpPr>
        <p:spPr bwMode="gray">
          <a:xfrm>
            <a:off x="8366125" y="20638"/>
            <a:ext cx="344488" cy="6858000"/>
          </a:xfrm>
          <a:prstGeom prst="rect">
            <a:avLst/>
          </a:prstGeom>
          <a:solidFill>
            <a:schemeClr val="accent2">
              <a:alpha val="23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436824" name="Rectangle 1624"/>
          <p:cNvSpPr>
            <a:spLocks noChangeArrowheads="1"/>
          </p:cNvSpPr>
          <p:nvPr/>
        </p:nvSpPr>
        <p:spPr bwMode="gray">
          <a:xfrm>
            <a:off x="8664575" y="0"/>
            <a:ext cx="474663" cy="6858000"/>
          </a:xfrm>
          <a:prstGeom prst="rect">
            <a:avLst/>
          </a:prstGeom>
          <a:solidFill>
            <a:schemeClr val="accent2">
              <a:alpha val="28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436813" name="Text Box 1613"/>
          <p:cNvSpPr txBox="1">
            <a:spLocks noChangeArrowheads="1"/>
          </p:cNvSpPr>
          <p:nvPr/>
        </p:nvSpPr>
        <p:spPr bwMode="gray">
          <a:xfrm>
            <a:off x="76200" y="6477000"/>
            <a:ext cx="16081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C1C1C">
                      <a:alpha val="50000"/>
                    </a:srgbClr>
                  </a:outerShdw>
                </a:effectLst>
              </a14:hiddenEffects>
            </a:ext>
          </a:extLst>
        </p:spPr>
        <p:txBody>
          <a:bodyPr>
            <a:spAutoFit/>
          </a:bodyPr>
          <a:lstStyle/>
          <a:p>
            <a:pPr algn="r">
              <a:spcBef>
                <a:spcPct val="50000"/>
              </a:spcBef>
            </a:pPr>
            <a:r>
              <a:rPr lang="en-US" sz="1000">
                <a:solidFill>
                  <a:srgbClr val="F8F8F8"/>
                </a:solidFill>
              </a:rPr>
              <a:t>www.themegallery.com</a:t>
            </a:r>
          </a:p>
        </p:txBody>
      </p:sp>
      <p:sp>
        <p:nvSpPr>
          <p:cNvPr id="436812" name="Text Box 1612"/>
          <p:cNvSpPr txBox="1">
            <a:spLocks noChangeArrowheads="1"/>
          </p:cNvSpPr>
          <p:nvPr/>
        </p:nvSpPr>
        <p:spPr bwMode="gray">
          <a:xfrm>
            <a:off x="276225" y="6007100"/>
            <a:ext cx="1169988" cy="45720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1C1C1C">
                      <a:alpha val="50000"/>
                    </a:srgbClr>
                  </a:outerShdw>
                </a:effectLst>
              </a14:hiddenEffects>
            </a:ext>
          </a:extLst>
        </p:spPr>
        <p:txBody>
          <a:bodyPr>
            <a:spAutoFit/>
          </a:bodyPr>
          <a:lstStyle/>
          <a:p>
            <a:pPr>
              <a:spcBef>
                <a:spcPct val="50000"/>
              </a:spcBef>
            </a:pPr>
            <a:r>
              <a:rPr lang="en-US" sz="2400">
                <a:solidFill>
                  <a:srgbClr val="FFFFFF"/>
                </a:solidFill>
                <a:latin typeface="Verdana" pitchFamily="34" charset="0"/>
              </a:rPr>
              <a:t>LOGO</a:t>
            </a:r>
          </a:p>
        </p:txBody>
      </p:sp>
      <p:sp>
        <p:nvSpPr>
          <p:cNvPr id="436843" name="Rectangle 1643"/>
          <p:cNvSpPr>
            <a:spLocks noChangeArrowheads="1"/>
          </p:cNvSpPr>
          <p:nvPr/>
        </p:nvSpPr>
        <p:spPr bwMode="gray">
          <a:xfrm>
            <a:off x="7953375" y="4763"/>
            <a:ext cx="136525" cy="6858000"/>
          </a:xfrm>
          <a:prstGeom prst="rect">
            <a:avLst/>
          </a:prstGeom>
          <a:solidFill>
            <a:schemeClr val="accent2">
              <a:alpha val="6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436844" name="Rectangle 1644"/>
          <p:cNvSpPr>
            <a:spLocks noChangeArrowheads="1"/>
          </p:cNvSpPr>
          <p:nvPr/>
        </p:nvSpPr>
        <p:spPr bwMode="gray">
          <a:xfrm>
            <a:off x="8045450" y="4763"/>
            <a:ext cx="168275" cy="6858000"/>
          </a:xfrm>
          <a:prstGeom prst="rect">
            <a:avLst/>
          </a:prstGeom>
          <a:solidFill>
            <a:schemeClr val="accent2">
              <a:alpha val="12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436845" name="Rectangle 1645"/>
          <p:cNvSpPr>
            <a:spLocks noChangeArrowheads="1"/>
          </p:cNvSpPr>
          <p:nvPr/>
        </p:nvSpPr>
        <p:spPr bwMode="gray">
          <a:xfrm>
            <a:off x="8177213" y="-11113"/>
            <a:ext cx="230187" cy="6858001"/>
          </a:xfrm>
          <a:prstGeom prst="rect">
            <a:avLst/>
          </a:prstGeom>
          <a:solidFill>
            <a:schemeClr val="accent2">
              <a:alpha val="17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fr-FR" noProof="0" smtClean="0"/>
              <a:t>Modifiez le style du titre</a:t>
            </a:r>
            <a:endParaRPr lang="en-US" noProof="0" smtClean="0"/>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itchFamily="2" charset="2"/>
              <a:buNone/>
              <a:defRPr sz="2000" b="0">
                <a:solidFill>
                  <a:schemeClr val="tx1"/>
                </a:solidFill>
              </a:defRPr>
            </a:lvl1pPr>
          </a:lstStyle>
          <a:p>
            <a:pPr lvl="0"/>
            <a:r>
              <a:rPr lang="fr-FR" noProof="0" smtClean="0"/>
              <a:t>Modifiez le style des sous-titres du masque</a:t>
            </a:r>
            <a:endParaRPr lang="en-US" noProof="0" smtClean="0"/>
          </a:p>
        </p:txBody>
      </p:sp>
      <p:sp>
        <p:nvSpPr>
          <p:cNvPr id="436850" name="Rectangle 1650"/>
          <p:cNvSpPr>
            <a:spLocks noGrp="1" noChangeArrowheads="1"/>
          </p:cNvSpPr>
          <p:nvPr>
            <p:ph type="ftr" sz="quarter" idx="3"/>
          </p:nvPr>
        </p:nvSpPr>
        <p:spPr bwMode="gray">
          <a:xfrm>
            <a:off x="3552825" y="6534150"/>
            <a:ext cx="2895600" cy="234950"/>
          </a:xfrm>
        </p:spPr>
        <p:txBody>
          <a:bodyPr/>
          <a:lstStyle>
            <a:lvl1pPr>
              <a:defRPr/>
            </a:lvl1pPr>
          </a:lstStyle>
          <a:p>
            <a:endParaRPr lang="en-US"/>
          </a:p>
        </p:txBody>
      </p:sp>
      <p:sp>
        <p:nvSpPr>
          <p:cNvPr id="436849" name="Rectangle 1649"/>
          <p:cNvSpPr>
            <a:spLocks noGrp="1" noChangeArrowheads="1"/>
          </p:cNvSpPr>
          <p:nvPr>
            <p:ph type="dt" sz="quarter" idx="2"/>
          </p:nvPr>
        </p:nvSpPr>
        <p:spPr bwMode="gray">
          <a:xfrm>
            <a:off x="6900863" y="6526213"/>
            <a:ext cx="2133600" cy="274637"/>
          </a:xfrm>
        </p:spPr>
        <p:txBody>
          <a:bodyPr/>
          <a:lstStyle>
            <a:lvl1pPr>
              <a:defRPr/>
            </a:lvl1pPr>
          </a:lstStyle>
          <a:p>
            <a:endParaRPr lang="en-US"/>
          </a:p>
        </p:txBody>
      </p:sp>
      <p:sp>
        <p:nvSpPr>
          <p:cNvPr id="436851" name="Rectangle 1651"/>
          <p:cNvSpPr>
            <a:spLocks noGrp="1" noChangeArrowheads="1"/>
          </p:cNvSpPr>
          <p:nvPr>
            <p:ph type="sldNum" sz="quarter" idx="4"/>
          </p:nvPr>
        </p:nvSpPr>
        <p:spPr bwMode="gray">
          <a:xfrm>
            <a:off x="3011488" y="6527800"/>
            <a:ext cx="373062" cy="234950"/>
          </a:xfrm>
        </p:spPr>
        <p:txBody>
          <a:bodyPr/>
          <a:lstStyle>
            <a:lvl1pPr>
              <a:defRPr/>
            </a:lvl1pPr>
          </a:lstStyle>
          <a:p>
            <a:fld id="{276B7A06-8C95-4057-8EA9-23596CDE8957}" type="slidenum">
              <a:rPr lang="en-US"/>
              <a:pPr/>
              <a:t>‹N°›</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36834"/>
                                        </p:tgtEl>
                                        <p:attrNameLst>
                                          <p:attrName>style.visibility</p:attrName>
                                        </p:attrNameLst>
                                      </p:cBhvr>
                                      <p:to>
                                        <p:strVal val="visible"/>
                                      </p:to>
                                    </p:set>
                                    <p:animEffect transition="in" filter="wipe(up)">
                                      <p:cBhvr>
                                        <p:cTn id="7" dur="500"/>
                                        <p:tgtEl>
                                          <p:spTgt spid="436834"/>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436842"/>
                                        </p:tgtEl>
                                        <p:attrNameLst>
                                          <p:attrName>style.visibility</p:attrName>
                                        </p:attrNameLst>
                                      </p:cBhvr>
                                      <p:to>
                                        <p:strVal val="visible"/>
                                      </p:to>
                                    </p:set>
                                    <p:animEffect transition="in" filter="wipe(up)">
                                      <p:cBhvr>
                                        <p:cTn id="10" dur="500"/>
                                        <p:tgtEl>
                                          <p:spTgt spid="436842"/>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436792"/>
                                        </p:tgtEl>
                                        <p:attrNameLst>
                                          <p:attrName>style.visibility</p:attrName>
                                        </p:attrNameLst>
                                      </p:cBhvr>
                                      <p:to>
                                        <p:strVal val="visible"/>
                                      </p:to>
                                    </p:set>
                                    <p:animEffect transition="in" filter="wipe(up)">
                                      <p:cBhvr>
                                        <p:cTn id="13" dur="500"/>
                                        <p:tgtEl>
                                          <p:spTgt spid="436792"/>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436793"/>
                                        </p:tgtEl>
                                        <p:attrNameLst>
                                          <p:attrName>style.visibility</p:attrName>
                                        </p:attrNameLst>
                                      </p:cBhvr>
                                      <p:to>
                                        <p:strVal val="visible"/>
                                      </p:to>
                                    </p:set>
                                    <p:animEffect transition="in" filter="wipe(up)">
                                      <p:cBhvr>
                                        <p:cTn id="16" dur="500"/>
                                        <p:tgtEl>
                                          <p:spTgt spid="436793"/>
                                        </p:tgtEl>
                                      </p:cBhvr>
                                    </p:animEffect>
                                  </p:childTnLst>
                                </p:cTn>
                              </p:par>
                              <p:par>
                                <p:cTn id="17" presetID="47" presetClass="entr" presetSubtype="0" fill="hold" grpId="0" nodeType="withEffect">
                                  <p:stCondLst>
                                    <p:cond delay="1100"/>
                                  </p:stCondLst>
                                  <p:childTnLst>
                                    <p:set>
                                      <p:cBhvr>
                                        <p:cTn id="18" dur="1" fill="hold">
                                          <p:stCondLst>
                                            <p:cond delay="0"/>
                                          </p:stCondLst>
                                        </p:cTn>
                                        <p:tgtEl>
                                          <p:spTgt spid="436794"/>
                                        </p:tgtEl>
                                        <p:attrNameLst>
                                          <p:attrName>style.visibility</p:attrName>
                                        </p:attrNameLst>
                                      </p:cBhvr>
                                      <p:to>
                                        <p:strVal val="visible"/>
                                      </p:to>
                                    </p:set>
                                    <p:animEffect transition="in" filter="fade">
                                      <p:cBhvr>
                                        <p:cTn id="19" dur="500"/>
                                        <p:tgtEl>
                                          <p:spTgt spid="436794"/>
                                        </p:tgtEl>
                                      </p:cBhvr>
                                    </p:animEffect>
                                    <p:anim calcmode="lin" valueType="num">
                                      <p:cBhvr>
                                        <p:cTn id="20" dur="500" fill="hold"/>
                                        <p:tgtEl>
                                          <p:spTgt spid="436794"/>
                                        </p:tgtEl>
                                        <p:attrNameLst>
                                          <p:attrName>ppt_x</p:attrName>
                                        </p:attrNameLst>
                                      </p:cBhvr>
                                      <p:tavLst>
                                        <p:tav tm="0">
                                          <p:val>
                                            <p:strVal val="#ppt_x"/>
                                          </p:val>
                                        </p:tav>
                                        <p:tav tm="100000">
                                          <p:val>
                                            <p:strVal val="#ppt_x"/>
                                          </p:val>
                                        </p:tav>
                                      </p:tavLst>
                                    </p:anim>
                                    <p:anim calcmode="lin" valueType="num">
                                      <p:cBhvr>
                                        <p:cTn id="21" dur="500" fill="hold"/>
                                        <p:tgtEl>
                                          <p:spTgt spid="436794"/>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1500"/>
                                  </p:stCondLst>
                                  <p:childTnLst>
                                    <p:set>
                                      <p:cBhvr>
                                        <p:cTn id="23" dur="1" fill="hold">
                                          <p:stCondLst>
                                            <p:cond delay="0"/>
                                          </p:stCondLst>
                                        </p:cTn>
                                        <p:tgtEl>
                                          <p:spTgt spid="436795"/>
                                        </p:tgtEl>
                                        <p:attrNameLst>
                                          <p:attrName>style.visibility</p:attrName>
                                        </p:attrNameLst>
                                      </p:cBhvr>
                                      <p:to>
                                        <p:strVal val="visible"/>
                                      </p:to>
                                    </p:set>
                                    <p:animEffect transition="in" filter="fade">
                                      <p:cBhvr>
                                        <p:cTn id="24" dur="500"/>
                                        <p:tgtEl>
                                          <p:spTgt spid="436795"/>
                                        </p:tgtEl>
                                      </p:cBhvr>
                                    </p:animEffect>
                                    <p:anim calcmode="lin" valueType="num">
                                      <p:cBhvr>
                                        <p:cTn id="25" dur="500" fill="hold"/>
                                        <p:tgtEl>
                                          <p:spTgt spid="436795"/>
                                        </p:tgtEl>
                                        <p:attrNameLst>
                                          <p:attrName>ppt_x</p:attrName>
                                        </p:attrNameLst>
                                      </p:cBhvr>
                                      <p:tavLst>
                                        <p:tav tm="0">
                                          <p:val>
                                            <p:strVal val="#ppt_x"/>
                                          </p:val>
                                        </p:tav>
                                        <p:tav tm="100000">
                                          <p:val>
                                            <p:strVal val="#ppt_x"/>
                                          </p:val>
                                        </p:tav>
                                      </p:tavLst>
                                    </p:anim>
                                    <p:anim calcmode="lin" valueType="num">
                                      <p:cBhvr>
                                        <p:cTn id="26" dur="500" fill="hold"/>
                                        <p:tgtEl>
                                          <p:spTgt spid="436795"/>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1900"/>
                                  </p:stCondLst>
                                  <p:childTnLst>
                                    <p:set>
                                      <p:cBhvr>
                                        <p:cTn id="28" dur="1" fill="hold">
                                          <p:stCondLst>
                                            <p:cond delay="0"/>
                                          </p:stCondLst>
                                        </p:cTn>
                                        <p:tgtEl>
                                          <p:spTgt spid="436796"/>
                                        </p:tgtEl>
                                        <p:attrNameLst>
                                          <p:attrName>style.visibility</p:attrName>
                                        </p:attrNameLst>
                                      </p:cBhvr>
                                      <p:to>
                                        <p:strVal val="visible"/>
                                      </p:to>
                                    </p:set>
                                    <p:animEffect transition="in" filter="fade">
                                      <p:cBhvr>
                                        <p:cTn id="29" dur="500"/>
                                        <p:tgtEl>
                                          <p:spTgt spid="436796"/>
                                        </p:tgtEl>
                                      </p:cBhvr>
                                    </p:animEffect>
                                    <p:anim calcmode="lin" valueType="num">
                                      <p:cBhvr>
                                        <p:cTn id="30" dur="500" fill="hold"/>
                                        <p:tgtEl>
                                          <p:spTgt spid="436796"/>
                                        </p:tgtEl>
                                        <p:attrNameLst>
                                          <p:attrName>ppt_x</p:attrName>
                                        </p:attrNameLst>
                                      </p:cBhvr>
                                      <p:tavLst>
                                        <p:tav tm="0">
                                          <p:val>
                                            <p:strVal val="#ppt_x"/>
                                          </p:val>
                                        </p:tav>
                                        <p:tav tm="100000">
                                          <p:val>
                                            <p:strVal val="#ppt_x"/>
                                          </p:val>
                                        </p:tav>
                                      </p:tavLst>
                                    </p:anim>
                                    <p:anim calcmode="lin" valueType="num">
                                      <p:cBhvr>
                                        <p:cTn id="31" dur="500" fill="hold"/>
                                        <p:tgtEl>
                                          <p:spTgt spid="436796"/>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2300"/>
                                  </p:stCondLst>
                                  <p:childTnLst>
                                    <p:set>
                                      <p:cBhvr>
                                        <p:cTn id="33" dur="1" fill="hold">
                                          <p:stCondLst>
                                            <p:cond delay="0"/>
                                          </p:stCondLst>
                                        </p:cTn>
                                        <p:tgtEl>
                                          <p:spTgt spid="436797"/>
                                        </p:tgtEl>
                                        <p:attrNameLst>
                                          <p:attrName>style.visibility</p:attrName>
                                        </p:attrNameLst>
                                      </p:cBhvr>
                                      <p:to>
                                        <p:strVal val="visible"/>
                                      </p:to>
                                    </p:set>
                                    <p:animEffect transition="in" filter="fade">
                                      <p:cBhvr>
                                        <p:cTn id="34" dur="500"/>
                                        <p:tgtEl>
                                          <p:spTgt spid="436797"/>
                                        </p:tgtEl>
                                      </p:cBhvr>
                                    </p:animEffect>
                                    <p:anim calcmode="lin" valueType="num">
                                      <p:cBhvr>
                                        <p:cTn id="35" dur="500" fill="hold"/>
                                        <p:tgtEl>
                                          <p:spTgt spid="436797"/>
                                        </p:tgtEl>
                                        <p:attrNameLst>
                                          <p:attrName>ppt_x</p:attrName>
                                        </p:attrNameLst>
                                      </p:cBhvr>
                                      <p:tavLst>
                                        <p:tav tm="0">
                                          <p:val>
                                            <p:strVal val="#ppt_x"/>
                                          </p:val>
                                        </p:tav>
                                        <p:tav tm="100000">
                                          <p:val>
                                            <p:strVal val="#ppt_x"/>
                                          </p:val>
                                        </p:tav>
                                      </p:tavLst>
                                    </p:anim>
                                    <p:anim calcmode="lin" valueType="num">
                                      <p:cBhvr>
                                        <p:cTn id="36" dur="500" fill="hold"/>
                                        <p:tgtEl>
                                          <p:spTgt spid="43679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2600"/>
                                  </p:stCondLst>
                                  <p:childTnLst>
                                    <p:set>
                                      <p:cBhvr>
                                        <p:cTn id="38" dur="1" fill="hold">
                                          <p:stCondLst>
                                            <p:cond delay="0"/>
                                          </p:stCondLst>
                                        </p:cTn>
                                        <p:tgtEl>
                                          <p:spTgt spid="436822"/>
                                        </p:tgtEl>
                                        <p:attrNameLst>
                                          <p:attrName>style.visibility</p:attrName>
                                        </p:attrNameLst>
                                      </p:cBhvr>
                                      <p:to>
                                        <p:strVal val="visible"/>
                                      </p:to>
                                    </p:set>
                                    <p:animEffect transition="in" filter="fade">
                                      <p:cBhvr>
                                        <p:cTn id="39" dur="500"/>
                                        <p:tgtEl>
                                          <p:spTgt spid="436822"/>
                                        </p:tgtEl>
                                      </p:cBhvr>
                                    </p:animEffect>
                                    <p:anim calcmode="lin" valueType="num">
                                      <p:cBhvr>
                                        <p:cTn id="40" dur="500" fill="hold"/>
                                        <p:tgtEl>
                                          <p:spTgt spid="436822"/>
                                        </p:tgtEl>
                                        <p:attrNameLst>
                                          <p:attrName>ppt_x</p:attrName>
                                        </p:attrNameLst>
                                      </p:cBhvr>
                                      <p:tavLst>
                                        <p:tav tm="0">
                                          <p:val>
                                            <p:strVal val="#ppt_x"/>
                                          </p:val>
                                        </p:tav>
                                        <p:tav tm="100000">
                                          <p:val>
                                            <p:strVal val="#ppt_x"/>
                                          </p:val>
                                        </p:tav>
                                      </p:tavLst>
                                    </p:anim>
                                    <p:anim calcmode="lin" valueType="num">
                                      <p:cBhvr>
                                        <p:cTn id="41" dur="500" fill="hold"/>
                                        <p:tgtEl>
                                          <p:spTgt spid="436822"/>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2600"/>
                                  </p:stCondLst>
                                  <p:childTnLst>
                                    <p:set>
                                      <p:cBhvr>
                                        <p:cTn id="43" dur="1" fill="hold">
                                          <p:stCondLst>
                                            <p:cond delay="0"/>
                                          </p:stCondLst>
                                        </p:cTn>
                                        <p:tgtEl>
                                          <p:spTgt spid="436844"/>
                                        </p:tgtEl>
                                        <p:attrNameLst>
                                          <p:attrName>style.visibility</p:attrName>
                                        </p:attrNameLst>
                                      </p:cBhvr>
                                      <p:to>
                                        <p:strVal val="visible"/>
                                      </p:to>
                                    </p:set>
                                    <p:animEffect transition="in" filter="fade">
                                      <p:cBhvr>
                                        <p:cTn id="44" dur="500"/>
                                        <p:tgtEl>
                                          <p:spTgt spid="436844"/>
                                        </p:tgtEl>
                                      </p:cBhvr>
                                    </p:animEffect>
                                    <p:anim calcmode="lin" valueType="num">
                                      <p:cBhvr>
                                        <p:cTn id="45" dur="500" fill="hold"/>
                                        <p:tgtEl>
                                          <p:spTgt spid="436844"/>
                                        </p:tgtEl>
                                        <p:attrNameLst>
                                          <p:attrName>ppt_x</p:attrName>
                                        </p:attrNameLst>
                                      </p:cBhvr>
                                      <p:tavLst>
                                        <p:tav tm="0">
                                          <p:val>
                                            <p:strVal val="#ppt_x"/>
                                          </p:val>
                                        </p:tav>
                                        <p:tav tm="100000">
                                          <p:val>
                                            <p:strVal val="#ppt_x"/>
                                          </p:val>
                                        </p:tav>
                                      </p:tavLst>
                                    </p:anim>
                                    <p:anim calcmode="lin" valueType="num">
                                      <p:cBhvr>
                                        <p:cTn id="46" dur="500" fill="hold"/>
                                        <p:tgtEl>
                                          <p:spTgt spid="436844"/>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2500"/>
                                  </p:stCondLst>
                                  <p:childTnLst>
                                    <p:set>
                                      <p:cBhvr>
                                        <p:cTn id="48" dur="1" fill="hold">
                                          <p:stCondLst>
                                            <p:cond delay="0"/>
                                          </p:stCondLst>
                                        </p:cTn>
                                        <p:tgtEl>
                                          <p:spTgt spid="436843"/>
                                        </p:tgtEl>
                                        <p:attrNameLst>
                                          <p:attrName>style.visibility</p:attrName>
                                        </p:attrNameLst>
                                      </p:cBhvr>
                                      <p:to>
                                        <p:strVal val="visible"/>
                                      </p:to>
                                    </p:set>
                                    <p:animEffect transition="in" filter="fade">
                                      <p:cBhvr>
                                        <p:cTn id="49" dur="500"/>
                                        <p:tgtEl>
                                          <p:spTgt spid="436843"/>
                                        </p:tgtEl>
                                      </p:cBhvr>
                                    </p:animEffect>
                                    <p:anim calcmode="lin" valueType="num">
                                      <p:cBhvr>
                                        <p:cTn id="50" dur="500" fill="hold"/>
                                        <p:tgtEl>
                                          <p:spTgt spid="436843"/>
                                        </p:tgtEl>
                                        <p:attrNameLst>
                                          <p:attrName>ppt_x</p:attrName>
                                        </p:attrNameLst>
                                      </p:cBhvr>
                                      <p:tavLst>
                                        <p:tav tm="0">
                                          <p:val>
                                            <p:strVal val="#ppt_x"/>
                                          </p:val>
                                        </p:tav>
                                        <p:tav tm="100000">
                                          <p:val>
                                            <p:strVal val="#ppt_x"/>
                                          </p:val>
                                        </p:tav>
                                      </p:tavLst>
                                    </p:anim>
                                    <p:anim calcmode="lin" valueType="num">
                                      <p:cBhvr>
                                        <p:cTn id="51" dur="500" fill="hold"/>
                                        <p:tgtEl>
                                          <p:spTgt spid="436843"/>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400"/>
                                  </p:stCondLst>
                                  <p:childTnLst>
                                    <p:set>
                                      <p:cBhvr>
                                        <p:cTn id="53" dur="1" fill="hold">
                                          <p:stCondLst>
                                            <p:cond delay="0"/>
                                          </p:stCondLst>
                                        </p:cTn>
                                        <p:tgtEl>
                                          <p:spTgt spid="436845"/>
                                        </p:tgtEl>
                                        <p:attrNameLst>
                                          <p:attrName>style.visibility</p:attrName>
                                        </p:attrNameLst>
                                      </p:cBhvr>
                                      <p:to>
                                        <p:strVal val="visible"/>
                                      </p:to>
                                    </p:set>
                                    <p:animEffect transition="in" filter="fade">
                                      <p:cBhvr>
                                        <p:cTn id="54" dur="500"/>
                                        <p:tgtEl>
                                          <p:spTgt spid="436845"/>
                                        </p:tgtEl>
                                      </p:cBhvr>
                                    </p:animEffect>
                                    <p:anim calcmode="lin" valueType="num">
                                      <p:cBhvr>
                                        <p:cTn id="55" dur="500" fill="hold"/>
                                        <p:tgtEl>
                                          <p:spTgt spid="436845"/>
                                        </p:tgtEl>
                                        <p:attrNameLst>
                                          <p:attrName>ppt_x</p:attrName>
                                        </p:attrNameLst>
                                      </p:cBhvr>
                                      <p:tavLst>
                                        <p:tav tm="0">
                                          <p:val>
                                            <p:strVal val="#ppt_x"/>
                                          </p:val>
                                        </p:tav>
                                        <p:tav tm="100000">
                                          <p:val>
                                            <p:strVal val="#ppt_x"/>
                                          </p:val>
                                        </p:tav>
                                      </p:tavLst>
                                    </p:anim>
                                    <p:anim calcmode="lin" valueType="num">
                                      <p:cBhvr>
                                        <p:cTn id="56" dur="500" fill="hold"/>
                                        <p:tgtEl>
                                          <p:spTgt spid="436845"/>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2000"/>
                                  </p:stCondLst>
                                  <p:childTnLst>
                                    <p:set>
                                      <p:cBhvr>
                                        <p:cTn id="58" dur="1" fill="hold">
                                          <p:stCondLst>
                                            <p:cond delay="0"/>
                                          </p:stCondLst>
                                        </p:cTn>
                                        <p:tgtEl>
                                          <p:spTgt spid="436823"/>
                                        </p:tgtEl>
                                        <p:attrNameLst>
                                          <p:attrName>style.visibility</p:attrName>
                                        </p:attrNameLst>
                                      </p:cBhvr>
                                      <p:to>
                                        <p:strVal val="visible"/>
                                      </p:to>
                                    </p:set>
                                    <p:animEffect transition="in" filter="fade">
                                      <p:cBhvr>
                                        <p:cTn id="59" dur="500"/>
                                        <p:tgtEl>
                                          <p:spTgt spid="436823"/>
                                        </p:tgtEl>
                                      </p:cBhvr>
                                    </p:animEffect>
                                    <p:anim calcmode="lin" valueType="num">
                                      <p:cBhvr>
                                        <p:cTn id="60" dur="500" fill="hold"/>
                                        <p:tgtEl>
                                          <p:spTgt spid="436823"/>
                                        </p:tgtEl>
                                        <p:attrNameLst>
                                          <p:attrName>ppt_x</p:attrName>
                                        </p:attrNameLst>
                                      </p:cBhvr>
                                      <p:tavLst>
                                        <p:tav tm="0">
                                          <p:val>
                                            <p:strVal val="#ppt_x"/>
                                          </p:val>
                                        </p:tav>
                                        <p:tav tm="100000">
                                          <p:val>
                                            <p:strVal val="#ppt_x"/>
                                          </p:val>
                                        </p:tav>
                                      </p:tavLst>
                                    </p:anim>
                                    <p:anim calcmode="lin" valueType="num">
                                      <p:cBhvr>
                                        <p:cTn id="61" dur="500" fill="hold"/>
                                        <p:tgtEl>
                                          <p:spTgt spid="43682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1800"/>
                                  </p:stCondLst>
                                  <p:childTnLst>
                                    <p:set>
                                      <p:cBhvr>
                                        <p:cTn id="63" dur="1" fill="hold">
                                          <p:stCondLst>
                                            <p:cond delay="0"/>
                                          </p:stCondLst>
                                        </p:cTn>
                                        <p:tgtEl>
                                          <p:spTgt spid="436824"/>
                                        </p:tgtEl>
                                        <p:attrNameLst>
                                          <p:attrName>style.visibility</p:attrName>
                                        </p:attrNameLst>
                                      </p:cBhvr>
                                      <p:to>
                                        <p:strVal val="visible"/>
                                      </p:to>
                                    </p:set>
                                    <p:animEffect transition="in" filter="fade">
                                      <p:cBhvr>
                                        <p:cTn id="64" dur="500"/>
                                        <p:tgtEl>
                                          <p:spTgt spid="436824"/>
                                        </p:tgtEl>
                                      </p:cBhvr>
                                    </p:animEffect>
                                    <p:anim calcmode="lin" valueType="num">
                                      <p:cBhvr>
                                        <p:cTn id="65" dur="500" fill="hold"/>
                                        <p:tgtEl>
                                          <p:spTgt spid="436824"/>
                                        </p:tgtEl>
                                        <p:attrNameLst>
                                          <p:attrName>ppt_x</p:attrName>
                                        </p:attrNameLst>
                                      </p:cBhvr>
                                      <p:tavLst>
                                        <p:tav tm="0">
                                          <p:val>
                                            <p:strVal val="#ppt_x"/>
                                          </p:val>
                                        </p:tav>
                                        <p:tav tm="100000">
                                          <p:val>
                                            <p:strVal val="#ppt_x"/>
                                          </p:val>
                                        </p:tav>
                                      </p:tavLst>
                                    </p:anim>
                                    <p:anim calcmode="lin" valueType="num">
                                      <p:cBhvr>
                                        <p:cTn id="66" dur="500" fill="hold"/>
                                        <p:tgtEl>
                                          <p:spTgt spid="436824"/>
                                        </p:tgtEl>
                                        <p:attrNameLst>
                                          <p:attrName>ppt_y</p:attrName>
                                        </p:attrNameLst>
                                      </p:cBhvr>
                                      <p:tavLst>
                                        <p:tav tm="0">
                                          <p:val>
                                            <p:strVal val="#ppt_y-.1"/>
                                          </p:val>
                                        </p:tav>
                                        <p:tav tm="100000">
                                          <p:val>
                                            <p:strVal val="#ppt_y"/>
                                          </p:val>
                                        </p:tav>
                                      </p:tavLst>
                                    </p:anim>
                                  </p:childTnLst>
                                </p:cTn>
                              </p:par>
                            </p:childTnLst>
                          </p:cTn>
                        </p:par>
                        <p:par>
                          <p:cTn id="67" fill="hold" nodeType="afterGroup">
                            <p:stCondLst>
                              <p:cond delay="3100"/>
                            </p:stCondLst>
                            <p:childTnLst>
                              <p:par>
                                <p:cTn id="68" presetID="6" presetClass="emph" presetSubtype="0" fill="hold" grpId="1" nodeType="afterEffect">
                                  <p:stCondLst>
                                    <p:cond delay="0"/>
                                  </p:stCondLst>
                                  <p:childTnLst>
                                    <p:animScale>
                                      <p:cBhvr>
                                        <p:cTn id="69" dur="500" fill="hold"/>
                                        <p:tgtEl>
                                          <p:spTgt spid="436834"/>
                                        </p:tgtEl>
                                      </p:cBhvr>
                                      <p:by x="150000" y="150000"/>
                                    </p:animScale>
                                  </p:childTnLst>
                                </p:cTn>
                              </p:par>
                              <p:par>
                                <p:cTn id="70" presetID="6" presetClass="emph" presetSubtype="0" fill="hold" grpId="1" nodeType="withEffect">
                                  <p:stCondLst>
                                    <p:cond delay="200"/>
                                  </p:stCondLst>
                                  <p:childTnLst>
                                    <p:animScale>
                                      <p:cBhvr>
                                        <p:cTn id="71" dur="500" fill="hold"/>
                                        <p:tgtEl>
                                          <p:spTgt spid="436792"/>
                                        </p:tgtEl>
                                      </p:cBhvr>
                                      <p:by x="150000" y="150000"/>
                                    </p:animScale>
                                  </p:childTnLst>
                                </p:cTn>
                              </p:par>
                              <p:par>
                                <p:cTn id="72" presetID="6" presetClass="emph" presetSubtype="0" fill="hold" grpId="1" nodeType="withEffect">
                                  <p:stCondLst>
                                    <p:cond delay="400"/>
                                  </p:stCondLst>
                                  <p:childTnLst>
                                    <p:animScale>
                                      <p:cBhvr>
                                        <p:cTn id="73" dur="500" fill="hold"/>
                                        <p:tgtEl>
                                          <p:spTgt spid="436793"/>
                                        </p:tgtEl>
                                      </p:cBhvr>
                                      <p:by x="150000" y="150000"/>
                                    </p:animScale>
                                  </p:childTnLst>
                                </p:cTn>
                              </p:par>
                              <p:par>
                                <p:cTn id="74" presetID="6" presetClass="emph" presetSubtype="0" fill="hold" grpId="1" nodeType="withEffect">
                                  <p:stCondLst>
                                    <p:cond delay="800"/>
                                  </p:stCondLst>
                                  <p:childTnLst>
                                    <p:animScale>
                                      <p:cBhvr>
                                        <p:cTn id="75" dur="500" fill="hold"/>
                                        <p:tgtEl>
                                          <p:spTgt spid="436794"/>
                                        </p:tgtEl>
                                      </p:cBhvr>
                                      <p:by x="150000" y="150000"/>
                                    </p:animScale>
                                  </p:childTnLst>
                                </p:cTn>
                              </p:par>
                              <p:par>
                                <p:cTn id="76" presetID="6" presetClass="emph" presetSubtype="0" fill="hold" grpId="1" nodeType="withEffect">
                                  <p:stCondLst>
                                    <p:cond delay="1100"/>
                                  </p:stCondLst>
                                  <p:childTnLst>
                                    <p:animScale>
                                      <p:cBhvr>
                                        <p:cTn id="77" dur="500" fill="hold"/>
                                        <p:tgtEl>
                                          <p:spTgt spid="436795"/>
                                        </p:tgtEl>
                                      </p:cBhvr>
                                      <p:by x="150000" y="150000"/>
                                    </p:animScale>
                                  </p:childTnLst>
                                </p:cTn>
                              </p:par>
                              <p:par>
                                <p:cTn id="78" presetID="6" presetClass="emph" presetSubtype="0" fill="hold" grpId="1" nodeType="withEffect">
                                  <p:stCondLst>
                                    <p:cond delay="1400"/>
                                  </p:stCondLst>
                                  <p:childTnLst>
                                    <p:animScale>
                                      <p:cBhvr>
                                        <p:cTn id="79" dur="500" fill="hold"/>
                                        <p:tgtEl>
                                          <p:spTgt spid="436796"/>
                                        </p:tgtEl>
                                      </p:cBhvr>
                                      <p:by x="150000" y="150000"/>
                                    </p:animScale>
                                  </p:childTnLst>
                                </p:cTn>
                              </p:par>
                              <p:par>
                                <p:cTn id="80" presetID="6" presetClass="emph" presetSubtype="0" fill="hold" grpId="1" nodeType="withEffect">
                                  <p:stCondLst>
                                    <p:cond delay="1700"/>
                                  </p:stCondLst>
                                  <p:childTnLst>
                                    <p:animScale>
                                      <p:cBhvr>
                                        <p:cTn id="81" dur="500" fill="hold"/>
                                        <p:tgtEl>
                                          <p:spTgt spid="436797"/>
                                        </p:tgtEl>
                                      </p:cBhvr>
                                      <p:by x="150000" y="150000"/>
                                    </p:animScale>
                                  </p:childTnLst>
                                </p:cTn>
                              </p:par>
                              <p:par>
                                <p:cTn id="82" presetID="6" presetClass="emph" presetSubtype="0" fill="hold" grpId="1" nodeType="withEffect">
                                  <p:stCondLst>
                                    <p:cond delay="2000"/>
                                  </p:stCondLst>
                                  <p:childTnLst>
                                    <p:animScale>
                                      <p:cBhvr>
                                        <p:cTn id="83" dur="500" fill="hold"/>
                                        <p:tgtEl>
                                          <p:spTgt spid="436822"/>
                                        </p:tgtEl>
                                      </p:cBhvr>
                                      <p:by x="150000" y="150000"/>
                                    </p:animScale>
                                  </p:childTnLst>
                                </p:cTn>
                              </p:par>
                              <p:par>
                                <p:cTn id="84" presetID="6" presetClass="emph" presetSubtype="0" fill="hold" grpId="1" nodeType="withEffect">
                                  <p:stCondLst>
                                    <p:cond delay="2200"/>
                                  </p:stCondLst>
                                  <p:childTnLst>
                                    <p:animScale>
                                      <p:cBhvr>
                                        <p:cTn id="85" dur="500" fill="hold"/>
                                        <p:tgtEl>
                                          <p:spTgt spid="436823"/>
                                        </p:tgtEl>
                                      </p:cBhvr>
                                      <p:by x="150000" y="150000"/>
                                    </p:animScale>
                                  </p:childTnLst>
                                </p:cTn>
                              </p:par>
                              <p:par>
                                <p:cTn id="86" presetID="6" presetClass="emph" presetSubtype="0" fill="hold" grpId="1" nodeType="withEffect">
                                  <p:stCondLst>
                                    <p:cond delay="2300"/>
                                  </p:stCondLst>
                                  <p:childTnLst>
                                    <p:animScale>
                                      <p:cBhvr>
                                        <p:cTn id="87" dur="500" fill="hold"/>
                                        <p:tgtEl>
                                          <p:spTgt spid="436824"/>
                                        </p:tgtEl>
                                      </p:cBhvr>
                                      <p:by x="150000" y="150000"/>
                                    </p:animScale>
                                  </p:childTnLst>
                                </p:cTn>
                              </p:par>
                            </p:childTnLst>
                          </p:cTn>
                        </p:par>
                        <p:par>
                          <p:cTn id="88" fill="hold" nodeType="afterGroup">
                            <p:stCondLst>
                              <p:cond delay="5900"/>
                            </p:stCondLst>
                            <p:childTnLst>
                              <p:par>
                                <p:cTn id="89" presetID="6" presetClass="emph" presetSubtype="0" fill="hold" grpId="1" nodeType="afterEffect">
                                  <p:stCondLst>
                                    <p:cond delay="0"/>
                                  </p:stCondLst>
                                  <p:childTnLst>
                                    <p:animScale>
                                      <p:cBhvr>
                                        <p:cTn id="90" dur="500" fill="hold"/>
                                        <p:tgtEl>
                                          <p:spTgt spid="436842"/>
                                        </p:tgtEl>
                                      </p:cBhvr>
                                      <p:by x="150000" y="150000"/>
                                    </p:animScale>
                                  </p:childTnLst>
                                </p:cTn>
                              </p:par>
                              <p:par>
                                <p:cTn id="91" presetID="6" presetClass="emph" presetSubtype="0" fill="hold" grpId="1" nodeType="withEffect">
                                  <p:stCondLst>
                                    <p:cond delay="400"/>
                                  </p:stCondLst>
                                  <p:childTnLst>
                                    <p:animScale>
                                      <p:cBhvr>
                                        <p:cTn id="92" dur="500" fill="hold"/>
                                        <p:tgtEl>
                                          <p:spTgt spid="436843"/>
                                        </p:tgtEl>
                                      </p:cBhvr>
                                      <p:by x="150000" y="150000"/>
                                    </p:animScale>
                                  </p:childTnLst>
                                </p:cTn>
                              </p:par>
                              <p:par>
                                <p:cTn id="93" presetID="6" presetClass="emph" presetSubtype="0" fill="hold" grpId="1" nodeType="withEffect">
                                  <p:stCondLst>
                                    <p:cond delay="800"/>
                                  </p:stCondLst>
                                  <p:childTnLst>
                                    <p:animScale>
                                      <p:cBhvr>
                                        <p:cTn id="94" dur="500" fill="hold"/>
                                        <p:tgtEl>
                                          <p:spTgt spid="436844"/>
                                        </p:tgtEl>
                                      </p:cBhvr>
                                      <p:by x="150000" y="150000"/>
                                    </p:animScale>
                                  </p:childTnLst>
                                </p:cTn>
                              </p:par>
                              <p:par>
                                <p:cTn id="95" presetID="6" presetClass="emph" presetSubtype="0" fill="hold" grpId="1" nodeType="withEffect">
                                  <p:stCondLst>
                                    <p:cond delay="1100"/>
                                  </p:stCondLst>
                                  <p:childTnLst>
                                    <p:animScale>
                                      <p:cBhvr>
                                        <p:cTn id="96" dur="500" fill="hold"/>
                                        <p:tgtEl>
                                          <p:spTgt spid="436845"/>
                                        </p:tgtEl>
                                      </p:cBhvr>
                                      <p:by x="150000" y="150000"/>
                                    </p:animScale>
                                  </p:childTnLst>
                                </p:cTn>
                              </p:par>
                              <p:par>
                                <p:cTn id="97" presetID="53" presetClass="entr" presetSubtype="0" fill="hold" grpId="0" nodeType="withEffect">
                                  <p:stCondLst>
                                    <p:cond delay="0"/>
                                  </p:stCondLst>
                                  <p:childTnLst>
                                    <p:set>
                                      <p:cBhvr>
                                        <p:cTn id="98" dur="1" fill="hold">
                                          <p:stCondLst>
                                            <p:cond delay="0"/>
                                          </p:stCondLst>
                                        </p:cTn>
                                        <p:tgtEl>
                                          <p:spTgt spid="436847"/>
                                        </p:tgtEl>
                                        <p:attrNameLst>
                                          <p:attrName>style.visibility</p:attrName>
                                        </p:attrNameLst>
                                      </p:cBhvr>
                                      <p:to>
                                        <p:strVal val="visible"/>
                                      </p:to>
                                    </p:set>
                                    <p:anim calcmode="lin" valueType="num">
                                      <p:cBhvr>
                                        <p:cTn id="99" dur="1000" fill="hold"/>
                                        <p:tgtEl>
                                          <p:spTgt spid="436847"/>
                                        </p:tgtEl>
                                        <p:attrNameLst>
                                          <p:attrName>ppt_w</p:attrName>
                                        </p:attrNameLst>
                                      </p:cBhvr>
                                      <p:tavLst>
                                        <p:tav tm="0">
                                          <p:val>
                                            <p:fltVal val="0"/>
                                          </p:val>
                                        </p:tav>
                                        <p:tav tm="100000">
                                          <p:val>
                                            <p:strVal val="#ppt_w"/>
                                          </p:val>
                                        </p:tav>
                                      </p:tavLst>
                                    </p:anim>
                                    <p:anim calcmode="lin" valueType="num">
                                      <p:cBhvr>
                                        <p:cTn id="100" dur="1000" fill="hold"/>
                                        <p:tgtEl>
                                          <p:spTgt spid="436847"/>
                                        </p:tgtEl>
                                        <p:attrNameLst>
                                          <p:attrName>ppt_h</p:attrName>
                                        </p:attrNameLst>
                                      </p:cBhvr>
                                      <p:tavLst>
                                        <p:tav tm="0">
                                          <p:val>
                                            <p:fltVal val="0"/>
                                          </p:val>
                                        </p:tav>
                                        <p:tav tm="100000">
                                          <p:val>
                                            <p:strVal val="#ppt_h"/>
                                          </p:val>
                                        </p:tav>
                                      </p:tavLst>
                                    </p:anim>
                                    <p:animEffect transition="in" filter="fade">
                                      <p:cBhvr>
                                        <p:cTn id="101" dur="1000"/>
                                        <p:tgtEl>
                                          <p:spTgt spid="436847"/>
                                        </p:tgtEl>
                                      </p:cBhvr>
                                    </p:animEffect>
                                  </p:childTnLst>
                                </p:cTn>
                              </p:par>
                              <p:par>
                                <p:cTn id="102" presetID="37" presetClass="path" presetSubtype="0" accel="50000" decel="50000" fill="hold" grpId="1" nodeType="withEffect">
                                  <p:stCondLst>
                                    <p:cond delay="0"/>
                                  </p:stCondLst>
                                  <p:childTnLst>
                                    <p:animMotion origin="layout" path="M 0.17344 0.26526 C 0.15434 0.26017 0.07587 0.23011 0.04201 0.19056 C 0.00816 0.15101 -0.01441 0.06198 -0.02934 0.02821 " pathEditMode="relative" rAng="0" ptsTypes="faf">
                                      <p:cBhvr>
                                        <p:cTn id="103" dur="1000" fill="hold"/>
                                        <p:tgtEl>
                                          <p:spTgt spid="436847"/>
                                        </p:tgtEl>
                                        <p:attrNameLst>
                                          <p:attrName>ppt_x</p:attrName>
                                          <p:attrName>ppt_y</p:attrName>
                                        </p:attrNameLst>
                                      </p:cBhvr>
                                      <p:rCtr x="-10139" y="-118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842" grpId="0" animBg="1"/>
      <p:bldP spid="436842" grpId="1" animBg="1"/>
      <p:bldP spid="436834" grpId="0" animBg="1"/>
      <p:bldP spid="436834" grpId="1" animBg="1"/>
      <p:bldP spid="436796" grpId="0" animBg="1"/>
      <p:bldP spid="436796" grpId="1" animBg="1"/>
      <p:bldP spid="436797" grpId="0" animBg="1"/>
      <p:bldP spid="436797" grpId="1" animBg="1"/>
      <p:bldP spid="436792" grpId="0" animBg="1"/>
      <p:bldP spid="436792" grpId="1" animBg="1"/>
      <p:bldP spid="436793" grpId="0" animBg="1"/>
      <p:bldP spid="436793" grpId="1" animBg="1"/>
      <p:bldP spid="436794" grpId="0" animBg="1"/>
      <p:bldP spid="436794" grpId="1" animBg="1"/>
      <p:bldP spid="436795" grpId="0" animBg="1"/>
      <p:bldP spid="436795" grpId="1" animBg="1"/>
      <p:bldP spid="436822" grpId="0" animBg="1"/>
      <p:bldP spid="436822" grpId="1" animBg="1"/>
      <p:bldP spid="436823" grpId="0" animBg="1"/>
      <p:bldP spid="436823" grpId="1" animBg="1"/>
      <p:bldP spid="436824" grpId="0" animBg="1"/>
      <p:bldP spid="436824" grpId="1" animBg="1"/>
      <p:bldP spid="436843" grpId="0" animBg="1"/>
      <p:bldP spid="436843" grpId="1" animBg="1"/>
      <p:bldP spid="436844" grpId="0" animBg="1"/>
      <p:bldP spid="436844" grpId="1" animBg="1"/>
      <p:bldP spid="436845" grpId="0" animBg="1"/>
      <p:bldP spid="436845" grpId="1" animBg="1"/>
      <p:bldP spid="436847" grpId="0"/>
      <p:bldP spid="436847" grpId="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72EE9AA0-8AA0-40C1-8DBA-CC4BA59AF184}" type="slidenum">
              <a:rPr lang="en-US"/>
              <a:pPr/>
              <a:t>‹N°›</a:t>
            </a:fld>
            <a:endParaRPr lang="en-US"/>
          </a:p>
        </p:txBody>
      </p:sp>
    </p:spTree>
    <p:extLst>
      <p:ext uri="{BB962C8B-B14F-4D97-AF65-F5344CB8AC3E}">
        <p14:creationId xmlns:p14="http://schemas.microsoft.com/office/powerpoint/2010/main" val="263132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18338" y="65088"/>
            <a:ext cx="1995487" cy="6459537"/>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1030288" y="65088"/>
            <a:ext cx="5835650" cy="645953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B25099A4-F52F-4252-8DC9-EAD5DFEA79F4}" type="slidenum">
              <a:rPr lang="en-US"/>
              <a:pPr/>
              <a:t>‹N°›</a:t>
            </a:fld>
            <a:endParaRPr lang="en-US"/>
          </a:p>
        </p:txBody>
      </p:sp>
    </p:spTree>
    <p:extLst>
      <p:ext uri="{BB962C8B-B14F-4D97-AF65-F5344CB8AC3E}">
        <p14:creationId xmlns:p14="http://schemas.microsoft.com/office/powerpoint/2010/main" val="3077447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r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1055688" y="65088"/>
            <a:ext cx="7958137" cy="1011237"/>
          </a:xfrm>
        </p:spPr>
        <p:txBody>
          <a:bodyPr/>
          <a:lstStyle/>
          <a:p>
            <a:r>
              <a:rPr lang="fr-FR" smtClean="0"/>
              <a:t>Modifiez le style du titre</a:t>
            </a:r>
            <a:endParaRPr lang="fr-FR"/>
          </a:p>
        </p:txBody>
      </p:sp>
      <p:sp>
        <p:nvSpPr>
          <p:cNvPr id="3" name="Espace réservé du graphique 2"/>
          <p:cNvSpPr>
            <a:spLocks noGrp="1"/>
          </p:cNvSpPr>
          <p:nvPr>
            <p:ph type="chart" idx="1"/>
          </p:nvPr>
        </p:nvSpPr>
        <p:spPr>
          <a:xfrm>
            <a:off x="1030288" y="1163638"/>
            <a:ext cx="7961312" cy="5360987"/>
          </a:xfrm>
        </p:spPr>
        <p:txBody>
          <a:bodyPr/>
          <a:lstStyle/>
          <a:p>
            <a:r>
              <a:rPr lang="fr-FR" smtClean="0"/>
              <a:t>Cliquez sur l'icône pour ajouter un graphique</a:t>
            </a:r>
            <a:endParaRPr lang="fr-FR"/>
          </a:p>
        </p:txBody>
      </p:sp>
      <p:sp>
        <p:nvSpPr>
          <p:cNvPr id="4" name="Espace réservé de la date 3"/>
          <p:cNvSpPr>
            <a:spLocks noGrp="1"/>
          </p:cNvSpPr>
          <p:nvPr>
            <p:ph type="dt" sz="half" idx="10"/>
          </p:nvPr>
        </p:nvSpPr>
        <p:spPr>
          <a:xfrm>
            <a:off x="1077913" y="6616700"/>
            <a:ext cx="2133600" cy="241300"/>
          </a:xfrm>
        </p:spPr>
        <p:txBody>
          <a:bodyPr/>
          <a:lstStyle>
            <a:lvl1pPr>
              <a:defRPr/>
            </a:lvl1pPr>
          </a:lstStyle>
          <a:p>
            <a:endParaRPr lang="en-US"/>
          </a:p>
        </p:txBody>
      </p:sp>
      <p:sp>
        <p:nvSpPr>
          <p:cNvPr id="5" name="Espace réservé du pied de page 4"/>
          <p:cNvSpPr>
            <a:spLocks noGrp="1"/>
          </p:cNvSpPr>
          <p:nvPr>
            <p:ph type="ftr" sz="quarter" idx="11"/>
          </p:nvPr>
        </p:nvSpPr>
        <p:spPr>
          <a:xfrm>
            <a:off x="5838825" y="6616700"/>
            <a:ext cx="2895600" cy="241300"/>
          </a:xfrm>
        </p:spPr>
        <p:txBody>
          <a:bodyPr/>
          <a:lstStyle>
            <a:lvl1pPr>
              <a:defRPr/>
            </a:lvl1pPr>
          </a:lstStyle>
          <a:p>
            <a:endParaRPr lang="en-US"/>
          </a:p>
        </p:txBody>
      </p:sp>
      <p:sp>
        <p:nvSpPr>
          <p:cNvPr id="6" name="Espace réservé du numéro de diapositive 5"/>
          <p:cNvSpPr>
            <a:spLocks noGrp="1"/>
          </p:cNvSpPr>
          <p:nvPr>
            <p:ph type="sldNum" sz="quarter" idx="12"/>
          </p:nvPr>
        </p:nvSpPr>
        <p:spPr>
          <a:xfrm>
            <a:off x="4187825" y="6616700"/>
            <a:ext cx="661988" cy="241300"/>
          </a:xfrm>
        </p:spPr>
        <p:txBody>
          <a:bodyPr/>
          <a:lstStyle>
            <a:lvl1pPr>
              <a:defRPr/>
            </a:lvl1pPr>
          </a:lstStyle>
          <a:p>
            <a:fld id="{346BBA3F-6FBD-4A04-98F9-A4616FAB7DC7}" type="slidenum">
              <a:rPr lang="en-US"/>
              <a:pPr/>
              <a:t>‹N°›</a:t>
            </a:fld>
            <a:endParaRPr lang="en-US"/>
          </a:p>
        </p:txBody>
      </p:sp>
    </p:spTree>
    <p:extLst>
      <p:ext uri="{BB962C8B-B14F-4D97-AF65-F5344CB8AC3E}">
        <p14:creationId xmlns:p14="http://schemas.microsoft.com/office/powerpoint/2010/main" val="166616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AEDA9126-8B8A-46C9-8F1C-C878E66A139D}" type="slidenum">
              <a:rPr lang="en-US"/>
              <a:pPr/>
              <a:t>‹N°›</a:t>
            </a:fld>
            <a:endParaRPr lang="en-US"/>
          </a:p>
        </p:txBody>
      </p:sp>
    </p:spTree>
    <p:extLst>
      <p:ext uri="{BB962C8B-B14F-4D97-AF65-F5344CB8AC3E}">
        <p14:creationId xmlns:p14="http://schemas.microsoft.com/office/powerpoint/2010/main" val="2405012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54858CB0-05B0-4135-A3A6-C060F028E6D1}" type="slidenum">
              <a:rPr lang="en-US"/>
              <a:pPr/>
              <a:t>‹N°›</a:t>
            </a:fld>
            <a:endParaRPr lang="en-US"/>
          </a:p>
        </p:txBody>
      </p:sp>
    </p:spTree>
    <p:extLst>
      <p:ext uri="{BB962C8B-B14F-4D97-AF65-F5344CB8AC3E}">
        <p14:creationId xmlns:p14="http://schemas.microsoft.com/office/powerpoint/2010/main" val="2308589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1030288" y="1163638"/>
            <a:ext cx="3903662"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86350" y="1163638"/>
            <a:ext cx="390525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041D82F3-65DB-4755-A41D-56F5D594FE1D}" type="slidenum">
              <a:rPr lang="en-US"/>
              <a:pPr/>
              <a:t>‹N°›</a:t>
            </a:fld>
            <a:endParaRPr lang="en-US"/>
          </a:p>
        </p:txBody>
      </p:sp>
    </p:spTree>
    <p:extLst>
      <p:ext uri="{BB962C8B-B14F-4D97-AF65-F5344CB8AC3E}">
        <p14:creationId xmlns:p14="http://schemas.microsoft.com/office/powerpoint/2010/main" val="235946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endParaRPr lang="en-US"/>
          </a:p>
        </p:txBody>
      </p:sp>
      <p:sp>
        <p:nvSpPr>
          <p:cNvPr id="8" name="Espace réservé du pied de page 7"/>
          <p:cNvSpPr>
            <a:spLocks noGrp="1"/>
          </p:cNvSpPr>
          <p:nvPr>
            <p:ph type="ftr" sz="quarter" idx="11"/>
          </p:nvPr>
        </p:nvSpPr>
        <p:spPr/>
        <p:txBody>
          <a:bodyPr/>
          <a:lstStyle>
            <a:lvl1pPr>
              <a:defRPr/>
            </a:lvl1pPr>
          </a:lstStyle>
          <a:p>
            <a:endParaRPr lang="en-US"/>
          </a:p>
        </p:txBody>
      </p:sp>
      <p:sp>
        <p:nvSpPr>
          <p:cNvPr id="9" name="Espace réservé du numéro de diapositive 8"/>
          <p:cNvSpPr>
            <a:spLocks noGrp="1"/>
          </p:cNvSpPr>
          <p:nvPr>
            <p:ph type="sldNum" sz="quarter" idx="12"/>
          </p:nvPr>
        </p:nvSpPr>
        <p:spPr/>
        <p:txBody>
          <a:bodyPr/>
          <a:lstStyle>
            <a:lvl1pPr>
              <a:defRPr/>
            </a:lvl1pPr>
          </a:lstStyle>
          <a:p>
            <a:fld id="{A85333EC-2D11-4658-8A54-BAB1C3B3F149}" type="slidenum">
              <a:rPr lang="en-US"/>
              <a:pPr/>
              <a:t>‹N°›</a:t>
            </a:fld>
            <a:endParaRPr lang="en-US"/>
          </a:p>
        </p:txBody>
      </p:sp>
    </p:spTree>
    <p:extLst>
      <p:ext uri="{BB962C8B-B14F-4D97-AF65-F5344CB8AC3E}">
        <p14:creationId xmlns:p14="http://schemas.microsoft.com/office/powerpoint/2010/main" val="2745122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lvl1pPr>
              <a:defRPr/>
            </a:lvl1pPr>
          </a:lstStyle>
          <a:p>
            <a:endParaRPr lang="en-US"/>
          </a:p>
        </p:txBody>
      </p:sp>
      <p:sp>
        <p:nvSpPr>
          <p:cNvPr id="4" name="Espace réservé du pied de page 3"/>
          <p:cNvSpPr>
            <a:spLocks noGrp="1"/>
          </p:cNvSpPr>
          <p:nvPr>
            <p:ph type="ftr" sz="quarter" idx="11"/>
          </p:nvPr>
        </p:nvSpPr>
        <p:spPr/>
        <p:txBody>
          <a:bodyPr/>
          <a:lstStyle>
            <a:lvl1pPr>
              <a:defRPr/>
            </a:lvl1pPr>
          </a:lstStyle>
          <a:p>
            <a:endParaRPr lang="en-US"/>
          </a:p>
        </p:txBody>
      </p:sp>
      <p:sp>
        <p:nvSpPr>
          <p:cNvPr id="5" name="Espace réservé du numéro de diapositive 4"/>
          <p:cNvSpPr>
            <a:spLocks noGrp="1"/>
          </p:cNvSpPr>
          <p:nvPr>
            <p:ph type="sldNum" sz="quarter" idx="12"/>
          </p:nvPr>
        </p:nvSpPr>
        <p:spPr/>
        <p:txBody>
          <a:bodyPr/>
          <a:lstStyle>
            <a:lvl1pPr>
              <a:defRPr/>
            </a:lvl1pPr>
          </a:lstStyle>
          <a:p>
            <a:fld id="{060D2E83-C411-4B91-BFAA-022A46DDE089}" type="slidenum">
              <a:rPr lang="en-US"/>
              <a:pPr/>
              <a:t>‹N°›</a:t>
            </a:fld>
            <a:endParaRPr lang="en-US"/>
          </a:p>
        </p:txBody>
      </p:sp>
    </p:spTree>
    <p:extLst>
      <p:ext uri="{BB962C8B-B14F-4D97-AF65-F5344CB8AC3E}">
        <p14:creationId xmlns:p14="http://schemas.microsoft.com/office/powerpoint/2010/main" val="98845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en-US"/>
          </a:p>
        </p:txBody>
      </p:sp>
      <p:sp>
        <p:nvSpPr>
          <p:cNvPr id="3" name="Espace réservé du pied de page 2"/>
          <p:cNvSpPr>
            <a:spLocks noGrp="1"/>
          </p:cNvSpPr>
          <p:nvPr>
            <p:ph type="ftr" sz="quarter" idx="11"/>
          </p:nvPr>
        </p:nvSpPr>
        <p:spPr/>
        <p:txBody>
          <a:bodyPr/>
          <a:lstStyle>
            <a:lvl1pPr>
              <a:defRPr/>
            </a:lvl1pPr>
          </a:lstStyle>
          <a:p>
            <a:endParaRPr lang="en-US"/>
          </a:p>
        </p:txBody>
      </p:sp>
      <p:sp>
        <p:nvSpPr>
          <p:cNvPr id="4" name="Espace réservé du numéro de diapositive 3"/>
          <p:cNvSpPr>
            <a:spLocks noGrp="1"/>
          </p:cNvSpPr>
          <p:nvPr>
            <p:ph type="sldNum" sz="quarter" idx="12"/>
          </p:nvPr>
        </p:nvSpPr>
        <p:spPr/>
        <p:txBody>
          <a:bodyPr/>
          <a:lstStyle>
            <a:lvl1pPr>
              <a:defRPr/>
            </a:lvl1pPr>
          </a:lstStyle>
          <a:p>
            <a:fld id="{1C804218-C021-4138-BE8C-EE26F02447E2}" type="slidenum">
              <a:rPr lang="en-US"/>
              <a:pPr/>
              <a:t>‹N°›</a:t>
            </a:fld>
            <a:endParaRPr lang="en-US"/>
          </a:p>
        </p:txBody>
      </p:sp>
    </p:spTree>
    <p:extLst>
      <p:ext uri="{BB962C8B-B14F-4D97-AF65-F5344CB8AC3E}">
        <p14:creationId xmlns:p14="http://schemas.microsoft.com/office/powerpoint/2010/main" val="1769732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8E396F0F-5C3D-4276-8BC9-B18C9DA60ACF}" type="slidenum">
              <a:rPr lang="en-US"/>
              <a:pPr/>
              <a:t>‹N°›</a:t>
            </a:fld>
            <a:endParaRPr lang="en-US"/>
          </a:p>
        </p:txBody>
      </p:sp>
    </p:spTree>
    <p:extLst>
      <p:ext uri="{BB962C8B-B14F-4D97-AF65-F5344CB8AC3E}">
        <p14:creationId xmlns:p14="http://schemas.microsoft.com/office/powerpoint/2010/main" val="284189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endParaRPr lang="en-US"/>
          </a:p>
        </p:txBody>
      </p:sp>
      <p:sp>
        <p:nvSpPr>
          <p:cNvPr id="6" name="Espace réservé du pied de page 5"/>
          <p:cNvSpPr>
            <a:spLocks noGrp="1"/>
          </p:cNvSpPr>
          <p:nvPr>
            <p:ph type="ftr" sz="quarter" idx="11"/>
          </p:nvPr>
        </p:nvSpPr>
        <p:spPr/>
        <p:txBody>
          <a:bodyPr/>
          <a:lstStyle>
            <a:lvl1pPr>
              <a:defRPr/>
            </a:lvl1pPr>
          </a:lstStyle>
          <a:p>
            <a:endParaRPr lang="en-US"/>
          </a:p>
        </p:txBody>
      </p:sp>
      <p:sp>
        <p:nvSpPr>
          <p:cNvPr id="7" name="Espace réservé du numéro de diapositive 6"/>
          <p:cNvSpPr>
            <a:spLocks noGrp="1"/>
          </p:cNvSpPr>
          <p:nvPr>
            <p:ph type="sldNum" sz="quarter" idx="12"/>
          </p:nvPr>
        </p:nvSpPr>
        <p:spPr/>
        <p:txBody>
          <a:bodyPr/>
          <a:lstStyle>
            <a:lvl1pPr>
              <a:defRPr/>
            </a:lvl1pPr>
          </a:lstStyle>
          <a:p>
            <a:fld id="{2E641306-5ED1-47C5-B6B1-CB534E8DF5CE}" type="slidenum">
              <a:rPr lang="en-US"/>
              <a:pPr/>
              <a:t>‹N°›</a:t>
            </a:fld>
            <a:endParaRPr lang="en-US"/>
          </a:p>
        </p:txBody>
      </p:sp>
    </p:spTree>
    <p:extLst>
      <p:ext uri="{BB962C8B-B14F-4D97-AF65-F5344CB8AC3E}">
        <p14:creationId xmlns:p14="http://schemas.microsoft.com/office/powerpoint/2010/main" val="197643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1019" name="Line 491"/>
          <p:cNvSpPr>
            <a:spLocks noChangeShapeType="1"/>
          </p:cNvSpPr>
          <p:nvPr/>
        </p:nvSpPr>
        <p:spPr bwMode="auto">
          <a:xfrm>
            <a:off x="1101725" y="1000125"/>
            <a:ext cx="783431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151002" name="Rectangle 474"/>
          <p:cNvSpPr>
            <a:spLocks noChangeArrowheads="1"/>
          </p:cNvSpPr>
          <p:nvPr/>
        </p:nvSpPr>
        <p:spPr bwMode="gray">
          <a:xfrm>
            <a:off x="269875" y="0"/>
            <a:ext cx="284163" cy="6889750"/>
          </a:xfrm>
          <a:prstGeom prst="rect">
            <a:avLst/>
          </a:prstGeom>
          <a:solidFill>
            <a:schemeClr val="accent2">
              <a:alpha val="8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151007" name="Rectangle 479"/>
          <p:cNvSpPr>
            <a:spLocks noChangeArrowheads="1"/>
          </p:cNvSpPr>
          <p:nvPr/>
        </p:nvSpPr>
        <p:spPr bwMode="gray">
          <a:xfrm>
            <a:off x="508000" y="0"/>
            <a:ext cx="168275" cy="6865938"/>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151009" name="Rectangle 481"/>
          <p:cNvSpPr>
            <a:spLocks noChangeArrowheads="1"/>
          </p:cNvSpPr>
          <p:nvPr/>
        </p:nvSpPr>
        <p:spPr bwMode="gray">
          <a:xfrm>
            <a:off x="661988" y="0"/>
            <a:ext cx="114300" cy="6872288"/>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fr-FR"/>
          </a:p>
        </p:txBody>
      </p:sp>
      <p:sp>
        <p:nvSpPr>
          <p:cNvPr id="150988"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smtClean="0"/>
              <a:t>Modifiez le style du titre</a:t>
            </a:r>
            <a:endParaRPr lang="en-US" smtClean="0"/>
          </a:p>
        </p:txBody>
      </p:sp>
      <p:sp>
        <p:nvSpPr>
          <p:cNvPr id="150989"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fld id="{02B8A0AC-60DD-48B8-90AB-D672E4C92ADA}" type="slidenum">
              <a:rPr lang="en-US"/>
              <a:pPr/>
              <a:t>‹N°›</a:t>
            </a:fld>
            <a:endParaRPr lang="en-US"/>
          </a:p>
        </p:txBody>
      </p:sp>
      <p:sp>
        <p:nvSpPr>
          <p:cNvPr id="151036" name="Oval 508"/>
          <p:cNvSpPr>
            <a:spLocks noChangeArrowheads="1"/>
          </p:cNvSpPr>
          <p:nvPr/>
        </p:nvSpPr>
        <p:spPr bwMode="gray">
          <a:xfrm>
            <a:off x="438150" y="1892300"/>
            <a:ext cx="619125" cy="614363"/>
          </a:xfrm>
          <a:prstGeom prst="ellipse">
            <a:avLst/>
          </a:prstGeom>
          <a:blipFill dpi="0" rotWithShape="1">
            <a:blip r:embed="rId14"/>
            <a:srcRect/>
            <a:stretch>
              <a:fillRect/>
            </a:stretch>
          </a:blipFill>
          <a:ln w="28575" algn="ctr">
            <a:solidFill>
              <a:srgbClr val="F8F8F8">
                <a:alpha val="70000"/>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fr-FR"/>
          </a:p>
        </p:txBody>
      </p:sp>
      <p:sp>
        <p:nvSpPr>
          <p:cNvPr id="151039" name="Oval 511"/>
          <p:cNvSpPr>
            <a:spLocks noChangeArrowheads="1"/>
          </p:cNvSpPr>
          <p:nvPr/>
        </p:nvSpPr>
        <p:spPr bwMode="gray">
          <a:xfrm>
            <a:off x="442913" y="315913"/>
            <a:ext cx="603250" cy="596900"/>
          </a:xfrm>
          <a:prstGeom prst="ellipse">
            <a:avLst/>
          </a:prstGeom>
          <a:blipFill dpi="0" rotWithShape="1">
            <a:blip r:embed="rId15"/>
            <a:srcRect/>
            <a:stretch>
              <a:fillRect/>
            </a:stretch>
          </a:blipFill>
          <a:ln w="57150" algn="ctr">
            <a:solidFill>
              <a:srgbClr val="F8F8F8">
                <a:alpha val="70000"/>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fr-FR"/>
          </a:p>
        </p:txBody>
      </p:sp>
      <p:sp>
        <p:nvSpPr>
          <p:cNvPr id="151043" name="Oval 515"/>
          <p:cNvSpPr>
            <a:spLocks noChangeArrowheads="1"/>
          </p:cNvSpPr>
          <p:nvPr/>
        </p:nvSpPr>
        <p:spPr bwMode="gray">
          <a:xfrm>
            <a:off x="430213" y="1128713"/>
            <a:ext cx="603250" cy="593725"/>
          </a:xfrm>
          <a:prstGeom prst="ellipse">
            <a:avLst/>
          </a:prstGeom>
          <a:blipFill dpi="0" rotWithShape="1">
            <a:blip r:embed="rId16"/>
            <a:srcRect/>
            <a:stretch>
              <a:fillRect/>
            </a:stretch>
          </a:blipFill>
          <a:ln w="38100" algn="ctr">
            <a:solidFill>
              <a:srgbClr val="F8F8F8">
                <a:alpha val="70000"/>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fr-F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0988"/>
                                        </p:tgtEl>
                                        <p:attrNameLst>
                                          <p:attrName>style.visibility</p:attrName>
                                        </p:attrNameLst>
                                      </p:cBhvr>
                                      <p:to>
                                        <p:strVal val="visible"/>
                                      </p:to>
                                    </p:set>
                                    <p:animEffect transition="in" filter="barn(inVertical)">
                                      <p:cBhvr>
                                        <p:cTn id="7" dur="1000"/>
                                        <p:tgtEl>
                                          <p:spTgt spid="15098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1003"/>
                                        </p:tgtEl>
                                        <p:attrNameLst>
                                          <p:attrName>style.visibility</p:attrName>
                                        </p:attrNameLst>
                                      </p:cBhvr>
                                      <p:to>
                                        <p:strVal val="visible"/>
                                      </p:to>
                                    </p:set>
                                    <p:animEffect transition="in" filter="wipe(up)">
                                      <p:cBhvr>
                                        <p:cTn id="10" dur="500"/>
                                        <p:tgtEl>
                                          <p:spTgt spid="151003"/>
                                        </p:tgtEl>
                                      </p:cBhvr>
                                    </p:animEffect>
                                  </p:childTnLst>
                                </p:cTn>
                              </p:par>
                              <p:par>
                                <p:cTn id="11" presetID="22" presetClass="entr" presetSubtype="1" fill="hold" grpId="0" nodeType="withEffect">
                                  <p:stCondLst>
                                    <p:cond delay="200"/>
                                  </p:stCondLst>
                                  <p:childTnLst>
                                    <p:set>
                                      <p:cBhvr>
                                        <p:cTn id="12" dur="1" fill="hold">
                                          <p:stCondLst>
                                            <p:cond delay="0"/>
                                          </p:stCondLst>
                                        </p:cTn>
                                        <p:tgtEl>
                                          <p:spTgt spid="151002"/>
                                        </p:tgtEl>
                                        <p:attrNameLst>
                                          <p:attrName>style.visibility</p:attrName>
                                        </p:attrNameLst>
                                      </p:cBhvr>
                                      <p:to>
                                        <p:strVal val="visible"/>
                                      </p:to>
                                    </p:set>
                                    <p:animEffect transition="in" filter="wipe(up)">
                                      <p:cBhvr>
                                        <p:cTn id="13" dur="500"/>
                                        <p:tgtEl>
                                          <p:spTgt spid="151002"/>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151007"/>
                                        </p:tgtEl>
                                        <p:attrNameLst>
                                          <p:attrName>style.visibility</p:attrName>
                                        </p:attrNameLst>
                                      </p:cBhvr>
                                      <p:to>
                                        <p:strVal val="visible"/>
                                      </p:to>
                                    </p:set>
                                    <p:animEffect transition="in" filter="wipe(up)">
                                      <p:cBhvr>
                                        <p:cTn id="16" dur="500"/>
                                        <p:tgtEl>
                                          <p:spTgt spid="151007"/>
                                        </p:tgtEl>
                                      </p:cBhvr>
                                    </p:animEffect>
                                  </p:childTnLst>
                                </p:cTn>
                              </p:par>
                              <p:par>
                                <p:cTn id="17" presetID="47" presetClass="entr" presetSubtype="0" fill="hold" grpId="0" nodeType="withEffect">
                                  <p:stCondLst>
                                    <p:cond delay="1500"/>
                                  </p:stCondLst>
                                  <p:childTnLst>
                                    <p:set>
                                      <p:cBhvr>
                                        <p:cTn id="18" dur="1" fill="hold">
                                          <p:stCondLst>
                                            <p:cond delay="0"/>
                                          </p:stCondLst>
                                        </p:cTn>
                                        <p:tgtEl>
                                          <p:spTgt spid="151009"/>
                                        </p:tgtEl>
                                        <p:attrNameLst>
                                          <p:attrName>style.visibility</p:attrName>
                                        </p:attrNameLst>
                                      </p:cBhvr>
                                      <p:to>
                                        <p:strVal val="visible"/>
                                      </p:to>
                                    </p:set>
                                    <p:animEffect transition="in" filter="fade">
                                      <p:cBhvr>
                                        <p:cTn id="19" dur="500"/>
                                        <p:tgtEl>
                                          <p:spTgt spid="151009"/>
                                        </p:tgtEl>
                                      </p:cBhvr>
                                    </p:animEffect>
                                    <p:anim calcmode="lin" valueType="num">
                                      <p:cBhvr>
                                        <p:cTn id="20" dur="500" fill="hold"/>
                                        <p:tgtEl>
                                          <p:spTgt spid="151009"/>
                                        </p:tgtEl>
                                        <p:attrNameLst>
                                          <p:attrName>ppt_x</p:attrName>
                                        </p:attrNameLst>
                                      </p:cBhvr>
                                      <p:tavLst>
                                        <p:tav tm="0">
                                          <p:val>
                                            <p:strVal val="#ppt_x"/>
                                          </p:val>
                                        </p:tav>
                                        <p:tav tm="100000">
                                          <p:val>
                                            <p:strVal val="#ppt_x"/>
                                          </p:val>
                                        </p:tav>
                                      </p:tavLst>
                                    </p:anim>
                                    <p:anim calcmode="lin" valueType="num">
                                      <p:cBhvr>
                                        <p:cTn id="21" dur="500" fill="hold"/>
                                        <p:tgtEl>
                                          <p:spTgt spid="151009"/>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2300"/>
                                  </p:stCondLst>
                                  <p:childTnLst>
                                    <p:set>
                                      <p:cBhvr>
                                        <p:cTn id="23" dur="1" fill="hold">
                                          <p:stCondLst>
                                            <p:cond delay="0"/>
                                          </p:stCondLst>
                                        </p:cTn>
                                        <p:tgtEl>
                                          <p:spTgt spid="151005"/>
                                        </p:tgtEl>
                                        <p:attrNameLst>
                                          <p:attrName>style.visibility</p:attrName>
                                        </p:attrNameLst>
                                      </p:cBhvr>
                                      <p:to>
                                        <p:strVal val="visible"/>
                                      </p:to>
                                    </p:set>
                                    <p:animEffect transition="in" filter="fade">
                                      <p:cBhvr>
                                        <p:cTn id="24" dur="500"/>
                                        <p:tgtEl>
                                          <p:spTgt spid="151005"/>
                                        </p:tgtEl>
                                      </p:cBhvr>
                                    </p:animEffect>
                                    <p:anim calcmode="lin" valueType="num">
                                      <p:cBhvr>
                                        <p:cTn id="25" dur="500" fill="hold"/>
                                        <p:tgtEl>
                                          <p:spTgt spid="151005"/>
                                        </p:tgtEl>
                                        <p:attrNameLst>
                                          <p:attrName>ppt_x</p:attrName>
                                        </p:attrNameLst>
                                      </p:cBhvr>
                                      <p:tavLst>
                                        <p:tav tm="0">
                                          <p:val>
                                            <p:strVal val="#ppt_x"/>
                                          </p:val>
                                        </p:tav>
                                        <p:tav tm="100000">
                                          <p:val>
                                            <p:strVal val="#ppt_x"/>
                                          </p:val>
                                        </p:tav>
                                      </p:tavLst>
                                    </p:anim>
                                    <p:anim calcmode="lin" valueType="num">
                                      <p:cBhvr>
                                        <p:cTn id="26" dur="500" fill="hold"/>
                                        <p:tgtEl>
                                          <p:spTgt spid="151005"/>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2800"/>
                            </p:stCondLst>
                            <p:childTnLst>
                              <p:par>
                                <p:cTn id="28" presetID="6" presetClass="emph" presetSubtype="0" fill="hold" grpId="1" nodeType="afterEffect">
                                  <p:stCondLst>
                                    <p:cond delay="0"/>
                                  </p:stCondLst>
                                  <p:childTnLst>
                                    <p:animScale>
                                      <p:cBhvr>
                                        <p:cTn id="29" dur="500" fill="hold"/>
                                        <p:tgtEl>
                                          <p:spTgt spid="151003"/>
                                        </p:tgtEl>
                                      </p:cBhvr>
                                      <p:by x="150000" y="150000"/>
                                    </p:animScale>
                                  </p:childTnLst>
                                </p:cTn>
                              </p:par>
                              <p:par>
                                <p:cTn id="30" presetID="6" presetClass="emph" presetSubtype="0" fill="hold" grpId="1" nodeType="withEffect">
                                  <p:stCondLst>
                                    <p:cond delay="400"/>
                                  </p:stCondLst>
                                  <p:childTnLst>
                                    <p:animScale>
                                      <p:cBhvr>
                                        <p:cTn id="31" dur="500" fill="hold"/>
                                        <p:tgtEl>
                                          <p:spTgt spid="151007"/>
                                        </p:tgtEl>
                                      </p:cBhvr>
                                      <p:by x="150000" y="150000"/>
                                    </p:animScale>
                                  </p:childTnLst>
                                </p:cTn>
                              </p:par>
                              <p:par>
                                <p:cTn id="32" presetID="6" presetClass="emph" presetSubtype="0" fill="hold" grpId="1" nodeType="withEffect">
                                  <p:stCondLst>
                                    <p:cond delay="1100"/>
                                  </p:stCondLst>
                                  <p:childTnLst>
                                    <p:animScale>
                                      <p:cBhvr>
                                        <p:cTn id="33" dur="500" fill="hold"/>
                                        <p:tgtEl>
                                          <p:spTgt spid="151009"/>
                                        </p:tgtEl>
                                      </p:cBhvr>
                                      <p:by x="150000" y="150000"/>
                                    </p:animScale>
                                  </p:childTnLst>
                                </p:cTn>
                              </p:par>
                              <p:par>
                                <p:cTn id="34" presetID="6" presetClass="emph" presetSubtype="0" fill="hold" grpId="1" nodeType="withEffect">
                                  <p:stCondLst>
                                    <p:cond delay="1700"/>
                                  </p:stCondLst>
                                  <p:childTnLst>
                                    <p:animScale>
                                      <p:cBhvr>
                                        <p:cTn id="35" dur="500" fill="hold"/>
                                        <p:tgtEl>
                                          <p:spTgt spid="151005"/>
                                        </p:tgtEl>
                                      </p:cBhvr>
                                      <p:by x="150000" y="150000"/>
                                    </p:animScale>
                                  </p:childTnLst>
                                </p:cTn>
                              </p:par>
                            </p:childTnLst>
                          </p:cTn>
                        </p:par>
                        <p:par>
                          <p:cTn id="36" fill="hold" nodeType="afterGroup">
                            <p:stCondLst>
                              <p:cond delay="5000"/>
                            </p:stCondLst>
                            <p:childTnLst>
                              <p:par>
                                <p:cTn id="37" presetID="6" presetClass="emph" presetSubtype="0" fill="hold" grpId="1" nodeType="afterEffect">
                                  <p:stCondLst>
                                    <p:cond delay="0"/>
                                  </p:stCondLst>
                                  <p:childTnLst>
                                    <p:animScale>
                                      <p:cBhvr>
                                        <p:cTn id="38"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02" grpId="0" animBg="1"/>
      <p:bldP spid="151002" grpId="1" animBg="1"/>
      <p:bldP spid="151003" grpId="0" animBg="1"/>
      <p:bldP spid="151003" grpId="1" animBg="1"/>
      <p:bldP spid="151005" grpId="0" animBg="1"/>
      <p:bldP spid="151005" grpId="1" animBg="1"/>
      <p:bldP spid="151007" grpId="0" animBg="1"/>
      <p:bldP spid="151007" grpId="1" animBg="1"/>
      <p:bldP spid="151009" grpId="0" animBg="1"/>
      <p:bldP spid="151009" grpId="1" animBg="1"/>
      <p:bldP spid="150988" grpId="0"/>
    </p:bldLst>
  </p:timing>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p:titleStyle>
    <p:body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1.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fr.wikipedia.org/wiki/Avril_1961" TargetMode="External"/><Relationship Id="rId2" Type="http://schemas.openxmlformats.org/officeDocument/2006/relationships/hyperlink" Target="https://fr.wikipedia.org/wiki/12_avril" TargetMode="Externa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hyperlink" Target="https://fr.wikipedia.org/wiki/Vostok_1" TargetMode="External"/><Relationship Id="rId4" Type="http://schemas.openxmlformats.org/officeDocument/2006/relationships/hyperlink" Target="https://fr.wikipedia.org/wiki/1961"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fr.wikipedia.org/wiki/Terre" TargetMode="External"/><Relationship Id="rId3" Type="http://schemas.openxmlformats.org/officeDocument/2006/relationships/hyperlink" Target="https://fr.wikipedia.org/wiki/Ao%C3%BBt_1965" TargetMode="External"/><Relationship Id="rId7" Type="http://schemas.openxmlformats.org/officeDocument/2006/relationships/hyperlink" Target="https://fr.wikipedia.org/wiki/P%C3%A9riode_de_r%C3%A9volution" TargetMode="External"/><Relationship Id="rId2" Type="http://schemas.openxmlformats.org/officeDocument/2006/relationships/hyperlink" Target="https://fr.wikipedia.org/wiki/29_ao%C3%BBt" TargetMode="External"/><Relationship Id="rId1" Type="http://schemas.openxmlformats.org/officeDocument/2006/relationships/slideLayout" Target="../slideLayouts/slideLayout2.xml"/><Relationship Id="rId6" Type="http://schemas.openxmlformats.org/officeDocument/2006/relationships/hyperlink" Target="https://fr.wikipedia.org/wiki/Oc%C3%A9an_Pacifique" TargetMode="External"/><Relationship Id="rId11" Type="http://schemas.openxmlformats.org/officeDocument/2006/relationships/image" Target="../media/image15.jpeg"/><Relationship Id="rId5" Type="http://schemas.openxmlformats.org/officeDocument/2006/relationships/hyperlink" Target="https://fr.wikipedia.org/wiki/Gemini_5" TargetMode="External"/><Relationship Id="rId10" Type="http://schemas.openxmlformats.org/officeDocument/2006/relationships/hyperlink" Target="https://fr.wikipedia.org/wiki/Jour_sid%C3%A9ral" TargetMode="External"/><Relationship Id="rId4" Type="http://schemas.openxmlformats.org/officeDocument/2006/relationships/hyperlink" Target="https://fr.wikipedia.org/wiki/1965" TargetMode="External"/><Relationship Id="rId9" Type="http://schemas.openxmlformats.org/officeDocument/2006/relationships/hyperlink" Target="https://fr.wikipedia.org/wiki/Jour_solaire"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fr.wikipedia.org/wiki/4_juin" TargetMode="External"/><Relationship Id="rId7" Type="http://schemas.openxmlformats.org/officeDocument/2006/relationships/hyperlink" Target="https://fr.wikipedia.org/wiki/Ariane_V" TargetMode="Externa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hyperlink" Target="https://fr.wikipedia.org/wiki/Vol_501_d'Ariane_5" TargetMode="External"/><Relationship Id="rId5" Type="http://schemas.openxmlformats.org/officeDocument/2006/relationships/hyperlink" Target="https://fr.wikipedia.org/wiki/1996" TargetMode="External"/><Relationship Id="rId4" Type="http://schemas.openxmlformats.org/officeDocument/2006/relationships/hyperlink" Target="https://fr.wikipedia.org/wiki/Juin_1996"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1.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hyperlink" Target="https://en.wikipedia.org/wiki/Software_project_management" TargetMode="External"/><Relationship Id="rId1" Type="http://schemas.openxmlformats.org/officeDocument/2006/relationships/slideLayout" Target="../slideLayouts/slideLayout2.xml"/><Relationship Id="rId6" Type="http://schemas.openxmlformats.org/officeDocument/2006/relationships/hyperlink" Target="https://en.wikipedia.org/wiki/Software_development_process" TargetMode="External"/><Relationship Id="rId5" Type="http://schemas.openxmlformats.org/officeDocument/2006/relationships/hyperlink" Target="https://en.wikipedia.org/wiki/Software_quality_control" TargetMode="External"/><Relationship Id="rId4" Type="http://schemas.openxmlformats.org/officeDocument/2006/relationships/hyperlink" Target="https://en.wikipedia.org/wiki/Software_engineerin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ctrTitle"/>
          </p:nvPr>
        </p:nvSpPr>
        <p:spPr>
          <a:xfrm>
            <a:off x="3394784" y="1316481"/>
            <a:ext cx="5526088" cy="1470025"/>
          </a:xfrm>
          <a:effectLst>
            <a:outerShdw blurRad="50800" dist="38100" dir="2700000" algn="tl" rotWithShape="0">
              <a:prstClr val="black">
                <a:alpha val="40000"/>
              </a:prstClr>
            </a:outerShdw>
          </a:effectLst>
        </p:spPr>
        <p:txBody>
          <a:bodyPr/>
          <a:lstStyle/>
          <a:p>
            <a:r>
              <a:rPr lang="en-US" sz="2400" u="sng" dirty="0" err="1" smtClean="0">
                <a:solidFill>
                  <a:schemeClr val="tx1"/>
                </a:solidFill>
              </a:rPr>
              <a:t>Présentation</a:t>
            </a:r>
            <a:r>
              <a:rPr lang="en-US" sz="2400" u="sng" dirty="0" smtClean="0">
                <a:solidFill>
                  <a:schemeClr val="tx1"/>
                </a:solidFill>
              </a:rPr>
              <a:t> </a:t>
            </a:r>
            <a:r>
              <a:rPr lang="en-US" sz="2400" u="sng" dirty="0" err="1" smtClean="0">
                <a:solidFill>
                  <a:schemeClr val="tx1"/>
                </a:solidFill>
              </a:rPr>
              <a:t>sur</a:t>
            </a:r>
            <a:r>
              <a:rPr lang="en-US" sz="2400" u="sng" dirty="0" smtClean="0">
                <a:solidFill>
                  <a:schemeClr val="tx1"/>
                </a:solidFill>
              </a:rPr>
              <a:t> :</a:t>
            </a:r>
            <a:br>
              <a:rPr lang="en-US" sz="2400" u="sng" dirty="0" smtClean="0">
                <a:solidFill>
                  <a:schemeClr val="tx1"/>
                </a:solidFill>
              </a:rPr>
            </a:br>
            <a:r>
              <a:rPr lang="en-US" sz="2800" dirty="0">
                <a:solidFill>
                  <a:schemeClr val="tx1"/>
                </a:solidFill>
              </a:rPr>
              <a:t/>
            </a:r>
            <a:br>
              <a:rPr lang="en-US" sz="2800" dirty="0">
                <a:solidFill>
                  <a:schemeClr val="tx1"/>
                </a:solidFill>
              </a:rPr>
            </a:br>
            <a:r>
              <a:rPr lang="en-US" sz="5400" dirty="0" smtClean="0"/>
              <a:t>Les tests en TI</a:t>
            </a:r>
            <a:endParaRPr lang="en-US" sz="5400" dirty="0"/>
          </a:p>
        </p:txBody>
      </p:sp>
      <p:grpSp>
        <p:nvGrpSpPr>
          <p:cNvPr id="442418" name="Group 50"/>
          <p:cNvGrpSpPr>
            <a:grpSpLocks/>
          </p:cNvGrpSpPr>
          <p:nvPr/>
        </p:nvGrpSpPr>
        <p:grpSpPr bwMode="auto">
          <a:xfrm>
            <a:off x="5630068" y="5594794"/>
            <a:ext cx="669925" cy="654050"/>
            <a:chOff x="4027" y="3016"/>
            <a:chExt cx="515" cy="505"/>
          </a:xfrm>
        </p:grpSpPr>
        <p:sp>
          <p:nvSpPr>
            <p:cNvPr id="442419" name="Oval 51"/>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pic>
          <p:nvPicPr>
            <p:cNvPr id="442420" name="Picture 52" descr="sphere_highl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2421" name="Group 53"/>
          <p:cNvGrpSpPr>
            <a:grpSpLocks/>
          </p:cNvGrpSpPr>
          <p:nvPr/>
        </p:nvGrpSpPr>
        <p:grpSpPr bwMode="auto">
          <a:xfrm>
            <a:off x="7101511" y="5866701"/>
            <a:ext cx="349250" cy="339725"/>
            <a:chOff x="4027" y="3016"/>
            <a:chExt cx="515" cy="505"/>
          </a:xfrm>
        </p:grpSpPr>
        <p:sp>
          <p:nvSpPr>
            <p:cNvPr id="442422" name="Oval 54"/>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pic>
          <p:nvPicPr>
            <p:cNvPr id="442423" name="Picture 55"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sp>
        <p:nvSpPr>
          <p:cNvPr id="442424" name="Oval 56"/>
          <p:cNvSpPr>
            <a:spLocks noChangeArrowheads="1"/>
          </p:cNvSpPr>
          <p:nvPr/>
        </p:nvSpPr>
        <p:spPr bwMode="gray">
          <a:xfrm>
            <a:off x="3810793" y="5101082"/>
            <a:ext cx="1082675" cy="1071562"/>
          </a:xfrm>
          <a:prstGeom prst="ellipse">
            <a:avLst/>
          </a:prstGeom>
          <a:blipFill dpi="0" rotWithShape="1">
            <a:blip r:embed="rId4"/>
            <a:srcRect/>
            <a:stretch>
              <a:fillRect/>
            </a:stretch>
          </a:blipFill>
          <a:ln w="28575"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fr-FR"/>
          </a:p>
        </p:txBody>
      </p:sp>
      <p:sp>
        <p:nvSpPr>
          <p:cNvPr id="442425" name="Oval 57"/>
          <p:cNvSpPr>
            <a:spLocks noChangeArrowheads="1"/>
          </p:cNvSpPr>
          <p:nvPr/>
        </p:nvSpPr>
        <p:spPr bwMode="gray">
          <a:xfrm>
            <a:off x="278605" y="686244"/>
            <a:ext cx="2759075" cy="2730500"/>
          </a:xfrm>
          <a:prstGeom prst="ellipse">
            <a:avLst/>
          </a:prstGeom>
          <a:blipFill dpi="0" rotWithShape="1">
            <a:blip r:embed="rId5"/>
            <a:srcRect/>
            <a:stretch>
              <a:fillRect/>
            </a:stretch>
          </a:blipFill>
          <a:ln w="7620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fr-FR"/>
          </a:p>
        </p:txBody>
      </p:sp>
      <p:sp>
        <p:nvSpPr>
          <p:cNvPr id="442426" name="Oval 58"/>
          <p:cNvSpPr>
            <a:spLocks noChangeArrowheads="1"/>
          </p:cNvSpPr>
          <p:nvPr/>
        </p:nvSpPr>
        <p:spPr bwMode="gray">
          <a:xfrm>
            <a:off x="1701005" y="3619944"/>
            <a:ext cx="1911350" cy="1892300"/>
          </a:xfrm>
          <a:prstGeom prst="ellipse">
            <a:avLst/>
          </a:prstGeom>
          <a:blipFill dpi="0" rotWithShape="1">
            <a:blip r:embed="rId6"/>
            <a:srcRect/>
            <a:stretch>
              <a:fillRect/>
            </a:stretch>
          </a:blipFill>
          <a:ln w="5715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fr-FR"/>
          </a:p>
        </p:txBody>
      </p:sp>
      <p:pic>
        <p:nvPicPr>
          <p:cNvPr id="442428" name="Picture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449" y="5644685"/>
            <a:ext cx="2081213" cy="10114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cmpd="sng" algn="ctr">
                <a:solidFill>
                  <a:srgbClr val="FFFFFF"/>
                </a:solidFill>
                <a:prstDash val="solid"/>
                <a:miter lim="800000"/>
                <a:headEnd/>
                <a:tailEnd/>
              </a14:hiddenLine>
            </a:ext>
          </a:extLst>
        </p:spPr>
      </p:pic>
      <p:sp>
        <p:nvSpPr>
          <p:cNvPr id="2" name="ZoneTexte 1"/>
          <p:cNvSpPr txBox="1"/>
          <p:nvPr/>
        </p:nvSpPr>
        <p:spPr>
          <a:xfrm>
            <a:off x="3810793" y="3613978"/>
            <a:ext cx="2714625" cy="1323439"/>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600" u="sng" dirty="0" smtClean="0">
                <a:solidFill>
                  <a:srgbClr val="002060"/>
                </a:solidFill>
                <a:latin typeface="+mj-lt"/>
              </a:rPr>
              <a:t>Présentée par :</a:t>
            </a:r>
          </a:p>
          <a:p>
            <a:endParaRPr lang="fr-FR" sz="1600" dirty="0" smtClean="0">
              <a:latin typeface="+mj-lt"/>
            </a:endParaRPr>
          </a:p>
          <a:p>
            <a:r>
              <a:rPr lang="fr-FR" sz="1600" dirty="0" smtClean="0">
                <a:latin typeface="Times New Roman" pitchFamily="18" charset="0"/>
                <a:cs typeface="Times New Roman" pitchFamily="18" charset="0"/>
              </a:rPr>
              <a:t>Les étudiants du programme « Spécialiste en qualité logicielle »</a:t>
            </a:r>
            <a:endParaRPr lang="fr-FR" sz="1600" dirty="0">
              <a:latin typeface="Times New Roman" pitchFamily="18" charset="0"/>
              <a:cs typeface="Times New Roman" pitchFamily="18" charset="0"/>
            </a:endParaRPr>
          </a:p>
        </p:txBody>
      </p:sp>
      <p:sp>
        <p:nvSpPr>
          <p:cNvPr id="3" name="ZoneTexte 2"/>
          <p:cNvSpPr txBox="1"/>
          <p:nvPr/>
        </p:nvSpPr>
        <p:spPr>
          <a:xfrm>
            <a:off x="2252662" y="200025"/>
            <a:ext cx="6891338"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SEQL – Initiation aux concepts qualité et à l’élaboration des tests </a:t>
            </a:r>
            <a:endParaRPr lang="fr-FR"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8" name="ZoneTexte 17"/>
          <p:cNvSpPr txBox="1"/>
          <p:nvPr/>
        </p:nvSpPr>
        <p:spPr>
          <a:xfrm>
            <a:off x="6400800" y="3619944"/>
            <a:ext cx="2613818" cy="830997"/>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600" u="sng" dirty="0" smtClean="0">
                <a:solidFill>
                  <a:srgbClr val="002060"/>
                </a:solidFill>
                <a:latin typeface="+mj-lt"/>
              </a:rPr>
              <a:t>Supervisée par :</a:t>
            </a:r>
          </a:p>
          <a:p>
            <a:endParaRPr lang="fr-FR" sz="1600" dirty="0" smtClean="0">
              <a:latin typeface="+mj-lt"/>
            </a:endParaRPr>
          </a:p>
          <a:p>
            <a:r>
              <a:rPr lang="fr-FR" sz="1600" dirty="0" smtClean="0">
                <a:latin typeface="Times New Roman" pitchFamily="18" charset="0"/>
                <a:cs typeface="Times New Roman" pitchFamily="18" charset="0"/>
              </a:rPr>
              <a:t>Yolaine COURTEAUX</a:t>
            </a:r>
            <a:endParaRPr lang="fr-FR" sz="16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2200"/>
                                  </p:stCondLst>
                                  <p:childTnLst>
                                    <p:set>
                                      <p:cBhvr>
                                        <p:cTn id="6" dur="1" fill="hold">
                                          <p:stCondLst>
                                            <p:cond delay="0"/>
                                          </p:stCondLst>
                                        </p:cTn>
                                        <p:tgtEl>
                                          <p:spTgt spid="442421"/>
                                        </p:tgtEl>
                                        <p:attrNameLst>
                                          <p:attrName>style.visibility</p:attrName>
                                        </p:attrNameLst>
                                      </p:cBhvr>
                                      <p:to>
                                        <p:strVal val="visible"/>
                                      </p:to>
                                    </p:set>
                                    <p:anim calcmode="lin" valueType="num">
                                      <p:cBhvr>
                                        <p:cTn id="7" dur="1000" fill="hold"/>
                                        <p:tgtEl>
                                          <p:spTgt spid="442421"/>
                                        </p:tgtEl>
                                        <p:attrNameLst>
                                          <p:attrName>ppt_w</p:attrName>
                                        </p:attrNameLst>
                                      </p:cBhvr>
                                      <p:tavLst>
                                        <p:tav tm="0">
                                          <p:val>
                                            <p:fltVal val="0"/>
                                          </p:val>
                                        </p:tav>
                                        <p:tav tm="100000">
                                          <p:val>
                                            <p:strVal val="#ppt_w"/>
                                          </p:val>
                                        </p:tav>
                                      </p:tavLst>
                                    </p:anim>
                                    <p:anim calcmode="lin" valueType="num">
                                      <p:cBhvr>
                                        <p:cTn id="8" dur="1000" fill="hold"/>
                                        <p:tgtEl>
                                          <p:spTgt spid="442421"/>
                                        </p:tgtEl>
                                        <p:attrNameLst>
                                          <p:attrName>ppt_h</p:attrName>
                                        </p:attrNameLst>
                                      </p:cBhvr>
                                      <p:tavLst>
                                        <p:tav tm="0">
                                          <p:val>
                                            <p:fltVal val="0"/>
                                          </p:val>
                                        </p:tav>
                                        <p:tav tm="100000">
                                          <p:val>
                                            <p:strVal val="#ppt_h"/>
                                          </p:val>
                                        </p:tav>
                                      </p:tavLst>
                                    </p:anim>
                                    <p:animEffect transition="in" filter="fade">
                                      <p:cBhvr>
                                        <p:cTn id="9" dur="1000"/>
                                        <p:tgtEl>
                                          <p:spTgt spid="442421"/>
                                        </p:tgtEl>
                                      </p:cBhvr>
                                    </p:animEffect>
                                  </p:childTnLst>
                                </p:cTn>
                              </p:par>
                              <p:par>
                                <p:cTn id="10"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1" dur="1000" fill="hold"/>
                                        <p:tgtEl>
                                          <p:spTgt spid="442421"/>
                                        </p:tgtEl>
                                        <p:attrNameLst>
                                          <p:attrName>ppt_x</p:attrName>
                                          <p:attrName>ppt_y</p:attrName>
                                        </p:attrNameLst>
                                      </p:cBhvr>
                                      <p:rCtr x="-3715" y="5459"/>
                                    </p:animMotion>
                                  </p:childTnLst>
                                </p:cTn>
                              </p:par>
                              <p:par>
                                <p:cTn id="12" presetID="53" presetClass="entr" presetSubtype="0" fill="hold" nodeType="withEffect">
                                  <p:stCondLst>
                                    <p:cond delay="2800"/>
                                  </p:stCondLst>
                                  <p:childTnLst>
                                    <p:set>
                                      <p:cBhvr>
                                        <p:cTn id="13" dur="1" fill="hold">
                                          <p:stCondLst>
                                            <p:cond delay="0"/>
                                          </p:stCondLst>
                                        </p:cTn>
                                        <p:tgtEl>
                                          <p:spTgt spid="442418"/>
                                        </p:tgtEl>
                                        <p:attrNameLst>
                                          <p:attrName>style.visibility</p:attrName>
                                        </p:attrNameLst>
                                      </p:cBhvr>
                                      <p:to>
                                        <p:strVal val="visible"/>
                                      </p:to>
                                    </p:set>
                                    <p:anim calcmode="lin" valueType="num">
                                      <p:cBhvr>
                                        <p:cTn id="14" dur="1000" fill="hold"/>
                                        <p:tgtEl>
                                          <p:spTgt spid="442418"/>
                                        </p:tgtEl>
                                        <p:attrNameLst>
                                          <p:attrName>ppt_w</p:attrName>
                                        </p:attrNameLst>
                                      </p:cBhvr>
                                      <p:tavLst>
                                        <p:tav tm="0">
                                          <p:val>
                                            <p:fltVal val="0"/>
                                          </p:val>
                                        </p:tav>
                                        <p:tav tm="100000">
                                          <p:val>
                                            <p:strVal val="#ppt_w"/>
                                          </p:val>
                                        </p:tav>
                                      </p:tavLst>
                                    </p:anim>
                                    <p:anim calcmode="lin" valueType="num">
                                      <p:cBhvr>
                                        <p:cTn id="15" dur="1000" fill="hold"/>
                                        <p:tgtEl>
                                          <p:spTgt spid="442418"/>
                                        </p:tgtEl>
                                        <p:attrNameLst>
                                          <p:attrName>ppt_h</p:attrName>
                                        </p:attrNameLst>
                                      </p:cBhvr>
                                      <p:tavLst>
                                        <p:tav tm="0">
                                          <p:val>
                                            <p:fltVal val="0"/>
                                          </p:val>
                                        </p:tav>
                                        <p:tav tm="100000">
                                          <p:val>
                                            <p:strVal val="#ppt_h"/>
                                          </p:val>
                                        </p:tav>
                                      </p:tavLst>
                                    </p:anim>
                                    <p:animEffect transition="in" filter="fade">
                                      <p:cBhvr>
                                        <p:cTn id="16" dur="1000"/>
                                        <p:tgtEl>
                                          <p:spTgt spid="442418"/>
                                        </p:tgtEl>
                                      </p:cBhvr>
                                    </p:animEffect>
                                  </p:childTnLst>
                                </p:cTn>
                              </p:par>
                              <p:par>
                                <p:cTn id="17"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18" dur="1000" fill="hold"/>
                                        <p:tgtEl>
                                          <p:spTgt spid="442418"/>
                                        </p:tgtEl>
                                        <p:attrNameLst>
                                          <p:attrName>ppt_x</p:attrName>
                                          <p:attrName>ppt_y</p:attrName>
                                        </p:attrNameLst>
                                      </p:cBhvr>
                                      <p:rCtr x="-8837" y="8860"/>
                                    </p:animMotion>
                                  </p:childTnLst>
                                </p:cTn>
                              </p:par>
                            </p:childTnLst>
                          </p:cTn>
                        </p:par>
                        <p:par>
                          <p:cTn id="19" fill="hold" nodeType="afterGroup">
                            <p:stCondLst>
                              <p:cond delay="3800"/>
                            </p:stCondLst>
                            <p:childTnLst>
                              <p:par>
                                <p:cTn id="20" presetID="10" presetClass="entr" presetSubtype="0" fill="hold" grpId="0" nodeType="afterEffect">
                                  <p:stCondLst>
                                    <p:cond delay="0"/>
                                  </p:stCondLst>
                                  <p:childTnLst>
                                    <p:set>
                                      <p:cBhvr>
                                        <p:cTn id="21" dur="1" fill="hold">
                                          <p:stCondLst>
                                            <p:cond delay="0"/>
                                          </p:stCondLst>
                                        </p:cTn>
                                        <p:tgtEl>
                                          <p:spTgt spid="442424"/>
                                        </p:tgtEl>
                                        <p:attrNameLst>
                                          <p:attrName>style.visibility</p:attrName>
                                        </p:attrNameLst>
                                      </p:cBhvr>
                                      <p:to>
                                        <p:strVal val="visible"/>
                                      </p:to>
                                    </p:set>
                                    <p:animEffect transition="in" filter="fade">
                                      <p:cBhvr>
                                        <p:cTn id="22" dur="1000"/>
                                        <p:tgtEl>
                                          <p:spTgt spid="442424"/>
                                        </p:tgtEl>
                                      </p:cBhvr>
                                    </p:animEffect>
                                  </p:childTnLst>
                                </p:cTn>
                              </p:par>
                            </p:childTnLst>
                          </p:cTn>
                        </p:par>
                        <p:par>
                          <p:cTn id="23" fill="hold" nodeType="afterGroup">
                            <p:stCondLst>
                              <p:cond delay="4800"/>
                            </p:stCondLst>
                            <p:childTnLst>
                              <p:par>
                                <p:cTn id="24" presetID="10" presetClass="entr" presetSubtype="0" fill="hold" grpId="0" nodeType="afterEffect">
                                  <p:stCondLst>
                                    <p:cond delay="0"/>
                                  </p:stCondLst>
                                  <p:childTnLst>
                                    <p:set>
                                      <p:cBhvr>
                                        <p:cTn id="25" dur="1" fill="hold">
                                          <p:stCondLst>
                                            <p:cond delay="0"/>
                                          </p:stCondLst>
                                        </p:cTn>
                                        <p:tgtEl>
                                          <p:spTgt spid="442426"/>
                                        </p:tgtEl>
                                        <p:attrNameLst>
                                          <p:attrName>style.visibility</p:attrName>
                                        </p:attrNameLst>
                                      </p:cBhvr>
                                      <p:to>
                                        <p:strVal val="visible"/>
                                      </p:to>
                                    </p:set>
                                    <p:animEffect transition="in" filter="fade">
                                      <p:cBhvr>
                                        <p:cTn id="26" dur="1000"/>
                                        <p:tgtEl>
                                          <p:spTgt spid="442426"/>
                                        </p:tgtEl>
                                      </p:cBhvr>
                                    </p:animEffect>
                                  </p:childTnLst>
                                </p:cTn>
                              </p:par>
                            </p:childTnLst>
                          </p:cTn>
                        </p:par>
                        <p:par>
                          <p:cTn id="27" fill="hold" nodeType="afterGroup">
                            <p:stCondLst>
                              <p:cond delay="5800"/>
                            </p:stCondLst>
                            <p:childTnLst>
                              <p:par>
                                <p:cTn id="28" presetID="10" presetClass="entr" presetSubtype="0" fill="hold" grpId="0" nodeType="afterEffect">
                                  <p:stCondLst>
                                    <p:cond delay="0"/>
                                  </p:stCondLst>
                                  <p:childTnLst>
                                    <p:set>
                                      <p:cBhvr>
                                        <p:cTn id="29" dur="1" fill="hold">
                                          <p:stCondLst>
                                            <p:cond delay="0"/>
                                          </p:stCondLst>
                                        </p:cTn>
                                        <p:tgtEl>
                                          <p:spTgt spid="442425"/>
                                        </p:tgtEl>
                                        <p:attrNameLst>
                                          <p:attrName>style.visibility</p:attrName>
                                        </p:attrNameLst>
                                      </p:cBhvr>
                                      <p:to>
                                        <p:strVal val="visible"/>
                                      </p:to>
                                    </p:set>
                                    <p:animEffect transition="in" filter="fade">
                                      <p:cBhvr>
                                        <p:cTn id="30" dur="1000"/>
                                        <p:tgtEl>
                                          <p:spTgt spid="442425"/>
                                        </p:tgtEl>
                                      </p:cBhvr>
                                    </p:animEffect>
                                  </p:childTnLst>
                                </p:cTn>
                              </p:par>
                              <p:par>
                                <p:cTn id="31" presetID="42"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anim calcmode="lin" valueType="num">
                                      <p:cBhvr>
                                        <p:cTn id="39" dur="1000" fill="hold"/>
                                        <p:tgtEl>
                                          <p:spTgt spid="2"/>
                                        </p:tgtEl>
                                        <p:attrNameLst>
                                          <p:attrName>ppt_x</p:attrName>
                                        </p:attrNameLst>
                                      </p:cBhvr>
                                      <p:tavLst>
                                        <p:tav tm="0">
                                          <p:val>
                                            <p:strVal val="#ppt_x"/>
                                          </p:val>
                                        </p:tav>
                                        <p:tav tm="100000">
                                          <p:val>
                                            <p:strVal val="#ppt_x"/>
                                          </p:val>
                                        </p:tav>
                                      </p:tavLst>
                                    </p:anim>
                                    <p:anim calcmode="lin" valueType="num">
                                      <p:cBhvr>
                                        <p:cTn id="40" dur="1000" fill="hold"/>
                                        <p:tgtEl>
                                          <p:spTgt spid="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424" grpId="0" animBg="1"/>
      <p:bldP spid="442425" grpId="0" animBg="1"/>
      <p:bldP spid="442426" grpId="0" animBg="1"/>
      <p:bldP spid="2" grpId="0"/>
      <p:bldP spid="3"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85863" y="95534"/>
            <a:ext cx="7958137" cy="1011237"/>
          </a:xfrm>
        </p:spPr>
        <p:txBody>
          <a:bodyPr/>
          <a:lstStyle/>
          <a:p>
            <a:r>
              <a:rPr lang="fr-FR" dirty="0" smtClean="0"/>
              <a:t>La V</a:t>
            </a:r>
            <a:r>
              <a:rPr lang="en-US" dirty="0" smtClean="0"/>
              <a:t>&amp;V</a:t>
            </a:r>
            <a:r>
              <a:rPr lang="fr-FR" dirty="0" smtClean="0"/>
              <a:t> :</a:t>
            </a:r>
            <a:endParaRPr lang="fr-FR" dirty="0"/>
          </a:p>
        </p:txBody>
      </p:sp>
      <p:sp>
        <p:nvSpPr>
          <p:cNvPr id="6" name="Rectangle à coins arrondis 5"/>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rgbClr val="FF0000"/>
                </a:solidFill>
                <a:latin typeface="Times New Roman" pitchFamily="18" charset="0"/>
                <a:cs typeface="Times New Roman" pitchFamily="18" charset="0"/>
              </a:rPr>
              <a:t>V&amp;V </a:t>
            </a:r>
            <a:r>
              <a:rPr lang="en-US" sz="1000" dirty="0" smtClean="0">
                <a:solidFill>
                  <a:srgbClr val="FF0000"/>
                </a:solidFill>
                <a:latin typeface="Times New Roman" pitchFamily="18" charset="0"/>
                <a:cs typeface="Times New Roman" pitchFamily="18" charset="0"/>
              </a:rPr>
              <a:t>:</a:t>
            </a:r>
            <a:endParaRPr lang="fr-FR" sz="1000" dirty="0" smtClean="0">
              <a:solidFill>
                <a:srgbClr val="FF0000"/>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 Planifier </a:t>
            </a:r>
            <a:r>
              <a:rPr lang="fr-FR" sz="1000" dirty="0">
                <a:solidFill>
                  <a:schemeClr val="accent4"/>
                </a:solidFill>
                <a:latin typeface="Times New Roman" pitchFamily="18" charset="0"/>
                <a:cs typeface="Times New Roman" pitchFamily="18" charset="0"/>
              </a:rPr>
              <a:t>la V&amp;V lors du </a:t>
            </a:r>
            <a:endParaRPr lang="fr-FR" sz="1000" dirty="0" smtClean="0">
              <a:solidFill>
                <a:schemeClr val="accent4"/>
              </a:solidFill>
              <a:latin typeface="Times New Roman" pitchFamily="18" charset="0"/>
              <a:cs typeface="Times New Roman" pitchFamily="18" charset="0"/>
            </a:endParaRP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développement</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 Exigences</a:t>
            </a:r>
            <a:endParaRPr lang="fr-FR" sz="1000" dirty="0">
              <a:solidFill>
                <a:srgbClr val="FF0000"/>
              </a:solidFill>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matrice </a:t>
            </a:r>
            <a:r>
              <a:rPr lang="fr-FR" sz="1000" dirty="0" smtClean="0">
                <a:latin typeface="Times New Roman" pitchFamily="18" charset="0"/>
                <a:cs typeface="Times New Roman" pitchFamily="18" charset="0"/>
              </a:rPr>
              <a:t>traçabilité</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a:t>
            </a:r>
            <a:r>
              <a:rPr lang="fr-FR" sz="1000" dirty="0">
                <a:latin typeface="Times New Roman" pitchFamily="18" charset="0"/>
                <a:cs typeface="Times New Roman" pitchFamily="18" charset="0"/>
              </a:rPr>
              <a:t>exigences bibliothèque</a:t>
            </a:r>
          </a:p>
          <a:p>
            <a:pPr algn="l"/>
            <a:r>
              <a:rPr lang="fr-FR" sz="1000" dirty="0" smtClean="0">
                <a:latin typeface="Times New Roman" pitchFamily="18" charset="0"/>
                <a:cs typeface="Times New Roman" pitchFamily="18" charset="0"/>
              </a:rPr>
              <a:t>Revue code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smtClean="0">
                <a:latin typeface="Times New Roman" pitchFamily="18" charset="0"/>
                <a:cs typeface="Times New Roman" pitchFamily="18" charset="0"/>
              </a:rPr>
              <a:t>developpeur</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reviewer</a:t>
            </a:r>
            <a:endParaRPr lang="fr-FR" sz="1000" dirty="0">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7" name="Rectangle 9"/>
          <p:cNvSpPr txBox="1">
            <a:spLocks noChangeArrowheads="1"/>
          </p:cNvSpPr>
          <p:nvPr/>
        </p:nvSpPr>
        <p:spPr bwMode="auto">
          <a:xfrm>
            <a:off x="2538484" y="1299308"/>
            <a:ext cx="6373504" cy="257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a:lstStyle>
          <a:p>
            <a:pPr marL="0" lvl="0" indent="0">
              <a:buNone/>
            </a:pPr>
            <a:r>
              <a:rPr lang="fr-FR" sz="2400" u="sng" dirty="0" smtClean="0">
                <a:solidFill>
                  <a:schemeClr val="accent6"/>
                </a:solidFill>
                <a:effectLst>
                  <a:outerShdw blurRad="38100" dist="38100" dir="2700000" algn="tl">
                    <a:srgbClr val="000000">
                      <a:alpha val="43137"/>
                    </a:srgbClr>
                  </a:outerShdw>
                </a:effectLst>
                <a:latin typeface="+mj-lt"/>
                <a:ea typeface="+mj-ea"/>
                <a:cs typeface="Times New Roman" pitchFamily="18" charset="0"/>
              </a:rPr>
              <a:t>Exigences :</a:t>
            </a:r>
          </a:p>
          <a:p>
            <a:pPr marL="0" lvl="0" indent="0">
              <a:buNone/>
            </a:pPr>
            <a:endParaRPr lang="fr-FR" sz="2400" u="sng" dirty="0" smtClean="0">
              <a:solidFill>
                <a:schemeClr val="accent6"/>
              </a:solidFill>
              <a:effectLst>
                <a:outerShdw blurRad="38100" dist="38100" dir="2700000" algn="tl">
                  <a:srgbClr val="000000">
                    <a:alpha val="43137"/>
                  </a:srgbClr>
                </a:outerShdw>
              </a:effectLst>
              <a:latin typeface="+mj-lt"/>
              <a:ea typeface="+mj-ea"/>
              <a:cs typeface="Times New Roman" pitchFamily="18" charset="0"/>
            </a:endParaRPr>
          </a:p>
          <a:p>
            <a:pPr marL="0" indent="0">
              <a:buNone/>
            </a:pPr>
            <a:r>
              <a:rPr lang="fr-FR" sz="2000" b="0" dirty="0" smtClean="0">
                <a:solidFill>
                  <a:schemeClr val="tx2"/>
                </a:solidFill>
                <a:latin typeface="+mj-lt"/>
                <a:ea typeface="+mj-ea"/>
                <a:cs typeface="Times New Roman" pitchFamily="18" charset="0"/>
              </a:rPr>
              <a:t>Concevoir </a:t>
            </a:r>
            <a:r>
              <a:rPr lang="fr-FR" sz="2000" b="0" dirty="0">
                <a:solidFill>
                  <a:schemeClr val="tx2"/>
                </a:solidFill>
                <a:latin typeface="+mj-lt"/>
                <a:ea typeface="+mj-ea"/>
                <a:cs typeface="Times New Roman" pitchFamily="18" charset="0"/>
              </a:rPr>
              <a:t>des produits ou services conformes aux exigences des clients</a:t>
            </a:r>
          </a:p>
          <a:p>
            <a:pPr marL="0" indent="0">
              <a:buNone/>
            </a:pPr>
            <a:r>
              <a:rPr lang="fr-FR" sz="2000" b="0" dirty="0">
                <a:solidFill>
                  <a:schemeClr val="tx2"/>
                </a:solidFill>
                <a:latin typeface="+mj-lt"/>
                <a:ea typeface="+mj-ea"/>
                <a:cs typeface="Times New Roman" pitchFamily="18" charset="0"/>
              </a:rPr>
              <a:t>Tout produit ou service qui ne répond pas aux exigences des clients est tôt ou tard éliminé du marché. Des produits potentiellement dommageables à la santé, à la sécurité ou à l'environnement, mal conçus ou hors normes peuvent entraîner des pertes importantes, voire des poursuites coûteuses. La conception de produits ou services appropriés est donc un enjeu de survie continuel pour toute organisation.</a:t>
            </a:r>
          </a:p>
          <a:p>
            <a:pPr marL="0" indent="0">
              <a:buNone/>
            </a:pPr>
            <a:endParaRPr lang="fr-FR" sz="2000" dirty="0">
              <a:latin typeface="Times New Roman" pitchFamily="18" charset="0"/>
              <a:cs typeface="Times New Roman" pitchFamily="18" charset="0"/>
            </a:endParaRPr>
          </a:p>
        </p:txBody>
      </p:sp>
      <p:sp>
        <p:nvSpPr>
          <p:cNvPr id="8" name="AutoShape 5"/>
          <p:cNvSpPr>
            <a:spLocks noChangeArrowheads="1"/>
          </p:cNvSpPr>
          <p:nvPr/>
        </p:nvSpPr>
        <p:spPr bwMode="gray">
          <a:xfrm rot="10800000">
            <a:off x="2240559" y="3557351"/>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1962387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85863" y="95534"/>
            <a:ext cx="7958137" cy="1011237"/>
          </a:xfrm>
        </p:spPr>
        <p:txBody>
          <a:bodyPr/>
          <a:lstStyle/>
          <a:p>
            <a:r>
              <a:rPr lang="fr-FR" dirty="0" smtClean="0"/>
              <a:t>La V</a:t>
            </a:r>
            <a:r>
              <a:rPr lang="en-US" dirty="0" smtClean="0"/>
              <a:t>&amp;V</a:t>
            </a:r>
            <a:r>
              <a:rPr lang="fr-FR" dirty="0" smtClean="0"/>
              <a:t> :</a:t>
            </a:r>
            <a:endParaRPr lang="fr-FR" dirty="0"/>
          </a:p>
        </p:txBody>
      </p:sp>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rgbClr val="FF0000"/>
                </a:solidFill>
                <a:latin typeface="Times New Roman" pitchFamily="18" charset="0"/>
                <a:cs typeface="Times New Roman" pitchFamily="18" charset="0"/>
              </a:rPr>
              <a:t>V&amp;V </a:t>
            </a:r>
            <a:r>
              <a:rPr lang="en-US" sz="1000" dirty="0" smtClean="0">
                <a:solidFill>
                  <a:srgbClr val="FF0000"/>
                </a:solidFill>
                <a:latin typeface="Times New Roman" pitchFamily="18" charset="0"/>
                <a:cs typeface="Times New Roman" pitchFamily="18" charset="0"/>
              </a:rPr>
              <a:t>:</a:t>
            </a:r>
            <a:endParaRPr lang="fr-FR" sz="1000" dirty="0" smtClean="0">
              <a:solidFill>
                <a:srgbClr val="FF0000"/>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 Planifier </a:t>
            </a:r>
            <a:r>
              <a:rPr lang="fr-FR" sz="1000" dirty="0">
                <a:solidFill>
                  <a:schemeClr val="accent4"/>
                </a:solidFill>
                <a:latin typeface="Times New Roman" pitchFamily="18" charset="0"/>
                <a:cs typeface="Times New Roman" pitchFamily="18" charset="0"/>
              </a:rPr>
              <a:t>la V&amp;V lors du </a:t>
            </a:r>
            <a:endParaRPr lang="fr-FR" sz="1000" dirty="0" smtClean="0">
              <a:solidFill>
                <a:schemeClr val="accent4"/>
              </a:solidFill>
              <a:latin typeface="Times New Roman" pitchFamily="18" charset="0"/>
              <a:cs typeface="Times New Roman" pitchFamily="18" charset="0"/>
            </a:endParaRP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développement</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 Exigences</a:t>
            </a:r>
            <a:endParaRPr lang="fr-FR" sz="1000" dirty="0">
              <a:solidFill>
                <a:srgbClr val="FF0000"/>
              </a:solidFill>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matrice </a:t>
            </a:r>
            <a:r>
              <a:rPr lang="fr-FR" sz="1000" dirty="0" smtClean="0">
                <a:latin typeface="Times New Roman" pitchFamily="18" charset="0"/>
                <a:cs typeface="Times New Roman" pitchFamily="18" charset="0"/>
              </a:rPr>
              <a:t>traçabilité</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a:t>
            </a:r>
            <a:r>
              <a:rPr lang="fr-FR" sz="1000" dirty="0">
                <a:latin typeface="Times New Roman" pitchFamily="18" charset="0"/>
                <a:cs typeface="Times New Roman" pitchFamily="18" charset="0"/>
              </a:rPr>
              <a:t>exigences bibliothèque</a:t>
            </a:r>
          </a:p>
          <a:p>
            <a:pPr algn="l"/>
            <a:r>
              <a:rPr lang="fr-FR" sz="1000" dirty="0" smtClean="0">
                <a:latin typeface="Times New Roman" pitchFamily="18" charset="0"/>
                <a:cs typeface="Times New Roman" pitchFamily="18" charset="0"/>
              </a:rPr>
              <a:t>Revue code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smtClean="0">
                <a:latin typeface="Times New Roman" pitchFamily="18" charset="0"/>
                <a:cs typeface="Times New Roman" pitchFamily="18" charset="0"/>
              </a:rPr>
              <a:t>developpeur</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reviewer</a:t>
            </a:r>
            <a:endParaRPr lang="fr-FR" sz="1000" dirty="0">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654" y="1992572"/>
            <a:ext cx="6579146" cy="431994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164418" y="1522203"/>
            <a:ext cx="5133421" cy="400110"/>
          </a:xfrm>
          <a:prstGeom prst="rect">
            <a:avLst/>
          </a:prstGeom>
        </p:spPr>
        <p:txBody>
          <a:bodyPr wrap="square">
            <a:spAutoFit/>
          </a:bodyPr>
          <a:lstStyle/>
          <a:p>
            <a:r>
              <a:rPr lang="fr-FR" sz="2000" b="0" dirty="0">
                <a:solidFill>
                  <a:schemeClr val="tx2"/>
                </a:solidFill>
                <a:latin typeface="+mj-lt"/>
                <a:ea typeface="+mj-ea"/>
                <a:cs typeface="Times New Roman" pitchFamily="18" charset="0"/>
              </a:rPr>
              <a:t>La vision n’est pas forcement la </a:t>
            </a:r>
            <a:r>
              <a:rPr lang="fr-FR" sz="2000" b="0" dirty="0" smtClean="0">
                <a:solidFill>
                  <a:schemeClr val="tx2"/>
                </a:solidFill>
                <a:latin typeface="+mj-lt"/>
                <a:ea typeface="+mj-ea"/>
                <a:cs typeface="Times New Roman" pitchFamily="18" charset="0"/>
              </a:rPr>
              <a:t>même …</a:t>
            </a:r>
            <a:endParaRPr lang="fr-FR" sz="2000" b="0" dirty="0">
              <a:solidFill>
                <a:schemeClr val="tx2"/>
              </a:solidFill>
              <a:latin typeface="+mj-lt"/>
              <a:ea typeface="+mj-ea"/>
              <a:cs typeface="Times New Roman" pitchFamily="18" charset="0"/>
            </a:endParaRPr>
          </a:p>
        </p:txBody>
      </p:sp>
      <p:sp>
        <p:nvSpPr>
          <p:cNvPr id="8" name="AutoShape 5"/>
          <p:cNvSpPr>
            <a:spLocks noChangeArrowheads="1"/>
          </p:cNvSpPr>
          <p:nvPr/>
        </p:nvSpPr>
        <p:spPr bwMode="gray">
          <a:xfrm rot="10800000">
            <a:off x="2240559" y="3557351"/>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1412862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85863" y="95534"/>
            <a:ext cx="7958137" cy="1011237"/>
          </a:xfrm>
        </p:spPr>
        <p:txBody>
          <a:bodyPr/>
          <a:lstStyle/>
          <a:p>
            <a:r>
              <a:rPr lang="fr-FR" dirty="0" smtClean="0"/>
              <a:t>La V</a:t>
            </a:r>
            <a:r>
              <a:rPr lang="en-US" dirty="0" smtClean="0"/>
              <a:t>&amp;V</a:t>
            </a:r>
            <a:r>
              <a:rPr lang="fr-FR" dirty="0" smtClean="0"/>
              <a:t> :</a:t>
            </a:r>
            <a:endParaRPr lang="fr-FR" dirty="0"/>
          </a:p>
        </p:txBody>
      </p:sp>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rgbClr val="FF0000"/>
                </a:solidFill>
                <a:latin typeface="Times New Roman" pitchFamily="18" charset="0"/>
                <a:cs typeface="Times New Roman" pitchFamily="18" charset="0"/>
              </a:rPr>
              <a:t>V&amp;V </a:t>
            </a:r>
            <a:r>
              <a:rPr lang="en-US" sz="1000" dirty="0" smtClean="0">
                <a:solidFill>
                  <a:srgbClr val="FF0000"/>
                </a:solidFill>
                <a:latin typeface="Times New Roman" pitchFamily="18" charset="0"/>
                <a:cs typeface="Times New Roman" pitchFamily="18" charset="0"/>
              </a:rPr>
              <a:t>:</a:t>
            </a:r>
            <a:endParaRPr lang="fr-FR" sz="1000" dirty="0" smtClean="0">
              <a:solidFill>
                <a:srgbClr val="FF0000"/>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 Planifier </a:t>
            </a:r>
            <a:r>
              <a:rPr lang="fr-FR" sz="1000" dirty="0">
                <a:solidFill>
                  <a:schemeClr val="accent4"/>
                </a:solidFill>
                <a:latin typeface="Times New Roman" pitchFamily="18" charset="0"/>
                <a:cs typeface="Times New Roman" pitchFamily="18" charset="0"/>
              </a:rPr>
              <a:t>la V&amp;V lors du </a:t>
            </a:r>
            <a:endParaRPr lang="fr-FR" sz="1000" dirty="0" smtClean="0">
              <a:solidFill>
                <a:schemeClr val="accent4"/>
              </a:solidFill>
              <a:latin typeface="Times New Roman" pitchFamily="18" charset="0"/>
              <a:cs typeface="Times New Roman" pitchFamily="18" charset="0"/>
            </a:endParaRP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développement</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Exigences</a:t>
            </a:r>
            <a:endParaRPr lang="fr-FR" sz="1000" dirty="0">
              <a:solidFill>
                <a:schemeClr val="tx1"/>
              </a:solidFill>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Exemple </a:t>
            </a:r>
            <a:r>
              <a:rPr lang="fr-FR" sz="1000" dirty="0">
                <a:solidFill>
                  <a:srgbClr val="FF0000"/>
                </a:solidFill>
                <a:latin typeface="Times New Roman" pitchFamily="18" charset="0"/>
                <a:cs typeface="Times New Roman" pitchFamily="18" charset="0"/>
              </a:rPr>
              <a:t>matrice </a:t>
            </a:r>
            <a:r>
              <a:rPr lang="fr-FR" sz="1000" dirty="0" smtClean="0">
                <a:solidFill>
                  <a:srgbClr val="FF0000"/>
                </a:solidFill>
                <a:latin typeface="Times New Roman" pitchFamily="18" charset="0"/>
                <a:cs typeface="Times New Roman" pitchFamily="18" charset="0"/>
              </a:rPr>
              <a:t>traçabilité</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a:t>
            </a:r>
            <a:r>
              <a:rPr lang="fr-FR" sz="1000" dirty="0">
                <a:solidFill>
                  <a:srgbClr val="FF0000"/>
                </a:solidFill>
                <a:latin typeface="Times New Roman" pitchFamily="18" charset="0"/>
                <a:cs typeface="Times New Roman" pitchFamily="18" charset="0"/>
              </a:rPr>
              <a:t>exigences bibliothèque</a:t>
            </a:r>
          </a:p>
          <a:p>
            <a:pPr algn="l"/>
            <a:r>
              <a:rPr lang="fr-FR" sz="1000" dirty="0" smtClean="0">
                <a:latin typeface="Times New Roman" pitchFamily="18" charset="0"/>
                <a:cs typeface="Times New Roman" pitchFamily="18" charset="0"/>
              </a:rPr>
              <a:t>Revue code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smtClean="0">
                <a:latin typeface="Times New Roman" pitchFamily="18" charset="0"/>
                <a:cs typeface="Times New Roman" pitchFamily="18" charset="0"/>
              </a:rPr>
              <a:t>developpeur</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reviewer</a:t>
            </a:r>
            <a:endParaRPr lang="fr-FR" sz="1000" dirty="0">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6" name="Rectangle 9"/>
          <p:cNvSpPr txBox="1">
            <a:spLocks noChangeArrowheads="1"/>
          </p:cNvSpPr>
          <p:nvPr/>
        </p:nvSpPr>
        <p:spPr bwMode="auto">
          <a:xfrm>
            <a:off x="2579427" y="3005278"/>
            <a:ext cx="6168788" cy="257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a:lstStyle>
          <a:p>
            <a:pPr marL="0" lvl="0" indent="0" algn="ctr">
              <a:buNone/>
            </a:pPr>
            <a:r>
              <a:rPr lang="fr-FR" sz="2400" b="0" u="sng" dirty="0" smtClean="0">
                <a:solidFill>
                  <a:schemeClr val="accent6"/>
                </a:solidFill>
                <a:effectLst>
                  <a:outerShdw blurRad="38100" dist="38100" dir="2700000" algn="tl">
                    <a:srgbClr val="000000">
                      <a:alpha val="43137"/>
                    </a:srgbClr>
                  </a:outerShdw>
                </a:effectLst>
                <a:latin typeface="+mj-lt"/>
                <a:ea typeface="+mj-ea"/>
                <a:cs typeface="Times New Roman" pitchFamily="18" charset="0"/>
              </a:rPr>
              <a:t>Exemple de matrice de traçabilité exigences du client (projet bibliothèque)</a:t>
            </a:r>
          </a:p>
          <a:p>
            <a:pPr marL="0" lvl="0" indent="0">
              <a:buNone/>
            </a:pPr>
            <a:endParaRPr lang="fr-FR" sz="2400" u="sng" dirty="0" smtClean="0">
              <a:solidFill>
                <a:schemeClr val="accent6"/>
              </a:solidFill>
              <a:effectLst>
                <a:outerShdw blurRad="38100" dist="38100" dir="2700000" algn="tl">
                  <a:srgbClr val="000000">
                    <a:alpha val="43137"/>
                  </a:srgbClr>
                </a:outerShdw>
              </a:effectLst>
              <a:latin typeface="+mj-lt"/>
              <a:ea typeface="+mj-ea"/>
              <a:cs typeface="Times New Roman" pitchFamily="18" charset="0"/>
            </a:endParaRPr>
          </a:p>
          <a:p>
            <a:pPr marL="0" indent="0">
              <a:buNone/>
            </a:pPr>
            <a:endParaRPr lang="fr-FR" sz="2000" dirty="0">
              <a:latin typeface="Times New Roman" pitchFamily="18" charset="0"/>
              <a:cs typeface="Times New Roman" pitchFamily="18" charset="0"/>
            </a:endParaRPr>
          </a:p>
        </p:txBody>
      </p:sp>
      <p:sp>
        <p:nvSpPr>
          <p:cNvPr id="7" name="AutoShape 5"/>
          <p:cNvSpPr>
            <a:spLocks noChangeArrowheads="1"/>
          </p:cNvSpPr>
          <p:nvPr/>
        </p:nvSpPr>
        <p:spPr bwMode="gray">
          <a:xfrm rot="10800000">
            <a:off x="2240558" y="3768095"/>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56635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85863" y="95534"/>
            <a:ext cx="7958137" cy="1011237"/>
          </a:xfrm>
        </p:spPr>
        <p:txBody>
          <a:bodyPr/>
          <a:lstStyle/>
          <a:p>
            <a:r>
              <a:rPr lang="fr-FR" dirty="0" smtClean="0"/>
              <a:t>La revue de code :</a:t>
            </a:r>
            <a:endParaRPr lang="fr-FR" dirty="0"/>
          </a:p>
        </p:txBody>
      </p:sp>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rgbClr val="FF0000"/>
                </a:solidFill>
                <a:latin typeface="Times New Roman" pitchFamily="18" charset="0"/>
                <a:cs typeface="Times New Roman" pitchFamily="18" charset="0"/>
              </a:rPr>
              <a:t>Revue code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smtClean="0">
                <a:latin typeface="Times New Roman" pitchFamily="18" charset="0"/>
                <a:cs typeface="Times New Roman" pitchFamily="18" charset="0"/>
              </a:rPr>
              <a:t>developpeur</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reviewer</a:t>
            </a:r>
            <a:endParaRPr lang="fr-FR" sz="1000" dirty="0">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6" name="Espace réservé du contenu 2"/>
          <p:cNvSpPr>
            <a:spLocks noGrp="1"/>
          </p:cNvSpPr>
          <p:nvPr>
            <p:ph idx="1"/>
          </p:nvPr>
        </p:nvSpPr>
        <p:spPr>
          <a:xfrm>
            <a:off x="2470245" y="1469717"/>
            <a:ext cx="6521354" cy="5360987"/>
          </a:xfrm>
        </p:spPr>
        <p:txBody>
          <a:bodyPr/>
          <a:lstStyle/>
          <a:p>
            <a:pPr marL="0" indent="0">
              <a:buNone/>
            </a:pPr>
            <a:endParaRPr lang="fr-FR" sz="2000" kern="1200" dirty="0" smtClean="0">
              <a:solidFill>
                <a:srgbClr val="00B050"/>
              </a:solidFill>
              <a:effectLst>
                <a:outerShdw blurRad="38100" dist="38100" dir="2700000" algn="tl">
                  <a:srgbClr val="000000">
                    <a:alpha val="43137"/>
                  </a:srgbClr>
                </a:outerShdw>
              </a:effectLst>
              <a:latin typeface="Arial" charset="0"/>
              <a:cs typeface="Times New Roman" pitchFamily="18" charset="0"/>
            </a:endParaRPr>
          </a:p>
          <a:p>
            <a:pPr marL="400050" lvl="1" indent="0">
              <a:buNone/>
            </a:pPr>
            <a:r>
              <a:rPr lang="fr-FR" sz="2000" kern="1200" dirty="0" smtClean="0">
                <a:latin typeface="+mj-lt"/>
                <a:ea typeface="+mj-ea"/>
                <a:cs typeface="Times New Roman" pitchFamily="18" charset="0"/>
              </a:rPr>
              <a:t>La revue de code est une phase du processus de développement de logiciels dans lequel les auteurs de code, les évaluateurs pairs les testeurs d'assurance qualité (QA) se réunissent pour examiner le code. </a:t>
            </a:r>
          </a:p>
          <a:p>
            <a:pPr marL="400050" lvl="1" indent="0">
              <a:buNone/>
            </a:pPr>
            <a:endParaRPr lang="fr-FR" sz="2000" kern="1200" dirty="0">
              <a:latin typeface="+mj-lt"/>
              <a:ea typeface="+mj-ea"/>
              <a:cs typeface="Times New Roman" pitchFamily="18" charset="0"/>
            </a:endParaRPr>
          </a:p>
          <a:p>
            <a:pPr marL="400050" lvl="1" indent="0">
              <a:buNone/>
            </a:pPr>
            <a:r>
              <a:rPr lang="fr-FR" sz="2000" kern="1200" dirty="0" smtClean="0">
                <a:latin typeface="+mj-lt"/>
                <a:ea typeface="+mj-ea"/>
                <a:cs typeface="Times New Roman" pitchFamily="18" charset="0"/>
              </a:rPr>
              <a:t>Trouver </a:t>
            </a:r>
            <a:r>
              <a:rPr lang="fr-FR" sz="2000" kern="1200" dirty="0">
                <a:latin typeface="+mj-lt"/>
                <a:ea typeface="+mj-ea"/>
                <a:cs typeface="Times New Roman" pitchFamily="18" charset="0"/>
              </a:rPr>
              <a:t>et corriger les erreurs à ce stade est relativement peu coûteux et tend à réduire </a:t>
            </a:r>
            <a:r>
              <a:rPr lang="fr-FR" sz="2000" kern="1200" dirty="0" smtClean="0">
                <a:latin typeface="+mj-lt"/>
                <a:ea typeface="+mj-ea"/>
                <a:cs typeface="Times New Roman" pitchFamily="18" charset="0"/>
              </a:rPr>
              <a:t>les </a:t>
            </a:r>
            <a:r>
              <a:rPr lang="fr-FR" sz="2000" kern="1200" dirty="0">
                <a:latin typeface="+mj-lt"/>
                <a:ea typeface="+mj-ea"/>
                <a:cs typeface="Times New Roman" pitchFamily="18" charset="0"/>
              </a:rPr>
              <a:t>processus plus coûteux </a:t>
            </a:r>
            <a:r>
              <a:rPr lang="fr-FR" sz="2000" kern="1200" dirty="0" smtClean="0">
                <a:latin typeface="+mj-lt"/>
                <a:ea typeface="+mj-ea"/>
                <a:cs typeface="Times New Roman" pitchFamily="18" charset="0"/>
              </a:rPr>
              <a:t>de </a:t>
            </a:r>
            <a:r>
              <a:rPr lang="fr-FR" sz="2000" kern="1200" dirty="0">
                <a:latin typeface="+mj-lt"/>
                <a:ea typeface="+mj-ea"/>
                <a:cs typeface="Times New Roman" pitchFamily="18" charset="0"/>
              </a:rPr>
              <a:t>localisation et de correction des bugs lors des étapes ultérieures de développement ou après la livraison des </a:t>
            </a:r>
            <a:r>
              <a:rPr lang="fr-FR" sz="2000" kern="1200" dirty="0" smtClean="0">
                <a:latin typeface="+mj-lt"/>
                <a:ea typeface="+mj-ea"/>
                <a:cs typeface="Times New Roman" pitchFamily="18" charset="0"/>
              </a:rPr>
              <a:t>logiciels aux </a:t>
            </a:r>
            <a:r>
              <a:rPr lang="fr-FR" sz="2000" kern="1200" dirty="0">
                <a:latin typeface="+mj-lt"/>
                <a:ea typeface="+mj-ea"/>
                <a:cs typeface="Times New Roman" pitchFamily="18" charset="0"/>
              </a:rPr>
              <a:t>utilisateurs.</a:t>
            </a:r>
          </a:p>
        </p:txBody>
      </p:sp>
      <p:sp>
        <p:nvSpPr>
          <p:cNvPr id="7" name="AutoShape 5"/>
          <p:cNvSpPr>
            <a:spLocks noChangeArrowheads="1"/>
          </p:cNvSpPr>
          <p:nvPr/>
        </p:nvSpPr>
        <p:spPr bwMode="gray">
          <a:xfrm rot="10800000">
            <a:off x="2233007" y="4041050"/>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1525292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85863" y="95534"/>
            <a:ext cx="7958137" cy="1011237"/>
          </a:xfrm>
        </p:spPr>
        <p:txBody>
          <a:bodyPr/>
          <a:lstStyle/>
          <a:p>
            <a:r>
              <a:rPr lang="fr-FR" dirty="0" smtClean="0"/>
              <a:t>La revue de code :</a:t>
            </a:r>
            <a:endParaRPr lang="fr-FR" dirty="0"/>
          </a:p>
        </p:txBody>
      </p:sp>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rgbClr val="FF0000"/>
                </a:solidFill>
                <a:latin typeface="Times New Roman" pitchFamily="18" charset="0"/>
                <a:cs typeface="Times New Roman" pitchFamily="18" charset="0"/>
              </a:rPr>
              <a:t>Revue code :</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 Exemple </a:t>
            </a:r>
            <a:r>
              <a:rPr lang="fr-FR" sz="1000" dirty="0">
                <a:solidFill>
                  <a:srgbClr val="FF0000"/>
                </a:solidFill>
                <a:latin typeface="Times New Roman" pitchFamily="18" charset="0"/>
                <a:cs typeface="Times New Roman" pitchFamily="18" charset="0"/>
              </a:rPr>
              <a:t>check </a:t>
            </a:r>
            <a:r>
              <a:rPr lang="fr-FR" sz="1000" dirty="0" err="1">
                <a:solidFill>
                  <a:srgbClr val="FF0000"/>
                </a:solidFill>
                <a:latin typeface="Times New Roman" pitchFamily="18" charset="0"/>
                <a:cs typeface="Times New Roman" pitchFamily="18" charset="0"/>
              </a:rPr>
              <a:t>list</a:t>
            </a:r>
            <a:r>
              <a:rPr lang="fr-FR" sz="1000" dirty="0">
                <a:solidFill>
                  <a:srgbClr val="FF0000"/>
                </a:solidFill>
                <a:latin typeface="Times New Roman" pitchFamily="18" charset="0"/>
                <a:cs typeface="Times New Roman" pitchFamily="18" charset="0"/>
              </a:rPr>
              <a:t> </a:t>
            </a:r>
            <a:r>
              <a:rPr lang="fr-FR" sz="1000" dirty="0" err="1" smtClean="0">
                <a:solidFill>
                  <a:srgbClr val="FF0000"/>
                </a:solidFill>
                <a:latin typeface="Times New Roman" pitchFamily="18" charset="0"/>
                <a:cs typeface="Times New Roman" pitchFamily="18" charset="0"/>
              </a:rPr>
              <a:t>developpeur</a:t>
            </a:r>
            <a:endParaRPr lang="fr-FR" sz="1000" dirty="0" smtClean="0">
              <a:solidFill>
                <a:srgbClr val="FF0000"/>
              </a:solidFill>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    - Exemple check </a:t>
            </a:r>
            <a:r>
              <a:rPr lang="fr-FR" sz="1000" dirty="0" err="1" smtClean="0">
                <a:latin typeface="Times New Roman" pitchFamily="18" charset="0"/>
                <a:cs typeface="Times New Roman" pitchFamily="18" charset="0"/>
              </a:rPr>
              <a:t>list</a:t>
            </a:r>
            <a:r>
              <a:rPr lang="fr-FR" sz="1000" dirty="0" smtClean="0">
                <a:latin typeface="Times New Roman" pitchFamily="18" charset="0"/>
                <a:cs typeface="Times New Roman" pitchFamily="18" charset="0"/>
              </a:rPr>
              <a:t> </a:t>
            </a:r>
            <a:r>
              <a:rPr lang="fr-FR" sz="1000" dirty="0" err="1" smtClean="0">
                <a:latin typeface="Times New Roman" pitchFamily="18" charset="0"/>
                <a:cs typeface="Times New Roman" pitchFamily="18" charset="0"/>
              </a:rPr>
              <a:t>reviewer</a:t>
            </a:r>
            <a:endParaRPr lang="fr-FR" sz="1000" dirty="0" smtClean="0">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7" name="Rectangle 6"/>
          <p:cNvSpPr/>
          <p:nvPr/>
        </p:nvSpPr>
        <p:spPr>
          <a:xfrm>
            <a:off x="2552131" y="1884569"/>
            <a:ext cx="6332562" cy="4093428"/>
          </a:xfrm>
          <a:prstGeom prst="rect">
            <a:avLst/>
          </a:prstGeom>
        </p:spPr>
        <p:txBody>
          <a:bodyPr wrap="square">
            <a:spAutoFit/>
          </a:bodyPr>
          <a:lstStyle/>
          <a:p>
            <a:pPr algn="l"/>
            <a:r>
              <a:rPr lang="fr-FR" sz="2000" dirty="0">
                <a:solidFill>
                  <a:srgbClr val="00B050"/>
                </a:solidFill>
                <a:effectLst>
                  <a:outerShdw blurRad="38100" dist="38100" dir="2700000" algn="tl">
                    <a:srgbClr val="000000">
                      <a:alpha val="43137"/>
                    </a:srgbClr>
                  </a:outerShdw>
                </a:effectLst>
                <a:cs typeface="Times New Roman" pitchFamily="18" charset="0"/>
              </a:rPr>
              <a:t>Exemple de check </a:t>
            </a:r>
            <a:r>
              <a:rPr lang="fr-FR" sz="2000" dirty="0" err="1">
                <a:solidFill>
                  <a:srgbClr val="00B050"/>
                </a:solidFill>
                <a:effectLst>
                  <a:outerShdw blurRad="38100" dist="38100" dir="2700000" algn="tl">
                    <a:srgbClr val="000000">
                      <a:alpha val="43137"/>
                    </a:srgbClr>
                  </a:outerShdw>
                </a:effectLst>
                <a:cs typeface="Times New Roman" pitchFamily="18" charset="0"/>
              </a:rPr>
              <a:t>list</a:t>
            </a:r>
            <a:r>
              <a:rPr lang="fr-FR" sz="2000" dirty="0">
                <a:solidFill>
                  <a:srgbClr val="00B050"/>
                </a:solidFill>
                <a:effectLst>
                  <a:outerShdw blurRad="38100" dist="38100" dir="2700000" algn="tl">
                    <a:srgbClr val="000000">
                      <a:alpha val="43137"/>
                    </a:srgbClr>
                  </a:outerShdw>
                </a:effectLst>
                <a:cs typeface="Times New Roman" pitchFamily="18" charset="0"/>
              </a:rPr>
              <a:t> </a:t>
            </a:r>
            <a:r>
              <a:rPr lang="fr-FR" sz="2000" dirty="0" err="1">
                <a:solidFill>
                  <a:srgbClr val="00B050"/>
                </a:solidFill>
                <a:effectLst>
                  <a:outerShdw blurRad="38100" dist="38100" dir="2700000" algn="tl">
                    <a:srgbClr val="000000">
                      <a:alpha val="43137"/>
                    </a:srgbClr>
                  </a:outerShdw>
                </a:effectLst>
                <a:cs typeface="Times New Roman" pitchFamily="18" charset="0"/>
              </a:rPr>
              <a:t>developpeur</a:t>
            </a:r>
            <a:r>
              <a:rPr lang="fr-FR" sz="2000" b="0" dirty="0">
                <a:solidFill>
                  <a:schemeClr val="tx2"/>
                </a:solidFill>
                <a:cs typeface="Times New Roman" pitchFamily="18" charset="0"/>
              </a:rPr>
              <a:t> : </a:t>
            </a:r>
          </a:p>
          <a:p>
            <a:pPr algn="l"/>
            <a:endParaRPr lang="fr-FR" sz="2000" b="0" dirty="0" smtClean="0"/>
          </a:p>
          <a:p>
            <a:pPr algn="l"/>
            <a:r>
              <a:rPr lang="fr-FR" sz="2000" b="0" dirty="0">
                <a:solidFill>
                  <a:schemeClr val="tx2"/>
                </a:solidFill>
                <a:latin typeface="+mj-lt"/>
                <a:ea typeface="+mj-ea"/>
                <a:cs typeface="Times New Roman" pitchFamily="18" charset="0"/>
              </a:rPr>
              <a:t> Mon code compile </a:t>
            </a:r>
          </a:p>
          <a:p>
            <a:pPr algn="l"/>
            <a:r>
              <a:rPr lang="fr-FR" sz="2000" b="0" dirty="0">
                <a:solidFill>
                  <a:schemeClr val="tx2"/>
                </a:solidFill>
                <a:latin typeface="+mj-lt"/>
                <a:ea typeface="+mj-ea"/>
                <a:cs typeface="Times New Roman" pitchFamily="18" charset="0"/>
              </a:rPr>
              <a:t> Mon code a été testé par le développeur et comprend des tests unitaires </a:t>
            </a:r>
          </a:p>
          <a:p>
            <a:pPr algn="l"/>
            <a:r>
              <a:rPr lang="fr-FR" sz="2000" b="0" dirty="0">
                <a:solidFill>
                  <a:schemeClr val="tx2"/>
                </a:solidFill>
                <a:latin typeface="+mj-lt"/>
                <a:ea typeface="+mj-ea"/>
                <a:cs typeface="Times New Roman" pitchFamily="18" charset="0"/>
              </a:rPr>
              <a:t> Mon code inclut </a:t>
            </a:r>
            <a:r>
              <a:rPr lang="fr-FR" sz="2000" b="0" dirty="0" err="1" smtClean="0">
                <a:solidFill>
                  <a:schemeClr val="tx2"/>
                </a:solidFill>
                <a:latin typeface="+mj-lt"/>
                <a:ea typeface="+mj-ea"/>
                <a:cs typeface="Times New Roman" pitchFamily="18" charset="0"/>
              </a:rPr>
              <a:t>javadoc</a:t>
            </a:r>
            <a:endParaRPr lang="fr-FR" sz="2000" b="0" dirty="0">
              <a:solidFill>
                <a:schemeClr val="tx2"/>
              </a:solidFill>
              <a:latin typeface="+mj-lt"/>
              <a:ea typeface="+mj-ea"/>
              <a:cs typeface="Times New Roman" pitchFamily="18" charset="0"/>
            </a:endParaRPr>
          </a:p>
          <a:p>
            <a:pPr algn="l"/>
            <a:r>
              <a:rPr lang="fr-FR" sz="2000" b="0" dirty="0">
                <a:solidFill>
                  <a:schemeClr val="tx2"/>
                </a:solidFill>
                <a:latin typeface="+mj-lt"/>
                <a:ea typeface="+mj-ea"/>
                <a:cs typeface="Times New Roman" pitchFamily="18" charset="0"/>
              </a:rPr>
              <a:t> Mon code est rangé (indentation, longueur de ligne, </a:t>
            </a:r>
            <a:endParaRPr lang="fr-FR" sz="2000" b="0" dirty="0" smtClean="0">
              <a:solidFill>
                <a:schemeClr val="tx2"/>
              </a:solidFill>
              <a:latin typeface="+mj-lt"/>
              <a:ea typeface="+mj-ea"/>
              <a:cs typeface="Times New Roman" pitchFamily="18" charset="0"/>
            </a:endParaRPr>
          </a:p>
          <a:p>
            <a:pPr algn="l"/>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pas </a:t>
            </a:r>
            <a:r>
              <a:rPr lang="fr-FR" sz="2000" b="0" dirty="0">
                <a:solidFill>
                  <a:schemeClr val="tx2"/>
                </a:solidFill>
                <a:latin typeface="+mj-lt"/>
                <a:ea typeface="+mj-ea"/>
                <a:cs typeface="Times New Roman" pitchFamily="18" charset="0"/>
              </a:rPr>
              <a:t>de code </a:t>
            </a:r>
            <a:r>
              <a:rPr lang="fr-FR" sz="2000" b="0" dirty="0" smtClean="0">
                <a:solidFill>
                  <a:schemeClr val="tx2"/>
                </a:solidFill>
                <a:latin typeface="+mj-lt"/>
                <a:ea typeface="+mj-ea"/>
                <a:cs typeface="Times New Roman" pitchFamily="18" charset="0"/>
              </a:rPr>
              <a:t>non commenté</a:t>
            </a:r>
            <a:r>
              <a:rPr lang="fr-FR" sz="2000" b="0" dirty="0">
                <a:solidFill>
                  <a:schemeClr val="tx2"/>
                </a:solidFill>
                <a:latin typeface="+mj-lt"/>
                <a:ea typeface="+mj-ea"/>
                <a:cs typeface="Times New Roman" pitchFamily="18" charset="0"/>
              </a:rPr>
              <a:t>, pas de fautes </a:t>
            </a:r>
            <a:endParaRPr lang="fr-FR" sz="2000" b="0" dirty="0" smtClean="0">
              <a:solidFill>
                <a:schemeClr val="tx2"/>
              </a:solidFill>
              <a:latin typeface="+mj-lt"/>
              <a:ea typeface="+mj-ea"/>
              <a:cs typeface="Times New Roman" pitchFamily="18" charset="0"/>
            </a:endParaRPr>
          </a:p>
          <a:p>
            <a:pPr algn="l"/>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d'orthographe</a:t>
            </a:r>
            <a:r>
              <a:rPr lang="fr-FR" sz="2000" b="0" dirty="0">
                <a:solidFill>
                  <a:schemeClr val="tx2"/>
                </a:solidFill>
                <a:latin typeface="+mj-lt"/>
                <a:ea typeface="+mj-ea"/>
                <a:cs typeface="Times New Roman" pitchFamily="18" charset="0"/>
              </a:rPr>
              <a:t>, etc.) </a:t>
            </a:r>
          </a:p>
          <a:p>
            <a:pPr algn="l"/>
            <a:r>
              <a:rPr lang="fr-FR" sz="2000" b="0" dirty="0">
                <a:solidFill>
                  <a:schemeClr val="tx2"/>
                </a:solidFill>
                <a:latin typeface="+mj-lt"/>
                <a:ea typeface="+mj-ea"/>
                <a:cs typeface="Times New Roman" pitchFamily="18" charset="0"/>
              </a:rPr>
              <a:t> J'ai examiné le bon usage des exceptions </a:t>
            </a:r>
            <a:r>
              <a:rPr lang="fr-FR" sz="2000" dirty="0"/>
              <a:t/>
            </a:r>
            <a:br>
              <a:rPr lang="fr-FR" sz="2000" dirty="0"/>
            </a:br>
            <a:r>
              <a:rPr lang="fr-FR" sz="2000" b="0" dirty="0">
                <a:solidFill>
                  <a:schemeClr val="tx2"/>
                </a:solidFill>
                <a:latin typeface="+mj-lt"/>
                <a:ea typeface="+mj-ea"/>
                <a:cs typeface="Times New Roman" pitchFamily="18" charset="0"/>
              </a:rPr>
              <a:t> J'ai éliminé les avertissements </a:t>
            </a:r>
            <a:r>
              <a:rPr lang="fr-FR" sz="2000" b="0" dirty="0" smtClean="0">
                <a:solidFill>
                  <a:schemeClr val="tx2"/>
                </a:solidFill>
                <a:latin typeface="+mj-lt"/>
                <a:ea typeface="+mj-ea"/>
                <a:cs typeface="Times New Roman" pitchFamily="18" charset="0"/>
              </a:rPr>
              <a:t>d'Eclipse</a:t>
            </a:r>
            <a:r>
              <a:rPr lang="fr-FR" sz="2000" dirty="0"/>
              <a:t/>
            </a:r>
            <a:br>
              <a:rPr lang="fr-FR" sz="2000" dirty="0"/>
            </a:br>
            <a:r>
              <a:rPr lang="fr-FR" sz="2000" b="0" dirty="0">
                <a:solidFill>
                  <a:schemeClr val="tx2"/>
                </a:solidFill>
                <a:latin typeface="+mj-lt"/>
                <a:ea typeface="+mj-ea"/>
                <a:cs typeface="Times New Roman" pitchFamily="18" charset="0"/>
              </a:rPr>
              <a:t> Le code suit les normes de </a:t>
            </a:r>
            <a:r>
              <a:rPr lang="fr-FR" sz="2000" b="0" dirty="0" smtClean="0">
                <a:solidFill>
                  <a:schemeClr val="tx2"/>
                </a:solidFill>
                <a:latin typeface="+mj-lt"/>
                <a:ea typeface="+mj-ea"/>
                <a:cs typeface="Times New Roman" pitchFamily="18" charset="0"/>
              </a:rPr>
              <a:t>codage</a:t>
            </a:r>
          </a:p>
          <a:p>
            <a:pPr algn="l"/>
            <a:r>
              <a:rPr lang="fr-FR" sz="2000" b="0" dirty="0" smtClean="0">
                <a:solidFill>
                  <a:schemeClr val="tx2"/>
                </a:solidFill>
                <a:latin typeface="+mj-lt"/>
                <a:ea typeface="+mj-ea"/>
                <a:cs typeface="Times New Roman" pitchFamily="18" charset="0"/>
              </a:rPr>
              <a:t>…</a:t>
            </a:r>
            <a:endParaRPr lang="fr-FR" sz="2000" b="0" dirty="0">
              <a:solidFill>
                <a:schemeClr val="tx2"/>
              </a:solidFill>
              <a:latin typeface="+mj-lt"/>
              <a:ea typeface="+mj-ea"/>
              <a:cs typeface="Times New Roman" pitchFamily="18" charset="0"/>
            </a:endParaRPr>
          </a:p>
        </p:txBody>
      </p:sp>
      <p:sp>
        <p:nvSpPr>
          <p:cNvPr id="6" name="AutoShape 5"/>
          <p:cNvSpPr>
            <a:spLocks noChangeArrowheads="1"/>
          </p:cNvSpPr>
          <p:nvPr/>
        </p:nvSpPr>
        <p:spPr bwMode="gray">
          <a:xfrm rot="10800000">
            <a:off x="2233007" y="4198516"/>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3443819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1185863" y="95534"/>
            <a:ext cx="7958137" cy="1011237"/>
          </a:xfrm>
        </p:spPr>
        <p:txBody>
          <a:bodyPr/>
          <a:lstStyle/>
          <a:p>
            <a:r>
              <a:rPr lang="fr-FR" dirty="0" smtClean="0"/>
              <a:t>La revue de code :</a:t>
            </a:r>
            <a:endParaRPr lang="fr-FR" dirty="0"/>
          </a:p>
        </p:txBody>
      </p:sp>
      <p:sp>
        <p:nvSpPr>
          <p:cNvPr id="7" name="Rectangle à coins arrondis 6"/>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rgbClr val="FF0000"/>
                </a:solidFill>
                <a:latin typeface="Times New Roman" pitchFamily="18" charset="0"/>
                <a:cs typeface="Times New Roman" pitchFamily="18" charset="0"/>
              </a:rPr>
              <a:t>Revue code :</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 Exemple </a:t>
            </a:r>
            <a:r>
              <a:rPr lang="fr-FR" sz="1000" dirty="0">
                <a:solidFill>
                  <a:srgbClr val="FF0000"/>
                </a:solidFill>
                <a:latin typeface="Times New Roman" pitchFamily="18" charset="0"/>
                <a:cs typeface="Times New Roman" pitchFamily="18" charset="0"/>
              </a:rPr>
              <a:t>check </a:t>
            </a:r>
            <a:r>
              <a:rPr lang="fr-FR" sz="1000" dirty="0" err="1">
                <a:solidFill>
                  <a:srgbClr val="FF0000"/>
                </a:solidFill>
                <a:latin typeface="Times New Roman" pitchFamily="18" charset="0"/>
                <a:cs typeface="Times New Roman" pitchFamily="18" charset="0"/>
              </a:rPr>
              <a:t>list</a:t>
            </a:r>
            <a:r>
              <a:rPr lang="fr-FR" sz="1000" dirty="0">
                <a:solidFill>
                  <a:srgbClr val="FF0000"/>
                </a:solidFill>
                <a:latin typeface="Times New Roman" pitchFamily="18" charset="0"/>
                <a:cs typeface="Times New Roman" pitchFamily="18" charset="0"/>
              </a:rPr>
              <a:t> </a:t>
            </a:r>
            <a:r>
              <a:rPr lang="fr-FR" sz="1000" dirty="0" err="1" smtClean="0">
                <a:solidFill>
                  <a:srgbClr val="FF0000"/>
                </a:solidFill>
                <a:latin typeface="Times New Roman" pitchFamily="18" charset="0"/>
                <a:cs typeface="Times New Roman" pitchFamily="18" charset="0"/>
              </a:rPr>
              <a:t>developpeur</a:t>
            </a:r>
            <a:endParaRPr lang="fr-FR" sz="1000" dirty="0" smtClean="0">
              <a:solidFill>
                <a:srgbClr val="FF0000"/>
              </a:solidFill>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    - Exemple check </a:t>
            </a:r>
            <a:r>
              <a:rPr lang="fr-FR" sz="1000" dirty="0" err="1" smtClean="0">
                <a:latin typeface="Times New Roman" pitchFamily="18" charset="0"/>
                <a:cs typeface="Times New Roman" pitchFamily="18" charset="0"/>
              </a:rPr>
              <a:t>list</a:t>
            </a:r>
            <a:r>
              <a:rPr lang="fr-FR" sz="1000" dirty="0" smtClean="0">
                <a:latin typeface="Times New Roman" pitchFamily="18" charset="0"/>
                <a:cs typeface="Times New Roman" pitchFamily="18" charset="0"/>
              </a:rPr>
              <a:t> </a:t>
            </a:r>
            <a:r>
              <a:rPr lang="fr-FR" sz="1000" dirty="0" err="1" smtClean="0">
                <a:latin typeface="Times New Roman" pitchFamily="18" charset="0"/>
                <a:cs typeface="Times New Roman" pitchFamily="18" charset="0"/>
              </a:rPr>
              <a:t>reviewer</a:t>
            </a:r>
            <a:endParaRPr lang="fr-FR" sz="1000" dirty="0" smtClean="0">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pic>
        <p:nvPicPr>
          <p:cNvPr id="8" name="Picture 3" descr="C:\Users\Limanne\Desktop\b d 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836" y="1433014"/>
            <a:ext cx="6346210" cy="495413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5"/>
          <p:cNvSpPr>
            <a:spLocks noChangeArrowheads="1"/>
          </p:cNvSpPr>
          <p:nvPr/>
        </p:nvSpPr>
        <p:spPr bwMode="gray">
          <a:xfrm rot="10800000">
            <a:off x="2233007" y="4198516"/>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1458302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85863" y="95534"/>
            <a:ext cx="7958137" cy="1011237"/>
          </a:xfrm>
        </p:spPr>
        <p:txBody>
          <a:bodyPr/>
          <a:lstStyle/>
          <a:p>
            <a:r>
              <a:rPr lang="fr-FR" dirty="0" smtClean="0"/>
              <a:t>La revue de code :</a:t>
            </a:r>
            <a:endParaRPr lang="fr-FR" dirty="0"/>
          </a:p>
        </p:txBody>
      </p:sp>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rgbClr val="FF0000"/>
                </a:solidFill>
                <a:latin typeface="Times New Roman" pitchFamily="18" charset="0"/>
                <a:cs typeface="Times New Roman" pitchFamily="18" charset="0"/>
              </a:rPr>
              <a:t>Revue code :</a:t>
            </a: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 Exemple </a:t>
            </a:r>
            <a:r>
              <a:rPr lang="fr-FR" sz="1000" dirty="0">
                <a:solidFill>
                  <a:schemeClr val="accent4"/>
                </a:solidFill>
                <a:latin typeface="Times New Roman" pitchFamily="18" charset="0"/>
                <a:cs typeface="Times New Roman" pitchFamily="18" charset="0"/>
              </a:rPr>
              <a:t>check </a:t>
            </a:r>
            <a:r>
              <a:rPr lang="fr-FR" sz="1000" dirty="0" err="1">
                <a:solidFill>
                  <a:schemeClr val="accent4"/>
                </a:solidFill>
                <a:latin typeface="Times New Roman" pitchFamily="18" charset="0"/>
                <a:cs typeface="Times New Roman" pitchFamily="18" charset="0"/>
              </a:rPr>
              <a:t>list</a:t>
            </a:r>
            <a:r>
              <a:rPr lang="fr-FR" sz="1000" dirty="0">
                <a:solidFill>
                  <a:schemeClr val="accent4"/>
                </a:solidFill>
                <a:latin typeface="Times New Roman" pitchFamily="18" charset="0"/>
                <a:cs typeface="Times New Roman" pitchFamily="18" charset="0"/>
              </a:rPr>
              <a:t> </a:t>
            </a:r>
            <a:r>
              <a:rPr lang="fr-FR" sz="1000" dirty="0" err="1" smtClean="0">
                <a:solidFill>
                  <a:schemeClr val="accent4"/>
                </a:solidFill>
                <a:latin typeface="Times New Roman" pitchFamily="18" charset="0"/>
                <a:cs typeface="Times New Roman" pitchFamily="18" charset="0"/>
              </a:rPr>
              <a:t>developpeur</a:t>
            </a:r>
            <a:endParaRPr lang="fr-FR" sz="1000" dirty="0" smtClean="0">
              <a:solidFill>
                <a:schemeClr val="accent4"/>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    - Exemple check </a:t>
            </a:r>
            <a:r>
              <a:rPr lang="fr-FR" sz="1000" dirty="0" err="1" smtClean="0">
                <a:solidFill>
                  <a:srgbClr val="FF0000"/>
                </a:solidFill>
                <a:latin typeface="Times New Roman" pitchFamily="18" charset="0"/>
                <a:cs typeface="Times New Roman" pitchFamily="18" charset="0"/>
              </a:rPr>
              <a:t>list</a:t>
            </a:r>
            <a:r>
              <a:rPr lang="fr-FR" sz="1000" dirty="0" smtClean="0">
                <a:solidFill>
                  <a:srgbClr val="FF0000"/>
                </a:solidFill>
                <a:latin typeface="Times New Roman" pitchFamily="18" charset="0"/>
                <a:cs typeface="Times New Roman" pitchFamily="18" charset="0"/>
              </a:rPr>
              <a:t> </a:t>
            </a:r>
            <a:r>
              <a:rPr lang="fr-FR" sz="1000" dirty="0" err="1" smtClean="0">
                <a:solidFill>
                  <a:srgbClr val="FF0000"/>
                </a:solidFill>
                <a:latin typeface="Times New Roman" pitchFamily="18" charset="0"/>
                <a:cs typeface="Times New Roman" pitchFamily="18" charset="0"/>
              </a:rPr>
              <a:t>reviewer</a:t>
            </a:r>
            <a:endParaRPr lang="fr-FR" sz="1000" dirty="0" smtClean="0">
              <a:solidFill>
                <a:srgbClr val="FF0000"/>
              </a:solidFill>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6" name="Rectangle 5"/>
          <p:cNvSpPr/>
          <p:nvPr/>
        </p:nvSpPr>
        <p:spPr>
          <a:xfrm>
            <a:off x="2538483" y="1884569"/>
            <a:ext cx="6346209" cy="3477875"/>
          </a:xfrm>
          <a:prstGeom prst="rect">
            <a:avLst/>
          </a:prstGeom>
        </p:spPr>
        <p:txBody>
          <a:bodyPr wrap="square">
            <a:spAutoFit/>
          </a:bodyPr>
          <a:lstStyle/>
          <a:p>
            <a:pPr algn="l"/>
            <a:r>
              <a:rPr lang="fr-FR" sz="2000" dirty="0">
                <a:solidFill>
                  <a:srgbClr val="00B050"/>
                </a:solidFill>
                <a:effectLst>
                  <a:outerShdw blurRad="38100" dist="38100" dir="2700000" algn="tl">
                    <a:srgbClr val="000000">
                      <a:alpha val="43137"/>
                    </a:srgbClr>
                  </a:outerShdw>
                </a:effectLst>
                <a:cs typeface="Times New Roman" pitchFamily="18" charset="0"/>
              </a:rPr>
              <a:t>Exemple de check </a:t>
            </a:r>
            <a:r>
              <a:rPr lang="fr-FR" sz="2000" dirty="0" err="1">
                <a:solidFill>
                  <a:srgbClr val="00B050"/>
                </a:solidFill>
                <a:effectLst>
                  <a:outerShdw blurRad="38100" dist="38100" dir="2700000" algn="tl">
                    <a:srgbClr val="000000">
                      <a:alpha val="43137"/>
                    </a:srgbClr>
                  </a:outerShdw>
                </a:effectLst>
                <a:cs typeface="Times New Roman" pitchFamily="18" charset="0"/>
              </a:rPr>
              <a:t>list</a:t>
            </a:r>
            <a:r>
              <a:rPr lang="fr-FR" sz="2000" dirty="0">
                <a:solidFill>
                  <a:srgbClr val="00B050"/>
                </a:solidFill>
                <a:effectLst>
                  <a:outerShdw blurRad="38100" dist="38100" dir="2700000" algn="tl">
                    <a:srgbClr val="000000">
                      <a:alpha val="43137"/>
                    </a:srgbClr>
                  </a:outerShdw>
                </a:effectLst>
                <a:cs typeface="Times New Roman" pitchFamily="18" charset="0"/>
              </a:rPr>
              <a:t> </a:t>
            </a:r>
            <a:r>
              <a:rPr lang="fr-FR" sz="2000" dirty="0" err="1" smtClean="0">
                <a:solidFill>
                  <a:srgbClr val="00B050"/>
                </a:solidFill>
                <a:effectLst>
                  <a:outerShdw blurRad="38100" dist="38100" dir="2700000" algn="tl">
                    <a:srgbClr val="000000">
                      <a:alpha val="43137"/>
                    </a:srgbClr>
                  </a:outerShdw>
                </a:effectLst>
                <a:cs typeface="Times New Roman" pitchFamily="18" charset="0"/>
              </a:rPr>
              <a:t>reviewer</a:t>
            </a:r>
            <a:r>
              <a:rPr lang="fr-FR" sz="2000" b="0" dirty="0">
                <a:solidFill>
                  <a:schemeClr val="tx2"/>
                </a:solidFill>
                <a:cs typeface="Times New Roman" pitchFamily="18" charset="0"/>
              </a:rPr>
              <a:t> : </a:t>
            </a:r>
          </a:p>
          <a:p>
            <a:pPr algn="l"/>
            <a:endParaRPr lang="fr-FR" sz="2000" b="0" dirty="0" smtClean="0"/>
          </a:p>
          <a:p>
            <a:pPr algn="l"/>
            <a:r>
              <a:rPr lang="fr-FR" sz="2000" b="0" dirty="0" smtClean="0">
                <a:solidFill>
                  <a:schemeClr val="tx2"/>
                </a:solidFill>
                <a:latin typeface="+mj-lt"/>
                <a:ea typeface="+mj-ea"/>
                <a:cs typeface="Times New Roman" pitchFamily="18" charset="0"/>
              </a:rPr>
              <a:t> </a:t>
            </a:r>
            <a:r>
              <a:rPr lang="fr-FR" sz="2000" b="0" dirty="0">
                <a:solidFill>
                  <a:schemeClr val="tx2"/>
                </a:solidFill>
                <a:latin typeface="+mj-lt"/>
                <a:ea typeface="+mj-ea"/>
                <a:cs typeface="Times New Roman" pitchFamily="18" charset="0"/>
              </a:rPr>
              <a:t>Les commentaires sont compréhensibles </a:t>
            </a:r>
            <a:endParaRPr lang="fr-FR" sz="2000" b="0" dirty="0" smtClean="0">
              <a:solidFill>
                <a:schemeClr val="tx2"/>
              </a:solidFill>
              <a:latin typeface="+mj-lt"/>
              <a:ea typeface="+mj-ea"/>
              <a:cs typeface="Times New Roman" pitchFamily="18" charset="0"/>
            </a:endParaRPr>
          </a:p>
          <a:p>
            <a:pPr algn="l"/>
            <a:r>
              <a:rPr lang="fr-FR" sz="2000" b="0" dirty="0" smtClean="0">
                <a:solidFill>
                  <a:schemeClr val="tx2"/>
                </a:solidFill>
                <a:latin typeface="+mj-lt"/>
                <a:ea typeface="+mj-ea"/>
                <a:cs typeface="Times New Roman" pitchFamily="18" charset="0"/>
              </a:rPr>
              <a:t> </a:t>
            </a:r>
            <a:r>
              <a:rPr lang="fr-FR" sz="2000" b="0" dirty="0">
                <a:solidFill>
                  <a:schemeClr val="tx2"/>
                </a:solidFill>
                <a:latin typeface="+mj-lt"/>
                <a:ea typeface="+mj-ea"/>
                <a:cs typeface="Times New Roman" pitchFamily="18" charset="0"/>
              </a:rPr>
              <a:t>Les commentaires ne sont ni trop nombreux ni </a:t>
            </a:r>
            <a:endParaRPr lang="fr-FR" sz="2000" b="0" dirty="0" smtClean="0">
              <a:solidFill>
                <a:schemeClr val="tx2"/>
              </a:solidFill>
              <a:latin typeface="+mj-lt"/>
              <a:ea typeface="+mj-ea"/>
              <a:cs typeface="Times New Roman" pitchFamily="18" charset="0"/>
            </a:endParaRPr>
          </a:p>
          <a:p>
            <a:pPr algn="l"/>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détaillés </a:t>
            </a:r>
          </a:p>
          <a:p>
            <a:pPr algn="l"/>
            <a:r>
              <a:rPr lang="fr-FR" sz="2000" b="0" dirty="0" smtClean="0">
                <a:solidFill>
                  <a:schemeClr val="tx2"/>
                </a:solidFill>
                <a:latin typeface="+mj-lt"/>
                <a:ea typeface="+mj-ea"/>
                <a:cs typeface="Times New Roman" pitchFamily="18" charset="0"/>
              </a:rPr>
              <a:t> </a:t>
            </a:r>
            <a:r>
              <a:rPr lang="fr-FR" sz="2000" b="0" dirty="0">
                <a:solidFill>
                  <a:schemeClr val="tx2"/>
                </a:solidFill>
                <a:latin typeface="+mj-lt"/>
                <a:ea typeface="+mj-ea"/>
                <a:cs typeface="Times New Roman" pitchFamily="18" charset="0"/>
              </a:rPr>
              <a:t>Des exceptions ont été utilisées de manière </a:t>
            </a:r>
            <a:endParaRPr lang="fr-FR" sz="2000" b="0" dirty="0" smtClean="0">
              <a:solidFill>
                <a:schemeClr val="tx2"/>
              </a:solidFill>
              <a:latin typeface="+mj-lt"/>
              <a:ea typeface="+mj-ea"/>
              <a:cs typeface="Times New Roman" pitchFamily="18" charset="0"/>
            </a:endParaRPr>
          </a:p>
          <a:p>
            <a:pPr algn="l"/>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appropriée </a:t>
            </a:r>
          </a:p>
          <a:p>
            <a:pPr algn="l"/>
            <a:r>
              <a:rPr lang="fr-FR" sz="2000" b="0" dirty="0" smtClean="0">
                <a:solidFill>
                  <a:schemeClr val="tx2"/>
                </a:solidFill>
                <a:latin typeface="+mj-lt"/>
                <a:ea typeface="+mj-ea"/>
                <a:cs typeface="Times New Roman" pitchFamily="18" charset="0"/>
              </a:rPr>
              <a:t> </a:t>
            </a:r>
            <a:r>
              <a:rPr lang="fr-FR" sz="2000" b="0" dirty="0">
                <a:solidFill>
                  <a:schemeClr val="tx2"/>
                </a:solidFill>
                <a:latin typeface="+mj-lt"/>
                <a:ea typeface="+mj-ea"/>
                <a:cs typeface="Times New Roman" pitchFamily="18" charset="0"/>
              </a:rPr>
              <a:t>Le code répétitif a été pris en compte </a:t>
            </a:r>
            <a:r>
              <a:rPr lang="fr-FR" sz="2000" dirty="0"/>
              <a:t/>
            </a:r>
            <a:br>
              <a:rPr lang="fr-FR" sz="2000" dirty="0"/>
            </a:b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Les </a:t>
            </a:r>
            <a:r>
              <a:rPr lang="fr-FR" sz="2000" b="0" dirty="0">
                <a:solidFill>
                  <a:schemeClr val="tx2"/>
                </a:solidFill>
                <a:latin typeface="+mj-lt"/>
                <a:ea typeface="+mj-ea"/>
                <a:cs typeface="Times New Roman" pitchFamily="18" charset="0"/>
              </a:rPr>
              <a:t>tests </a:t>
            </a:r>
            <a:r>
              <a:rPr lang="fr-FR" sz="2000" b="0" dirty="0" smtClean="0">
                <a:solidFill>
                  <a:schemeClr val="tx2"/>
                </a:solidFill>
                <a:latin typeface="+mj-lt"/>
                <a:ea typeface="+mj-ea"/>
                <a:cs typeface="Times New Roman" pitchFamily="18" charset="0"/>
              </a:rPr>
              <a:t>unitaires </a:t>
            </a:r>
            <a:r>
              <a:rPr lang="fr-FR" sz="2000" b="0" dirty="0">
                <a:solidFill>
                  <a:schemeClr val="tx2"/>
                </a:solidFill>
                <a:latin typeface="+mj-lt"/>
                <a:ea typeface="+mj-ea"/>
                <a:cs typeface="Times New Roman" pitchFamily="18" charset="0"/>
              </a:rPr>
              <a:t>sont présents et corrects </a:t>
            </a:r>
            <a:endParaRPr lang="fr-FR" sz="2000" b="0" dirty="0" smtClean="0">
              <a:solidFill>
                <a:schemeClr val="tx2"/>
              </a:solidFill>
              <a:latin typeface="+mj-lt"/>
              <a:ea typeface="+mj-ea"/>
              <a:cs typeface="Times New Roman" pitchFamily="18" charset="0"/>
            </a:endParaRPr>
          </a:p>
          <a:p>
            <a:pPr algn="l"/>
            <a:r>
              <a:rPr lang="fr-FR" sz="2000" b="0" dirty="0" smtClean="0">
                <a:solidFill>
                  <a:schemeClr val="tx2"/>
                </a:solidFill>
                <a:latin typeface="+mj-lt"/>
                <a:ea typeface="+mj-ea"/>
                <a:cs typeface="Times New Roman" pitchFamily="18" charset="0"/>
              </a:rPr>
              <a:t> </a:t>
            </a:r>
            <a:r>
              <a:rPr lang="fr-FR" sz="2000" b="0" dirty="0">
                <a:solidFill>
                  <a:schemeClr val="tx2"/>
                </a:solidFill>
                <a:latin typeface="+mj-lt"/>
                <a:ea typeface="+mj-ea"/>
                <a:cs typeface="Times New Roman" pitchFamily="18" charset="0"/>
              </a:rPr>
              <a:t>Les erreurs courantes ont été vérifiées </a:t>
            </a:r>
            <a:endParaRPr lang="fr-FR" sz="2000" b="0" dirty="0" smtClean="0">
              <a:solidFill>
                <a:schemeClr val="tx2"/>
              </a:solidFill>
              <a:latin typeface="+mj-lt"/>
              <a:ea typeface="+mj-ea"/>
              <a:cs typeface="Times New Roman" pitchFamily="18" charset="0"/>
            </a:endParaRPr>
          </a:p>
          <a:p>
            <a:pPr algn="l"/>
            <a:r>
              <a:rPr lang="fr-FR" sz="2000" b="0" dirty="0" smtClean="0">
                <a:solidFill>
                  <a:schemeClr val="tx2"/>
                </a:solidFill>
                <a:latin typeface="+mj-lt"/>
                <a:ea typeface="+mj-ea"/>
                <a:cs typeface="Times New Roman" pitchFamily="18" charset="0"/>
              </a:rPr>
              <a:t> </a:t>
            </a:r>
            <a:r>
              <a:rPr lang="fr-FR" sz="2000" b="0" dirty="0">
                <a:solidFill>
                  <a:schemeClr val="tx2"/>
                </a:solidFill>
                <a:latin typeface="+mj-lt"/>
                <a:ea typeface="+mj-ea"/>
                <a:cs typeface="Times New Roman" pitchFamily="18" charset="0"/>
              </a:rPr>
              <a:t>Le code est conforme aux normes de codage</a:t>
            </a:r>
          </a:p>
        </p:txBody>
      </p:sp>
      <p:sp>
        <p:nvSpPr>
          <p:cNvPr id="7" name="AutoShape 5"/>
          <p:cNvSpPr>
            <a:spLocks noChangeArrowheads="1"/>
          </p:cNvSpPr>
          <p:nvPr/>
        </p:nvSpPr>
        <p:spPr bwMode="gray">
          <a:xfrm rot="10800000">
            <a:off x="2233007" y="4336025"/>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740739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85863" y="95534"/>
            <a:ext cx="7958137" cy="1011237"/>
          </a:xfrm>
        </p:spPr>
        <p:txBody>
          <a:bodyPr/>
          <a:lstStyle/>
          <a:p>
            <a:r>
              <a:rPr lang="fr-FR" dirty="0" smtClean="0"/>
              <a:t>La revue de code :</a:t>
            </a:r>
            <a:endParaRPr lang="fr-FR" dirty="0"/>
          </a:p>
        </p:txBody>
      </p:sp>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rgbClr val="FF0000"/>
                </a:solidFill>
                <a:latin typeface="Times New Roman" pitchFamily="18" charset="0"/>
                <a:cs typeface="Times New Roman" pitchFamily="18" charset="0"/>
              </a:rPr>
              <a:t>Revue code :</a:t>
            </a: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 Exemple </a:t>
            </a:r>
            <a:r>
              <a:rPr lang="fr-FR" sz="1000" dirty="0">
                <a:solidFill>
                  <a:schemeClr val="accent4"/>
                </a:solidFill>
                <a:latin typeface="Times New Roman" pitchFamily="18" charset="0"/>
                <a:cs typeface="Times New Roman" pitchFamily="18" charset="0"/>
              </a:rPr>
              <a:t>check </a:t>
            </a:r>
            <a:r>
              <a:rPr lang="fr-FR" sz="1000" dirty="0" err="1">
                <a:solidFill>
                  <a:schemeClr val="accent4"/>
                </a:solidFill>
                <a:latin typeface="Times New Roman" pitchFamily="18" charset="0"/>
                <a:cs typeface="Times New Roman" pitchFamily="18" charset="0"/>
              </a:rPr>
              <a:t>list</a:t>
            </a:r>
            <a:r>
              <a:rPr lang="fr-FR" sz="1000" dirty="0">
                <a:solidFill>
                  <a:schemeClr val="accent4"/>
                </a:solidFill>
                <a:latin typeface="Times New Roman" pitchFamily="18" charset="0"/>
                <a:cs typeface="Times New Roman" pitchFamily="18" charset="0"/>
              </a:rPr>
              <a:t> </a:t>
            </a:r>
            <a:r>
              <a:rPr lang="fr-FR" sz="1000" dirty="0" err="1" smtClean="0">
                <a:solidFill>
                  <a:schemeClr val="accent4"/>
                </a:solidFill>
                <a:latin typeface="Times New Roman" pitchFamily="18" charset="0"/>
                <a:cs typeface="Times New Roman" pitchFamily="18" charset="0"/>
              </a:rPr>
              <a:t>developpeur</a:t>
            </a:r>
            <a:endParaRPr lang="fr-FR" sz="1000" dirty="0" smtClean="0">
              <a:solidFill>
                <a:schemeClr val="accent4"/>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    - Exemple check </a:t>
            </a:r>
            <a:r>
              <a:rPr lang="fr-FR" sz="1000" dirty="0" err="1" smtClean="0">
                <a:solidFill>
                  <a:srgbClr val="FF0000"/>
                </a:solidFill>
                <a:latin typeface="Times New Roman" pitchFamily="18" charset="0"/>
                <a:cs typeface="Times New Roman" pitchFamily="18" charset="0"/>
              </a:rPr>
              <a:t>list</a:t>
            </a:r>
            <a:r>
              <a:rPr lang="fr-FR" sz="1000" dirty="0" smtClean="0">
                <a:solidFill>
                  <a:srgbClr val="FF0000"/>
                </a:solidFill>
                <a:latin typeface="Times New Roman" pitchFamily="18" charset="0"/>
                <a:cs typeface="Times New Roman" pitchFamily="18" charset="0"/>
              </a:rPr>
              <a:t> </a:t>
            </a:r>
            <a:r>
              <a:rPr lang="fr-FR" sz="1000" dirty="0" err="1" smtClean="0">
                <a:solidFill>
                  <a:srgbClr val="FF0000"/>
                </a:solidFill>
                <a:latin typeface="Times New Roman" pitchFamily="18" charset="0"/>
                <a:cs typeface="Times New Roman" pitchFamily="18" charset="0"/>
              </a:rPr>
              <a:t>reviewer</a:t>
            </a:r>
            <a:endParaRPr lang="fr-FR" sz="1000" dirty="0" smtClean="0">
              <a:solidFill>
                <a:srgbClr val="FF0000"/>
              </a:solidFill>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pic>
        <p:nvPicPr>
          <p:cNvPr id="6" name="Picture 2" descr="C:\Users\Limanne\Desktop\bout de 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130" y="1651379"/>
            <a:ext cx="6359858" cy="465388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5"/>
          <p:cNvSpPr>
            <a:spLocks noChangeArrowheads="1"/>
          </p:cNvSpPr>
          <p:nvPr/>
        </p:nvSpPr>
        <p:spPr bwMode="gray">
          <a:xfrm rot="10800000">
            <a:off x="2233007" y="4336025"/>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1321476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Limanne\Desktop\cod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131" y="1392072"/>
            <a:ext cx="6469038" cy="5090614"/>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p:cNvSpPr>
            <a:spLocks noGrp="1"/>
          </p:cNvSpPr>
          <p:nvPr>
            <p:ph type="title"/>
          </p:nvPr>
        </p:nvSpPr>
        <p:spPr>
          <a:xfrm>
            <a:off x="1185863" y="95534"/>
            <a:ext cx="7958137" cy="1011237"/>
          </a:xfrm>
        </p:spPr>
        <p:txBody>
          <a:bodyPr/>
          <a:lstStyle/>
          <a:p>
            <a:r>
              <a:rPr lang="fr-FR" dirty="0" smtClean="0"/>
              <a:t>La revue de code :</a:t>
            </a:r>
            <a:endParaRPr lang="fr-FR" dirty="0"/>
          </a:p>
        </p:txBody>
      </p:sp>
      <p:sp>
        <p:nvSpPr>
          <p:cNvPr id="6" name="Rectangle à coins arrondis 5"/>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rgbClr val="FF0000"/>
                </a:solidFill>
                <a:latin typeface="Times New Roman" pitchFamily="18" charset="0"/>
                <a:cs typeface="Times New Roman" pitchFamily="18" charset="0"/>
              </a:rPr>
              <a:t>Revue code :</a:t>
            </a: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 Exemple </a:t>
            </a:r>
            <a:r>
              <a:rPr lang="fr-FR" sz="1000" dirty="0">
                <a:solidFill>
                  <a:schemeClr val="accent4"/>
                </a:solidFill>
                <a:latin typeface="Times New Roman" pitchFamily="18" charset="0"/>
                <a:cs typeface="Times New Roman" pitchFamily="18" charset="0"/>
              </a:rPr>
              <a:t>check </a:t>
            </a:r>
            <a:r>
              <a:rPr lang="fr-FR" sz="1000" dirty="0" err="1">
                <a:solidFill>
                  <a:schemeClr val="accent4"/>
                </a:solidFill>
                <a:latin typeface="Times New Roman" pitchFamily="18" charset="0"/>
                <a:cs typeface="Times New Roman" pitchFamily="18" charset="0"/>
              </a:rPr>
              <a:t>list</a:t>
            </a:r>
            <a:r>
              <a:rPr lang="fr-FR" sz="1000" dirty="0">
                <a:solidFill>
                  <a:schemeClr val="accent4"/>
                </a:solidFill>
                <a:latin typeface="Times New Roman" pitchFamily="18" charset="0"/>
                <a:cs typeface="Times New Roman" pitchFamily="18" charset="0"/>
              </a:rPr>
              <a:t> </a:t>
            </a:r>
            <a:r>
              <a:rPr lang="fr-FR" sz="1000" dirty="0" err="1" smtClean="0">
                <a:solidFill>
                  <a:schemeClr val="accent4"/>
                </a:solidFill>
                <a:latin typeface="Times New Roman" pitchFamily="18" charset="0"/>
                <a:cs typeface="Times New Roman" pitchFamily="18" charset="0"/>
              </a:rPr>
              <a:t>developpeur</a:t>
            </a:r>
            <a:endParaRPr lang="fr-FR" sz="1000" dirty="0" smtClean="0">
              <a:solidFill>
                <a:schemeClr val="accent4"/>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    - Exemple check </a:t>
            </a:r>
            <a:r>
              <a:rPr lang="fr-FR" sz="1000" dirty="0" err="1" smtClean="0">
                <a:solidFill>
                  <a:srgbClr val="FF0000"/>
                </a:solidFill>
                <a:latin typeface="Times New Roman" pitchFamily="18" charset="0"/>
                <a:cs typeface="Times New Roman" pitchFamily="18" charset="0"/>
              </a:rPr>
              <a:t>list</a:t>
            </a:r>
            <a:r>
              <a:rPr lang="fr-FR" sz="1000" dirty="0" smtClean="0">
                <a:solidFill>
                  <a:srgbClr val="FF0000"/>
                </a:solidFill>
                <a:latin typeface="Times New Roman" pitchFamily="18" charset="0"/>
                <a:cs typeface="Times New Roman" pitchFamily="18" charset="0"/>
              </a:rPr>
              <a:t> </a:t>
            </a:r>
            <a:r>
              <a:rPr lang="fr-FR" sz="1000" dirty="0" err="1" smtClean="0">
                <a:solidFill>
                  <a:srgbClr val="FF0000"/>
                </a:solidFill>
                <a:latin typeface="Times New Roman" pitchFamily="18" charset="0"/>
                <a:cs typeface="Times New Roman" pitchFamily="18" charset="0"/>
              </a:rPr>
              <a:t>reviewer</a:t>
            </a:r>
            <a:endParaRPr lang="fr-FR" sz="1000" dirty="0" smtClean="0">
              <a:solidFill>
                <a:srgbClr val="FF0000"/>
              </a:solidFill>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7" name="AutoShape 5"/>
          <p:cNvSpPr>
            <a:spLocks noChangeArrowheads="1"/>
          </p:cNvSpPr>
          <p:nvPr/>
        </p:nvSpPr>
        <p:spPr bwMode="gray">
          <a:xfrm rot="10800000">
            <a:off x="2233007" y="4336025"/>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2431905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85863" y="95534"/>
            <a:ext cx="7958137" cy="1011237"/>
          </a:xfrm>
        </p:spPr>
        <p:txBody>
          <a:bodyPr/>
          <a:lstStyle/>
          <a:p>
            <a:r>
              <a:rPr lang="fr-FR" dirty="0" smtClean="0"/>
              <a:t>La revue de code :</a:t>
            </a:r>
            <a:endParaRPr lang="fr-FR" dirty="0"/>
          </a:p>
        </p:txBody>
      </p:sp>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rgbClr val="FF0000"/>
                </a:solidFill>
                <a:latin typeface="Times New Roman" pitchFamily="18" charset="0"/>
                <a:cs typeface="Times New Roman" pitchFamily="18" charset="0"/>
              </a:rPr>
              <a:t>Revue code :</a:t>
            </a: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 Exemple </a:t>
            </a:r>
            <a:r>
              <a:rPr lang="fr-FR" sz="1000" dirty="0">
                <a:solidFill>
                  <a:schemeClr val="accent4"/>
                </a:solidFill>
                <a:latin typeface="Times New Roman" pitchFamily="18" charset="0"/>
                <a:cs typeface="Times New Roman" pitchFamily="18" charset="0"/>
              </a:rPr>
              <a:t>check </a:t>
            </a:r>
            <a:r>
              <a:rPr lang="fr-FR" sz="1000" dirty="0" err="1">
                <a:solidFill>
                  <a:schemeClr val="accent4"/>
                </a:solidFill>
                <a:latin typeface="Times New Roman" pitchFamily="18" charset="0"/>
                <a:cs typeface="Times New Roman" pitchFamily="18" charset="0"/>
              </a:rPr>
              <a:t>list</a:t>
            </a:r>
            <a:r>
              <a:rPr lang="fr-FR" sz="1000" dirty="0">
                <a:solidFill>
                  <a:schemeClr val="accent4"/>
                </a:solidFill>
                <a:latin typeface="Times New Roman" pitchFamily="18" charset="0"/>
                <a:cs typeface="Times New Roman" pitchFamily="18" charset="0"/>
              </a:rPr>
              <a:t> </a:t>
            </a:r>
            <a:r>
              <a:rPr lang="fr-FR" sz="1000" dirty="0" err="1" smtClean="0">
                <a:solidFill>
                  <a:schemeClr val="accent4"/>
                </a:solidFill>
                <a:latin typeface="Times New Roman" pitchFamily="18" charset="0"/>
                <a:cs typeface="Times New Roman" pitchFamily="18" charset="0"/>
              </a:rPr>
              <a:t>developpeur</a:t>
            </a:r>
            <a:endParaRPr lang="fr-FR" sz="1000" dirty="0" smtClean="0">
              <a:solidFill>
                <a:schemeClr val="accent4"/>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    - Exemple check </a:t>
            </a:r>
            <a:r>
              <a:rPr lang="fr-FR" sz="1000" dirty="0" err="1" smtClean="0">
                <a:solidFill>
                  <a:srgbClr val="FF0000"/>
                </a:solidFill>
                <a:latin typeface="Times New Roman" pitchFamily="18" charset="0"/>
                <a:cs typeface="Times New Roman" pitchFamily="18" charset="0"/>
              </a:rPr>
              <a:t>list</a:t>
            </a:r>
            <a:r>
              <a:rPr lang="fr-FR" sz="1000" dirty="0" smtClean="0">
                <a:solidFill>
                  <a:srgbClr val="FF0000"/>
                </a:solidFill>
                <a:latin typeface="Times New Roman" pitchFamily="18" charset="0"/>
                <a:cs typeface="Times New Roman" pitchFamily="18" charset="0"/>
              </a:rPr>
              <a:t> </a:t>
            </a:r>
            <a:r>
              <a:rPr lang="fr-FR" sz="1000" dirty="0" err="1" smtClean="0">
                <a:solidFill>
                  <a:srgbClr val="FF0000"/>
                </a:solidFill>
                <a:latin typeface="Times New Roman" pitchFamily="18" charset="0"/>
                <a:cs typeface="Times New Roman" pitchFamily="18" charset="0"/>
              </a:rPr>
              <a:t>reviewer</a:t>
            </a:r>
            <a:endParaRPr lang="fr-FR" sz="1000" dirty="0" smtClean="0">
              <a:solidFill>
                <a:srgbClr val="FF0000"/>
              </a:solidFill>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pic>
        <p:nvPicPr>
          <p:cNvPr id="6" name="Picture 3" descr="C:\Users\Limanne\Desktop\cod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188" y="1364777"/>
            <a:ext cx="6537278" cy="5158854"/>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5"/>
          <p:cNvSpPr>
            <a:spLocks noChangeArrowheads="1"/>
          </p:cNvSpPr>
          <p:nvPr/>
        </p:nvSpPr>
        <p:spPr bwMode="gray">
          <a:xfrm rot="10800000">
            <a:off x="2233007" y="4336025"/>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4196319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491"/>
          <p:cNvSpPr>
            <a:spLocks noChangeArrowheads="1" noChangeShapeType="1" noTextEdit="1"/>
          </p:cNvSpPr>
          <p:nvPr/>
        </p:nvSpPr>
        <p:spPr bwMode="gray">
          <a:xfrm>
            <a:off x="2197289" y="2608240"/>
            <a:ext cx="5336275" cy="1187355"/>
          </a:xfrm>
          <a:prstGeom prst="rect">
            <a:avLst/>
          </a:prstGeom>
        </p:spPr>
        <p:txBody>
          <a:bodyPr wrap="none" fromWordArt="1">
            <a:prstTxWarp prst="textPlain">
              <a:avLst>
                <a:gd name="adj" fmla="val 50125"/>
              </a:avLst>
            </a:prstTxWarp>
          </a:bodyPr>
          <a:lstStyle/>
          <a:p>
            <a:r>
              <a:rPr lang="fr-FR" sz="3600" kern="10" dirty="0" smtClean="0">
                <a:ln w="25400">
                  <a:solidFill>
                    <a:schemeClr val="bg1"/>
                  </a:solidFill>
                  <a:round/>
                  <a:headEnd/>
                  <a:tailEnd/>
                </a:ln>
                <a:solidFill>
                  <a:schemeClr val="accent6">
                    <a:lumMod val="75000"/>
                  </a:schemeClr>
                </a:solidFill>
                <a:effectLst>
                  <a:prstShdw prst="shdw13" dist="53882" dir="2700000">
                    <a:srgbClr val="000000">
                      <a:alpha val="50000"/>
                    </a:srgbClr>
                  </a:prstShdw>
                </a:effectLst>
                <a:latin typeface="Arial"/>
                <a:cs typeface="Arial"/>
              </a:rPr>
              <a:t>Introduction</a:t>
            </a:r>
            <a:endParaRPr lang="fr-FR" sz="3600" kern="10" dirty="0">
              <a:ln w="25400">
                <a:solidFill>
                  <a:schemeClr val="bg1"/>
                </a:solidFill>
                <a:round/>
                <a:headEnd/>
                <a:tailEnd/>
              </a:ln>
              <a:gradFill rotWithShape="1">
                <a:gsLst>
                  <a:gs pos="0">
                    <a:schemeClr val="accent1">
                      <a:gamma/>
                      <a:shade val="46275"/>
                      <a:invGamma/>
                    </a:schemeClr>
                  </a:gs>
                  <a:gs pos="100000">
                    <a:schemeClr val="accent1"/>
                  </a:gs>
                </a:gsLst>
                <a:lin ang="5400000" scaled="1"/>
              </a:gradFill>
              <a:effectLst>
                <a:prstShdw prst="shdw13" dist="53882" dir="2700000">
                  <a:srgbClr val="000000">
                    <a:alpha val="50000"/>
                  </a:srgbClr>
                </a:prstShdw>
              </a:effectLst>
              <a:latin typeface="Arial"/>
              <a:cs typeface="Arial"/>
            </a:endParaRPr>
          </a:p>
        </p:txBody>
      </p:sp>
    </p:spTree>
    <p:extLst>
      <p:ext uri="{BB962C8B-B14F-4D97-AF65-F5344CB8AC3E}">
        <p14:creationId xmlns:p14="http://schemas.microsoft.com/office/powerpoint/2010/main" val="202941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85863" y="0"/>
            <a:ext cx="7958137" cy="1011237"/>
          </a:xfrm>
        </p:spPr>
        <p:txBody>
          <a:bodyPr/>
          <a:lstStyle/>
          <a:p>
            <a:r>
              <a:rPr lang="fr-FR" sz="3200" dirty="0" smtClean="0"/>
              <a:t>Exemples de tests et logiciels qui n’ont pas fonctionnés :</a:t>
            </a:r>
            <a:endParaRPr lang="fr-FR" sz="3200" dirty="0"/>
          </a:p>
        </p:txBody>
      </p:sp>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6" name="Espace réservé du contenu 2"/>
          <p:cNvSpPr>
            <a:spLocks noGrp="1"/>
          </p:cNvSpPr>
          <p:nvPr>
            <p:ph idx="1"/>
          </p:nvPr>
        </p:nvSpPr>
        <p:spPr>
          <a:xfrm>
            <a:off x="2402006" y="3985146"/>
            <a:ext cx="6521354" cy="2297065"/>
          </a:xfrm>
        </p:spPr>
        <p:txBody>
          <a:bodyPr/>
          <a:lstStyle/>
          <a:p>
            <a:pPr marL="0" indent="0">
              <a:buNone/>
            </a:pPr>
            <a:endParaRPr lang="fr-FR" sz="2000" kern="1200" dirty="0" smtClean="0">
              <a:solidFill>
                <a:srgbClr val="00B050"/>
              </a:solidFill>
              <a:effectLst>
                <a:outerShdw blurRad="38100" dist="38100" dir="2700000" algn="tl">
                  <a:srgbClr val="000000">
                    <a:alpha val="43137"/>
                  </a:srgbClr>
                </a:outerShdw>
              </a:effectLst>
              <a:latin typeface="Arial" charset="0"/>
              <a:cs typeface="Times New Roman" pitchFamily="18" charset="0"/>
            </a:endParaRPr>
          </a:p>
          <a:p>
            <a:pPr marL="400050" lvl="1" indent="0">
              <a:buNone/>
            </a:pPr>
            <a:r>
              <a:rPr lang="fr-CA" sz="1600" dirty="0" smtClean="0">
                <a:hlinkClick r:id="rId2" tooltip="12 avril"/>
              </a:rPr>
              <a:t>12</a:t>
            </a:r>
            <a:r>
              <a:rPr lang="fr-CA" sz="1600" dirty="0"/>
              <a:t> </a:t>
            </a:r>
            <a:r>
              <a:rPr lang="fr-CA" sz="1600" dirty="0">
                <a:hlinkClick r:id="rId3" tooltip="Avril 1961"/>
              </a:rPr>
              <a:t>avril</a:t>
            </a:r>
            <a:r>
              <a:rPr lang="fr-CA" sz="1600" dirty="0"/>
              <a:t> </a:t>
            </a:r>
            <a:r>
              <a:rPr lang="fr-CA" sz="1600" dirty="0">
                <a:hlinkClick r:id="rId4" tooltip="1961"/>
              </a:rPr>
              <a:t>1961</a:t>
            </a:r>
            <a:r>
              <a:rPr lang="fr-CA" sz="1600" dirty="0"/>
              <a:t> : </a:t>
            </a:r>
            <a:r>
              <a:rPr lang="fr-CA" sz="1600" i="1" dirty="0"/>
              <a:t>Échec de séparation</a:t>
            </a:r>
            <a:r>
              <a:rPr lang="fr-CA" sz="1600" dirty="0"/>
              <a:t> : Durant le vol de </a:t>
            </a:r>
            <a:r>
              <a:rPr lang="fr-CA" sz="1600" dirty="0" err="1">
                <a:hlinkClick r:id="rId5" tooltip="Vostok 1"/>
              </a:rPr>
              <a:t>Vostok</a:t>
            </a:r>
            <a:r>
              <a:rPr lang="fr-CA" sz="1600" dirty="0">
                <a:hlinkClick r:id="rId5" tooltip="Vostok 1"/>
              </a:rPr>
              <a:t> 1</a:t>
            </a:r>
            <a:r>
              <a:rPr lang="fr-CA" sz="1600" dirty="0"/>
              <a:t>, après enclenchement de la rétropropulsion, le module de service de </a:t>
            </a:r>
            <a:r>
              <a:rPr lang="fr-CA" sz="1600" dirty="0" err="1"/>
              <a:t>Vostok</a:t>
            </a:r>
            <a:r>
              <a:rPr lang="fr-CA" sz="1600" dirty="0"/>
              <a:t> resta attaché au module de rentrée par quelques fils. Les deux moitiés du vaisseau devaient se séparer dix secondes après enclenchement des rétrofusées. Mais ils ne se séparèrent que 10 minutes après, quand le paquet de fils brûla. Les calculs de rentrée dans l'atmosphère étaient faussés et la capsule se mit à tourner sur elle-même jusqu'à ce que, après séparation, il fut possible de la stabiliser.</a:t>
            </a:r>
            <a:endParaRPr lang="fr-FR" sz="1600" dirty="0"/>
          </a:p>
          <a:p>
            <a:pPr marL="400050" lvl="1" indent="0">
              <a:buNone/>
            </a:pPr>
            <a:endParaRPr lang="fr-FR" sz="1600" kern="1200" dirty="0" smtClean="0">
              <a:latin typeface="+mj-lt"/>
              <a:ea typeface="+mj-ea"/>
              <a:cs typeface="Times New Roman" pitchFamily="18" charset="0"/>
            </a:endParaRPr>
          </a:p>
          <a:p>
            <a:pPr marL="400050" lvl="1" indent="0">
              <a:buNone/>
            </a:pPr>
            <a:endParaRPr lang="fr-FR" sz="2000" kern="1200" dirty="0">
              <a:latin typeface="+mj-lt"/>
              <a:ea typeface="+mj-ea"/>
              <a:cs typeface="Times New Roman" pitchFamily="18" charset="0"/>
            </a:endParaRPr>
          </a:p>
        </p:txBody>
      </p:sp>
      <p:pic>
        <p:nvPicPr>
          <p:cNvPr id="7" name="Image 6" descr="Résultats de recherche d'images pour « vostok 1 accident »"/>
          <p:cNvPicPr/>
          <p:nvPr/>
        </p:nvPicPr>
        <p:blipFill>
          <a:blip r:embed="rId6">
            <a:extLst>
              <a:ext uri="{28A0092B-C50C-407E-A947-70E740481C1C}">
                <a14:useLocalDpi xmlns:a14="http://schemas.microsoft.com/office/drawing/2010/main" val="0"/>
              </a:ext>
            </a:extLst>
          </a:blip>
          <a:srcRect/>
          <a:stretch>
            <a:fillRect/>
          </a:stretch>
        </p:blipFill>
        <p:spPr bwMode="auto">
          <a:xfrm>
            <a:off x="3575713" y="1807760"/>
            <a:ext cx="3493827" cy="2348552"/>
          </a:xfrm>
          <a:prstGeom prst="rect">
            <a:avLst/>
          </a:prstGeom>
          <a:noFill/>
          <a:ln>
            <a:noFill/>
          </a:ln>
        </p:spPr>
      </p:pic>
      <p:sp>
        <p:nvSpPr>
          <p:cNvPr id="8" name="Rectangle 7"/>
          <p:cNvSpPr/>
          <p:nvPr/>
        </p:nvSpPr>
        <p:spPr>
          <a:xfrm>
            <a:off x="2932406" y="1356745"/>
            <a:ext cx="5133421" cy="400110"/>
          </a:xfrm>
          <a:prstGeom prst="rect">
            <a:avLst/>
          </a:prstGeom>
        </p:spPr>
        <p:txBody>
          <a:bodyPr wrap="square">
            <a:spAutoFit/>
          </a:bodyPr>
          <a:lstStyle/>
          <a:p>
            <a:r>
              <a:rPr lang="fr-FR" sz="2000" b="0" dirty="0" err="1" smtClean="0">
                <a:solidFill>
                  <a:schemeClr val="tx2"/>
                </a:solidFill>
                <a:latin typeface="+mj-lt"/>
                <a:ea typeface="+mj-ea"/>
                <a:cs typeface="Times New Roman" pitchFamily="18" charset="0"/>
              </a:rPr>
              <a:t>Vostok</a:t>
            </a:r>
            <a:r>
              <a:rPr lang="fr-FR" sz="2000" b="0" dirty="0" smtClean="0">
                <a:solidFill>
                  <a:schemeClr val="tx2"/>
                </a:solidFill>
                <a:latin typeface="+mj-lt"/>
                <a:ea typeface="+mj-ea"/>
                <a:cs typeface="Times New Roman" pitchFamily="18" charset="0"/>
              </a:rPr>
              <a:t> 1</a:t>
            </a:r>
            <a:endParaRPr lang="fr-FR" sz="2000" b="0" dirty="0">
              <a:solidFill>
                <a:schemeClr val="tx2"/>
              </a:solidFill>
              <a:latin typeface="+mj-lt"/>
              <a:ea typeface="+mj-ea"/>
              <a:cs typeface="Times New Roman" pitchFamily="18" charset="0"/>
            </a:endParaRPr>
          </a:p>
        </p:txBody>
      </p:sp>
      <p:sp>
        <p:nvSpPr>
          <p:cNvPr id="9" name="AutoShape 5"/>
          <p:cNvSpPr>
            <a:spLocks noChangeArrowheads="1"/>
          </p:cNvSpPr>
          <p:nvPr/>
        </p:nvSpPr>
        <p:spPr bwMode="gray">
          <a:xfrm rot="10800000">
            <a:off x="2233007" y="4503870"/>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3995933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85863" y="0"/>
            <a:ext cx="7958137" cy="1011237"/>
          </a:xfrm>
        </p:spPr>
        <p:txBody>
          <a:bodyPr/>
          <a:lstStyle/>
          <a:p>
            <a:r>
              <a:rPr lang="fr-FR" sz="3200" dirty="0" smtClean="0"/>
              <a:t>Exemples de tests et logiciels qui n’ont pas fonctionnés :</a:t>
            </a:r>
            <a:endParaRPr lang="fr-FR" sz="3200" dirty="0"/>
          </a:p>
        </p:txBody>
      </p:sp>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6" name="Espace réservé du contenu 2"/>
          <p:cNvSpPr>
            <a:spLocks noGrp="1"/>
          </p:cNvSpPr>
          <p:nvPr>
            <p:ph idx="1"/>
          </p:nvPr>
        </p:nvSpPr>
        <p:spPr>
          <a:xfrm>
            <a:off x="2606720" y="4377657"/>
            <a:ext cx="6304127" cy="2297065"/>
          </a:xfrm>
        </p:spPr>
        <p:txBody>
          <a:bodyPr/>
          <a:lstStyle/>
          <a:p>
            <a:pPr marL="0" indent="0">
              <a:buNone/>
            </a:pPr>
            <a:endParaRPr lang="fr-FR" sz="2000" kern="1200" dirty="0" smtClean="0">
              <a:solidFill>
                <a:srgbClr val="00B050"/>
              </a:solidFill>
              <a:effectLst>
                <a:outerShdw blurRad="38100" dist="38100" dir="2700000" algn="tl">
                  <a:srgbClr val="000000">
                    <a:alpha val="43137"/>
                  </a:srgbClr>
                </a:outerShdw>
              </a:effectLst>
              <a:latin typeface="Arial" charset="0"/>
              <a:cs typeface="Times New Roman" pitchFamily="18" charset="0"/>
            </a:endParaRPr>
          </a:p>
          <a:p>
            <a:pPr marL="400050" lvl="1" indent="0">
              <a:buNone/>
            </a:pPr>
            <a:r>
              <a:rPr lang="fr-CA" sz="1600" dirty="0" smtClean="0">
                <a:hlinkClick r:id="rId2" tooltip="29 août"/>
              </a:rPr>
              <a:t>29</a:t>
            </a:r>
            <a:r>
              <a:rPr lang="fr-CA" sz="1600" dirty="0"/>
              <a:t> </a:t>
            </a:r>
            <a:r>
              <a:rPr lang="fr-CA" sz="1600" dirty="0">
                <a:hlinkClick r:id="rId3" tooltip="Août 1965"/>
              </a:rPr>
              <a:t>août</a:t>
            </a:r>
            <a:r>
              <a:rPr lang="fr-CA" sz="1600" dirty="0"/>
              <a:t> </a:t>
            </a:r>
            <a:r>
              <a:rPr lang="fr-CA" sz="1600" dirty="0">
                <a:hlinkClick r:id="rId4" tooltip="1965"/>
              </a:rPr>
              <a:t>1965</a:t>
            </a:r>
            <a:r>
              <a:rPr lang="fr-CA" sz="1600" dirty="0"/>
              <a:t> : </a:t>
            </a:r>
            <a:r>
              <a:rPr lang="fr-CA" sz="1600" i="1" dirty="0"/>
              <a:t>Erreur de programmation</a:t>
            </a:r>
            <a:r>
              <a:rPr lang="fr-CA" sz="1600" dirty="0"/>
              <a:t> : La capsule </a:t>
            </a:r>
            <a:r>
              <a:rPr lang="fr-CA" sz="1600" dirty="0">
                <a:hlinkClick r:id="rId5" tooltip="Gemini 5"/>
              </a:rPr>
              <a:t>Gemini 5</a:t>
            </a:r>
            <a:r>
              <a:rPr lang="fr-CA" sz="1600" dirty="0"/>
              <a:t> atterrit à 130 km de son point prévu dans l'</a:t>
            </a:r>
            <a:r>
              <a:rPr lang="fr-CA" sz="1600" u="sng" dirty="0">
                <a:hlinkClick r:id="rId6" tooltip="Océan Pacifique"/>
              </a:rPr>
              <a:t>océan Pacifique</a:t>
            </a:r>
            <a:r>
              <a:rPr lang="fr-CA" sz="1600" dirty="0"/>
              <a:t> à cause d'une erreur de programmation. La </a:t>
            </a:r>
            <a:r>
              <a:rPr lang="fr-CA" sz="1600" dirty="0">
                <a:hlinkClick r:id="rId7" tooltip="Période de révolution"/>
              </a:rPr>
              <a:t>période de révolution</a:t>
            </a:r>
            <a:r>
              <a:rPr lang="fr-CA" sz="1600" dirty="0"/>
              <a:t> de la </a:t>
            </a:r>
            <a:r>
              <a:rPr lang="fr-CA" sz="1600" dirty="0">
                <a:hlinkClick r:id="rId8" tooltip="Terre"/>
              </a:rPr>
              <a:t>Terre</a:t>
            </a:r>
            <a:r>
              <a:rPr lang="fr-CA" sz="1600" dirty="0"/>
              <a:t> a été programmée comme étant d'un </a:t>
            </a:r>
            <a:r>
              <a:rPr lang="fr-CA" sz="1600" dirty="0">
                <a:hlinkClick r:id="rId9" tooltip="Jour solaire"/>
              </a:rPr>
              <a:t>jour solaire</a:t>
            </a:r>
            <a:r>
              <a:rPr lang="fr-CA" sz="1600" dirty="0"/>
              <a:t> à la place d'un </a:t>
            </a:r>
            <a:r>
              <a:rPr lang="fr-CA" sz="1600" dirty="0">
                <a:hlinkClick r:id="rId10" tooltip="Jour sidéral"/>
              </a:rPr>
              <a:t>jour sidéral</a:t>
            </a:r>
            <a:r>
              <a:rPr lang="fr-CA" sz="1600" dirty="0"/>
              <a:t>.</a:t>
            </a:r>
            <a:endParaRPr lang="fr-FR" sz="1600" dirty="0"/>
          </a:p>
          <a:p>
            <a:pPr marL="400050" lvl="1" indent="0">
              <a:buNone/>
            </a:pPr>
            <a:endParaRPr lang="fr-FR" sz="1600" kern="1200" dirty="0" smtClean="0">
              <a:latin typeface="+mj-lt"/>
              <a:ea typeface="+mj-ea"/>
              <a:cs typeface="Times New Roman" pitchFamily="18" charset="0"/>
            </a:endParaRPr>
          </a:p>
          <a:p>
            <a:pPr marL="400050" lvl="1" indent="0">
              <a:buNone/>
            </a:pPr>
            <a:endParaRPr lang="fr-FR" sz="2000" kern="1200" dirty="0">
              <a:latin typeface="+mj-lt"/>
              <a:ea typeface="+mj-ea"/>
              <a:cs typeface="Times New Roman" pitchFamily="18" charset="0"/>
            </a:endParaRPr>
          </a:p>
        </p:txBody>
      </p:sp>
      <p:pic>
        <p:nvPicPr>
          <p:cNvPr id="3074" name="Picture 2" descr="Résultats de recherche d'images pour « Gemini 5 »"/>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25837" y="1772308"/>
            <a:ext cx="3848669" cy="26053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011508" y="1356987"/>
            <a:ext cx="3277326" cy="400110"/>
          </a:xfrm>
          <a:prstGeom prst="rect">
            <a:avLst/>
          </a:prstGeom>
        </p:spPr>
        <p:txBody>
          <a:bodyPr wrap="square">
            <a:spAutoFit/>
          </a:bodyPr>
          <a:lstStyle/>
          <a:p>
            <a:r>
              <a:rPr lang="fr-FR" sz="2000" b="0" dirty="0" smtClean="0">
                <a:solidFill>
                  <a:schemeClr val="tx2"/>
                </a:solidFill>
                <a:latin typeface="+mj-lt"/>
                <a:ea typeface="+mj-ea"/>
                <a:cs typeface="Times New Roman" pitchFamily="18" charset="0"/>
              </a:rPr>
              <a:t>Gemini 5</a:t>
            </a:r>
            <a:endParaRPr lang="fr-FR" sz="2000" b="0" dirty="0">
              <a:solidFill>
                <a:schemeClr val="tx2"/>
              </a:solidFill>
              <a:latin typeface="+mj-lt"/>
              <a:ea typeface="+mj-ea"/>
              <a:cs typeface="Times New Roman" pitchFamily="18" charset="0"/>
            </a:endParaRPr>
          </a:p>
        </p:txBody>
      </p:sp>
      <p:sp>
        <p:nvSpPr>
          <p:cNvPr id="7" name="AutoShape 5"/>
          <p:cNvSpPr>
            <a:spLocks noChangeArrowheads="1"/>
          </p:cNvSpPr>
          <p:nvPr/>
        </p:nvSpPr>
        <p:spPr bwMode="gray">
          <a:xfrm rot="10800000">
            <a:off x="2233007" y="4503870"/>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1509619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85863" y="0"/>
            <a:ext cx="7958137" cy="1011237"/>
          </a:xfrm>
        </p:spPr>
        <p:txBody>
          <a:bodyPr/>
          <a:lstStyle/>
          <a:p>
            <a:r>
              <a:rPr lang="fr-FR" sz="3200" dirty="0" smtClean="0"/>
              <a:t>Exemples de tests et logiciels qui n’ont pas fonctionnés :</a:t>
            </a:r>
            <a:endParaRPr lang="fr-FR" sz="3200" dirty="0"/>
          </a:p>
        </p:txBody>
      </p:sp>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pic>
        <p:nvPicPr>
          <p:cNvPr id="6" name="Image 5" descr="Résultats de recherche d'images pour « ariane 5 accident 1996 »"/>
          <p:cNvPicPr/>
          <p:nvPr/>
        </p:nvPicPr>
        <p:blipFill>
          <a:blip r:embed="rId2">
            <a:extLst>
              <a:ext uri="{28A0092B-C50C-407E-A947-70E740481C1C}">
                <a14:useLocalDpi xmlns:a14="http://schemas.microsoft.com/office/drawing/2010/main" val="0"/>
              </a:ext>
            </a:extLst>
          </a:blip>
          <a:srcRect/>
          <a:stretch>
            <a:fillRect/>
          </a:stretch>
        </p:blipFill>
        <p:spPr bwMode="auto">
          <a:xfrm>
            <a:off x="3425587" y="1557042"/>
            <a:ext cx="4449170" cy="2819286"/>
          </a:xfrm>
          <a:prstGeom prst="rect">
            <a:avLst/>
          </a:prstGeom>
          <a:noFill/>
          <a:ln>
            <a:noFill/>
          </a:ln>
        </p:spPr>
      </p:pic>
      <p:sp>
        <p:nvSpPr>
          <p:cNvPr id="7" name="Rectangle 6"/>
          <p:cNvSpPr/>
          <p:nvPr/>
        </p:nvSpPr>
        <p:spPr>
          <a:xfrm>
            <a:off x="4011509" y="1156932"/>
            <a:ext cx="3277326" cy="400110"/>
          </a:xfrm>
          <a:prstGeom prst="rect">
            <a:avLst/>
          </a:prstGeom>
        </p:spPr>
        <p:txBody>
          <a:bodyPr wrap="square">
            <a:spAutoFit/>
          </a:bodyPr>
          <a:lstStyle/>
          <a:p>
            <a:r>
              <a:rPr lang="fr-FR" sz="2000" b="0" dirty="0" smtClean="0">
                <a:solidFill>
                  <a:schemeClr val="tx2"/>
                </a:solidFill>
                <a:latin typeface="+mj-lt"/>
                <a:ea typeface="+mj-ea"/>
                <a:cs typeface="Times New Roman" pitchFamily="18" charset="0"/>
              </a:rPr>
              <a:t>Arian V</a:t>
            </a:r>
            <a:endParaRPr lang="fr-FR" sz="2000" b="0" dirty="0">
              <a:solidFill>
                <a:schemeClr val="tx2"/>
              </a:solidFill>
              <a:latin typeface="+mj-lt"/>
              <a:ea typeface="+mj-ea"/>
              <a:cs typeface="Times New Roman" pitchFamily="18" charset="0"/>
            </a:endParaRPr>
          </a:p>
        </p:txBody>
      </p:sp>
      <p:sp>
        <p:nvSpPr>
          <p:cNvPr id="8" name="Espace réservé du contenu 2"/>
          <p:cNvSpPr>
            <a:spLocks noGrp="1"/>
          </p:cNvSpPr>
          <p:nvPr>
            <p:ph idx="1"/>
          </p:nvPr>
        </p:nvSpPr>
        <p:spPr>
          <a:xfrm>
            <a:off x="2415655" y="4177602"/>
            <a:ext cx="6495194" cy="2297065"/>
          </a:xfrm>
        </p:spPr>
        <p:txBody>
          <a:bodyPr/>
          <a:lstStyle/>
          <a:p>
            <a:pPr marL="0" indent="0">
              <a:buNone/>
            </a:pPr>
            <a:endParaRPr lang="fr-FR" sz="2000" kern="1200" dirty="0" smtClean="0">
              <a:solidFill>
                <a:srgbClr val="00B050"/>
              </a:solidFill>
              <a:effectLst>
                <a:outerShdw blurRad="38100" dist="38100" dir="2700000" algn="tl">
                  <a:srgbClr val="000000">
                    <a:alpha val="43137"/>
                  </a:srgbClr>
                </a:outerShdw>
              </a:effectLst>
              <a:latin typeface="Arial" charset="0"/>
              <a:cs typeface="Times New Roman" pitchFamily="18" charset="0"/>
            </a:endParaRPr>
          </a:p>
          <a:p>
            <a:pPr marL="400050" lvl="1" indent="0">
              <a:buNone/>
            </a:pPr>
            <a:r>
              <a:rPr lang="fr-CA" sz="1600" dirty="0" smtClean="0">
                <a:hlinkClick r:id="rId3" tooltip="4 juin"/>
              </a:rPr>
              <a:t>4</a:t>
            </a:r>
            <a:r>
              <a:rPr lang="fr-CA" sz="1600" dirty="0"/>
              <a:t> </a:t>
            </a:r>
            <a:r>
              <a:rPr lang="fr-CA" sz="1600" dirty="0">
                <a:hlinkClick r:id="rId4" tooltip="Juin 1996"/>
              </a:rPr>
              <a:t>juin</a:t>
            </a:r>
            <a:r>
              <a:rPr lang="fr-CA" sz="1600" dirty="0"/>
              <a:t> </a:t>
            </a:r>
            <a:r>
              <a:rPr lang="fr-CA" sz="1600" dirty="0">
                <a:hlinkClick r:id="rId5" tooltip="1996"/>
              </a:rPr>
              <a:t>1996</a:t>
            </a:r>
            <a:r>
              <a:rPr lang="fr-CA" sz="1600" dirty="0"/>
              <a:t> : </a:t>
            </a:r>
            <a:r>
              <a:rPr lang="fr-CA" sz="1600" i="1" dirty="0"/>
              <a:t>Erreur informatique</a:t>
            </a:r>
            <a:r>
              <a:rPr lang="fr-CA" sz="1600" dirty="0"/>
              <a:t> : Durant </a:t>
            </a:r>
            <a:r>
              <a:rPr lang="fr-CA" sz="1600" dirty="0">
                <a:hlinkClick r:id="rId6" tooltip="Vol 501 d'Ariane 5"/>
              </a:rPr>
              <a:t>son premier vol</a:t>
            </a:r>
            <a:r>
              <a:rPr lang="fr-CA" sz="1600" dirty="0"/>
              <a:t>, la fusée </a:t>
            </a:r>
            <a:r>
              <a:rPr lang="fr-CA" sz="1600" dirty="0">
                <a:hlinkClick r:id="rId7" tooltip="Ariane V"/>
              </a:rPr>
              <a:t>Ariane V</a:t>
            </a:r>
            <a:r>
              <a:rPr lang="fr-CA" sz="1600" dirty="0"/>
              <a:t> explose à 4 000 mètres d'altitude, 40 secondes après le décollage. Une erreur informatique </a:t>
            </a:r>
            <a:r>
              <a:rPr lang="fr-FR" sz="1600" dirty="0"/>
              <a:t>Plus précisément, un nombre de virgule flottante de 64 bits relatif à la vitesse horizontale de la fusée par rapport à la plate-forme a été converti en un entier signé de 16 bits. Le nombre était supérieur à 32.767, le plus grand entier pouvant être stocké dans un entier signé de 16 bits, et donc la conversion a échoué.</a:t>
            </a:r>
          </a:p>
          <a:p>
            <a:pPr marL="400050" lvl="1" indent="0">
              <a:buNone/>
            </a:pPr>
            <a:endParaRPr lang="fr-FR" sz="1600" kern="1200" dirty="0" smtClean="0">
              <a:latin typeface="+mj-lt"/>
              <a:ea typeface="+mj-ea"/>
              <a:cs typeface="Times New Roman" pitchFamily="18" charset="0"/>
            </a:endParaRPr>
          </a:p>
          <a:p>
            <a:pPr marL="400050" lvl="1" indent="0">
              <a:buNone/>
            </a:pPr>
            <a:endParaRPr lang="fr-FR" sz="2000" kern="1200" dirty="0">
              <a:latin typeface="+mj-lt"/>
              <a:ea typeface="+mj-ea"/>
              <a:cs typeface="Times New Roman" pitchFamily="18" charset="0"/>
            </a:endParaRPr>
          </a:p>
        </p:txBody>
      </p:sp>
      <p:sp>
        <p:nvSpPr>
          <p:cNvPr id="9" name="AutoShape 5"/>
          <p:cNvSpPr>
            <a:spLocks noChangeArrowheads="1"/>
          </p:cNvSpPr>
          <p:nvPr/>
        </p:nvSpPr>
        <p:spPr bwMode="gray">
          <a:xfrm rot="10800000">
            <a:off x="2233007" y="4503870"/>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38946919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85863" y="95534"/>
            <a:ext cx="7958137" cy="1011237"/>
          </a:xfrm>
        </p:spPr>
        <p:txBody>
          <a:bodyPr/>
          <a:lstStyle/>
          <a:p>
            <a:r>
              <a:rPr lang="fr-FR" dirty="0" smtClean="0"/>
              <a:t>Les tests :</a:t>
            </a:r>
            <a:endParaRPr lang="fr-FR" dirty="0"/>
          </a:p>
        </p:txBody>
      </p:sp>
      <p:sp>
        <p:nvSpPr>
          <p:cNvPr id="6" name="Espace réservé du contenu 2"/>
          <p:cNvSpPr>
            <a:spLocks noGrp="1"/>
          </p:cNvSpPr>
          <p:nvPr>
            <p:ph idx="1"/>
          </p:nvPr>
        </p:nvSpPr>
        <p:spPr>
          <a:xfrm>
            <a:off x="2456598" y="1194619"/>
            <a:ext cx="6521354" cy="4911462"/>
          </a:xfrm>
        </p:spPr>
        <p:txBody>
          <a:bodyPr/>
          <a:lstStyle/>
          <a:p>
            <a:pPr marL="400050" lvl="1" indent="0">
              <a:buNone/>
            </a:pPr>
            <a:endParaRPr lang="fr-FR" sz="2000" kern="1200" dirty="0" smtClean="0">
              <a:latin typeface="+mj-lt"/>
              <a:ea typeface="+mj-ea"/>
              <a:cs typeface="Times New Roman" pitchFamily="18" charset="0"/>
            </a:endParaRPr>
          </a:p>
          <a:p>
            <a:pPr marL="400050" lvl="1" indent="0">
              <a:buNone/>
            </a:pPr>
            <a:r>
              <a:rPr lang="fr-CA" sz="2200" b="1" kern="1200" dirty="0">
                <a:solidFill>
                  <a:srgbClr val="00B050"/>
                </a:solidFill>
                <a:effectLst>
                  <a:outerShdw blurRad="38100" dist="38100" dir="2700000" algn="tl">
                    <a:srgbClr val="000000">
                      <a:alpha val="43137"/>
                    </a:srgbClr>
                  </a:outerShdw>
                </a:effectLst>
                <a:latin typeface="+mj-lt"/>
                <a:ea typeface="+mj-ea"/>
                <a:cs typeface="Times New Roman" pitchFamily="18" charset="0"/>
              </a:rPr>
              <a:t>Tester</a:t>
            </a:r>
            <a:r>
              <a:rPr lang="fr-FR" sz="2000" kern="1200" dirty="0">
                <a:latin typeface="+mj-lt"/>
                <a:ea typeface="+mj-ea"/>
                <a:cs typeface="Times New Roman" pitchFamily="18" charset="0"/>
              </a:rPr>
              <a:t> </a:t>
            </a:r>
            <a:r>
              <a:rPr lang="en-US" sz="2000" kern="1200" dirty="0">
                <a:latin typeface="+mj-lt"/>
                <a:ea typeface="+mj-ea"/>
                <a:cs typeface="Times New Roman" pitchFamily="18" charset="0"/>
              </a:rPr>
              <a:t>: </a:t>
            </a:r>
            <a:r>
              <a:rPr lang="fr-CA" sz="2000" kern="1200" dirty="0">
                <a:latin typeface="+mj-lt"/>
                <a:ea typeface="+mj-ea"/>
                <a:cs typeface="Times New Roman" pitchFamily="18" charset="0"/>
              </a:rPr>
              <a:t>Vérification dynamique du comportement d’un logiciel utilisant un nombre déterminé de cas de tests, adéquatement choisis, pour s’assurer de son bon fonctionnement</a:t>
            </a:r>
            <a:r>
              <a:rPr lang="fr-CA" sz="2000" kern="1200" dirty="0" smtClean="0">
                <a:latin typeface="+mj-lt"/>
                <a:ea typeface="+mj-ea"/>
                <a:cs typeface="Times New Roman" pitchFamily="18" charset="0"/>
              </a:rPr>
              <a:t>.</a:t>
            </a:r>
          </a:p>
          <a:p>
            <a:pPr marL="400050" lvl="1" indent="0">
              <a:buNone/>
            </a:pPr>
            <a:endParaRPr lang="fr-FR" sz="2000" kern="1200" dirty="0">
              <a:latin typeface="+mj-lt"/>
              <a:ea typeface="+mj-ea"/>
              <a:cs typeface="Times New Roman" pitchFamily="18" charset="0"/>
            </a:endParaRPr>
          </a:p>
          <a:p>
            <a:pPr marL="400050" lvl="1" indent="0">
              <a:buNone/>
            </a:pPr>
            <a:r>
              <a:rPr lang="fr-CA" sz="2200" b="1" kern="1200" dirty="0">
                <a:solidFill>
                  <a:srgbClr val="00B050"/>
                </a:solidFill>
                <a:effectLst>
                  <a:outerShdw blurRad="38100" dist="38100" dir="2700000" algn="tl">
                    <a:srgbClr val="000000">
                      <a:alpha val="43137"/>
                    </a:srgbClr>
                  </a:outerShdw>
                </a:effectLst>
                <a:latin typeface="+mj-lt"/>
                <a:ea typeface="+mj-ea"/>
                <a:cs typeface="Times New Roman" pitchFamily="18" charset="0"/>
              </a:rPr>
              <a:t>Déboguer </a:t>
            </a:r>
            <a:r>
              <a:rPr lang="fr-CA" sz="2000" kern="1200" dirty="0" smtClean="0">
                <a:latin typeface="+mj-lt"/>
                <a:ea typeface="+mj-ea"/>
                <a:cs typeface="Times New Roman" pitchFamily="18" charset="0"/>
              </a:rPr>
              <a:t>: Détecter</a:t>
            </a:r>
            <a:r>
              <a:rPr lang="fr-CA" sz="2000" kern="1200" dirty="0">
                <a:latin typeface="+mj-lt"/>
                <a:ea typeface="+mj-ea"/>
                <a:cs typeface="Times New Roman" pitchFamily="18" charset="0"/>
              </a:rPr>
              <a:t>, localiser et corriger les défauts dans un programme informatique</a:t>
            </a:r>
            <a:endParaRPr lang="fr-FR" sz="2000" kern="1200" dirty="0">
              <a:latin typeface="+mj-lt"/>
              <a:ea typeface="+mj-ea"/>
              <a:cs typeface="Times New Roman" pitchFamily="18" charset="0"/>
            </a:endParaRPr>
          </a:p>
          <a:p>
            <a:pPr marL="400050" lvl="1" indent="0">
              <a:buNone/>
            </a:pPr>
            <a:endParaRPr lang="fr-FR" sz="2000" kern="1200" dirty="0">
              <a:latin typeface="+mj-lt"/>
              <a:ea typeface="+mj-ea"/>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061" y="4203289"/>
            <a:ext cx="5489268" cy="237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à coins arrondis 8"/>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10" name="AutoShape 5"/>
          <p:cNvSpPr>
            <a:spLocks noChangeArrowheads="1"/>
          </p:cNvSpPr>
          <p:nvPr/>
        </p:nvSpPr>
        <p:spPr bwMode="gray">
          <a:xfrm rot="10800000">
            <a:off x="2233007" y="4503870"/>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3497083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462" y="1"/>
            <a:ext cx="8017538" cy="1050878"/>
          </a:xfrm>
        </p:spPr>
        <p:txBody>
          <a:bodyPr/>
          <a:lstStyle/>
          <a:p>
            <a:r>
              <a:rPr lang="en-CA" sz="3200" dirty="0"/>
              <a:t>Présentation sommaire des </a:t>
            </a:r>
            <a:r>
              <a:rPr lang="en-CA" sz="3200" dirty="0" smtClean="0"/>
              <a:t>techniques de test :</a:t>
            </a:r>
            <a:endParaRPr lang="en-CA" sz="3200"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7292" y="2047165"/>
            <a:ext cx="4821176" cy="386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à coins arrondis 3"/>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Quand </a:t>
            </a:r>
            <a:r>
              <a:rPr lang="fr-FR" sz="1000" dirty="0">
                <a:solidFill>
                  <a:schemeClr val="accent4"/>
                </a:solidFill>
                <a:latin typeface="Times New Roman" pitchFamily="18" charset="0"/>
                <a:cs typeface="Times New Roman" pitchFamily="18" charset="0"/>
              </a:rPr>
              <a:t>et pourquoi faire des </a:t>
            </a:r>
            <a:r>
              <a:rPr lang="fr-FR" sz="1000" dirty="0" smtClean="0">
                <a:solidFill>
                  <a:schemeClr val="accent4"/>
                </a:solidFill>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5" name="AutoShape 5"/>
          <p:cNvSpPr>
            <a:spLocks noChangeArrowheads="1"/>
          </p:cNvSpPr>
          <p:nvPr/>
        </p:nvSpPr>
        <p:spPr bwMode="gray">
          <a:xfrm rot="10800000">
            <a:off x="2233007" y="4503870"/>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2118292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6213" y="1378424"/>
            <a:ext cx="6294066" cy="4070334"/>
          </a:xfrm>
        </p:spPr>
        <p:txBody>
          <a:bodyPr/>
          <a:lstStyle/>
          <a:p>
            <a:pPr marL="400050" lvl="1" indent="0">
              <a:buNone/>
            </a:pPr>
            <a:r>
              <a:rPr lang="fr-FR" sz="2200" b="1" kern="1200" dirty="0" smtClean="0">
                <a:solidFill>
                  <a:srgbClr val="00B050"/>
                </a:solidFill>
                <a:effectLst>
                  <a:outerShdw blurRad="38100" dist="38100" dir="2700000" algn="tl">
                    <a:srgbClr val="000000">
                      <a:alpha val="43137"/>
                    </a:srgbClr>
                  </a:outerShdw>
                </a:effectLst>
                <a:latin typeface="+mj-lt"/>
                <a:ea typeface="+mj-ea"/>
                <a:cs typeface="Times New Roman" pitchFamily="18" charset="0"/>
              </a:rPr>
              <a:t>White </a:t>
            </a:r>
            <a:r>
              <a:rPr lang="fr-FR" sz="2200" b="1" kern="1200" dirty="0">
                <a:solidFill>
                  <a:srgbClr val="00B050"/>
                </a:solidFill>
                <a:effectLst>
                  <a:outerShdw blurRad="38100" dist="38100" dir="2700000" algn="tl">
                    <a:srgbClr val="000000">
                      <a:alpha val="43137"/>
                    </a:srgbClr>
                  </a:outerShdw>
                </a:effectLst>
                <a:latin typeface="+mj-lt"/>
                <a:ea typeface="+mj-ea"/>
                <a:cs typeface="Times New Roman" pitchFamily="18" charset="0"/>
              </a:rPr>
              <a:t>box :</a:t>
            </a:r>
            <a:endParaRPr lang="fr-FR" sz="2200" b="1" kern="1200" dirty="0">
              <a:solidFill>
                <a:srgbClr val="00B050"/>
              </a:solidFill>
              <a:effectLst>
                <a:outerShdw blurRad="38100" dist="38100" dir="2700000" algn="tl">
                  <a:srgbClr val="000000">
                    <a:alpha val="43137"/>
                  </a:srgbClr>
                </a:outerShdw>
              </a:effectLst>
              <a:latin typeface="+mj-lt"/>
              <a:ea typeface="+mj-ea"/>
              <a:cs typeface="Times New Roman" pitchFamily="18" charset="0"/>
            </a:endParaRPr>
          </a:p>
          <a:p>
            <a:pPr lvl="1" indent="-342900"/>
            <a:r>
              <a:rPr lang="fr-FR" sz="2000" kern="1200" dirty="0">
                <a:latin typeface="+mj-lt"/>
                <a:ea typeface="+mj-ea"/>
                <a:cs typeface="Times New Roman" pitchFamily="18" charset="0"/>
              </a:rPr>
              <a:t>Tests de contrôle de flux</a:t>
            </a:r>
          </a:p>
          <a:p>
            <a:pPr lvl="1" indent="-342900"/>
            <a:r>
              <a:rPr lang="fr-FR" sz="2000" kern="1200" dirty="0">
                <a:latin typeface="+mj-lt"/>
                <a:ea typeface="+mj-ea"/>
                <a:cs typeface="Times New Roman" pitchFamily="18" charset="0"/>
              </a:rPr>
              <a:t>Tests de contrôle de flux de données</a:t>
            </a:r>
          </a:p>
          <a:p>
            <a:pPr lvl="1" indent="-342900"/>
            <a:r>
              <a:rPr lang="fr-FR" sz="2000" kern="1200" dirty="0">
                <a:latin typeface="+mj-lt"/>
                <a:ea typeface="+mj-ea"/>
                <a:cs typeface="Times New Roman" pitchFamily="18" charset="0"/>
              </a:rPr>
              <a:t>Tests d’embranchements (chemins)</a:t>
            </a:r>
          </a:p>
          <a:p>
            <a:pPr lvl="1" indent="-342900"/>
            <a:r>
              <a:rPr lang="fr-FR" sz="2000" kern="1200" dirty="0">
                <a:latin typeface="+mj-lt"/>
                <a:ea typeface="+mj-ea"/>
                <a:cs typeface="Times New Roman" pitchFamily="18" charset="0"/>
              </a:rPr>
              <a:t>Déclarations</a:t>
            </a:r>
          </a:p>
          <a:p>
            <a:pPr lvl="1" indent="-342900"/>
            <a:r>
              <a:rPr lang="fr-FR" sz="2000" kern="1200" dirty="0">
                <a:latin typeface="+mj-lt"/>
                <a:ea typeface="+mj-ea"/>
                <a:cs typeface="Times New Roman" pitchFamily="18" charset="0"/>
              </a:rPr>
              <a:t>Décisions</a:t>
            </a:r>
          </a:p>
          <a:p>
            <a:pPr lvl="1" indent="-342900"/>
            <a:r>
              <a:rPr lang="fr-FR" sz="2000" kern="1200" dirty="0">
                <a:latin typeface="+mj-lt"/>
                <a:ea typeface="+mj-ea"/>
                <a:cs typeface="Times New Roman" pitchFamily="18" charset="0"/>
              </a:rPr>
              <a:t>Conditions et décisions modifiées</a:t>
            </a:r>
          </a:p>
          <a:p>
            <a:pPr lvl="1" indent="-342900"/>
            <a:r>
              <a:rPr lang="fr-FR" sz="2000" kern="1200" dirty="0">
                <a:latin typeface="+mj-lt"/>
                <a:ea typeface="+mj-ea"/>
                <a:cs typeface="Times New Roman" pitchFamily="18" charset="0"/>
              </a:rPr>
              <a:t>Chemin principaux</a:t>
            </a:r>
          </a:p>
          <a:p>
            <a:pPr lvl="1" indent="-342900"/>
            <a:r>
              <a:rPr lang="fr-FR" sz="2000" kern="1200" dirty="0">
                <a:latin typeface="+mj-lt"/>
                <a:ea typeface="+mj-ea"/>
                <a:cs typeface="Times New Roman" pitchFamily="18" charset="0"/>
              </a:rPr>
              <a:t>Chemins</a:t>
            </a:r>
          </a:p>
          <a:p>
            <a:endParaRPr lang="en-CA" sz="1800" dirty="0"/>
          </a:p>
        </p:txBody>
      </p:sp>
      <p:pic>
        <p:nvPicPr>
          <p:cNvPr id="2050" name="Picture 2" descr="whit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0549" y="4644365"/>
            <a:ext cx="4053451" cy="176210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1126462" y="1"/>
            <a:ext cx="8017538" cy="1050878"/>
          </a:xfrm>
        </p:spPr>
        <p:txBody>
          <a:bodyPr/>
          <a:lstStyle/>
          <a:p>
            <a:r>
              <a:rPr lang="en-CA" sz="3200" dirty="0"/>
              <a:t>Présentation sommaire des </a:t>
            </a:r>
            <a:r>
              <a:rPr lang="en-CA" sz="3200" dirty="0" smtClean="0"/>
              <a:t>techniques de test :</a:t>
            </a:r>
            <a:endParaRPr lang="en-CA" sz="3200" dirty="0"/>
          </a:p>
        </p:txBody>
      </p:sp>
      <p:sp>
        <p:nvSpPr>
          <p:cNvPr id="8" name="Rectangle à coins arrondis 7"/>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Quand </a:t>
            </a:r>
            <a:r>
              <a:rPr lang="fr-FR" sz="1000" dirty="0">
                <a:solidFill>
                  <a:schemeClr val="accent4"/>
                </a:solidFill>
                <a:latin typeface="Times New Roman" pitchFamily="18" charset="0"/>
                <a:cs typeface="Times New Roman" pitchFamily="18" charset="0"/>
              </a:rPr>
              <a:t>et pourquoi faire des </a:t>
            </a:r>
            <a:r>
              <a:rPr lang="fr-FR" sz="1000" dirty="0" smtClean="0">
                <a:solidFill>
                  <a:schemeClr val="accent4"/>
                </a:solidFill>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9" name="AutoShape 5"/>
          <p:cNvSpPr>
            <a:spLocks noChangeArrowheads="1"/>
          </p:cNvSpPr>
          <p:nvPr/>
        </p:nvSpPr>
        <p:spPr bwMode="gray">
          <a:xfrm rot="10800000">
            <a:off x="2233007" y="4503870"/>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153628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812" y="1224116"/>
            <a:ext cx="6930788" cy="5300509"/>
          </a:xfrm>
        </p:spPr>
        <p:txBody>
          <a:bodyPr/>
          <a:lstStyle/>
          <a:p>
            <a:pPr marL="400050" lvl="1" indent="0">
              <a:buNone/>
            </a:pPr>
            <a:r>
              <a:rPr lang="fr-FR" sz="2200" b="1" kern="1200" dirty="0">
                <a:solidFill>
                  <a:srgbClr val="00B050"/>
                </a:solidFill>
                <a:effectLst>
                  <a:outerShdw blurRad="38100" dist="38100" dir="2700000" algn="tl">
                    <a:srgbClr val="000000">
                      <a:alpha val="43137"/>
                    </a:srgbClr>
                  </a:outerShdw>
                </a:effectLst>
                <a:latin typeface="+mj-lt"/>
                <a:ea typeface="+mj-ea"/>
                <a:cs typeface="Times New Roman" pitchFamily="18" charset="0"/>
              </a:rPr>
              <a:t>Black box :</a:t>
            </a:r>
            <a:endParaRPr lang="fr-FR" sz="2200" b="1" kern="1200" dirty="0">
              <a:solidFill>
                <a:srgbClr val="00B050"/>
              </a:solidFill>
              <a:effectLst>
                <a:outerShdw blurRad="38100" dist="38100" dir="2700000" algn="tl">
                  <a:srgbClr val="000000">
                    <a:alpha val="43137"/>
                  </a:srgbClr>
                </a:outerShdw>
              </a:effectLst>
              <a:latin typeface="+mj-lt"/>
              <a:ea typeface="+mj-ea"/>
              <a:cs typeface="Times New Roman" pitchFamily="18" charset="0"/>
            </a:endParaRPr>
          </a:p>
          <a:p>
            <a:pPr lvl="1" indent="-342900"/>
            <a:r>
              <a:rPr lang="fr-FR" sz="2000" kern="1200" dirty="0">
                <a:latin typeface="+mj-lt"/>
                <a:ea typeface="+mj-ea"/>
                <a:cs typeface="Times New Roman" pitchFamily="18" charset="0"/>
              </a:rPr>
              <a:t>Techniques combinatoires</a:t>
            </a:r>
          </a:p>
          <a:p>
            <a:pPr lvl="1" indent="-342900"/>
            <a:r>
              <a:rPr lang="fr-FR" sz="2000" kern="1200" dirty="0">
                <a:latin typeface="+mj-lt"/>
                <a:ea typeface="+mj-ea"/>
                <a:cs typeface="Times New Roman" pitchFamily="18" charset="0"/>
              </a:rPr>
              <a:t>Analyse du domaine</a:t>
            </a:r>
          </a:p>
          <a:p>
            <a:pPr lvl="1" indent="-342900"/>
            <a:r>
              <a:rPr lang="fr-FR" sz="2000" kern="1200" dirty="0">
                <a:latin typeface="+mj-lt"/>
                <a:ea typeface="+mj-ea"/>
                <a:cs typeface="Times New Roman" pitchFamily="18" charset="0"/>
              </a:rPr>
              <a:t>Test des cas d’utilisation</a:t>
            </a:r>
          </a:p>
          <a:p>
            <a:pPr lvl="1" indent="-342900"/>
            <a:r>
              <a:rPr lang="fr-FR" sz="2000" kern="1200" dirty="0">
                <a:latin typeface="+mj-lt"/>
                <a:ea typeface="+mj-ea"/>
                <a:cs typeface="Times New Roman" pitchFamily="18" charset="0"/>
              </a:rPr>
              <a:t>Transitions </a:t>
            </a:r>
            <a:r>
              <a:rPr lang="fr-FR" sz="2000" kern="1200" dirty="0">
                <a:latin typeface="+mj-lt"/>
                <a:ea typeface="+mj-ea"/>
                <a:cs typeface="Times New Roman" pitchFamily="18" charset="0"/>
              </a:rPr>
              <a:t>d’états</a:t>
            </a:r>
          </a:p>
          <a:p>
            <a:pPr lvl="1" indent="-342900"/>
            <a:r>
              <a:rPr lang="fr-FR" sz="2000" kern="1200" dirty="0">
                <a:latin typeface="+mj-lt"/>
                <a:ea typeface="+mj-ea"/>
                <a:cs typeface="Times New Roman" pitchFamily="18" charset="0"/>
              </a:rPr>
              <a:t>Déductions d’erreurs (</a:t>
            </a:r>
            <a:r>
              <a:rPr lang="fr-FR" sz="2000" kern="1200" dirty="0" err="1">
                <a:latin typeface="+mj-lt"/>
                <a:ea typeface="+mj-ea"/>
                <a:cs typeface="Times New Roman" pitchFamily="18" charset="0"/>
              </a:rPr>
              <a:t>null</a:t>
            </a:r>
            <a:r>
              <a:rPr lang="fr-FR" sz="2000" kern="1200" dirty="0">
                <a:latin typeface="+mj-lt"/>
                <a:ea typeface="+mj-ea"/>
                <a:cs typeface="Times New Roman" pitchFamily="18" charset="0"/>
              </a:rPr>
              <a:t> pointer, division par zéro, paramètres invalides)</a:t>
            </a:r>
          </a:p>
          <a:p>
            <a:pPr lvl="1" indent="-342900"/>
            <a:r>
              <a:rPr lang="fr-FR" sz="2000" kern="1200" dirty="0">
                <a:latin typeface="+mj-lt"/>
                <a:ea typeface="+mj-ea"/>
                <a:cs typeface="Times New Roman" pitchFamily="18" charset="0"/>
              </a:rPr>
              <a:t>Graphes de causes à effets</a:t>
            </a:r>
          </a:p>
          <a:p>
            <a:pPr lvl="1" indent="-342900"/>
            <a:r>
              <a:rPr lang="fr-FR" sz="2000" kern="1200" dirty="0">
                <a:latin typeface="+mj-lt"/>
                <a:ea typeface="+mj-ea"/>
                <a:cs typeface="Times New Roman" pitchFamily="18" charset="0"/>
              </a:rPr>
              <a:t>Analyse des valeurs limites</a:t>
            </a:r>
          </a:p>
          <a:p>
            <a:pPr lvl="1" indent="-342900"/>
            <a:r>
              <a:rPr lang="fr-FR" sz="2000" kern="1200" dirty="0">
                <a:latin typeface="+mj-lt"/>
                <a:ea typeface="+mj-ea"/>
                <a:cs typeface="Times New Roman" pitchFamily="18" charset="0"/>
              </a:rPr>
              <a:t>Tests </a:t>
            </a:r>
            <a:r>
              <a:rPr lang="fr-FR" sz="2000" kern="1200" dirty="0">
                <a:latin typeface="+mj-lt"/>
                <a:ea typeface="+mj-ea"/>
                <a:cs typeface="Times New Roman" pitchFamily="18" charset="0"/>
              </a:rPr>
              <a:t>d’équivalence</a:t>
            </a:r>
            <a:endParaRPr lang="fr-FR" sz="2000" kern="1200" dirty="0">
              <a:latin typeface="+mj-lt"/>
              <a:ea typeface="+mj-ea"/>
              <a:cs typeface="Times New Roman" pitchFamily="18" charset="0"/>
            </a:endParaRPr>
          </a:p>
          <a:p>
            <a:pPr lvl="1" indent="-342900"/>
            <a:r>
              <a:rPr lang="fr-FR" sz="2000" kern="1200" dirty="0">
                <a:latin typeface="+mj-lt"/>
                <a:ea typeface="+mj-ea"/>
                <a:cs typeface="Times New Roman" pitchFamily="18" charset="0"/>
              </a:rPr>
              <a:t>All-Pair </a:t>
            </a:r>
            <a:r>
              <a:rPr lang="fr-FR" sz="2000" kern="1200" dirty="0" err="1">
                <a:latin typeface="+mj-lt"/>
                <a:ea typeface="+mj-ea"/>
                <a:cs typeface="Times New Roman" pitchFamily="18" charset="0"/>
              </a:rPr>
              <a:t>testing</a:t>
            </a:r>
            <a:r>
              <a:rPr lang="fr-FR" sz="2000" kern="1200" dirty="0">
                <a:latin typeface="+mj-lt"/>
                <a:ea typeface="+mj-ea"/>
                <a:cs typeface="Times New Roman" pitchFamily="18" charset="0"/>
              </a:rPr>
              <a:t>                           </a:t>
            </a:r>
            <a:endParaRPr lang="fr-FR" sz="2000" kern="1200" dirty="0">
              <a:latin typeface="+mj-lt"/>
              <a:ea typeface="+mj-ea"/>
              <a:cs typeface="Times New Roman" pitchFamily="18" charset="0"/>
            </a:endParaRPr>
          </a:p>
          <a:p>
            <a:pPr lvl="1" indent="-342900"/>
            <a:r>
              <a:rPr lang="fr-FR" sz="2000" kern="1200" dirty="0">
                <a:latin typeface="+mj-lt"/>
                <a:ea typeface="+mj-ea"/>
                <a:cs typeface="Times New Roman" pitchFamily="18" charset="0"/>
              </a:rPr>
              <a:t>Tables de décisions</a:t>
            </a:r>
          </a:p>
          <a:p>
            <a:pPr marL="0" indent="0">
              <a:buNone/>
            </a:pPr>
            <a:endParaRPr lang="fr-FR" dirty="0" smtClean="0"/>
          </a:p>
        </p:txBody>
      </p:sp>
      <p:pic>
        <p:nvPicPr>
          <p:cNvPr id="1026" name="Picture 2" descr="black_box_testing-300x14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627" y="4624181"/>
            <a:ext cx="3630303" cy="213057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1126462" y="0"/>
            <a:ext cx="8017538" cy="1336009"/>
          </a:xfrm>
        </p:spPr>
        <p:txBody>
          <a:bodyPr/>
          <a:lstStyle/>
          <a:p>
            <a:r>
              <a:rPr lang="en-CA" sz="3200" dirty="0"/>
              <a:t>Présentation sommaire des </a:t>
            </a:r>
            <a:r>
              <a:rPr lang="en-CA" sz="3200" dirty="0" smtClean="0"/>
              <a:t>techniques de test :</a:t>
            </a:r>
            <a:endParaRPr lang="en-CA" sz="3200" dirty="0"/>
          </a:p>
        </p:txBody>
      </p:sp>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Quand </a:t>
            </a:r>
            <a:r>
              <a:rPr lang="fr-FR" sz="1000" dirty="0">
                <a:solidFill>
                  <a:schemeClr val="accent4"/>
                </a:solidFill>
                <a:latin typeface="Times New Roman" pitchFamily="18" charset="0"/>
                <a:cs typeface="Times New Roman" pitchFamily="18" charset="0"/>
              </a:rPr>
              <a:t>et pourquoi faire des </a:t>
            </a:r>
            <a:r>
              <a:rPr lang="fr-FR" sz="1000" dirty="0" smtClean="0">
                <a:solidFill>
                  <a:schemeClr val="accent4"/>
                </a:solidFill>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6" name="AutoShape 5"/>
          <p:cNvSpPr>
            <a:spLocks noChangeArrowheads="1"/>
          </p:cNvSpPr>
          <p:nvPr/>
        </p:nvSpPr>
        <p:spPr bwMode="gray">
          <a:xfrm rot="10800000">
            <a:off x="2233007" y="4503870"/>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602665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 plans de tests :</a:t>
            </a:r>
          </a:p>
        </p:txBody>
      </p:sp>
      <p:sp>
        <p:nvSpPr>
          <p:cNvPr id="3" name="Content Placeholder 2"/>
          <p:cNvSpPr>
            <a:spLocks noGrp="1"/>
          </p:cNvSpPr>
          <p:nvPr>
            <p:ph idx="1"/>
          </p:nvPr>
        </p:nvSpPr>
        <p:spPr>
          <a:xfrm>
            <a:off x="2115404" y="1163638"/>
            <a:ext cx="6876196" cy="5360987"/>
          </a:xfrm>
        </p:spPr>
        <p:txBody>
          <a:bodyPr/>
          <a:lstStyle/>
          <a:p>
            <a:pPr marL="400050" lvl="1" indent="0">
              <a:buNone/>
            </a:pPr>
            <a:r>
              <a:rPr lang="fr-FR" sz="2000" kern="1200" dirty="0">
                <a:latin typeface="+mj-lt"/>
                <a:ea typeface="+mj-ea"/>
                <a:cs typeface="Times New Roman" pitchFamily="18" charset="0"/>
              </a:rPr>
              <a:t>Les plans de tests permettent de définir ce qui sera testé, pourquoi tester, comment les tests s'effectueront, quand et qui teste. Le but est d'établir l'ordre dans lequel chaque composant est complété, testé individuellement, et intégré avec les autres composants du système.</a:t>
            </a:r>
          </a:p>
          <a:p>
            <a:endParaRPr lang="en-C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985" y="3528554"/>
            <a:ext cx="5486400" cy="3152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 Quand </a:t>
            </a:r>
            <a:r>
              <a:rPr lang="fr-FR" sz="1000" dirty="0">
                <a:solidFill>
                  <a:srgbClr val="FF0000"/>
                </a:solidFill>
                <a:latin typeface="Times New Roman" pitchFamily="18" charset="0"/>
                <a:cs typeface="Times New Roman" pitchFamily="18" charset="0"/>
              </a:rPr>
              <a:t>et pourquoi faire des </a:t>
            </a:r>
            <a:r>
              <a:rPr lang="fr-FR" sz="1000" dirty="0" smtClean="0">
                <a:solidFill>
                  <a:srgbClr val="FF0000"/>
                </a:solidFill>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6" name="AutoShape 5"/>
          <p:cNvSpPr>
            <a:spLocks noChangeArrowheads="1"/>
          </p:cNvSpPr>
          <p:nvPr/>
        </p:nvSpPr>
        <p:spPr bwMode="gray">
          <a:xfrm rot="10800000">
            <a:off x="2358155" y="4656003"/>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3461060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1185863" y="95534"/>
            <a:ext cx="7958137" cy="1011237"/>
          </a:xfrm>
        </p:spPr>
        <p:txBody>
          <a:bodyPr/>
          <a:lstStyle/>
          <a:p>
            <a:r>
              <a:rPr lang="fr-FR" dirty="0" smtClean="0"/>
              <a:t>Les tests </a:t>
            </a:r>
            <a:r>
              <a:rPr lang="fr-FR" dirty="0" smtClean="0"/>
              <a:t>: Pourquoi </a:t>
            </a:r>
            <a:r>
              <a:rPr lang="fr-FR" dirty="0"/>
              <a:t>tester ?</a:t>
            </a:r>
          </a:p>
        </p:txBody>
      </p:sp>
      <p:sp>
        <p:nvSpPr>
          <p:cNvPr id="8" name="Rectangle à coins arrondis 7"/>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 Quand </a:t>
            </a:r>
            <a:r>
              <a:rPr lang="fr-FR" sz="1000" dirty="0">
                <a:solidFill>
                  <a:srgbClr val="FF0000"/>
                </a:solidFill>
                <a:latin typeface="Times New Roman" pitchFamily="18" charset="0"/>
                <a:cs typeface="Times New Roman" pitchFamily="18" charset="0"/>
              </a:rPr>
              <a:t>et pourquoi faire des </a:t>
            </a:r>
            <a:r>
              <a:rPr lang="fr-FR" sz="1000" dirty="0" smtClean="0">
                <a:solidFill>
                  <a:srgbClr val="FF0000"/>
                </a:solidFill>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9" name="Espace réservé du contenu 2"/>
          <p:cNvSpPr>
            <a:spLocks noGrp="1"/>
          </p:cNvSpPr>
          <p:nvPr>
            <p:ph idx="1"/>
          </p:nvPr>
        </p:nvSpPr>
        <p:spPr>
          <a:xfrm>
            <a:off x="2456598" y="1106129"/>
            <a:ext cx="6521354" cy="5353665"/>
          </a:xfrm>
        </p:spPr>
        <p:txBody>
          <a:bodyPr/>
          <a:lstStyle/>
          <a:p>
            <a:pPr marL="400050" lvl="1" indent="0">
              <a:buNone/>
            </a:pPr>
            <a:r>
              <a:rPr lang="fr-CA" kern="1200" dirty="0" smtClean="0">
                <a:latin typeface="+mj-lt"/>
                <a:ea typeface="+mj-ea"/>
                <a:cs typeface="Times New Roman" pitchFamily="18" charset="0"/>
              </a:rPr>
              <a:t>Les </a:t>
            </a:r>
            <a:r>
              <a:rPr lang="fr-CA" kern="1200" dirty="0">
                <a:latin typeface="+mj-lt"/>
                <a:ea typeface="+mj-ea"/>
                <a:cs typeface="Times New Roman" pitchFamily="18" charset="0"/>
              </a:rPr>
              <a:t>plans de test logiciel doivent répertorier les objectifs à atteindre (définition des étapes du processus de test, identification des problèmes ou des risques, détecter le maximum d'anomalies</a:t>
            </a:r>
            <a:r>
              <a:rPr lang="fr-CA" kern="1200" dirty="0" smtClean="0">
                <a:latin typeface="+mj-lt"/>
                <a:ea typeface="+mj-ea"/>
                <a:cs typeface="Times New Roman" pitchFamily="18" charset="0"/>
              </a:rPr>
              <a:t>...)</a:t>
            </a:r>
          </a:p>
          <a:p>
            <a:pPr marL="400050" lvl="1" indent="0">
              <a:buNone/>
            </a:pPr>
            <a:endParaRPr lang="fr-CA" kern="1200" dirty="0" smtClean="0">
              <a:latin typeface="+mj-lt"/>
              <a:ea typeface="+mj-ea"/>
              <a:cs typeface="Times New Roman" pitchFamily="18" charset="0"/>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2631" y="3790335"/>
            <a:ext cx="4483511" cy="2934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5"/>
          <p:cNvSpPr>
            <a:spLocks noChangeArrowheads="1"/>
          </p:cNvSpPr>
          <p:nvPr/>
        </p:nvSpPr>
        <p:spPr bwMode="gray">
          <a:xfrm rot="10800000">
            <a:off x="2358155" y="4656003"/>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1909134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2893324" y="1504336"/>
            <a:ext cx="6084627" cy="4601746"/>
          </a:xfrm>
        </p:spPr>
        <p:txBody>
          <a:bodyPr/>
          <a:lstStyle/>
          <a:p>
            <a:pPr marL="0" indent="0">
              <a:buNone/>
            </a:pPr>
            <a:r>
              <a:rPr lang="fr-CA" sz="2400" b="0" kern="1200" dirty="0" smtClean="0">
                <a:solidFill>
                  <a:schemeClr val="tx2"/>
                </a:solidFill>
                <a:latin typeface="+mj-lt"/>
                <a:ea typeface="+mj-ea"/>
                <a:cs typeface="Times New Roman" pitchFamily="18" charset="0"/>
              </a:rPr>
              <a:t>Il </a:t>
            </a:r>
            <a:r>
              <a:rPr lang="fr-CA" sz="2400" b="0" kern="1200" dirty="0">
                <a:solidFill>
                  <a:schemeClr val="tx2"/>
                </a:solidFill>
                <a:latin typeface="+mj-lt"/>
                <a:ea typeface="+mj-ea"/>
                <a:cs typeface="Times New Roman" pitchFamily="18" charset="0"/>
              </a:rPr>
              <a:t>faut lister les responsabilités de chaque équipe/personne impliqué dans le processus des tests.</a:t>
            </a:r>
            <a:endParaRPr lang="fr-FR" sz="2400" b="0" kern="1200" dirty="0">
              <a:solidFill>
                <a:schemeClr val="tx2"/>
              </a:solidFill>
              <a:latin typeface="+mj-lt"/>
              <a:ea typeface="+mj-ea"/>
              <a:cs typeface="Times New Roman" pitchFamily="18" charset="0"/>
            </a:endParaRPr>
          </a:p>
          <a:p>
            <a:pPr marL="400050" lvl="1" indent="0">
              <a:buNone/>
            </a:pPr>
            <a:endParaRPr lang="fr-CA" sz="2000" kern="1200" dirty="0" smtClean="0">
              <a:latin typeface="+mj-lt"/>
              <a:ea typeface="+mj-ea"/>
              <a:cs typeface="Times New Roman" pitchFamily="18" charset="0"/>
            </a:endParaRPr>
          </a:p>
        </p:txBody>
      </p:sp>
      <p:sp>
        <p:nvSpPr>
          <p:cNvPr id="5" name="Titre 1"/>
          <p:cNvSpPr>
            <a:spLocks noGrp="1"/>
          </p:cNvSpPr>
          <p:nvPr>
            <p:ph type="title"/>
          </p:nvPr>
        </p:nvSpPr>
        <p:spPr>
          <a:xfrm>
            <a:off x="1194178" y="256226"/>
            <a:ext cx="7958137" cy="782306"/>
          </a:xfrm>
        </p:spPr>
        <p:txBody>
          <a:bodyPr/>
          <a:lstStyle/>
          <a:p>
            <a:r>
              <a:rPr lang="fr-FR" dirty="0" smtClean="0"/>
              <a:t/>
            </a:r>
            <a:br>
              <a:rPr lang="fr-FR" dirty="0" smtClean="0"/>
            </a:br>
            <a:r>
              <a:rPr lang="fr-FR" dirty="0" smtClean="0"/>
              <a:t>Les tests </a:t>
            </a:r>
            <a:r>
              <a:rPr lang="fr-FR" dirty="0" smtClean="0"/>
              <a:t>: Qui </a:t>
            </a:r>
            <a:r>
              <a:rPr lang="fr-FR" dirty="0"/>
              <a:t>teste ?</a:t>
            </a:r>
            <a:br>
              <a:rPr lang="fr-FR" dirty="0"/>
            </a:br>
            <a:endParaRPr lang="fr-FR" dirty="0"/>
          </a:p>
        </p:txBody>
      </p:sp>
      <p:sp>
        <p:nvSpPr>
          <p:cNvPr id="6" name="Rectangle à coins arrondis 5"/>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 Quand </a:t>
            </a:r>
            <a:r>
              <a:rPr lang="fr-FR" sz="1000" dirty="0">
                <a:solidFill>
                  <a:srgbClr val="FF0000"/>
                </a:solidFill>
                <a:latin typeface="Times New Roman" pitchFamily="18" charset="0"/>
                <a:cs typeface="Times New Roman" pitchFamily="18" charset="0"/>
              </a:rPr>
              <a:t>et pourquoi faire des </a:t>
            </a:r>
            <a:r>
              <a:rPr lang="fr-FR" sz="1000" dirty="0" smtClean="0">
                <a:solidFill>
                  <a:srgbClr val="FF0000"/>
                </a:solidFill>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360" y="2787444"/>
            <a:ext cx="6212271" cy="3465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utoShape 5"/>
          <p:cNvSpPr>
            <a:spLocks noChangeArrowheads="1"/>
          </p:cNvSpPr>
          <p:nvPr/>
        </p:nvSpPr>
        <p:spPr bwMode="gray">
          <a:xfrm rot="10800000">
            <a:off x="2358155" y="4656003"/>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584353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rgbClr val="FF0000"/>
                </a:solidFill>
                <a:latin typeface="Times New Roman" pitchFamily="18" charset="0"/>
                <a:cs typeface="Times New Roman" pitchFamily="18" charset="0"/>
              </a:rPr>
              <a:t>Raisons pour l’amélioration</a:t>
            </a:r>
          </a:p>
          <a:p>
            <a:pPr algn="l"/>
            <a:r>
              <a:rPr lang="fr-FR" sz="1000" dirty="0" smtClean="0">
                <a:latin typeface="Times New Roman" pitchFamily="18" charset="0"/>
                <a:cs typeface="Times New Roman" pitchFamily="18" charset="0"/>
              </a:rPr>
              <a:t>V&amp;V </a:t>
            </a:r>
            <a:r>
              <a:rPr lang="en-US" sz="1000" dirty="0" smtClean="0">
                <a:latin typeface="Times New Roman" pitchFamily="18" charset="0"/>
                <a:cs typeface="Times New Roman" pitchFamily="18" charset="0"/>
              </a:rPr>
              <a:t>:</a:t>
            </a:r>
            <a:endParaRPr lang="fr-FR" sz="1000" dirty="0" smtClean="0">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    - Explications</a:t>
            </a:r>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objectifs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Planifier </a:t>
            </a:r>
            <a:r>
              <a:rPr lang="fr-FR" sz="1000" dirty="0">
                <a:latin typeface="Times New Roman" pitchFamily="18" charset="0"/>
                <a:cs typeface="Times New Roman" pitchFamily="18" charset="0"/>
              </a:rPr>
              <a:t>la V&amp;V lors du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développement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Exigences</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matrice </a:t>
            </a:r>
            <a:r>
              <a:rPr lang="fr-FR" sz="1000" dirty="0" smtClean="0">
                <a:latin typeface="Times New Roman" pitchFamily="18" charset="0"/>
                <a:cs typeface="Times New Roman" pitchFamily="18" charset="0"/>
              </a:rPr>
              <a:t>traçabilité</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a:t>
            </a:r>
            <a:r>
              <a:rPr lang="fr-FR" sz="1000" dirty="0">
                <a:latin typeface="Times New Roman" pitchFamily="18" charset="0"/>
                <a:cs typeface="Times New Roman" pitchFamily="18" charset="0"/>
              </a:rPr>
              <a:t>exigences bibliothèque</a:t>
            </a:r>
          </a:p>
          <a:p>
            <a:pPr algn="l"/>
            <a:r>
              <a:rPr lang="fr-FR" sz="1000" dirty="0" smtClean="0">
                <a:latin typeface="Times New Roman" pitchFamily="18" charset="0"/>
                <a:cs typeface="Times New Roman" pitchFamily="18" charset="0"/>
              </a:rPr>
              <a:t>Revue code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smtClean="0">
                <a:latin typeface="Times New Roman" pitchFamily="18" charset="0"/>
                <a:cs typeface="Times New Roman" pitchFamily="18" charset="0"/>
              </a:rPr>
              <a:t>developpeur</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reviewer</a:t>
            </a:r>
            <a:endParaRPr lang="fr-FR" sz="1000" dirty="0">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7" name="Titre 1"/>
          <p:cNvSpPr>
            <a:spLocks noGrp="1"/>
          </p:cNvSpPr>
          <p:nvPr>
            <p:ph type="title"/>
          </p:nvPr>
        </p:nvSpPr>
        <p:spPr>
          <a:xfrm>
            <a:off x="1082983" y="269804"/>
            <a:ext cx="7958137" cy="1011237"/>
          </a:xfrm>
        </p:spPr>
        <p:txBody>
          <a:bodyPr/>
          <a:lstStyle/>
          <a:p>
            <a:r>
              <a:rPr lang="fr-FR" sz="3200" dirty="0" smtClean="0"/>
              <a:t>Pourquoi  </a:t>
            </a:r>
            <a:r>
              <a:rPr lang="fr-FR" sz="3200" dirty="0"/>
              <a:t>l’amélioration de la qualité de </a:t>
            </a:r>
            <a:r>
              <a:rPr lang="fr-FR" sz="3200" dirty="0" smtClean="0"/>
              <a:t>logicielle ?</a:t>
            </a:r>
            <a:r>
              <a:rPr lang="fr-FR" dirty="0"/>
              <a:t/>
            </a:r>
            <a:br>
              <a:rPr lang="fr-FR" dirty="0"/>
            </a:br>
            <a:endParaRPr lang="fr-FR" dirty="0"/>
          </a:p>
        </p:txBody>
      </p:sp>
      <p:sp>
        <p:nvSpPr>
          <p:cNvPr id="8" name="Rectangle 9"/>
          <p:cNvSpPr txBox="1">
            <a:spLocks noChangeArrowheads="1"/>
          </p:cNvSpPr>
          <p:nvPr/>
        </p:nvSpPr>
        <p:spPr bwMode="auto">
          <a:xfrm>
            <a:off x="2511188" y="2507135"/>
            <a:ext cx="6441743" cy="35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a:lstStyle>
          <a:p>
            <a:pPr marL="0" lvl="0" indent="0">
              <a:buNone/>
            </a:pPr>
            <a:r>
              <a:rPr lang="fr-CA" sz="2400" dirty="0" smtClean="0">
                <a:solidFill>
                  <a:srgbClr val="00B050"/>
                </a:solidFill>
                <a:effectLst>
                  <a:outerShdw blurRad="38100" dist="38100" dir="2700000" algn="tl">
                    <a:srgbClr val="000000">
                      <a:alpha val="43137"/>
                    </a:srgbClr>
                  </a:outerShdw>
                </a:effectLst>
                <a:latin typeface="+mj-lt"/>
                <a:ea typeface="+mj-ea"/>
                <a:cs typeface="Times New Roman" pitchFamily="18" charset="0"/>
              </a:rPr>
              <a:t>- </a:t>
            </a:r>
            <a:r>
              <a:rPr lang="fr-CA" sz="2400" dirty="0">
                <a:solidFill>
                  <a:srgbClr val="00B050"/>
                </a:solidFill>
                <a:effectLst>
                  <a:outerShdw blurRad="38100" dist="38100" dir="2700000" algn="tl">
                    <a:srgbClr val="000000">
                      <a:alpha val="43137"/>
                    </a:srgbClr>
                  </a:outerShdw>
                </a:effectLst>
                <a:latin typeface="+mj-lt"/>
                <a:ea typeface="+mj-ea"/>
                <a:cs typeface="Times New Roman" pitchFamily="18" charset="0"/>
              </a:rPr>
              <a:t>La qualité logicielle:</a:t>
            </a:r>
            <a:endParaRPr lang="fr-FR" sz="2400" dirty="0">
              <a:solidFill>
                <a:srgbClr val="00B050"/>
              </a:solidFill>
              <a:effectLst>
                <a:outerShdw blurRad="38100" dist="38100" dir="2700000" algn="tl">
                  <a:srgbClr val="000000">
                    <a:alpha val="43137"/>
                  </a:srgbClr>
                </a:outerShdw>
              </a:effectLst>
              <a:latin typeface="+mj-lt"/>
              <a:ea typeface="+mj-ea"/>
              <a:cs typeface="Times New Roman" pitchFamily="18" charset="0"/>
            </a:endParaRPr>
          </a:p>
          <a:p>
            <a:pPr marL="0" indent="0">
              <a:buNone/>
            </a:pPr>
            <a:r>
              <a:rPr lang="fr-CA" sz="2400" b="0" dirty="0">
                <a:solidFill>
                  <a:schemeClr val="tx2"/>
                </a:solidFill>
                <a:latin typeface="+mj-lt"/>
                <a:ea typeface="+mj-ea"/>
                <a:cs typeface="Times New Roman" pitchFamily="18" charset="0"/>
              </a:rPr>
              <a:t>Capacité d’un produit logiciel de satisfaire les besoins exprimés et implicites (attentes) du client quand il est utilisé dans des conditions spécifiée.</a:t>
            </a:r>
            <a:endParaRPr lang="fr-FR" sz="2400" b="0" dirty="0">
              <a:solidFill>
                <a:schemeClr val="tx2"/>
              </a:solidFill>
              <a:latin typeface="+mj-lt"/>
              <a:ea typeface="+mj-ea"/>
              <a:cs typeface="Times New Roman" pitchFamily="18" charset="0"/>
            </a:endParaRPr>
          </a:p>
          <a:p>
            <a:pPr marL="0" indent="0">
              <a:buNone/>
            </a:pPr>
            <a:endParaRPr lang="fr-FR" sz="2200" b="0" dirty="0">
              <a:solidFill>
                <a:schemeClr val="tx2"/>
              </a:solidFill>
              <a:latin typeface="+mj-lt"/>
              <a:ea typeface="+mj-ea"/>
              <a:cs typeface="Times New Roman" pitchFamily="18" charset="0"/>
            </a:endParaRPr>
          </a:p>
          <a:p>
            <a:pPr marL="0" lvl="0" indent="0">
              <a:buNone/>
            </a:pPr>
            <a:endParaRPr lang="fr-FR" sz="2200" dirty="0">
              <a:latin typeface="Times New Roman" pitchFamily="18" charset="0"/>
              <a:cs typeface="Times New Roman" pitchFamily="18" charset="0"/>
            </a:endParaRPr>
          </a:p>
        </p:txBody>
      </p:sp>
      <p:sp>
        <p:nvSpPr>
          <p:cNvPr id="11" name="AutoShape 5"/>
          <p:cNvSpPr>
            <a:spLocks noChangeArrowheads="1"/>
          </p:cNvSpPr>
          <p:nvPr/>
        </p:nvSpPr>
        <p:spPr bwMode="gray">
          <a:xfrm rot="10800000">
            <a:off x="2244334" y="2816353"/>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691124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85863" y="95534"/>
            <a:ext cx="7958137" cy="1011237"/>
          </a:xfrm>
        </p:spPr>
        <p:txBody>
          <a:bodyPr/>
          <a:lstStyle/>
          <a:p>
            <a:r>
              <a:rPr lang="fr-FR" dirty="0" smtClean="0"/>
              <a:t>Les tests </a:t>
            </a:r>
            <a:r>
              <a:rPr lang="fr-FR" dirty="0"/>
              <a:t>: Niveaux de tests</a:t>
            </a:r>
          </a:p>
        </p:txBody>
      </p:sp>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Quand </a:t>
            </a:r>
            <a:r>
              <a:rPr lang="fr-FR" sz="1000" dirty="0">
                <a:solidFill>
                  <a:schemeClr val="tx1"/>
                </a:solidFill>
                <a:latin typeface="Times New Roman" pitchFamily="18" charset="0"/>
                <a:cs typeface="Times New Roman" pitchFamily="18" charset="0"/>
              </a:rPr>
              <a:t>et pourquoi faire des </a:t>
            </a:r>
            <a:r>
              <a:rPr lang="fr-FR" sz="1000" dirty="0" smtClean="0">
                <a:solidFill>
                  <a:schemeClr val="tx1"/>
                </a:solidFill>
                <a:latin typeface="Times New Roman" pitchFamily="18" charset="0"/>
                <a:cs typeface="Times New Roman" pitchFamily="18" charset="0"/>
              </a:rPr>
              <a:t>tests</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 Niveaux </a:t>
            </a:r>
            <a:r>
              <a:rPr lang="fr-FR" sz="1000" dirty="0">
                <a:solidFill>
                  <a:srgbClr val="FF0000"/>
                </a:solidFill>
                <a:latin typeface="Times New Roman" pitchFamily="18" charset="0"/>
                <a:cs typeface="Times New Roman" pitchFamily="18" charset="0"/>
              </a:rPr>
              <a:t>de </a:t>
            </a:r>
            <a:r>
              <a:rPr lang="fr-FR" sz="1000" dirty="0" smtClean="0">
                <a:solidFill>
                  <a:srgbClr val="FF0000"/>
                </a:solidFill>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grpSp>
        <p:nvGrpSpPr>
          <p:cNvPr id="8" name="Groupe 7"/>
          <p:cNvGrpSpPr/>
          <p:nvPr/>
        </p:nvGrpSpPr>
        <p:grpSpPr>
          <a:xfrm>
            <a:off x="2364050" y="1627844"/>
            <a:ext cx="6381089" cy="4929187"/>
            <a:chOff x="2364050" y="1627844"/>
            <a:chExt cx="6381089" cy="4929187"/>
          </a:xfrm>
        </p:grpSpPr>
        <p:sp>
          <p:nvSpPr>
            <p:cNvPr id="9" name="Text Box 3"/>
            <p:cNvSpPr txBox="1">
              <a:spLocks noChangeArrowheads="1"/>
            </p:cNvSpPr>
            <p:nvPr/>
          </p:nvSpPr>
          <p:spPr bwMode="gray">
            <a:xfrm>
              <a:off x="2364050" y="4823230"/>
              <a:ext cx="10871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solidFill>
                    <a:srgbClr val="2EB9B6"/>
                  </a:solidFill>
                  <a:effectLst>
                    <a:outerShdw blurRad="38100" dist="38100" dir="2700000" algn="tl">
                      <a:srgbClr val="C0C0C0"/>
                    </a:outerShdw>
                  </a:effectLst>
                  <a:latin typeface="Verdana" pitchFamily="34" charset="0"/>
                </a:rPr>
                <a:t>Test </a:t>
              </a:r>
            </a:p>
            <a:p>
              <a:r>
                <a:rPr lang="en-US" sz="1600" b="1" dirty="0" err="1" smtClean="0">
                  <a:solidFill>
                    <a:srgbClr val="2EB9B6"/>
                  </a:solidFill>
                  <a:effectLst>
                    <a:outerShdw blurRad="38100" dist="38100" dir="2700000" algn="tl">
                      <a:srgbClr val="C0C0C0"/>
                    </a:outerShdw>
                  </a:effectLst>
                  <a:latin typeface="Verdana" pitchFamily="34" charset="0"/>
                </a:rPr>
                <a:t>unitaire</a:t>
              </a:r>
              <a:endParaRPr lang="en-US" sz="1600" b="1" dirty="0">
                <a:solidFill>
                  <a:srgbClr val="2EB9B6"/>
                </a:solidFill>
                <a:effectLst>
                  <a:outerShdw blurRad="38100" dist="38100" dir="2700000" algn="tl">
                    <a:srgbClr val="C0C0C0"/>
                  </a:outerShdw>
                </a:effectLst>
                <a:latin typeface="Verdana" pitchFamily="34" charset="0"/>
              </a:endParaRPr>
            </a:p>
          </p:txBody>
        </p:sp>
        <p:grpSp>
          <p:nvGrpSpPr>
            <p:cNvPr id="10" name="Group 4"/>
            <p:cNvGrpSpPr>
              <a:grpSpLocks/>
            </p:cNvGrpSpPr>
            <p:nvPr/>
          </p:nvGrpSpPr>
          <p:grpSpPr bwMode="auto">
            <a:xfrm>
              <a:off x="2833305" y="5970001"/>
              <a:ext cx="181399" cy="223630"/>
              <a:chOff x="2016" y="1920"/>
              <a:chExt cx="1680" cy="1680"/>
            </a:xfrm>
          </p:grpSpPr>
          <p:sp>
            <p:nvSpPr>
              <p:cNvPr id="35" name="Oval 5"/>
              <p:cNvSpPr>
                <a:spLocks noChangeArrowheads="1"/>
              </p:cNvSpPr>
              <p:nvPr/>
            </p:nvSpPr>
            <p:spPr bwMode="gray">
              <a:xfrm>
                <a:off x="2016" y="1920"/>
                <a:ext cx="1680" cy="1680"/>
              </a:xfrm>
              <a:prstGeom prst="ellipse">
                <a:avLst/>
              </a:prstGeom>
              <a:gradFill rotWithShape="1">
                <a:gsLst>
                  <a:gs pos="0">
                    <a:srgbClr val="2EB9B6"/>
                  </a:gs>
                  <a:gs pos="100000">
                    <a:srgbClr val="2EB9B6">
                      <a:gamma/>
                      <a:shade val="24314"/>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 name="Freeform 6"/>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tx1"/>
                  </a:gs>
                  <a:gs pos="100000">
                    <a:srgbClr val="2EB9B6"/>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fr-FR"/>
              </a:p>
            </p:txBody>
          </p:sp>
        </p:grpSp>
        <p:cxnSp>
          <p:nvCxnSpPr>
            <p:cNvPr id="11" name="AutoShape 7"/>
            <p:cNvCxnSpPr>
              <a:cxnSpLocks noChangeShapeType="1"/>
              <a:endCxn id="35" idx="0"/>
            </p:cNvCxnSpPr>
            <p:nvPr/>
          </p:nvCxnSpPr>
          <p:spPr bwMode="gray">
            <a:xfrm>
              <a:off x="2907628" y="5485469"/>
              <a:ext cx="16377" cy="484533"/>
            </a:xfrm>
            <a:prstGeom prst="straightConnector1">
              <a:avLst/>
            </a:prstGeom>
            <a:noFill/>
            <a:ln w="38100" cap="rnd">
              <a:solidFill>
                <a:srgbClr val="2EB9B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AutoShape 8"/>
            <p:cNvSpPr>
              <a:spLocks noChangeArrowheads="1"/>
            </p:cNvSpPr>
            <p:nvPr/>
          </p:nvSpPr>
          <p:spPr bwMode="gray">
            <a:xfrm flipH="1">
              <a:off x="3028560" y="5513422"/>
              <a:ext cx="5711540" cy="1043609"/>
            </a:xfrm>
            <a:prstGeom prst="homePlate">
              <a:avLst>
                <a:gd name="adj" fmla="val 42044"/>
              </a:avLst>
            </a:prstGeom>
            <a:gradFill rotWithShape="1">
              <a:gsLst>
                <a:gs pos="0">
                  <a:srgbClr val="2EB9B6"/>
                </a:gs>
                <a:gs pos="100000">
                  <a:srgbClr val="7AECD4"/>
                </a:gs>
              </a:gsLst>
              <a:lin ang="0" scaled="1"/>
            </a:gradFill>
            <a:ln>
              <a:noFill/>
            </a:ln>
            <a:effectLst/>
            <a:scene3d>
              <a:camera prst="legacyObliqueTopRight"/>
              <a:lightRig rig="legacyFlat3" dir="b"/>
            </a:scene3d>
            <a:sp3d extrusionH="430200" prstMaterial="legacyMatte">
              <a:bevelT w="13500" h="13500" prst="angle"/>
              <a:bevelB w="13500" h="13500" prst="angle"/>
              <a:extrusionClr>
                <a:srgbClr val="2EB9B6"/>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13" name="Text Box 9"/>
            <p:cNvSpPr txBox="1">
              <a:spLocks noChangeArrowheads="1"/>
            </p:cNvSpPr>
            <p:nvPr/>
          </p:nvSpPr>
          <p:spPr bwMode="gray">
            <a:xfrm>
              <a:off x="3754155" y="5600426"/>
              <a:ext cx="445089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fr-FR" sz="1600" dirty="0" smtClean="0"/>
                <a:t>Vérifie </a:t>
              </a:r>
              <a:r>
                <a:rPr lang="fr-FR" sz="1600" dirty="0"/>
                <a:t>le bon fonctionnement d'une partie précise d'un logiciel ou d'une portion d'un programme</a:t>
              </a:r>
              <a:endParaRPr lang="en-US" sz="1600" dirty="0">
                <a:solidFill>
                  <a:srgbClr val="000000"/>
                </a:solidFill>
              </a:endParaRPr>
            </a:p>
          </p:txBody>
        </p:sp>
        <p:grpSp>
          <p:nvGrpSpPr>
            <p:cNvPr id="14" name="Group 11"/>
            <p:cNvGrpSpPr>
              <a:grpSpLocks/>
            </p:cNvGrpSpPr>
            <p:nvPr/>
          </p:nvGrpSpPr>
          <p:grpSpPr bwMode="auto">
            <a:xfrm>
              <a:off x="3437967" y="4777306"/>
              <a:ext cx="181399" cy="223630"/>
              <a:chOff x="2016" y="1920"/>
              <a:chExt cx="1680" cy="1680"/>
            </a:xfrm>
          </p:grpSpPr>
          <p:sp>
            <p:nvSpPr>
              <p:cNvPr id="33" name="Oval 12"/>
              <p:cNvSpPr>
                <a:spLocks noChangeArrowheads="1"/>
              </p:cNvSpPr>
              <p:nvPr/>
            </p:nvSpPr>
            <p:spPr bwMode="gray">
              <a:xfrm>
                <a:off x="2016" y="1920"/>
                <a:ext cx="1680" cy="1680"/>
              </a:xfrm>
              <a:prstGeom prst="ellipse">
                <a:avLst/>
              </a:prstGeom>
              <a:gradFill rotWithShape="1">
                <a:gsLst>
                  <a:gs pos="0">
                    <a:srgbClr val="92D365"/>
                  </a:gs>
                  <a:gs pos="100000">
                    <a:srgbClr val="92D365">
                      <a:gamma/>
                      <a:shade val="46275"/>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4" name="Freeform 13"/>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92D365">
                      <a:gamma/>
                      <a:tint val="0"/>
                      <a:invGamma/>
                    </a:srgbClr>
                  </a:gs>
                  <a:gs pos="100000">
                    <a:srgbClr val="92D365"/>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fr-FR"/>
              </a:p>
            </p:txBody>
          </p:sp>
        </p:grpSp>
        <p:cxnSp>
          <p:nvCxnSpPr>
            <p:cNvPr id="15" name="AutoShape 14"/>
            <p:cNvCxnSpPr>
              <a:cxnSpLocks noChangeShapeType="1"/>
              <a:endCxn id="33" idx="0"/>
            </p:cNvCxnSpPr>
            <p:nvPr/>
          </p:nvCxnSpPr>
          <p:spPr bwMode="gray">
            <a:xfrm flipH="1">
              <a:off x="3528667" y="4481535"/>
              <a:ext cx="1264" cy="295771"/>
            </a:xfrm>
            <a:prstGeom prst="straightConnector1">
              <a:avLst/>
            </a:prstGeom>
            <a:noFill/>
            <a:ln w="38100" cap="rnd">
              <a:solidFill>
                <a:srgbClr val="92D365"/>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AutoShape 15"/>
            <p:cNvSpPr>
              <a:spLocks noChangeArrowheads="1"/>
            </p:cNvSpPr>
            <p:nvPr/>
          </p:nvSpPr>
          <p:spPr bwMode="gray">
            <a:xfrm flipH="1">
              <a:off x="3633223" y="4367317"/>
              <a:ext cx="5105618" cy="1043609"/>
            </a:xfrm>
            <a:prstGeom prst="homePlate">
              <a:avLst>
                <a:gd name="adj" fmla="val 44955"/>
              </a:avLst>
            </a:prstGeom>
            <a:gradFill rotWithShape="1">
              <a:gsLst>
                <a:gs pos="0">
                  <a:srgbClr val="92D365"/>
                </a:gs>
                <a:gs pos="100000">
                  <a:srgbClr val="CCFF99"/>
                </a:gs>
              </a:gsLst>
              <a:lin ang="0" scaled="1"/>
            </a:gradFill>
            <a:ln>
              <a:noFill/>
            </a:ln>
            <a:effectLst/>
            <a:scene3d>
              <a:camera prst="legacyObliqueTopRight"/>
              <a:lightRig rig="legacyFlat3" dir="b"/>
            </a:scene3d>
            <a:sp3d extrusionH="430200" prstMaterial="legacyMatte">
              <a:bevelT w="13500" h="13500" prst="angle"/>
              <a:bevelB w="13500" h="13500" prst="angle"/>
              <a:extrusionClr>
                <a:srgbClr val="92D365"/>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grpSp>
          <p:nvGrpSpPr>
            <p:cNvPr id="17" name="Group 18"/>
            <p:cNvGrpSpPr>
              <a:grpSpLocks/>
            </p:cNvGrpSpPr>
            <p:nvPr/>
          </p:nvGrpSpPr>
          <p:grpSpPr bwMode="auto">
            <a:xfrm>
              <a:off x="4103096" y="3654494"/>
              <a:ext cx="181399" cy="223630"/>
              <a:chOff x="2016" y="1920"/>
              <a:chExt cx="1680" cy="1680"/>
            </a:xfrm>
          </p:grpSpPr>
          <p:sp>
            <p:nvSpPr>
              <p:cNvPr id="31" name="Oval 19"/>
              <p:cNvSpPr>
                <a:spLocks noChangeArrowheads="1"/>
              </p:cNvSpPr>
              <p:nvPr/>
            </p:nvSpPr>
            <p:spPr bwMode="gray">
              <a:xfrm>
                <a:off x="2016" y="1920"/>
                <a:ext cx="1680" cy="1680"/>
              </a:xfrm>
              <a:prstGeom prst="ellipse">
                <a:avLst/>
              </a:prstGeom>
              <a:gradFill rotWithShape="1">
                <a:gsLst>
                  <a:gs pos="0">
                    <a:srgbClr val="3399FF"/>
                  </a:gs>
                  <a:gs pos="100000">
                    <a:srgbClr val="3399FF">
                      <a:gamma/>
                      <a:shade val="46275"/>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2" name="Freeform 2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3399FF">
                      <a:gamma/>
                      <a:tint val="3137"/>
                      <a:invGamma/>
                    </a:srgbClr>
                  </a:gs>
                  <a:gs pos="100000">
                    <a:srgbClr val="3399FF"/>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fr-FR"/>
              </a:p>
            </p:txBody>
          </p:sp>
        </p:grpSp>
        <p:cxnSp>
          <p:nvCxnSpPr>
            <p:cNvPr id="18" name="AutoShape 21"/>
            <p:cNvCxnSpPr>
              <a:cxnSpLocks noChangeShapeType="1"/>
            </p:cNvCxnSpPr>
            <p:nvPr/>
          </p:nvCxnSpPr>
          <p:spPr bwMode="gray">
            <a:xfrm flipH="1">
              <a:off x="4193801" y="3363383"/>
              <a:ext cx="1258" cy="288005"/>
            </a:xfrm>
            <a:prstGeom prst="straightConnector1">
              <a:avLst/>
            </a:prstGeom>
            <a:noFill/>
            <a:ln w="38100" cap="rnd">
              <a:solidFill>
                <a:srgbClr val="86CEF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AutoShape 22"/>
            <p:cNvSpPr>
              <a:spLocks noChangeArrowheads="1"/>
            </p:cNvSpPr>
            <p:nvPr/>
          </p:nvSpPr>
          <p:spPr bwMode="gray">
            <a:xfrm flipH="1">
              <a:off x="4298351" y="3225869"/>
              <a:ext cx="4444268" cy="1043609"/>
            </a:xfrm>
            <a:prstGeom prst="homePlate">
              <a:avLst>
                <a:gd name="adj" fmla="val 39083"/>
              </a:avLst>
            </a:prstGeom>
            <a:gradFill rotWithShape="1">
              <a:gsLst>
                <a:gs pos="0">
                  <a:srgbClr val="5491D4"/>
                </a:gs>
                <a:gs pos="100000">
                  <a:srgbClr val="99CCFF"/>
                </a:gs>
              </a:gsLst>
              <a:lin ang="0" scaled="1"/>
            </a:gradFill>
            <a:ln>
              <a:noFill/>
            </a:ln>
            <a:effectLst/>
            <a:scene3d>
              <a:camera prst="legacyObliqueTopRight"/>
              <a:lightRig rig="legacyFlat3" dir="b"/>
            </a:scene3d>
            <a:sp3d extrusionH="430200" prstMaterial="legacyMatte">
              <a:bevelT w="13500" h="13500" prst="angle"/>
              <a:bevelB w="13500" h="13500" prst="angle"/>
              <a:extrusionClr>
                <a:srgbClr val="5491D4"/>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grpSp>
          <p:nvGrpSpPr>
            <p:cNvPr id="20" name="Group 25"/>
            <p:cNvGrpSpPr>
              <a:grpSpLocks/>
            </p:cNvGrpSpPr>
            <p:nvPr/>
          </p:nvGrpSpPr>
          <p:grpSpPr bwMode="auto">
            <a:xfrm>
              <a:off x="4798458" y="2500624"/>
              <a:ext cx="181399" cy="223630"/>
              <a:chOff x="2016" y="1920"/>
              <a:chExt cx="1680" cy="1680"/>
            </a:xfrm>
          </p:grpSpPr>
          <p:sp>
            <p:nvSpPr>
              <p:cNvPr id="29" name="Oval 26"/>
              <p:cNvSpPr>
                <a:spLocks noChangeArrowheads="1"/>
              </p:cNvSpPr>
              <p:nvPr/>
            </p:nvSpPr>
            <p:spPr bwMode="gray">
              <a:xfrm>
                <a:off x="2016" y="1920"/>
                <a:ext cx="1680" cy="1680"/>
              </a:xfrm>
              <a:prstGeom prst="ellipse">
                <a:avLst/>
              </a:prstGeom>
              <a:gradFill rotWithShape="1">
                <a:gsLst>
                  <a:gs pos="0">
                    <a:srgbClr val="FF6600"/>
                  </a:gs>
                  <a:gs pos="100000">
                    <a:srgbClr val="FF6600">
                      <a:gamma/>
                      <a:shade val="46275"/>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 name="Freeform 27"/>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6600">
                      <a:gamma/>
                      <a:tint val="0"/>
                      <a:invGamma/>
                    </a:srgbClr>
                  </a:gs>
                  <a:gs pos="100000">
                    <a:srgbClr val="FF66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fr-FR"/>
              </a:p>
            </p:txBody>
          </p:sp>
        </p:grpSp>
        <p:cxnSp>
          <p:nvCxnSpPr>
            <p:cNvPr id="21" name="AutoShape 28"/>
            <p:cNvCxnSpPr>
              <a:cxnSpLocks noChangeShapeType="1"/>
              <a:endCxn id="29" idx="0"/>
            </p:cNvCxnSpPr>
            <p:nvPr/>
          </p:nvCxnSpPr>
          <p:spPr bwMode="gray">
            <a:xfrm flipH="1">
              <a:off x="4889158" y="2212619"/>
              <a:ext cx="1263" cy="288005"/>
            </a:xfrm>
            <a:prstGeom prst="straightConnector1">
              <a:avLst/>
            </a:prstGeom>
            <a:noFill/>
            <a:ln w="38100" cap="rnd">
              <a:solidFill>
                <a:srgbClr val="B67FF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AutoShape 29"/>
            <p:cNvSpPr>
              <a:spLocks noChangeArrowheads="1"/>
            </p:cNvSpPr>
            <p:nvPr/>
          </p:nvSpPr>
          <p:spPr bwMode="gray">
            <a:xfrm flipH="1">
              <a:off x="4993713" y="2071999"/>
              <a:ext cx="3751426" cy="1043609"/>
            </a:xfrm>
            <a:prstGeom prst="homePlate">
              <a:avLst>
                <a:gd name="adj" fmla="val 37730"/>
              </a:avLst>
            </a:prstGeom>
            <a:gradFill rotWithShape="1">
              <a:gsLst>
                <a:gs pos="0">
                  <a:srgbClr val="FF9933"/>
                </a:gs>
                <a:gs pos="100000">
                  <a:srgbClr val="FFCC66"/>
                </a:gs>
              </a:gsLst>
              <a:lin ang="0" scaled="1"/>
            </a:gradFill>
            <a:ln>
              <a:noFill/>
            </a:ln>
            <a:effectLst/>
            <a:scene3d>
              <a:camera prst="legacyObliqueTopRight"/>
              <a:lightRig rig="legacyFlat3" dir="b"/>
            </a:scene3d>
            <a:sp3d extrusionH="430200" prstMaterial="legacyMatte">
              <a:bevelT w="13500" h="13500" prst="angle"/>
              <a:bevelB w="13500" h="13500" prst="angle"/>
              <a:extrusionClr>
                <a:srgbClr val="FF9933"/>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23" name="Text Box 9"/>
            <p:cNvSpPr txBox="1">
              <a:spLocks noChangeArrowheads="1"/>
            </p:cNvSpPr>
            <p:nvPr/>
          </p:nvSpPr>
          <p:spPr bwMode="gray">
            <a:xfrm>
              <a:off x="5554302" y="2131049"/>
              <a:ext cx="31845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fr-FR" sz="1600" dirty="0" smtClean="0"/>
                <a:t>Assure </a:t>
              </a:r>
              <a:r>
                <a:rPr lang="fr-FR" sz="1600" dirty="0"/>
                <a:t>formellement que le produit </a:t>
              </a:r>
              <a:r>
                <a:rPr lang="fr-FR" sz="1600" dirty="0" smtClean="0"/>
                <a:t> est  </a:t>
              </a:r>
              <a:r>
                <a:rPr lang="fr-FR" sz="1600" dirty="0"/>
                <a:t>conforme aux spécifications </a:t>
              </a:r>
              <a:endParaRPr lang="en-US" sz="1600" dirty="0">
                <a:solidFill>
                  <a:srgbClr val="000000"/>
                </a:solidFill>
              </a:endParaRPr>
            </a:p>
          </p:txBody>
        </p:sp>
        <p:sp>
          <p:nvSpPr>
            <p:cNvPr id="24" name="Text Box 9"/>
            <p:cNvSpPr txBox="1">
              <a:spLocks noChangeArrowheads="1"/>
            </p:cNvSpPr>
            <p:nvPr/>
          </p:nvSpPr>
          <p:spPr bwMode="gray">
            <a:xfrm>
              <a:off x="4819189" y="3284919"/>
              <a:ext cx="39196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fr-FR" sz="1600" dirty="0" smtClean="0"/>
                <a:t>Test </a:t>
              </a:r>
              <a:r>
                <a:rPr lang="fr-FR" sz="1600" dirty="0"/>
                <a:t>d'un système intégré </a:t>
              </a:r>
              <a:r>
                <a:rPr lang="fr-FR" sz="1600" dirty="0" smtClean="0"/>
                <a:t> afin </a:t>
              </a:r>
              <a:r>
                <a:rPr lang="fr-FR" sz="1600" dirty="0"/>
                <a:t>d'évaluer </a:t>
              </a:r>
              <a:r>
                <a:rPr lang="fr-FR" sz="1600" dirty="0" smtClean="0"/>
                <a:t> sa </a:t>
              </a:r>
              <a:r>
                <a:rPr lang="fr-FR" sz="1600" dirty="0"/>
                <a:t>conformité aux </a:t>
              </a:r>
              <a:r>
                <a:rPr lang="fr-FR" sz="1600" dirty="0" smtClean="0">
                  <a:solidFill>
                    <a:schemeClr val="accent4"/>
                  </a:solidFill>
                </a:rPr>
                <a:t>exigences</a:t>
              </a:r>
              <a:r>
                <a:rPr lang="fr-FR" sz="1600" dirty="0">
                  <a:solidFill>
                    <a:schemeClr val="accent4"/>
                  </a:solidFill>
                </a:rPr>
                <a:t> </a:t>
              </a:r>
              <a:r>
                <a:rPr lang="fr-FR" sz="1600" dirty="0" smtClean="0"/>
                <a:t>spécifiées</a:t>
              </a:r>
              <a:endParaRPr lang="en-US" sz="1600" dirty="0">
                <a:solidFill>
                  <a:srgbClr val="000000"/>
                </a:solidFill>
              </a:endParaRPr>
            </a:p>
          </p:txBody>
        </p:sp>
        <p:sp>
          <p:nvSpPr>
            <p:cNvPr id="25" name="Text Box 9"/>
            <p:cNvSpPr txBox="1">
              <a:spLocks noChangeArrowheads="1"/>
            </p:cNvSpPr>
            <p:nvPr/>
          </p:nvSpPr>
          <p:spPr bwMode="gray">
            <a:xfrm>
              <a:off x="4287943" y="4449928"/>
              <a:ext cx="445089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fr-FR" sz="1600" dirty="0"/>
                <a:t>C</a:t>
              </a:r>
              <a:r>
                <a:rPr lang="fr-FR" sz="1600" dirty="0" smtClean="0"/>
                <a:t>hacun </a:t>
              </a:r>
              <a:r>
                <a:rPr lang="fr-FR" sz="1600" dirty="0"/>
                <a:t>des modules indépendants du logiciel est </a:t>
              </a:r>
              <a:r>
                <a:rPr lang="fr-FR" sz="1600" dirty="0" smtClean="0"/>
                <a:t> assemblé </a:t>
              </a:r>
              <a:r>
                <a:rPr lang="fr-FR" sz="1600" dirty="0"/>
                <a:t>et testé dans l’ensemble.</a:t>
              </a:r>
              <a:endParaRPr lang="en-US" sz="1600" dirty="0"/>
            </a:p>
          </p:txBody>
        </p:sp>
        <p:sp>
          <p:nvSpPr>
            <p:cNvPr id="26" name="Text Box 10"/>
            <p:cNvSpPr txBox="1">
              <a:spLocks noChangeArrowheads="1"/>
            </p:cNvSpPr>
            <p:nvPr/>
          </p:nvSpPr>
          <p:spPr bwMode="gray">
            <a:xfrm>
              <a:off x="2690598" y="3896760"/>
              <a:ext cx="1678665" cy="584775"/>
            </a:xfrm>
            <a:prstGeom prst="rect">
              <a:avLst/>
            </a:prstGeom>
            <a:noFill/>
            <a:ln>
              <a:noFill/>
            </a:ln>
            <a:effectLst/>
            <a:extLst>
              <a:ext uri="{909E8E84-426E-40DD-AFC4-6F175D3DCCD1}">
                <a14:hiddenFill xmlns:a14="http://schemas.microsoft.com/office/drawing/2010/main">
                  <a:solidFill>
                    <a:srgbClr val="92D36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solidFill>
                    <a:srgbClr val="92D365"/>
                  </a:solidFill>
                  <a:effectLst>
                    <a:outerShdw blurRad="38100" dist="38100" dir="2700000" algn="tl">
                      <a:srgbClr val="C0C0C0"/>
                    </a:outerShdw>
                  </a:effectLst>
                  <a:latin typeface="Verdana" pitchFamily="34" charset="0"/>
                </a:rPr>
                <a:t>Test </a:t>
              </a:r>
            </a:p>
            <a:p>
              <a:r>
                <a:rPr lang="en-US" sz="1600" b="1" dirty="0" err="1" smtClean="0">
                  <a:solidFill>
                    <a:srgbClr val="92D365"/>
                  </a:solidFill>
                  <a:effectLst>
                    <a:outerShdw blurRad="38100" dist="38100" dir="2700000" algn="tl">
                      <a:srgbClr val="C0C0C0"/>
                    </a:outerShdw>
                  </a:effectLst>
                  <a:latin typeface="Verdana" pitchFamily="34" charset="0"/>
                </a:rPr>
                <a:t>d’intégration</a:t>
              </a:r>
              <a:endParaRPr lang="en-US" sz="1600" b="1" dirty="0">
                <a:solidFill>
                  <a:srgbClr val="92D365"/>
                </a:solidFill>
                <a:effectLst>
                  <a:outerShdw blurRad="38100" dist="38100" dir="2700000" algn="tl">
                    <a:srgbClr val="C0C0C0"/>
                  </a:outerShdw>
                </a:effectLst>
                <a:latin typeface="Verdana" pitchFamily="34" charset="0"/>
              </a:endParaRPr>
            </a:p>
          </p:txBody>
        </p:sp>
        <p:sp>
          <p:nvSpPr>
            <p:cNvPr id="27" name="Text Box 17"/>
            <p:cNvSpPr txBox="1">
              <a:spLocks noChangeArrowheads="1"/>
            </p:cNvSpPr>
            <p:nvPr/>
          </p:nvSpPr>
          <p:spPr bwMode="gray">
            <a:xfrm>
              <a:off x="3623428" y="2778608"/>
              <a:ext cx="1143262" cy="584775"/>
            </a:xfrm>
            <a:prstGeom prst="rect">
              <a:avLst/>
            </a:prstGeom>
            <a:noFill/>
            <a:ln>
              <a:noFill/>
            </a:ln>
            <a:effectLst/>
            <a:extLst>
              <a:ext uri="{909E8E84-426E-40DD-AFC4-6F175D3DCCD1}">
                <a14:hiddenFill xmlns:a14="http://schemas.microsoft.com/office/drawing/2010/main">
                  <a:solidFill>
                    <a:srgbClr val="86CE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solidFill>
                    <a:srgbClr val="0099FF"/>
                  </a:solidFill>
                  <a:effectLst>
                    <a:outerShdw blurRad="38100" dist="38100" dir="2700000" algn="tl">
                      <a:srgbClr val="C0C0C0"/>
                    </a:outerShdw>
                  </a:effectLst>
                  <a:latin typeface="Verdana" pitchFamily="34" charset="0"/>
                </a:rPr>
                <a:t>Test </a:t>
              </a:r>
            </a:p>
            <a:p>
              <a:r>
                <a:rPr lang="en-US" sz="1600" b="1" dirty="0" err="1" smtClean="0">
                  <a:solidFill>
                    <a:srgbClr val="0099FF"/>
                  </a:solidFill>
                  <a:effectLst>
                    <a:outerShdw blurRad="38100" dist="38100" dir="2700000" algn="tl">
                      <a:srgbClr val="C0C0C0"/>
                    </a:outerShdw>
                  </a:effectLst>
                  <a:latin typeface="Verdana" pitchFamily="34" charset="0"/>
                </a:rPr>
                <a:t>syst</a:t>
              </a:r>
              <a:r>
                <a:rPr lang="en-US" sz="1600" dirty="0" err="1" smtClean="0">
                  <a:solidFill>
                    <a:srgbClr val="0099FF"/>
                  </a:solidFill>
                  <a:effectLst>
                    <a:outerShdw blurRad="38100" dist="38100" dir="2700000" algn="tl">
                      <a:srgbClr val="C0C0C0"/>
                    </a:outerShdw>
                  </a:effectLst>
                  <a:latin typeface="Verdana" pitchFamily="34" charset="0"/>
                </a:rPr>
                <a:t>ème</a:t>
              </a:r>
              <a:endParaRPr lang="en-US" sz="1600" b="1" dirty="0">
                <a:solidFill>
                  <a:srgbClr val="0099FF"/>
                </a:solidFill>
                <a:effectLst>
                  <a:outerShdw blurRad="38100" dist="38100" dir="2700000" algn="tl">
                    <a:srgbClr val="C0C0C0"/>
                  </a:outerShdw>
                </a:effectLst>
                <a:latin typeface="Verdana" pitchFamily="34" charset="0"/>
              </a:endParaRPr>
            </a:p>
          </p:txBody>
        </p:sp>
        <p:sp>
          <p:nvSpPr>
            <p:cNvPr id="28" name="Text Box 24"/>
            <p:cNvSpPr txBox="1">
              <a:spLocks noChangeArrowheads="1"/>
            </p:cNvSpPr>
            <p:nvPr/>
          </p:nvSpPr>
          <p:spPr bwMode="gray">
            <a:xfrm>
              <a:off x="4021433" y="1627844"/>
              <a:ext cx="17379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solidFill>
                    <a:srgbClr val="FF6600"/>
                  </a:solidFill>
                  <a:effectLst>
                    <a:outerShdw blurRad="38100" dist="38100" dir="2700000" algn="tl">
                      <a:srgbClr val="C0C0C0"/>
                    </a:outerShdw>
                  </a:effectLst>
                  <a:latin typeface="Verdana" pitchFamily="34" charset="0"/>
                </a:rPr>
                <a:t>Test </a:t>
              </a:r>
            </a:p>
            <a:p>
              <a:r>
                <a:rPr lang="en-US" sz="1600" b="1" dirty="0" err="1" smtClean="0">
                  <a:solidFill>
                    <a:srgbClr val="FF6600"/>
                  </a:solidFill>
                  <a:effectLst>
                    <a:outerShdw blurRad="38100" dist="38100" dir="2700000" algn="tl">
                      <a:srgbClr val="C0C0C0"/>
                    </a:outerShdw>
                  </a:effectLst>
                  <a:latin typeface="Verdana" pitchFamily="34" charset="0"/>
                </a:rPr>
                <a:t>d’acceptation</a:t>
              </a:r>
              <a:endParaRPr lang="en-US" sz="1600" b="1" dirty="0">
                <a:solidFill>
                  <a:srgbClr val="FF6600"/>
                </a:solidFill>
                <a:effectLst>
                  <a:outerShdw blurRad="38100" dist="38100" dir="2700000" algn="tl">
                    <a:srgbClr val="C0C0C0"/>
                  </a:outerShdw>
                </a:effectLst>
                <a:latin typeface="Verdana" pitchFamily="34" charset="0"/>
              </a:endParaRPr>
            </a:p>
          </p:txBody>
        </p:sp>
      </p:grpSp>
      <p:sp>
        <p:nvSpPr>
          <p:cNvPr id="37" name="AutoShape 5"/>
          <p:cNvSpPr>
            <a:spLocks noChangeArrowheads="1"/>
          </p:cNvSpPr>
          <p:nvPr/>
        </p:nvSpPr>
        <p:spPr bwMode="gray">
          <a:xfrm rot="10800000">
            <a:off x="2245201" y="4777306"/>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14195159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Quand </a:t>
            </a:r>
            <a:r>
              <a:rPr lang="fr-FR" sz="1000" dirty="0">
                <a:solidFill>
                  <a:schemeClr val="tx1"/>
                </a:solidFill>
                <a:latin typeface="Times New Roman" pitchFamily="18" charset="0"/>
                <a:cs typeface="Times New Roman" pitchFamily="18" charset="0"/>
              </a:rPr>
              <a:t>et pourquoi faire des </a:t>
            </a:r>
            <a:r>
              <a:rPr lang="fr-FR" sz="1000" dirty="0" smtClean="0">
                <a:solidFill>
                  <a:schemeClr val="tx1"/>
                </a:solidFill>
                <a:latin typeface="Times New Roman" pitchFamily="18" charset="0"/>
                <a:cs typeface="Times New Roman" pitchFamily="18" charset="0"/>
              </a:rPr>
              <a:t>tests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Niveaux </a:t>
            </a:r>
            <a:r>
              <a:rPr lang="fr-FR" sz="1000" dirty="0">
                <a:solidFill>
                  <a:schemeClr val="tx1"/>
                </a:solidFill>
                <a:latin typeface="Times New Roman" pitchFamily="18" charset="0"/>
                <a:cs typeface="Times New Roman" pitchFamily="18" charset="0"/>
              </a:rPr>
              <a:t>de </a:t>
            </a:r>
            <a:r>
              <a:rPr lang="fr-FR" sz="1000" dirty="0" smtClean="0">
                <a:solidFill>
                  <a:schemeClr val="tx1"/>
                </a:solidFill>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 Expliquer </a:t>
            </a:r>
            <a:r>
              <a:rPr lang="fr-FR" sz="1000" dirty="0">
                <a:solidFill>
                  <a:srgbClr val="FF0000"/>
                </a:solidFill>
                <a:latin typeface="Times New Roman" pitchFamily="18" charset="0"/>
                <a:cs typeface="Times New Roman" pitchFamily="18" charset="0"/>
              </a:rPr>
              <a:t>processus de test </a:t>
            </a:r>
            <a:endParaRPr lang="fr-FR" sz="1000" dirty="0" smtClean="0">
              <a:solidFill>
                <a:srgbClr val="FF0000"/>
              </a:solidFill>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pour </a:t>
            </a:r>
            <a:r>
              <a:rPr lang="fr-FR" sz="1000" dirty="0">
                <a:solidFill>
                  <a:srgbClr val="FF0000"/>
                </a:solidFill>
                <a:latin typeface="Times New Roman" pitchFamily="18" charset="0"/>
                <a:cs typeface="Times New Roman" pitchFamily="18" charset="0"/>
              </a:rPr>
              <a:t>chaque </a:t>
            </a:r>
            <a:r>
              <a:rPr lang="fr-FR" sz="1000" dirty="0" smtClean="0">
                <a:solidFill>
                  <a:srgbClr val="FF0000"/>
                </a:solidFill>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7" name="AutoShape 5"/>
          <p:cNvSpPr>
            <a:spLocks noChangeArrowheads="1"/>
          </p:cNvSpPr>
          <p:nvPr/>
        </p:nvSpPr>
        <p:spPr bwMode="gray">
          <a:xfrm rot="10800000">
            <a:off x="2245201" y="5159443"/>
            <a:ext cx="253206" cy="140495"/>
          </a:xfrm>
          <a:prstGeom prst="chevron">
            <a:avLst>
              <a:gd name="adj" fmla="val 52514"/>
            </a:avLst>
          </a:prstGeom>
          <a:solidFill>
            <a:srgbClr val="FF0000"/>
          </a:solidFill>
          <a:ln>
            <a:noFill/>
          </a:ln>
          <a:effectLst/>
        </p:spPr>
        <p:txBody>
          <a:bodyPr wrap="none" anchor="ctr"/>
          <a:lstStyle/>
          <a:p>
            <a:endParaRPr lang="fr-FR"/>
          </a:p>
        </p:txBody>
      </p:sp>
      <p:sp>
        <p:nvSpPr>
          <p:cNvPr id="8" name="Titre 1"/>
          <p:cNvSpPr>
            <a:spLocks noGrp="1"/>
          </p:cNvSpPr>
          <p:nvPr>
            <p:ph type="title"/>
          </p:nvPr>
        </p:nvSpPr>
        <p:spPr>
          <a:xfrm>
            <a:off x="1194178" y="0"/>
            <a:ext cx="7958137" cy="1011237"/>
          </a:xfrm>
        </p:spPr>
        <p:txBody>
          <a:bodyPr/>
          <a:lstStyle/>
          <a:p>
            <a:r>
              <a:rPr lang="fr-FR" sz="3200" dirty="0" smtClean="0"/>
              <a:t>Le processus de test pour chaque itération :</a:t>
            </a:r>
            <a:endParaRPr lang="fr-FR" sz="3200" dirty="0"/>
          </a:p>
        </p:txBody>
      </p:sp>
      <p:pic>
        <p:nvPicPr>
          <p:cNvPr id="9" name="Shape 491" descr="blog.png"/>
          <p:cNvPicPr preferRelativeResize="0"/>
          <p:nvPr/>
        </p:nvPicPr>
        <p:blipFill>
          <a:blip r:embed="rId2">
            <a:alphaModFix/>
          </a:blip>
          <a:stretch>
            <a:fillRect/>
          </a:stretch>
        </p:blipFill>
        <p:spPr>
          <a:xfrm>
            <a:off x="2445554" y="1719618"/>
            <a:ext cx="6474249" cy="4451029"/>
          </a:xfrm>
          <a:prstGeom prst="rect">
            <a:avLst/>
          </a:prstGeom>
          <a:noFill/>
          <a:ln>
            <a:noFill/>
          </a:ln>
        </p:spPr>
      </p:pic>
    </p:spTree>
    <p:extLst>
      <p:ext uri="{BB962C8B-B14F-4D97-AF65-F5344CB8AC3E}">
        <p14:creationId xmlns:p14="http://schemas.microsoft.com/office/powerpoint/2010/main" val="29395361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à coins arrondis 7"/>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Quand </a:t>
            </a:r>
            <a:r>
              <a:rPr lang="fr-FR" sz="1000" dirty="0">
                <a:solidFill>
                  <a:schemeClr val="tx1"/>
                </a:solidFill>
                <a:latin typeface="Times New Roman" pitchFamily="18" charset="0"/>
                <a:cs typeface="Times New Roman" pitchFamily="18" charset="0"/>
              </a:rPr>
              <a:t>et pourquoi faire des </a:t>
            </a:r>
            <a:r>
              <a:rPr lang="fr-FR" sz="1000" dirty="0" smtClean="0">
                <a:solidFill>
                  <a:schemeClr val="tx1"/>
                </a:solidFill>
                <a:latin typeface="Times New Roman" pitchFamily="18" charset="0"/>
                <a:cs typeface="Times New Roman" pitchFamily="18" charset="0"/>
              </a:rPr>
              <a:t>tests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Niveaux </a:t>
            </a:r>
            <a:r>
              <a:rPr lang="fr-FR" sz="1000" dirty="0">
                <a:solidFill>
                  <a:schemeClr val="tx1"/>
                </a:solidFill>
                <a:latin typeface="Times New Roman" pitchFamily="18" charset="0"/>
                <a:cs typeface="Times New Roman" pitchFamily="18" charset="0"/>
              </a:rPr>
              <a:t>de </a:t>
            </a:r>
            <a:r>
              <a:rPr lang="fr-FR" sz="1000" dirty="0" smtClean="0">
                <a:solidFill>
                  <a:schemeClr val="tx1"/>
                </a:solidFill>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 Expliquer </a:t>
            </a:r>
            <a:r>
              <a:rPr lang="fr-FR" sz="1000" dirty="0">
                <a:solidFill>
                  <a:schemeClr val="accent4"/>
                </a:solidFill>
                <a:latin typeface="Times New Roman" pitchFamily="18" charset="0"/>
                <a:cs typeface="Times New Roman" pitchFamily="18" charset="0"/>
              </a:rPr>
              <a:t>processus de test </a:t>
            </a:r>
            <a:endParaRPr lang="fr-FR" sz="1000" dirty="0" smtClean="0">
              <a:solidFill>
                <a:schemeClr val="accent4"/>
              </a:solidFill>
              <a:latin typeface="Times New Roman" pitchFamily="18" charset="0"/>
              <a:cs typeface="Times New Roman" pitchFamily="18" charset="0"/>
            </a:endParaRP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pour </a:t>
            </a:r>
            <a:r>
              <a:rPr lang="fr-FR" sz="1000" dirty="0">
                <a:solidFill>
                  <a:schemeClr val="accent4"/>
                </a:solidFill>
                <a:latin typeface="Times New Roman" pitchFamily="18" charset="0"/>
                <a:cs typeface="Times New Roman" pitchFamily="18" charset="0"/>
              </a:rPr>
              <a:t>chaque </a:t>
            </a:r>
            <a:r>
              <a:rPr lang="fr-FR" sz="1000" dirty="0" smtClean="0">
                <a:solidFill>
                  <a:schemeClr val="accent4"/>
                </a:solidFill>
                <a:latin typeface="Times New Roman" pitchFamily="18" charset="0"/>
                <a:cs typeface="Times New Roman" pitchFamily="18" charset="0"/>
              </a:rPr>
              <a:t>itération</a:t>
            </a:r>
          </a:p>
          <a:p>
            <a:pPr algn="l"/>
            <a:r>
              <a:rPr lang="fr-FR" sz="1000" dirty="0">
                <a:solidFill>
                  <a:srgbClr val="F72805"/>
                </a:solidFill>
                <a:latin typeface="Times New Roman" pitchFamily="18" charset="0"/>
                <a:cs typeface="Times New Roman" pitchFamily="18" charset="0"/>
              </a:rPr>
              <a:t> </a:t>
            </a:r>
            <a:r>
              <a:rPr lang="fr-FR" sz="1000" dirty="0" smtClean="0">
                <a:solidFill>
                  <a:srgbClr val="F72805"/>
                </a:solidFill>
                <a:latin typeface="Times New Roman" pitchFamily="18" charset="0"/>
                <a:cs typeface="Times New Roman" pitchFamily="18" charset="0"/>
              </a:rPr>
              <a:t>       + Exemple </a:t>
            </a:r>
            <a:r>
              <a:rPr lang="fr-FR" sz="1000" dirty="0">
                <a:solidFill>
                  <a:srgbClr val="F72805"/>
                </a:solidFill>
                <a:latin typeface="Times New Roman" pitchFamily="18" charset="0"/>
                <a:cs typeface="Times New Roman" pitchFamily="18" charset="0"/>
              </a:rPr>
              <a:t>spécifications </a:t>
            </a:r>
            <a:endParaRPr lang="fr-FR" sz="1000" dirty="0" smtClean="0">
              <a:solidFill>
                <a:srgbClr val="F72805"/>
              </a:solidFill>
              <a:latin typeface="Times New Roman" pitchFamily="18" charset="0"/>
              <a:cs typeface="Times New Roman" pitchFamily="18" charset="0"/>
            </a:endParaRPr>
          </a:p>
          <a:p>
            <a:pPr algn="l"/>
            <a:r>
              <a:rPr lang="fr-FR" sz="1000" dirty="0">
                <a:solidFill>
                  <a:srgbClr val="F72805"/>
                </a:solidFill>
                <a:latin typeface="Times New Roman" pitchFamily="18" charset="0"/>
                <a:cs typeface="Times New Roman" pitchFamily="18" charset="0"/>
              </a:rPr>
              <a:t> </a:t>
            </a:r>
            <a:r>
              <a:rPr lang="fr-FR" sz="1000" dirty="0" smtClean="0">
                <a:solidFill>
                  <a:srgbClr val="F72805"/>
                </a:solidFill>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5" name="AutoShape 5"/>
          <p:cNvSpPr>
            <a:spLocks noChangeArrowheads="1"/>
          </p:cNvSpPr>
          <p:nvPr/>
        </p:nvSpPr>
        <p:spPr bwMode="gray">
          <a:xfrm rot="10800000">
            <a:off x="2255941" y="5432398"/>
            <a:ext cx="253206" cy="140495"/>
          </a:xfrm>
          <a:prstGeom prst="chevron">
            <a:avLst>
              <a:gd name="adj" fmla="val 52514"/>
            </a:avLst>
          </a:prstGeom>
          <a:solidFill>
            <a:srgbClr val="FF0000"/>
          </a:solidFill>
          <a:ln>
            <a:noFill/>
          </a:ln>
          <a:effectLst/>
        </p:spPr>
        <p:txBody>
          <a:bodyPr wrap="none" anchor="ctr"/>
          <a:lstStyle/>
          <a:p>
            <a:endParaRPr lang="fr-FR"/>
          </a:p>
        </p:txBody>
      </p:sp>
      <p:sp>
        <p:nvSpPr>
          <p:cNvPr id="10" name="Titre 1"/>
          <p:cNvSpPr>
            <a:spLocks noGrp="1"/>
          </p:cNvSpPr>
          <p:nvPr>
            <p:ph type="title"/>
          </p:nvPr>
        </p:nvSpPr>
        <p:spPr>
          <a:xfrm>
            <a:off x="1064525" y="95534"/>
            <a:ext cx="8079475" cy="1011237"/>
          </a:xfrm>
        </p:spPr>
        <p:txBody>
          <a:bodyPr/>
          <a:lstStyle/>
          <a:p>
            <a:r>
              <a:rPr lang="fr-FR" sz="3200" dirty="0" smtClean="0"/>
              <a:t>Exemple de spécifications bibliothèque :</a:t>
            </a:r>
            <a:endParaRPr lang="fr-FR" sz="3200" dirty="0"/>
          </a:p>
        </p:txBody>
      </p:sp>
      <p:sp>
        <p:nvSpPr>
          <p:cNvPr id="11" name="Rectangle 9"/>
          <p:cNvSpPr txBox="1">
            <a:spLocks noChangeArrowheads="1"/>
          </p:cNvSpPr>
          <p:nvPr/>
        </p:nvSpPr>
        <p:spPr bwMode="auto">
          <a:xfrm>
            <a:off x="2565779" y="1463082"/>
            <a:ext cx="6482687" cy="257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a:lstStyle>
          <a:p>
            <a:pPr marL="0" lvl="0" indent="0">
              <a:buNone/>
            </a:pPr>
            <a:r>
              <a:rPr lang="fr-FR" sz="2000" dirty="0" smtClean="0">
                <a:solidFill>
                  <a:srgbClr val="00B050"/>
                </a:solidFill>
                <a:latin typeface="+mj-lt"/>
                <a:ea typeface="+mj-ea"/>
                <a:cs typeface="Times New Roman" pitchFamily="18" charset="0"/>
              </a:rPr>
              <a:t>Membre:</a:t>
            </a:r>
            <a:endParaRPr lang="fr-FR" sz="2000" b="0" dirty="0">
              <a:solidFill>
                <a:schemeClr val="tx2"/>
              </a:solidFill>
              <a:latin typeface="+mj-lt"/>
              <a:ea typeface="+mj-ea"/>
              <a:cs typeface="Times New Roman" pitchFamily="18" charset="0"/>
            </a:endParaRP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Membre </a:t>
            </a:r>
            <a:r>
              <a:rPr lang="fr-FR" sz="2000" b="0" dirty="0">
                <a:solidFill>
                  <a:schemeClr val="tx2"/>
                </a:solidFill>
                <a:latin typeface="+mj-lt"/>
                <a:ea typeface="+mj-ea"/>
                <a:cs typeface="Times New Roman" pitchFamily="18" charset="0"/>
              </a:rPr>
              <a:t>peut emprunter des livres</a:t>
            </a: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Membre </a:t>
            </a:r>
            <a:r>
              <a:rPr lang="fr-FR" sz="2000" b="0" dirty="0">
                <a:solidFill>
                  <a:schemeClr val="tx2"/>
                </a:solidFill>
                <a:latin typeface="+mj-lt"/>
                <a:ea typeface="+mj-ea"/>
                <a:cs typeface="Times New Roman" pitchFamily="18" charset="0"/>
              </a:rPr>
              <a:t>peut </a:t>
            </a:r>
            <a:r>
              <a:rPr lang="fr-FR" sz="2000" b="0" dirty="0" smtClean="0">
                <a:solidFill>
                  <a:schemeClr val="tx2"/>
                </a:solidFill>
                <a:latin typeface="+mj-lt"/>
                <a:ea typeface="+mj-ea"/>
                <a:cs typeface="Times New Roman" pitchFamily="18" charset="0"/>
              </a:rPr>
              <a:t>réserver </a:t>
            </a:r>
            <a:r>
              <a:rPr lang="fr-FR" sz="2000" b="0" dirty="0">
                <a:solidFill>
                  <a:schemeClr val="tx2"/>
                </a:solidFill>
                <a:latin typeface="+mj-lt"/>
                <a:ea typeface="+mj-ea"/>
                <a:cs typeface="Times New Roman" pitchFamily="18" charset="0"/>
              </a:rPr>
              <a:t>un livre</a:t>
            </a: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Peut emprunter </a:t>
            </a:r>
            <a:r>
              <a:rPr lang="fr-FR" sz="2000" b="0" dirty="0">
                <a:solidFill>
                  <a:schemeClr val="tx2"/>
                </a:solidFill>
                <a:latin typeface="+mj-lt"/>
                <a:ea typeface="+mj-ea"/>
                <a:cs typeface="Times New Roman" pitchFamily="18" charset="0"/>
              </a:rPr>
              <a:t>de 0 a 5 livres</a:t>
            </a: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Ne </a:t>
            </a:r>
            <a:r>
              <a:rPr lang="fr-FR" sz="2000" b="0" dirty="0">
                <a:solidFill>
                  <a:schemeClr val="tx2"/>
                </a:solidFill>
                <a:latin typeface="+mj-lt"/>
                <a:ea typeface="+mj-ea"/>
                <a:cs typeface="Times New Roman" pitchFamily="18" charset="0"/>
              </a:rPr>
              <a:t>peut pas emprunter si amende</a:t>
            </a: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Membre </a:t>
            </a:r>
            <a:r>
              <a:rPr lang="fr-FR" sz="2000" b="0" dirty="0">
                <a:solidFill>
                  <a:schemeClr val="tx2"/>
                </a:solidFill>
                <a:latin typeface="+mj-lt"/>
                <a:ea typeface="+mj-ea"/>
                <a:cs typeface="Times New Roman" pitchFamily="18" charset="0"/>
              </a:rPr>
              <a:t>a un </a:t>
            </a:r>
            <a:r>
              <a:rPr lang="fr-FR" sz="2000" b="0" dirty="0" smtClean="0">
                <a:solidFill>
                  <a:schemeClr val="tx2"/>
                </a:solidFill>
                <a:latin typeface="+mj-lt"/>
                <a:ea typeface="+mj-ea"/>
                <a:cs typeface="Times New Roman" pitchFamily="18" charset="0"/>
              </a:rPr>
              <a:t>identifiant/nom/prénom/adresse/</a:t>
            </a:r>
            <a:r>
              <a:rPr lang="fr-FR" sz="2000" b="0" dirty="0" err="1" smtClean="0">
                <a:solidFill>
                  <a:schemeClr val="tx2"/>
                </a:solidFill>
                <a:latin typeface="+mj-lt"/>
                <a:ea typeface="+mj-ea"/>
                <a:cs typeface="Times New Roman" pitchFamily="18" charset="0"/>
              </a:rPr>
              <a:t>num</a:t>
            </a:r>
            <a:r>
              <a:rPr lang="fr-FR" sz="2000" b="0" dirty="0">
                <a:solidFill>
                  <a:schemeClr val="tx2"/>
                </a:solidFill>
                <a:latin typeface="+mj-lt"/>
                <a:ea typeface="+mj-ea"/>
                <a:cs typeface="Times New Roman" pitchFamily="18" charset="0"/>
              </a:rPr>
              <a:t>. </a:t>
            </a:r>
            <a:endParaRPr lang="fr-FR" sz="2000" b="0" dirty="0" smtClean="0">
              <a:solidFill>
                <a:schemeClr val="tx2"/>
              </a:solidFill>
              <a:latin typeface="+mj-lt"/>
              <a:ea typeface="+mj-ea"/>
              <a:cs typeface="Times New Roman" pitchFamily="18" charset="0"/>
            </a:endParaRP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de </a:t>
            </a:r>
            <a:r>
              <a:rPr lang="fr-FR" sz="2000" b="0" dirty="0">
                <a:solidFill>
                  <a:schemeClr val="tx2"/>
                </a:solidFill>
                <a:latin typeface="+mj-lt"/>
                <a:ea typeface="+mj-ea"/>
                <a:cs typeface="Times New Roman" pitchFamily="18" charset="0"/>
              </a:rPr>
              <a:t>tel</a:t>
            </a:r>
            <a:r>
              <a:rPr lang="fr-FR" sz="2000" b="0" dirty="0" smtClean="0">
                <a:solidFill>
                  <a:schemeClr val="tx2"/>
                </a:solidFill>
                <a:latin typeface="+mj-lt"/>
                <a:ea typeface="+mj-ea"/>
                <a:cs typeface="Times New Roman" pitchFamily="18" charset="0"/>
              </a:rPr>
              <a:t>. </a:t>
            </a:r>
            <a:endParaRPr lang="fr-FR" sz="2000" b="0" dirty="0">
              <a:solidFill>
                <a:schemeClr val="tx2"/>
              </a:solidFill>
              <a:latin typeface="+mj-lt"/>
              <a:ea typeface="+mj-ea"/>
              <a:cs typeface="Times New Roman" pitchFamily="18" charset="0"/>
            </a:endParaRPr>
          </a:p>
          <a:p>
            <a:pPr marL="0" indent="0">
              <a:buNone/>
            </a:pPr>
            <a:endParaRPr lang="fr-FR" sz="2000" b="0" dirty="0">
              <a:solidFill>
                <a:schemeClr val="tx2"/>
              </a:solidFill>
              <a:latin typeface="+mj-lt"/>
              <a:ea typeface="+mj-ea"/>
              <a:cs typeface="Times New Roman" pitchFamily="18" charset="0"/>
            </a:endParaRPr>
          </a:p>
          <a:p>
            <a:pPr marL="0" indent="0">
              <a:buNone/>
            </a:pPr>
            <a:r>
              <a:rPr lang="fr-FR" sz="2000" b="0" dirty="0">
                <a:solidFill>
                  <a:schemeClr val="tx2"/>
                </a:solidFill>
                <a:latin typeface="+mj-lt"/>
                <a:ea typeface="+mj-ea"/>
                <a:cs typeface="Times New Roman" pitchFamily="18" charset="0"/>
              </a:rPr>
              <a:t> </a:t>
            </a:r>
            <a:r>
              <a:rPr lang="fr-FR" sz="2000" dirty="0">
                <a:solidFill>
                  <a:srgbClr val="00B050"/>
                </a:solidFill>
                <a:latin typeface="+mj-lt"/>
                <a:ea typeface="+mj-ea"/>
                <a:cs typeface="Times New Roman" pitchFamily="18" charset="0"/>
              </a:rPr>
              <a:t>Livre</a:t>
            </a:r>
            <a:r>
              <a:rPr lang="fr-FR" sz="2000" dirty="0" smtClean="0">
                <a:solidFill>
                  <a:srgbClr val="00B050"/>
                </a:solidFill>
                <a:latin typeface="+mj-lt"/>
                <a:ea typeface="+mj-ea"/>
                <a:cs typeface="Times New Roman" pitchFamily="18" charset="0"/>
              </a:rPr>
              <a:t>:</a:t>
            </a:r>
            <a:endParaRPr lang="fr-FR" sz="2000" b="0" dirty="0">
              <a:solidFill>
                <a:schemeClr val="tx2"/>
              </a:solidFill>
              <a:latin typeface="+mj-lt"/>
              <a:ea typeface="+mj-ea"/>
              <a:cs typeface="Times New Roman" pitchFamily="18" charset="0"/>
            </a:endParaRP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Peut être </a:t>
            </a:r>
            <a:r>
              <a:rPr lang="fr-FR" sz="2000" b="0" dirty="0">
                <a:solidFill>
                  <a:schemeClr val="tx2"/>
                </a:solidFill>
                <a:latin typeface="+mj-lt"/>
                <a:ea typeface="+mj-ea"/>
                <a:cs typeface="Times New Roman" pitchFamily="18" charset="0"/>
              </a:rPr>
              <a:t>emprunter</a:t>
            </a: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Identifier </a:t>
            </a:r>
            <a:r>
              <a:rPr lang="fr-FR" sz="2000" b="0" dirty="0">
                <a:solidFill>
                  <a:schemeClr val="tx2"/>
                </a:solidFill>
                <a:latin typeface="+mj-lt"/>
                <a:ea typeface="+mj-ea"/>
                <a:cs typeface="Times New Roman" pitchFamily="18" charset="0"/>
              </a:rPr>
              <a:t>par </a:t>
            </a:r>
            <a:r>
              <a:rPr lang="fr-FR" sz="2000" b="0" dirty="0" smtClean="0">
                <a:solidFill>
                  <a:schemeClr val="tx2"/>
                </a:solidFill>
                <a:latin typeface="+mj-lt"/>
                <a:ea typeface="+mj-ea"/>
                <a:cs typeface="Times New Roman" pitchFamily="18" charset="0"/>
              </a:rPr>
              <a:t>ISBN/titre/auteur/éditeur</a:t>
            </a:r>
            <a:endParaRPr lang="fr-FR" sz="2000" b="0" dirty="0">
              <a:solidFill>
                <a:schemeClr val="tx2"/>
              </a:solidFill>
              <a:latin typeface="+mj-lt"/>
              <a:ea typeface="+mj-ea"/>
              <a:cs typeface="Times New Roman" pitchFamily="18" charset="0"/>
            </a:endParaRP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Il </a:t>
            </a:r>
            <a:r>
              <a:rPr lang="fr-FR" sz="2000" b="0" dirty="0">
                <a:solidFill>
                  <a:schemeClr val="tx2"/>
                </a:solidFill>
                <a:latin typeface="+mj-lt"/>
                <a:ea typeface="+mj-ea"/>
                <a:cs typeface="Times New Roman" pitchFamily="18" charset="0"/>
              </a:rPr>
              <a:t>a un statut </a:t>
            </a:r>
            <a:r>
              <a:rPr lang="fr-FR" sz="2000" b="0" dirty="0" smtClean="0">
                <a:solidFill>
                  <a:schemeClr val="tx2"/>
                </a:solidFill>
                <a:latin typeface="+mj-lt"/>
                <a:ea typeface="+mj-ea"/>
                <a:cs typeface="Times New Roman" pitchFamily="18" charset="0"/>
              </a:rPr>
              <a:t>(disponible, emprunter, réserver, en </a:t>
            </a: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réparation, </a:t>
            </a:r>
            <a:r>
              <a:rPr lang="fr-FR" sz="2000" b="0" dirty="0">
                <a:solidFill>
                  <a:schemeClr val="tx2"/>
                </a:solidFill>
                <a:latin typeface="+mj-lt"/>
                <a:ea typeface="+mj-ea"/>
                <a:cs typeface="Times New Roman" pitchFamily="18" charset="0"/>
              </a:rPr>
              <a:t>perdu, incertain, hors service</a:t>
            </a:r>
            <a:r>
              <a:rPr lang="fr-FR" sz="2000" b="0" dirty="0" smtClean="0">
                <a:solidFill>
                  <a:schemeClr val="tx2"/>
                </a:solidFill>
                <a:latin typeface="+mj-lt"/>
                <a:ea typeface="+mj-ea"/>
                <a:cs typeface="Times New Roman" pitchFamily="18" charset="0"/>
              </a:rPr>
              <a:t>)</a:t>
            </a:r>
            <a:endParaRPr lang="fr-FR" sz="2000" dirty="0">
              <a:latin typeface="Times New Roman" pitchFamily="18" charset="0"/>
              <a:cs typeface="Times New Roman" pitchFamily="18" charset="0"/>
            </a:endParaRPr>
          </a:p>
        </p:txBody>
      </p:sp>
    </p:spTree>
    <p:extLst>
      <p:ext uri="{BB962C8B-B14F-4D97-AF65-F5344CB8AC3E}">
        <p14:creationId xmlns:p14="http://schemas.microsoft.com/office/powerpoint/2010/main" val="35580586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txBox="1">
            <a:spLocks noChangeArrowheads="1"/>
          </p:cNvSpPr>
          <p:nvPr/>
        </p:nvSpPr>
        <p:spPr bwMode="auto">
          <a:xfrm>
            <a:off x="2565779" y="1449434"/>
            <a:ext cx="6482687" cy="257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a:lstStyle>
          <a:p>
            <a:pPr marL="0" indent="0">
              <a:buNone/>
            </a:pPr>
            <a:r>
              <a:rPr lang="fr-FR" sz="2000" dirty="0" smtClean="0">
                <a:solidFill>
                  <a:srgbClr val="00B050"/>
                </a:solidFill>
                <a:latin typeface="+mj-lt"/>
                <a:ea typeface="+mj-ea"/>
                <a:cs typeface="Times New Roman" pitchFamily="18" charset="0"/>
              </a:rPr>
              <a:t> Prêt:</a:t>
            </a:r>
            <a:endParaRPr lang="fr-FR" sz="2000" b="0" dirty="0">
              <a:solidFill>
                <a:schemeClr val="tx2"/>
              </a:solidFill>
              <a:latin typeface="+mj-lt"/>
              <a:ea typeface="+mj-ea"/>
              <a:cs typeface="Times New Roman" pitchFamily="18" charset="0"/>
            </a:endParaRP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Durée </a:t>
            </a:r>
            <a:r>
              <a:rPr lang="fr-FR" sz="2000" b="0" dirty="0">
                <a:solidFill>
                  <a:schemeClr val="tx2"/>
                </a:solidFill>
                <a:latin typeface="+mj-lt"/>
                <a:ea typeface="+mj-ea"/>
                <a:cs typeface="Times New Roman" pitchFamily="18" charset="0"/>
              </a:rPr>
              <a:t>maximale de 21 jours </a:t>
            </a:r>
            <a:r>
              <a:rPr lang="fr-FR" sz="2000" b="0" dirty="0" smtClean="0">
                <a:solidFill>
                  <a:schemeClr val="tx2"/>
                </a:solidFill>
                <a:latin typeface="+mj-lt"/>
                <a:ea typeface="+mj-ea"/>
                <a:cs typeface="Times New Roman" pitchFamily="18" charset="0"/>
              </a:rPr>
              <a:t>consécutifs</a:t>
            </a:r>
            <a:endParaRPr lang="fr-FR" sz="2000" b="0" dirty="0">
              <a:solidFill>
                <a:schemeClr val="tx2"/>
              </a:solidFill>
              <a:latin typeface="+mj-lt"/>
              <a:ea typeface="+mj-ea"/>
              <a:cs typeface="Times New Roman" pitchFamily="18" charset="0"/>
            </a:endParaRP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Identifier </a:t>
            </a:r>
            <a:r>
              <a:rPr lang="fr-FR" sz="2000" b="0" dirty="0">
                <a:solidFill>
                  <a:schemeClr val="tx2"/>
                </a:solidFill>
                <a:latin typeface="+mj-lt"/>
                <a:ea typeface="+mj-ea"/>
                <a:cs typeface="Times New Roman" pitchFamily="18" charset="0"/>
              </a:rPr>
              <a:t>par ID/date emprunt/date retour/date de </a:t>
            </a:r>
            <a:endParaRPr lang="fr-FR" sz="2000" b="0" dirty="0" smtClean="0">
              <a:solidFill>
                <a:schemeClr val="tx2"/>
              </a:solidFill>
              <a:latin typeface="+mj-lt"/>
              <a:ea typeface="+mj-ea"/>
              <a:cs typeface="Times New Roman" pitchFamily="18" charset="0"/>
            </a:endParaRP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retour </a:t>
            </a:r>
            <a:r>
              <a:rPr lang="fr-FR" sz="2000" b="0" dirty="0">
                <a:solidFill>
                  <a:schemeClr val="tx2"/>
                </a:solidFill>
                <a:latin typeface="+mj-lt"/>
                <a:ea typeface="+mj-ea"/>
                <a:cs typeface="Times New Roman" pitchFamily="18" charset="0"/>
              </a:rPr>
              <a:t>du document</a:t>
            </a: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Lorsque </a:t>
            </a:r>
            <a:r>
              <a:rPr lang="fr-FR" sz="2000" b="0" dirty="0">
                <a:solidFill>
                  <a:schemeClr val="tx2"/>
                </a:solidFill>
                <a:latin typeface="+mj-lt"/>
                <a:ea typeface="+mj-ea"/>
                <a:cs typeface="Times New Roman" pitchFamily="18" charset="0"/>
              </a:rPr>
              <a:t>la date de retour du </a:t>
            </a:r>
            <a:r>
              <a:rPr lang="fr-FR" sz="2000" b="0" dirty="0" smtClean="0">
                <a:solidFill>
                  <a:schemeClr val="tx2"/>
                </a:solidFill>
                <a:latin typeface="+mj-lt"/>
                <a:ea typeface="+mj-ea"/>
                <a:cs typeface="Times New Roman" pitchFamily="18" charset="0"/>
              </a:rPr>
              <a:t>document dépasse </a:t>
            </a:r>
            <a:r>
              <a:rPr lang="fr-FR" sz="2000" b="0" dirty="0">
                <a:solidFill>
                  <a:schemeClr val="tx2"/>
                </a:solidFill>
                <a:latin typeface="+mj-lt"/>
                <a:ea typeface="+mj-ea"/>
                <a:cs typeface="Times New Roman" pitchFamily="18" charset="0"/>
              </a:rPr>
              <a:t>la </a:t>
            </a:r>
            <a:endParaRPr lang="fr-FR" sz="2000" b="0" dirty="0" smtClean="0">
              <a:solidFill>
                <a:schemeClr val="tx2"/>
              </a:solidFill>
              <a:latin typeface="+mj-lt"/>
              <a:ea typeface="+mj-ea"/>
              <a:cs typeface="Times New Roman" pitchFamily="18" charset="0"/>
            </a:endParaRP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date </a:t>
            </a:r>
            <a:r>
              <a:rPr lang="fr-FR" sz="2000" b="0" dirty="0">
                <a:solidFill>
                  <a:schemeClr val="tx2"/>
                </a:solidFill>
                <a:latin typeface="+mj-lt"/>
                <a:ea typeface="+mj-ea"/>
                <a:cs typeface="Times New Roman" pitchFamily="18" charset="0"/>
              </a:rPr>
              <a:t>de retour =&gt; amende de 1$/jour</a:t>
            </a: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Impossible </a:t>
            </a:r>
            <a:r>
              <a:rPr lang="fr-FR" sz="2000" b="0" dirty="0">
                <a:solidFill>
                  <a:schemeClr val="tx2"/>
                </a:solidFill>
                <a:latin typeface="+mj-lt"/>
                <a:ea typeface="+mj-ea"/>
                <a:cs typeface="Times New Roman" pitchFamily="18" charset="0"/>
              </a:rPr>
              <a:t>d'emprunter si il y a un amende</a:t>
            </a: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Impossible </a:t>
            </a:r>
            <a:r>
              <a:rPr lang="fr-FR" sz="2000" b="0" dirty="0">
                <a:solidFill>
                  <a:schemeClr val="tx2"/>
                </a:solidFill>
                <a:latin typeface="+mj-lt"/>
                <a:ea typeface="+mj-ea"/>
                <a:cs typeface="Times New Roman" pitchFamily="18" charset="0"/>
              </a:rPr>
              <a:t>d'emprunter un livre hors service</a:t>
            </a: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Lors </a:t>
            </a:r>
            <a:r>
              <a:rPr lang="fr-FR" sz="2000" b="0" dirty="0">
                <a:solidFill>
                  <a:schemeClr val="tx2"/>
                </a:solidFill>
                <a:latin typeface="+mj-lt"/>
                <a:ea typeface="+mj-ea"/>
                <a:cs typeface="Times New Roman" pitchFamily="18" charset="0"/>
              </a:rPr>
              <a:t>de l'emprunt, la </a:t>
            </a:r>
            <a:r>
              <a:rPr lang="fr-FR" sz="2000" b="0" dirty="0" smtClean="0">
                <a:solidFill>
                  <a:schemeClr val="tx2"/>
                </a:solidFill>
                <a:latin typeface="+mj-lt"/>
                <a:ea typeface="+mj-ea"/>
                <a:cs typeface="Times New Roman" pitchFamily="18" charset="0"/>
              </a:rPr>
              <a:t>réservation </a:t>
            </a:r>
            <a:r>
              <a:rPr lang="fr-FR" sz="2000" b="0" dirty="0">
                <a:solidFill>
                  <a:schemeClr val="tx2"/>
                </a:solidFill>
                <a:latin typeface="+mj-lt"/>
                <a:ea typeface="+mj-ea"/>
                <a:cs typeface="Times New Roman" pitchFamily="18" charset="0"/>
              </a:rPr>
              <a:t>se termine</a:t>
            </a:r>
          </a:p>
          <a:p>
            <a:pPr marL="0" indent="0">
              <a:buNone/>
            </a:pPr>
            <a:r>
              <a:rPr lang="fr-FR" sz="2000" b="0" dirty="0">
                <a:solidFill>
                  <a:schemeClr val="tx2"/>
                </a:solidFill>
                <a:latin typeface="+mj-lt"/>
                <a:ea typeface="+mj-ea"/>
                <a:cs typeface="Times New Roman" pitchFamily="18" charset="0"/>
              </a:rPr>
              <a:t> </a:t>
            </a:r>
          </a:p>
          <a:p>
            <a:pPr marL="0" indent="0">
              <a:buNone/>
            </a:pPr>
            <a:r>
              <a:rPr lang="fr-FR" sz="2000" b="0" dirty="0">
                <a:solidFill>
                  <a:schemeClr val="tx2"/>
                </a:solidFill>
                <a:latin typeface="+mj-lt"/>
                <a:ea typeface="+mj-ea"/>
                <a:cs typeface="Times New Roman" pitchFamily="18" charset="0"/>
              </a:rPr>
              <a:t> </a:t>
            </a:r>
            <a:r>
              <a:rPr lang="fr-FR" sz="2000" dirty="0" smtClean="0">
                <a:solidFill>
                  <a:srgbClr val="00B050"/>
                </a:solidFill>
                <a:latin typeface="+mj-lt"/>
                <a:ea typeface="+mj-ea"/>
                <a:cs typeface="Times New Roman" pitchFamily="18" charset="0"/>
              </a:rPr>
              <a:t>Réservation:</a:t>
            </a:r>
            <a:endParaRPr lang="fr-FR" sz="2000" b="0" dirty="0">
              <a:solidFill>
                <a:schemeClr val="tx2"/>
              </a:solidFill>
              <a:latin typeface="+mj-lt"/>
              <a:ea typeface="+mj-ea"/>
              <a:cs typeface="Times New Roman" pitchFamily="18" charset="0"/>
            </a:endParaRP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Donne priorité </a:t>
            </a:r>
            <a:r>
              <a:rPr lang="fr-FR" sz="2000" b="0" dirty="0">
                <a:solidFill>
                  <a:schemeClr val="tx2"/>
                </a:solidFill>
                <a:latin typeface="+mj-lt"/>
                <a:ea typeface="+mj-ea"/>
                <a:cs typeface="Times New Roman" pitchFamily="18" charset="0"/>
              </a:rPr>
              <a:t>au membre d'emprunter lorsque le </a:t>
            </a:r>
            <a:endParaRPr lang="fr-FR" sz="2000" b="0" dirty="0" smtClean="0">
              <a:solidFill>
                <a:schemeClr val="tx2"/>
              </a:solidFill>
              <a:latin typeface="+mj-lt"/>
              <a:ea typeface="+mj-ea"/>
              <a:cs typeface="Times New Roman" pitchFamily="18" charset="0"/>
            </a:endParaRPr>
          </a:p>
          <a:p>
            <a:pPr marL="0" indent="0">
              <a:buNone/>
            </a:pPr>
            <a:r>
              <a:rPr lang="fr-FR" sz="2000" b="0" dirty="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  document </a:t>
            </a:r>
            <a:r>
              <a:rPr lang="fr-FR" sz="2000" b="0" dirty="0">
                <a:solidFill>
                  <a:schemeClr val="tx2"/>
                </a:solidFill>
                <a:latin typeface="+mj-lt"/>
                <a:ea typeface="+mj-ea"/>
                <a:cs typeface="Times New Roman" pitchFamily="18" charset="0"/>
              </a:rPr>
              <a:t>sera disponible </a:t>
            </a:r>
          </a:p>
          <a:p>
            <a:pPr marL="0" indent="0">
              <a:buNone/>
            </a:pPr>
            <a:endParaRPr lang="fr-FR" sz="2000" b="0" dirty="0">
              <a:solidFill>
                <a:schemeClr val="tx2"/>
              </a:solidFill>
              <a:latin typeface="+mj-lt"/>
              <a:ea typeface="+mj-ea"/>
              <a:cs typeface="Times New Roman" pitchFamily="18" charset="0"/>
            </a:endParaRPr>
          </a:p>
          <a:p>
            <a:pPr marL="0" indent="0">
              <a:buNone/>
            </a:pPr>
            <a:endParaRPr lang="fr-FR" sz="2000" dirty="0">
              <a:latin typeface="Times New Roman" pitchFamily="18" charset="0"/>
              <a:cs typeface="Times New Roman" pitchFamily="18" charset="0"/>
            </a:endParaRPr>
          </a:p>
        </p:txBody>
      </p:sp>
      <p:sp>
        <p:nvSpPr>
          <p:cNvPr id="5" name="Titre 1"/>
          <p:cNvSpPr>
            <a:spLocks noGrp="1"/>
          </p:cNvSpPr>
          <p:nvPr>
            <p:ph type="title"/>
          </p:nvPr>
        </p:nvSpPr>
        <p:spPr>
          <a:xfrm>
            <a:off x="1064525" y="95534"/>
            <a:ext cx="8079475" cy="1011237"/>
          </a:xfrm>
        </p:spPr>
        <p:txBody>
          <a:bodyPr/>
          <a:lstStyle/>
          <a:p>
            <a:r>
              <a:rPr lang="fr-FR" sz="3200" dirty="0" smtClean="0"/>
              <a:t>Exemple de spécifications bibliothèque :</a:t>
            </a:r>
            <a:endParaRPr lang="fr-FR" sz="3200" dirty="0"/>
          </a:p>
        </p:txBody>
      </p:sp>
      <p:sp>
        <p:nvSpPr>
          <p:cNvPr id="6" name="Rectangle à coins arrondis 5"/>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Quand </a:t>
            </a:r>
            <a:r>
              <a:rPr lang="fr-FR" sz="1000" dirty="0">
                <a:solidFill>
                  <a:schemeClr val="tx1"/>
                </a:solidFill>
                <a:latin typeface="Times New Roman" pitchFamily="18" charset="0"/>
                <a:cs typeface="Times New Roman" pitchFamily="18" charset="0"/>
              </a:rPr>
              <a:t>et pourquoi faire des </a:t>
            </a:r>
            <a:r>
              <a:rPr lang="fr-FR" sz="1000" dirty="0" smtClean="0">
                <a:solidFill>
                  <a:schemeClr val="tx1"/>
                </a:solidFill>
                <a:latin typeface="Times New Roman" pitchFamily="18" charset="0"/>
                <a:cs typeface="Times New Roman" pitchFamily="18" charset="0"/>
              </a:rPr>
              <a:t>tests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Niveaux </a:t>
            </a:r>
            <a:r>
              <a:rPr lang="fr-FR" sz="1000" dirty="0">
                <a:solidFill>
                  <a:schemeClr val="tx1"/>
                </a:solidFill>
                <a:latin typeface="Times New Roman" pitchFamily="18" charset="0"/>
                <a:cs typeface="Times New Roman" pitchFamily="18" charset="0"/>
              </a:rPr>
              <a:t>de </a:t>
            </a:r>
            <a:r>
              <a:rPr lang="fr-FR" sz="1000" dirty="0" smtClean="0">
                <a:solidFill>
                  <a:schemeClr val="tx1"/>
                </a:solidFill>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 Expliquer </a:t>
            </a:r>
            <a:r>
              <a:rPr lang="fr-FR" sz="1000" dirty="0">
                <a:solidFill>
                  <a:schemeClr val="accent4"/>
                </a:solidFill>
                <a:latin typeface="Times New Roman" pitchFamily="18" charset="0"/>
                <a:cs typeface="Times New Roman" pitchFamily="18" charset="0"/>
              </a:rPr>
              <a:t>processus de test </a:t>
            </a:r>
            <a:endParaRPr lang="fr-FR" sz="1000" dirty="0" smtClean="0">
              <a:solidFill>
                <a:schemeClr val="accent4"/>
              </a:solidFill>
              <a:latin typeface="Times New Roman" pitchFamily="18" charset="0"/>
              <a:cs typeface="Times New Roman" pitchFamily="18" charset="0"/>
            </a:endParaRP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pour </a:t>
            </a:r>
            <a:r>
              <a:rPr lang="fr-FR" sz="1000" dirty="0">
                <a:solidFill>
                  <a:schemeClr val="accent4"/>
                </a:solidFill>
                <a:latin typeface="Times New Roman" pitchFamily="18" charset="0"/>
                <a:cs typeface="Times New Roman" pitchFamily="18" charset="0"/>
              </a:rPr>
              <a:t>chaque </a:t>
            </a:r>
            <a:r>
              <a:rPr lang="fr-FR" sz="1000" dirty="0" smtClean="0">
                <a:solidFill>
                  <a:schemeClr val="accent4"/>
                </a:solidFill>
                <a:latin typeface="Times New Roman" pitchFamily="18" charset="0"/>
                <a:cs typeface="Times New Roman" pitchFamily="18" charset="0"/>
              </a:rPr>
              <a:t>itération</a:t>
            </a:r>
          </a:p>
          <a:p>
            <a:pPr algn="l"/>
            <a:r>
              <a:rPr lang="fr-FR" sz="1000" dirty="0">
                <a:solidFill>
                  <a:srgbClr val="F72805"/>
                </a:solidFill>
                <a:latin typeface="Times New Roman" pitchFamily="18" charset="0"/>
                <a:cs typeface="Times New Roman" pitchFamily="18" charset="0"/>
              </a:rPr>
              <a:t> </a:t>
            </a:r>
            <a:r>
              <a:rPr lang="fr-FR" sz="1000" dirty="0" smtClean="0">
                <a:solidFill>
                  <a:srgbClr val="F72805"/>
                </a:solidFill>
                <a:latin typeface="Times New Roman" pitchFamily="18" charset="0"/>
                <a:cs typeface="Times New Roman" pitchFamily="18" charset="0"/>
              </a:rPr>
              <a:t>       + Exemple </a:t>
            </a:r>
            <a:r>
              <a:rPr lang="fr-FR" sz="1000" dirty="0">
                <a:solidFill>
                  <a:srgbClr val="F72805"/>
                </a:solidFill>
                <a:latin typeface="Times New Roman" pitchFamily="18" charset="0"/>
                <a:cs typeface="Times New Roman" pitchFamily="18" charset="0"/>
              </a:rPr>
              <a:t>spécifications </a:t>
            </a:r>
            <a:endParaRPr lang="fr-FR" sz="1000" dirty="0" smtClean="0">
              <a:solidFill>
                <a:srgbClr val="F72805"/>
              </a:solidFill>
              <a:latin typeface="Times New Roman" pitchFamily="18" charset="0"/>
              <a:cs typeface="Times New Roman" pitchFamily="18" charset="0"/>
            </a:endParaRPr>
          </a:p>
          <a:p>
            <a:pPr algn="l"/>
            <a:r>
              <a:rPr lang="fr-FR" sz="1000" dirty="0">
                <a:solidFill>
                  <a:srgbClr val="F72805"/>
                </a:solidFill>
                <a:latin typeface="Times New Roman" pitchFamily="18" charset="0"/>
                <a:cs typeface="Times New Roman" pitchFamily="18" charset="0"/>
              </a:rPr>
              <a:t> </a:t>
            </a:r>
            <a:r>
              <a:rPr lang="fr-FR" sz="1000" dirty="0" smtClean="0">
                <a:solidFill>
                  <a:srgbClr val="F72805"/>
                </a:solidFill>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7" name="AutoShape 5"/>
          <p:cNvSpPr>
            <a:spLocks noChangeArrowheads="1"/>
          </p:cNvSpPr>
          <p:nvPr/>
        </p:nvSpPr>
        <p:spPr bwMode="gray">
          <a:xfrm rot="10800000">
            <a:off x="2255941" y="5432398"/>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1041139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85863" y="95534"/>
            <a:ext cx="7958137" cy="1011237"/>
          </a:xfrm>
        </p:spPr>
        <p:txBody>
          <a:bodyPr/>
          <a:lstStyle/>
          <a:p>
            <a:r>
              <a:rPr lang="fr-FR" dirty="0" smtClean="0"/>
              <a:t>Les tests :</a:t>
            </a:r>
            <a:endParaRPr lang="fr-FR" dirty="0"/>
          </a:p>
        </p:txBody>
      </p:sp>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Quand </a:t>
            </a:r>
            <a:r>
              <a:rPr lang="fr-FR" sz="1000" dirty="0">
                <a:solidFill>
                  <a:schemeClr val="tx1"/>
                </a:solidFill>
                <a:latin typeface="Times New Roman" pitchFamily="18" charset="0"/>
                <a:cs typeface="Times New Roman" pitchFamily="18" charset="0"/>
              </a:rPr>
              <a:t>et pourquoi faire des </a:t>
            </a:r>
            <a:r>
              <a:rPr lang="fr-FR" sz="1000" dirty="0" smtClean="0">
                <a:solidFill>
                  <a:schemeClr val="tx1"/>
                </a:solidFill>
                <a:latin typeface="Times New Roman" pitchFamily="18" charset="0"/>
                <a:cs typeface="Times New Roman" pitchFamily="18" charset="0"/>
              </a:rPr>
              <a:t>tests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Niveaux </a:t>
            </a:r>
            <a:r>
              <a:rPr lang="fr-FR" sz="1000" dirty="0">
                <a:solidFill>
                  <a:schemeClr val="tx1"/>
                </a:solidFill>
                <a:latin typeface="Times New Roman" pitchFamily="18" charset="0"/>
                <a:cs typeface="Times New Roman" pitchFamily="18" charset="0"/>
              </a:rPr>
              <a:t>de </a:t>
            </a:r>
            <a:r>
              <a:rPr lang="fr-FR" sz="1000" dirty="0" smtClean="0">
                <a:solidFill>
                  <a:schemeClr val="tx1"/>
                </a:solidFill>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 Expliquer </a:t>
            </a:r>
            <a:r>
              <a:rPr lang="fr-FR" sz="1000" dirty="0">
                <a:solidFill>
                  <a:schemeClr val="accent4"/>
                </a:solidFill>
                <a:latin typeface="Times New Roman" pitchFamily="18" charset="0"/>
                <a:cs typeface="Times New Roman" pitchFamily="18" charset="0"/>
              </a:rPr>
              <a:t>processus de test </a:t>
            </a:r>
            <a:endParaRPr lang="fr-FR" sz="1000" dirty="0" smtClean="0">
              <a:solidFill>
                <a:schemeClr val="accent4"/>
              </a:solidFill>
              <a:latin typeface="Times New Roman" pitchFamily="18" charset="0"/>
              <a:cs typeface="Times New Roman" pitchFamily="18" charset="0"/>
            </a:endParaRP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pour </a:t>
            </a:r>
            <a:r>
              <a:rPr lang="fr-FR" sz="1000" dirty="0">
                <a:solidFill>
                  <a:schemeClr val="accent4"/>
                </a:solidFill>
                <a:latin typeface="Times New Roman" pitchFamily="18" charset="0"/>
                <a:cs typeface="Times New Roman" pitchFamily="18" charset="0"/>
              </a:rPr>
              <a:t>chaque </a:t>
            </a:r>
            <a:r>
              <a:rPr lang="fr-FR" sz="1000" dirty="0" smtClean="0">
                <a:solidFill>
                  <a:schemeClr val="accent4"/>
                </a:solidFill>
                <a:latin typeface="Times New Roman" pitchFamily="18" charset="0"/>
                <a:cs typeface="Times New Roman" pitchFamily="18" charset="0"/>
              </a:rPr>
              <a:t>itération</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spécifications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 Exemple </a:t>
            </a:r>
            <a:r>
              <a:rPr lang="fr-FR" sz="1000" dirty="0">
                <a:solidFill>
                  <a:srgbClr val="FF0000"/>
                </a:solidFill>
                <a:latin typeface="Times New Roman" pitchFamily="18" charset="0"/>
                <a:cs typeface="Times New Roman" pitchFamily="18" charset="0"/>
              </a:rPr>
              <a:t>plan test </a:t>
            </a:r>
            <a:endParaRPr lang="fr-FR" sz="1000" dirty="0" smtClean="0">
              <a:solidFill>
                <a:srgbClr val="FF0000"/>
              </a:solidFill>
              <a:latin typeface="Times New Roman" pitchFamily="18" charset="0"/>
              <a:cs typeface="Times New Roman" pitchFamily="18" charset="0"/>
            </a:endParaRP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bibliothèque</a:t>
            </a:r>
            <a:endParaRPr lang="fr-FR" sz="1000" dirty="0">
              <a:solidFill>
                <a:srgbClr val="FF0000"/>
              </a:solidFill>
              <a:latin typeface="Times New Roman" pitchFamily="18" charset="0"/>
              <a:cs typeface="Times New Roman" pitchFamily="18" charset="0"/>
            </a:endParaRP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Exemple </a:t>
            </a:r>
            <a:r>
              <a:rPr lang="fr-FR" sz="1000" dirty="0">
                <a:solidFill>
                  <a:schemeClr val="tx1"/>
                </a:solidFill>
                <a:latin typeface="Times New Roman" pitchFamily="18" charset="0"/>
                <a:cs typeface="Times New Roman" pitchFamily="18" charset="0"/>
              </a:rPr>
              <a:t>cas test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10" name="Rectangle 9"/>
          <p:cNvSpPr txBox="1">
            <a:spLocks noChangeArrowheads="1"/>
          </p:cNvSpPr>
          <p:nvPr/>
        </p:nvSpPr>
        <p:spPr bwMode="auto">
          <a:xfrm>
            <a:off x="2415654" y="2800562"/>
            <a:ext cx="6482687" cy="257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a:lstStyle>
          <a:p>
            <a:pPr marL="0" lvl="0" indent="0" algn="ctr">
              <a:buNone/>
            </a:pPr>
            <a:r>
              <a:rPr lang="fr-FR" sz="3600" u="sng" dirty="0" smtClean="0">
                <a:solidFill>
                  <a:schemeClr val="accent6"/>
                </a:solidFill>
                <a:effectLst>
                  <a:outerShdw blurRad="38100" dist="38100" dir="2700000" algn="tl">
                    <a:srgbClr val="000000">
                      <a:alpha val="43137"/>
                    </a:srgbClr>
                  </a:outerShdw>
                </a:effectLst>
                <a:latin typeface="+mj-lt"/>
                <a:ea typeface="+mj-ea"/>
                <a:cs typeface="Times New Roman" pitchFamily="18" charset="0"/>
              </a:rPr>
              <a:t>Exemple d’un plan de test (projet bibliothèque)</a:t>
            </a:r>
          </a:p>
          <a:p>
            <a:pPr marL="0" lvl="0" indent="0" algn="ctr">
              <a:buNone/>
            </a:pPr>
            <a:endParaRPr lang="fr-FR" sz="2400" u="sng" dirty="0">
              <a:solidFill>
                <a:schemeClr val="accent6"/>
              </a:solidFill>
              <a:effectLst>
                <a:outerShdw blurRad="38100" dist="38100" dir="2700000" algn="tl">
                  <a:srgbClr val="000000">
                    <a:alpha val="43137"/>
                  </a:srgbClr>
                </a:outerShdw>
              </a:effectLst>
              <a:latin typeface="+mj-lt"/>
              <a:ea typeface="+mj-ea"/>
              <a:cs typeface="Times New Roman" pitchFamily="18" charset="0"/>
            </a:endParaRPr>
          </a:p>
        </p:txBody>
      </p:sp>
      <p:sp>
        <p:nvSpPr>
          <p:cNvPr id="6" name="AutoShape 5"/>
          <p:cNvSpPr>
            <a:spLocks noChangeArrowheads="1"/>
          </p:cNvSpPr>
          <p:nvPr/>
        </p:nvSpPr>
        <p:spPr bwMode="gray">
          <a:xfrm rot="10800000">
            <a:off x="2255940" y="5882774"/>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3017276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1185863" y="95534"/>
            <a:ext cx="7958137" cy="1011237"/>
          </a:xfrm>
        </p:spPr>
        <p:txBody>
          <a:bodyPr/>
          <a:lstStyle/>
          <a:p>
            <a:r>
              <a:rPr lang="fr-FR" dirty="0" smtClean="0"/>
              <a:t>Les tests :</a:t>
            </a:r>
            <a:endParaRPr lang="fr-FR" dirty="0"/>
          </a:p>
        </p:txBody>
      </p:sp>
      <p:sp>
        <p:nvSpPr>
          <p:cNvPr id="8" name="Rectangle à coins arrondis 7"/>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Quand </a:t>
            </a:r>
            <a:r>
              <a:rPr lang="fr-FR" sz="1000" dirty="0">
                <a:solidFill>
                  <a:schemeClr val="tx1"/>
                </a:solidFill>
                <a:latin typeface="Times New Roman" pitchFamily="18" charset="0"/>
                <a:cs typeface="Times New Roman" pitchFamily="18" charset="0"/>
              </a:rPr>
              <a:t>et pourquoi faire des </a:t>
            </a:r>
            <a:r>
              <a:rPr lang="fr-FR" sz="1000" dirty="0" smtClean="0">
                <a:solidFill>
                  <a:schemeClr val="tx1"/>
                </a:solidFill>
                <a:latin typeface="Times New Roman" pitchFamily="18" charset="0"/>
                <a:cs typeface="Times New Roman" pitchFamily="18" charset="0"/>
              </a:rPr>
              <a:t>tests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Niveaux </a:t>
            </a:r>
            <a:r>
              <a:rPr lang="fr-FR" sz="1000" dirty="0">
                <a:solidFill>
                  <a:schemeClr val="tx1"/>
                </a:solidFill>
                <a:latin typeface="Times New Roman" pitchFamily="18" charset="0"/>
                <a:cs typeface="Times New Roman" pitchFamily="18" charset="0"/>
              </a:rPr>
              <a:t>de </a:t>
            </a:r>
            <a:r>
              <a:rPr lang="fr-FR" sz="1000" dirty="0" smtClean="0">
                <a:solidFill>
                  <a:schemeClr val="tx1"/>
                </a:solidFill>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 Expliquer </a:t>
            </a:r>
            <a:r>
              <a:rPr lang="fr-FR" sz="1000" dirty="0">
                <a:solidFill>
                  <a:schemeClr val="accent4"/>
                </a:solidFill>
                <a:latin typeface="Times New Roman" pitchFamily="18" charset="0"/>
                <a:cs typeface="Times New Roman" pitchFamily="18" charset="0"/>
              </a:rPr>
              <a:t>processus de test </a:t>
            </a:r>
            <a:endParaRPr lang="fr-FR" sz="1000" dirty="0" smtClean="0">
              <a:solidFill>
                <a:schemeClr val="accent4"/>
              </a:solidFill>
              <a:latin typeface="Times New Roman" pitchFamily="18" charset="0"/>
              <a:cs typeface="Times New Roman" pitchFamily="18" charset="0"/>
            </a:endParaRP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pour </a:t>
            </a:r>
            <a:r>
              <a:rPr lang="fr-FR" sz="1000" dirty="0">
                <a:solidFill>
                  <a:schemeClr val="accent4"/>
                </a:solidFill>
                <a:latin typeface="Times New Roman" pitchFamily="18" charset="0"/>
                <a:cs typeface="Times New Roman" pitchFamily="18" charset="0"/>
              </a:rPr>
              <a:t>chaque </a:t>
            </a:r>
            <a:r>
              <a:rPr lang="fr-FR" sz="1000" dirty="0" smtClean="0">
                <a:solidFill>
                  <a:schemeClr val="accent4"/>
                </a:solidFill>
                <a:latin typeface="Times New Roman" pitchFamily="18" charset="0"/>
                <a:cs typeface="Times New Roman" pitchFamily="18" charset="0"/>
              </a:rPr>
              <a:t>itération</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spécifications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plan test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bibliothèque</a:t>
            </a:r>
            <a:endParaRPr lang="fr-FR" sz="1000" dirty="0">
              <a:solidFill>
                <a:schemeClr val="tx1"/>
              </a:solidFill>
              <a:latin typeface="Times New Roman" pitchFamily="18" charset="0"/>
              <a:cs typeface="Times New Roman" pitchFamily="18" charset="0"/>
            </a:endParaRP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 Exemple </a:t>
            </a:r>
            <a:r>
              <a:rPr lang="fr-FR" sz="1000" dirty="0">
                <a:solidFill>
                  <a:srgbClr val="FF0000"/>
                </a:solidFill>
                <a:latin typeface="Times New Roman" pitchFamily="18" charset="0"/>
                <a:cs typeface="Times New Roman" pitchFamily="18" charset="0"/>
              </a:rPr>
              <a:t>cas test </a:t>
            </a:r>
            <a:endParaRPr lang="fr-FR" sz="1000" dirty="0" smtClean="0">
              <a:solidFill>
                <a:srgbClr val="FF0000"/>
              </a:solidFill>
              <a:latin typeface="Times New Roman" pitchFamily="18" charset="0"/>
              <a:cs typeface="Times New Roman" pitchFamily="18" charset="0"/>
            </a:endParaRP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9" name="Rectangle 9"/>
          <p:cNvSpPr txBox="1">
            <a:spLocks noChangeArrowheads="1"/>
          </p:cNvSpPr>
          <p:nvPr/>
        </p:nvSpPr>
        <p:spPr bwMode="auto">
          <a:xfrm>
            <a:off x="2415653" y="2841505"/>
            <a:ext cx="6482687" cy="257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a:lstStyle>
          <a:p>
            <a:pPr marL="0" lvl="0" indent="0" algn="ctr">
              <a:buNone/>
            </a:pPr>
            <a:r>
              <a:rPr lang="fr-FR" sz="3600" u="sng" dirty="0" smtClean="0">
                <a:solidFill>
                  <a:schemeClr val="accent6"/>
                </a:solidFill>
                <a:effectLst>
                  <a:outerShdw blurRad="38100" dist="38100" dir="2700000" algn="tl">
                    <a:srgbClr val="000000">
                      <a:alpha val="43137"/>
                    </a:srgbClr>
                  </a:outerShdw>
                </a:effectLst>
                <a:latin typeface="+mj-lt"/>
                <a:ea typeface="+mj-ea"/>
                <a:cs typeface="Times New Roman" pitchFamily="18" charset="0"/>
              </a:rPr>
              <a:t>Exemple d’un cas de test (projet bibliothèque)</a:t>
            </a:r>
          </a:p>
          <a:p>
            <a:pPr marL="0" lvl="0" indent="0" algn="ctr">
              <a:buNone/>
            </a:pPr>
            <a:endParaRPr lang="fr-FR" sz="2400" u="sng" dirty="0">
              <a:solidFill>
                <a:schemeClr val="accent6"/>
              </a:solidFill>
              <a:effectLst>
                <a:outerShdw blurRad="38100" dist="38100" dir="2700000" algn="tl">
                  <a:srgbClr val="000000">
                    <a:alpha val="43137"/>
                  </a:srgbClr>
                </a:outerShdw>
              </a:effectLst>
              <a:latin typeface="+mj-lt"/>
              <a:ea typeface="+mj-ea"/>
              <a:cs typeface="Times New Roman" pitchFamily="18" charset="0"/>
            </a:endParaRPr>
          </a:p>
        </p:txBody>
      </p:sp>
      <p:sp>
        <p:nvSpPr>
          <p:cNvPr id="5" name="AutoShape 5"/>
          <p:cNvSpPr>
            <a:spLocks noChangeArrowheads="1"/>
          </p:cNvSpPr>
          <p:nvPr/>
        </p:nvSpPr>
        <p:spPr bwMode="gray">
          <a:xfrm rot="10800000">
            <a:off x="2255940" y="6223968"/>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22865579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1185863" y="95534"/>
            <a:ext cx="7958137" cy="1011237"/>
          </a:xfrm>
        </p:spPr>
        <p:txBody>
          <a:bodyPr/>
          <a:lstStyle/>
          <a:p>
            <a:r>
              <a:rPr lang="fr-FR" dirty="0" smtClean="0"/>
              <a:t>Les tests :</a:t>
            </a:r>
            <a:endParaRPr lang="fr-FR" dirty="0"/>
          </a:p>
        </p:txBody>
      </p:sp>
      <p:sp>
        <p:nvSpPr>
          <p:cNvPr id="8" name="Rectangle à coins arrondis 7"/>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chemeClr val="tx1"/>
                </a:solidFill>
                <a:latin typeface="Times New Roman" pitchFamily="18" charset="0"/>
                <a:cs typeface="Times New Roman" pitchFamily="18" charset="0"/>
              </a:rPr>
              <a:t>V&amp;V </a:t>
            </a:r>
            <a:r>
              <a:rPr lang="en-US" sz="1000" dirty="0" smtClean="0">
                <a:solidFill>
                  <a:schemeClr val="tx1"/>
                </a:solidFill>
                <a:latin typeface="Times New Roman" pitchFamily="18" charset="0"/>
                <a:cs typeface="Times New Roman" pitchFamily="18" charset="0"/>
              </a:rPr>
              <a:t>:</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Planifier </a:t>
            </a:r>
            <a:r>
              <a:rPr lang="fr-FR" sz="1000" dirty="0">
                <a:solidFill>
                  <a:schemeClr val="tx1"/>
                </a:solidFill>
                <a:latin typeface="Times New Roman" pitchFamily="18" charset="0"/>
                <a:cs typeface="Times New Roman" pitchFamily="18" charset="0"/>
              </a:rPr>
              <a:t>la V&amp;V lors du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développement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Exigences</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matrice </a:t>
            </a:r>
            <a:r>
              <a:rPr lang="fr-FR" sz="1000" dirty="0" smtClean="0">
                <a:solidFill>
                  <a:schemeClr val="tx1"/>
                </a:solidFill>
                <a:latin typeface="Times New Roman" pitchFamily="18" charset="0"/>
                <a:cs typeface="Times New Roman" pitchFamily="18" charset="0"/>
              </a:rPr>
              <a:t>traçabilité</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a:t>
            </a:r>
            <a:r>
              <a:rPr lang="fr-FR" sz="1000" dirty="0">
                <a:solidFill>
                  <a:schemeClr val="tx1"/>
                </a:solidFill>
                <a:latin typeface="Times New Roman" pitchFamily="18" charset="0"/>
                <a:cs typeface="Times New Roman" pitchFamily="18" charset="0"/>
              </a:rPr>
              <a:t>exigences bibliothèque</a:t>
            </a:r>
          </a:p>
          <a:p>
            <a:pPr algn="l"/>
            <a:r>
              <a:rPr lang="fr-FR" sz="1000" dirty="0" smtClean="0">
                <a:solidFill>
                  <a:schemeClr val="tx1"/>
                </a:solidFill>
                <a:latin typeface="Times New Roman" pitchFamily="18" charset="0"/>
                <a:cs typeface="Times New Roman" pitchFamily="18" charset="0"/>
              </a:rPr>
              <a:t>Revue code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check </a:t>
            </a:r>
            <a:r>
              <a:rPr lang="fr-FR" sz="1000" dirty="0" err="1">
                <a:solidFill>
                  <a:schemeClr val="tx1"/>
                </a:solidFill>
                <a:latin typeface="Times New Roman" pitchFamily="18" charset="0"/>
                <a:cs typeface="Times New Roman" pitchFamily="18" charset="0"/>
              </a:rPr>
              <a:t>list</a:t>
            </a:r>
            <a:r>
              <a:rPr lang="fr-FR" sz="1000" dirty="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developpeur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Exemple check </a:t>
            </a:r>
            <a:r>
              <a:rPr lang="fr-FR" sz="1000" dirty="0" err="1" smtClean="0">
                <a:solidFill>
                  <a:schemeClr val="tx1"/>
                </a:solidFill>
                <a:latin typeface="Times New Roman" pitchFamily="18" charset="0"/>
                <a:cs typeface="Times New Roman" pitchFamily="18" charset="0"/>
              </a:rPr>
              <a:t>list</a:t>
            </a:r>
            <a:r>
              <a:rPr lang="fr-FR" sz="1000" dirty="0" smtClean="0">
                <a:solidFill>
                  <a:schemeClr val="tx1"/>
                </a:solidFill>
                <a:latin typeface="Times New Roman" pitchFamily="18" charset="0"/>
                <a:cs typeface="Times New Roman" pitchFamily="18" charset="0"/>
              </a:rPr>
              <a:t> </a:t>
            </a:r>
            <a:r>
              <a:rPr lang="fr-FR" sz="1000" dirty="0" err="1" smtClean="0">
                <a:solidFill>
                  <a:schemeClr val="tx1"/>
                </a:solidFill>
                <a:latin typeface="Times New Roman" pitchFamily="18" charset="0"/>
                <a:cs typeface="Times New Roman" pitchFamily="18" charset="0"/>
              </a:rPr>
              <a:t>reviewer</a:t>
            </a:r>
            <a:endParaRPr lang="fr-FR" sz="1000" dirty="0" smtClean="0">
              <a:solidFill>
                <a:schemeClr val="tx1"/>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Tests :</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Quand </a:t>
            </a:r>
            <a:r>
              <a:rPr lang="fr-FR" sz="1000" dirty="0">
                <a:solidFill>
                  <a:schemeClr val="tx1"/>
                </a:solidFill>
                <a:latin typeface="Times New Roman" pitchFamily="18" charset="0"/>
                <a:cs typeface="Times New Roman" pitchFamily="18" charset="0"/>
              </a:rPr>
              <a:t>et pourquoi faire des </a:t>
            </a:r>
            <a:r>
              <a:rPr lang="fr-FR" sz="1000" dirty="0" smtClean="0">
                <a:solidFill>
                  <a:schemeClr val="tx1"/>
                </a:solidFill>
                <a:latin typeface="Times New Roman" pitchFamily="18" charset="0"/>
                <a:cs typeface="Times New Roman" pitchFamily="18" charset="0"/>
              </a:rPr>
              <a:t>tests</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Niveaux </a:t>
            </a:r>
            <a:r>
              <a:rPr lang="fr-FR" sz="1000" dirty="0">
                <a:solidFill>
                  <a:schemeClr val="tx1"/>
                </a:solidFill>
                <a:latin typeface="Times New Roman" pitchFamily="18" charset="0"/>
                <a:cs typeface="Times New Roman" pitchFamily="18" charset="0"/>
              </a:rPr>
              <a:t>de </a:t>
            </a:r>
            <a:r>
              <a:rPr lang="fr-FR" sz="1000" dirty="0" smtClean="0">
                <a:solidFill>
                  <a:schemeClr val="tx1"/>
                </a:solidFill>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 Expliquer </a:t>
            </a:r>
            <a:r>
              <a:rPr lang="fr-FR" sz="1000" dirty="0">
                <a:solidFill>
                  <a:schemeClr val="accent4"/>
                </a:solidFill>
                <a:latin typeface="Times New Roman" pitchFamily="18" charset="0"/>
                <a:cs typeface="Times New Roman" pitchFamily="18" charset="0"/>
              </a:rPr>
              <a:t>processus de test </a:t>
            </a:r>
            <a:endParaRPr lang="fr-FR" sz="1000" dirty="0" smtClean="0">
              <a:solidFill>
                <a:schemeClr val="accent4"/>
              </a:solidFill>
              <a:latin typeface="Times New Roman" pitchFamily="18" charset="0"/>
              <a:cs typeface="Times New Roman" pitchFamily="18" charset="0"/>
            </a:endParaRPr>
          </a:p>
          <a:p>
            <a:pPr algn="l"/>
            <a:r>
              <a:rPr lang="fr-FR" sz="1000" dirty="0">
                <a:solidFill>
                  <a:schemeClr val="accent4"/>
                </a:solidFill>
                <a:latin typeface="Times New Roman" pitchFamily="18" charset="0"/>
                <a:cs typeface="Times New Roman" pitchFamily="18" charset="0"/>
              </a:rPr>
              <a:t> </a:t>
            </a:r>
            <a:r>
              <a:rPr lang="fr-FR" sz="1000" dirty="0" smtClean="0">
                <a:solidFill>
                  <a:schemeClr val="accent4"/>
                </a:solidFill>
                <a:latin typeface="Times New Roman" pitchFamily="18" charset="0"/>
                <a:cs typeface="Times New Roman" pitchFamily="18" charset="0"/>
              </a:rPr>
              <a:t>      pour </a:t>
            </a:r>
            <a:r>
              <a:rPr lang="fr-FR" sz="1000" dirty="0">
                <a:solidFill>
                  <a:schemeClr val="accent4"/>
                </a:solidFill>
                <a:latin typeface="Times New Roman" pitchFamily="18" charset="0"/>
                <a:cs typeface="Times New Roman" pitchFamily="18" charset="0"/>
              </a:rPr>
              <a:t>chaque </a:t>
            </a:r>
            <a:r>
              <a:rPr lang="fr-FR" sz="1000" dirty="0" smtClean="0">
                <a:solidFill>
                  <a:schemeClr val="accent4"/>
                </a:solidFill>
                <a:latin typeface="Times New Roman" pitchFamily="18" charset="0"/>
                <a:cs typeface="Times New Roman" pitchFamily="18" charset="0"/>
              </a:rPr>
              <a:t>itération</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spécifications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plan test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bibliothèque</a:t>
            </a:r>
            <a:endParaRPr lang="fr-FR" sz="1000" dirty="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 Exemple </a:t>
            </a:r>
            <a:r>
              <a:rPr lang="fr-FR" sz="1000" dirty="0">
                <a:solidFill>
                  <a:schemeClr val="tx1"/>
                </a:solidFill>
                <a:latin typeface="Times New Roman" pitchFamily="18" charset="0"/>
                <a:cs typeface="Times New Roman" pitchFamily="18" charset="0"/>
              </a:rPr>
              <a:t>cas test </a:t>
            </a:r>
            <a:endParaRPr lang="fr-FR" sz="1000" dirty="0" smtClean="0">
              <a:solidFill>
                <a:schemeClr val="tx1"/>
              </a:solidFill>
              <a:latin typeface="Times New Roman" pitchFamily="18" charset="0"/>
              <a:cs typeface="Times New Roman" pitchFamily="18" charset="0"/>
            </a:endParaRPr>
          </a:p>
          <a:p>
            <a:pPr algn="l"/>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solidFill>
                  <a:srgbClr val="FF0000"/>
                </a:solidFill>
                <a:latin typeface="Times New Roman" pitchFamily="18" charset="0"/>
                <a:cs typeface="Times New Roman" pitchFamily="18" charset="0"/>
              </a:rPr>
              <a:t>        + Exemple </a:t>
            </a:r>
            <a:r>
              <a:rPr lang="fr-FR" sz="1000" dirty="0">
                <a:solidFill>
                  <a:srgbClr val="FF0000"/>
                </a:solidFill>
                <a:latin typeface="Times New Roman" pitchFamily="18" charset="0"/>
                <a:cs typeface="Times New Roman" pitchFamily="18" charset="0"/>
              </a:rPr>
              <a:t>fiche </a:t>
            </a:r>
            <a:r>
              <a:rPr lang="fr-FR" sz="1000" dirty="0" smtClean="0">
                <a:solidFill>
                  <a:srgbClr val="FF0000"/>
                </a:solidFill>
                <a:latin typeface="Times New Roman" pitchFamily="18" charset="0"/>
                <a:cs typeface="Times New Roman" pitchFamily="18" charset="0"/>
              </a:rPr>
              <a:t>test</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bibliothèque</a:t>
            </a:r>
            <a:endParaRPr kumimoji="0" lang="fr-FR" sz="1800" b="1" i="0" u="none" strike="noStrike" cap="none" normalizeH="0" baseline="0" dirty="0" smtClean="0">
              <a:ln>
                <a:noFill/>
              </a:ln>
              <a:solidFill>
                <a:srgbClr val="FF0000"/>
              </a:solidFill>
              <a:effectLst/>
              <a:latin typeface="Arial" charset="0"/>
            </a:endParaRPr>
          </a:p>
        </p:txBody>
      </p:sp>
      <p:sp>
        <p:nvSpPr>
          <p:cNvPr id="9" name="Rectangle 9"/>
          <p:cNvSpPr txBox="1">
            <a:spLocks noChangeArrowheads="1"/>
          </p:cNvSpPr>
          <p:nvPr/>
        </p:nvSpPr>
        <p:spPr bwMode="auto">
          <a:xfrm>
            <a:off x="2415653" y="2841505"/>
            <a:ext cx="6482687" cy="257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a:lstStyle>
          <a:p>
            <a:pPr marL="0" lvl="0" indent="0" algn="ctr">
              <a:buNone/>
            </a:pPr>
            <a:r>
              <a:rPr lang="fr-FR" sz="3600" u="sng" dirty="0" smtClean="0">
                <a:solidFill>
                  <a:schemeClr val="accent6"/>
                </a:solidFill>
                <a:effectLst>
                  <a:outerShdw blurRad="38100" dist="38100" dir="2700000" algn="tl">
                    <a:srgbClr val="000000">
                      <a:alpha val="43137"/>
                    </a:srgbClr>
                  </a:outerShdw>
                </a:effectLst>
                <a:latin typeface="+mj-lt"/>
                <a:ea typeface="+mj-ea"/>
                <a:cs typeface="Times New Roman" pitchFamily="18" charset="0"/>
              </a:rPr>
              <a:t>Exemple d’une fiche de test (projet bibliothèque)</a:t>
            </a:r>
          </a:p>
          <a:p>
            <a:pPr marL="0" lvl="0" indent="0" algn="ctr">
              <a:buNone/>
            </a:pPr>
            <a:endParaRPr lang="fr-FR" sz="2400" u="sng" dirty="0">
              <a:solidFill>
                <a:schemeClr val="accent6"/>
              </a:solidFill>
              <a:effectLst>
                <a:outerShdw blurRad="38100" dist="38100" dir="2700000" algn="tl">
                  <a:srgbClr val="000000">
                    <a:alpha val="43137"/>
                  </a:srgbClr>
                </a:outerShdw>
              </a:effectLst>
              <a:latin typeface="+mj-lt"/>
              <a:ea typeface="+mj-ea"/>
              <a:cs typeface="Times New Roman" pitchFamily="18" charset="0"/>
            </a:endParaRPr>
          </a:p>
        </p:txBody>
      </p:sp>
      <p:sp>
        <p:nvSpPr>
          <p:cNvPr id="5" name="AutoShape 5"/>
          <p:cNvSpPr>
            <a:spLocks noChangeArrowheads="1"/>
          </p:cNvSpPr>
          <p:nvPr/>
        </p:nvSpPr>
        <p:spPr bwMode="gray">
          <a:xfrm rot="10800000">
            <a:off x="2255940" y="6496923"/>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16314041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91"/>
          <p:cNvSpPr>
            <a:spLocks noChangeArrowheads="1" noChangeShapeType="1" noTextEdit="1"/>
          </p:cNvSpPr>
          <p:nvPr/>
        </p:nvSpPr>
        <p:spPr bwMode="gray">
          <a:xfrm>
            <a:off x="2197289" y="2608240"/>
            <a:ext cx="5336275" cy="1187355"/>
          </a:xfrm>
          <a:prstGeom prst="rect">
            <a:avLst/>
          </a:prstGeom>
        </p:spPr>
        <p:txBody>
          <a:bodyPr wrap="none" fromWordArt="1">
            <a:prstTxWarp prst="textPlain">
              <a:avLst>
                <a:gd name="adj" fmla="val 50125"/>
              </a:avLst>
            </a:prstTxWarp>
          </a:bodyPr>
          <a:lstStyle/>
          <a:p>
            <a:r>
              <a:rPr lang="fr-FR" sz="3600" kern="10" dirty="0" smtClean="0">
                <a:ln w="25400">
                  <a:solidFill>
                    <a:schemeClr val="bg1"/>
                  </a:solidFill>
                  <a:round/>
                  <a:headEnd/>
                  <a:tailEnd/>
                </a:ln>
                <a:solidFill>
                  <a:schemeClr val="accent6">
                    <a:lumMod val="75000"/>
                  </a:schemeClr>
                </a:solidFill>
                <a:effectLst>
                  <a:prstShdw prst="shdw13" dist="53882" dir="2700000">
                    <a:srgbClr val="000000">
                      <a:alpha val="50000"/>
                    </a:srgbClr>
                  </a:prstShdw>
                </a:effectLst>
                <a:latin typeface="Arial"/>
                <a:cs typeface="Arial"/>
              </a:rPr>
              <a:t>Conclusion</a:t>
            </a:r>
            <a:endParaRPr lang="fr-FR" sz="3600" kern="10" dirty="0">
              <a:ln w="25400">
                <a:solidFill>
                  <a:schemeClr val="bg1"/>
                </a:solidFill>
                <a:round/>
                <a:headEnd/>
                <a:tailEnd/>
              </a:ln>
              <a:gradFill rotWithShape="1">
                <a:gsLst>
                  <a:gs pos="0">
                    <a:schemeClr val="accent1">
                      <a:gamma/>
                      <a:shade val="46275"/>
                      <a:invGamma/>
                    </a:schemeClr>
                  </a:gs>
                  <a:gs pos="100000">
                    <a:schemeClr val="accent1"/>
                  </a:gs>
                </a:gsLst>
                <a:lin ang="5400000" scaled="1"/>
              </a:gradFill>
              <a:effectLst>
                <a:prstShdw prst="shdw13" dist="53882" dir="2700000">
                  <a:srgbClr val="000000">
                    <a:alpha val="50000"/>
                  </a:srgbClr>
                </a:prstShdw>
              </a:effectLst>
              <a:latin typeface="Arial"/>
              <a:cs typeface="Arial"/>
            </a:endParaRPr>
          </a:p>
        </p:txBody>
      </p:sp>
    </p:spTree>
    <p:extLst>
      <p:ext uri="{BB962C8B-B14F-4D97-AF65-F5344CB8AC3E}">
        <p14:creationId xmlns:p14="http://schemas.microsoft.com/office/powerpoint/2010/main" val="404427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 name="WordArt 491"/>
          <p:cNvSpPr>
            <a:spLocks noChangeArrowheads="1" noChangeShapeType="1" noTextEdit="1"/>
          </p:cNvSpPr>
          <p:nvPr/>
        </p:nvSpPr>
        <p:spPr bwMode="gray">
          <a:xfrm>
            <a:off x="3534770" y="2280694"/>
            <a:ext cx="5336275" cy="1187355"/>
          </a:xfrm>
          <a:prstGeom prst="rect">
            <a:avLst/>
          </a:prstGeom>
        </p:spPr>
        <p:txBody>
          <a:bodyPr wrap="none" fromWordArt="1">
            <a:prstTxWarp prst="textPlain">
              <a:avLst>
                <a:gd name="adj" fmla="val 50125"/>
              </a:avLst>
            </a:prstTxWarp>
          </a:bodyPr>
          <a:lstStyle/>
          <a:p>
            <a:r>
              <a:rPr lang="fr-FR" sz="3600" kern="10" dirty="0" smtClean="0">
                <a:ln w="25400">
                  <a:solidFill>
                    <a:schemeClr val="bg1"/>
                  </a:solidFill>
                  <a:round/>
                  <a:headEnd/>
                  <a:tailEnd/>
                </a:ln>
                <a:solidFill>
                  <a:schemeClr val="accent6">
                    <a:lumMod val="75000"/>
                  </a:schemeClr>
                </a:solidFill>
                <a:effectLst>
                  <a:prstShdw prst="shdw13" dist="53882" dir="2700000">
                    <a:srgbClr val="000000">
                      <a:alpha val="50000"/>
                    </a:srgbClr>
                  </a:prstShdw>
                </a:effectLst>
                <a:latin typeface="Arial"/>
                <a:cs typeface="Arial"/>
              </a:rPr>
              <a:t>Merci pour</a:t>
            </a:r>
          </a:p>
          <a:p>
            <a:r>
              <a:rPr lang="fr-FR" sz="3600" kern="10" dirty="0" smtClean="0">
                <a:ln w="25400">
                  <a:solidFill>
                    <a:schemeClr val="bg1"/>
                  </a:solidFill>
                  <a:round/>
                  <a:headEnd/>
                  <a:tailEnd/>
                </a:ln>
                <a:solidFill>
                  <a:schemeClr val="accent6">
                    <a:lumMod val="75000"/>
                  </a:schemeClr>
                </a:solidFill>
                <a:effectLst>
                  <a:prstShdw prst="shdw13" dist="53882" dir="2700000">
                    <a:srgbClr val="000000">
                      <a:alpha val="50000"/>
                    </a:srgbClr>
                  </a:prstShdw>
                </a:effectLst>
                <a:latin typeface="Arial"/>
                <a:cs typeface="Arial"/>
              </a:rPr>
              <a:t>Votre attention </a:t>
            </a:r>
            <a:r>
              <a:rPr lang="fr-FR" sz="3600" kern="10" dirty="0" smtClean="0">
                <a:ln w="25400">
                  <a:solidFill>
                    <a:schemeClr val="bg1"/>
                  </a:solidFill>
                  <a:round/>
                  <a:headEnd/>
                  <a:tailEnd/>
                </a:ln>
                <a:gradFill rotWithShape="1">
                  <a:gsLst>
                    <a:gs pos="0">
                      <a:schemeClr val="accent1">
                        <a:gamma/>
                        <a:shade val="46275"/>
                        <a:invGamma/>
                      </a:schemeClr>
                    </a:gs>
                    <a:gs pos="100000">
                      <a:schemeClr val="accent1"/>
                    </a:gs>
                  </a:gsLst>
                  <a:lin ang="5400000" scaled="1"/>
                </a:gradFill>
                <a:effectLst>
                  <a:prstShdw prst="shdw13" dist="53882" dir="2700000">
                    <a:srgbClr val="000000">
                      <a:alpha val="50000"/>
                    </a:srgbClr>
                  </a:prstShdw>
                </a:effectLst>
                <a:latin typeface="Arial"/>
                <a:cs typeface="Arial"/>
              </a:rPr>
              <a:t>!</a:t>
            </a:r>
            <a:endParaRPr lang="fr-FR" sz="3600" kern="10" dirty="0">
              <a:ln w="25400">
                <a:solidFill>
                  <a:schemeClr val="bg1"/>
                </a:solidFill>
                <a:round/>
                <a:headEnd/>
                <a:tailEnd/>
              </a:ln>
              <a:gradFill rotWithShape="1">
                <a:gsLst>
                  <a:gs pos="0">
                    <a:schemeClr val="accent1">
                      <a:gamma/>
                      <a:shade val="46275"/>
                      <a:invGamma/>
                    </a:schemeClr>
                  </a:gs>
                  <a:gs pos="100000">
                    <a:schemeClr val="accent1"/>
                  </a:gs>
                </a:gsLst>
                <a:lin ang="5400000" scaled="1"/>
              </a:gradFill>
              <a:effectLst>
                <a:prstShdw prst="shdw13" dist="53882" dir="2700000">
                  <a:srgbClr val="000000">
                    <a:alpha val="50000"/>
                  </a:srgbClr>
                </a:prstShdw>
              </a:effectLst>
              <a:latin typeface="Arial"/>
              <a:cs typeface="Arial"/>
            </a:endParaRPr>
          </a:p>
        </p:txBody>
      </p:sp>
      <p:grpSp>
        <p:nvGrpSpPr>
          <p:cNvPr id="26112" name="Group 512"/>
          <p:cNvGrpSpPr>
            <a:grpSpLocks/>
          </p:cNvGrpSpPr>
          <p:nvPr/>
        </p:nvGrpSpPr>
        <p:grpSpPr bwMode="auto">
          <a:xfrm>
            <a:off x="5932488" y="5632450"/>
            <a:ext cx="669925" cy="654050"/>
            <a:chOff x="4027" y="3016"/>
            <a:chExt cx="515" cy="505"/>
          </a:xfrm>
        </p:grpSpPr>
        <p:sp>
          <p:nvSpPr>
            <p:cNvPr id="26113" name="Oval 513"/>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pic>
          <p:nvPicPr>
            <p:cNvPr id="26114" name="Picture 514" descr="sphere_highl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115" name="Group 515"/>
          <p:cNvGrpSpPr>
            <a:grpSpLocks/>
          </p:cNvGrpSpPr>
          <p:nvPr/>
        </p:nvGrpSpPr>
        <p:grpSpPr bwMode="auto">
          <a:xfrm>
            <a:off x="7323138" y="5181600"/>
            <a:ext cx="349250" cy="339725"/>
            <a:chOff x="4027" y="3016"/>
            <a:chExt cx="515" cy="505"/>
          </a:xfrm>
        </p:grpSpPr>
        <p:sp>
          <p:nvSpPr>
            <p:cNvPr id="26116" name="Oval 516"/>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pic>
          <p:nvPicPr>
            <p:cNvPr id="26117" name="Picture 517"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sp>
        <p:nvSpPr>
          <p:cNvPr id="26118" name="Oval 518"/>
          <p:cNvSpPr>
            <a:spLocks noChangeArrowheads="1"/>
          </p:cNvSpPr>
          <p:nvPr/>
        </p:nvSpPr>
        <p:spPr bwMode="gray">
          <a:xfrm>
            <a:off x="4113213" y="5138738"/>
            <a:ext cx="1082675" cy="1071562"/>
          </a:xfrm>
          <a:prstGeom prst="ellipse">
            <a:avLst/>
          </a:prstGeom>
          <a:blipFill dpi="0" rotWithShape="1">
            <a:blip r:embed="rId4"/>
            <a:srcRect/>
            <a:stretch>
              <a:fillRect/>
            </a:stretch>
          </a:blipFill>
          <a:ln w="28575"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fr-FR"/>
          </a:p>
        </p:txBody>
      </p:sp>
      <p:sp>
        <p:nvSpPr>
          <p:cNvPr id="26119" name="Oval 519"/>
          <p:cNvSpPr>
            <a:spLocks noChangeArrowheads="1"/>
          </p:cNvSpPr>
          <p:nvPr/>
        </p:nvSpPr>
        <p:spPr bwMode="gray">
          <a:xfrm>
            <a:off x="581025" y="723900"/>
            <a:ext cx="2759075" cy="2730500"/>
          </a:xfrm>
          <a:prstGeom prst="ellipse">
            <a:avLst/>
          </a:prstGeom>
          <a:blipFill dpi="0" rotWithShape="1">
            <a:blip r:embed="rId5"/>
            <a:srcRect/>
            <a:stretch>
              <a:fillRect/>
            </a:stretch>
          </a:blipFill>
          <a:ln w="7620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fr-FR"/>
          </a:p>
        </p:txBody>
      </p:sp>
      <p:sp>
        <p:nvSpPr>
          <p:cNvPr id="26120" name="Oval 520"/>
          <p:cNvSpPr>
            <a:spLocks noChangeArrowheads="1"/>
          </p:cNvSpPr>
          <p:nvPr/>
        </p:nvSpPr>
        <p:spPr bwMode="gray">
          <a:xfrm>
            <a:off x="2003425" y="3657600"/>
            <a:ext cx="1911350" cy="1892300"/>
          </a:xfrm>
          <a:prstGeom prst="ellipse">
            <a:avLst/>
          </a:prstGeom>
          <a:blipFill dpi="0" rotWithShape="1">
            <a:blip r:embed="rId6"/>
            <a:srcRect/>
            <a:stretch>
              <a:fillRect/>
            </a:stretch>
          </a:blipFill>
          <a:ln w="5715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fr-FR"/>
          </a:p>
        </p:txBody>
      </p:sp>
      <p:pic>
        <p:nvPicPr>
          <p:cNvPr id="14" name="Picture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449" y="5644685"/>
            <a:ext cx="2081213" cy="10114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flat" cmpd="sng" algn="ctr">
                <a:solidFill>
                  <a:srgbClr val="FFFFFF"/>
                </a:solidFill>
                <a:prstDash val="solid"/>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091"/>
                                        </p:tgtEl>
                                        <p:attrNameLst>
                                          <p:attrName>style.visibility</p:attrName>
                                        </p:attrNameLst>
                                      </p:cBhvr>
                                      <p:to>
                                        <p:strVal val="visible"/>
                                      </p:to>
                                    </p:set>
                                    <p:animEffect transition="in" filter="fade">
                                      <p:cBhvr>
                                        <p:cTn id="7" dur="2000"/>
                                        <p:tgtEl>
                                          <p:spTgt spid="26091"/>
                                        </p:tgtEl>
                                      </p:cBhvr>
                                    </p:animEffect>
                                  </p:childTnLst>
                                </p:cTn>
                              </p:par>
                              <p:par>
                                <p:cTn id="8" presetID="53" presetClass="entr" presetSubtype="0" fill="hold" nodeType="withEffect">
                                  <p:stCondLst>
                                    <p:cond delay="2200"/>
                                  </p:stCondLst>
                                  <p:childTnLst>
                                    <p:set>
                                      <p:cBhvr>
                                        <p:cTn id="9" dur="1" fill="hold">
                                          <p:stCondLst>
                                            <p:cond delay="0"/>
                                          </p:stCondLst>
                                        </p:cTn>
                                        <p:tgtEl>
                                          <p:spTgt spid="26115"/>
                                        </p:tgtEl>
                                        <p:attrNameLst>
                                          <p:attrName>style.visibility</p:attrName>
                                        </p:attrNameLst>
                                      </p:cBhvr>
                                      <p:to>
                                        <p:strVal val="visible"/>
                                      </p:to>
                                    </p:set>
                                    <p:anim calcmode="lin" valueType="num">
                                      <p:cBhvr>
                                        <p:cTn id="10" dur="1000" fill="hold"/>
                                        <p:tgtEl>
                                          <p:spTgt spid="26115"/>
                                        </p:tgtEl>
                                        <p:attrNameLst>
                                          <p:attrName>ppt_w</p:attrName>
                                        </p:attrNameLst>
                                      </p:cBhvr>
                                      <p:tavLst>
                                        <p:tav tm="0">
                                          <p:val>
                                            <p:fltVal val="0"/>
                                          </p:val>
                                        </p:tav>
                                        <p:tav tm="100000">
                                          <p:val>
                                            <p:strVal val="#ppt_w"/>
                                          </p:val>
                                        </p:tav>
                                      </p:tavLst>
                                    </p:anim>
                                    <p:anim calcmode="lin" valueType="num">
                                      <p:cBhvr>
                                        <p:cTn id="11" dur="1000" fill="hold"/>
                                        <p:tgtEl>
                                          <p:spTgt spid="26115"/>
                                        </p:tgtEl>
                                        <p:attrNameLst>
                                          <p:attrName>ppt_h</p:attrName>
                                        </p:attrNameLst>
                                      </p:cBhvr>
                                      <p:tavLst>
                                        <p:tav tm="0">
                                          <p:val>
                                            <p:fltVal val="0"/>
                                          </p:val>
                                        </p:tav>
                                        <p:tav tm="100000">
                                          <p:val>
                                            <p:strVal val="#ppt_h"/>
                                          </p:val>
                                        </p:tav>
                                      </p:tavLst>
                                    </p:anim>
                                    <p:animEffect transition="in" filter="fade">
                                      <p:cBhvr>
                                        <p:cTn id="12" dur="1000"/>
                                        <p:tgtEl>
                                          <p:spTgt spid="26115"/>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26115"/>
                                        </p:tgtEl>
                                        <p:attrNameLst>
                                          <p:attrName>ppt_x</p:attrName>
                                          <p:attrName>ppt_y</p:attrName>
                                        </p:attrNameLst>
                                      </p:cBhvr>
                                      <p:rCtr x="-3715" y="5459"/>
                                    </p:animMotion>
                                  </p:childTnLst>
                                </p:cTn>
                              </p:par>
                              <p:par>
                                <p:cTn id="15" presetID="53" presetClass="entr" presetSubtype="0" fill="hold" nodeType="withEffect">
                                  <p:stCondLst>
                                    <p:cond delay="2800"/>
                                  </p:stCondLst>
                                  <p:childTnLst>
                                    <p:set>
                                      <p:cBhvr>
                                        <p:cTn id="16" dur="1" fill="hold">
                                          <p:stCondLst>
                                            <p:cond delay="0"/>
                                          </p:stCondLst>
                                        </p:cTn>
                                        <p:tgtEl>
                                          <p:spTgt spid="26112"/>
                                        </p:tgtEl>
                                        <p:attrNameLst>
                                          <p:attrName>style.visibility</p:attrName>
                                        </p:attrNameLst>
                                      </p:cBhvr>
                                      <p:to>
                                        <p:strVal val="visible"/>
                                      </p:to>
                                    </p:set>
                                    <p:anim calcmode="lin" valueType="num">
                                      <p:cBhvr>
                                        <p:cTn id="17" dur="1000" fill="hold"/>
                                        <p:tgtEl>
                                          <p:spTgt spid="26112"/>
                                        </p:tgtEl>
                                        <p:attrNameLst>
                                          <p:attrName>ppt_w</p:attrName>
                                        </p:attrNameLst>
                                      </p:cBhvr>
                                      <p:tavLst>
                                        <p:tav tm="0">
                                          <p:val>
                                            <p:fltVal val="0"/>
                                          </p:val>
                                        </p:tav>
                                        <p:tav tm="100000">
                                          <p:val>
                                            <p:strVal val="#ppt_w"/>
                                          </p:val>
                                        </p:tav>
                                      </p:tavLst>
                                    </p:anim>
                                    <p:anim calcmode="lin" valueType="num">
                                      <p:cBhvr>
                                        <p:cTn id="18" dur="1000" fill="hold"/>
                                        <p:tgtEl>
                                          <p:spTgt spid="26112"/>
                                        </p:tgtEl>
                                        <p:attrNameLst>
                                          <p:attrName>ppt_h</p:attrName>
                                        </p:attrNameLst>
                                      </p:cBhvr>
                                      <p:tavLst>
                                        <p:tav tm="0">
                                          <p:val>
                                            <p:fltVal val="0"/>
                                          </p:val>
                                        </p:tav>
                                        <p:tav tm="100000">
                                          <p:val>
                                            <p:strVal val="#ppt_h"/>
                                          </p:val>
                                        </p:tav>
                                      </p:tavLst>
                                    </p:anim>
                                    <p:animEffect transition="in" filter="fade">
                                      <p:cBhvr>
                                        <p:cTn id="19" dur="1000"/>
                                        <p:tgtEl>
                                          <p:spTgt spid="2611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6112"/>
                                        </p:tgtEl>
                                        <p:attrNameLst>
                                          <p:attrName>ppt_x</p:attrName>
                                          <p:attrName>ppt_y</p:attrName>
                                        </p:attrNameLst>
                                      </p:cBhvr>
                                      <p:rCtr x="-8837" y="8860"/>
                                    </p:animMotion>
                                  </p:childTnLst>
                                </p:cTn>
                              </p:par>
                            </p:childTnLst>
                          </p:cTn>
                        </p:par>
                        <p:par>
                          <p:cTn id="22" fill="hold" nodeType="afterGroup">
                            <p:stCondLst>
                              <p:cond delay="3800"/>
                            </p:stCondLst>
                            <p:childTnLst>
                              <p:par>
                                <p:cTn id="23" presetID="10" presetClass="entr" presetSubtype="0" fill="hold" grpId="0" nodeType="afterEffect">
                                  <p:stCondLst>
                                    <p:cond delay="0"/>
                                  </p:stCondLst>
                                  <p:childTnLst>
                                    <p:set>
                                      <p:cBhvr>
                                        <p:cTn id="24" dur="1" fill="hold">
                                          <p:stCondLst>
                                            <p:cond delay="0"/>
                                          </p:stCondLst>
                                        </p:cTn>
                                        <p:tgtEl>
                                          <p:spTgt spid="26118"/>
                                        </p:tgtEl>
                                        <p:attrNameLst>
                                          <p:attrName>style.visibility</p:attrName>
                                        </p:attrNameLst>
                                      </p:cBhvr>
                                      <p:to>
                                        <p:strVal val="visible"/>
                                      </p:to>
                                    </p:set>
                                    <p:animEffect transition="in" filter="fade">
                                      <p:cBhvr>
                                        <p:cTn id="25" dur="1000"/>
                                        <p:tgtEl>
                                          <p:spTgt spid="26118"/>
                                        </p:tgtEl>
                                      </p:cBhvr>
                                    </p:animEffect>
                                  </p:childTnLst>
                                </p:cTn>
                              </p:par>
                            </p:childTnLst>
                          </p:cTn>
                        </p:par>
                        <p:par>
                          <p:cTn id="26" fill="hold" nodeType="afterGroup">
                            <p:stCondLst>
                              <p:cond delay="4800"/>
                            </p:stCondLst>
                            <p:childTnLst>
                              <p:par>
                                <p:cTn id="27" presetID="10" presetClass="entr" presetSubtype="0" fill="hold" grpId="0" nodeType="afterEffect">
                                  <p:stCondLst>
                                    <p:cond delay="0"/>
                                  </p:stCondLst>
                                  <p:childTnLst>
                                    <p:set>
                                      <p:cBhvr>
                                        <p:cTn id="28" dur="1" fill="hold">
                                          <p:stCondLst>
                                            <p:cond delay="0"/>
                                          </p:stCondLst>
                                        </p:cTn>
                                        <p:tgtEl>
                                          <p:spTgt spid="26120"/>
                                        </p:tgtEl>
                                        <p:attrNameLst>
                                          <p:attrName>style.visibility</p:attrName>
                                        </p:attrNameLst>
                                      </p:cBhvr>
                                      <p:to>
                                        <p:strVal val="visible"/>
                                      </p:to>
                                    </p:set>
                                    <p:animEffect transition="in" filter="fade">
                                      <p:cBhvr>
                                        <p:cTn id="29" dur="1000"/>
                                        <p:tgtEl>
                                          <p:spTgt spid="26120"/>
                                        </p:tgtEl>
                                      </p:cBhvr>
                                    </p:animEffect>
                                  </p:childTnLst>
                                </p:cTn>
                              </p:par>
                            </p:childTnLst>
                          </p:cTn>
                        </p:par>
                        <p:par>
                          <p:cTn id="30" fill="hold" nodeType="afterGroup">
                            <p:stCondLst>
                              <p:cond delay="5800"/>
                            </p:stCondLst>
                            <p:childTnLst>
                              <p:par>
                                <p:cTn id="31" presetID="10" presetClass="entr" presetSubtype="0" fill="hold" grpId="0" nodeType="afterEffect">
                                  <p:stCondLst>
                                    <p:cond delay="0"/>
                                  </p:stCondLst>
                                  <p:childTnLst>
                                    <p:set>
                                      <p:cBhvr>
                                        <p:cTn id="32" dur="1" fill="hold">
                                          <p:stCondLst>
                                            <p:cond delay="0"/>
                                          </p:stCondLst>
                                        </p:cTn>
                                        <p:tgtEl>
                                          <p:spTgt spid="26119"/>
                                        </p:tgtEl>
                                        <p:attrNameLst>
                                          <p:attrName>style.visibility</p:attrName>
                                        </p:attrNameLst>
                                      </p:cBhvr>
                                      <p:to>
                                        <p:strVal val="visible"/>
                                      </p:to>
                                    </p:set>
                                    <p:animEffect transition="in" filter="fade">
                                      <p:cBhvr>
                                        <p:cTn id="33" dur="1000"/>
                                        <p:tgtEl>
                                          <p:spTgt spid="2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91" grpId="0"/>
      <p:bldP spid="26118" grpId="0" animBg="1"/>
      <p:bldP spid="26119" grpId="0" animBg="1"/>
      <p:bldP spid="261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rgbClr val="FF0000"/>
                </a:solidFill>
                <a:latin typeface="Times New Roman" pitchFamily="18" charset="0"/>
                <a:cs typeface="Times New Roman" pitchFamily="18" charset="0"/>
              </a:rPr>
              <a:t>Raisons pour l’amélioration</a:t>
            </a:r>
          </a:p>
          <a:p>
            <a:pPr algn="l"/>
            <a:r>
              <a:rPr lang="fr-FR" sz="1000" dirty="0" smtClean="0">
                <a:latin typeface="Times New Roman" pitchFamily="18" charset="0"/>
                <a:cs typeface="Times New Roman" pitchFamily="18" charset="0"/>
              </a:rPr>
              <a:t>V&amp;V </a:t>
            </a:r>
            <a:r>
              <a:rPr lang="en-US" sz="1000" dirty="0" smtClean="0">
                <a:latin typeface="Times New Roman" pitchFamily="18" charset="0"/>
                <a:cs typeface="Times New Roman" pitchFamily="18" charset="0"/>
              </a:rPr>
              <a:t>:</a:t>
            </a:r>
            <a:endParaRPr lang="fr-FR" sz="1000" dirty="0" smtClean="0">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    - Explications</a:t>
            </a:r>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objectifs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Planifier </a:t>
            </a:r>
            <a:r>
              <a:rPr lang="fr-FR" sz="1000" dirty="0">
                <a:latin typeface="Times New Roman" pitchFamily="18" charset="0"/>
                <a:cs typeface="Times New Roman" pitchFamily="18" charset="0"/>
              </a:rPr>
              <a:t>la V&amp;V lors du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développement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Exigences</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matrice </a:t>
            </a:r>
            <a:r>
              <a:rPr lang="fr-FR" sz="1000" dirty="0" smtClean="0">
                <a:latin typeface="Times New Roman" pitchFamily="18" charset="0"/>
                <a:cs typeface="Times New Roman" pitchFamily="18" charset="0"/>
              </a:rPr>
              <a:t>traçabilité</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a:t>
            </a:r>
            <a:r>
              <a:rPr lang="fr-FR" sz="1000" dirty="0">
                <a:latin typeface="Times New Roman" pitchFamily="18" charset="0"/>
                <a:cs typeface="Times New Roman" pitchFamily="18" charset="0"/>
              </a:rPr>
              <a:t>exigences bibliothèque</a:t>
            </a:r>
          </a:p>
          <a:p>
            <a:pPr algn="l"/>
            <a:r>
              <a:rPr lang="fr-FR" sz="1000" dirty="0" smtClean="0">
                <a:latin typeface="Times New Roman" pitchFamily="18" charset="0"/>
                <a:cs typeface="Times New Roman" pitchFamily="18" charset="0"/>
              </a:rPr>
              <a:t>Revue code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smtClean="0">
                <a:latin typeface="Times New Roman" pitchFamily="18" charset="0"/>
                <a:cs typeface="Times New Roman" pitchFamily="18" charset="0"/>
              </a:rPr>
              <a:t>developpeur</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reviewer</a:t>
            </a:r>
            <a:endParaRPr lang="fr-FR" sz="1000" dirty="0">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5" name="Titre 1"/>
          <p:cNvSpPr>
            <a:spLocks noGrp="1"/>
          </p:cNvSpPr>
          <p:nvPr>
            <p:ph type="title"/>
          </p:nvPr>
        </p:nvSpPr>
        <p:spPr>
          <a:xfrm>
            <a:off x="1082983" y="269804"/>
            <a:ext cx="7958137" cy="1011237"/>
          </a:xfrm>
        </p:spPr>
        <p:txBody>
          <a:bodyPr/>
          <a:lstStyle/>
          <a:p>
            <a:r>
              <a:rPr lang="fr-FR" sz="3200" dirty="0" smtClean="0"/>
              <a:t>Pourquoi  </a:t>
            </a:r>
            <a:r>
              <a:rPr lang="fr-FR" sz="3200" dirty="0"/>
              <a:t>l’amélioration de la qualité de </a:t>
            </a:r>
            <a:r>
              <a:rPr lang="fr-FR" sz="3200" dirty="0" smtClean="0"/>
              <a:t>logicielle ?</a:t>
            </a:r>
            <a:r>
              <a:rPr lang="fr-FR" dirty="0"/>
              <a:t/>
            </a:r>
            <a:br>
              <a:rPr lang="fr-FR" dirty="0"/>
            </a:br>
            <a:endParaRPr lang="fr-FR" dirty="0"/>
          </a:p>
        </p:txBody>
      </p:sp>
      <p:sp>
        <p:nvSpPr>
          <p:cNvPr id="6" name="Rectangle 9"/>
          <p:cNvSpPr txBox="1">
            <a:spLocks noChangeArrowheads="1"/>
          </p:cNvSpPr>
          <p:nvPr/>
        </p:nvSpPr>
        <p:spPr bwMode="auto">
          <a:xfrm>
            <a:off x="2511186" y="1394841"/>
            <a:ext cx="6441743" cy="35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a:lstStyle>
          <a:p>
            <a:pPr lvl="0"/>
            <a:r>
              <a:rPr lang="fr-CA" sz="2200" b="0" dirty="0" smtClean="0">
                <a:solidFill>
                  <a:schemeClr val="tx2"/>
                </a:solidFill>
                <a:latin typeface="+mj-lt"/>
                <a:ea typeface="+mj-ea"/>
                <a:cs typeface="Times New Roman" pitchFamily="18" charset="0"/>
              </a:rPr>
              <a:t>Détecter </a:t>
            </a:r>
            <a:r>
              <a:rPr lang="fr-CA" sz="2200" b="0" dirty="0">
                <a:solidFill>
                  <a:schemeClr val="tx2"/>
                </a:solidFill>
                <a:latin typeface="+mj-lt"/>
                <a:ea typeface="+mj-ea"/>
                <a:cs typeface="Times New Roman" pitchFamily="18" charset="0"/>
              </a:rPr>
              <a:t>les erreurs majeures et mineures du logiciel.</a:t>
            </a:r>
            <a:endParaRPr lang="fr-FR" sz="2200" b="0" dirty="0">
              <a:solidFill>
                <a:schemeClr val="tx2"/>
              </a:solidFill>
              <a:latin typeface="+mj-lt"/>
              <a:ea typeface="+mj-ea"/>
              <a:cs typeface="Times New Roman" pitchFamily="18" charset="0"/>
            </a:endParaRPr>
          </a:p>
          <a:p>
            <a:pPr lvl="0"/>
            <a:r>
              <a:rPr lang="fr-CA" sz="2200" b="0" dirty="0">
                <a:solidFill>
                  <a:schemeClr val="tx2"/>
                </a:solidFill>
                <a:latin typeface="+mj-lt"/>
                <a:ea typeface="+mj-ea"/>
                <a:cs typeface="Times New Roman" pitchFamily="18" charset="0"/>
              </a:rPr>
              <a:t>Que le client soit plus satisfait</a:t>
            </a:r>
            <a:endParaRPr lang="fr-FR" sz="2200" b="0" dirty="0">
              <a:solidFill>
                <a:schemeClr val="tx2"/>
              </a:solidFill>
              <a:latin typeface="+mj-lt"/>
              <a:ea typeface="+mj-ea"/>
              <a:cs typeface="Times New Roman" pitchFamily="18" charset="0"/>
            </a:endParaRPr>
          </a:p>
          <a:p>
            <a:pPr lvl="0"/>
            <a:r>
              <a:rPr lang="fr-CA" sz="2200" b="0" dirty="0">
                <a:solidFill>
                  <a:schemeClr val="tx2"/>
                </a:solidFill>
                <a:latin typeface="+mj-lt"/>
                <a:ea typeface="+mj-ea"/>
                <a:cs typeface="Times New Roman" pitchFamily="18" charset="0"/>
              </a:rPr>
              <a:t>Qui soit conforme aux standards de l’industrie</a:t>
            </a:r>
            <a:endParaRPr lang="fr-FR" sz="2200" b="0" dirty="0">
              <a:solidFill>
                <a:schemeClr val="tx2"/>
              </a:solidFill>
              <a:latin typeface="+mj-lt"/>
              <a:ea typeface="+mj-ea"/>
              <a:cs typeface="Times New Roman" pitchFamily="18" charset="0"/>
            </a:endParaRPr>
          </a:p>
          <a:p>
            <a:pPr marL="457200" lvl="1" indent="0">
              <a:buNone/>
            </a:pPr>
            <a:r>
              <a:rPr lang="fr-CA" sz="2200" b="0" dirty="0" smtClean="0">
                <a:latin typeface="+mj-lt"/>
                <a:ea typeface="+mj-ea"/>
                <a:cs typeface="Times New Roman" pitchFamily="18" charset="0"/>
              </a:rPr>
              <a:t>- Standards </a:t>
            </a:r>
            <a:r>
              <a:rPr lang="fr-CA" sz="2200" b="0" dirty="0">
                <a:latin typeface="+mj-lt"/>
                <a:ea typeface="+mj-ea"/>
                <a:cs typeface="Times New Roman" pitchFamily="18" charset="0"/>
              </a:rPr>
              <a:t>de programmation</a:t>
            </a:r>
            <a:endParaRPr lang="fr-FR" sz="2200" b="0" dirty="0">
              <a:latin typeface="+mj-lt"/>
              <a:ea typeface="+mj-ea"/>
              <a:cs typeface="Times New Roman" pitchFamily="18" charset="0"/>
            </a:endParaRPr>
          </a:p>
          <a:p>
            <a:r>
              <a:rPr lang="fr-CA" sz="2200" b="0" dirty="0">
                <a:solidFill>
                  <a:schemeClr val="tx2"/>
                </a:solidFill>
                <a:latin typeface="+mj-lt"/>
                <a:ea typeface="+mj-ea"/>
                <a:cs typeface="Times New Roman" pitchFamily="18" charset="0"/>
              </a:rPr>
              <a:t>Prévention d’erreur et réduction du coût de logiciel</a:t>
            </a:r>
            <a:endParaRPr lang="fr-FR" sz="2200" b="0" dirty="0">
              <a:solidFill>
                <a:schemeClr val="tx2"/>
              </a:solidFill>
              <a:latin typeface="+mj-lt"/>
              <a:ea typeface="+mj-ea"/>
              <a:cs typeface="Times New Roman" pitchFamily="18" charset="0"/>
            </a:endParaRPr>
          </a:p>
          <a:p>
            <a:pPr lvl="0"/>
            <a:r>
              <a:rPr lang="fr-CA" sz="2200" b="0" dirty="0">
                <a:solidFill>
                  <a:schemeClr val="tx2"/>
                </a:solidFill>
                <a:latin typeface="+mj-lt"/>
                <a:ea typeface="+mj-ea"/>
                <a:cs typeface="Times New Roman" pitchFamily="18" charset="0"/>
              </a:rPr>
              <a:t>Concept Vérification et Validation</a:t>
            </a:r>
            <a:endParaRPr lang="fr-FR" sz="2200" b="0" dirty="0">
              <a:solidFill>
                <a:schemeClr val="tx2"/>
              </a:solidFill>
              <a:latin typeface="+mj-lt"/>
              <a:ea typeface="+mj-ea"/>
              <a:cs typeface="Times New Roman" pitchFamily="18" charset="0"/>
            </a:endParaRPr>
          </a:p>
          <a:p>
            <a:pPr lvl="0"/>
            <a:r>
              <a:rPr lang="fr-CA" sz="2200" b="0" dirty="0">
                <a:solidFill>
                  <a:schemeClr val="tx2"/>
                </a:solidFill>
                <a:latin typeface="+mj-lt"/>
                <a:ea typeface="+mj-ea"/>
                <a:cs typeface="Times New Roman" pitchFamily="18" charset="0"/>
              </a:rPr>
              <a:t>Revue code</a:t>
            </a:r>
            <a:endParaRPr lang="fr-FR" sz="2200" b="0" dirty="0">
              <a:solidFill>
                <a:schemeClr val="tx2"/>
              </a:solidFill>
              <a:latin typeface="+mj-lt"/>
              <a:ea typeface="+mj-ea"/>
              <a:cs typeface="Times New Roman" pitchFamily="18" charset="0"/>
            </a:endParaRPr>
          </a:p>
          <a:p>
            <a:pPr lvl="0"/>
            <a:r>
              <a:rPr lang="fr-CA" sz="2200" b="0" dirty="0">
                <a:solidFill>
                  <a:schemeClr val="tx2"/>
                </a:solidFill>
                <a:latin typeface="+mj-lt"/>
                <a:ea typeface="+mj-ea"/>
                <a:cs typeface="Times New Roman" pitchFamily="18" charset="0"/>
              </a:rPr>
              <a:t>Tests</a:t>
            </a:r>
            <a:endParaRPr lang="fr-FR" sz="2200" b="0" dirty="0">
              <a:solidFill>
                <a:schemeClr val="tx2"/>
              </a:solidFill>
              <a:latin typeface="+mj-lt"/>
              <a:ea typeface="+mj-ea"/>
              <a:cs typeface="Times New Roman" pitchFamily="18" charset="0"/>
            </a:endParaRPr>
          </a:p>
          <a:p>
            <a:pPr lvl="0"/>
            <a:r>
              <a:rPr lang="fr-CA" sz="2200" b="0" dirty="0">
                <a:solidFill>
                  <a:schemeClr val="tx2"/>
                </a:solidFill>
                <a:latin typeface="+mj-lt"/>
                <a:ea typeface="+mj-ea"/>
                <a:cs typeface="Times New Roman" pitchFamily="18" charset="0"/>
              </a:rPr>
              <a:t>Pour éviter que des erreurs majeures de système comme Ariane5 se reproduise.</a:t>
            </a:r>
            <a:endParaRPr lang="fr-FR" sz="2200" b="0" dirty="0">
              <a:solidFill>
                <a:schemeClr val="tx2"/>
              </a:solidFill>
              <a:latin typeface="+mj-lt"/>
              <a:ea typeface="+mj-ea"/>
              <a:cs typeface="Times New Roman" pitchFamily="18" charset="0"/>
            </a:endParaRPr>
          </a:p>
          <a:p>
            <a:pPr marL="0" indent="0">
              <a:buNone/>
            </a:pPr>
            <a:endParaRPr lang="fr-FR" sz="2400" b="0" dirty="0">
              <a:solidFill>
                <a:schemeClr val="tx2"/>
              </a:solidFill>
              <a:latin typeface="+mj-lt"/>
              <a:ea typeface="+mj-ea"/>
              <a:cs typeface="Times New Roman" pitchFamily="18" charset="0"/>
            </a:endParaRPr>
          </a:p>
          <a:p>
            <a:pPr marL="0" indent="0">
              <a:buNone/>
            </a:pPr>
            <a:endParaRPr lang="fr-FR" sz="2200" b="0" dirty="0">
              <a:solidFill>
                <a:schemeClr val="tx2"/>
              </a:solidFill>
              <a:latin typeface="+mj-lt"/>
              <a:ea typeface="+mj-ea"/>
              <a:cs typeface="Times New Roman" pitchFamily="18" charset="0"/>
            </a:endParaRPr>
          </a:p>
          <a:p>
            <a:pPr marL="0" lvl="0" indent="0">
              <a:buNone/>
            </a:pPr>
            <a:endParaRPr lang="fr-FR" sz="2200" dirty="0">
              <a:latin typeface="Times New Roman" pitchFamily="18" charset="0"/>
              <a:cs typeface="Times New Roman" pitchFamily="18" charset="0"/>
            </a:endParaRPr>
          </a:p>
        </p:txBody>
      </p:sp>
      <p:sp>
        <p:nvSpPr>
          <p:cNvPr id="7" name="AutoShape 5"/>
          <p:cNvSpPr>
            <a:spLocks noChangeArrowheads="1"/>
          </p:cNvSpPr>
          <p:nvPr/>
        </p:nvSpPr>
        <p:spPr bwMode="gray">
          <a:xfrm rot="10800000">
            <a:off x="2244334" y="2816353"/>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279501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txBox="1">
            <a:spLocks noChangeArrowheads="1"/>
          </p:cNvSpPr>
          <p:nvPr/>
        </p:nvSpPr>
        <p:spPr bwMode="auto">
          <a:xfrm>
            <a:off x="2565779" y="1722389"/>
            <a:ext cx="6482687" cy="257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a:lstStyle>
          <a:p>
            <a:pPr marL="0" lvl="0" indent="0">
              <a:buNone/>
            </a:pPr>
            <a:r>
              <a:rPr lang="fr-FR" sz="2400" u="sng" dirty="0" smtClean="0">
                <a:solidFill>
                  <a:schemeClr val="accent6"/>
                </a:solidFill>
                <a:effectLst>
                  <a:outerShdw blurRad="38100" dist="38100" dir="2700000" algn="tl">
                    <a:srgbClr val="000000">
                      <a:alpha val="43137"/>
                    </a:srgbClr>
                  </a:outerShdw>
                </a:effectLst>
                <a:latin typeface="+mj-lt"/>
                <a:ea typeface="+mj-ea"/>
                <a:cs typeface="Times New Roman" pitchFamily="18" charset="0"/>
              </a:rPr>
              <a:t>Définitions :</a:t>
            </a:r>
          </a:p>
          <a:p>
            <a:pPr marL="0" lvl="0" indent="0">
              <a:buNone/>
            </a:pPr>
            <a:endParaRPr lang="fr-FR" sz="2400" u="sng" dirty="0" smtClean="0">
              <a:solidFill>
                <a:schemeClr val="accent6"/>
              </a:solidFill>
              <a:effectLst>
                <a:outerShdw blurRad="38100" dist="38100" dir="2700000" algn="tl">
                  <a:srgbClr val="000000">
                    <a:alpha val="43137"/>
                  </a:srgbClr>
                </a:outerShdw>
              </a:effectLst>
              <a:latin typeface="+mj-lt"/>
              <a:ea typeface="+mj-ea"/>
              <a:cs typeface="Times New Roman" pitchFamily="18" charset="0"/>
            </a:endParaRPr>
          </a:p>
          <a:p>
            <a:pPr marL="0" indent="0">
              <a:buNone/>
            </a:pPr>
            <a:r>
              <a:rPr lang="fr-FR" sz="2000" dirty="0">
                <a:solidFill>
                  <a:srgbClr val="00B050"/>
                </a:solidFill>
                <a:latin typeface="+mj-lt"/>
                <a:cs typeface="Times New Roman" pitchFamily="18" charset="0"/>
              </a:rPr>
              <a:t>Vérification</a:t>
            </a:r>
            <a:r>
              <a:rPr lang="fr-FR" sz="2000" b="0" dirty="0">
                <a:solidFill>
                  <a:schemeClr val="tx2"/>
                </a:solidFill>
                <a:latin typeface="+mj-lt"/>
                <a:cs typeface="Times New Roman" pitchFamily="18" charset="0"/>
              </a:rPr>
              <a:t> : confirmation par l’examen et la fourniture de preuves objectives que des exigences spécifiées ont été remplies [ISO 9000]..</a:t>
            </a:r>
          </a:p>
          <a:p>
            <a:pPr marL="0" indent="0">
              <a:buNone/>
            </a:pPr>
            <a:endParaRPr lang="fr-FR" sz="2200" dirty="0">
              <a:solidFill>
                <a:srgbClr val="00B050"/>
              </a:solidFill>
              <a:latin typeface="+mj-lt"/>
              <a:ea typeface="+mj-ea"/>
              <a:cs typeface="Times New Roman" pitchFamily="18" charset="0"/>
            </a:endParaRPr>
          </a:p>
          <a:p>
            <a:pPr marL="0" indent="0">
              <a:buNone/>
            </a:pPr>
            <a:r>
              <a:rPr lang="fr-FR" sz="2200" dirty="0" smtClean="0">
                <a:solidFill>
                  <a:srgbClr val="00B050"/>
                </a:solidFill>
                <a:latin typeface="+mj-lt"/>
                <a:ea typeface="+mj-ea"/>
                <a:cs typeface="Times New Roman" pitchFamily="18" charset="0"/>
              </a:rPr>
              <a:t>Validation</a:t>
            </a:r>
            <a:r>
              <a:rPr lang="fr-FR" sz="2000" b="0" dirty="0" smtClean="0">
                <a:solidFill>
                  <a:schemeClr val="tx2"/>
                </a:solidFill>
                <a:latin typeface="+mj-lt"/>
                <a:ea typeface="+mj-ea"/>
                <a:cs typeface="Times New Roman" pitchFamily="18" charset="0"/>
              </a:rPr>
              <a:t> </a:t>
            </a:r>
            <a:r>
              <a:rPr lang="fr-FR" sz="2000" b="0" dirty="0">
                <a:solidFill>
                  <a:schemeClr val="tx2"/>
                </a:solidFill>
                <a:latin typeface="+mj-lt"/>
                <a:ea typeface="+mj-ea"/>
                <a:cs typeface="Times New Roman" pitchFamily="18" charset="0"/>
              </a:rPr>
              <a:t>: confirmation par l’examen et </a:t>
            </a:r>
            <a:r>
              <a:rPr lang="fr-FR" sz="2000" b="0" dirty="0" smtClean="0">
                <a:solidFill>
                  <a:schemeClr val="tx2"/>
                </a:solidFill>
                <a:latin typeface="+mj-lt"/>
                <a:ea typeface="+mj-ea"/>
                <a:cs typeface="Times New Roman" pitchFamily="18" charset="0"/>
              </a:rPr>
              <a:t>la fourniture de preuves </a:t>
            </a:r>
            <a:r>
              <a:rPr lang="fr-FR" sz="2000" b="0" dirty="0">
                <a:solidFill>
                  <a:schemeClr val="tx2"/>
                </a:solidFill>
                <a:latin typeface="+mj-lt"/>
                <a:ea typeface="+mj-ea"/>
                <a:cs typeface="Times New Roman" pitchFamily="18" charset="0"/>
              </a:rPr>
              <a:t>objectives que </a:t>
            </a:r>
            <a:r>
              <a:rPr lang="fr-FR" sz="2000" b="0" dirty="0" smtClean="0">
                <a:solidFill>
                  <a:schemeClr val="tx2"/>
                </a:solidFill>
                <a:latin typeface="+mj-lt"/>
                <a:ea typeface="+mj-ea"/>
                <a:cs typeface="Times New Roman" pitchFamily="18" charset="0"/>
              </a:rPr>
              <a:t>les exigences</a:t>
            </a:r>
            <a:r>
              <a:rPr lang="fr-FR" sz="2000" b="0" dirty="0">
                <a:solidFill>
                  <a:schemeClr val="tx2"/>
                </a:solidFill>
                <a:latin typeface="+mj-lt"/>
                <a:ea typeface="+mj-ea"/>
                <a:cs typeface="Times New Roman" pitchFamily="18" charset="0"/>
              </a:rPr>
              <a:t>, pour un usage ou une </a:t>
            </a:r>
            <a:r>
              <a:rPr lang="fr-FR" sz="2000" b="0" dirty="0" smtClean="0">
                <a:solidFill>
                  <a:schemeClr val="tx2"/>
                </a:solidFill>
                <a:latin typeface="+mj-lt"/>
                <a:ea typeface="+mj-ea"/>
                <a:cs typeface="Times New Roman" pitchFamily="18" charset="0"/>
              </a:rPr>
              <a:t>application voulue</a:t>
            </a:r>
            <a:r>
              <a:rPr lang="fr-FR" sz="2000" b="0" dirty="0">
                <a:solidFill>
                  <a:schemeClr val="tx2"/>
                </a:solidFill>
                <a:latin typeface="+mj-lt"/>
                <a:ea typeface="+mj-ea"/>
                <a:cs typeface="Times New Roman" pitchFamily="18" charset="0"/>
              </a:rPr>
              <a:t>, ont été remplies. [ISO 9000]</a:t>
            </a:r>
            <a:br>
              <a:rPr lang="fr-FR" sz="2000" b="0" dirty="0">
                <a:solidFill>
                  <a:schemeClr val="tx2"/>
                </a:solidFill>
                <a:latin typeface="+mj-lt"/>
                <a:ea typeface="+mj-ea"/>
                <a:cs typeface="Times New Roman" pitchFamily="18" charset="0"/>
              </a:rPr>
            </a:br>
            <a:r>
              <a:rPr lang="fr-FR" sz="2000" b="0" dirty="0">
                <a:solidFill>
                  <a:schemeClr val="tx2"/>
                </a:solidFill>
                <a:latin typeface="+mj-lt"/>
                <a:ea typeface="+mj-ea"/>
                <a:cs typeface="Times New Roman" pitchFamily="18" charset="0"/>
              </a:rPr>
              <a:t/>
            </a:r>
            <a:br>
              <a:rPr lang="fr-FR" sz="2000" b="0" dirty="0">
                <a:solidFill>
                  <a:schemeClr val="tx2"/>
                </a:solidFill>
                <a:latin typeface="+mj-lt"/>
                <a:ea typeface="+mj-ea"/>
                <a:cs typeface="Times New Roman" pitchFamily="18" charset="0"/>
              </a:rPr>
            </a:br>
            <a:endParaRPr lang="fr-FR" sz="2000" dirty="0">
              <a:latin typeface="Times New Roman" pitchFamily="18" charset="0"/>
              <a:cs typeface="Times New Roman" pitchFamily="18" charset="0"/>
            </a:endParaRPr>
          </a:p>
        </p:txBody>
      </p:sp>
      <p:sp>
        <p:nvSpPr>
          <p:cNvPr id="5" name="Titre 1"/>
          <p:cNvSpPr>
            <a:spLocks noGrp="1"/>
          </p:cNvSpPr>
          <p:nvPr>
            <p:ph type="title"/>
          </p:nvPr>
        </p:nvSpPr>
        <p:spPr>
          <a:xfrm>
            <a:off x="1185863" y="95534"/>
            <a:ext cx="7958137" cy="1011237"/>
          </a:xfrm>
        </p:spPr>
        <p:txBody>
          <a:bodyPr/>
          <a:lstStyle/>
          <a:p>
            <a:r>
              <a:rPr lang="fr-FR" dirty="0" smtClean="0"/>
              <a:t>La V</a:t>
            </a:r>
            <a:r>
              <a:rPr lang="en-US" dirty="0" smtClean="0"/>
              <a:t>&amp;V</a:t>
            </a:r>
            <a:r>
              <a:rPr lang="fr-FR" dirty="0" smtClean="0"/>
              <a:t> :</a:t>
            </a:r>
            <a:endParaRPr lang="fr-FR" dirty="0"/>
          </a:p>
        </p:txBody>
      </p:sp>
      <p:sp>
        <p:nvSpPr>
          <p:cNvPr id="6" name="Rectangle à coins arrondis 5"/>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rgbClr val="FF0000"/>
                </a:solidFill>
                <a:latin typeface="Times New Roman" pitchFamily="18" charset="0"/>
                <a:cs typeface="Times New Roman" pitchFamily="18" charset="0"/>
              </a:rPr>
              <a:t>V&amp;V </a:t>
            </a:r>
            <a:r>
              <a:rPr lang="en-US" sz="1000" dirty="0" smtClean="0">
                <a:solidFill>
                  <a:srgbClr val="FF0000"/>
                </a:solidFill>
                <a:latin typeface="Times New Roman" pitchFamily="18" charset="0"/>
                <a:cs typeface="Times New Roman" pitchFamily="18" charset="0"/>
              </a:rPr>
              <a:t>:</a:t>
            </a:r>
            <a:endParaRPr lang="fr-FR" sz="1000" dirty="0" smtClean="0">
              <a:solidFill>
                <a:srgbClr val="FF0000"/>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    - Explications</a:t>
            </a:r>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objectifs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Planifier </a:t>
            </a:r>
            <a:r>
              <a:rPr lang="fr-FR" sz="1000" dirty="0">
                <a:latin typeface="Times New Roman" pitchFamily="18" charset="0"/>
                <a:cs typeface="Times New Roman" pitchFamily="18" charset="0"/>
              </a:rPr>
              <a:t>la V&amp;V lors du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développement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Exigences</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matrice </a:t>
            </a:r>
            <a:r>
              <a:rPr lang="fr-FR" sz="1000" dirty="0" smtClean="0">
                <a:latin typeface="Times New Roman" pitchFamily="18" charset="0"/>
                <a:cs typeface="Times New Roman" pitchFamily="18" charset="0"/>
              </a:rPr>
              <a:t>traçabilité</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a:t>
            </a:r>
            <a:r>
              <a:rPr lang="fr-FR" sz="1000" dirty="0">
                <a:latin typeface="Times New Roman" pitchFamily="18" charset="0"/>
                <a:cs typeface="Times New Roman" pitchFamily="18" charset="0"/>
              </a:rPr>
              <a:t>exigences bibliothèque</a:t>
            </a:r>
          </a:p>
          <a:p>
            <a:pPr algn="l"/>
            <a:r>
              <a:rPr lang="fr-FR" sz="1000" dirty="0" smtClean="0">
                <a:latin typeface="Times New Roman" pitchFamily="18" charset="0"/>
                <a:cs typeface="Times New Roman" pitchFamily="18" charset="0"/>
              </a:rPr>
              <a:t>Revue code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smtClean="0">
                <a:latin typeface="Times New Roman" pitchFamily="18" charset="0"/>
                <a:cs typeface="Times New Roman" pitchFamily="18" charset="0"/>
              </a:rPr>
              <a:t>developpeur</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reviewer</a:t>
            </a:r>
            <a:endParaRPr lang="fr-FR" sz="1000" dirty="0">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7" name="AutoShape 5"/>
          <p:cNvSpPr>
            <a:spLocks noChangeArrowheads="1"/>
          </p:cNvSpPr>
          <p:nvPr/>
        </p:nvSpPr>
        <p:spPr bwMode="gray">
          <a:xfrm rot="10800000">
            <a:off x="2244334" y="3116604"/>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585783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txBox="1">
            <a:spLocks noChangeArrowheads="1"/>
          </p:cNvSpPr>
          <p:nvPr/>
        </p:nvSpPr>
        <p:spPr bwMode="auto">
          <a:xfrm>
            <a:off x="2647666" y="1722389"/>
            <a:ext cx="6400800" cy="257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a:lstStyle>
          <a:p>
            <a:pPr marL="0" lvl="0" indent="0">
              <a:buNone/>
            </a:pPr>
            <a:r>
              <a:rPr lang="fr-FR" sz="2400" u="sng" dirty="0" smtClean="0">
                <a:solidFill>
                  <a:schemeClr val="accent6"/>
                </a:solidFill>
                <a:effectLst>
                  <a:outerShdw blurRad="38100" dist="38100" dir="2700000" algn="tl">
                    <a:srgbClr val="000000">
                      <a:alpha val="43137"/>
                    </a:srgbClr>
                  </a:outerShdw>
                </a:effectLst>
                <a:latin typeface="+mj-lt"/>
                <a:ea typeface="+mj-ea"/>
                <a:cs typeface="Times New Roman" pitchFamily="18" charset="0"/>
              </a:rPr>
              <a:t>La vérification et validation :</a:t>
            </a:r>
            <a:r>
              <a:rPr lang="fr-FR" sz="2000" b="0" dirty="0">
                <a:solidFill>
                  <a:schemeClr val="tx2"/>
                </a:solidFill>
                <a:latin typeface="+mj-lt"/>
                <a:ea typeface="+mj-ea"/>
                <a:cs typeface="Times New Roman" pitchFamily="18" charset="0"/>
              </a:rPr>
              <a:t/>
            </a:r>
            <a:br>
              <a:rPr lang="fr-FR" sz="2000" b="0" dirty="0">
                <a:solidFill>
                  <a:schemeClr val="tx2"/>
                </a:solidFill>
                <a:latin typeface="+mj-lt"/>
                <a:ea typeface="+mj-ea"/>
                <a:cs typeface="Times New Roman" pitchFamily="18" charset="0"/>
              </a:rPr>
            </a:br>
            <a:r>
              <a:rPr lang="fr-FR" sz="2000" b="0" dirty="0">
                <a:solidFill>
                  <a:schemeClr val="tx2"/>
                </a:solidFill>
                <a:latin typeface="+mj-lt"/>
                <a:ea typeface="+mj-ea"/>
                <a:cs typeface="Times New Roman" pitchFamily="18" charset="0"/>
              </a:rPr>
              <a:t/>
            </a:r>
            <a:br>
              <a:rPr lang="fr-FR" sz="2000" b="0" dirty="0">
                <a:solidFill>
                  <a:schemeClr val="tx2"/>
                </a:solidFill>
                <a:latin typeface="+mj-lt"/>
                <a:ea typeface="+mj-ea"/>
                <a:cs typeface="Times New Roman" pitchFamily="18" charset="0"/>
              </a:rPr>
            </a:br>
            <a:r>
              <a:rPr lang="fr-FR" sz="2000" b="0" dirty="0">
                <a:solidFill>
                  <a:schemeClr val="tx2"/>
                </a:solidFill>
                <a:latin typeface="+mj-lt"/>
                <a:ea typeface="+mj-ea"/>
                <a:cs typeface="Times New Roman" pitchFamily="18" charset="0"/>
              </a:rPr>
              <a:t>Dans la </a:t>
            </a:r>
            <a:r>
              <a:rPr lang="fr-FR" sz="2000" b="0" dirty="0">
                <a:solidFill>
                  <a:schemeClr val="tx2"/>
                </a:solidFill>
                <a:latin typeface="+mj-lt"/>
                <a:ea typeface="+mj-ea"/>
                <a:cs typeface="Times New Roman" pitchFamily="18" charset="0"/>
                <a:hlinkClick r:id="rId2" tooltip="gestion de projet logiciel"/>
              </a:rPr>
              <a:t>gestion de projet logiciel</a:t>
            </a:r>
            <a:r>
              <a:rPr lang="fr-FR" sz="2000" b="0" dirty="0">
                <a:solidFill>
                  <a:schemeClr val="tx2"/>
                </a:solidFill>
                <a:latin typeface="+mj-lt"/>
                <a:ea typeface="+mj-ea"/>
                <a:cs typeface="Times New Roman" pitchFamily="18" charset="0"/>
              </a:rPr>
              <a:t> , </a:t>
            </a:r>
            <a:r>
              <a:rPr lang="fr-FR" sz="2000" b="0" dirty="0">
                <a:solidFill>
                  <a:schemeClr val="tx2"/>
                </a:solidFill>
                <a:latin typeface="+mj-lt"/>
                <a:ea typeface="+mj-ea"/>
                <a:cs typeface="Times New Roman" pitchFamily="18" charset="0"/>
                <a:hlinkClick r:id="rId3" tooltip="Tests de logiciels"/>
              </a:rPr>
              <a:t>tests de logiciels</a:t>
            </a:r>
            <a:r>
              <a:rPr lang="fr-FR" sz="2000" b="0" dirty="0">
                <a:solidFill>
                  <a:schemeClr val="tx2"/>
                </a:solidFill>
                <a:latin typeface="+mj-lt"/>
                <a:ea typeface="+mj-ea"/>
                <a:cs typeface="Times New Roman" pitchFamily="18" charset="0"/>
              </a:rPr>
              <a:t> , et de </a:t>
            </a:r>
            <a:r>
              <a:rPr lang="fr-FR" sz="2000" b="0" dirty="0">
                <a:solidFill>
                  <a:schemeClr val="tx2"/>
                </a:solidFill>
                <a:latin typeface="+mj-lt"/>
                <a:ea typeface="+mj-ea"/>
                <a:cs typeface="Times New Roman" pitchFamily="18" charset="0"/>
                <a:hlinkClick r:id="rId4" tooltip="Génie logiciel"/>
              </a:rPr>
              <a:t>génie logiciel</a:t>
            </a:r>
            <a:r>
              <a:rPr lang="fr-FR" sz="2000" b="0" dirty="0">
                <a:solidFill>
                  <a:schemeClr val="tx2"/>
                </a:solidFill>
                <a:latin typeface="+mj-lt"/>
                <a:ea typeface="+mj-ea"/>
                <a:cs typeface="Times New Roman" pitchFamily="18" charset="0"/>
              </a:rPr>
              <a:t> , </a:t>
            </a:r>
            <a:r>
              <a:rPr lang="fr-FR" sz="2000" b="0" dirty="0" smtClean="0">
                <a:solidFill>
                  <a:schemeClr val="tx2"/>
                </a:solidFill>
                <a:latin typeface="+mj-lt"/>
                <a:ea typeface="+mj-ea"/>
                <a:cs typeface="Times New Roman" pitchFamily="18" charset="0"/>
              </a:rPr>
              <a:t>la vérification </a:t>
            </a:r>
            <a:r>
              <a:rPr lang="fr-FR" sz="2000" b="0" dirty="0">
                <a:solidFill>
                  <a:schemeClr val="tx2"/>
                </a:solidFill>
                <a:latin typeface="+mj-lt"/>
                <a:ea typeface="+mj-ea"/>
                <a:cs typeface="Times New Roman" pitchFamily="18" charset="0"/>
              </a:rPr>
              <a:t>et validation ( </a:t>
            </a:r>
            <a:r>
              <a:rPr lang="fr-FR" sz="2000" b="0" dirty="0" smtClean="0">
                <a:solidFill>
                  <a:schemeClr val="tx2"/>
                </a:solidFill>
                <a:latin typeface="+mj-lt"/>
                <a:ea typeface="+mj-ea"/>
                <a:cs typeface="Times New Roman" pitchFamily="18" charset="0"/>
              </a:rPr>
              <a:t>V&amp;V</a:t>
            </a:r>
            <a:r>
              <a:rPr lang="fr-FR" sz="2000" b="0" dirty="0">
                <a:solidFill>
                  <a:schemeClr val="tx2"/>
                </a:solidFill>
                <a:latin typeface="+mj-lt"/>
                <a:ea typeface="+mj-ea"/>
                <a:cs typeface="Times New Roman" pitchFamily="18" charset="0"/>
              </a:rPr>
              <a:t> ) est le processus </a:t>
            </a:r>
            <a:r>
              <a:rPr lang="fr-FR" sz="2000" b="0" dirty="0" smtClean="0">
                <a:solidFill>
                  <a:schemeClr val="tx2"/>
                </a:solidFill>
                <a:latin typeface="+mj-lt"/>
                <a:ea typeface="+mj-ea"/>
                <a:cs typeface="Times New Roman" pitchFamily="18" charset="0"/>
              </a:rPr>
              <a:t>qui permet de contrôler qu'un </a:t>
            </a:r>
            <a:r>
              <a:rPr lang="fr-FR" sz="2000" b="0" dirty="0">
                <a:solidFill>
                  <a:schemeClr val="tx2"/>
                </a:solidFill>
                <a:latin typeface="+mj-lt"/>
                <a:ea typeface="+mj-ea"/>
                <a:cs typeface="Times New Roman" pitchFamily="18" charset="0"/>
              </a:rPr>
              <a:t>système logiciel </a:t>
            </a:r>
            <a:r>
              <a:rPr lang="fr-FR" sz="2000" b="0" dirty="0" smtClean="0">
                <a:solidFill>
                  <a:schemeClr val="tx2"/>
                </a:solidFill>
                <a:latin typeface="+mj-lt"/>
                <a:ea typeface="+mj-ea"/>
                <a:cs typeface="Times New Roman" pitchFamily="18" charset="0"/>
              </a:rPr>
              <a:t>est conforme </a:t>
            </a:r>
            <a:r>
              <a:rPr lang="fr-FR" sz="2000" b="0" dirty="0">
                <a:solidFill>
                  <a:schemeClr val="tx2"/>
                </a:solidFill>
                <a:latin typeface="+mj-lt"/>
                <a:ea typeface="+mj-ea"/>
                <a:cs typeface="Times New Roman" pitchFamily="18" charset="0"/>
              </a:rPr>
              <a:t>aux </a:t>
            </a:r>
            <a:r>
              <a:rPr lang="fr-FR" sz="2000" b="0" dirty="0" smtClean="0">
                <a:solidFill>
                  <a:schemeClr val="tx2"/>
                </a:solidFill>
                <a:latin typeface="+mj-lt"/>
                <a:ea typeface="+mj-ea"/>
                <a:cs typeface="Times New Roman" pitchFamily="18" charset="0"/>
              </a:rPr>
              <a:t>spécifications, et </a:t>
            </a:r>
            <a:r>
              <a:rPr lang="fr-FR" sz="2000" b="0" dirty="0">
                <a:solidFill>
                  <a:schemeClr val="tx2"/>
                </a:solidFill>
                <a:latin typeface="+mj-lt"/>
                <a:ea typeface="+mj-ea"/>
                <a:cs typeface="Times New Roman" pitchFamily="18" charset="0"/>
              </a:rPr>
              <a:t>qu'il remplit sa fonction prévue. </a:t>
            </a:r>
            <a:endParaRPr lang="fr-FR" sz="2000" b="0" dirty="0" smtClean="0">
              <a:solidFill>
                <a:schemeClr val="tx2"/>
              </a:solidFill>
              <a:latin typeface="+mj-lt"/>
              <a:ea typeface="+mj-ea"/>
              <a:cs typeface="Times New Roman" pitchFamily="18" charset="0"/>
            </a:endParaRPr>
          </a:p>
          <a:p>
            <a:pPr marL="0" lvl="0" indent="0">
              <a:buNone/>
            </a:pPr>
            <a:r>
              <a:rPr lang="fr-FR" sz="2000" b="0" dirty="0" smtClean="0">
                <a:solidFill>
                  <a:schemeClr val="tx2"/>
                </a:solidFill>
                <a:latin typeface="+mj-lt"/>
                <a:ea typeface="+mj-ea"/>
                <a:cs typeface="Times New Roman" pitchFamily="18" charset="0"/>
              </a:rPr>
              <a:t>Il </a:t>
            </a:r>
            <a:r>
              <a:rPr lang="fr-FR" sz="2000" b="0" dirty="0">
                <a:solidFill>
                  <a:schemeClr val="tx2"/>
                </a:solidFill>
                <a:latin typeface="+mj-lt"/>
                <a:ea typeface="+mj-ea"/>
                <a:cs typeface="Times New Roman" pitchFamily="18" charset="0"/>
              </a:rPr>
              <a:t>peut également être désigné comme le </a:t>
            </a:r>
            <a:r>
              <a:rPr lang="fr-FR" sz="2000" b="0" dirty="0">
                <a:solidFill>
                  <a:schemeClr val="tx2"/>
                </a:solidFill>
                <a:latin typeface="+mj-lt"/>
                <a:ea typeface="+mj-ea"/>
                <a:cs typeface="Times New Roman" pitchFamily="18" charset="0"/>
                <a:hlinkClick r:id="rId5" tooltip="contrôle de la qualité du logiciel"/>
              </a:rPr>
              <a:t>contrôle de la qualité des logiciels</a:t>
            </a:r>
            <a:r>
              <a:rPr lang="fr-FR" sz="2000" b="0" dirty="0">
                <a:solidFill>
                  <a:schemeClr val="tx2"/>
                </a:solidFill>
                <a:latin typeface="+mj-lt"/>
                <a:ea typeface="+mj-ea"/>
                <a:cs typeface="Times New Roman" pitchFamily="18" charset="0"/>
              </a:rPr>
              <a:t> . </a:t>
            </a:r>
            <a:endParaRPr lang="fr-FR" sz="2000" b="0" dirty="0" smtClean="0">
              <a:solidFill>
                <a:schemeClr val="tx2"/>
              </a:solidFill>
              <a:latin typeface="+mj-lt"/>
              <a:ea typeface="+mj-ea"/>
              <a:cs typeface="Times New Roman" pitchFamily="18" charset="0"/>
            </a:endParaRPr>
          </a:p>
          <a:p>
            <a:pPr marL="0" lvl="0" indent="0">
              <a:buNone/>
            </a:pPr>
            <a:r>
              <a:rPr lang="fr-FR" sz="2000" b="0" dirty="0" smtClean="0">
                <a:solidFill>
                  <a:schemeClr val="tx2"/>
                </a:solidFill>
                <a:latin typeface="+mj-lt"/>
                <a:ea typeface="+mj-ea"/>
                <a:cs typeface="Times New Roman" pitchFamily="18" charset="0"/>
              </a:rPr>
              <a:t>La V</a:t>
            </a:r>
            <a:r>
              <a:rPr lang="en-US" sz="2000" b="0" dirty="0" smtClean="0">
                <a:solidFill>
                  <a:schemeClr val="tx2"/>
                </a:solidFill>
                <a:latin typeface="+mj-lt"/>
                <a:ea typeface="+mj-ea"/>
                <a:cs typeface="Times New Roman" pitchFamily="18" charset="0"/>
              </a:rPr>
              <a:t>&amp;V </a:t>
            </a:r>
            <a:r>
              <a:rPr lang="en-US" sz="2000" b="0" dirty="0" err="1" smtClean="0">
                <a:solidFill>
                  <a:schemeClr val="tx2"/>
                </a:solidFill>
                <a:latin typeface="+mj-lt"/>
                <a:ea typeface="+mj-ea"/>
                <a:cs typeface="Times New Roman" pitchFamily="18" charset="0"/>
              </a:rPr>
              <a:t>est</a:t>
            </a:r>
            <a:r>
              <a:rPr lang="en-US" sz="2000" b="0" dirty="0" smtClean="0">
                <a:solidFill>
                  <a:schemeClr val="tx2"/>
                </a:solidFill>
                <a:latin typeface="+mj-lt"/>
                <a:ea typeface="+mj-ea"/>
                <a:cs typeface="Times New Roman" pitchFamily="18" charset="0"/>
              </a:rPr>
              <a:t> </a:t>
            </a:r>
            <a:r>
              <a:rPr lang="fr-FR" sz="2000" b="0" dirty="0" smtClean="0">
                <a:solidFill>
                  <a:schemeClr val="tx2"/>
                </a:solidFill>
                <a:latin typeface="+mj-lt"/>
                <a:ea typeface="+mj-ea"/>
                <a:cs typeface="Times New Roman" pitchFamily="18" charset="0"/>
              </a:rPr>
              <a:t>à la </a:t>
            </a:r>
            <a:r>
              <a:rPr lang="fr-FR" sz="2000" b="0" dirty="0">
                <a:solidFill>
                  <a:schemeClr val="tx2"/>
                </a:solidFill>
                <a:latin typeface="+mj-lt"/>
                <a:ea typeface="+mj-ea"/>
                <a:cs typeface="Times New Roman" pitchFamily="18" charset="0"/>
              </a:rPr>
              <a:t>responsabilité des </a:t>
            </a:r>
            <a:r>
              <a:rPr lang="fr-FR" sz="2000" b="0" dirty="0">
                <a:solidFill>
                  <a:schemeClr val="tx2"/>
                </a:solidFill>
                <a:latin typeface="+mj-lt"/>
                <a:ea typeface="+mj-ea"/>
                <a:cs typeface="Times New Roman" pitchFamily="18" charset="0"/>
                <a:hlinkClick r:id="rId3" tooltip="Tests de logiciels"/>
              </a:rPr>
              <a:t>testeurs de logiciels</a:t>
            </a:r>
            <a:r>
              <a:rPr lang="fr-FR" sz="2000" b="0" dirty="0">
                <a:solidFill>
                  <a:schemeClr val="tx2"/>
                </a:solidFill>
                <a:latin typeface="+mj-lt"/>
                <a:ea typeface="+mj-ea"/>
                <a:cs typeface="Times New Roman" pitchFamily="18" charset="0"/>
              </a:rPr>
              <a:t> dans le cadre du </a:t>
            </a:r>
            <a:r>
              <a:rPr lang="fr-FR" sz="2000" b="0" dirty="0">
                <a:solidFill>
                  <a:schemeClr val="tx2"/>
                </a:solidFill>
                <a:latin typeface="+mj-lt"/>
                <a:ea typeface="+mj-ea"/>
                <a:cs typeface="Times New Roman" pitchFamily="18" charset="0"/>
                <a:hlinkClick r:id="rId6" tooltip="processus de développement de logiciels"/>
              </a:rPr>
              <a:t>cycle de vie du développement </a:t>
            </a:r>
            <a:r>
              <a:rPr lang="fr-FR" sz="2000" b="0" dirty="0" smtClean="0">
                <a:solidFill>
                  <a:schemeClr val="tx2"/>
                </a:solidFill>
                <a:latin typeface="+mj-lt"/>
                <a:ea typeface="+mj-ea"/>
                <a:cs typeface="Times New Roman" pitchFamily="18" charset="0"/>
                <a:hlinkClick r:id="rId6" tooltip="processus de développement de logiciels"/>
              </a:rPr>
              <a:t>logiciel</a:t>
            </a:r>
            <a:r>
              <a:rPr lang="fr-FR" sz="2000" b="0" dirty="0" smtClean="0">
                <a:solidFill>
                  <a:schemeClr val="tx2"/>
                </a:solidFill>
                <a:latin typeface="+mj-lt"/>
                <a:ea typeface="+mj-ea"/>
                <a:cs typeface="Times New Roman" pitchFamily="18" charset="0"/>
              </a:rPr>
              <a:t>,</a:t>
            </a:r>
            <a:endParaRPr lang="fr-FR" sz="2000" b="0" dirty="0">
              <a:solidFill>
                <a:schemeClr val="tx2"/>
              </a:solidFill>
              <a:latin typeface="+mj-lt"/>
              <a:ea typeface="+mj-ea"/>
              <a:cs typeface="Times New Roman" pitchFamily="18" charset="0"/>
            </a:endParaRPr>
          </a:p>
        </p:txBody>
      </p:sp>
      <p:sp>
        <p:nvSpPr>
          <p:cNvPr id="5" name="Titre 1"/>
          <p:cNvSpPr>
            <a:spLocks noGrp="1"/>
          </p:cNvSpPr>
          <p:nvPr>
            <p:ph type="title"/>
          </p:nvPr>
        </p:nvSpPr>
        <p:spPr>
          <a:xfrm>
            <a:off x="1185863" y="95534"/>
            <a:ext cx="7958137" cy="1011237"/>
          </a:xfrm>
        </p:spPr>
        <p:txBody>
          <a:bodyPr/>
          <a:lstStyle/>
          <a:p>
            <a:r>
              <a:rPr lang="fr-FR" dirty="0" smtClean="0"/>
              <a:t>La V</a:t>
            </a:r>
            <a:r>
              <a:rPr lang="en-US" dirty="0" smtClean="0"/>
              <a:t>&amp;V</a:t>
            </a:r>
            <a:r>
              <a:rPr lang="fr-FR" dirty="0" smtClean="0"/>
              <a:t> :</a:t>
            </a:r>
            <a:endParaRPr lang="fr-FR" dirty="0"/>
          </a:p>
        </p:txBody>
      </p:sp>
      <p:sp>
        <p:nvSpPr>
          <p:cNvPr id="6" name="Rectangle à coins arrondis 5"/>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rgbClr val="FF0000"/>
                </a:solidFill>
                <a:latin typeface="Times New Roman" pitchFamily="18" charset="0"/>
                <a:cs typeface="Times New Roman" pitchFamily="18" charset="0"/>
              </a:rPr>
              <a:t>V&amp;V </a:t>
            </a:r>
            <a:r>
              <a:rPr lang="en-US" sz="1000" dirty="0" smtClean="0">
                <a:solidFill>
                  <a:srgbClr val="FF0000"/>
                </a:solidFill>
                <a:latin typeface="Times New Roman" pitchFamily="18" charset="0"/>
                <a:cs typeface="Times New Roman" pitchFamily="18" charset="0"/>
              </a:rPr>
              <a:t>:</a:t>
            </a:r>
            <a:endParaRPr lang="fr-FR" sz="1000" dirty="0" smtClean="0">
              <a:solidFill>
                <a:srgbClr val="FF0000"/>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    - Explications</a:t>
            </a:r>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objectifs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Planifier </a:t>
            </a:r>
            <a:r>
              <a:rPr lang="fr-FR" sz="1000" dirty="0">
                <a:latin typeface="Times New Roman" pitchFamily="18" charset="0"/>
                <a:cs typeface="Times New Roman" pitchFamily="18" charset="0"/>
              </a:rPr>
              <a:t>la V&amp;V lors du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développement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Exigences</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matrice </a:t>
            </a:r>
            <a:r>
              <a:rPr lang="fr-FR" sz="1000" dirty="0" smtClean="0">
                <a:latin typeface="Times New Roman" pitchFamily="18" charset="0"/>
                <a:cs typeface="Times New Roman" pitchFamily="18" charset="0"/>
              </a:rPr>
              <a:t>traçabilité</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a:t>
            </a:r>
            <a:r>
              <a:rPr lang="fr-FR" sz="1000" dirty="0">
                <a:latin typeface="Times New Roman" pitchFamily="18" charset="0"/>
                <a:cs typeface="Times New Roman" pitchFamily="18" charset="0"/>
              </a:rPr>
              <a:t>exigences bibliothèque</a:t>
            </a:r>
          </a:p>
          <a:p>
            <a:pPr algn="l"/>
            <a:r>
              <a:rPr lang="fr-FR" sz="1000" dirty="0" smtClean="0">
                <a:latin typeface="Times New Roman" pitchFamily="18" charset="0"/>
                <a:cs typeface="Times New Roman" pitchFamily="18" charset="0"/>
              </a:rPr>
              <a:t>Revue code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smtClean="0">
                <a:latin typeface="Times New Roman" pitchFamily="18" charset="0"/>
                <a:cs typeface="Times New Roman" pitchFamily="18" charset="0"/>
              </a:rPr>
              <a:t>developpeur</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reviewer</a:t>
            </a:r>
            <a:endParaRPr lang="fr-FR" sz="1000" dirty="0">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7" name="AutoShape 5"/>
          <p:cNvSpPr>
            <a:spLocks noChangeArrowheads="1"/>
          </p:cNvSpPr>
          <p:nvPr/>
        </p:nvSpPr>
        <p:spPr bwMode="gray">
          <a:xfrm rot="10800000">
            <a:off x="2244334" y="3116604"/>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1160319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85863" y="95534"/>
            <a:ext cx="7958137" cy="1011237"/>
          </a:xfrm>
        </p:spPr>
        <p:txBody>
          <a:bodyPr/>
          <a:lstStyle/>
          <a:p>
            <a:r>
              <a:rPr lang="fr-FR" dirty="0" smtClean="0"/>
              <a:t>La V</a:t>
            </a:r>
            <a:r>
              <a:rPr lang="en-US" dirty="0" smtClean="0"/>
              <a:t>&amp;V</a:t>
            </a:r>
            <a:r>
              <a:rPr lang="fr-FR" dirty="0" smtClean="0"/>
              <a:t> :</a:t>
            </a:r>
            <a:endParaRPr lang="fr-FR" dirty="0"/>
          </a:p>
        </p:txBody>
      </p:sp>
      <p:pic>
        <p:nvPicPr>
          <p:cNvPr id="1026" name="Picture 2" descr="C:\Users\Anouar\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176" y="1957033"/>
            <a:ext cx="6677876" cy="37613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rgbClr val="FF0000"/>
                </a:solidFill>
                <a:latin typeface="Times New Roman" pitchFamily="18" charset="0"/>
                <a:cs typeface="Times New Roman" pitchFamily="18" charset="0"/>
              </a:rPr>
              <a:t>V&amp;V </a:t>
            </a:r>
            <a:r>
              <a:rPr lang="en-US" sz="1000" dirty="0" smtClean="0">
                <a:solidFill>
                  <a:srgbClr val="FF0000"/>
                </a:solidFill>
                <a:latin typeface="Times New Roman" pitchFamily="18" charset="0"/>
                <a:cs typeface="Times New Roman" pitchFamily="18" charset="0"/>
              </a:rPr>
              <a:t>:</a:t>
            </a:r>
            <a:endParaRPr lang="fr-FR" sz="1000" dirty="0" smtClean="0">
              <a:solidFill>
                <a:srgbClr val="FF0000"/>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    - Explications</a:t>
            </a:r>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objectifs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Planifier </a:t>
            </a:r>
            <a:r>
              <a:rPr lang="fr-FR" sz="1000" dirty="0">
                <a:latin typeface="Times New Roman" pitchFamily="18" charset="0"/>
                <a:cs typeface="Times New Roman" pitchFamily="18" charset="0"/>
              </a:rPr>
              <a:t>la V&amp;V lors du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développement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Exigences</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matrice </a:t>
            </a:r>
            <a:r>
              <a:rPr lang="fr-FR" sz="1000" dirty="0" smtClean="0">
                <a:latin typeface="Times New Roman" pitchFamily="18" charset="0"/>
                <a:cs typeface="Times New Roman" pitchFamily="18" charset="0"/>
              </a:rPr>
              <a:t>traçabilité</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a:t>
            </a:r>
            <a:r>
              <a:rPr lang="fr-FR" sz="1000" dirty="0">
                <a:latin typeface="Times New Roman" pitchFamily="18" charset="0"/>
                <a:cs typeface="Times New Roman" pitchFamily="18" charset="0"/>
              </a:rPr>
              <a:t>exigences bibliothèque</a:t>
            </a:r>
          </a:p>
          <a:p>
            <a:pPr algn="l"/>
            <a:r>
              <a:rPr lang="fr-FR" sz="1000" dirty="0" smtClean="0">
                <a:latin typeface="Times New Roman" pitchFamily="18" charset="0"/>
                <a:cs typeface="Times New Roman" pitchFamily="18" charset="0"/>
              </a:rPr>
              <a:t>Revue code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smtClean="0">
                <a:latin typeface="Times New Roman" pitchFamily="18" charset="0"/>
                <a:cs typeface="Times New Roman" pitchFamily="18" charset="0"/>
              </a:rPr>
              <a:t>developpeur</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reviewer</a:t>
            </a:r>
            <a:endParaRPr lang="fr-FR" sz="1000" dirty="0">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6" name="AutoShape 5"/>
          <p:cNvSpPr>
            <a:spLocks noChangeArrowheads="1"/>
          </p:cNvSpPr>
          <p:nvPr/>
        </p:nvSpPr>
        <p:spPr bwMode="gray">
          <a:xfrm rot="10800000">
            <a:off x="2244334" y="3116604"/>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1477429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185863" y="95534"/>
            <a:ext cx="7958137" cy="1011237"/>
          </a:xfrm>
        </p:spPr>
        <p:txBody>
          <a:bodyPr/>
          <a:lstStyle/>
          <a:p>
            <a:r>
              <a:rPr lang="fr-FR" dirty="0" smtClean="0"/>
              <a:t>La V</a:t>
            </a:r>
            <a:r>
              <a:rPr lang="en-US" dirty="0" smtClean="0"/>
              <a:t>&amp;V</a:t>
            </a:r>
            <a:r>
              <a:rPr lang="fr-FR" dirty="0" smtClean="0"/>
              <a:t> :</a:t>
            </a:r>
            <a:endParaRPr lang="fr-FR" dirty="0"/>
          </a:p>
        </p:txBody>
      </p:sp>
      <p:pic>
        <p:nvPicPr>
          <p:cNvPr id="2050" name="Picture 2" descr="C:\Users\Anouar\Desktop\V and 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175" y="1519238"/>
            <a:ext cx="6874349" cy="45676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à coins arrondis 4"/>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rgbClr val="FF0000"/>
                </a:solidFill>
                <a:latin typeface="Times New Roman" pitchFamily="18" charset="0"/>
                <a:cs typeface="Times New Roman" pitchFamily="18" charset="0"/>
              </a:rPr>
              <a:t>V&amp;V </a:t>
            </a:r>
            <a:r>
              <a:rPr lang="en-US" sz="1000" dirty="0" smtClean="0">
                <a:solidFill>
                  <a:srgbClr val="FF0000"/>
                </a:solidFill>
                <a:latin typeface="Times New Roman" pitchFamily="18" charset="0"/>
                <a:cs typeface="Times New Roman" pitchFamily="18" charset="0"/>
              </a:rPr>
              <a:t>:</a:t>
            </a:r>
            <a:endParaRPr lang="fr-FR" sz="1000" dirty="0" smtClean="0">
              <a:solidFill>
                <a:srgbClr val="FF0000"/>
              </a:solidFill>
              <a:latin typeface="Times New Roman" pitchFamily="18" charset="0"/>
              <a:cs typeface="Times New Roman" pitchFamily="18" charset="0"/>
            </a:endParaRPr>
          </a:p>
          <a:p>
            <a:pPr algn="l"/>
            <a:r>
              <a:rPr lang="fr-FR" sz="1000" dirty="0" smtClean="0">
                <a:solidFill>
                  <a:srgbClr val="FF0000"/>
                </a:solidFill>
                <a:latin typeface="Times New Roman" pitchFamily="18" charset="0"/>
                <a:cs typeface="Times New Roman" pitchFamily="18" charset="0"/>
              </a:rPr>
              <a:t>    - Explications</a:t>
            </a:r>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objectifs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Planifier </a:t>
            </a:r>
            <a:r>
              <a:rPr lang="fr-FR" sz="1000" dirty="0">
                <a:latin typeface="Times New Roman" pitchFamily="18" charset="0"/>
                <a:cs typeface="Times New Roman" pitchFamily="18" charset="0"/>
              </a:rPr>
              <a:t>la V&amp;V lors du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développement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Exigences</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matrice </a:t>
            </a:r>
            <a:r>
              <a:rPr lang="fr-FR" sz="1000" dirty="0" smtClean="0">
                <a:latin typeface="Times New Roman" pitchFamily="18" charset="0"/>
                <a:cs typeface="Times New Roman" pitchFamily="18" charset="0"/>
              </a:rPr>
              <a:t>traçabilité</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a:t>
            </a:r>
            <a:r>
              <a:rPr lang="fr-FR" sz="1000" dirty="0">
                <a:latin typeface="Times New Roman" pitchFamily="18" charset="0"/>
                <a:cs typeface="Times New Roman" pitchFamily="18" charset="0"/>
              </a:rPr>
              <a:t>exigences bibliothèque</a:t>
            </a:r>
          </a:p>
          <a:p>
            <a:pPr algn="l"/>
            <a:r>
              <a:rPr lang="fr-FR" sz="1000" dirty="0" smtClean="0">
                <a:latin typeface="Times New Roman" pitchFamily="18" charset="0"/>
                <a:cs typeface="Times New Roman" pitchFamily="18" charset="0"/>
              </a:rPr>
              <a:t>Revue code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smtClean="0">
                <a:latin typeface="Times New Roman" pitchFamily="18" charset="0"/>
                <a:cs typeface="Times New Roman" pitchFamily="18" charset="0"/>
              </a:rPr>
              <a:t>developpeur</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reviewer</a:t>
            </a:r>
            <a:endParaRPr lang="fr-FR" sz="1000" dirty="0">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6" name="AutoShape 5"/>
          <p:cNvSpPr>
            <a:spLocks noChangeArrowheads="1"/>
          </p:cNvSpPr>
          <p:nvPr/>
        </p:nvSpPr>
        <p:spPr bwMode="gray">
          <a:xfrm rot="10800000">
            <a:off x="2244334" y="3116604"/>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1202879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2497540" y="1874789"/>
            <a:ext cx="6484961" cy="257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a:lstStyle>
          <a:p>
            <a:pPr marL="0" lvl="0" indent="0">
              <a:buNone/>
            </a:pPr>
            <a:r>
              <a:rPr lang="fr-FR" sz="2400" u="sng" dirty="0" smtClean="0">
                <a:solidFill>
                  <a:schemeClr val="accent6"/>
                </a:solidFill>
                <a:effectLst>
                  <a:outerShdw blurRad="38100" dist="38100" dir="2700000" algn="tl">
                    <a:srgbClr val="000000">
                      <a:alpha val="43137"/>
                    </a:srgbClr>
                  </a:outerShdw>
                </a:effectLst>
                <a:latin typeface="+mj-lt"/>
                <a:ea typeface="+mj-ea"/>
                <a:cs typeface="Times New Roman" pitchFamily="18" charset="0"/>
              </a:rPr>
              <a:t>Planification de la V</a:t>
            </a:r>
            <a:r>
              <a:rPr lang="en-US" sz="2400" u="sng" dirty="0" smtClean="0">
                <a:solidFill>
                  <a:schemeClr val="accent6"/>
                </a:solidFill>
                <a:effectLst>
                  <a:outerShdw blurRad="38100" dist="38100" dir="2700000" algn="tl">
                    <a:srgbClr val="000000">
                      <a:alpha val="43137"/>
                    </a:srgbClr>
                  </a:outerShdw>
                </a:effectLst>
                <a:latin typeface="+mj-lt"/>
                <a:ea typeface="+mj-ea"/>
                <a:cs typeface="Times New Roman" pitchFamily="18" charset="0"/>
              </a:rPr>
              <a:t>&amp;V </a:t>
            </a:r>
            <a:r>
              <a:rPr lang="fr-FR" sz="2400" u="sng" dirty="0" smtClean="0">
                <a:solidFill>
                  <a:schemeClr val="accent6"/>
                </a:solidFill>
                <a:effectLst>
                  <a:outerShdw blurRad="38100" dist="38100" dir="2700000" algn="tl">
                    <a:srgbClr val="000000">
                      <a:alpha val="43137"/>
                    </a:srgbClr>
                  </a:outerShdw>
                </a:effectLst>
                <a:latin typeface="+mj-lt"/>
                <a:ea typeface="+mj-ea"/>
                <a:cs typeface="Times New Roman" pitchFamily="18" charset="0"/>
              </a:rPr>
              <a:t>:</a:t>
            </a:r>
            <a:r>
              <a:rPr lang="fr-FR" sz="2000" b="0" dirty="0">
                <a:solidFill>
                  <a:schemeClr val="tx2"/>
                </a:solidFill>
                <a:latin typeface="+mj-lt"/>
                <a:ea typeface="+mj-ea"/>
                <a:cs typeface="Times New Roman" pitchFamily="18" charset="0"/>
              </a:rPr>
              <a:t/>
            </a:r>
            <a:br>
              <a:rPr lang="fr-FR" sz="2000" b="0" dirty="0">
                <a:solidFill>
                  <a:schemeClr val="tx2"/>
                </a:solidFill>
                <a:latin typeface="+mj-lt"/>
                <a:ea typeface="+mj-ea"/>
                <a:cs typeface="Times New Roman" pitchFamily="18" charset="0"/>
              </a:rPr>
            </a:br>
            <a:r>
              <a:rPr lang="fr-FR" sz="2000" b="0" dirty="0">
                <a:solidFill>
                  <a:schemeClr val="tx2"/>
                </a:solidFill>
                <a:latin typeface="+mj-lt"/>
                <a:ea typeface="+mj-ea"/>
                <a:cs typeface="Times New Roman" pitchFamily="18" charset="0"/>
              </a:rPr>
              <a:t/>
            </a:r>
            <a:br>
              <a:rPr lang="fr-FR" sz="2000" b="0" dirty="0">
                <a:solidFill>
                  <a:schemeClr val="tx2"/>
                </a:solidFill>
                <a:latin typeface="+mj-lt"/>
                <a:ea typeface="+mj-ea"/>
                <a:cs typeface="Times New Roman" pitchFamily="18" charset="0"/>
              </a:rPr>
            </a:br>
            <a:r>
              <a:rPr lang="fr-FR" sz="2000" b="0" dirty="0" smtClean="0">
                <a:solidFill>
                  <a:schemeClr val="tx2"/>
                </a:solidFill>
                <a:latin typeface="+mj-lt"/>
                <a:ea typeface="+mj-ea"/>
                <a:cs typeface="Times New Roman" pitchFamily="18" charset="0"/>
              </a:rPr>
              <a:t>Comme </a:t>
            </a:r>
            <a:r>
              <a:rPr lang="fr-FR" sz="2000" b="0" dirty="0">
                <a:solidFill>
                  <a:schemeClr val="tx2"/>
                </a:solidFill>
                <a:latin typeface="+mj-lt"/>
                <a:ea typeface="+mj-ea"/>
                <a:cs typeface="Times New Roman" pitchFamily="18" charset="0"/>
              </a:rPr>
              <a:t>toute activité, les opérations de </a:t>
            </a:r>
            <a:r>
              <a:rPr lang="fr-FR" sz="2000" b="0" dirty="0" smtClean="0">
                <a:solidFill>
                  <a:schemeClr val="tx2"/>
                </a:solidFill>
                <a:latin typeface="+mj-lt"/>
                <a:ea typeface="+mj-ea"/>
                <a:cs typeface="Times New Roman" pitchFamily="18" charset="0"/>
              </a:rPr>
              <a:t>V&amp;V </a:t>
            </a:r>
            <a:r>
              <a:rPr lang="fr-FR" sz="2000" b="0" dirty="0">
                <a:solidFill>
                  <a:schemeClr val="tx2"/>
                </a:solidFill>
                <a:latin typeface="+mj-lt"/>
                <a:ea typeface="+mj-ea"/>
                <a:cs typeface="Times New Roman" pitchFamily="18" charset="0"/>
              </a:rPr>
              <a:t>sont planifiées et suivies : c’est le domaine du management technique qui définit la stratégie de V&amp;V en justifiant sa pertinence (le juste nécessaire), qui en planifie les opérations et qui en assure le pilotage et le contrôle technique</a:t>
            </a:r>
            <a:r>
              <a:rPr lang="fr-FR" sz="2000" b="0" dirty="0" smtClean="0">
                <a:solidFill>
                  <a:schemeClr val="tx2"/>
                </a:solidFill>
                <a:latin typeface="+mj-lt"/>
                <a:ea typeface="+mj-ea"/>
                <a:cs typeface="Times New Roman" pitchFamily="18" charset="0"/>
              </a:rPr>
              <a:t>.</a:t>
            </a:r>
          </a:p>
          <a:p>
            <a:pPr marL="0" lvl="0" indent="0">
              <a:buNone/>
            </a:pPr>
            <a:r>
              <a:rPr lang="fr-FR" sz="2000" b="0" dirty="0" smtClean="0">
                <a:solidFill>
                  <a:schemeClr val="tx2"/>
                </a:solidFill>
                <a:latin typeface="+mj-lt"/>
                <a:ea typeface="+mj-ea"/>
                <a:cs typeface="Times New Roman" pitchFamily="18" charset="0"/>
              </a:rPr>
              <a:t>Le </a:t>
            </a:r>
            <a:r>
              <a:rPr lang="fr-FR" sz="2000" b="0" dirty="0">
                <a:solidFill>
                  <a:schemeClr val="tx2"/>
                </a:solidFill>
                <a:latin typeface="+mj-lt"/>
                <a:ea typeface="+mj-ea"/>
                <a:cs typeface="Times New Roman" pitchFamily="18" charset="0"/>
              </a:rPr>
              <a:t>rôle du contrôle qualité consiste à vérifier que les opérations de </a:t>
            </a:r>
            <a:r>
              <a:rPr lang="fr-FR" sz="2000" b="0" dirty="0" smtClean="0">
                <a:solidFill>
                  <a:schemeClr val="tx2"/>
                </a:solidFill>
                <a:latin typeface="+mj-lt"/>
                <a:ea typeface="+mj-ea"/>
                <a:cs typeface="Times New Roman" pitchFamily="18" charset="0"/>
              </a:rPr>
              <a:t>V&amp;V </a:t>
            </a:r>
            <a:r>
              <a:rPr lang="fr-FR" sz="2000" b="0" dirty="0">
                <a:solidFill>
                  <a:schemeClr val="tx2"/>
                </a:solidFill>
                <a:latin typeface="+mj-lt"/>
                <a:ea typeface="+mj-ea"/>
                <a:cs typeface="Times New Roman" pitchFamily="18" charset="0"/>
              </a:rPr>
              <a:t>ont été dûment planifiées puis, tout au long du déroulement de l’activité, à s’assurer que les opérations de </a:t>
            </a:r>
            <a:r>
              <a:rPr lang="fr-FR" sz="2000" b="0" dirty="0" smtClean="0">
                <a:solidFill>
                  <a:schemeClr val="tx2"/>
                </a:solidFill>
                <a:latin typeface="+mj-lt"/>
                <a:ea typeface="+mj-ea"/>
                <a:cs typeface="Times New Roman" pitchFamily="18" charset="0"/>
              </a:rPr>
              <a:t>V&amp;V </a:t>
            </a:r>
            <a:r>
              <a:rPr lang="fr-FR" sz="2000" b="0" dirty="0">
                <a:solidFill>
                  <a:schemeClr val="tx2"/>
                </a:solidFill>
                <a:latin typeface="+mj-lt"/>
                <a:ea typeface="+mj-ea"/>
                <a:cs typeface="Times New Roman" pitchFamily="18" charset="0"/>
              </a:rPr>
              <a:t>sont exécutées en conformité au plan et contrôlées techniquement. </a:t>
            </a:r>
          </a:p>
        </p:txBody>
      </p:sp>
      <p:sp>
        <p:nvSpPr>
          <p:cNvPr id="8" name="Titre 1"/>
          <p:cNvSpPr>
            <a:spLocks noGrp="1"/>
          </p:cNvSpPr>
          <p:nvPr>
            <p:ph type="title"/>
          </p:nvPr>
        </p:nvSpPr>
        <p:spPr>
          <a:xfrm>
            <a:off x="1185863" y="95534"/>
            <a:ext cx="7958137" cy="1011237"/>
          </a:xfrm>
        </p:spPr>
        <p:txBody>
          <a:bodyPr/>
          <a:lstStyle/>
          <a:p>
            <a:r>
              <a:rPr lang="fr-FR" dirty="0" smtClean="0"/>
              <a:t>La V</a:t>
            </a:r>
            <a:r>
              <a:rPr lang="en-US" dirty="0" smtClean="0"/>
              <a:t>&amp;V</a:t>
            </a:r>
            <a:r>
              <a:rPr lang="fr-FR" dirty="0" smtClean="0"/>
              <a:t> :</a:t>
            </a:r>
            <a:endParaRPr lang="fr-FR" dirty="0"/>
          </a:p>
        </p:txBody>
      </p:sp>
      <p:sp>
        <p:nvSpPr>
          <p:cNvPr id="4" name="Rectangle à coins arrondis 3"/>
          <p:cNvSpPr/>
          <p:nvPr/>
        </p:nvSpPr>
        <p:spPr bwMode="auto">
          <a:xfrm>
            <a:off x="109180" y="2504364"/>
            <a:ext cx="2169996" cy="4326340"/>
          </a:xfrm>
          <a:prstGeom prst="round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l"/>
            <a:r>
              <a:rPr lang="fr-FR" sz="1300" u="sng"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Plan :</a:t>
            </a:r>
          </a:p>
          <a:p>
            <a:pPr algn="l"/>
            <a:r>
              <a:rPr lang="fr-FR" sz="1000" dirty="0">
                <a:solidFill>
                  <a:schemeClr val="tx1"/>
                </a:solidFill>
                <a:latin typeface="Times New Roman" pitchFamily="18" charset="0"/>
                <a:cs typeface="Times New Roman" pitchFamily="18" charset="0"/>
              </a:rPr>
              <a:t>Raisons pour l’amélioration</a:t>
            </a:r>
          </a:p>
          <a:p>
            <a:pPr algn="l"/>
            <a:r>
              <a:rPr lang="fr-FR" sz="1000" dirty="0" smtClean="0">
                <a:solidFill>
                  <a:srgbClr val="FF0000"/>
                </a:solidFill>
                <a:latin typeface="Times New Roman" pitchFamily="18" charset="0"/>
                <a:cs typeface="Times New Roman" pitchFamily="18" charset="0"/>
              </a:rPr>
              <a:t>V&amp;V </a:t>
            </a:r>
            <a:r>
              <a:rPr lang="en-US" sz="1000" dirty="0" smtClean="0">
                <a:solidFill>
                  <a:srgbClr val="FF0000"/>
                </a:solidFill>
                <a:latin typeface="Times New Roman" pitchFamily="18" charset="0"/>
                <a:cs typeface="Times New Roman" pitchFamily="18" charset="0"/>
              </a:rPr>
              <a:t>:</a:t>
            </a:r>
            <a:endParaRPr lang="fr-FR" sz="1000" dirty="0" smtClean="0">
              <a:solidFill>
                <a:srgbClr val="FF0000"/>
              </a:solidFill>
              <a:latin typeface="Times New Roman" pitchFamily="18" charset="0"/>
              <a:cs typeface="Times New Roman" pitchFamily="18" charset="0"/>
            </a:endParaRPr>
          </a:p>
          <a:p>
            <a:pPr algn="l"/>
            <a:r>
              <a:rPr lang="fr-FR" sz="1000" dirty="0" smtClean="0">
                <a:solidFill>
                  <a:schemeClr val="tx1"/>
                </a:solidFill>
                <a:latin typeface="Times New Roman" pitchFamily="18" charset="0"/>
                <a:cs typeface="Times New Roman" pitchFamily="18" charset="0"/>
              </a:rPr>
              <a:t>    - Explications</a:t>
            </a:r>
            <a:r>
              <a:rPr lang="fr-FR" sz="1000" dirty="0">
                <a:solidFill>
                  <a:schemeClr val="tx1"/>
                </a:solidFill>
                <a:latin typeface="Times New Roman" pitchFamily="18" charset="0"/>
                <a:cs typeface="Times New Roman" pitchFamily="18" charset="0"/>
              </a:rPr>
              <a:t>, </a:t>
            </a:r>
            <a:r>
              <a:rPr lang="fr-FR" sz="1000" dirty="0" smtClean="0">
                <a:solidFill>
                  <a:schemeClr val="tx1"/>
                </a:solidFill>
                <a:latin typeface="Times New Roman" pitchFamily="18" charset="0"/>
                <a:cs typeface="Times New Roman" pitchFamily="18" charset="0"/>
              </a:rPr>
              <a:t>objectifs</a:t>
            </a: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 Planifier </a:t>
            </a:r>
            <a:r>
              <a:rPr lang="fr-FR" sz="1000" dirty="0">
                <a:solidFill>
                  <a:srgbClr val="FF0000"/>
                </a:solidFill>
                <a:latin typeface="Times New Roman" pitchFamily="18" charset="0"/>
                <a:cs typeface="Times New Roman" pitchFamily="18" charset="0"/>
              </a:rPr>
              <a:t>la V&amp;V lors du </a:t>
            </a:r>
            <a:endParaRPr lang="fr-FR" sz="1000" dirty="0" smtClean="0">
              <a:solidFill>
                <a:srgbClr val="FF0000"/>
              </a:solidFill>
              <a:latin typeface="Times New Roman" pitchFamily="18" charset="0"/>
              <a:cs typeface="Times New Roman" pitchFamily="18" charset="0"/>
            </a:endParaRPr>
          </a:p>
          <a:p>
            <a:pPr algn="l"/>
            <a:r>
              <a:rPr lang="fr-FR" sz="1000" dirty="0">
                <a:solidFill>
                  <a:srgbClr val="FF0000"/>
                </a:solidFill>
                <a:latin typeface="Times New Roman" pitchFamily="18" charset="0"/>
                <a:cs typeface="Times New Roman" pitchFamily="18" charset="0"/>
              </a:rPr>
              <a:t> </a:t>
            </a:r>
            <a:r>
              <a:rPr lang="fr-FR" sz="1000" dirty="0" smtClean="0">
                <a:solidFill>
                  <a:srgbClr val="FF0000"/>
                </a:solidFill>
                <a:latin typeface="Times New Roman" pitchFamily="18" charset="0"/>
                <a:cs typeface="Times New Roman" pitchFamily="18" charset="0"/>
              </a:rPr>
              <a:t>     développement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Exigences</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matrice </a:t>
            </a:r>
            <a:r>
              <a:rPr lang="fr-FR" sz="1000" dirty="0" smtClean="0">
                <a:latin typeface="Times New Roman" pitchFamily="18" charset="0"/>
                <a:cs typeface="Times New Roman" pitchFamily="18" charset="0"/>
              </a:rPr>
              <a:t>traçabilité</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a:t>
            </a:r>
            <a:r>
              <a:rPr lang="fr-FR" sz="1000" dirty="0">
                <a:latin typeface="Times New Roman" pitchFamily="18" charset="0"/>
                <a:cs typeface="Times New Roman" pitchFamily="18" charset="0"/>
              </a:rPr>
              <a:t>exigences bibliothèque</a:t>
            </a:r>
          </a:p>
          <a:p>
            <a:pPr algn="l"/>
            <a:r>
              <a:rPr lang="fr-FR" sz="1000" dirty="0" smtClean="0">
                <a:latin typeface="Times New Roman" pitchFamily="18" charset="0"/>
                <a:cs typeface="Times New Roman" pitchFamily="18" charset="0"/>
              </a:rPr>
              <a:t>Revue code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smtClean="0">
                <a:latin typeface="Times New Roman" pitchFamily="18" charset="0"/>
                <a:cs typeface="Times New Roman" pitchFamily="18" charset="0"/>
              </a:rPr>
              <a:t>developpeur</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check </a:t>
            </a:r>
            <a:r>
              <a:rPr lang="fr-FR" sz="1000" dirty="0" err="1">
                <a:latin typeface="Times New Roman" pitchFamily="18" charset="0"/>
                <a:cs typeface="Times New Roman" pitchFamily="18" charset="0"/>
              </a:rPr>
              <a:t>list</a:t>
            </a:r>
            <a:r>
              <a:rPr lang="fr-FR" sz="1000" dirty="0">
                <a:latin typeface="Times New Roman" pitchFamily="18" charset="0"/>
                <a:cs typeface="Times New Roman" pitchFamily="18" charset="0"/>
              </a:rPr>
              <a:t> </a:t>
            </a:r>
            <a:r>
              <a:rPr lang="fr-FR" sz="1000" dirty="0" err="1">
                <a:latin typeface="Times New Roman" pitchFamily="18" charset="0"/>
                <a:cs typeface="Times New Roman" pitchFamily="18" charset="0"/>
              </a:rPr>
              <a:t>reviewer</a:t>
            </a:r>
            <a:endParaRPr lang="fr-FR" sz="1000" dirty="0">
              <a:latin typeface="Times New Roman" pitchFamily="18" charset="0"/>
              <a:cs typeface="Times New Roman" pitchFamily="18" charset="0"/>
            </a:endParaRPr>
          </a:p>
          <a:p>
            <a:pPr algn="l"/>
            <a:r>
              <a:rPr lang="fr-FR" sz="1000" dirty="0" smtClean="0">
                <a:latin typeface="Times New Roman" pitchFamily="18" charset="0"/>
                <a:cs typeface="Times New Roman" pitchFamily="18" charset="0"/>
              </a:rPr>
              <a:t>Tests :</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Quand </a:t>
            </a:r>
            <a:r>
              <a:rPr lang="fr-FR" sz="1000" dirty="0">
                <a:latin typeface="Times New Roman" pitchFamily="18" charset="0"/>
                <a:cs typeface="Times New Roman" pitchFamily="18" charset="0"/>
              </a:rPr>
              <a:t>et pourquoi faire des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Niveaux </a:t>
            </a:r>
            <a:r>
              <a:rPr lang="fr-FR" sz="1000" dirty="0">
                <a:latin typeface="Times New Roman" pitchFamily="18" charset="0"/>
                <a:cs typeface="Times New Roman" pitchFamily="18" charset="0"/>
              </a:rPr>
              <a:t>de </a:t>
            </a:r>
            <a:r>
              <a:rPr lang="fr-FR" sz="1000" dirty="0" smtClean="0">
                <a:latin typeface="Times New Roman" pitchFamily="18" charset="0"/>
                <a:cs typeface="Times New Roman" pitchFamily="18" charset="0"/>
              </a:rPr>
              <a:t>tests</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Quoi tester?</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Expliquer </a:t>
            </a:r>
            <a:r>
              <a:rPr lang="fr-FR" sz="1000" dirty="0">
                <a:latin typeface="Times New Roman" pitchFamily="18" charset="0"/>
                <a:cs typeface="Times New Roman" pitchFamily="18" charset="0"/>
              </a:rPr>
              <a:t>processus de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pour </a:t>
            </a:r>
            <a:r>
              <a:rPr lang="fr-FR" sz="1000" dirty="0">
                <a:latin typeface="Times New Roman" pitchFamily="18" charset="0"/>
                <a:cs typeface="Times New Roman" pitchFamily="18" charset="0"/>
              </a:rPr>
              <a:t>chaque </a:t>
            </a:r>
            <a:r>
              <a:rPr lang="fr-FR" sz="1000" dirty="0" smtClean="0">
                <a:latin typeface="Times New Roman" pitchFamily="18" charset="0"/>
                <a:cs typeface="Times New Roman" pitchFamily="18" charset="0"/>
              </a:rPr>
              <a:t>itération</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spécifications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du sprint (</a:t>
            </a:r>
            <a:r>
              <a:rPr lang="fr-FR" sz="1000" dirty="0" err="1" smtClean="0">
                <a:latin typeface="Times New Roman" pitchFamily="18" charset="0"/>
                <a:cs typeface="Times New Roman" pitchFamily="18" charset="0"/>
              </a:rPr>
              <a:t>gantt</a:t>
            </a:r>
            <a:r>
              <a:rPr lang="fr-FR" sz="1000" dirty="0" smtClean="0">
                <a:latin typeface="Times New Roman" pitchFamily="18" charset="0"/>
                <a:cs typeface="Times New Roman" pitchFamily="18" charset="0"/>
              </a:rPr>
              <a: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plan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lang="fr-FR" sz="1000" dirty="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cas test </a:t>
            </a:r>
            <a:endParaRPr lang="fr-FR" sz="1000" dirty="0" smtClean="0">
              <a:latin typeface="Times New Roman" pitchFamily="18" charset="0"/>
              <a:cs typeface="Times New Roman" pitchFamily="18" charset="0"/>
            </a:endParaRP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r>
              <a:rPr lang="fr-FR" sz="1000" dirty="0">
                <a:latin typeface="Times New Roman" pitchFamily="18" charset="0"/>
                <a:cs typeface="Times New Roman" pitchFamily="18" charset="0"/>
              </a:rPr>
              <a:t/>
            </a:r>
            <a:br>
              <a:rPr lang="fr-FR" sz="1000" dirty="0">
                <a:latin typeface="Times New Roman" pitchFamily="18" charset="0"/>
                <a:cs typeface="Times New Roman" pitchFamily="18" charset="0"/>
              </a:rPr>
            </a:br>
            <a:r>
              <a:rPr lang="fr-FR" sz="1000" dirty="0" smtClean="0">
                <a:latin typeface="Times New Roman" pitchFamily="18" charset="0"/>
                <a:cs typeface="Times New Roman" pitchFamily="18" charset="0"/>
              </a:rPr>
              <a:t>        + Exemple </a:t>
            </a:r>
            <a:r>
              <a:rPr lang="fr-FR" sz="1000" dirty="0">
                <a:latin typeface="Times New Roman" pitchFamily="18" charset="0"/>
                <a:cs typeface="Times New Roman" pitchFamily="18" charset="0"/>
              </a:rPr>
              <a:t>fiche </a:t>
            </a:r>
            <a:r>
              <a:rPr lang="fr-FR" sz="1000" dirty="0" smtClean="0">
                <a:latin typeface="Times New Roman" pitchFamily="18" charset="0"/>
                <a:cs typeface="Times New Roman" pitchFamily="18" charset="0"/>
              </a:rPr>
              <a:t>test</a:t>
            </a:r>
          </a:p>
          <a:p>
            <a:pPr algn="l"/>
            <a:r>
              <a:rPr lang="fr-FR" sz="1000" dirty="0">
                <a:latin typeface="Times New Roman" pitchFamily="18" charset="0"/>
                <a:cs typeface="Times New Roman" pitchFamily="18" charset="0"/>
              </a:rPr>
              <a:t> </a:t>
            </a:r>
            <a:r>
              <a:rPr lang="fr-FR" sz="1000" dirty="0" smtClean="0">
                <a:latin typeface="Times New Roman" pitchFamily="18" charset="0"/>
                <a:cs typeface="Times New Roman" pitchFamily="18" charset="0"/>
              </a:rPr>
              <a:t>          bibliothèque</a:t>
            </a:r>
            <a:endParaRPr kumimoji="0" lang="fr-FR" sz="1800" b="1" i="0" u="none" strike="noStrike" cap="none" normalizeH="0" baseline="0" dirty="0" smtClean="0">
              <a:ln>
                <a:noFill/>
              </a:ln>
              <a:solidFill>
                <a:schemeClr val="tx1"/>
              </a:solidFill>
              <a:effectLst/>
              <a:latin typeface="Arial" charset="0"/>
            </a:endParaRPr>
          </a:p>
        </p:txBody>
      </p:sp>
      <p:sp>
        <p:nvSpPr>
          <p:cNvPr id="6" name="AutoShape 5"/>
          <p:cNvSpPr>
            <a:spLocks noChangeArrowheads="1"/>
          </p:cNvSpPr>
          <p:nvPr/>
        </p:nvSpPr>
        <p:spPr bwMode="gray">
          <a:xfrm rot="10800000">
            <a:off x="2244334" y="3257100"/>
            <a:ext cx="253206" cy="140495"/>
          </a:xfrm>
          <a:prstGeom prst="chevron">
            <a:avLst>
              <a:gd name="adj" fmla="val 52514"/>
            </a:avLst>
          </a:prstGeom>
          <a:solidFill>
            <a:srgbClr val="FF0000"/>
          </a:solidFill>
          <a:ln>
            <a:noFill/>
          </a:ln>
          <a:effectLst/>
        </p:spPr>
        <p:txBody>
          <a:bodyPr wrap="none" anchor="ctr"/>
          <a:lstStyle/>
          <a:p>
            <a:endParaRPr lang="fr-FR"/>
          </a:p>
        </p:txBody>
      </p:sp>
    </p:spTree>
    <p:extLst>
      <p:ext uri="{BB962C8B-B14F-4D97-AF65-F5344CB8AC3E}">
        <p14:creationId xmlns:p14="http://schemas.microsoft.com/office/powerpoint/2010/main" val="85660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437TGp_bizpeople_light_ani">
  <a:themeElements>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437TGp_bizpeople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437TGp_bizpeople_light_ani</Template>
  <TotalTime>1256</TotalTime>
  <Words>4592</Words>
  <Application>Microsoft Office PowerPoint</Application>
  <PresentationFormat>Affichage à l'écran (4:3)</PresentationFormat>
  <Paragraphs>1059</Paragraphs>
  <Slides>38</Slides>
  <Notes>0</Notes>
  <HiddenSlides>0</HiddenSlides>
  <MMClips>0</MMClips>
  <ScaleCrop>false</ScaleCrop>
  <HeadingPairs>
    <vt:vector size="4" baseType="variant">
      <vt:variant>
        <vt:lpstr>Thème</vt:lpstr>
      </vt:variant>
      <vt:variant>
        <vt:i4>1</vt:i4>
      </vt:variant>
      <vt:variant>
        <vt:lpstr>Titres des diapositives</vt:lpstr>
      </vt:variant>
      <vt:variant>
        <vt:i4>38</vt:i4>
      </vt:variant>
    </vt:vector>
  </HeadingPairs>
  <TitlesOfParts>
    <vt:vector size="39" baseType="lpstr">
      <vt:lpstr>437TGp_bizpeople_light_ani</vt:lpstr>
      <vt:lpstr>Présentation sur :  Les tests en TI</vt:lpstr>
      <vt:lpstr>Présentation PowerPoint</vt:lpstr>
      <vt:lpstr>Pourquoi  l’amélioration de la qualité de logicielle ? </vt:lpstr>
      <vt:lpstr>Pourquoi  l’amélioration de la qualité de logicielle ? </vt:lpstr>
      <vt:lpstr>La V&amp;V :</vt:lpstr>
      <vt:lpstr>La V&amp;V :</vt:lpstr>
      <vt:lpstr>La V&amp;V :</vt:lpstr>
      <vt:lpstr>La V&amp;V :</vt:lpstr>
      <vt:lpstr>La V&amp;V :</vt:lpstr>
      <vt:lpstr>La V&amp;V :</vt:lpstr>
      <vt:lpstr>La V&amp;V :</vt:lpstr>
      <vt:lpstr>La V&amp;V :</vt:lpstr>
      <vt:lpstr>La revue de code :</vt:lpstr>
      <vt:lpstr>La revue de code :</vt:lpstr>
      <vt:lpstr>La revue de code :</vt:lpstr>
      <vt:lpstr>La revue de code :</vt:lpstr>
      <vt:lpstr>La revue de code :</vt:lpstr>
      <vt:lpstr>La revue de code :</vt:lpstr>
      <vt:lpstr>La revue de code :</vt:lpstr>
      <vt:lpstr>Exemples de tests et logiciels qui n’ont pas fonctionnés :</vt:lpstr>
      <vt:lpstr>Exemples de tests et logiciels qui n’ont pas fonctionnés :</vt:lpstr>
      <vt:lpstr>Exemples de tests et logiciels qui n’ont pas fonctionnés :</vt:lpstr>
      <vt:lpstr>Les tests :</vt:lpstr>
      <vt:lpstr>Présentation sommaire des techniques de test :</vt:lpstr>
      <vt:lpstr>Présentation sommaire des techniques de test :</vt:lpstr>
      <vt:lpstr>Présentation sommaire des techniques de test :</vt:lpstr>
      <vt:lpstr>Les plans de tests :</vt:lpstr>
      <vt:lpstr>Les tests : Pourquoi tester ?</vt:lpstr>
      <vt:lpstr> Les tests : Qui teste ? </vt:lpstr>
      <vt:lpstr>Les tests : Niveaux de tests</vt:lpstr>
      <vt:lpstr>Le processus de test pour chaque itération :</vt:lpstr>
      <vt:lpstr>Exemple de spécifications bibliothèque :</vt:lpstr>
      <vt:lpstr>Exemple de spécifications bibliothèque :</vt:lpstr>
      <vt:lpstr>Les tests :</vt:lpstr>
      <vt:lpstr>Les tests :</vt:lpstr>
      <vt:lpstr>Les tests :</vt:lpstr>
      <vt:lpstr>Présentation PowerPoint</vt:lpstr>
      <vt:lpstr>Présentation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2 : Stratégie de communication</dc:title>
  <dc:creator>Anouar</dc:creator>
  <cp:lastModifiedBy>Anouar</cp:lastModifiedBy>
  <cp:revision>60</cp:revision>
  <dcterms:created xsi:type="dcterms:W3CDTF">2016-11-23T03:57:03Z</dcterms:created>
  <dcterms:modified xsi:type="dcterms:W3CDTF">2016-12-14T21:07:15Z</dcterms:modified>
</cp:coreProperties>
</file>