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3958" r:id="rId2"/>
    <p:sldId id="3491" r:id="rId3"/>
    <p:sldId id="3951" r:id="rId4"/>
    <p:sldId id="3950" r:id="rId5"/>
    <p:sldId id="3953" r:id="rId6"/>
    <p:sldId id="3952" r:id="rId7"/>
    <p:sldId id="3655" r:id="rId8"/>
    <p:sldId id="3954" r:id="rId9"/>
    <p:sldId id="3656" r:id="rId10"/>
    <p:sldId id="3955" r:id="rId11"/>
    <p:sldId id="3956" r:id="rId12"/>
    <p:sldId id="3957" r:id="rId13"/>
  </p:sldIdLst>
  <p:sldSz cx="11049000" cy="6858000"/>
  <p:notesSz cx="9866313" cy="6735763"/>
  <p:embeddedFontLst>
    <p:embeddedFont>
      <p:font typeface="양재소슬체S" panose="020B0600000101010101" charset="-127"/>
      <p:regular r:id="rId16"/>
    </p:embeddedFont>
    <p:embeddedFont>
      <p:font typeface="가는각진제목체" panose="020B0600000101010101" charset="-127"/>
      <p:regular r:id="rId17"/>
    </p:embeddedFont>
    <p:embeddedFont>
      <p:font typeface="Optima" panose="020B0600000101010101"/>
      <p:regular r:id="rId18"/>
    </p:embeddedFont>
    <p:embeddedFont>
      <p:font typeface="HY헤드라인M" panose="02030600000101010101" pitchFamily="18" charset="-127"/>
      <p:regular r:id="rId19"/>
    </p:embeddedFont>
  </p:embeddedFontLst>
  <p:custDataLst>
    <p:tags r:id="rId20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3480" userDrawn="1">
          <p15:clr>
            <a:srgbClr val="A4A3A4"/>
          </p15:clr>
        </p15:guide>
        <p15:guide id="5" pos="2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66"/>
    <a:srgbClr val="CCFFCC"/>
    <a:srgbClr val="FF6600"/>
    <a:srgbClr val="FF9900"/>
    <a:srgbClr val="FFFFCC"/>
    <a:srgbClr val="F2F1E2"/>
    <a:srgbClr val="FFCC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784" autoAdjust="0"/>
  </p:normalViewPr>
  <p:slideViewPr>
    <p:cSldViewPr showGuides="1">
      <p:cViewPr varScale="1">
        <p:scale>
          <a:sx n="108" d="100"/>
          <a:sy n="108" d="100"/>
        </p:scale>
        <p:origin x="1068" y="108"/>
      </p:cViewPr>
      <p:guideLst>
        <p:guide orient="horz"/>
        <p:guide orient="horz" pos="1480"/>
        <p:guide orient="horz" pos="527"/>
        <p:guide pos="3480"/>
        <p:guide pos="2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howGuides="1">
      <p:cViewPr varScale="1">
        <p:scale>
          <a:sx n="115" d="100"/>
          <a:sy n="115" d="100"/>
        </p:scale>
        <p:origin x="-2070" y="-108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6" rIns="91311" bIns="45656" numCol="1" anchor="t" anchorCtr="0" compatLnSpc="1">
            <a:prstTxWarp prst="textNoShape">
              <a:avLst/>
            </a:prstTxWarp>
          </a:bodyPr>
          <a:lstStyle>
            <a:lvl1pPr algn="l" defTabSz="90814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2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513515" cy="1125299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00" y="6488524"/>
            <a:ext cx="1152160" cy="348536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0" y="3507418"/>
            <a:ext cx="2" cy="3116936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err="1"/>
              <a:t>항목이름을</a:t>
            </a:r>
            <a:r>
              <a:rPr lang="ko-KR" altLang="en-US" dirty="0"/>
              <a:t> 입력하세요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9250" y="2996940"/>
            <a:ext cx="10287960" cy="50407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>
                <a:solidFill>
                  <a:srgbClr val="000000"/>
                </a:solidFill>
                <a:cs typeface="+mn-cs"/>
              </a:defRPr>
            </a:lvl1pPr>
          </a:lstStyle>
          <a:p>
            <a:pPr lvl="0"/>
            <a:r>
              <a:rPr lang="ko-KR" altLang="en-US" dirty="0"/>
              <a:t>목차 이름을 입력하세요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xtree edu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00" y="6488524"/>
            <a:ext cx="1152160" cy="34853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003652" y="1772770"/>
            <a:ext cx="504119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buFont typeface="+mj-lt"/>
              <a:buNone/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/>
              <a:t>항목이름을 입력하세요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40" y="836613"/>
            <a:ext cx="5113338" cy="503238"/>
          </a:xfrm>
        </p:spPr>
        <p:txBody>
          <a:bodyPr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altLang="ko-KR"/>
              <a:t>ToC </a:t>
            </a:r>
            <a:r>
              <a:rPr lang="ko-KR" altLang="en-US"/>
              <a:t>이름을 입력하세요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13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9250" y="2924930"/>
            <a:ext cx="10287960" cy="504253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dirty="0"/>
              <a:t>목차 이름을 입력하세요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349250" y="3429000"/>
            <a:ext cx="10287960" cy="0"/>
          </a:xfrm>
          <a:prstGeom prst="line">
            <a:avLst/>
          </a:prstGeom>
          <a:noFill/>
          <a:ln w="19050">
            <a:solidFill>
              <a:srgbClr val="666633"/>
            </a:solidFill>
            <a:round/>
            <a:headEnd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40" y="3644900"/>
            <a:ext cx="5256729" cy="2808288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2200" b="1"/>
            </a:lvl1pPr>
          </a:lstStyle>
          <a:p>
            <a:pPr lvl="0"/>
            <a:r>
              <a:rPr lang="ko-KR" altLang="en-US" dirty="0"/>
              <a:t>목차 항목을 입력하세요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654" y="138100"/>
            <a:ext cx="10359692" cy="576263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2200" spc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3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빈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654" y="138100"/>
            <a:ext cx="10359692" cy="576263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2200" spc="0" baseline="0"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032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5949350"/>
            <a:ext cx="7633060" cy="648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/>
              <a:t>과정 이름을 입력하세요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6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text format of master</a:t>
            </a:r>
            <a:endParaRPr lang="en-US" altLang="zh-SG" dirty="0"/>
          </a:p>
          <a:p>
            <a:pPr lvl="1"/>
            <a:r>
              <a:rPr lang="en-US" altLang="ko-KR" dirty="0"/>
              <a:t>Second level</a:t>
            </a:r>
            <a:endParaRPr lang="en-US" altLang="zh-SG" dirty="0"/>
          </a:p>
          <a:p>
            <a:pPr lvl="2"/>
            <a:r>
              <a:rPr lang="en-US" altLang="ko-KR" dirty="0"/>
              <a:t>Third level</a:t>
            </a:r>
            <a:endParaRPr lang="en-US" altLang="zh-SG" dirty="0"/>
          </a:p>
        </p:txBody>
      </p:sp>
      <p:sp>
        <p:nvSpPr>
          <p:cNvPr id="7" name="AcnStamp_ID_7" hidden="1"/>
          <p:cNvSpPr/>
          <p:nvPr>
            <p:custDataLst>
              <p:tags r:id="rId9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10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11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  <p:sp>
        <p:nvSpPr>
          <p:cNvPr id="11" name="직사각형 10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  <p:sldLayoutId id="2147485553" r:id="rId2"/>
    <p:sldLayoutId id="2147485558" r:id="rId3"/>
    <p:sldLayoutId id="2147485559" r:id="rId4"/>
    <p:sldLayoutId id="2147485564" r:id="rId5"/>
    <p:sldLayoutId id="2147485569" r:id="rId6"/>
    <p:sldLayoutId id="2147485570" r:id="rId7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88120" y="3848431"/>
            <a:ext cx="5328000" cy="648090"/>
          </a:xfr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6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표준 코딩 규칙서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 bwMode="auto">
          <a:xfrm>
            <a:off x="4011550" y="5576461"/>
            <a:ext cx="3024420" cy="360260"/>
          </a:xfrm>
          <a:prstGeom prst="roundRect">
            <a:avLst>
              <a:gd name="adj" fmla="val 50000"/>
            </a:avLst>
          </a:prstGeom>
          <a:solidFill>
            <a:srgbClr val="FFFFFF">
              <a:lumMod val="95000"/>
            </a:srgbClr>
          </a:solidFill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400">
                <a:solidFill>
                  <a:srgbClr val="000000"/>
                </a:solidFill>
                <a:latin typeface="+mj-ea"/>
                <a:ea typeface="+mj-ea"/>
                <a:cs typeface="+mn-cs"/>
              </a:defRPr>
            </a:lvl1pPr>
            <a:lvl2pPr marL="230188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2pPr>
            <a:lvl3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Optima" pitchFamily="34" charset="0"/>
              <a:buNone/>
              <a:defRPr kumimoji="1" sz="1600">
                <a:solidFill>
                  <a:srgbClr val="000000"/>
                </a:solidFill>
                <a:latin typeface="+mj-ea"/>
                <a:ea typeface="+mj-ea"/>
              </a:defRPr>
            </a:lvl3pPr>
            <a:lvl4pPr marL="427037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450056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49577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54149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58721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6329363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ko-KR" altLang="en-US" kern="0" noProof="0" dirty="0" err="1">
                <a:solidFill>
                  <a:srgbClr val="FF0000"/>
                </a:solidFill>
                <a:latin typeface="Optima"/>
                <a:ea typeface="가는각진제목체"/>
              </a:rPr>
              <a:t>프로젝트명</a:t>
            </a:r>
            <a:r>
              <a:rPr lang="ko-KR" altLang="en-US" kern="0" noProof="0" dirty="0">
                <a:solidFill>
                  <a:srgbClr val="FF0000"/>
                </a:solidFill>
                <a:latin typeface="Optima"/>
                <a:ea typeface="가는각진제목체"/>
              </a:rPr>
              <a:t> </a:t>
            </a:r>
            <a:r>
              <a:rPr lang="en-US" altLang="ko-KR" kern="0" noProof="0" dirty="0">
                <a:solidFill>
                  <a:srgbClr val="FF0000"/>
                </a:solidFill>
                <a:latin typeface="Optima"/>
                <a:ea typeface="가는각진제목체"/>
              </a:rPr>
              <a:t>- </a:t>
            </a:r>
            <a:r>
              <a:rPr lang="ko-KR" altLang="en-US" kern="0" noProof="0" dirty="0" err="1">
                <a:solidFill>
                  <a:srgbClr val="FF0000"/>
                </a:solidFill>
                <a:latin typeface="Optima"/>
                <a:ea typeface="가는각진제목체"/>
              </a:rPr>
              <a:t>팀명</a:t>
            </a:r>
            <a:endParaRPr kumimoji="1" lang="ko-KR" alt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tima"/>
              <a:ea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12378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표준 명명 규칙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1790096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참조 </a:t>
            </a:r>
            <a:r>
              <a:rPr lang="ko-KR" altLang="en-US" dirty="0" err="1"/>
              <a:t>자료형의</a:t>
            </a:r>
            <a:r>
              <a:rPr lang="ko-KR" altLang="en-US" dirty="0"/>
              <a:t> 경우 객체의 역할을 상세하게 나타낼 수 있는 </a:t>
            </a:r>
            <a:r>
              <a:rPr lang="ko-KR" altLang="en-US" dirty="0" err="1"/>
              <a:t>첫글자를</a:t>
            </a:r>
            <a:r>
              <a:rPr lang="ko-KR" altLang="en-US" dirty="0"/>
              <a:t> 소문자로 바꾼 </a:t>
            </a:r>
            <a:r>
              <a:rPr lang="ko-KR" altLang="en-US" dirty="0" err="1"/>
              <a:t>클래스명을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MemberDao</a:t>
            </a:r>
            <a:r>
              <a:rPr lang="en-US" altLang="ko-KR" dirty="0"/>
              <a:t> -&gt;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pPr lvl="1"/>
            <a:r>
              <a:rPr lang="ko-KR" altLang="en-US" dirty="0"/>
              <a:t>단순 증감이며 </a:t>
            </a:r>
            <a:r>
              <a:rPr lang="en-US" altLang="ko-KR" dirty="0"/>
              <a:t>for </a:t>
            </a:r>
            <a:r>
              <a:rPr lang="ko-KR" altLang="en-US" dirty="0"/>
              <a:t>문 등의 </a:t>
            </a:r>
            <a:r>
              <a:rPr lang="ko-KR" altLang="en-US" dirty="0" err="1"/>
              <a:t>제어문</a:t>
            </a:r>
            <a:r>
              <a:rPr lang="ko-KR" altLang="en-US" dirty="0"/>
              <a:t> 내에서 선언되는 경우 </a:t>
            </a:r>
            <a:r>
              <a:rPr lang="en-US" altLang="ko-KR" dirty="0"/>
              <a:t>&lt;i, j, k&gt; </a:t>
            </a:r>
            <a:r>
              <a:rPr lang="ko-KR" altLang="en-US" dirty="0"/>
              <a:t>등의 간단한 소문자를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정보를 담고 있는 변수인 경우 해당 정보의 성격을 나타낼 수 있는 명칭을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String id = "</a:t>
            </a:r>
            <a:r>
              <a:rPr lang="ko-KR" altLang="en-US" dirty="0"/>
              <a:t>로그인 아이디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717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접근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1014499"/>
          </a:xfrm>
        </p:spPr>
        <p:txBody>
          <a:bodyPr/>
          <a:lstStyle/>
          <a:p>
            <a:r>
              <a:rPr lang="ko-KR" altLang="en-US" dirty="0"/>
              <a:t>개발 기간 중 모든 개발자는 각자의 </a:t>
            </a:r>
            <a:r>
              <a:rPr lang="en-US" altLang="ko-KR" dirty="0"/>
              <a:t>DBMS(</a:t>
            </a:r>
            <a:r>
              <a:rPr lang="ko-KR" altLang="en-US" dirty="0"/>
              <a:t>개발서버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개발자는 동일하게 설계 된 동일한 구조의 데이터베이스를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통합 작업 시 선정된 </a:t>
            </a:r>
            <a:r>
              <a:rPr lang="en-US" altLang="ko-KR" dirty="0"/>
              <a:t>DBMS(</a:t>
            </a:r>
            <a:r>
              <a:rPr lang="ko-KR" altLang="en-US" dirty="0"/>
              <a:t>운영서버</a:t>
            </a:r>
            <a:r>
              <a:rPr lang="en-US" altLang="ko-KR" dirty="0"/>
              <a:t>)</a:t>
            </a:r>
            <a:r>
              <a:rPr lang="ko-KR" altLang="en-US" dirty="0"/>
              <a:t>를 사용한다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28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버전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4030710"/>
          </a:xfrm>
        </p:spPr>
        <p:txBody>
          <a:bodyPr/>
          <a:lstStyle/>
          <a:p>
            <a:r>
              <a:rPr lang="ko-KR" altLang="en-US" dirty="0"/>
              <a:t>버전 관리</a:t>
            </a:r>
            <a:endParaRPr lang="en-US" altLang="ko-KR" dirty="0"/>
          </a:p>
          <a:p>
            <a:pPr lvl="1"/>
            <a:r>
              <a:rPr lang="ko-KR" altLang="en-US" dirty="0"/>
              <a:t>프로젝트 진행 사항에서의 문제점 파악 및 해결 방안을 위해서 버전 관리를 수행한다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버전관리는 변경 이력 또는 수정 내용을 관리하기 위한 목적으로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소스코드 버전 관리</a:t>
            </a:r>
            <a:endParaRPr lang="en-US" altLang="ko-KR" dirty="0"/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개발자 로컬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PC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의 웹 환경을 기반으로 개발하는 것을 기본으로 하되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Git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개발자 센터에서 제공하는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Github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와 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SourceTree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Eclipse Plugin(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EGit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이용하여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프로젝트를 통합 관리한다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/>
              <a:t>프로그램이 배포될 때에는 반드시 형상 관리 </a:t>
            </a:r>
            <a:r>
              <a:rPr lang="en-US" altLang="ko-KR" dirty="0"/>
              <a:t>Repository</a:t>
            </a:r>
            <a:r>
              <a:rPr lang="ko-KR" altLang="en-US" dirty="0"/>
              <a:t>에 소스코드를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배포될 프로그램의 버전 정보를 </a:t>
            </a:r>
            <a:r>
              <a:rPr lang="en-US" altLang="ko-KR" dirty="0"/>
              <a:t>commit </a:t>
            </a:r>
            <a:r>
              <a:rPr lang="ko-KR" altLang="en-US" dirty="0"/>
              <a:t>할 때의 메모에 꼭 </a:t>
            </a:r>
            <a:r>
              <a:rPr lang="ko-KR" altLang="en-US" dirty="0" err="1"/>
              <a:t>기술하여추후</a:t>
            </a:r>
            <a:r>
              <a:rPr lang="ko-KR" altLang="en-US" dirty="0"/>
              <a:t> 해당 프로그램의 문제점을 분석할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배포될 버전의 상세한 수정 내역을 </a:t>
            </a:r>
            <a:r>
              <a:rPr lang="en-US" altLang="ko-KR" dirty="0"/>
              <a:t>commit </a:t>
            </a:r>
            <a:r>
              <a:rPr lang="ko-KR" altLang="en-US" dirty="0"/>
              <a:t>할 때의 메모에 기술하도록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Commit </a:t>
            </a:r>
            <a:r>
              <a:rPr lang="ko-KR" altLang="en-US" dirty="0" err="1"/>
              <a:t>메세지</a:t>
            </a:r>
            <a:r>
              <a:rPr lang="ko-KR" altLang="en-US" dirty="0"/>
              <a:t> 형식 </a:t>
            </a:r>
            <a:r>
              <a:rPr lang="en-US" altLang="ko-KR" dirty="0"/>
              <a:t>: [</a:t>
            </a:r>
            <a:r>
              <a:rPr lang="ko-KR" altLang="en-US" dirty="0"/>
              <a:t>개발자이름</a:t>
            </a:r>
            <a:r>
              <a:rPr lang="en-US" altLang="ko-KR" dirty="0"/>
              <a:t>][</a:t>
            </a:r>
            <a:r>
              <a:rPr lang="ko-KR" altLang="en-US" dirty="0"/>
              <a:t>변경내용</a:t>
            </a:r>
            <a:r>
              <a:rPr lang="en-US" altLang="ko-KR" dirty="0"/>
              <a:t>][</a:t>
            </a:r>
            <a:r>
              <a:rPr lang="ko-KR" altLang="en-US" dirty="0"/>
              <a:t>비고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[</a:t>
            </a:r>
            <a:r>
              <a:rPr lang="ko-KR" altLang="en-US" dirty="0"/>
              <a:t>홍길동</a:t>
            </a:r>
            <a:r>
              <a:rPr lang="en-US" altLang="ko-KR" dirty="0"/>
              <a:t>][</a:t>
            </a:r>
            <a:r>
              <a:rPr lang="ko-KR" altLang="en-US" dirty="0"/>
              <a:t>회원관리</a:t>
            </a:r>
            <a:r>
              <a:rPr lang="en-US" altLang="ko-KR" dirty="0"/>
              <a:t>Dao</a:t>
            </a:r>
            <a:r>
              <a:rPr lang="ko-KR" altLang="en-US" dirty="0"/>
              <a:t>업데이트</a:t>
            </a:r>
            <a:r>
              <a:rPr lang="en-US" altLang="ko-KR" dirty="0"/>
              <a:t>][model</a:t>
            </a:r>
            <a:r>
              <a:rPr lang="ko-KR" altLang="en-US" dirty="0"/>
              <a:t>파트 병합 완료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기타 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27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96260" y="1916790"/>
            <a:ext cx="3456480" cy="2975432"/>
          </a:xfrm>
          <a:noFill/>
        </p:spPr>
        <p:txBody>
          <a:bodyPr/>
          <a:lstStyle/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개요</a:t>
            </a:r>
          </a:p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개발 환경 및 적용 기술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Optima LT" panose="02000503060000020003" pitchFamily="2" charset="0"/>
            </a:endParaRPr>
          </a:p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프로젝트 디렉터리 구조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Optima LT" panose="02000503060000020003" pitchFamily="2" charset="0"/>
            </a:endParaRPr>
          </a:p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표준 명명 규칙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Optima LT" panose="02000503060000020003" pitchFamily="2" charset="0"/>
            </a:endParaRPr>
          </a:p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데이터베이스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접근  계획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Optima LT" panose="02000503060000020003" pitchFamily="2" charset="0"/>
            </a:endParaRPr>
          </a:p>
          <a:p>
            <a:pPr marL="804863" indent="-441325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 LT" panose="02000503060000020003" pitchFamily="2" charset="0"/>
              </a:rPr>
              <a:t>버전 관리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Optima LT" panose="02000503060000020003" pitchFamily="2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354047" y="836613"/>
            <a:ext cx="5113338" cy="503238"/>
          </a:xfrm>
        </p:spPr>
        <p:txBody>
          <a:bodyPr/>
          <a:lstStyle/>
          <a:p>
            <a:r>
              <a:rPr lang="ko-KR" altLang="en-US" sz="2800" dirty="0">
                <a:latin typeface="Optima LT" panose="02000503060000020003" pitchFamily="2" charset="0"/>
                <a:ea typeface="+mn-ea"/>
              </a:rPr>
              <a:t>목차 </a:t>
            </a:r>
            <a:r>
              <a:rPr lang="en-US" altLang="ko-KR" sz="2800" dirty="0">
                <a:latin typeface="Optima LT" panose="02000503060000020003" pitchFamily="2" charset="0"/>
                <a:ea typeface="+mn-ea"/>
              </a:rPr>
              <a:t>(Table of Contents)</a:t>
            </a:r>
            <a:endParaRPr lang="ko-KR" altLang="en-US" sz="2800" dirty="0">
              <a:latin typeface="Optima LT" panose="02000503060000020003" pitchFamily="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53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153465" cy="1679297"/>
          </a:xfrm>
        </p:spPr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[</a:t>
            </a:r>
            <a:r>
              <a:rPr lang="ko-KR" altLang="en-US" dirty="0" err="1">
                <a:solidFill>
                  <a:srgbClr val="FF0000"/>
                </a:solidFill>
              </a:rPr>
              <a:t>프로젝트명</a:t>
            </a:r>
            <a:r>
              <a:rPr lang="en-US" altLang="ko-KR" dirty="0"/>
              <a:t>] </a:t>
            </a:r>
            <a:r>
              <a:rPr lang="ko-KR" altLang="en-US" dirty="0"/>
              <a:t>개발 표준 코딩 규칙서이다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문서는 데이터 관리 및 운영에 있어서 웹 서비스를 통해 회원 가입</a:t>
            </a:r>
            <a:r>
              <a:rPr lang="en-US" altLang="ko-KR" dirty="0"/>
              <a:t>, </a:t>
            </a:r>
            <a:r>
              <a:rPr lang="ko-KR" altLang="en-US" dirty="0" err="1"/>
              <a:t>게시글</a:t>
            </a:r>
            <a:r>
              <a:rPr lang="ko-KR" altLang="en-US" dirty="0"/>
              <a:t> 작성</a:t>
            </a:r>
            <a:r>
              <a:rPr lang="en-US" altLang="ko-KR" dirty="0"/>
              <a:t>,  </a:t>
            </a:r>
            <a:r>
              <a:rPr lang="ko-KR" altLang="en-US" dirty="0"/>
              <a:t>기타 데이터 저장 등의 기능</a:t>
            </a:r>
            <a:r>
              <a:rPr lang="en-US" altLang="ko-KR" dirty="0"/>
              <a:t> </a:t>
            </a:r>
            <a:r>
              <a:rPr lang="ko-KR" altLang="en-US" dirty="0"/>
              <a:t>구현을 위한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문서는 시스템 구현 시 필요한 개발 환경 및 적용기술 디렉터리 구조</a:t>
            </a:r>
            <a:r>
              <a:rPr lang="en-US" altLang="ko-KR" dirty="0"/>
              <a:t>, </a:t>
            </a:r>
            <a:r>
              <a:rPr lang="ko-KR" altLang="en-US" dirty="0"/>
              <a:t>명명 규칙</a:t>
            </a:r>
            <a:r>
              <a:rPr lang="en-US" altLang="ko-KR" dirty="0"/>
              <a:t>, </a:t>
            </a:r>
            <a:r>
              <a:rPr lang="ko-KR" altLang="en-US" dirty="0"/>
              <a:t>코드 구조 등을 서술한다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 err="1">
                <a:solidFill>
                  <a:srgbClr val="FF0000"/>
                </a:solidFill>
              </a:rPr>
              <a:t>프로젝트팀</a:t>
            </a:r>
            <a:r>
              <a:rPr lang="en-US" altLang="ko-KR" dirty="0"/>
              <a:t>] </a:t>
            </a:r>
            <a:r>
              <a:rPr lang="ko-KR" altLang="en-US" dirty="0"/>
              <a:t>은 본 개발 표준 </a:t>
            </a:r>
            <a:r>
              <a:rPr lang="ko-KR" altLang="en-US" dirty="0" err="1"/>
              <a:t>규칙서에</a:t>
            </a:r>
            <a:r>
              <a:rPr lang="ko-KR" altLang="en-US" dirty="0"/>
              <a:t> 따라 웹 애플리케이션 구축한다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8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 및 적용 기술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49702"/>
          </a:xfrm>
        </p:spPr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96024"/>
              </p:ext>
            </p:extLst>
          </p:nvPr>
        </p:nvGraphicFramePr>
        <p:xfrm>
          <a:off x="678850" y="1268700"/>
          <a:ext cx="9742330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환경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Operating</a:t>
                      </a:r>
                      <a:r>
                        <a:rPr lang="en-US" altLang="ko-KR" sz="1600" baseline="0" dirty="0"/>
                        <a:t> System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Microsoft Windows 7</a:t>
                      </a:r>
                      <a:endParaRPr lang="ko-KR" altLang="en-US" sz="1600" dirty="0">
                        <a:solidFill>
                          <a:srgbClr val="040709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Java SE Platform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JDK 1.8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Java EE Platform(WAS)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Apache Tomcat 8.0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 Management</a:t>
                      </a:r>
                      <a:r>
                        <a:rPr lang="en-US" altLang="ko-KR" sz="1600" baseline="0" dirty="0"/>
                        <a:t> System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Oracle 11g Express Edition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Modeling Tool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StarUML</a:t>
                      </a:r>
                      <a:r>
                        <a:rPr lang="en-US" altLang="ko-KR" sz="1600" dirty="0"/>
                        <a:t> 5.0,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ERWin</a:t>
                      </a:r>
                      <a:r>
                        <a:rPr lang="en-US" altLang="ko-KR" sz="1600" baseline="0" dirty="0"/>
                        <a:t> 9.6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Java IDE, Build Tool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Eclipse</a:t>
                      </a:r>
                      <a:r>
                        <a:rPr lang="en-US" altLang="ko-KR" sz="1600" baseline="0" dirty="0"/>
                        <a:t> 4.6(Neon), Tern 1.2, STS 3.8, </a:t>
                      </a:r>
                      <a:r>
                        <a:rPr lang="en-US" altLang="ko-KR" sz="1600" dirty="0"/>
                        <a:t>Maven 3.3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Testing Tool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Junit</a:t>
                      </a:r>
                      <a:r>
                        <a:rPr lang="en-US" altLang="ko-KR" sz="1600" dirty="0"/>
                        <a:t> 4.12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r>
                        <a:rPr lang="en-US" altLang="ko-KR" sz="1600" baseline="0" dirty="0"/>
                        <a:t> Client Tool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SQLDeveloper</a:t>
                      </a:r>
                      <a:r>
                        <a:rPr lang="en-US" altLang="ko-KR" sz="1600" dirty="0"/>
                        <a:t> 4.1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FF00"/>
                          </a:solidFill>
                        </a:rPr>
                        <a:t>Configuration</a:t>
                      </a:r>
                      <a:r>
                        <a:rPr lang="en-US" altLang="ko-KR" sz="1600" baseline="0" dirty="0">
                          <a:solidFill>
                            <a:srgbClr val="FFFF00"/>
                          </a:solidFill>
                        </a:rPr>
                        <a:t> Management Tool</a:t>
                      </a:r>
                      <a:endParaRPr lang="ko-KR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FF00"/>
                          </a:solidFill>
                        </a:rPr>
                        <a:t>Git</a:t>
                      </a:r>
                      <a:r>
                        <a:rPr lang="en-US" altLang="ko-KR" sz="1600" dirty="0">
                          <a:solidFill>
                            <a:srgbClr val="FFFF00"/>
                          </a:solidFill>
                        </a:rPr>
                        <a:t> 2.10,</a:t>
                      </a:r>
                      <a:r>
                        <a:rPr lang="en-US" altLang="ko-KR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rgbClr val="FFFF00"/>
                          </a:solidFill>
                        </a:rPr>
                        <a:t>GitHub</a:t>
                      </a:r>
                      <a:endParaRPr lang="ko-KR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Design Tool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Photoshop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altLang="ko-KR" sz="1600" baseline="0" dirty="0"/>
                        <a:t>, Ba</a:t>
                      </a:r>
                      <a:r>
                        <a:rPr lang="ko-KR" altLang="en-US" sz="1600" baseline="0" dirty="0" err="1"/>
                        <a:t>ㄴㄴㄴㄴㄴㄴㄴㄴㄴㄴㄴ</a:t>
                      </a:r>
                      <a:r>
                        <a:rPr lang="en-US" altLang="ko-KR" sz="1600" baseline="0" dirty="0" err="1"/>
                        <a:t>lsamig</a:t>
                      </a:r>
                      <a:r>
                        <a:rPr lang="en-US" altLang="ko-KR" sz="1600" baseline="0" dirty="0"/>
                        <a:t> Mockups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altLang="ko-KR" sz="1600" baseline="0" dirty="0"/>
                        <a:t>, Oven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xx, 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Development</a:t>
                      </a:r>
                      <a:r>
                        <a:rPr lang="en-US" altLang="ko-KR" sz="1600" baseline="0" dirty="0"/>
                        <a:t> Process 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Waterfall, Agile(Scrum)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724250" y="786126"/>
            <a:ext cx="230432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1600" b="0" dirty="0">
                <a:solidFill>
                  <a:srgbClr val="FF0000"/>
                </a:solidFill>
                <a:latin typeface="+mn-ea"/>
                <a:ea typeface="+mn-ea"/>
              </a:rPr>
              <a:t>버전 체크하세요</a:t>
            </a:r>
            <a:r>
              <a:rPr lang="en-US" altLang="ko-KR" sz="1600" b="0" dirty="0">
                <a:solidFill>
                  <a:srgbClr val="FF0000"/>
                </a:solidFill>
                <a:latin typeface="+mn-ea"/>
                <a:ea typeface="+mn-ea"/>
              </a:rPr>
              <a:t>...</a:t>
            </a:r>
            <a:endParaRPr lang="ko-KR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90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 및 적용 기술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49702"/>
          </a:xfrm>
        </p:spPr>
        <p:txBody>
          <a:bodyPr/>
          <a:lstStyle/>
          <a:p>
            <a:r>
              <a:rPr lang="ko-KR" altLang="en-US" dirty="0"/>
              <a:t>적용 기술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96936"/>
              </p:ext>
            </p:extLst>
          </p:nvPr>
        </p:nvGraphicFramePr>
        <p:xfrm>
          <a:off x="678850" y="1268700"/>
          <a:ext cx="9742330" cy="465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적용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Software Language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Java 8, SQL, HTML5, CSS3,</a:t>
                      </a:r>
                      <a:r>
                        <a:rPr lang="en-US" altLang="ko-KR" sz="1600" baseline="0" dirty="0"/>
                        <a:t> XML, JavaScript 3, UML 3</a:t>
                      </a:r>
                      <a:endParaRPr lang="ko-KR" altLang="en-US" sz="1600" dirty="0">
                        <a:solidFill>
                          <a:srgbClr val="040709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JavaEE</a:t>
                      </a:r>
                      <a:r>
                        <a:rPr lang="en-US" altLang="ko-KR" sz="1600" dirty="0"/>
                        <a:t> API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Servlet 3.1, JSP 2.3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Front</a:t>
                      </a:r>
                      <a:r>
                        <a:rPr lang="en-US" altLang="ko-KR" sz="1600" baseline="0" dirty="0"/>
                        <a:t> end</a:t>
                      </a:r>
                      <a:r>
                        <a:rPr lang="en-US" altLang="ko-KR" sz="1600" dirty="0"/>
                        <a:t> Framework</a:t>
                      </a:r>
                      <a:r>
                        <a:rPr lang="en-US" altLang="ko-KR" sz="1600" baseline="0" dirty="0"/>
                        <a:t> &amp; Library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err="1"/>
                        <a:t>jQuery</a:t>
                      </a:r>
                      <a:r>
                        <a:rPr lang="en-US" altLang="ko-KR" sz="1600" baseline="0" dirty="0"/>
                        <a:t> 3.1.1, Bootstrap 3.3.7,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Back</a:t>
                      </a:r>
                      <a:r>
                        <a:rPr lang="en-US" altLang="ko-KR" sz="1600" baseline="0" dirty="0"/>
                        <a:t> end</a:t>
                      </a:r>
                      <a:r>
                        <a:rPr lang="en-US" altLang="ko-KR" sz="1600" dirty="0"/>
                        <a:t> Framework</a:t>
                      </a:r>
                      <a:r>
                        <a:rPr lang="en-US" altLang="ko-KR" sz="1600" baseline="0" dirty="0"/>
                        <a:t> &amp; Library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Spring 4.3.3,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MyBatis</a:t>
                      </a:r>
                      <a:r>
                        <a:rPr lang="en-US" altLang="ko-KR" sz="1600" baseline="0" dirty="0"/>
                        <a:t> 3.4.1, Log4j 1.2.15,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Jackson 2.8.4,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Open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 API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724250" y="786126"/>
            <a:ext cx="230432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sz="1600" b="0" dirty="0">
                <a:solidFill>
                  <a:srgbClr val="FF0000"/>
                </a:solidFill>
                <a:latin typeface="+mn-ea"/>
                <a:ea typeface="+mn-ea"/>
              </a:rPr>
              <a:t>버전 체크하세요</a:t>
            </a:r>
            <a:r>
              <a:rPr lang="en-US" altLang="ko-KR" sz="1600" b="0" dirty="0">
                <a:solidFill>
                  <a:srgbClr val="FF0000"/>
                </a:solidFill>
                <a:latin typeface="+mn-ea"/>
                <a:ea typeface="+mn-ea"/>
              </a:rPr>
              <a:t>...</a:t>
            </a:r>
            <a:endParaRPr lang="ko-KR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91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디렉터리 구조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49702"/>
          </a:xfrm>
        </p:spPr>
        <p:txBody>
          <a:bodyPr/>
          <a:lstStyle/>
          <a:p>
            <a:r>
              <a:rPr lang="en-US" altLang="ko-KR" dirty="0"/>
              <a:t>$PRJ_HOME : I:/KOSTA126/</a:t>
            </a:r>
            <a:r>
              <a:rPr lang="ko-KR" altLang="en-US" dirty="0" err="1">
                <a:solidFill>
                  <a:srgbClr val="FF0000"/>
                </a:solidFill>
              </a:rPr>
              <a:t>프로젝트명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MSG)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6411" y="1304764"/>
            <a:ext cx="9075661" cy="4572576"/>
            <a:chOff x="906411" y="1304764"/>
            <a:chExt cx="9075661" cy="4572576"/>
          </a:xfrm>
        </p:grpSpPr>
        <p:grpSp>
          <p:nvGrpSpPr>
            <p:cNvPr id="4" name="그룹 3"/>
            <p:cNvGrpSpPr/>
            <p:nvPr/>
          </p:nvGrpSpPr>
          <p:grpSpPr>
            <a:xfrm>
              <a:off x="906411" y="1304764"/>
              <a:ext cx="1525846" cy="583200"/>
              <a:chOff x="5709084" y="5150008"/>
              <a:chExt cx="1368000" cy="5832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$PRJ_HOME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528300" y="2238128"/>
              <a:ext cx="1525846" cy="583200"/>
              <a:chOff x="5709084" y="5150008"/>
              <a:chExt cx="1368000" cy="583200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Documents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cxnSp>
          <p:nvCxnSpPr>
            <p:cNvPr id="17" name="꺾인 연결선 16"/>
            <p:cNvCxnSpPr>
              <a:stCxn id="6" idx="2"/>
              <a:endCxn id="13" idx="1"/>
            </p:cNvCxnSpPr>
            <p:nvPr/>
          </p:nvCxnSpPr>
          <p:spPr bwMode="auto">
            <a:xfrm rot="16200000" flipH="1">
              <a:off x="1740135" y="1817163"/>
              <a:ext cx="717364" cy="858966"/>
            </a:xfrm>
            <a:prstGeom prst="bentConnector2">
              <a:avLst/>
            </a:prstGeom>
            <a:noFill/>
            <a:ln w="12700">
              <a:solidFill>
                <a:srgbClr val="666666"/>
              </a:solidFill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그룹 19"/>
            <p:cNvGrpSpPr/>
            <p:nvPr/>
          </p:nvGrpSpPr>
          <p:grpSpPr>
            <a:xfrm>
              <a:off x="2528300" y="4530137"/>
              <a:ext cx="1525846" cy="583200"/>
              <a:chOff x="5709084" y="5150008"/>
              <a:chExt cx="1368000" cy="5832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Tools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528300" y="5294140"/>
              <a:ext cx="1525846" cy="583200"/>
              <a:chOff x="5709084" y="5150008"/>
              <a:chExt cx="1368000" cy="5832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Workspace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528300" y="3002131"/>
              <a:ext cx="1525846" cy="583200"/>
              <a:chOff x="5709084" y="5150008"/>
              <a:chExt cx="1368000" cy="5832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Installed-Tools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528300" y="3766134"/>
              <a:ext cx="1525846" cy="583200"/>
              <a:chOff x="5709084" y="5150008"/>
              <a:chExt cx="1368000" cy="583200"/>
            </a:xfrm>
          </p:grpSpPr>
          <p:sp>
            <p:nvSpPr>
              <p:cNvPr id="30" name="직사각형 29"/>
              <p:cNvSpPr/>
              <p:nvPr/>
            </p:nvSpPr>
            <p:spPr bwMode="auto">
              <a:xfrm>
                <a:off x="5709084" y="5150008"/>
                <a:ext cx="432000" cy="151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endParaRPr lang="ko-KR" altLang="en-US" sz="1400">
                  <a:latin typeface="Optima LT" panose="02000503060000020003" pitchFamily="2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5709084" y="5301208"/>
                <a:ext cx="1368000" cy="43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square" lIns="90000" rIns="90000" rtlCol="0" anchor="ctr">
                <a:noAutofit/>
              </a:bodyPr>
              <a:lstStyle/>
              <a:p>
                <a:pPr eaLnBrk="0" latinLnBrk="0" hangingPunct="0"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ko-KR" sz="1400" dirty="0">
                    <a:latin typeface="Optima LT" panose="02000503060000020003" pitchFamily="2" charset="0"/>
                  </a:rPr>
                  <a:t>References</a:t>
                </a:r>
                <a:endParaRPr lang="ko-KR" altLang="en-US" sz="1400" dirty="0">
                  <a:latin typeface="Optima LT" panose="02000503060000020003" pitchFamily="2" charset="0"/>
                </a:endParaRPr>
              </a:p>
            </p:txBody>
          </p:sp>
        </p:grpSp>
        <p:cxnSp>
          <p:nvCxnSpPr>
            <p:cNvPr id="32" name="꺾인 연결선 31"/>
            <p:cNvCxnSpPr>
              <a:stCxn id="6" idx="2"/>
              <a:endCxn id="28" idx="1"/>
            </p:cNvCxnSpPr>
            <p:nvPr/>
          </p:nvCxnSpPr>
          <p:spPr bwMode="auto">
            <a:xfrm rot="16200000" flipH="1">
              <a:off x="1358134" y="2199164"/>
              <a:ext cx="1481367" cy="858966"/>
            </a:xfrm>
            <a:prstGeom prst="bentConnector2">
              <a:avLst/>
            </a:prstGeom>
            <a:noFill/>
            <a:ln w="12700">
              <a:solidFill>
                <a:srgbClr val="666666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꺾인 연결선 34"/>
            <p:cNvCxnSpPr>
              <a:stCxn id="6" idx="2"/>
              <a:endCxn id="22" idx="1"/>
            </p:cNvCxnSpPr>
            <p:nvPr/>
          </p:nvCxnSpPr>
          <p:spPr bwMode="auto">
            <a:xfrm rot="16200000" flipH="1">
              <a:off x="594131" y="2963167"/>
              <a:ext cx="3009373" cy="858966"/>
            </a:xfrm>
            <a:prstGeom prst="bentConnector2">
              <a:avLst/>
            </a:prstGeom>
            <a:noFill/>
            <a:ln w="12700">
              <a:solidFill>
                <a:srgbClr val="666666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꺾인 연결선 37"/>
            <p:cNvCxnSpPr>
              <a:stCxn id="6" idx="2"/>
              <a:endCxn id="25" idx="1"/>
            </p:cNvCxnSpPr>
            <p:nvPr/>
          </p:nvCxnSpPr>
          <p:spPr bwMode="auto">
            <a:xfrm rot="16200000" flipH="1">
              <a:off x="212129" y="3345169"/>
              <a:ext cx="3773376" cy="858966"/>
            </a:xfrm>
            <a:prstGeom prst="bentConnector2">
              <a:avLst/>
            </a:prstGeom>
            <a:noFill/>
            <a:ln w="12700">
              <a:solidFill>
                <a:srgbClr val="666666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직사각형 41"/>
            <p:cNvSpPr/>
            <p:nvPr/>
          </p:nvSpPr>
          <p:spPr bwMode="auto">
            <a:xfrm>
              <a:off x="4560700" y="2389328"/>
              <a:ext cx="5421372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90000" rIns="90000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ko-KR" altLang="en-US" sz="1400" dirty="0">
                  <a:latin typeface="Optima LT" panose="02000503060000020003" pitchFamily="2" charset="0"/>
                </a:rPr>
                <a:t>프로젝트 산출물</a:t>
              </a: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60700" y="3153331"/>
              <a:ext cx="5421372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90000" rIns="90000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ko-KR" altLang="en-US" sz="1400" dirty="0">
                  <a:latin typeface="Optima LT" panose="02000503060000020003" pitchFamily="2" charset="0"/>
                </a:rPr>
                <a:t>프로젝트 개발을 위한 설치 소프트웨어 보관</a:t>
              </a:r>
            </a:p>
          </p:txBody>
        </p:sp>
        <p:cxnSp>
          <p:nvCxnSpPr>
            <p:cNvPr id="44" name="꺾인 연결선 43"/>
            <p:cNvCxnSpPr>
              <a:stCxn id="6" idx="2"/>
              <a:endCxn id="31" idx="1"/>
            </p:cNvCxnSpPr>
            <p:nvPr/>
          </p:nvCxnSpPr>
          <p:spPr bwMode="auto">
            <a:xfrm rot="16200000" flipH="1">
              <a:off x="976132" y="2581166"/>
              <a:ext cx="2245370" cy="858966"/>
            </a:xfrm>
            <a:prstGeom prst="bentConnector2">
              <a:avLst/>
            </a:prstGeom>
            <a:noFill/>
            <a:ln w="12700">
              <a:solidFill>
                <a:srgbClr val="666666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직사각형 46"/>
            <p:cNvSpPr/>
            <p:nvPr/>
          </p:nvSpPr>
          <p:spPr bwMode="auto">
            <a:xfrm>
              <a:off x="4560700" y="3917334"/>
              <a:ext cx="5421372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90000" rIns="90000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ko-KR" altLang="en-US" sz="1400" dirty="0">
                  <a:latin typeface="Optima LT" panose="02000503060000020003" pitchFamily="2" charset="0"/>
                </a:rPr>
                <a:t>프로젝트 개발을 위한 참조 자료 보관</a:t>
              </a: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4560700" y="4681337"/>
              <a:ext cx="5421372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90000" rIns="90000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ko-KR" altLang="en-US" sz="1400" dirty="0">
                  <a:latin typeface="Optima LT" panose="02000503060000020003" pitchFamily="2" charset="0"/>
                </a:rPr>
                <a:t>프로젝트 개발을 위한 소프트웨어 설치 위치</a:t>
              </a: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560700" y="5445340"/>
              <a:ext cx="5421372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90000" rIns="90000" rtlCol="0" anchor="ctr">
              <a:noAutofit/>
            </a:bodyPr>
            <a:lstStyle/>
            <a:p>
              <a:pPr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ko-KR" altLang="en-US" sz="1400" dirty="0">
                  <a:latin typeface="Optima LT" panose="02000503060000020003" pitchFamily="2" charset="0"/>
                </a:rPr>
                <a:t>프로젝트 개발 작업공간</a:t>
              </a:r>
              <a:r>
                <a:rPr lang="en-US" altLang="ko-KR" sz="1400" dirty="0">
                  <a:latin typeface="Optima LT" panose="02000503060000020003" pitchFamily="2" charset="0"/>
                </a:rPr>
                <a:t>. </a:t>
              </a:r>
              <a:r>
                <a:rPr lang="ko-KR" altLang="en-US" sz="1400" dirty="0">
                  <a:latin typeface="Optima LT" panose="02000503060000020003" pitchFamily="2" charset="0"/>
                </a:rPr>
                <a:t>이클립스 메타데이터 저장 및 소스코드 보관</a:t>
              </a:r>
            </a:p>
          </p:txBody>
        </p:sp>
        <p:cxnSp>
          <p:nvCxnSpPr>
            <p:cNvPr id="53" name="직선 연결선 52"/>
            <p:cNvCxnSpPr>
              <a:stCxn id="13" idx="3"/>
              <a:endCxn id="42" idx="1"/>
            </p:cNvCxnSpPr>
            <p:nvPr/>
          </p:nvCxnSpPr>
          <p:spPr bwMode="auto">
            <a:xfrm>
              <a:off x="4054147" y="2605328"/>
              <a:ext cx="506554" cy="0"/>
            </a:xfrm>
            <a:prstGeom prst="line">
              <a:avLst/>
            </a:prstGeom>
            <a:noFill/>
            <a:ln w="19050">
              <a:solidFill>
                <a:srgbClr val="666666"/>
              </a:solidFill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6" name="직선 연결선 55"/>
            <p:cNvCxnSpPr>
              <a:stCxn id="28" idx="3"/>
              <a:endCxn id="43" idx="1"/>
            </p:cNvCxnSpPr>
            <p:nvPr/>
          </p:nvCxnSpPr>
          <p:spPr bwMode="auto">
            <a:xfrm>
              <a:off x="4054147" y="3369331"/>
              <a:ext cx="506554" cy="0"/>
            </a:xfrm>
            <a:prstGeom prst="line">
              <a:avLst/>
            </a:prstGeom>
            <a:noFill/>
            <a:ln w="19050">
              <a:solidFill>
                <a:srgbClr val="666666"/>
              </a:solidFill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59" name="직선 연결선 58"/>
            <p:cNvCxnSpPr>
              <a:stCxn id="31" idx="3"/>
              <a:endCxn id="47" idx="1"/>
            </p:cNvCxnSpPr>
            <p:nvPr/>
          </p:nvCxnSpPr>
          <p:spPr bwMode="auto">
            <a:xfrm>
              <a:off x="4054147" y="4133334"/>
              <a:ext cx="506554" cy="0"/>
            </a:xfrm>
            <a:prstGeom prst="line">
              <a:avLst/>
            </a:prstGeom>
            <a:noFill/>
            <a:ln w="19050">
              <a:solidFill>
                <a:srgbClr val="666666"/>
              </a:solidFill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2" name="직선 연결선 61"/>
            <p:cNvCxnSpPr>
              <a:stCxn id="22" idx="3"/>
              <a:endCxn id="48" idx="1"/>
            </p:cNvCxnSpPr>
            <p:nvPr/>
          </p:nvCxnSpPr>
          <p:spPr bwMode="auto">
            <a:xfrm>
              <a:off x="4054147" y="4897337"/>
              <a:ext cx="506554" cy="0"/>
            </a:xfrm>
            <a:prstGeom prst="line">
              <a:avLst/>
            </a:prstGeom>
            <a:noFill/>
            <a:ln w="19050">
              <a:solidFill>
                <a:srgbClr val="666666"/>
              </a:solidFill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5" name="직선 연결선 64"/>
            <p:cNvCxnSpPr>
              <a:stCxn id="25" idx="3"/>
              <a:endCxn id="49" idx="1"/>
            </p:cNvCxnSpPr>
            <p:nvPr/>
          </p:nvCxnSpPr>
          <p:spPr bwMode="auto">
            <a:xfrm>
              <a:off x="4054147" y="5661340"/>
              <a:ext cx="506554" cy="0"/>
            </a:xfrm>
            <a:prstGeom prst="line">
              <a:avLst/>
            </a:prstGeom>
            <a:noFill/>
            <a:ln w="19050">
              <a:solidFill>
                <a:srgbClr val="666666"/>
              </a:solidFill>
              <a:round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171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표준 명명 규칙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877369"/>
          </a:xfrm>
        </p:spPr>
        <p:txBody>
          <a:bodyPr/>
          <a:lstStyle/>
          <a:p>
            <a:r>
              <a:rPr lang="ko-KR" altLang="en-US" dirty="0"/>
              <a:t>웹 디렉터리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webapp</a:t>
            </a:r>
            <a:r>
              <a:rPr lang="en-US" altLang="ko-KR" dirty="0"/>
              <a:t>&gt; </a:t>
            </a:r>
            <a:r>
              <a:rPr lang="ko-KR" altLang="en-US" dirty="0"/>
              <a:t>루트 웹 디렉터리 하위에 기능과 관련 있는 의미 있는 영문 혹은 숫자로 조합된 디렉터리를 구성하되 첫 글자는 반드시</a:t>
            </a:r>
            <a:br>
              <a:rPr lang="en-US" altLang="ko-KR" dirty="0"/>
            </a:br>
            <a:r>
              <a:rPr lang="ko-KR" altLang="en-US" dirty="0"/>
              <a:t>영문 소문자로 시작한다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파일의 주요 기능을 함축할 수 있는 의미 있는 영문 혹은 숫자로 조합된 파일명을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반드시 영문 소문자로 시작하며</a:t>
            </a:r>
            <a:r>
              <a:rPr lang="en-US" altLang="ko-KR" dirty="0"/>
              <a:t>, </a:t>
            </a:r>
            <a:r>
              <a:rPr lang="ko-KR" altLang="en-US" dirty="0"/>
              <a:t>두 단어 조합 시 </a:t>
            </a:r>
            <a:r>
              <a:rPr lang="ko-KR" altLang="en-US" dirty="0" err="1"/>
              <a:t>카멜</a:t>
            </a:r>
            <a:r>
              <a:rPr lang="en-US" altLang="ko-KR" dirty="0"/>
              <a:t>(Camel) </a:t>
            </a:r>
            <a:r>
              <a:rPr lang="ko-KR" altLang="en-US" dirty="0"/>
              <a:t>표기법을 따른다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en-US" altLang="ko-KR" dirty="0"/>
              <a:t>Java Code Convention</a:t>
            </a:r>
          </a:p>
          <a:p>
            <a:pPr lvl="2"/>
            <a:r>
              <a:rPr lang="en-US" altLang="ko-KR" dirty="0"/>
              <a:t>Sun</a:t>
            </a:r>
            <a:r>
              <a:rPr lang="ko-KR" altLang="en-US" dirty="0"/>
              <a:t>의 코딩 표준 권고안 및 기타 권고안을 참조로 하여 작성</a:t>
            </a:r>
          </a:p>
          <a:p>
            <a:pPr lvl="2"/>
            <a:r>
              <a:rPr lang="en-US" altLang="ko-KR" dirty="0"/>
              <a:t>Eclipse</a:t>
            </a:r>
            <a:r>
              <a:rPr lang="ko-KR" altLang="en-US" dirty="0"/>
              <a:t>의 </a:t>
            </a:r>
            <a:r>
              <a:rPr lang="en-US" altLang="ko-KR" dirty="0"/>
              <a:t>Code conventions, Code templates, Importer </a:t>
            </a:r>
            <a:r>
              <a:rPr lang="ko-KR" altLang="en-US" dirty="0"/>
              <a:t>등을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com.annotaion.msg.member.web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com.annotaion.msg.member.service</a:t>
            </a:r>
            <a:r>
              <a:rPr lang="en-US" altLang="ko-KR" dirty="0"/>
              <a:t>(logic)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com.annotaion.msg.member.dao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com.annotaion.msg.member.domain</a:t>
            </a:r>
            <a:r>
              <a:rPr lang="en-US" altLang="ko-KR" dirty="0"/>
              <a:t>(</a:t>
            </a:r>
            <a:r>
              <a:rPr lang="en-US" altLang="ko-KR" dirty="0" err="1"/>
              <a:t>dto</a:t>
            </a:r>
            <a:r>
              <a:rPr lang="en-US" altLang="ko-KR" dirty="0"/>
              <a:t>)</a:t>
            </a:r>
          </a:p>
          <a:p>
            <a:pPr marL="457200" lvl="2" indent="0">
              <a:buNone/>
            </a:pPr>
            <a:endParaRPr lang="en-US" altLang="ko-KR" dirty="0"/>
          </a:p>
        </p:txBody>
      </p:sp>
      <p:sp>
        <p:nvSpPr>
          <p:cNvPr id="52" name="모서리가 접힌 도형 51"/>
          <p:cNvSpPr/>
          <p:nvPr/>
        </p:nvSpPr>
        <p:spPr bwMode="auto">
          <a:xfrm>
            <a:off x="1062615" y="4437140"/>
            <a:ext cx="5220000" cy="432060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36000" tIns="36000" rIns="36000" bIns="3600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30" dirty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com.kosta.msg</a:t>
            </a:r>
            <a:r>
              <a:rPr kumimoji="0" lang="en-US" altLang="ko-KR" sz="1600" b="1" kern="0" spc="-30" dirty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.</a:t>
            </a:r>
            <a:r>
              <a:rPr kumimoji="0" lang="ko-KR" altLang="en-US" sz="1600" b="1" kern="0" spc="-30" dirty="0" err="1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컴포넌트명</a:t>
            </a:r>
            <a:r>
              <a:rPr kumimoji="0" lang="en-US" altLang="ko-KR" sz="1600" b="1" kern="0" spc="-30" dirty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.</a:t>
            </a:r>
            <a:r>
              <a:rPr kumimoji="0" lang="ko-KR" altLang="en-US" sz="1600" b="1" kern="0" spc="-30" dirty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기능분류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868580" y="4739035"/>
            <a:ext cx="1567630" cy="0"/>
          </a:xfrm>
          <a:prstGeom prst="line">
            <a:avLst/>
          </a:prstGeom>
          <a:ln w="19050">
            <a:solidFill>
              <a:srgbClr val="FF0000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77775" y="4739035"/>
            <a:ext cx="390495" cy="0"/>
          </a:xfrm>
          <a:prstGeom prst="line">
            <a:avLst/>
          </a:prstGeom>
          <a:ln w="19050">
            <a:solidFill>
              <a:srgbClr val="FF0000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4000" y="5085233"/>
            <a:ext cx="878089" cy="175699"/>
          </a:xfrm>
          <a:prstGeom prst="rect">
            <a:avLst/>
          </a:prstGeom>
          <a:solidFill>
            <a:srgbClr val="FFFF99">
              <a:alpha val="49804"/>
            </a:srgbClr>
          </a:solidFill>
          <a:ln>
            <a:solidFill>
              <a:schemeClr val="tx1"/>
            </a:solidFill>
          </a:ln>
        </p:spPr>
        <p:txBody>
          <a:bodyPr wrap="none" lIns="54000" tIns="46800" rIns="54000" bIns="46800" rtlCol="0" anchor="ctr" anchorCtr="0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00" spc="-30" dirty="0" err="1">
                <a:latin typeface="Optima LT" panose="02000503060000020003" pitchFamily="2" charset="0"/>
                <a:ea typeface="+mn-ea"/>
              </a:rPr>
              <a:t>고객사</a:t>
            </a:r>
            <a:r>
              <a:rPr lang="en-US" altLang="ko-KR" sz="1000" spc="-30" dirty="0">
                <a:latin typeface="Optima LT" panose="02000503060000020003" pitchFamily="2" charset="0"/>
                <a:ea typeface="+mn-ea"/>
              </a:rPr>
              <a:t> </a:t>
            </a:r>
            <a:r>
              <a:rPr lang="ko-KR" altLang="en-US" sz="1000" spc="-30" dirty="0">
                <a:latin typeface="Optima LT" panose="02000503060000020003" pitchFamily="2" charset="0"/>
                <a:ea typeface="+mn-ea"/>
              </a:rPr>
              <a:t>도메인</a:t>
            </a:r>
            <a:endParaRPr lang="en-US" altLang="ko-KR" sz="1000" spc="-30" dirty="0">
              <a:latin typeface="Optima LT" panose="02000503060000020003" pitchFamily="2" charset="0"/>
              <a:ea typeface="+mn-ea"/>
            </a:endParaRPr>
          </a:p>
        </p:txBody>
      </p:sp>
      <p:cxnSp>
        <p:nvCxnSpPr>
          <p:cNvPr id="56" name="직선 화살표 연결선 55"/>
          <p:cNvCxnSpPr>
            <a:stCxn id="55" idx="0"/>
          </p:cNvCxnSpPr>
          <p:nvPr/>
        </p:nvCxnSpPr>
        <p:spPr>
          <a:xfrm flipH="1" flipV="1">
            <a:off x="2363044" y="4739035"/>
            <a:ext cx="1" cy="34619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67757" y="5095116"/>
            <a:ext cx="704583" cy="175699"/>
          </a:xfrm>
          <a:prstGeom prst="rect">
            <a:avLst/>
          </a:prstGeom>
          <a:solidFill>
            <a:srgbClr val="FFFF99">
              <a:alpha val="49804"/>
            </a:srgbClr>
          </a:solidFill>
          <a:ln>
            <a:solidFill>
              <a:schemeClr val="tx1"/>
            </a:solidFill>
          </a:ln>
        </p:spPr>
        <p:txBody>
          <a:bodyPr wrap="none" lIns="54000" tIns="46800" rIns="54000" bIns="46800" rtlCol="0" anchor="ctr" anchorCtr="0">
            <a:no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00" spc="-30" dirty="0" err="1">
                <a:latin typeface="Optima LT" panose="02000503060000020003" pitchFamily="2" charset="0"/>
                <a:ea typeface="+mn-ea"/>
              </a:rPr>
              <a:t>프로젝트명</a:t>
            </a:r>
            <a:endParaRPr lang="en-US" altLang="ko-KR" sz="1000" spc="-30" dirty="0">
              <a:latin typeface="Optima LT" panose="02000503060000020003" pitchFamily="2" charset="0"/>
              <a:ea typeface="+mn-ea"/>
            </a:endParaRPr>
          </a:p>
        </p:txBody>
      </p:sp>
      <p:cxnSp>
        <p:nvCxnSpPr>
          <p:cNvPr id="58" name="직선 화살표 연결선 57"/>
          <p:cNvCxnSpPr>
            <a:stCxn id="57" idx="0"/>
          </p:cNvCxnSpPr>
          <p:nvPr/>
        </p:nvCxnSpPr>
        <p:spPr>
          <a:xfrm flipH="1" flipV="1">
            <a:off x="3672615" y="4739035"/>
            <a:ext cx="347434" cy="35608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표준 명명 규칙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2762670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데이터 영속성 처리를 위한 </a:t>
            </a:r>
            <a:r>
              <a:rPr lang="en-US" altLang="ko-KR" dirty="0"/>
              <a:t>Dao, Domain(DTO, VO)</a:t>
            </a:r>
            <a:r>
              <a:rPr lang="ko-KR" altLang="en-US" dirty="0"/>
              <a:t> 클래스의 경우 해당 데이터베이스 테이블 명칭을 기반으로 작성하며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접미사로 </a:t>
            </a:r>
            <a:r>
              <a:rPr lang="en-US" altLang="ko-KR" dirty="0"/>
              <a:t>Dao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err="1"/>
              <a:t>MemberDao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),  </a:t>
            </a:r>
            <a:r>
              <a:rPr lang="en-US" altLang="ko-KR" dirty="0" err="1"/>
              <a:t>MyBatisMemberDao</a:t>
            </a:r>
            <a:r>
              <a:rPr lang="en-US" altLang="ko-KR" dirty="0"/>
              <a:t>(</a:t>
            </a:r>
            <a:r>
              <a:rPr lang="ko-KR" altLang="en-US" dirty="0"/>
              <a:t>구현 클래스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2) Member</a:t>
            </a:r>
          </a:p>
          <a:p>
            <a:pPr lvl="1"/>
            <a:r>
              <a:rPr lang="ko-KR" altLang="en-US" dirty="0"/>
              <a:t>업무 분류 별 고객의 요구사항을 반영하며</a:t>
            </a:r>
            <a:r>
              <a:rPr lang="en-US" altLang="ko-KR" dirty="0"/>
              <a:t>, </a:t>
            </a:r>
            <a:r>
              <a:rPr lang="ko-KR" altLang="en-US" dirty="0"/>
              <a:t>기술에 종속적이지 않은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구현하는 </a:t>
            </a:r>
            <a:r>
              <a:rPr lang="en-US" altLang="ko-KR" dirty="0"/>
              <a:t>Service(Biz) </a:t>
            </a:r>
            <a:r>
              <a:rPr lang="ko-KR" altLang="en-US" dirty="0"/>
              <a:t>클래스의 경우</a:t>
            </a:r>
            <a:br>
              <a:rPr lang="en-US" altLang="ko-KR" dirty="0"/>
            </a:br>
            <a:r>
              <a:rPr lang="ko-KR" altLang="en-US" dirty="0"/>
              <a:t>업무 분류를 기반으로 작성하며 접미사로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err="1"/>
              <a:t>MemberService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), </a:t>
            </a:r>
            <a:r>
              <a:rPr lang="en-US" altLang="ko-KR" dirty="0" err="1"/>
              <a:t>MemberServiceImpl</a:t>
            </a:r>
            <a:r>
              <a:rPr lang="en-US" altLang="ko-KR" dirty="0"/>
              <a:t>(</a:t>
            </a:r>
            <a:r>
              <a:rPr lang="ko-KR" altLang="en-US" dirty="0"/>
              <a:t>구현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웹 클라이언트의 요청을 처리하기 위한 세부 </a:t>
            </a:r>
            <a:r>
              <a:rPr lang="en-US" altLang="ko-KR" dirty="0"/>
              <a:t>Controller </a:t>
            </a:r>
            <a:r>
              <a:rPr lang="ko-KR" altLang="en-US" dirty="0"/>
              <a:t>클래스의 경우 </a:t>
            </a:r>
            <a:r>
              <a:rPr lang="en-US" altLang="ko-KR" dirty="0"/>
              <a:t>POJO</a:t>
            </a:r>
            <a:r>
              <a:rPr lang="ko-KR" altLang="en-US" dirty="0"/>
              <a:t>로 작성하며</a:t>
            </a:r>
            <a:r>
              <a:rPr lang="en-US" altLang="ko-KR" dirty="0"/>
              <a:t>,</a:t>
            </a:r>
            <a:r>
              <a:rPr lang="ko-KR" altLang="en-US" dirty="0"/>
              <a:t> 접미사로 </a:t>
            </a:r>
            <a:r>
              <a:rPr lang="en-US" altLang="ko-KR" dirty="0"/>
              <a:t>Controller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1) </a:t>
            </a:r>
            <a:r>
              <a:rPr lang="en-US" altLang="ko-KR" dirty="0" err="1"/>
              <a:t>MemberController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092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표준 명명 규칙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645168"/>
          </a:xfrm>
        </p:spPr>
        <p:txBody>
          <a:bodyPr/>
          <a:lstStyle/>
          <a:p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아래와 같이 계층별 의미 있는 적절한 </a:t>
            </a:r>
            <a:r>
              <a:rPr lang="ko-KR" altLang="en-US" dirty="0" err="1"/>
              <a:t>접두어를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35960" y="1768921"/>
            <a:ext cx="7561050" cy="3562784"/>
            <a:chOff x="1106963" y="2349500"/>
            <a:chExt cx="6976662" cy="3360609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1106963" y="3139991"/>
              <a:ext cx="1285102" cy="46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단일조회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2472385" y="3139993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latin typeface="Optima LT" panose="02000503060000020003" pitchFamily="2" charset="0"/>
                  <a:cs typeface="Arial" charset="0"/>
                </a:rPr>
                <a:t>read</a:t>
              </a:r>
              <a:endParaRPr kumimoji="0" lang="ko-KR" altLang="en-US" sz="1400" b="1" kern="0" spc="-30" dirty="0">
                <a:latin typeface="Optima LT" panose="02000503060000020003" pitchFamily="2" charset="0"/>
                <a:cs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106963" y="3667195"/>
              <a:ext cx="1285102" cy="46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다중조회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472385" y="3667194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find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472385" y="2744590"/>
              <a:ext cx="1767015" cy="329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Controller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400036" y="2744589"/>
              <a:ext cx="1767015" cy="3295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Service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6316610" y="2744589"/>
              <a:ext cx="1767015" cy="3295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Dao</a:t>
              </a:r>
              <a:endParaRPr kumimoji="0" lang="ko-KR" altLang="en-US" sz="1400" b="1" kern="0" spc="-3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106963" y="4194398"/>
              <a:ext cx="1285102" cy="46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등록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472385" y="4194400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-30" dirty="0" err="1">
                  <a:solidFill>
                    <a:sysClr val="windowText" lastClr="000000"/>
                  </a:solidFill>
                  <a:latin typeface="Optima LT" panose="02000503060000020003" pitchFamily="2" charset="0"/>
                  <a:cs typeface="Arial" charset="0"/>
                </a:rPr>
                <a:t>regist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106963" y="4721602"/>
              <a:ext cx="1285102" cy="46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변경</a:t>
              </a: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2472385" y="4721604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update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106963" y="5248805"/>
              <a:ext cx="1285102" cy="46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삭제</a:t>
              </a: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2472385" y="5248807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delete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4400036" y="3139994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latin typeface="Optima LT" panose="02000503060000020003" pitchFamily="2" charset="0"/>
                  <a:cs typeface="Arial" charset="0"/>
                </a:rPr>
                <a:t>read</a:t>
              </a:r>
              <a:endParaRPr kumimoji="0" lang="ko-KR" altLang="en-US" sz="1400" b="1" kern="0" spc="-30" dirty="0">
                <a:latin typeface="Optima LT" panose="02000503060000020003" pitchFamily="2" charset="0"/>
                <a:cs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4400036" y="3667198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cs typeface="Arial" charset="0"/>
                </a:rPr>
                <a:t>find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4400036" y="4194401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 err="1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regist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400036" y="4721605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update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400036" y="5248807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delete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316610" y="3139994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cs typeface="Arial" charset="0"/>
                </a:rPr>
                <a:t>select</a:t>
              </a:r>
              <a:endParaRPr kumimoji="0" lang="ko-KR" altLang="en-US" sz="1400" b="1" kern="0" spc="-30" dirty="0"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316610" y="3667198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cs typeface="Arial" charset="0"/>
                </a:rPr>
                <a:t>select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6316610" y="4194401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insert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6316610" y="4721605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cs typeface="Arial" charset="0"/>
                </a:rPr>
                <a:t>update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316610" y="5248807"/>
              <a:ext cx="1767015" cy="461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36000" tIns="36000" rIns="36000" bIns="3600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kern="0" spc="-3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delete</a:t>
              </a:r>
              <a:endParaRPr kumimoji="0" lang="ko-KR" altLang="en-US" sz="1400" b="1" kern="0" spc="-30" dirty="0">
                <a:solidFill>
                  <a:sysClr val="windowText" lastClr="000000"/>
                </a:solidFill>
                <a:latin typeface="Optima LT" panose="02000503060000020003" pitchFamily="2" charset="0"/>
                <a:ea typeface="+mn-ea"/>
                <a:cs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2472384" y="2349500"/>
              <a:ext cx="5611241" cy="329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kern="0" spc="-30" dirty="0">
                  <a:solidFill>
                    <a:sysClr val="windowText" lastClr="000000"/>
                  </a:solidFill>
                  <a:latin typeface="Optima LT" panose="02000503060000020003" pitchFamily="2" charset="0"/>
                  <a:ea typeface="+mn-ea"/>
                  <a:cs typeface="Arial" charset="0"/>
                </a:rPr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298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  <a:round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latinLnBrk="0" hangingPunct="0">
          <a:spcBef>
            <a:spcPct val="50000"/>
          </a:spcBef>
          <a:buClr>
            <a:schemeClr val="tx1"/>
          </a:buClr>
          <a:defRPr sz="1000" b="0" dirty="0"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139688</TotalTime>
  <Words>688</Words>
  <Application>Microsoft Office PowerPoint</Application>
  <PresentationFormat>사용자 지정</PresentationFormat>
  <Paragraphs>164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양재소슬체S</vt:lpstr>
      <vt:lpstr>가는각진제목체</vt:lpstr>
      <vt:lpstr>굴림</vt:lpstr>
      <vt:lpstr>Optima</vt:lpstr>
      <vt:lpstr>Wingdings</vt:lpstr>
      <vt:lpstr>Optima LT</vt:lpstr>
      <vt:lpstr>HY헤드라인M</vt:lpstr>
      <vt:lpstr>Nextree Basic A4</vt:lpstr>
      <vt:lpstr>표준 코딩 규칙서</vt:lpstr>
      <vt:lpstr>PowerPoint 프레젠테이션</vt:lpstr>
      <vt:lpstr>1. 개요</vt:lpstr>
      <vt:lpstr>2. 개발 환경 및 적용 기술</vt:lpstr>
      <vt:lpstr>2. 개발 환경 및 적용 기술(계속)</vt:lpstr>
      <vt:lpstr>3. 프로젝트 디렉터리 구조</vt:lpstr>
      <vt:lpstr>4. 표준 명명 규칙</vt:lpstr>
      <vt:lpstr>4. 표준 명명 규칙(계속)</vt:lpstr>
      <vt:lpstr>4. 표준 명명 규칙(계속)</vt:lpstr>
      <vt:lpstr>4. 표준 명명 규칙(계속)</vt:lpstr>
      <vt:lpstr>5. 데이터베이스 접근 계획</vt:lpstr>
      <vt:lpstr>6. 버전 관리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박찬용</cp:lastModifiedBy>
  <cp:revision>7636</cp:revision>
  <cp:lastPrinted>2015-05-11T01:05:35Z</cp:lastPrinted>
  <dcterms:created xsi:type="dcterms:W3CDTF">2002-03-21T10:45:59Z</dcterms:created>
  <dcterms:modified xsi:type="dcterms:W3CDTF">2016-11-21T07:08:12Z</dcterms:modified>
</cp:coreProperties>
</file>