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lvl1pPr algn="ctr" defTabSz="584200">
      <a:defRPr sz="4200">
        <a:latin typeface="+mj-lt"/>
        <a:ea typeface="+mj-ea"/>
        <a:cs typeface="+mj-cs"/>
        <a:sym typeface="Helvetica Neue Light"/>
      </a:defRPr>
    </a:lvl1pPr>
    <a:lvl2pPr indent="342900" algn="ctr" defTabSz="584200">
      <a:defRPr sz="4200">
        <a:latin typeface="+mj-lt"/>
        <a:ea typeface="+mj-ea"/>
        <a:cs typeface="+mj-cs"/>
        <a:sym typeface="Helvetica Neue Light"/>
      </a:defRPr>
    </a:lvl2pPr>
    <a:lvl3pPr indent="685800" algn="ctr" defTabSz="584200">
      <a:defRPr sz="4200">
        <a:latin typeface="+mj-lt"/>
        <a:ea typeface="+mj-ea"/>
        <a:cs typeface="+mj-cs"/>
        <a:sym typeface="Helvetica Neue Light"/>
      </a:defRPr>
    </a:lvl3pPr>
    <a:lvl4pPr indent="1028700" algn="ctr" defTabSz="584200">
      <a:defRPr sz="4200">
        <a:latin typeface="+mj-lt"/>
        <a:ea typeface="+mj-ea"/>
        <a:cs typeface="+mj-cs"/>
        <a:sym typeface="Helvetica Neue Light"/>
      </a:defRPr>
    </a:lvl4pPr>
    <a:lvl5pPr indent="1371600" algn="ctr" defTabSz="584200">
      <a:defRPr sz="4200">
        <a:latin typeface="+mj-lt"/>
        <a:ea typeface="+mj-ea"/>
        <a:cs typeface="+mj-cs"/>
        <a:sym typeface="Helvetica Neue Light"/>
      </a:defRPr>
    </a:lvl5pPr>
    <a:lvl6pPr indent="1714500" algn="ctr" defTabSz="584200">
      <a:defRPr sz="4200">
        <a:latin typeface="+mj-lt"/>
        <a:ea typeface="+mj-ea"/>
        <a:cs typeface="+mj-cs"/>
        <a:sym typeface="Helvetica Neue Light"/>
      </a:defRPr>
    </a:lvl6pPr>
    <a:lvl7pPr indent="2057400" algn="ctr" defTabSz="584200">
      <a:defRPr sz="4200">
        <a:latin typeface="+mj-lt"/>
        <a:ea typeface="+mj-ea"/>
        <a:cs typeface="+mj-cs"/>
        <a:sym typeface="Helvetica Neue Light"/>
      </a:defRPr>
    </a:lvl7pPr>
    <a:lvl8pPr indent="2400300" algn="ctr" defTabSz="584200">
      <a:defRPr sz="4200">
        <a:latin typeface="+mj-lt"/>
        <a:ea typeface="+mj-ea"/>
        <a:cs typeface="+mj-cs"/>
        <a:sym typeface="Helvetica Neue Light"/>
      </a:defRPr>
    </a:lvl8pPr>
    <a:lvl9pPr indent="2743200" algn="ctr" defTabSz="584200">
      <a:defRPr sz="4200">
        <a:latin typeface="+mj-lt"/>
        <a:ea typeface="+mj-ea"/>
        <a:cs typeface="+mj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25D6B"/>
          </a:solidFill>
        </a:fill>
      </a:tcStyle>
    </a:firstRow>
  </a:tblStyle>
  <a:tblStyle styleId="{C7B018BB-80A7-4F77-B60F-C8B233D01FF8}" styleName="">
    <a:tblBg/>
    <a:wholeTb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8FA"/>
          </a:solidFill>
        </a:fill>
      </a:tcStyle>
    </a:band2H>
    <a:firstCo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A9A584"/>
              </a:solidFill>
              <a:prstDash val="solid"/>
              <a:miter lim="400000"/>
            </a:ln>
          </a:top>
          <a:bottom>
            <a:ln w="127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solidFill>
                <a:srgbClr val="A9A584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584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 b="def" i="def"/>
      <a:tcStyle>
        <a:tcBdr/>
        <a:fill>
          <a:solidFill>
            <a:srgbClr val="E4E4E0"/>
          </a:solidFill>
        </a:fill>
      </a:tcStyle>
    </a:band2H>
    <a:firstCol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def" i="def">
        <a:fontRef idx="minor">
          <a:srgbClr val="777777"/>
        </a:fontRef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def" i="de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647700" y="4495800"/>
            <a:ext cx="11709421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" name="Shape 9"/>
          <p:cNvSpPr/>
          <p:nvPr/>
        </p:nvSpPr>
        <p:spPr>
          <a:xfrm>
            <a:off x="0" y="9359900"/>
            <a:ext cx="13004800" cy="393700"/>
          </a:xfrm>
          <a:prstGeom prst="rect">
            <a:avLst/>
          </a:prstGeom>
          <a:gradFill>
            <a:gsLst>
              <a:gs pos="0">
                <a:srgbClr val="008751"/>
              </a:gs>
              <a:gs pos="100000">
                <a:srgbClr val="1F48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25400" dir="189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l">
              <a:defRPr sz="1800"/>
            </a:pPr>
            <a:r>
              <a:rPr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rPr>
              <a:t>CS100: Computer Science Practice and Design Studio</a:t>
            </a:r>
            <a:r>
              <a:rPr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rPr>
              <a:t>								    </a:t>
            </a:r>
            <a:r>
              <a:rPr b="1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rPr>
              <a:t>© James Moscola</a:t>
            </a:r>
          </a:p>
        </p:txBody>
      </p:sp>
      <p:pic>
        <p:nvPicPr>
          <p:cNvPr id="10" name="YorkCollege_Logo_Horizontal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3200" y="7299866"/>
            <a:ext cx="7531100" cy="1450434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11"/>
          <p:cNvSpPr/>
          <p:nvPr/>
        </p:nvSpPr>
        <p:spPr>
          <a:xfrm>
            <a:off x="1727200" y="4762500"/>
            <a:ext cx="10706100" cy="31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algn="l">
              <a:defRPr sz="1800"/>
            </a:pPr>
            <a:r>
              <a:rPr sz="32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 Neue"/>
              </a:rPr>
              <a:t>David Babcock / Don Hake</a:t>
            </a:r>
            <a:endParaRPr sz="3200">
              <a:solidFill>
                <a:srgbClr val="232323"/>
              </a:solidFill>
              <a:latin typeface="+mn-lt"/>
              <a:ea typeface="+mn-ea"/>
              <a:cs typeface="+mn-cs"/>
              <a:sym typeface="Helvetica Neue"/>
            </a:endParaRPr>
          </a:p>
          <a:p>
            <a:pPr lvl="0" algn="l">
              <a:defRPr sz="1800"/>
            </a:pPr>
            <a:r>
              <a:rPr sz="32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 Neue"/>
              </a:rPr>
              <a:t>Department of Physical Sciences</a:t>
            </a:r>
            <a:endParaRPr sz="3200">
              <a:solidFill>
                <a:srgbClr val="232323"/>
              </a:solidFill>
              <a:latin typeface="+mn-lt"/>
              <a:ea typeface="+mn-ea"/>
              <a:cs typeface="+mn-cs"/>
              <a:sym typeface="Helvetica Neue"/>
            </a:endParaRPr>
          </a:p>
          <a:p>
            <a:pPr lvl="0" algn="l">
              <a:defRPr sz="1800"/>
            </a:pPr>
            <a:r>
              <a:rPr sz="32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 Neue"/>
              </a:rPr>
              <a:t>York College of Pennsylvania</a:t>
            </a:r>
          </a:p>
        </p:txBody>
      </p:sp>
      <p:sp>
        <p:nvSpPr>
          <p:cNvPr id="12" name="Shape 12"/>
          <p:cNvSpPr/>
          <p:nvPr/>
        </p:nvSpPr>
        <p:spPr>
          <a:xfrm>
            <a:off x="1720850" y="1447800"/>
            <a:ext cx="9118600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6400">
                <a:solidFill>
                  <a:srgbClr val="00875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008751"/>
                </a:solidFill>
              </a:rPr>
              <a:t>CS100: CPADS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2pPr>
            <a:lvl3pPr>
              <a:spcBef>
                <a:spcPts val="1500"/>
              </a:spcBef>
              <a:defRPr b="0">
                <a:solidFill>
                  <a:srgbClr val="AB1500"/>
                </a:solidFill>
              </a:defRPr>
            </a:lvl3pPr>
            <a:lvl4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4pPr>
            <a:lvl5pPr>
              <a:spcBef>
                <a:spcPts val="1500"/>
              </a:spcBef>
              <a:defRPr b="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Body Level One</a:t>
            </a:r>
            <a:endParaRPr b="1" sz="2800">
              <a:solidFill>
                <a:srgbClr val="00875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Two</a:t>
            </a:r>
            <a:endParaRPr sz="2800">
              <a:solidFill>
                <a:srgbClr val="23232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AB1500"/>
                </a:solidFill>
              </a:rPr>
              <a:t>Body Level Three</a:t>
            </a:r>
            <a:endParaRPr sz="2800">
              <a:solidFill>
                <a:srgbClr val="AB150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Four</a:t>
            </a:r>
            <a:endParaRPr sz="2800">
              <a:solidFill>
                <a:srgbClr val="23232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8751"/>
                </a:solidFill>
              </a:rPr>
              <a:t>Body Level Five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9359900"/>
            <a:ext cx="13004800" cy="393700"/>
          </a:xfrm>
          <a:prstGeom prst="rect">
            <a:avLst/>
          </a:prstGeom>
          <a:gradFill>
            <a:gsLst>
              <a:gs pos="0">
                <a:srgbClr val="008751"/>
              </a:gs>
              <a:gs pos="100000">
                <a:srgbClr val="1F48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25400" dir="189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l">
              <a:defRPr sz="1800"/>
            </a:pPr>
            <a:r>
              <a:rPr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rPr>
              <a:t>CS100: Computer Science Practice and Design Studio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647700" y="1968500"/>
            <a:ext cx="4876867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" name="Shape 25"/>
          <p:cNvSpPr/>
          <p:nvPr/>
        </p:nvSpPr>
        <p:spPr>
          <a:xfrm>
            <a:off x="0" y="9359900"/>
            <a:ext cx="13004800" cy="393700"/>
          </a:xfrm>
          <a:prstGeom prst="rect">
            <a:avLst/>
          </a:prstGeom>
          <a:gradFill>
            <a:gsLst>
              <a:gs pos="0">
                <a:srgbClr val="008751"/>
              </a:gs>
              <a:gs pos="100000">
                <a:srgbClr val="1F48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25400" dir="189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l">
              <a:defRPr sz="1800"/>
            </a:pPr>
            <a:r>
              <a:rPr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rPr>
              <a:t>CS100: Computer Science Practice and Design Studio</a:t>
            </a:r>
          </a:p>
        </p:txBody>
      </p:sp>
      <p:sp>
        <p:nvSpPr>
          <p:cNvPr id="26" name="Shape 26"/>
          <p:cNvSpPr/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Title Text</a:t>
            </a:r>
          </a:p>
        </p:txBody>
      </p:sp>
      <p:sp>
        <p:nvSpPr>
          <p:cNvPr id="27" name="Shape 27"/>
          <p:cNvSpPr/>
          <p:nvPr>
            <p:ph type="body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2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2pPr>
            <a:lvl3pPr>
              <a:spcBef>
                <a:spcPts val="1500"/>
              </a:spcBef>
              <a:defRPr b="0">
                <a:solidFill>
                  <a:srgbClr val="AB1500"/>
                </a:solidFill>
              </a:defRPr>
            </a:lvl3pPr>
            <a:lvl4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4pPr>
            <a:lvl5pPr>
              <a:spcBef>
                <a:spcPts val="1500"/>
              </a:spcBef>
              <a:defRPr b="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Body Level One</a:t>
            </a:r>
            <a:endParaRPr b="1" sz="2800">
              <a:solidFill>
                <a:srgbClr val="00875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Two</a:t>
            </a:r>
            <a:endParaRPr sz="2800">
              <a:solidFill>
                <a:srgbClr val="23232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AB1500"/>
                </a:solidFill>
              </a:rPr>
              <a:t>Body Level Three</a:t>
            </a:r>
            <a:endParaRPr sz="2800">
              <a:solidFill>
                <a:srgbClr val="AB150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Four</a:t>
            </a:r>
            <a:endParaRPr sz="2800">
              <a:solidFill>
                <a:srgbClr val="23232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8751"/>
                </a:solidFill>
              </a:rPr>
              <a:t>Body Level Five</a:t>
            </a:r>
          </a:p>
        </p:txBody>
      </p:sp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Title Text</a:t>
            </a:r>
          </a:p>
        </p:txBody>
      </p:sp>
      <p:sp>
        <p:nvSpPr>
          <p:cNvPr id="31" name="Shape 31"/>
          <p:cNvSpPr/>
          <p:nvPr>
            <p:ph type="body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2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2pPr>
            <a:lvl3pPr>
              <a:spcBef>
                <a:spcPts val="1500"/>
              </a:spcBef>
              <a:defRPr b="0">
                <a:solidFill>
                  <a:srgbClr val="AB1500"/>
                </a:solidFill>
              </a:defRPr>
            </a:lvl3pPr>
            <a:lvl4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4pPr>
            <a:lvl5pPr>
              <a:spcBef>
                <a:spcPts val="1500"/>
              </a:spcBef>
              <a:defRPr b="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Body Level One</a:t>
            </a:r>
            <a:endParaRPr b="1" sz="2800">
              <a:solidFill>
                <a:srgbClr val="00875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Two</a:t>
            </a:r>
            <a:endParaRPr sz="2800">
              <a:solidFill>
                <a:srgbClr val="23232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AB1500"/>
                </a:solidFill>
              </a:rPr>
              <a:t>Body Level Three</a:t>
            </a:r>
            <a:endParaRPr sz="2800">
              <a:solidFill>
                <a:srgbClr val="AB150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Four</a:t>
            </a:r>
            <a:endParaRPr sz="2800">
              <a:solidFill>
                <a:srgbClr val="23232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8751"/>
                </a:solidFill>
              </a:rPr>
              <a:t>Body Level Five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Title Text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2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2pPr>
            <a:lvl3pPr>
              <a:spcBef>
                <a:spcPts val="1500"/>
              </a:spcBef>
              <a:defRPr b="0">
                <a:solidFill>
                  <a:srgbClr val="AB1500"/>
                </a:solidFill>
              </a:defRPr>
            </a:lvl3pPr>
            <a:lvl4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4pPr>
            <a:lvl5pPr>
              <a:spcBef>
                <a:spcPts val="1500"/>
              </a:spcBef>
              <a:defRPr b="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Body Level One</a:t>
            </a:r>
            <a:endParaRPr b="1" sz="2800">
              <a:solidFill>
                <a:srgbClr val="00875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Two</a:t>
            </a:r>
            <a:endParaRPr sz="2800">
              <a:solidFill>
                <a:srgbClr val="23232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AB1500"/>
                </a:solidFill>
              </a:rPr>
              <a:t>Body Level Three</a:t>
            </a:r>
            <a:endParaRPr sz="2800">
              <a:solidFill>
                <a:srgbClr val="AB150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Four</a:t>
            </a:r>
            <a:endParaRPr sz="2800">
              <a:solidFill>
                <a:srgbClr val="23232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8751"/>
                </a:solidFill>
              </a:rP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0" y="9359900"/>
            <a:ext cx="13004800" cy="393700"/>
          </a:xfrm>
          <a:prstGeom prst="rect">
            <a:avLst/>
          </a:prstGeom>
          <a:gradFill>
            <a:gsLst>
              <a:gs pos="0">
                <a:srgbClr val="008751"/>
              </a:gs>
              <a:gs pos="100000">
                <a:srgbClr val="1F48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25400" dir="189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l">
              <a:defRPr sz="1800"/>
            </a:pPr>
            <a:r>
              <a:rPr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rPr>
              <a:t>CS100: Computer Science Practice and Design Studio</a:t>
            </a: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2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2pPr>
            <a:lvl3pPr>
              <a:spcBef>
                <a:spcPts val="1500"/>
              </a:spcBef>
              <a:defRPr b="0">
                <a:solidFill>
                  <a:srgbClr val="AB1500"/>
                </a:solidFill>
              </a:defRPr>
            </a:lvl3pPr>
            <a:lvl4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4pPr>
            <a:lvl5pPr>
              <a:spcBef>
                <a:spcPts val="1500"/>
              </a:spcBef>
              <a:defRPr b="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Body Level One</a:t>
            </a:r>
            <a:endParaRPr b="1" sz="2800">
              <a:solidFill>
                <a:srgbClr val="00875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Two</a:t>
            </a:r>
            <a:endParaRPr sz="2800">
              <a:solidFill>
                <a:srgbClr val="23232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AB1500"/>
                </a:solidFill>
              </a:rPr>
              <a:t>Body Level Three</a:t>
            </a:r>
            <a:endParaRPr sz="2800">
              <a:solidFill>
                <a:srgbClr val="AB150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Four</a:t>
            </a:r>
            <a:endParaRPr sz="2800">
              <a:solidFill>
                <a:srgbClr val="23232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8751"/>
                </a:solidFill>
              </a:rP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12115799" y="9359900"/>
            <a:ext cx="368505" cy="38707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 b="1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ransition spd="med" advClick="1"/>
  <p:txStyles>
    <p:titleStyle>
      <a:lvl1pPr defTabSz="584200">
        <a:defRPr sz="4200">
          <a:solidFill>
            <a:srgbClr val="008751"/>
          </a:solidFill>
          <a:latin typeface="+mj-lt"/>
          <a:ea typeface="+mj-ea"/>
          <a:cs typeface="+mj-cs"/>
          <a:sym typeface="Helvetica Neue Light"/>
        </a:defRPr>
      </a:lvl1pPr>
      <a:lvl2pPr indent="228600" defTabSz="584200">
        <a:defRPr sz="4200">
          <a:solidFill>
            <a:srgbClr val="008751"/>
          </a:solidFill>
          <a:latin typeface="+mj-lt"/>
          <a:ea typeface="+mj-ea"/>
          <a:cs typeface="+mj-cs"/>
          <a:sym typeface="Helvetica Neue Light"/>
        </a:defRPr>
      </a:lvl2pPr>
      <a:lvl3pPr indent="457200" defTabSz="584200">
        <a:defRPr sz="4200">
          <a:solidFill>
            <a:srgbClr val="008751"/>
          </a:solidFill>
          <a:latin typeface="+mj-lt"/>
          <a:ea typeface="+mj-ea"/>
          <a:cs typeface="+mj-cs"/>
          <a:sym typeface="Helvetica Neue Light"/>
        </a:defRPr>
      </a:lvl3pPr>
      <a:lvl4pPr indent="685800" defTabSz="584200">
        <a:defRPr sz="4200">
          <a:solidFill>
            <a:srgbClr val="008751"/>
          </a:solidFill>
          <a:latin typeface="+mj-lt"/>
          <a:ea typeface="+mj-ea"/>
          <a:cs typeface="+mj-cs"/>
          <a:sym typeface="Helvetica Neue Light"/>
        </a:defRPr>
      </a:lvl4pPr>
      <a:lvl5pPr indent="914400" defTabSz="584200">
        <a:defRPr sz="4200">
          <a:solidFill>
            <a:srgbClr val="008751"/>
          </a:solidFill>
          <a:latin typeface="+mj-lt"/>
          <a:ea typeface="+mj-ea"/>
          <a:cs typeface="+mj-cs"/>
          <a:sym typeface="Helvetica Neue Light"/>
        </a:defRPr>
      </a:lvl5pPr>
      <a:lvl6pPr indent="1143000" defTabSz="584200">
        <a:defRPr sz="4200">
          <a:solidFill>
            <a:srgbClr val="008751"/>
          </a:solidFill>
          <a:latin typeface="+mj-lt"/>
          <a:ea typeface="+mj-ea"/>
          <a:cs typeface="+mj-cs"/>
          <a:sym typeface="Helvetica Neue Light"/>
        </a:defRPr>
      </a:lvl6pPr>
      <a:lvl7pPr indent="1371600" defTabSz="584200">
        <a:defRPr sz="4200">
          <a:solidFill>
            <a:srgbClr val="008751"/>
          </a:solidFill>
          <a:latin typeface="+mj-lt"/>
          <a:ea typeface="+mj-ea"/>
          <a:cs typeface="+mj-cs"/>
          <a:sym typeface="Helvetica Neue Light"/>
        </a:defRPr>
      </a:lvl7pPr>
      <a:lvl8pPr indent="1600200" defTabSz="584200">
        <a:defRPr sz="4200">
          <a:solidFill>
            <a:srgbClr val="008751"/>
          </a:solidFill>
          <a:latin typeface="+mj-lt"/>
          <a:ea typeface="+mj-ea"/>
          <a:cs typeface="+mj-cs"/>
          <a:sym typeface="Helvetica Neue Light"/>
        </a:defRPr>
      </a:lvl8pPr>
      <a:lvl9pPr indent="1828800" defTabSz="584200">
        <a:defRPr sz="4200">
          <a:solidFill>
            <a:srgbClr val="008751"/>
          </a:solidFill>
          <a:latin typeface="+mj-lt"/>
          <a:ea typeface="+mj-ea"/>
          <a:cs typeface="+mj-cs"/>
          <a:sym typeface="Helvetica Neue Light"/>
        </a:defRPr>
      </a:lvl9pPr>
    </p:titleStyle>
    <p:bodyStyle>
      <a:lvl1pPr marL="266700" indent="-266700" defTabSz="584200">
        <a:spcBef>
          <a:spcPts val="3000"/>
        </a:spcBef>
        <a:buSzPct val="100000"/>
        <a:buChar char="•"/>
        <a:defRPr b="1" sz="2800">
          <a:solidFill>
            <a:srgbClr val="008751"/>
          </a:solidFill>
          <a:latin typeface="+mn-lt"/>
          <a:ea typeface="+mn-ea"/>
          <a:cs typeface="+mn-cs"/>
          <a:sym typeface="Helvetica Neue"/>
        </a:defRPr>
      </a:lvl1pPr>
      <a:lvl2pPr marL="711200" indent="-266700" defTabSz="584200">
        <a:spcBef>
          <a:spcPts val="3000"/>
        </a:spcBef>
        <a:buSzPct val="100000"/>
        <a:buChar char="•"/>
        <a:defRPr b="1" sz="2800">
          <a:solidFill>
            <a:srgbClr val="008751"/>
          </a:solidFill>
          <a:latin typeface="+mn-lt"/>
          <a:ea typeface="+mn-ea"/>
          <a:cs typeface="+mn-cs"/>
          <a:sym typeface="Helvetica Neue"/>
        </a:defRPr>
      </a:lvl2pPr>
      <a:lvl3pPr marL="1155700" indent="-266700" defTabSz="584200">
        <a:spcBef>
          <a:spcPts val="3000"/>
        </a:spcBef>
        <a:buSzPct val="75000"/>
        <a:buChar char="•"/>
        <a:defRPr b="1" sz="2800">
          <a:solidFill>
            <a:srgbClr val="008751"/>
          </a:solidFill>
          <a:latin typeface="+mn-lt"/>
          <a:ea typeface="+mn-ea"/>
          <a:cs typeface="+mn-cs"/>
          <a:sym typeface="Helvetica Neue"/>
        </a:defRPr>
      </a:lvl3pPr>
      <a:lvl4pPr marL="1600200" indent="-266700" defTabSz="584200">
        <a:spcBef>
          <a:spcPts val="3000"/>
        </a:spcBef>
        <a:buSzPct val="100000"/>
        <a:buChar char="•"/>
        <a:defRPr b="1" sz="2800">
          <a:solidFill>
            <a:srgbClr val="008751"/>
          </a:solidFill>
          <a:latin typeface="+mn-lt"/>
          <a:ea typeface="+mn-ea"/>
          <a:cs typeface="+mn-cs"/>
          <a:sym typeface="Helvetica Neue"/>
        </a:defRPr>
      </a:lvl4pPr>
      <a:lvl5pPr marL="2044700" indent="-266700" defTabSz="584200">
        <a:spcBef>
          <a:spcPts val="3000"/>
        </a:spcBef>
        <a:buSzPct val="75000"/>
        <a:buChar char="•"/>
        <a:defRPr b="1" sz="2800">
          <a:solidFill>
            <a:srgbClr val="008751"/>
          </a:solidFill>
          <a:latin typeface="+mn-lt"/>
          <a:ea typeface="+mn-ea"/>
          <a:cs typeface="+mn-cs"/>
          <a:sym typeface="Helvetica Neue"/>
        </a:defRPr>
      </a:lvl5pPr>
      <a:lvl6pPr marL="2489200" indent="-266700" defTabSz="584200">
        <a:spcBef>
          <a:spcPts val="3000"/>
        </a:spcBef>
        <a:buSzPct val="75000"/>
        <a:buChar char="•"/>
        <a:defRPr b="1" sz="2800">
          <a:solidFill>
            <a:srgbClr val="008751"/>
          </a:solidFill>
          <a:latin typeface="+mn-lt"/>
          <a:ea typeface="+mn-ea"/>
          <a:cs typeface="+mn-cs"/>
          <a:sym typeface="Helvetica Neue"/>
        </a:defRPr>
      </a:lvl6pPr>
      <a:lvl7pPr marL="2933700" indent="-266700" defTabSz="584200">
        <a:spcBef>
          <a:spcPts val="3000"/>
        </a:spcBef>
        <a:buSzPct val="75000"/>
        <a:buChar char="•"/>
        <a:defRPr b="1" sz="2800">
          <a:solidFill>
            <a:srgbClr val="008751"/>
          </a:solidFill>
          <a:latin typeface="+mn-lt"/>
          <a:ea typeface="+mn-ea"/>
          <a:cs typeface="+mn-cs"/>
          <a:sym typeface="Helvetica Neue"/>
        </a:defRPr>
      </a:lvl7pPr>
      <a:lvl8pPr marL="3378200" indent="-266700" defTabSz="584200">
        <a:spcBef>
          <a:spcPts val="3000"/>
        </a:spcBef>
        <a:buSzPct val="75000"/>
        <a:buChar char="•"/>
        <a:defRPr b="1" sz="2800">
          <a:solidFill>
            <a:srgbClr val="008751"/>
          </a:solidFill>
          <a:latin typeface="+mn-lt"/>
          <a:ea typeface="+mn-ea"/>
          <a:cs typeface="+mn-cs"/>
          <a:sym typeface="Helvetica Neue"/>
        </a:defRPr>
      </a:lvl8pPr>
      <a:lvl9pPr marL="3822700" indent="-266700" defTabSz="584200">
        <a:spcBef>
          <a:spcPts val="3000"/>
        </a:spcBef>
        <a:buSzPct val="75000"/>
        <a:buChar char="•"/>
        <a:defRPr b="1" sz="2800">
          <a:solidFill>
            <a:srgbClr val="008751"/>
          </a:solidFill>
          <a:latin typeface="+mn-lt"/>
          <a:ea typeface="+mn-ea"/>
          <a:cs typeface="+mn-cs"/>
          <a:sym typeface="Helvetica Neue"/>
        </a:defRPr>
      </a:lvl9pPr>
    </p:bodyStyle>
    <p:otherStyle>
      <a:lvl1pPr algn="r" defTabSz="5842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5842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5842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5842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5842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5842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5842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5842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5842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1727200" y="2844800"/>
            <a:ext cx="9118600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5400">
                <a:solidFill>
                  <a:srgbClr val="00875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008751"/>
                </a:solidFill>
              </a:rPr>
              <a:t>Programming Concepts, Variables &amp; Expressions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Programming Constructs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Almost any program can be broken down into </a:t>
            </a:r>
            <a:r>
              <a:rPr b="1" sz="2800">
                <a:solidFill>
                  <a:srgbClr val="0433FF"/>
                </a:solidFill>
              </a:rPr>
              <a:t>five</a:t>
            </a:r>
            <a:r>
              <a:rPr b="1" sz="2800">
                <a:solidFill>
                  <a:srgbClr val="008751"/>
                </a:solidFill>
              </a:rPr>
              <a:t> basic operations:</a:t>
            </a:r>
            <a:endParaRPr b="1" sz="2800">
              <a:solidFill>
                <a:srgbClr val="00875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Getting </a:t>
            </a:r>
            <a:r>
              <a:rPr b="1" sz="2800">
                <a:solidFill>
                  <a:srgbClr val="0433FF"/>
                </a:solidFill>
              </a:rPr>
              <a:t>input</a:t>
            </a:r>
            <a:r>
              <a:rPr sz="2800">
                <a:solidFill>
                  <a:srgbClr val="232323"/>
                </a:solidFill>
              </a:rPr>
              <a:t> - obtain data from a source such as a user or a file</a:t>
            </a:r>
            <a:endParaRPr sz="2800">
              <a:solidFill>
                <a:srgbClr val="23232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Generating </a:t>
            </a:r>
            <a:r>
              <a:rPr b="1" sz="2800">
                <a:solidFill>
                  <a:srgbClr val="0433FF"/>
                </a:solidFill>
              </a:rPr>
              <a:t>output</a:t>
            </a:r>
            <a:r>
              <a:rPr sz="2800">
                <a:solidFill>
                  <a:srgbClr val="232323"/>
                </a:solidFill>
              </a:rPr>
              <a:t> - provide results, typically on a display or written to a file</a:t>
            </a:r>
            <a:endParaRPr sz="2800">
              <a:solidFill>
                <a:srgbClr val="23232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Performing </a:t>
            </a:r>
            <a:r>
              <a:rPr b="1" sz="2800">
                <a:solidFill>
                  <a:srgbClr val="0433FF"/>
                </a:solidFill>
              </a:rPr>
              <a:t>computations</a:t>
            </a:r>
            <a:r>
              <a:rPr sz="2800">
                <a:solidFill>
                  <a:srgbClr val="232323"/>
                </a:solidFill>
              </a:rPr>
              <a:t> - mathematical manipulation of data using expressions</a:t>
            </a:r>
            <a:endParaRPr sz="2800">
              <a:solidFill>
                <a:srgbClr val="23232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Making </a:t>
            </a:r>
            <a:r>
              <a:rPr b="1" sz="2800">
                <a:solidFill>
                  <a:srgbClr val="0433FF"/>
                </a:solidFill>
              </a:rPr>
              <a:t>decisions</a:t>
            </a:r>
            <a:r>
              <a:rPr sz="2800">
                <a:solidFill>
                  <a:srgbClr val="232323"/>
                </a:solidFill>
              </a:rPr>
              <a:t> - check logical conditions to select between alternative operations</a:t>
            </a:r>
            <a:endParaRPr sz="2800">
              <a:solidFill>
                <a:srgbClr val="23232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Doing </a:t>
            </a:r>
            <a:r>
              <a:rPr b="1" sz="2800">
                <a:solidFill>
                  <a:srgbClr val="0433FF"/>
                </a:solidFill>
              </a:rPr>
              <a:t>repetitions</a:t>
            </a:r>
            <a:r>
              <a:rPr sz="2800">
                <a:solidFill>
                  <a:srgbClr val="232323"/>
                </a:solidFill>
              </a:rPr>
              <a:t> - execute a sequence of statements multiple times often with some variation between iterations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15800" y="9359900"/>
            <a:ext cx="368504" cy="3870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Programming Concepts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Before writing any software, define the problem </a:t>
            </a:r>
            <a:r>
              <a:rPr b="1" sz="2800">
                <a:solidFill>
                  <a:srgbClr val="0433FF"/>
                </a:solidFill>
              </a:rPr>
              <a:t>specifications</a:t>
            </a:r>
            <a:r>
              <a:rPr b="1" sz="2800">
                <a:solidFill>
                  <a:srgbClr val="008751"/>
                </a:solidFill>
              </a:rPr>
              <a:t> (i.e. what is the program required to do?)</a:t>
            </a:r>
            <a:endParaRPr b="1" sz="2800">
              <a:solidFill>
                <a:srgbClr val="008751"/>
              </a:solidFill>
            </a:endParaRPr>
          </a:p>
          <a:p>
            <a:pPr lvl="0">
              <a:defRPr b="0" sz="1800">
                <a:solidFill>
                  <a:srgbClr val="000000"/>
                </a:solidFill>
              </a:defRPr>
            </a:pPr>
            <a:endParaRPr b="1" sz="2800">
              <a:solidFill>
                <a:srgbClr val="008751"/>
              </a:solidFill>
            </a:endParaRPr>
          </a:p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Converting program </a:t>
            </a:r>
            <a:r>
              <a:rPr b="1" sz="2800">
                <a:solidFill>
                  <a:srgbClr val="0433FF"/>
                </a:solidFill>
              </a:rPr>
              <a:t>specifications</a:t>
            </a:r>
            <a:r>
              <a:rPr b="1" sz="2800">
                <a:solidFill>
                  <a:srgbClr val="008751"/>
                </a:solidFill>
              </a:rPr>
              <a:t> into programming constructs is </a:t>
            </a:r>
            <a:r>
              <a:rPr b="1" sz="2800">
                <a:solidFill>
                  <a:srgbClr val="0433FF"/>
                </a:solidFill>
              </a:rPr>
              <a:t>algorithm design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xfrm>
            <a:off x="12115800" y="9359900"/>
            <a:ext cx="368504" cy="3870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Variables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202692" indent="-202692" defTabSz="443991">
              <a:spcBef>
                <a:spcPts val="2200"/>
              </a:spcBef>
              <a:defRPr b="0" sz="1800">
                <a:solidFill>
                  <a:srgbClr val="000000"/>
                </a:solidFill>
              </a:defRPr>
            </a:pPr>
            <a:r>
              <a:rPr b="1" sz="2128">
                <a:solidFill>
                  <a:srgbClr val="0433FF"/>
                </a:solidFill>
              </a:rPr>
              <a:t>Literal</a:t>
            </a:r>
            <a:r>
              <a:rPr b="1" sz="2128">
                <a:solidFill>
                  <a:srgbClr val="008751"/>
                </a:solidFill>
              </a:rPr>
              <a:t> - a specific value to be used in a program </a:t>
            </a:r>
            <a:br>
              <a:rPr b="1" sz="2128">
                <a:solidFill>
                  <a:srgbClr val="008751"/>
                </a:solidFill>
              </a:rPr>
            </a:br>
            <a:r>
              <a:rPr b="1" sz="2128">
                <a:solidFill>
                  <a:srgbClr val="008751"/>
                </a:solidFill>
              </a:rPr>
              <a:t>(e.g.  </a:t>
            </a:r>
            <a:r>
              <a:rPr b="1" sz="2128">
                <a:solidFill>
                  <a:srgbClr val="929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sz="2128">
                <a:solidFill>
                  <a:srgbClr val="008751"/>
                </a:solidFill>
              </a:rPr>
              <a:t>, </a:t>
            </a:r>
            <a:r>
              <a:rPr b="1" sz="2128">
                <a:solidFill>
                  <a:srgbClr val="929000"/>
                </a:solidFill>
                <a:latin typeface="Courier New"/>
                <a:ea typeface="Courier New"/>
                <a:cs typeface="Courier New"/>
                <a:sym typeface="Courier New"/>
              </a:rPr>
              <a:t>‘Hello World!’</a:t>
            </a:r>
            <a:r>
              <a:rPr b="1" sz="2128">
                <a:solidFill>
                  <a:srgbClr val="008751"/>
                </a:solidFill>
              </a:rPr>
              <a:t>)</a:t>
            </a:r>
            <a:endParaRPr b="1" sz="2128">
              <a:solidFill>
                <a:srgbClr val="008751"/>
              </a:solidFill>
            </a:endParaRPr>
          </a:p>
          <a:p>
            <a:pPr lvl="0" marL="202692" indent="-202692" defTabSz="443991">
              <a:spcBef>
                <a:spcPts val="2200"/>
              </a:spcBef>
              <a:defRPr b="0" sz="1800">
                <a:solidFill>
                  <a:srgbClr val="000000"/>
                </a:solidFill>
              </a:defRPr>
            </a:pPr>
            <a:endParaRPr b="1" sz="2128">
              <a:solidFill>
                <a:srgbClr val="008751"/>
              </a:solidFill>
            </a:endParaRPr>
          </a:p>
          <a:p>
            <a:pPr lvl="0" marL="202692" indent="-202692" defTabSz="443991">
              <a:spcBef>
                <a:spcPts val="2200"/>
              </a:spcBef>
              <a:defRPr b="0" sz="1800">
                <a:solidFill>
                  <a:srgbClr val="000000"/>
                </a:solidFill>
              </a:defRPr>
            </a:pPr>
            <a:r>
              <a:rPr b="1" sz="2128">
                <a:solidFill>
                  <a:srgbClr val="0433FF"/>
                </a:solidFill>
              </a:rPr>
              <a:t>Variable</a:t>
            </a:r>
            <a:r>
              <a:rPr b="1" sz="2128">
                <a:solidFill>
                  <a:srgbClr val="008751"/>
                </a:solidFill>
              </a:rPr>
              <a:t> - a storage location for a literal</a:t>
            </a:r>
            <a:endParaRPr b="1" sz="2128">
              <a:solidFill>
                <a:srgbClr val="008751"/>
              </a:solidFill>
            </a:endParaRPr>
          </a:p>
          <a:p>
            <a:pPr lvl="1" marL="540511" indent="-202692" defTabSz="443991">
              <a:spcBef>
                <a:spcPts val="1100"/>
              </a:spcBef>
              <a:defRPr sz="1800">
                <a:solidFill>
                  <a:srgbClr val="000000"/>
                </a:solidFill>
              </a:defRPr>
            </a:pPr>
            <a:r>
              <a:rPr sz="2128">
                <a:solidFill>
                  <a:srgbClr val="232323"/>
                </a:solidFill>
              </a:rPr>
              <a:t>Has a particular </a:t>
            </a:r>
            <a:r>
              <a:rPr sz="2128">
                <a:solidFill>
                  <a:srgbClr val="0433FF"/>
                </a:solidFill>
              </a:rPr>
              <a:t>type</a:t>
            </a:r>
            <a:r>
              <a:rPr sz="2128">
                <a:solidFill>
                  <a:srgbClr val="232323"/>
                </a:solidFill>
              </a:rPr>
              <a:t> depending on the literal it can store (e.g. int, float, string)</a:t>
            </a:r>
            <a:endParaRPr sz="2128">
              <a:solidFill>
                <a:srgbClr val="232323"/>
              </a:solidFill>
            </a:endParaRPr>
          </a:p>
          <a:p>
            <a:pPr lvl="1" marL="540511" indent="-202692" defTabSz="443991">
              <a:spcBef>
                <a:spcPts val="1100"/>
              </a:spcBef>
              <a:defRPr sz="1800">
                <a:solidFill>
                  <a:srgbClr val="000000"/>
                </a:solidFill>
              </a:defRPr>
            </a:pPr>
            <a:r>
              <a:rPr sz="2128">
                <a:solidFill>
                  <a:srgbClr val="232323"/>
                </a:solidFill>
              </a:rPr>
              <a:t>Referred to by an </a:t>
            </a:r>
            <a:r>
              <a:rPr sz="2128">
                <a:solidFill>
                  <a:srgbClr val="0433FF"/>
                </a:solidFill>
              </a:rPr>
              <a:t>identifier</a:t>
            </a:r>
            <a:r>
              <a:rPr sz="2128">
                <a:solidFill>
                  <a:srgbClr val="232323"/>
                </a:solidFill>
              </a:rPr>
              <a:t> (a name)</a:t>
            </a:r>
            <a:endParaRPr sz="2128">
              <a:solidFill>
                <a:srgbClr val="232323"/>
              </a:solidFill>
            </a:endParaRPr>
          </a:p>
          <a:p>
            <a:pPr lvl="2" marL="878331" indent="-202692" defTabSz="443991">
              <a:spcBef>
                <a:spcPts val="1100"/>
              </a:spcBef>
              <a:defRPr sz="1800">
                <a:solidFill>
                  <a:srgbClr val="000000"/>
                </a:solidFill>
              </a:defRPr>
            </a:pPr>
            <a:r>
              <a:rPr sz="2128">
                <a:solidFill>
                  <a:srgbClr val="AB1500"/>
                </a:solidFill>
              </a:rPr>
              <a:t>Variable names must begin with a letter and cannot contain spaces or special characters</a:t>
            </a:r>
            <a:endParaRPr sz="2128">
              <a:solidFill>
                <a:srgbClr val="AB1500"/>
              </a:solidFill>
            </a:endParaRPr>
          </a:p>
          <a:p>
            <a:pPr lvl="2" marL="878331" indent="-202692" defTabSz="443991">
              <a:spcBef>
                <a:spcPts val="1100"/>
              </a:spcBef>
              <a:defRPr sz="1800">
                <a:solidFill>
                  <a:srgbClr val="000000"/>
                </a:solidFill>
              </a:defRPr>
            </a:pPr>
            <a:r>
              <a:rPr sz="2128">
                <a:solidFill>
                  <a:srgbClr val="AB1500"/>
                </a:solidFill>
              </a:rPr>
              <a:t>Variable names cannot be the same as keywords (words that are reserved by the programming language . . </a:t>
            </a:r>
            <a:r>
              <a:rPr b="1" sz="2128">
                <a:solidFill>
                  <a:srgbClr val="FF9300"/>
                </a:solidFill>
              </a:rPr>
              <a:t>printf</a:t>
            </a:r>
            <a:r>
              <a:rPr sz="2128">
                <a:solidFill>
                  <a:srgbClr val="AB1500"/>
                </a:solidFill>
              </a:rPr>
              <a:t>, </a:t>
            </a:r>
            <a:r>
              <a:rPr b="1" sz="2128">
                <a:solidFill>
                  <a:srgbClr val="FF9300"/>
                </a:solidFill>
              </a:rPr>
              <a:t>lambda</a:t>
            </a:r>
            <a:r>
              <a:rPr sz="2128">
                <a:solidFill>
                  <a:srgbClr val="AB1500"/>
                </a:solidFill>
              </a:rPr>
              <a:t>, </a:t>
            </a:r>
            <a:r>
              <a:rPr b="1" sz="2128">
                <a:solidFill>
                  <a:srgbClr val="FF9300"/>
                </a:solidFill>
              </a:rPr>
              <a:t>if</a:t>
            </a:r>
            <a:r>
              <a:rPr sz="2128">
                <a:solidFill>
                  <a:srgbClr val="AB1500"/>
                </a:solidFill>
              </a:rPr>
              <a:t> . . )</a:t>
            </a:r>
            <a:endParaRPr sz="2128">
              <a:solidFill>
                <a:srgbClr val="AB1500"/>
              </a:solidFill>
            </a:endParaRPr>
          </a:p>
          <a:p>
            <a:pPr lvl="1" marL="540511" indent="-202692" defTabSz="443991">
              <a:spcBef>
                <a:spcPts val="1100"/>
              </a:spcBef>
              <a:defRPr sz="1800">
                <a:solidFill>
                  <a:srgbClr val="000000"/>
                </a:solidFill>
              </a:defRPr>
            </a:pPr>
            <a:r>
              <a:rPr sz="2128">
                <a:solidFill>
                  <a:srgbClr val="232323"/>
                </a:solidFill>
              </a:rPr>
              <a:t>Associated with a literal via an </a:t>
            </a:r>
            <a:r>
              <a:rPr sz="2128">
                <a:solidFill>
                  <a:srgbClr val="0433FF"/>
                </a:solidFill>
              </a:rPr>
              <a:t>assignment statement</a:t>
            </a:r>
            <a:r>
              <a:rPr sz="2128">
                <a:solidFill>
                  <a:srgbClr val="232323"/>
                </a:solidFill>
              </a:rPr>
              <a:t> (i.e. typically the = symbol)</a:t>
            </a:r>
            <a:endParaRPr sz="2128">
              <a:solidFill>
                <a:srgbClr val="232323"/>
              </a:solidFill>
            </a:endParaRPr>
          </a:p>
          <a:p>
            <a:pPr lvl="2" marL="878331" indent="-202692" defTabSz="443991">
              <a:spcBef>
                <a:spcPts val="11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b="1" sz="2128">
                <a:solidFill>
                  <a:srgbClr val="232323"/>
                </a:solidFill>
                <a:latin typeface="Courier New"/>
                <a:ea typeface="Courier New"/>
                <a:cs typeface="Courier New"/>
                <a:sym typeface="Courier New"/>
              </a:rPr>
              <a:t>course_name = </a:t>
            </a:r>
            <a:r>
              <a:rPr b="1" sz="2128">
                <a:solidFill>
                  <a:srgbClr val="929000"/>
                </a:solidFill>
                <a:latin typeface="Courier New"/>
                <a:ea typeface="Courier New"/>
                <a:cs typeface="Courier New"/>
                <a:sym typeface="Courier New"/>
              </a:rPr>
              <a:t>‘cs100’</a:t>
            </a:r>
            <a:endParaRPr b="1" sz="2128">
              <a:solidFill>
                <a:srgbClr val="23232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878331" indent="-202692" defTabSz="443991">
              <a:spcBef>
                <a:spcPts val="11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b="1" sz="2128">
                <a:solidFill>
                  <a:srgbClr val="232323"/>
                </a:solidFill>
                <a:latin typeface="Courier New"/>
                <a:ea typeface="Courier New"/>
                <a:cs typeface="Courier New"/>
                <a:sym typeface="Courier New"/>
              </a:rPr>
              <a:t>num_students = </a:t>
            </a:r>
            <a:r>
              <a:rPr b="1" sz="2128">
                <a:solidFill>
                  <a:srgbClr val="929000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 b="1" sz="2128">
              <a:solidFill>
                <a:srgbClr val="23232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878331" indent="-202692" defTabSz="443991">
              <a:spcBef>
                <a:spcPts val="11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b="1" sz="2128">
                <a:solidFill>
                  <a:srgbClr val="232323"/>
                </a:solidFill>
                <a:latin typeface="Courier New"/>
                <a:ea typeface="Courier New"/>
                <a:cs typeface="Courier New"/>
                <a:sym typeface="Courier New"/>
              </a:rPr>
              <a:t>exam_average = </a:t>
            </a:r>
            <a:r>
              <a:rPr b="1" sz="2128">
                <a:solidFill>
                  <a:srgbClr val="929000"/>
                </a:solidFill>
                <a:latin typeface="Courier New"/>
                <a:ea typeface="Courier New"/>
                <a:cs typeface="Courier New"/>
                <a:sym typeface="Courier New"/>
              </a:rPr>
              <a:t>37.12</a:t>
            </a:r>
          </a:p>
        </p:txBody>
      </p:sp>
      <p:sp>
        <p:nvSpPr>
          <p:cNvPr id="52" name="Shape 52"/>
          <p:cNvSpPr/>
          <p:nvPr>
            <p:ph type="sldNum" sz="quarter" idx="2"/>
          </p:nvPr>
        </p:nvSpPr>
        <p:spPr>
          <a:xfrm>
            <a:off x="12115800" y="9359900"/>
            <a:ext cx="368504" cy="3870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Expressions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An </a:t>
            </a:r>
            <a:r>
              <a:rPr b="1" sz="2800">
                <a:solidFill>
                  <a:srgbClr val="0433FF"/>
                </a:solidFill>
              </a:rPr>
              <a:t>expression</a:t>
            </a:r>
            <a:r>
              <a:rPr b="1" sz="2800">
                <a:solidFill>
                  <a:srgbClr val="008751"/>
                </a:solidFill>
              </a:rPr>
              <a:t> combines literals and variables using </a:t>
            </a:r>
            <a:r>
              <a:rPr b="1" sz="2800">
                <a:solidFill>
                  <a:srgbClr val="0433FF"/>
                </a:solidFill>
              </a:rPr>
              <a:t>operators</a:t>
            </a:r>
            <a:endParaRPr b="1" sz="2800">
              <a:solidFill>
                <a:srgbClr val="00875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232323"/>
                </a:solidFill>
              </a:rPr>
              <a:t>Math operators</a:t>
            </a:r>
            <a:endParaRPr b="1" sz="2800">
              <a:solidFill>
                <a:srgbClr val="232323"/>
              </a:solidFill>
            </a:endParaRPr>
          </a:p>
          <a:p>
            <a:pPr lvl="2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AB1500"/>
                </a:solidFill>
                <a:latin typeface="Courier New"/>
                <a:ea typeface="Courier New"/>
                <a:cs typeface="Courier New"/>
                <a:sym typeface="Courier New"/>
              </a:rPr>
              <a:t>+    -    *    /    %    ( )</a:t>
            </a:r>
            <a:endParaRPr b="1" sz="2800">
              <a:solidFill>
                <a:srgbClr val="AB15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AB1500"/>
                </a:solidFill>
              </a:rPr>
              <a:t>Examples:</a:t>
            </a:r>
            <a:endParaRPr sz="2800">
              <a:solidFill>
                <a:srgbClr val="AB1500"/>
              </a:solidFill>
            </a:endParaRPr>
          </a:p>
          <a:p>
            <a:pPr lvl="3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232323"/>
                </a:solidFill>
                <a:latin typeface="Courier New"/>
                <a:ea typeface="Courier New"/>
                <a:cs typeface="Courier New"/>
                <a:sym typeface="Courier New"/>
              </a:rPr>
              <a:t>x = y + 7</a:t>
            </a:r>
            <a:endParaRPr b="1" sz="2800">
              <a:solidFill>
                <a:srgbClr val="23232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3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232323"/>
                </a:solidFill>
                <a:latin typeface="Courier New"/>
                <a:ea typeface="Courier New"/>
                <a:cs typeface="Courier New"/>
                <a:sym typeface="Courier New"/>
              </a:rPr>
              <a:t>z = 3 * (x + y)</a:t>
            </a:r>
            <a:endParaRPr b="1" sz="2800">
              <a:solidFill>
                <a:srgbClr val="23232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3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232323"/>
                </a:solidFill>
                <a:latin typeface="Courier New"/>
                <a:ea typeface="Courier New"/>
                <a:cs typeface="Courier New"/>
                <a:sym typeface="Courier New"/>
              </a:rPr>
              <a:t>x = x + 1</a:t>
            </a:r>
          </a:p>
        </p:txBody>
      </p:sp>
      <p:sp>
        <p:nvSpPr>
          <p:cNvPr id="56" name="Shape 56"/>
          <p:cNvSpPr/>
          <p:nvPr>
            <p:ph type="sldNum" sz="quarter" idx="2"/>
          </p:nvPr>
        </p:nvSpPr>
        <p:spPr>
          <a:xfrm>
            <a:off x="12115800" y="9359900"/>
            <a:ext cx="368504" cy="3870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Expressions (Cont.)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An </a:t>
            </a:r>
            <a:r>
              <a:rPr b="1" sz="2800">
                <a:solidFill>
                  <a:srgbClr val="0433FF"/>
                </a:solidFill>
              </a:rPr>
              <a:t>expression</a:t>
            </a:r>
            <a:r>
              <a:rPr b="1" sz="2800">
                <a:solidFill>
                  <a:srgbClr val="008751"/>
                </a:solidFill>
              </a:rPr>
              <a:t> combines literals and variables using </a:t>
            </a:r>
            <a:r>
              <a:rPr b="1" sz="2800">
                <a:solidFill>
                  <a:srgbClr val="0433FF"/>
                </a:solidFill>
              </a:rPr>
              <a:t>operators</a:t>
            </a:r>
            <a:endParaRPr b="1" sz="2800">
              <a:solidFill>
                <a:srgbClr val="00875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232323"/>
                </a:solidFill>
              </a:rPr>
              <a:t>String operators</a:t>
            </a:r>
            <a:endParaRPr b="1" sz="2800">
              <a:solidFill>
                <a:srgbClr val="232323"/>
              </a:solidFill>
            </a:endParaRPr>
          </a:p>
          <a:p>
            <a:pPr lvl="2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AB1500"/>
                </a:solidFill>
                <a:latin typeface="Courier New"/>
                <a:ea typeface="Courier New"/>
                <a:cs typeface="Courier New"/>
                <a:sym typeface="Courier New"/>
              </a:rPr>
              <a:t>+    *</a:t>
            </a:r>
            <a:endParaRPr b="1" sz="2800">
              <a:solidFill>
                <a:srgbClr val="AB15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AB1500"/>
                </a:solidFill>
              </a:rPr>
              <a:t>Examples:</a:t>
            </a:r>
            <a:endParaRPr sz="2800">
              <a:solidFill>
                <a:srgbClr val="AB1500"/>
              </a:solidFill>
            </a:endParaRPr>
          </a:p>
          <a:p>
            <a:pPr lvl="3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232323"/>
                </a:solidFill>
                <a:latin typeface="Courier New"/>
                <a:ea typeface="Courier New"/>
                <a:cs typeface="Courier New"/>
                <a:sym typeface="Courier New"/>
              </a:rPr>
              <a:t>message = </a:t>
            </a:r>
            <a:r>
              <a:rPr b="1" sz="2800">
                <a:solidFill>
                  <a:srgbClr val="929000"/>
                </a:solidFill>
                <a:latin typeface="Courier New"/>
                <a:ea typeface="Courier New"/>
                <a:cs typeface="Courier New"/>
                <a:sym typeface="Courier New"/>
              </a:rPr>
              <a:t>‘Hello’</a:t>
            </a:r>
            <a:endParaRPr b="1" sz="2800">
              <a:solidFill>
                <a:srgbClr val="23232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3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232323"/>
                </a:solidFill>
                <a:latin typeface="Courier New"/>
                <a:ea typeface="Courier New"/>
                <a:cs typeface="Courier New"/>
                <a:sym typeface="Courier New"/>
              </a:rPr>
              <a:t>new_message = message + </a:t>
            </a:r>
            <a:r>
              <a:rPr b="1" sz="2800">
                <a:solidFill>
                  <a:srgbClr val="929000"/>
                </a:solidFill>
                <a:latin typeface="Courier New"/>
                <a:ea typeface="Courier New"/>
                <a:cs typeface="Courier New"/>
                <a:sym typeface="Courier New"/>
              </a:rPr>
              <a:t>‘World’</a:t>
            </a:r>
            <a:endParaRPr b="1" sz="2800">
              <a:solidFill>
                <a:srgbClr val="92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3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232323"/>
                </a:solidFill>
                <a:latin typeface="Courier New"/>
                <a:ea typeface="Courier New"/>
                <a:cs typeface="Courier New"/>
                <a:sym typeface="Courier New"/>
              </a:rPr>
              <a:t>new_message2 = message * 2</a:t>
            </a:r>
          </a:p>
        </p:txBody>
      </p:sp>
      <p:sp>
        <p:nvSpPr>
          <p:cNvPr id="60" name="Shape 60"/>
          <p:cNvSpPr/>
          <p:nvPr>
            <p:ph type="sldNum" sz="quarter" idx="2"/>
          </p:nvPr>
        </p:nvSpPr>
        <p:spPr>
          <a:xfrm>
            <a:off x="12115800" y="9359900"/>
            <a:ext cx="368504" cy="3870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