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lvl1pPr algn="ctr" defTabSz="584200">
      <a:defRPr sz="4200">
        <a:latin typeface="+mj-lt"/>
        <a:ea typeface="+mj-ea"/>
        <a:cs typeface="+mj-cs"/>
        <a:sym typeface="Helvetica Neue Light"/>
      </a:defRPr>
    </a:lvl1pPr>
    <a:lvl2pPr indent="342900" algn="ctr" defTabSz="584200">
      <a:defRPr sz="4200">
        <a:latin typeface="+mj-lt"/>
        <a:ea typeface="+mj-ea"/>
        <a:cs typeface="+mj-cs"/>
        <a:sym typeface="Helvetica Neue Light"/>
      </a:defRPr>
    </a:lvl2pPr>
    <a:lvl3pPr indent="685800" algn="ctr" defTabSz="584200">
      <a:defRPr sz="4200">
        <a:latin typeface="+mj-lt"/>
        <a:ea typeface="+mj-ea"/>
        <a:cs typeface="+mj-cs"/>
        <a:sym typeface="Helvetica Neue Light"/>
      </a:defRPr>
    </a:lvl3pPr>
    <a:lvl4pPr indent="1028700" algn="ctr" defTabSz="584200">
      <a:defRPr sz="4200">
        <a:latin typeface="+mj-lt"/>
        <a:ea typeface="+mj-ea"/>
        <a:cs typeface="+mj-cs"/>
        <a:sym typeface="Helvetica Neue Light"/>
      </a:defRPr>
    </a:lvl4pPr>
    <a:lvl5pPr indent="1371600" algn="ctr" defTabSz="584200">
      <a:defRPr sz="4200">
        <a:latin typeface="+mj-lt"/>
        <a:ea typeface="+mj-ea"/>
        <a:cs typeface="+mj-cs"/>
        <a:sym typeface="Helvetica Neue Light"/>
      </a:defRPr>
    </a:lvl5pPr>
    <a:lvl6pPr indent="1714500" algn="ctr" defTabSz="584200">
      <a:defRPr sz="4200">
        <a:latin typeface="+mj-lt"/>
        <a:ea typeface="+mj-ea"/>
        <a:cs typeface="+mj-cs"/>
        <a:sym typeface="Helvetica Neue Light"/>
      </a:defRPr>
    </a:lvl6pPr>
    <a:lvl7pPr indent="2057400" algn="ctr" defTabSz="584200">
      <a:defRPr sz="4200">
        <a:latin typeface="+mj-lt"/>
        <a:ea typeface="+mj-ea"/>
        <a:cs typeface="+mj-cs"/>
        <a:sym typeface="Helvetica Neue Light"/>
      </a:defRPr>
    </a:lvl7pPr>
    <a:lvl8pPr indent="2400300" algn="ctr" defTabSz="584200">
      <a:defRPr sz="4200">
        <a:latin typeface="+mj-lt"/>
        <a:ea typeface="+mj-ea"/>
        <a:cs typeface="+mj-cs"/>
        <a:sym typeface="Helvetica Neue Light"/>
      </a:defRPr>
    </a:lvl8pPr>
    <a:lvl9pPr indent="2743200" algn="ctr" defTabSz="584200">
      <a:defRPr sz="4200">
        <a:latin typeface="+mj-lt"/>
        <a:ea typeface="+mj-ea"/>
        <a:cs typeface="+mj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def" i="de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647700" y="4495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  <a:r>
              <a:rPr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								    </a:t>
            </a:r>
            <a:r>
              <a:rPr b="1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© James Moscola</a:t>
            </a:r>
          </a:p>
        </p:txBody>
      </p:sp>
      <p:pic>
        <p:nvPicPr>
          <p:cNvPr id="10" name="YorkCollege_Logo_Horizontal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0" y="7299866"/>
            <a:ext cx="7531100" cy="145043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"/>
          <p:cNvSpPr/>
          <p:nvPr/>
        </p:nvSpPr>
        <p:spPr>
          <a:xfrm>
            <a:off x="1727200" y="4762500"/>
            <a:ext cx="10706100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algn="l">
              <a:defRPr sz="1800"/>
            </a:pPr>
            <a:r>
              <a:rPr sz="32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 Neue"/>
              </a:rPr>
              <a:t>David Babcock / Don Hake</a:t>
            </a:r>
            <a:endParaRPr sz="3200">
              <a:solidFill>
                <a:srgbClr val="232323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lvl="0" algn="l">
              <a:defRPr sz="1800"/>
            </a:pPr>
            <a:r>
              <a:rPr sz="32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 Neue"/>
              </a:rPr>
              <a:t>Department of Physical Sciences</a:t>
            </a:r>
            <a:endParaRPr sz="3200">
              <a:solidFill>
                <a:srgbClr val="232323"/>
              </a:solidFill>
              <a:latin typeface="+mn-lt"/>
              <a:ea typeface="+mn-ea"/>
              <a:cs typeface="+mn-cs"/>
              <a:sym typeface="Helvetica Neue"/>
            </a:endParaRPr>
          </a:p>
          <a:p>
            <a:pPr lvl="0" algn="l">
              <a:defRPr sz="1800"/>
            </a:pPr>
            <a:r>
              <a:rPr sz="32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 Neue"/>
              </a:rPr>
              <a:t>York College of Pennsylvania</a:t>
            </a:r>
          </a:p>
        </p:txBody>
      </p:sp>
      <p:sp>
        <p:nvSpPr>
          <p:cNvPr id="12" name="Shape 12"/>
          <p:cNvSpPr/>
          <p:nvPr/>
        </p:nvSpPr>
        <p:spPr>
          <a:xfrm>
            <a:off x="1720850" y="1447800"/>
            <a:ext cx="91186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6400">
                <a:solidFill>
                  <a:srgbClr val="00875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008751"/>
                </a:solidFill>
              </a:rPr>
              <a:t>CS100: CPADS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" name="Shape 25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9359900"/>
            <a:ext cx="13004800" cy="393700"/>
          </a:xfrm>
          <a:prstGeom prst="rect">
            <a:avLst/>
          </a:prstGeom>
          <a:gradFill>
            <a:gsLst>
              <a:gs pos="0">
                <a:srgbClr val="008751"/>
              </a:gs>
              <a:gs pos="100000">
                <a:srgbClr val="1F4800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127000" dist="25400" dir="189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algn="l">
              <a:defRPr sz="1800"/>
            </a:pPr>
            <a:r>
              <a:rPr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CS100: Computer Science Practice and Design Studio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2pPr>
            <a:lvl3pPr>
              <a:spcBef>
                <a:spcPts val="1500"/>
              </a:spcBef>
              <a:defRPr b="0">
                <a:solidFill>
                  <a:srgbClr val="AB1500"/>
                </a:solidFill>
              </a:defRPr>
            </a:lvl3pPr>
            <a:lvl4pPr>
              <a:spcBef>
                <a:spcPts val="1500"/>
              </a:spcBef>
              <a:buChar char="-"/>
              <a:defRPr b="0">
                <a:solidFill>
                  <a:srgbClr val="232323"/>
                </a:solidFill>
              </a:defRPr>
            </a:lvl4pPr>
            <a:lvl5pPr>
              <a:spcBef>
                <a:spcPts val="1500"/>
              </a:spcBef>
              <a:defRPr b="0"/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Body Level One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Two</a:t>
            </a:r>
            <a:endParaRPr sz="2800">
              <a:solidFill>
                <a:srgbClr val="23232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AB1500"/>
                </a:solidFill>
              </a:rPr>
              <a:t>Body Level Three</a:t>
            </a:r>
            <a:endParaRPr sz="2800">
              <a:solidFill>
                <a:srgbClr val="AB150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Body Level Four</a:t>
            </a:r>
            <a:endParaRPr sz="2800">
              <a:solidFill>
                <a:srgbClr val="23232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8751"/>
                </a:solid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12115799" y="9359900"/>
            <a:ext cx="368505" cy="38707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spd="med" advClick="1"/>
  <p:txStyles>
    <p:titleStyle>
      <a:lvl1pPr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1pPr>
      <a:lvl2pPr indent="2286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2pPr>
      <a:lvl3pPr indent="4572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3pPr>
      <a:lvl4pPr indent="6858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4pPr>
      <a:lvl5pPr indent="9144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5pPr>
      <a:lvl6pPr indent="11430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6pPr>
      <a:lvl7pPr indent="13716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7pPr>
      <a:lvl8pPr indent="16002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8pPr>
      <a:lvl9pPr indent="1828800" defTabSz="584200">
        <a:defRPr sz="4200">
          <a:solidFill>
            <a:srgbClr val="008751"/>
          </a:solidFill>
          <a:latin typeface="+mj-lt"/>
          <a:ea typeface="+mj-ea"/>
          <a:cs typeface="+mj-cs"/>
          <a:sym typeface="Helvetica Neue Light"/>
        </a:defRPr>
      </a:lvl9pPr>
    </p:titleStyle>
    <p:bodyStyle>
      <a:lvl1pPr marL="266700" indent="-266700" defTabSz="584200">
        <a:spcBef>
          <a:spcPts val="3000"/>
        </a:spcBef>
        <a:buSzPct val="100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1pPr>
      <a:lvl2pPr marL="711200" indent="-266700" defTabSz="584200">
        <a:spcBef>
          <a:spcPts val="3000"/>
        </a:spcBef>
        <a:buSzPct val="100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2pPr>
      <a:lvl3pPr marL="1155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3pPr>
      <a:lvl4pPr marL="1600200" indent="-266700" defTabSz="584200">
        <a:spcBef>
          <a:spcPts val="3000"/>
        </a:spcBef>
        <a:buSzPct val="100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4pPr>
      <a:lvl5pPr marL="2044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5pPr>
      <a:lvl6pPr marL="24892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6pPr>
      <a:lvl7pPr marL="2933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7pPr>
      <a:lvl8pPr marL="33782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8pPr>
      <a:lvl9pPr marL="3822700" indent="-266700" defTabSz="584200">
        <a:spcBef>
          <a:spcPts val="3000"/>
        </a:spcBef>
        <a:buSzPct val="75000"/>
        <a:buChar char="•"/>
        <a:defRPr b="1" sz="2800">
          <a:solidFill>
            <a:srgbClr val="008751"/>
          </a:solidFill>
          <a:latin typeface="+mn-lt"/>
          <a:ea typeface="+mn-ea"/>
          <a:cs typeface="+mn-cs"/>
          <a:sym typeface="Helvetica Neue"/>
        </a:defRPr>
      </a:lvl9pPr>
    </p:bodyStyle>
    <p:otherStyle>
      <a:lvl1pPr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1727200" y="2844800"/>
            <a:ext cx="91186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6400">
                <a:solidFill>
                  <a:srgbClr val="00875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00">
                <a:solidFill>
                  <a:srgbClr val="008751"/>
                </a:solidFill>
              </a:rPr>
              <a:t>Introduction to CS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What Computer Science </a:t>
            </a:r>
            <a:r>
              <a:rPr sz="4200" u="sng">
                <a:solidFill>
                  <a:srgbClr val="0433FF"/>
                </a:solidFill>
              </a:rPr>
              <a:t>is</a:t>
            </a:r>
            <a:r>
              <a:rPr sz="4200">
                <a:solidFill>
                  <a:srgbClr val="008751"/>
                </a:solidFill>
              </a:rPr>
              <a:t> &amp; </a:t>
            </a:r>
            <a:r>
              <a:rPr sz="4200" u="sng">
                <a:solidFill>
                  <a:srgbClr val="0433FF"/>
                </a:solidFill>
              </a:rPr>
              <a:t>is not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Computer Science </a:t>
            </a:r>
            <a:r>
              <a:rPr b="1" sz="2800" u="sng">
                <a:solidFill>
                  <a:srgbClr val="0433FF"/>
                </a:solidFill>
              </a:rPr>
              <a:t>is NOT</a:t>
            </a:r>
            <a:r>
              <a:rPr b="1" sz="2800">
                <a:solidFill>
                  <a:srgbClr val="008751"/>
                </a:solidFill>
              </a:rPr>
              <a:t> programming</a:t>
            </a:r>
            <a:endParaRPr b="1" sz="2800">
              <a:solidFill>
                <a:srgbClr val="008751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endParaRPr b="1" sz="2800">
              <a:solidFill>
                <a:srgbClr val="008751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Computer Science </a:t>
            </a:r>
            <a:r>
              <a:rPr b="1" sz="2800" u="sng">
                <a:solidFill>
                  <a:srgbClr val="0433FF"/>
                </a:solidFill>
              </a:rPr>
              <a:t>is</a:t>
            </a:r>
            <a:r>
              <a:rPr b="1" sz="2800">
                <a:solidFill>
                  <a:srgbClr val="008751"/>
                </a:solidFill>
              </a:rPr>
              <a:t> about identifying problems and determining how to solve those problems algorithmically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Problems may be broken down into smaller tasks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Programs are merely a tool to facilitate the process of solving problems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About CPADS I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Introduction course to provide everyone a common knowledge base with regards to programming concepts</a:t>
            </a:r>
            <a:endParaRPr b="1" sz="2800">
              <a:solidFill>
                <a:srgbClr val="008751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First part of the semester will include in-class software activities designed to help you develop algorithmic problem solving skills as well as important debugging techniques</a:t>
            </a:r>
            <a:endParaRPr b="1" sz="2800">
              <a:solidFill>
                <a:srgbClr val="008751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Second part of the semester will include in-class programming activities designed to familiarize you with basic programming constructs </a:t>
            </a:r>
            <a:endParaRPr b="1" sz="2800">
              <a:solidFill>
                <a:srgbClr val="008751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433FF"/>
                </a:solidFill>
              </a:rPr>
              <a:t>Attendance in CPADS is mandatory</a:t>
            </a:r>
            <a:r>
              <a:rPr b="1" sz="2800">
                <a:solidFill>
                  <a:srgbClr val="008751"/>
                </a:solidFill>
              </a:rPr>
              <a:t> as there will be periodic quizzes and daily lab activities that require your presence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Attendance will be taken at the beginning of each class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008751"/>
                </a:solidFill>
              </a:rPr>
              <a:t>Programming Assignments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All programming assignments will be done in </a:t>
            </a:r>
            <a:r>
              <a:rPr b="1" sz="2800">
                <a:solidFill>
                  <a:srgbClr val="0433FF"/>
                </a:solidFill>
              </a:rPr>
              <a:t>Python</a:t>
            </a:r>
            <a:r>
              <a:rPr b="1" sz="2800">
                <a:solidFill>
                  <a:srgbClr val="008751"/>
                </a:solidFill>
              </a:rPr>
              <a:t> (a scripting language)</a:t>
            </a:r>
            <a:endParaRPr b="1" sz="2800">
              <a:solidFill>
                <a:srgbClr val="008751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endParaRPr b="1" sz="2800">
              <a:solidFill>
                <a:srgbClr val="008751"/>
              </a:solidFill>
            </a:endParaRPr>
          </a:p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008751"/>
                </a:solidFill>
              </a:rPr>
              <a:t>Programming assignments will focus on </a:t>
            </a:r>
            <a:r>
              <a:rPr b="1" sz="2800">
                <a:solidFill>
                  <a:srgbClr val="0433FF"/>
                </a:solidFill>
              </a:rPr>
              <a:t>concepts, rather than syntax</a:t>
            </a:r>
            <a:r>
              <a:rPr b="1" sz="2800">
                <a:solidFill>
                  <a:srgbClr val="008751"/>
                </a:solidFill>
              </a:rPr>
              <a:t> (i.e. program structure necessary to solve problems)</a:t>
            </a:r>
            <a:endParaRPr b="1" sz="2800">
              <a:solidFill>
                <a:srgbClr val="00875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Problem solving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Program structure</a:t>
            </a:r>
            <a:endParaRPr sz="2800">
              <a:solidFill>
                <a:srgbClr val="23232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32323"/>
                </a:solidFill>
              </a:rPr>
              <a:t>Debugging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xfrm>
            <a:off x="12115800" y="9359900"/>
            <a:ext cx="368504" cy="38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>
                <a:solidFill>
                  <a:srgbClr val="000000"/>
                </a:solidFill>
              </a:defRPr>
            </a:pPr>
            <a:fld id="{86CB4B4D-7CA3-9044-876B-883B54F8677D}" type="slidenum">
              <a:rPr b="1"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