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i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CS100: Computer Science Practice and Design Studio</a:t>
            </a:r>
            <a:r>
              <a:rPr i="0"/>
              <a:t>								    </a:t>
            </a:r>
            <a:r>
              <a:rPr i="0" sz="1400"/>
              <a:t>© James Moscola</a:t>
            </a:r>
          </a:p>
        </p:txBody>
      </p:sp>
      <p:pic>
        <p:nvPicPr>
          <p:cNvPr id="15" name="YorkCollege_Logo_Horizonta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David Babcock / Don Hake</a:t>
            </a:r>
          </a:p>
          <a:p>
            <a:pPr algn="l">
              <a:def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Department of Physical Sciences</a:t>
            </a:r>
          </a:p>
          <a:p>
            <a:pPr algn="l">
              <a:def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York College of Pennsylvania</a:t>
            </a:r>
          </a:p>
        </p:txBody>
      </p:sp>
      <p:sp>
        <p:nvSpPr>
          <p:cNvPr id="17" name="Shape 17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/>
            <a:r>
              <a:t>CS100: CPADS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1727200" y="2844800"/>
            <a:ext cx="9118600" cy="17526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0" sz="6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pPr/>
            <a:r>
              <a:t>Lecture Title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12331700" y="9372600"/>
            <a:ext cx="368504" cy="38707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i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CS100: Computer Science Practice and Design Studio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i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CS100: Computer Science Practice and Design Studio</a:t>
            </a:r>
          </a:p>
        </p:txBody>
      </p:sp>
      <p:sp>
        <p:nvSpPr>
          <p:cNvPr id="53" name="Shape 53"/>
          <p:cNvSpPr/>
          <p:nvPr>
            <p:ph type="pic" idx="13"/>
          </p:nvPr>
        </p:nvSpPr>
        <p:spPr>
          <a:xfrm>
            <a:off x="6790599" y="112390"/>
            <a:ext cx="6074501" cy="91948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i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8751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667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1pPr>
      <a:lvl2pPr marL="7112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2pPr>
      <a:lvl3pPr marL="11557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3pPr>
      <a:lvl4pPr marL="16002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4pPr>
      <a:lvl5pPr marL="20447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5pPr>
      <a:lvl6pPr marL="24892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6pPr>
      <a:lvl7pPr marL="29337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7pPr>
      <a:lvl8pPr marL="33782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8pPr>
      <a:lvl9pPr marL="3822700" marR="0" indent="-2667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008751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9" name="Group 239"/>
          <p:cNvGrpSpPr/>
          <p:nvPr/>
        </p:nvGrpSpPr>
        <p:grpSpPr>
          <a:xfrm>
            <a:off x="787400" y="2573504"/>
            <a:ext cx="5765800" cy="2188996"/>
            <a:chOff x="-38100" y="0"/>
            <a:chExt cx="5765800" cy="2188995"/>
          </a:xfrm>
        </p:grpSpPr>
        <p:grpSp>
          <p:nvGrpSpPr>
            <p:cNvPr id="237" name="Group 237"/>
            <p:cNvGrpSpPr/>
            <p:nvPr/>
          </p:nvGrpSpPr>
          <p:grpSpPr>
            <a:xfrm>
              <a:off x="-38100" y="410995"/>
              <a:ext cx="5765800" cy="1778001"/>
              <a:chOff x="0" y="0"/>
              <a:chExt cx="5765800" cy="1778000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38100" y="38100"/>
                <a:ext cx="5689600" cy="170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x&lt;=21: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'Good'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else</a:t>
                </a:r>
                <a:r>
                  <a:t>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'Bad'</a:t>
                </a:r>
              </a:p>
            </p:txBody>
          </p:sp>
          <p:pic>
            <p:nvPicPr>
              <p:cNvPr id="235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765800" cy="1778000"/>
              </a:xfrm>
              <a:prstGeom prst="rect">
                <a:avLst/>
              </a:prstGeom>
              <a:effectLst/>
            </p:spPr>
          </p:pic>
        </p:grpSp>
        <p:sp>
          <p:nvSpPr>
            <p:cNvPr id="238" name="Shape 238"/>
            <p:cNvSpPr/>
            <p:nvPr/>
          </p:nvSpPr>
          <p:spPr>
            <a:xfrm>
              <a:off x="25400" y="0"/>
              <a:ext cx="1728115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Example #1:</a:t>
              </a:r>
            </a:p>
          </p:txBody>
        </p:sp>
      </p:grpSp>
      <p:grpSp>
        <p:nvGrpSpPr>
          <p:cNvPr id="244" name="Group 244"/>
          <p:cNvGrpSpPr/>
          <p:nvPr/>
        </p:nvGrpSpPr>
        <p:grpSpPr>
          <a:xfrm>
            <a:off x="787400" y="5443704"/>
            <a:ext cx="5765800" cy="2823996"/>
            <a:chOff x="-38100" y="0"/>
            <a:chExt cx="5765800" cy="2823995"/>
          </a:xfrm>
        </p:grpSpPr>
        <p:grpSp>
          <p:nvGrpSpPr>
            <p:cNvPr id="242" name="Group 242"/>
            <p:cNvGrpSpPr/>
            <p:nvPr/>
          </p:nvGrpSpPr>
          <p:grpSpPr>
            <a:xfrm>
              <a:off x="-38100" y="436395"/>
              <a:ext cx="5765800" cy="2387601"/>
              <a:chOff x="0" y="0"/>
              <a:chExt cx="5765800" cy="2387600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38100" y="38100"/>
                <a:ext cx="5689600" cy="2311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x &gt; y: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'x is greater than y'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x &lt; y: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'x is less than y'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x==y: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'x is equal to y'</a:t>
                </a:r>
              </a:p>
            </p:txBody>
          </p:sp>
          <p:pic>
            <p:nvPicPr>
              <p:cNvPr id="240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5765800" cy="2387600"/>
              </a:xfrm>
              <a:prstGeom prst="rect">
                <a:avLst/>
              </a:prstGeom>
              <a:effectLst/>
            </p:spPr>
          </p:pic>
        </p:grpSp>
        <p:sp>
          <p:nvSpPr>
            <p:cNvPr id="243" name="Shape 243"/>
            <p:cNvSpPr/>
            <p:nvPr/>
          </p:nvSpPr>
          <p:spPr>
            <a:xfrm>
              <a:off x="25400" y="0"/>
              <a:ext cx="1888490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Example #2a: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6883400" y="5443704"/>
            <a:ext cx="5765800" cy="3433596"/>
            <a:chOff x="-38100" y="0"/>
            <a:chExt cx="5765800" cy="3433595"/>
          </a:xfrm>
        </p:grpSpPr>
        <p:grpSp>
          <p:nvGrpSpPr>
            <p:cNvPr id="247" name="Group 247"/>
            <p:cNvGrpSpPr/>
            <p:nvPr/>
          </p:nvGrpSpPr>
          <p:grpSpPr>
            <a:xfrm>
              <a:off x="-38100" y="436395"/>
              <a:ext cx="5765800" cy="2997201"/>
              <a:chOff x="0" y="0"/>
              <a:chExt cx="5765800" cy="2997200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38100" y="38100"/>
                <a:ext cx="5689600" cy="292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x &gt; y: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'x is greater than y'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elif</a:t>
                </a:r>
                <a:r>
                  <a:t> x &lt; y: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'x is less than y'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elif</a:t>
                </a:r>
                <a:r>
                  <a:t> x == y: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'x is equal to y'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else</a:t>
                </a:r>
                <a:r>
                  <a:t>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</a:t>
                </a:r>
                <a:r>
                  <a:rPr>
                    <a:solidFill>
                      <a:srgbClr val="FF9300"/>
                    </a:solidFill>
                  </a:rPr>
                  <a:t>print</a:t>
                </a:r>
                <a:r>
                  <a:t> </a:t>
                </a:r>
                <a:r>
                  <a:rPr>
                    <a:solidFill>
                      <a:srgbClr val="008F00"/>
                    </a:solidFill>
                  </a:rPr>
                  <a:t>'Error'</a:t>
                </a:r>
              </a:p>
            </p:txBody>
          </p:sp>
          <p:pic>
            <p:nvPicPr>
              <p:cNvPr id="245" name="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5765800" cy="2997200"/>
              </a:xfrm>
              <a:prstGeom prst="rect">
                <a:avLst/>
              </a:prstGeom>
              <a:effectLst/>
            </p:spPr>
          </p:pic>
        </p:grpSp>
        <p:sp>
          <p:nvSpPr>
            <p:cNvPr id="248" name="Shape 248"/>
            <p:cNvSpPr/>
            <p:nvPr/>
          </p:nvSpPr>
          <p:spPr>
            <a:xfrm>
              <a:off x="25400" y="0"/>
              <a:ext cx="1898828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Example #2b: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2"/>
      <p:bldP build="whole" bldLvl="1" animBg="1" rev="0" advAuto="0" spid="2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Iteration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Previously discussed </a:t>
            </a:r>
            <a:r>
              <a:rPr>
                <a:solidFill>
                  <a:srgbClr val="0433FF"/>
                </a:solidFill>
              </a:rPr>
              <a:t>fixed iteration</a:t>
            </a:r>
          </a:p>
          <a:p>
            <a:pPr lvl="1"/>
            <a:r>
              <a:t>Repeating a block of code a fixed number of times (known before loop starts executing)</a:t>
            </a:r>
          </a:p>
          <a:p>
            <a:pPr/>
            <a:r>
              <a:t>Don't always know how many time we want a loop to execute</a:t>
            </a:r>
          </a:p>
          <a:p>
            <a:pPr lvl="1"/>
            <a:r>
              <a:rPr>
                <a:solidFill>
                  <a:srgbClr val="0433FF"/>
                </a:solidFill>
              </a:rPr>
              <a:t>Conditional iteration</a:t>
            </a:r>
            <a:r>
              <a:t> combines decisions with loops</a:t>
            </a:r>
          </a:p>
          <a:p>
            <a:pPr lvl="1"/>
            <a:r>
              <a:t>Repeat a block of code </a:t>
            </a:r>
            <a:r>
              <a:rPr i="1"/>
              <a:t>until</a:t>
            </a:r>
            <a:r>
              <a:t> some condition is met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Iteration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“While condition is true, do this”</a:t>
            </a:r>
          </a:p>
          <a:p>
            <a:pPr/>
          </a:p>
          <a:p>
            <a:pPr/>
          </a:p>
          <a:p>
            <a:pPr/>
          </a:p>
          <a:p>
            <a:pPr/>
            <a:r>
              <a:rPr>
                <a:solidFill>
                  <a:srgbClr val="FF2600"/>
                </a:solidFill>
              </a:rPr>
              <a:t>IMPORTANT:</a:t>
            </a:r>
            <a:r>
              <a:t>  Be sure to update at least one of the values in your condition inside the </a:t>
            </a: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while-loop</a:t>
            </a:r>
          </a:p>
          <a:p>
            <a:pPr lvl="1"/>
            <a:r>
              <a:t>If the condition is not altered inside the loop, then the loop will NEVER terminate (i.e. infinite loop)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2" name="Group 262"/>
          <p:cNvGrpSpPr/>
          <p:nvPr/>
        </p:nvGrpSpPr>
        <p:grpSpPr>
          <a:xfrm>
            <a:off x="1168400" y="3175000"/>
            <a:ext cx="8839200" cy="1917700"/>
            <a:chOff x="-38100" y="0"/>
            <a:chExt cx="8839200" cy="1917700"/>
          </a:xfrm>
        </p:grpSpPr>
        <p:grpSp>
          <p:nvGrpSpPr>
            <p:cNvPr id="260" name="Group 260"/>
            <p:cNvGrpSpPr/>
            <p:nvPr/>
          </p:nvGrpSpPr>
          <p:grpSpPr>
            <a:xfrm>
              <a:off x="-38100" y="444500"/>
              <a:ext cx="8839200" cy="1473200"/>
              <a:chOff x="0" y="0"/>
              <a:chExt cx="8839200" cy="1473200"/>
            </a:xfrm>
          </p:grpSpPr>
          <p:sp>
            <p:nvSpPr>
              <p:cNvPr id="259" name="Shape 259"/>
              <p:cNvSpPr/>
              <p:nvPr/>
            </p:nvSpPr>
            <p:spPr>
              <a:xfrm>
                <a:off x="38100" y="38100"/>
                <a:ext cx="8763000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while</a:t>
                </a:r>
                <a:r>
                  <a:t> condition: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while condition is true</a:t>
                </a:r>
              </a:p>
            </p:txBody>
          </p:sp>
          <p:pic>
            <p:nvPicPr>
              <p:cNvPr id="258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8839200" cy="1473200"/>
              </a:xfrm>
              <a:prstGeom prst="rect">
                <a:avLst/>
              </a:prstGeom>
              <a:effectLst/>
            </p:spPr>
          </p:pic>
        </p:grpSp>
        <p:sp>
          <p:nvSpPr>
            <p:cNvPr id="261" name="Shape 261"/>
            <p:cNvSpPr/>
            <p:nvPr/>
          </p:nvSpPr>
          <p:spPr>
            <a:xfrm>
              <a:off x="38100" y="0"/>
              <a:ext cx="1790973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while-loop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Iteration Example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following will prompt a user for input, and continue to prompt a user for input until the user enters a value that is </a:t>
            </a:r>
            <a:r>
              <a:rPr i="1"/>
              <a:t>greater than 0</a:t>
            </a:r>
            <a:endParaRPr i="1"/>
          </a:p>
          <a:p>
            <a:pPr/>
            <a:endParaRPr i="1"/>
          </a:p>
          <a:p>
            <a:pPr/>
            <a:endParaRPr i="1"/>
          </a:p>
          <a:p>
            <a:pPr/>
            <a:endParaRPr i="1"/>
          </a:p>
          <a:p>
            <a:pPr/>
            <a:endParaRPr i="1"/>
          </a:p>
          <a:p>
            <a:pPr/>
            <a:r>
              <a:rPr>
                <a:solidFill>
                  <a:srgbClr val="FF2600"/>
                </a:solidFill>
              </a:rPr>
              <a:t>NOTE:</a:t>
            </a:r>
            <a:r>
              <a:rPr i="1"/>
              <a:t> </a:t>
            </a:r>
            <a:r>
              <a:t>The condition is dependent on the value of </a:t>
            </a: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t>, therefore </a:t>
            </a:r>
            <a:r>
              <a:rPr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t> MUST change insider the loop</a:t>
            </a: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1" name="Group 271"/>
          <p:cNvGrpSpPr/>
          <p:nvPr/>
        </p:nvGrpSpPr>
        <p:grpSpPr>
          <a:xfrm>
            <a:off x="1168400" y="3505200"/>
            <a:ext cx="8839200" cy="2489200"/>
            <a:chOff x="-38100" y="0"/>
            <a:chExt cx="8839200" cy="2489200"/>
          </a:xfrm>
        </p:grpSpPr>
        <p:grpSp>
          <p:nvGrpSpPr>
            <p:cNvPr id="269" name="Group 269"/>
            <p:cNvGrpSpPr/>
            <p:nvPr/>
          </p:nvGrpSpPr>
          <p:grpSpPr>
            <a:xfrm>
              <a:off x="-38100" y="406400"/>
              <a:ext cx="8839200" cy="2082800"/>
              <a:chOff x="0" y="0"/>
              <a:chExt cx="8839200" cy="208280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38100" y="38100"/>
                <a:ext cx="8763000" cy="200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num = 0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while</a:t>
                </a:r>
                <a:r>
                  <a:t> num &lt;= 0: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var = raw_input("Enter a value greater than 0: ")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num = int(var)</a:t>
                </a:r>
              </a:p>
            </p:txBody>
          </p:sp>
          <p:pic>
            <p:nvPicPr>
              <p:cNvPr id="267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8839200" cy="2082800"/>
              </a:xfrm>
              <a:prstGeom prst="rect">
                <a:avLst/>
              </a:prstGeom>
              <a:effectLst/>
            </p:spPr>
          </p:pic>
        </p:grpSp>
        <p:sp>
          <p:nvSpPr>
            <p:cNvPr id="270" name="Shape 270"/>
            <p:cNvSpPr/>
            <p:nvPr/>
          </p:nvSpPr>
          <p:spPr>
            <a:xfrm>
              <a:off x="38100" y="0"/>
              <a:ext cx="1790973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while-loop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More Interesting Example</a:t>
            </a:r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xfrm>
            <a:off x="571500" y="2324100"/>
            <a:ext cx="11861800" cy="1231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9361" indent="-229361" defTabSz="502412">
              <a:spcBef>
                <a:spcPts val="2500"/>
              </a:spcBef>
              <a:defRPr sz="2408"/>
            </a:lvl1pPr>
          </a:lstStyle>
          <a:p>
            <a:pPr/>
            <a:r>
              <a:t>This examples asks for user input, but only allows the user 10 tries to get the correct input.  A message is printed at the end to indicate how many attempts it took the user.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8" name="Group 278"/>
          <p:cNvGrpSpPr/>
          <p:nvPr/>
        </p:nvGrpSpPr>
        <p:grpSpPr>
          <a:xfrm>
            <a:off x="876300" y="3846287"/>
            <a:ext cx="11239500" cy="5219701"/>
            <a:chOff x="0" y="0"/>
            <a:chExt cx="11239500" cy="5219700"/>
          </a:xfrm>
        </p:grpSpPr>
        <p:sp>
          <p:nvSpPr>
            <p:cNvPr id="277" name="Shape 277"/>
            <p:cNvSpPr/>
            <p:nvPr/>
          </p:nvSpPr>
          <p:spPr>
            <a:xfrm>
              <a:off x="38100" y="38100"/>
              <a:ext cx="11163300" cy="514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user_input = 0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num_attempts = 0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MAX_ATTEMPTS = 10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433FF"/>
                  </a:solidFill>
                </a:rPr>
                <a:t>while</a:t>
              </a:r>
              <a:r>
                <a:t> ((user_input &lt;= 0) </a:t>
              </a:r>
              <a:r>
                <a:rPr>
                  <a:solidFill>
                    <a:srgbClr val="0433FF"/>
                  </a:solidFill>
                </a:rPr>
                <a:t>and</a:t>
              </a:r>
              <a:r>
                <a:t> (num_attempts &lt; MAX_ATTEMPTS)):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var = </a:t>
              </a:r>
              <a:r>
                <a:rPr>
                  <a:solidFill>
                    <a:srgbClr val="FF9300"/>
                  </a:solidFill>
                </a:rPr>
                <a:t>raw_input</a:t>
              </a:r>
              <a:r>
                <a:t>(</a:t>
              </a:r>
              <a:r>
                <a:rPr>
                  <a:solidFill>
                    <a:srgbClr val="008F00"/>
                  </a:solidFill>
                </a:rPr>
                <a:t>"Enter a value greater than 0: "</a:t>
              </a:r>
              <a:r>
                <a:t>)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user_input = </a:t>
              </a:r>
              <a:r>
                <a:rPr>
                  <a:solidFill>
                    <a:srgbClr val="FF9300"/>
                  </a:solidFill>
                </a:rPr>
                <a:t>int</a:t>
              </a:r>
              <a:r>
                <a:t>(var)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num_attempts = num_attempts + 1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433FF"/>
                  </a:solidFill>
                </a:rPr>
                <a:t>if</a:t>
              </a:r>
              <a:r>
                <a:t> (num_attempts == 1):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</a:t>
              </a:r>
              <a:r>
                <a:rPr>
                  <a:solidFill>
                    <a:srgbClr val="FF9300"/>
                  </a:solidFill>
                </a:rPr>
                <a:t>print</a:t>
              </a:r>
              <a:r>
                <a:t> </a:t>
              </a:r>
              <a:r>
                <a:rPr>
                  <a:solidFill>
                    <a:srgbClr val="008F00"/>
                  </a:solidFill>
                </a:rPr>
                <a:t>"User provided correct input on first try"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433FF"/>
                  </a:solidFill>
                </a:rPr>
                <a:t>elif</a:t>
              </a:r>
              <a:r>
                <a:t> (num_attempts &gt;= 10):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</a:t>
              </a:r>
              <a:r>
                <a:rPr>
                  <a:solidFill>
                    <a:srgbClr val="FF9300"/>
                  </a:solidFill>
                </a:rPr>
                <a:t>print</a:t>
              </a:r>
              <a:r>
                <a:t> </a:t>
              </a:r>
              <a:r>
                <a:rPr>
                  <a:solidFill>
                    <a:srgbClr val="008F00"/>
                  </a:solidFill>
                </a:rPr>
                <a:t>"User failed to provide correct input after 10 attempts"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0433FF"/>
                  </a:solidFill>
                </a:rPr>
                <a:t>else</a:t>
              </a:r>
              <a:r>
                <a:t>:</a:t>
              </a:r>
            </a:p>
            <a:p>
              <a:pPr algn="l" defTabSz="457200">
                <a:tabLst>
                  <a:tab pos="330200" algn="l"/>
                </a:tabLst>
                <a:defRPr sz="2000">
                  <a:latin typeface="Menlo"/>
                  <a:ea typeface="Menlo"/>
                  <a:cs typeface="Menlo"/>
                  <a:sym typeface="Menlo"/>
                </a:defRPr>
              </a:pPr>
              <a:r>
                <a:t>    </a:t>
              </a:r>
              <a:r>
                <a:rPr>
                  <a:solidFill>
                    <a:srgbClr val="FF9300"/>
                  </a:solidFill>
                </a:rPr>
                <a:t>print</a:t>
              </a:r>
              <a:r>
                <a:t> </a:t>
              </a:r>
              <a:r>
                <a:rPr>
                  <a:solidFill>
                    <a:srgbClr val="008F00"/>
                  </a:solidFill>
                </a:rPr>
                <a:t>"User provided correct input on attempt # %i"</a:t>
              </a:r>
              <a:r>
                <a:t> % num_attempts</a:t>
              </a:r>
            </a:p>
          </p:txBody>
        </p:sp>
        <p:pic>
          <p:nvPicPr>
            <p:cNvPr id="276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239500" cy="5219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Decisions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like a human, </a:t>
            </a:r>
            <a:r>
              <a:rPr>
                <a:solidFill>
                  <a:srgbClr val="0433FF"/>
                </a:solidFill>
              </a:rPr>
              <a:t>programs need to make decisions</a:t>
            </a:r>
          </a:p>
          <a:p>
            <a:pPr lvl="1"/>
            <a:r>
              <a:t>Should turtle turn left or right?</a:t>
            </a:r>
          </a:p>
          <a:p>
            <a:pPr lvl="1"/>
            <a:r>
              <a:t>Should this piece of code execute?</a:t>
            </a:r>
          </a:p>
          <a:p>
            <a:pPr lvl="1"/>
            <a:r>
              <a:t>Should a different piece of code execute?</a:t>
            </a:r>
          </a:p>
          <a:p>
            <a:pPr lvl="1"/>
            <a:r>
              <a:t>Which piece of code should execute?</a:t>
            </a:r>
          </a:p>
          <a:p>
            <a:pPr/>
            <a:r>
              <a:t>Most programs have </a:t>
            </a:r>
            <a:r>
              <a:rPr>
                <a:solidFill>
                  <a:srgbClr val="0433FF"/>
                </a:solidFill>
              </a:rPr>
              <a:t>multiple branches of </a:t>
            </a:r>
            <a:br>
              <a:rPr>
                <a:solidFill>
                  <a:srgbClr val="0433FF"/>
                </a:solidFill>
              </a:rPr>
            </a:br>
            <a:r>
              <a:rPr>
                <a:solidFill>
                  <a:srgbClr val="0433FF"/>
                </a:solidFill>
              </a:rPr>
              <a:t>execution</a:t>
            </a:r>
          </a:p>
          <a:p>
            <a:pPr lvl="1"/>
            <a:r>
              <a:t>Can produce different output based </a:t>
            </a:r>
            <a:br/>
            <a:r>
              <a:t>on the decisions made while the program </a:t>
            </a:r>
            <a:br/>
            <a:r>
              <a:t>was run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19" name="Group 119"/>
          <p:cNvGrpSpPr/>
          <p:nvPr/>
        </p:nvGrpSpPr>
        <p:grpSpPr>
          <a:xfrm>
            <a:off x="8242300" y="4932578"/>
            <a:ext cx="4309207" cy="4033623"/>
            <a:chOff x="0" y="4978"/>
            <a:chExt cx="4309206" cy="4033621"/>
          </a:xfrm>
        </p:grpSpPr>
        <p:sp>
          <p:nvSpPr>
            <p:cNvPr id="88" name="Shape 88"/>
            <p:cNvSpPr/>
            <p:nvPr/>
          </p:nvSpPr>
          <p:spPr>
            <a:xfrm flipH="1">
              <a:off x="1206500" y="3108986"/>
              <a:ext cx="1186988" cy="455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 flipH="1" flipV="1">
              <a:off x="1262922" y="957130"/>
              <a:ext cx="1117866" cy="541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14" name="Group 114"/>
            <p:cNvGrpSpPr/>
            <p:nvPr/>
          </p:nvGrpSpPr>
          <p:grpSpPr>
            <a:xfrm>
              <a:off x="0" y="4978"/>
              <a:ext cx="4309207" cy="4033623"/>
              <a:chOff x="0" y="4978"/>
              <a:chExt cx="4309206" cy="4033621"/>
            </a:xfrm>
          </p:grpSpPr>
          <p:grpSp>
            <p:nvGrpSpPr>
              <p:cNvPr id="110" name="Group 110"/>
              <p:cNvGrpSpPr/>
              <p:nvPr/>
            </p:nvGrpSpPr>
            <p:grpSpPr>
              <a:xfrm>
                <a:off x="1270000" y="4978"/>
                <a:ext cx="3039207" cy="4033623"/>
                <a:chOff x="0" y="4978"/>
                <a:chExt cx="3039206" cy="4033621"/>
              </a:xfrm>
            </p:grpSpPr>
            <p:sp>
              <p:nvSpPr>
                <p:cNvPr id="90" name="Shape 90"/>
                <p:cNvSpPr/>
                <p:nvPr/>
              </p:nvSpPr>
              <p:spPr>
                <a:xfrm flipH="1">
                  <a:off x="38100" y="296597"/>
                  <a:ext cx="1055688" cy="59240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1" name="Shape 91"/>
                <p:cNvSpPr/>
                <p:nvPr/>
              </p:nvSpPr>
              <p:spPr>
                <a:xfrm flipH="1">
                  <a:off x="1173327" y="1053174"/>
                  <a:ext cx="729953" cy="37759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2" name="Shape 92"/>
                <p:cNvSpPr/>
                <p:nvPr/>
              </p:nvSpPr>
              <p:spPr>
                <a:xfrm flipH="1" flipV="1">
                  <a:off x="1190162" y="1588591"/>
                  <a:ext cx="722875" cy="46120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3" name="Shape 93"/>
                <p:cNvSpPr/>
                <p:nvPr/>
              </p:nvSpPr>
              <p:spPr>
                <a:xfrm flipH="1">
                  <a:off x="1179479" y="2706819"/>
                  <a:ext cx="774205" cy="33820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4" name="Shape 94"/>
                <p:cNvSpPr/>
                <p:nvPr/>
              </p:nvSpPr>
              <p:spPr>
                <a:xfrm flipH="1" flipV="1">
                  <a:off x="1117600" y="3225800"/>
                  <a:ext cx="885131" cy="33436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5" name="Shape 95"/>
                <p:cNvSpPr/>
                <p:nvPr/>
              </p:nvSpPr>
              <p:spPr>
                <a:xfrm flipH="1" flipV="1">
                  <a:off x="0" y="3594100"/>
                  <a:ext cx="1108935" cy="435968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1892473" y="2044700"/>
                  <a:ext cx="105567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1900740" y="1054100"/>
                  <a:ext cx="104740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090591" y="292100"/>
                  <a:ext cx="185755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1934864" y="2705100"/>
                  <a:ext cx="101328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1249427" y="3136900"/>
                  <a:ext cx="169872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1986021" y="3556000"/>
                  <a:ext cx="962126" cy="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1105859" y="4025900"/>
                  <a:ext cx="184228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1941911" y="4978"/>
                  <a:ext cx="1096112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#1</a:t>
                  </a:r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1943094" y="766978"/>
                  <a:ext cx="1096113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#2</a:t>
                  </a:r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1943094" y="1744878"/>
                  <a:ext cx="1096113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#3</a:t>
                  </a:r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>
                  <a:off x="1943094" y="2392578"/>
                  <a:ext cx="1096113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#4</a:t>
                  </a:r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>
                  <a:off x="1943094" y="2837078"/>
                  <a:ext cx="1096113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#5</a:t>
                  </a:r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1943094" y="3306978"/>
                  <a:ext cx="1096113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#6</a:t>
                  </a:r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>
                  <a:off x="1943094" y="3738778"/>
                  <a:ext cx="1096113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b">
                  <a:spAutoFit/>
                </a:bodyPr>
                <a:lstStyle>
                  <a:lvl1pPr>
                    <a:defRPr sz="14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#7</a:t>
                  </a:r>
                </a:p>
              </p:txBody>
            </p:sp>
          </p:grpSp>
          <p:sp>
            <p:nvSpPr>
              <p:cNvPr id="111" name="Shape 111"/>
              <p:cNvSpPr/>
              <p:nvPr/>
            </p:nvSpPr>
            <p:spPr>
              <a:xfrm flipH="1">
                <a:off x="190500" y="952500"/>
                <a:ext cx="999332" cy="12782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 flipH="1" flipV="1">
                <a:off x="190500" y="2273300"/>
                <a:ext cx="999332" cy="12782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0" y="2057400"/>
                <a:ext cx="355600" cy="355600"/>
              </a:xfrm>
              <a:prstGeom prst="ellipse">
                <a:avLst/>
              </a:prstGeom>
              <a:solidFill>
                <a:srgbClr val="FFFC7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/>
                </a:pPr>
              </a:p>
            </p:txBody>
          </p:sp>
        </p:grpSp>
        <p:sp>
          <p:nvSpPr>
            <p:cNvPr id="115" name="Shape 115"/>
            <p:cNvSpPr/>
            <p:nvPr/>
          </p:nvSpPr>
          <p:spPr>
            <a:xfrm>
              <a:off x="1016000" y="749300"/>
              <a:ext cx="355600" cy="355600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016000" y="3403600"/>
              <a:ext cx="355600" cy="355600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197100" y="1320800"/>
              <a:ext cx="355600" cy="355600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197100" y="2959100"/>
              <a:ext cx="355600" cy="355600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determine which branch of code should be executed requires that a decision be made</a:t>
            </a:r>
          </a:p>
          <a:p>
            <a:pPr lvl="1"/>
            <a:r>
              <a:t>Decisions are based on </a:t>
            </a:r>
            <a:r>
              <a:rPr>
                <a:solidFill>
                  <a:srgbClr val="0433FF"/>
                </a:solidFill>
              </a:rPr>
              <a:t>boolean expressions</a:t>
            </a:r>
            <a:endParaRPr>
              <a:solidFill>
                <a:srgbClr val="0433FF"/>
              </a:solidFill>
            </a:endParaRPr>
          </a:p>
          <a:p>
            <a:pPr lvl="1"/>
            <a:r>
              <a:t>The result of a </a:t>
            </a:r>
            <a:r>
              <a:rPr>
                <a:solidFill>
                  <a:srgbClr val="0433FF"/>
                </a:solidFill>
              </a:rPr>
              <a:t>boolean expression</a:t>
            </a:r>
            <a:r>
              <a:t> is either </a:t>
            </a:r>
            <a:br/>
            <a:r>
              <a:rPr i="1">
                <a:solidFill>
                  <a:srgbClr val="008F00"/>
                </a:solidFill>
              </a:rPr>
              <a:t>True</a:t>
            </a:r>
            <a:r>
              <a:t> or </a:t>
            </a:r>
            <a:r>
              <a:rPr i="1">
                <a:solidFill>
                  <a:srgbClr val="FF2600"/>
                </a:solidFill>
              </a:rPr>
              <a:t>False</a:t>
            </a:r>
            <a:endParaRPr>
              <a:solidFill>
                <a:srgbClr val="0433FF"/>
              </a:solidFill>
            </a:endParaRPr>
          </a:p>
          <a:p>
            <a:pPr lvl="2"/>
            <a:endParaRPr>
              <a:solidFill>
                <a:srgbClr val="0433FF"/>
              </a:solidFill>
            </a:endParaRPr>
          </a:p>
          <a:p>
            <a:pPr/>
            <a:r>
              <a:t>In Python . . . </a:t>
            </a:r>
          </a:p>
          <a:p>
            <a:pPr lvl="1"/>
            <a:r>
              <a:t>A value of 0 is considered </a:t>
            </a:r>
            <a:r>
              <a:rPr i="1">
                <a:solidFill>
                  <a:srgbClr val="FF2600"/>
                </a:solidFill>
              </a:rPr>
              <a:t>False</a:t>
            </a:r>
          </a:p>
          <a:p>
            <a:pPr lvl="1"/>
            <a:r>
              <a:rPr b="1"/>
              <a:t>Any</a:t>
            </a:r>
            <a:r>
              <a:t> other value is considered </a:t>
            </a:r>
            <a:r>
              <a:rPr i="1">
                <a:solidFill>
                  <a:srgbClr val="008F00"/>
                </a:solidFill>
              </a:rPr>
              <a:t>True</a:t>
            </a:r>
            <a:br>
              <a:rPr i="1">
                <a:solidFill>
                  <a:srgbClr val="008F00"/>
                </a:solidFill>
              </a:rPr>
            </a:br>
            <a:r>
              <a:t>(even negative numbers)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5" name="Group 155"/>
          <p:cNvGrpSpPr/>
          <p:nvPr/>
        </p:nvGrpSpPr>
        <p:grpSpPr>
          <a:xfrm>
            <a:off x="7077798" y="3695700"/>
            <a:ext cx="5346702" cy="5016500"/>
            <a:chOff x="0" y="0"/>
            <a:chExt cx="5346700" cy="5016499"/>
          </a:xfrm>
        </p:grpSpPr>
        <p:sp>
          <p:nvSpPr>
            <p:cNvPr id="124" name="Shape 124"/>
            <p:cNvSpPr/>
            <p:nvPr/>
          </p:nvSpPr>
          <p:spPr>
            <a:xfrm flipH="1">
              <a:off x="1496981" y="3861792"/>
              <a:ext cx="1472772" cy="565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 flipH="1" flipV="1">
              <a:off x="1566988" y="1188888"/>
              <a:ext cx="1387007" cy="6725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50" name="Group 150"/>
            <p:cNvGrpSpPr/>
            <p:nvPr/>
          </p:nvGrpSpPr>
          <p:grpSpPr>
            <a:xfrm>
              <a:off x="0" y="0"/>
              <a:ext cx="5346701" cy="5016500"/>
              <a:chOff x="0" y="0"/>
              <a:chExt cx="5346700" cy="5016499"/>
            </a:xfrm>
          </p:grpSpPr>
          <p:grpSp>
            <p:nvGrpSpPr>
              <p:cNvPr id="146" name="Group 146"/>
              <p:cNvGrpSpPr/>
              <p:nvPr/>
            </p:nvGrpSpPr>
            <p:grpSpPr>
              <a:xfrm>
                <a:off x="1575769" y="0"/>
                <a:ext cx="3770932" cy="5016500"/>
                <a:chOff x="0" y="0"/>
                <a:chExt cx="3770931" cy="5016499"/>
              </a:xfrm>
            </p:grpSpPr>
            <p:sp>
              <p:nvSpPr>
                <p:cNvPr id="126" name="Shape 126"/>
                <p:cNvSpPr/>
                <p:nvPr/>
              </p:nvSpPr>
              <p:spPr>
                <a:xfrm flipH="1">
                  <a:off x="47273" y="368415"/>
                  <a:ext cx="1309860" cy="73584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 flipH="1">
                  <a:off x="1455821" y="1308188"/>
                  <a:ext cx="905700" cy="46902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 flipH="1" flipV="1">
                  <a:off x="1476709" y="1973250"/>
                  <a:ext cx="896917" cy="57287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 flipH="1">
                  <a:off x="1463455" y="3362245"/>
                  <a:ext cx="960605" cy="42009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 flipH="1" flipV="1">
                  <a:off x="1386677" y="4006891"/>
                  <a:ext cx="1098239" cy="41533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 flipH="1" flipV="1">
                  <a:off x="0" y="4464370"/>
                  <a:ext cx="1375926" cy="54153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2348112" y="2539800"/>
                  <a:ext cx="1309842" cy="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2358370" y="1309338"/>
                  <a:ext cx="129958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1353166" y="362828"/>
                  <a:ext cx="230478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2400709" y="3360110"/>
                  <a:ext cx="1257245" cy="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1550245" y="3896463"/>
                  <a:ext cx="2107709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464183" y="4417045"/>
                  <a:ext cx="1193771" cy="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1372110" y="5000725"/>
                  <a:ext cx="2285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409459" y="0"/>
                  <a:ext cx="1360004" cy="3786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#1</a:t>
                  </a: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2410928" y="946509"/>
                  <a:ext cx="1360004" cy="3786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#2</a:t>
                  </a: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2410928" y="2161197"/>
                  <a:ext cx="1360004" cy="3786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#3</a:t>
                  </a: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2410928" y="2965729"/>
                  <a:ext cx="1360004" cy="3786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#4</a:t>
                  </a: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410928" y="3517859"/>
                  <a:ext cx="1360004" cy="3786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#5</a:t>
                  </a: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410928" y="4029287"/>
                  <a:ext cx="1360004" cy="3786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#6</a:t>
                  </a: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410928" y="4637895"/>
                  <a:ext cx="1360004" cy="3786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b">
                  <a:noAutofit/>
                </a:bodyPr>
                <a:lstStyle>
                  <a:lvl1pPr>
                    <a:defRPr sz="1600">
                      <a:solidFill>
                        <a:srgbClr val="0433FF"/>
                      </a:solidFill>
                      <a:latin typeface="+mn-lt"/>
                      <a:ea typeface="+mn-ea"/>
                      <a:cs typeface="+mn-cs"/>
                      <a:sym typeface="Helvetica Neue"/>
                    </a:defRPr>
                  </a:lvl1pPr>
                </a:lstStyle>
                <a:p>
                  <a:pPr/>
                  <a:r>
                    <a:t>Outcome #7</a:t>
                  </a:r>
                </a:p>
              </p:txBody>
            </p:sp>
          </p:grpSp>
          <p:sp>
            <p:nvSpPr>
              <p:cNvPr id="147" name="Shape 147"/>
              <p:cNvSpPr/>
              <p:nvPr/>
            </p:nvSpPr>
            <p:spPr>
              <a:xfrm flipH="1">
                <a:off x="236365" y="1183137"/>
                <a:ext cx="1239935" cy="15877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8" name="Shape 148"/>
              <p:cNvSpPr/>
              <p:nvPr/>
            </p:nvSpPr>
            <p:spPr>
              <a:xfrm flipH="1" flipV="1">
                <a:off x="236365" y="2823752"/>
                <a:ext cx="1239935" cy="15877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0" y="2555575"/>
                <a:ext cx="441216" cy="441706"/>
              </a:xfrm>
              <a:prstGeom prst="ellipse">
                <a:avLst/>
              </a:prstGeom>
              <a:solidFill>
                <a:srgbClr val="FFFC7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>
                    <a:solidFill>
                      <a:srgbClr val="0433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1260616" y="930734"/>
              <a:ext cx="441217" cy="441705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?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1260616" y="4227741"/>
              <a:ext cx="441217" cy="441706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?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26082" y="1640616"/>
              <a:ext cx="441217" cy="441706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?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726082" y="3675612"/>
              <a:ext cx="441217" cy="441706"/>
            </a:xfrm>
            <a:prstGeom prst="ellipse">
              <a:avLst/>
            </a:prstGeom>
            <a:solidFill>
              <a:srgbClr val="FFFC7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Operators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2697" indent="-242697" defTabSz="531622">
              <a:spcBef>
                <a:spcPts val="2700"/>
              </a:spcBef>
              <a:defRPr sz="2548"/>
            </a:pPr>
            <a:r>
              <a:rPr>
                <a:solidFill>
                  <a:srgbClr val="0433FF"/>
                </a:solidFill>
              </a:rPr>
              <a:t>Boolean expressions</a:t>
            </a:r>
            <a:r>
              <a:t> can consist of </a:t>
            </a:r>
            <a:r>
              <a:rPr>
                <a:solidFill>
                  <a:srgbClr val="0433FF"/>
                </a:solidFill>
              </a:rPr>
              <a:t>comparison operators</a:t>
            </a:r>
            <a:r>
              <a:t> and </a:t>
            </a:r>
            <a:r>
              <a:rPr>
                <a:solidFill>
                  <a:srgbClr val="0433FF"/>
                </a:solidFill>
              </a:rPr>
              <a:t>logical operators </a:t>
            </a:r>
            <a:r>
              <a:t>(you have already seen arithmetic operators such as +, -, *, etc.)</a:t>
            </a:r>
            <a:endParaRPr>
              <a:solidFill>
                <a:srgbClr val="0433FF"/>
              </a:solidFill>
            </a:endParaRP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Will always simplify to either </a:t>
            </a:r>
            <a:r>
              <a:rPr i="1">
                <a:solidFill>
                  <a:srgbClr val="008F00"/>
                </a:solidFill>
              </a:rPr>
              <a:t>True</a:t>
            </a:r>
            <a:r>
              <a:t> or </a:t>
            </a:r>
            <a:r>
              <a:rPr i="1">
                <a:solidFill>
                  <a:srgbClr val="FF2600"/>
                </a:solidFill>
              </a:rPr>
              <a:t>False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</a:p>
          <a:p>
            <a:pPr marL="242697" indent="-242697" defTabSz="531622">
              <a:spcBef>
                <a:spcPts val="2700"/>
              </a:spcBef>
              <a:defRPr sz="2548"/>
            </a:pPr>
            <a:r>
              <a:rPr>
                <a:solidFill>
                  <a:srgbClr val="0433FF"/>
                </a:solidFill>
              </a:rPr>
              <a:t>Comparison Operators</a:t>
            </a:r>
            <a:r>
              <a:t> compare values and return </a:t>
            </a:r>
            <a:r>
              <a:rPr>
                <a:solidFill>
                  <a:srgbClr val="008F00"/>
                </a:solidFill>
              </a:rPr>
              <a:t>True </a:t>
            </a:r>
            <a:r>
              <a:t>/ </a:t>
            </a:r>
            <a:r>
              <a:rPr>
                <a:solidFill>
                  <a:srgbClr val="FF2600"/>
                </a:solidFill>
              </a:rPr>
              <a:t>False</a:t>
            </a:r>
            <a:r>
              <a:t>: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Equality				==		</a:t>
            </a:r>
            <a:r>
              <a:rPr i="1"/>
              <a:t>x</a:t>
            </a:r>
            <a:r>
              <a:t> == </a:t>
            </a:r>
            <a:r>
              <a:rPr i="1"/>
              <a:t>y		</a:t>
            </a:r>
            <a:r>
              <a:t>Is </a:t>
            </a:r>
            <a:r>
              <a:rPr i="1"/>
              <a:t>x</a:t>
            </a:r>
            <a:r>
              <a:t> equivalent to </a:t>
            </a:r>
            <a:r>
              <a:rPr i="1"/>
              <a:t>y</a:t>
            </a:r>
            <a:r>
              <a:t>?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Inequality				!=		</a:t>
            </a:r>
            <a:r>
              <a:rPr i="1"/>
              <a:t>x</a:t>
            </a:r>
            <a:r>
              <a:t> != </a:t>
            </a:r>
            <a:r>
              <a:rPr i="1"/>
              <a:t>y		</a:t>
            </a:r>
            <a:r>
              <a:t>Is </a:t>
            </a:r>
            <a:r>
              <a:rPr i="1"/>
              <a:t>x</a:t>
            </a:r>
            <a:r>
              <a:t> not equivalent to </a:t>
            </a:r>
            <a:r>
              <a:rPr i="1"/>
              <a:t>y</a:t>
            </a:r>
            <a:r>
              <a:t>?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Greater than			&gt;		</a:t>
            </a:r>
            <a:r>
              <a:rPr i="1"/>
              <a:t>x</a:t>
            </a:r>
            <a:r>
              <a:t> &gt; </a:t>
            </a:r>
            <a:r>
              <a:rPr i="1"/>
              <a:t>y		</a:t>
            </a:r>
            <a:r>
              <a:t>Is </a:t>
            </a:r>
            <a:r>
              <a:rPr i="1"/>
              <a:t>x</a:t>
            </a:r>
            <a:r>
              <a:t> greater than </a:t>
            </a:r>
            <a:r>
              <a:rPr i="1"/>
              <a:t>y</a:t>
            </a:r>
            <a:r>
              <a:t>?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Less than				&lt;		</a:t>
            </a:r>
            <a:r>
              <a:rPr i="1"/>
              <a:t>x</a:t>
            </a:r>
            <a:r>
              <a:t> &lt; </a:t>
            </a:r>
            <a:r>
              <a:rPr i="1"/>
              <a:t>y		</a:t>
            </a:r>
            <a:r>
              <a:t>Is </a:t>
            </a:r>
            <a:r>
              <a:rPr i="1"/>
              <a:t>x</a:t>
            </a:r>
            <a:r>
              <a:t> less than </a:t>
            </a:r>
            <a:r>
              <a:rPr i="1"/>
              <a:t>y</a:t>
            </a:r>
            <a:r>
              <a:t>?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Greater Than/Equal		&gt;=		</a:t>
            </a:r>
            <a:r>
              <a:rPr i="1"/>
              <a:t>x</a:t>
            </a:r>
            <a:r>
              <a:t> &gt;= </a:t>
            </a:r>
            <a:r>
              <a:rPr i="1"/>
              <a:t>y		</a:t>
            </a:r>
            <a:r>
              <a:t>Is </a:t>
            </a:r>
            <a:r>
              <a:rPr i="1"/>
              <a:t>x</a:t>
            </a:r>
            <a:r>
              <a:t> greater than or equal to </a:t>
            </a:r>
            <a:r>
              <a:rPr i="1"/>
              <a:t>y</a:t>
            </a:r>
            <a:r>
              <a:t>?</a:t>
            </a:r>
          </a:p>
          <a:p>
            <a:pPr lvl="1" marL="647192" indent="-242697" defTabSz="531622">
              <a:spcBef>
                <a:spcPts val="1300"/>
              </a:spcBef>
              <a:defRPr sz="2548"/>
            </a:pPr>
            <a:r>
              <a:t>Less Than/Equal		&lt;=		</a:t>
            </a:r>
            <a:r>
              <a:rPr i="1"/>
              <a:t>x</a:t>
            </a:r>
            <a:r>
              <a:t> &lt;= </a:t>
            </a:r>
            <a:r>
              <a:rPr i="1"/>
              <a:t>y		</a:t>
            </a:r>
            <a:r>
              <a:t>Is </a:t>
            </a:r>
            <a:r>
              <a:rPr i="1"/>
              <a:t>x</a:t>
            </a:r>
            <a:r>
              <a:t> less than or equal to </a:t>
            </a:r>
            <a:r>
              <a:rPr i="1"/>
              <a:t>y</a:t>
            </a:r>
            <a:r>
              <a:t>?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hape 160"/>
          <p:cNvSpPr/>
          <p:nvPr/>
        </p:nvSpPr>
        <p:spPr>
          <a:xfrm flipH="1">
            <a:off x="4343399" y="5130800"/>
            <a:ext cx="1" cy="3498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5486399" y="5130800"/>
            <a:ext cx="1" cy="3498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7137400" y="5130800"/>
            <a:ext cx="0" cy="3498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Operators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3360" indent="-213360" defTabSz="467359">
              <a:spcBef>
                <a:spcPts val="2400"/>
              </a:spcBef>
              <a:defRPr sz="2240"/>
            </a:pPr>
            <a:r>
              <a:rPr>
                <a:solidFill>
                  <a:srgbClr val="0433FF"/>
                </a:solidFill>
              </a:rPr>
              <a:t>Logical operators</a:t>
            </a:r>
            <a:r>
              <a:t> combine multiple boolean (</a:t>
            </a:r>
            <a:r>
              <a:rPr>
                <a:solidFill>
                  <a:srgbClr val="008F00"/>
                </a:solidFill>
              </a:rPr>
              <a:t>True </a:t>
            </a:r>
            <a:r>
              <a:t>/ </a:t>
            </a:r>
            <a:r>
              <a:rPr>
                <a:solidFill>
                  <a:srgbClr val="FF2600"/>
                </a:solidFill>
              </a:rPr>
              <a:t>False</a:t>
            </a:r>
            <a:r>
              <a:t>) values into a single boolean value</a:t>
            </a:r>
          </a:p>
          <a:p>
            <a:pPr lvl="1" marL="568959" indent="-213360" defTabSz="467359">
              <a:spcBef>
                <a:spcPts val="1200"/>
              </a:spcBef>
              <a:defRPr sz="2240"/>
            </a:pPr>
            <a:r>
              <a:t>AND		</a:t>
            </a:r>
            <a:r>
              <a:rPr i="1">
                <a:solidFill>
                  <a:srgbClr val="0433FF"/>
                </a:solidFill>
              </a:rPr>
              <a:t>and		</a:t>
            </a:r>
            <a:r>
              <a:rPr i="1"/>
              <a:t>x </a:t>
            </a:r>
            <a:r>
              <a:rPr i="1">
                <a:solidFill>
                  <a:srgbClr val="0433FF"/>
                </a:solidFill>
              </a:rPr>
              <a:t>and</a:t>
            </a:r>
            <a:r>
              <a:rPr i="1"/>
              <a:t> y		</a:t>
            </a:r>
            <a:r>
              <a:t>True if </a:t>
            </a:r>
            <a:r>
              <a:rPr i="1"/>
              <a:t>BOTH</a:t>
            </a:r>
            <a:r>
              <a:t> </a:t>
            </a:r>
            <a:r>
              <a:rPr i="1"/>
              <a:t>x</a:t>
            </a:r>
            <a:r>
              <a:t> </a:t>
            </a:r>
            <a:r>
              <a:rPr i="1"/>
              <a:t>AND</a:t>
            </a:r>
            <a:r>
              <a:t> </a:t>
            </a:r>
            <a:r>
              <a:rPr i="1"/>
              <a:t>y</a:t>
            </a:r>
            <a:r>
              <a:t> are true</a:t>
            </a:r>
          </a:p>
          <a:p>
            <a:pPr lvl="1" marL="568959" indent="-213360" defTabSz="467359">
              <a:spcBef>
                <a:spcPts val="1200"/>
              </a:spcBef>
              <a:defRPr sz="2240"/>
            </a:pPr>
            <a:r>
              <a:t>OR			</a:t>
            </a:r>
            <a:r>
              <a:rPr i="1">
                <a:solidFill>
                  <a:srgbClr val="0433FF"/>
                </a:solidFill>
              </a:rPr>
              <a:t>or		</a:t>
            </a:r>
            <a:r>
              <a:rPr i="1"/>
              <a:t>x </a:t>
            </a:r>
            <a:r>
              <a:rPr i="1">
                <a:solidFill>
                  <a:srgbClr val="0433FF"/>
                </a:solidFill>
              </a:rPr>
              <a:t>or</a:t>
            </a:r>
            <a:r>
              <a:rPr i="1"/>
              <a:t> y		</a:t>
            </a:r>
            <a:r>
              <a:t>True if </a:t>
            </a:r>
            <a:r>
              <a:rPr i="1"/>
              <a:t>EITHER x</a:t>
            </a:r>
            <a:r>
              <a:t> </a:t>
            </a:r>
            <a:r>
              <a:rPr i="1"/>
              <a:t>OR</a:t>
            </a:r>
            <a:r>
              <a:t> </a:t>
            </a:r>
            <a:r>
              <a:rPr i="1"/>
              <a:t>y</a:t>
            </a:r>
            <a:r>
              <a:t> are true</a:t>
            </a:r>
          </a:p>
          <a:p>
            <a:pPr lvl="1" marL="568959" indent="-213360" defTabSz="467359">
              <a:spcBef>
                <a:spcPts val="1200"/>
              </a:spcBef>
              <a:defRPr sz="2240"/>
            </a:pPr>
            <a:r>
              <a:t>NOT		</a:t>
            </a:r>
            <a:r>
              <a:rPr i="1">
                <a:solidFill>
                  <a:srgbClr val="0433FF"/>
                </a:solidFill>
              </a:rPr>
              <a:t>not		not</a:t>
            </a:r>
            <a:r>
              <a:rPr i="1"/>
              <a:t> x		</a:t>
            </a:r>
            <a:r>
              <a:t>True if </a:t>
            </a:r>
            <a:r>
              <a:rPr i="1"/>
              <a:t>x</a:t>
            </a:r>
            <a:r>
              <a:t> is False (negates a boolean expression)</a:t>
            </a:r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1" name="Group 171"/>
          <p:cNvGrpSpPr/>
          <p:nvPr/>
        </p:nvGrpSpPr>
        <p:grpSpPr>
          <a:xfrm>
            <a:off x="990600" y="5088104"/>
            <a:ext cx="4762500" cy="4109779"/>
            <a:chOff x="-38100" y="0"/>
            <a:chExt cx="4762500" cy="4109777"/>
          </a:xfrm>
        </p:grpSpPr>
        <p:grpSp>
          <p:nvGrpSpPr>
            <p:cNvPr id="169" name="Group 169"/>
            <p:cNvGrpSpPr/>
            <p:nvPr/>
          </p:nvGrpSpPr>
          <p:grpSpPr>
            <a:xfrm>
              <a:off x="-38100" y="423695"/>
              <a:ext cx="4762500" cy="3686083"/>
              <a:chOff x="0" y="0"/>
              <a:chExt cx="4762500" cy="3686082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38100" y="38100"/>
                <a:ext cx="4686300" cy="3609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lvl="2" indent="0" algn="l">
                  <a:spcBef>
                    <a:spcPts val="1500"/>
                  </a:spcBef>
                  <a:defRPr sz="2200">
                    <a:solidFill>
                      <a:srgbClr val="232323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t>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or</a:t>
                </a:r>
                <a:r>
                  <a:t> 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br>
                  <a:rPr b="1">
                    <a:solidFill>
                      <a:srgbClr val="008F00"/>
                    </a:solidFill>
                  </a:rPr>
                </a:br>
                <a:r>
                  <a:t>(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or</a:t>
                </a:r>
                <a:r>
                  <a:t> 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br>
                  <a:rPr b="1">
                    <a:solidFill>
                      <a:srgbClr val="008F00"/>
                    </a:solidFill>
                  </a:rPr>
                </a:br>
                <a:r>
                  <a:t>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or</a:t>
                </a:r>
                <a:r>
                  <a:t> 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br>
                  <a:rPr b="1">
                    <a:solidFill>
                      <a:srgbClr val="008F00"/>
                    </a:solidFill>
                  </a:rPr>
                </a:br>
                <a:r>
                  <a:t>(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or</a:t>
                </a:r>
                <a:r>
                  <a:t> 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	==&gt;		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br>
                  <a:rPr b="1">
                    <a:solidFill>
                      <a:srgbClr val="008F00"/>
                    </a:solidFill>
                  </a:rPr>
                </a:br>
                <a:br>
                  <a:rPr b="1">
                    <a:solidFill>
                      <a:srgbClr val="008F00"/>
                    </a:solidFill>
                  </a:rPr>
                </a:br>
                <a:r>
                  <a:t>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br>
                  <a:rPr b="1">
                    <a:solidFill>
                      <a:srgbClr val="008F00"/>
                    </a:solidFill>
                  </a:rPr>
                </a:br>
                <a:r>
                  <a:t>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	==&gt;		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br>
                  <a:rPr b="1">
                    <a:solidFill>
                      <a:srgbClr val="FF2600"/>
                    </a:solidFill>
                  </a:rPr>
                </a:br>
                <a:br>
                  <a:rPr b="1">
                    <a:solidFill>
                      <a:srgbClr val="FF2600"/>
                    </a:solidFill>
                  </a:rPr>
                </a:br>
                <a:r>
                  <a:t>(</a:t>
                </a:r>
                <a:r>
                  <a:rPr i="1">
                    <a:solidFill>
                      <a:srgbClr val="0433FF"/>
                    </a:solidFill>
                  </a:rPr>
                  <a:t>not</a:t>
                </a:r>
                <a:r>
                  <a:t> 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	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br>
                  <a:rPr b="1">
                    <a:solidFill>
                      <a:srgbClr val="008F00"/>
                    </a:solidFill>
                  </a:rPr>
                </a:br>
                <a:r>
                  <a:t>(</a:t>
                </a:r>
                <a:r>
                  <a:rPr i="1">
                    <a:solidFill>
                      <a:srgbClr val="0433FF"/>
                    </a:solidFill>
                  </a:rPr>
                  <a:t>not</a:t>
                </a:r>
                <a:r>
                  <a:t> 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		==&gt;		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</a:p>
            </p:txBody>
          </p:sp>
          <p:pic>
            <p:nvPicPr>
              <p:cNvPr id="167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4762500" cy="3686083"/>
              </a:xfrm>
              <a:prstGeom prst="rect">
                <a:avLst/>
              </a:prstGeom>
              <a:effectLst/>
            </p:spPr>
          </p:pic>
        </p:grpSp>
        <p:sp>
          <p:nvSpPr>
            <p:cNvPr id="170" name="Shape 170"/>
            <p:cNvSpPr/>
            <p:nvPr/>
          </p:nvSpPr>
          <p:spPr>
            <a:xfrm>
              <a:off x="30584" y="0"/>
              <a:ext cx="1489787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Examples: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6070600" y="5088104"/>
            <a:ext cx="6248400" cy="2592885"/>
            <a:chOff x="-38100" y="0"/>
            <a:chExt cx="6248400" cy="2592884"/>
          </a:xfrm>
        </p:grpSpPr>
        <p:grpSp>
          <p:nvGrpSpPr>
            <p:cNvPr id="174" name="Group 174"/>
            <p:cNvGrpSpPr/>
            <p:nvPr/>
          </p:nvGrpSpPr>
          <p:grpSpPr>
            <a:xfrm>
              <a:off x="-38100" y="436395"/>
              <a:ext cx="6248400" cy="2156490"/>
              <a:chOff x="0" y="0"/>
              <a:chExt cx="6248400" cy="2156488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38100" y="38100"/>
                <a:ext cx="6172200" cy="2080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lvl="2" indent="0" algn="l">
                  <a:spcBef>
                    <a:spcPts val="1500"/>
                  </a:spcBef>
                  <a:defRPr sz="2200">
                    <a:solidFill>
                      <a:srgbClr val="232323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t>(</a:t>
                </a:r>
                <a:r>
                  <a:rPr i="1">
                    <a:solidFill>
                      <a:srgbClr val="0433FF"/>
                    </a:solidFill>
                  </a:rPr>
                  <a:t>not </a:t>
                </a:r>
                <a:r>
                  <a:t>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))		==&gt;		</a:t>
                </a:r>
                <a:r>
                  <a:rPr b="1">
                    <a:solidFill>
                      <a:srgbClr val="0433FF"/>
                    </a:solidFill>
                  </a:rPr>
                  <a:t>?</a:t>
                </a:r>
                <a:br>
                  <a:rPr b="1">
                    <a:solidFill>
                      <a:srgbClr val="FF2600"/>
                    </a:solidFill>
                  </a:rPr>
                </a:br>
                <a:r>
                  <a:t>(</a:t>
                </a:r>
                <a:r>
                  <a:rPr i="1">
                    <a:solidFill>
                      <a:srgbClr val="0433FF"/>
                    </a:solidFill>
                  </a:rPr>
                  <a:t>not </a:t>
                </a:r>
                <a:r>
                  <a:t>(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)) 			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endParaRPr b="1">
                  <a:solidFill>
                    <a:srgbClr val="008F00"/>
                  </a:solidFill>
                </a:endParaRPr>
              </a:p>
              <a:p>
                <a:pPr lvl="2" indent="0" algn="l">
                  <a:spcBef>
                    <a:spcPts val="1500"/>
                  </a:spcBef>
                  <a:defRPr sz="2200">
                    <a:solidFill>
                      <a:srgbClr val="232323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  <a:br>
                  <a:rPr b="1">
                    <a:solidFill>
                      <a:srgbClr val="008F00"/>
                    </a:solidFill>
                  </a:rPr>
                </a:br>
                <a:r>
                  <a:t>((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 </a:t>
                </a:r>
                <a:r>
                  <a:rPr i="1">
                    <a:solidFill>
                      <a:srgbClr val="0433FF"/>
                    </a:solidFill>
                  </a:rPr>
                  <a:t>or</a:t>
                </a:r>
                <a:r>
                  <a:t> </a:t>
                </a:r>
                <a:r>
                  <a:rPr b="1">
                    <a:solidFill>
                      <a:srgbClr val="FF2600"/>
                    </a:solidFill>
                  </a:rPr>
                  <a:t>False</a:t>
                </a:r>
                <a:r>
                  <a:t>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		==&gt;		</a:t>
                </a:r>
                <a:r>
                  <a:rPr b="1">
                    <a:solidFill>
                      <a:srgbClr val="0433FF"/>
                    </a:solidFill>
                  </a:rPr>
                  <a:t>?</a:t>
                </a:r>
                <a:br>
                  <a:rPr b="1">
                    <a:solidFill>
                      <a:srgbClr val="0433FF"/>
                    </a:solidFill>
                  </a:rPr>
                </a:br>
                <a:r>
                  <a:t>((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  <a:r>
                  <a:t>)			==&gt;		</a:t>
                </a:r>
                <a:r>
                  <a:rPr b="1">
                    <a:solidFill>
                      <a:srgbClr val="008F00"/>
                    </a:solidFill>
                  </a:rPr>
                  <a:t>True</a:t>
                </a:r>
              </a:p>
            </p:txBody>
          </p:sp>
          <p:pic>
            <p:nvPicPr>
              <p:cNvPr id="172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248400" cy="2156489"/>
              </a:xfrm>
              <a:prstGeom prst="rect">
                <a:avLst/>
              </a:prstGeom>
              <a:effectLst/>
            </p:spPr>
          </p:pic>
        </p:grpSp>
        <p:sp>
          <p:nvSpPr>
            <p:cNvPr id="175" name="Shape 175"/>
            <p:cNvSpPr/>
            <p:nvPr/>
          </p:nvSpPr>
          <p:spPr>
            <a:xfrm>
              <a:off x="10786" y="0"/>
              <a:ext cx="2255622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More Examples: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Combining Comparison and Logical Operators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and Logical Operators can be combined to create more complex boolean expressions (“questions”)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5" name="Group 185"/>
          <p:cNvGrpSpPr/>
          <p:nvPr/>
        </p:nvGrpSpPr>
        <p:grpSpPr>
          <a:xfrm>
            <a:off x="736600" y="4021304"/>
            <a:ext cx="5003800" cy="3878096"/>
            <a:chOff x="-38100" y="0"/>
            <a:chExt cx="5003800" cy="3878095"/>
          </a:xfrm>
        </p:grpSpPr>
        <p:grpSp>
          <p:nvGrpSpPr>
            <p:cNvPr id="183" name="Group 183"/>
            <p:cNvGrpSpPr/>
            <p:nvPr/>
          </p:nvGrpSpPr>
          <p:grpSpPr>
            <a:xfrm>
              <a:off x="-38100" y="423695"/>
              <a:ext cx="5003800" cy="3454401"/>
              <a:chOff x="0" y="0"/>
              <a:chExt cx="5003800" cy="34544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38100" y="38100"/>
                <a:ext cx="4927600" cy="3378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0" tIns="127000" rIns="127000" bIns="1270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x = 5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y = 6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((x &lt;= 6)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(y == 6))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# ------------------------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>
                    <a:solidFill>
                      <a:srgbClr val="AB1500"/>
                    </a:solidFill>
                  </a:rPr>
                  <a:t>#</a:t>
                </a:r>
                <a:r>
                  <a:t> ((5 &lt;= 6)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(6 == 6))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>
                    <a:solidFill>
                      <a:srgbClr val="AB1500"/>
                    </a:solidFill>
                  </a:rPr>
                  <a:t>#</a:t>
                </a:r>
                <a:r>
                  <a:t> ( (</a:t>
                </a:r>
                <a:r>
                  <a:rPr>
                    <a:solidFill>
                      <a:srgbClr val="008F00"/>
                    </a:solidFill>
                  </a:rPr>
                  <a:t>True</a:t>
                </a:r>
                <a:r>
                  <a:t>) 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 (</a:t>
                </a:r>
                <a:r>
                  <a:rPr>
                    <a:solidFill>
                      <a:srgbClr val="008F00"/>
                    </a:solidFill>
                  </a:rPr>
                  <a:t>True</a:t>
                </a:r>
                <a:r>
                  <a:t>) 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>
                    <a:solidFill>
                      <a:srgbClr val="AB1500"/>
                    </a:solidFill>
                  </a:rPr>
                  <a:t>#</a:t>
                </a:r>
                <a:r>
                  <a:t>         ( </a:t>
                </a:r>
                <a:r>
                  <a:rPr>
                    <a:solidFill>
                      <a:srgbClr val="008F00"/>
                    </a:solidFill>
                  </a:rPr>
                  <a:t>True</a:t>
                </a:r>
                <a:r>
                  <a:t> )</a:t>
                </a:r>
              </a:p>
            </p:txBody>
          </p:sp>
          <p:pic>
            <p:nvPicPr>
              <p:cNvPr id="181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003800" cy="3454400"/>
              </a:xfrm>
              <a:prstGeom prst="rect">
                <a:avLst/>
              </a:prstGeom>
              <a:effectLst/>
            </p:spPr>
          </p:pic>
        </p:grpSp>
        <p:sp>
          <p:nvSpPr>
            <p:cNvPr id="184" name="Shape 184"/>
            <p:cNvSpPr/>
            <p:nvPr/>
          </p:nvSpPr>
          <p:spPr>
            <a:xfrm>
              <a:off x="0" y="0"/>
              <a:ext cx="1728115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Example #1: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6604000" y="4021304"/>
            <a:ext cx="5270500" cy="4030496"/>
            <a:chOff x="-25400" y="0"/>
            <a:chExt cx="5270500" cy="4030495"/>
          </a:xfrm>
        </p:grpSpPr>
        <p:grpSp>
          <p:nvGrpSpPr>
            <p:cNvPr id="188" name="Group 188"/>
            <p:cNvGrpSpPr/>
            <p:nvPr/>
          </p:nvGrpSpPr>
          <p:grpSpPr>
            <a:xfrm>
              <a:off x="-25400" y="423695"/>
              <a:ext cx="5270500" cy="3606801"/>
              <a:chOff x="0" y="0"/>
              <a:chExt cx="5270500" cy="3606800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38100" y="38100"/>
                <a:ext cx="5194300" cy="3530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x = 5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y = 6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((x &lt;= 6)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(x+2 == y))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# ------------------------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# </a:t>
                </a:r>
                <a:r>
                  <a:rPr>
                    <a:solidFill>
                      <a:srgbClr val="000000"/>
                    </a:solidFill>
                  </a:rPr>
                  <a:t>((5 &lt;= 6)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rPr>
                    <a:solidFill>
                      <a:srgbClr val="000000"/>
                    </a:solidFill>
                  </a:rPr>
                  <a:t> (5+2 == 6))</a:t>
                </a:r>
                <a:endParaRPr>
                  <a:solidFill>
                    <a:srgbClr val="000000"/>
                  </a:solidFill>
                </a:endParaRPr>
              </a:p>
              <a:p>
                <a:pPr algn="l" defTabSz="457200">
                  <a:tabLst>
                    <a:tab pos="330200" algn="l"/>
                  </a:tabLst>
                  <a:defRPr sz="2000">
                    <a:solidFill>
                      <a:srgbClr val="AB15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# </a:t>
                </a:r>
                <a:r>
                  <a:rPr>
                    <a:solidFill>
                      <a:srgbClr val="000000"/>
                    </a:solidFill>
                  </a:rPr>
                  <a:t>((5 &lt;= 6)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rPr>
                    <a:solidFill>
                      <a:srgbClr val="000000"/>
                    </a:solidFill>
                  </a:rPr>
                  <a:t>   (7 == 6))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>
                    <a:solidFill>
                      <a:srgbClr val="AB1500"/>
                    </a:solidFill>
                  </a:rPr>
                  <a:t>#</a:t>
                </a:r>
                <a:r>
                  <a:t> ( (</a:t>
                </a:r>
                <a:r>
                  <a:rPr>
                    <a:solidFill>
                      <a:srgbClr val="008F00"/>
                    </a:solidFill>
                  </a:rPr>
                  <a:t>True</a:t>
                </a:r>
                <a:r>
                  <a:t>)  </a:t>
                </a:r>
                <a:r>
                  <a:rPr i="1">
                    <a:solidFill>
                      <a:srgbClr val="0433FF"/>
                    </a:solidFill>
                  </a:rPr>
                  <a:t>and</a:t>
                </a:r>
                <a:r>
                  <a:t>   (</a:t>
                </a:r>
                <a:r>
                  <a:rPr>
                    <a:solidFill>
                      <a:srgbClr val="FF2600"/>
                    </a:solidFill>
                  </a:rPr>
                  <a:t>False</a:t>
                </a:r>
                <a:r>
                  <a:t>) )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>
                    <a:solidFill>
                      <a:srgbClr val="AB1500"/>
                    </a:solidFill>
                  </a:rPr>
                  <a:t>#       </a:t>
                </a:r>
                <a:r>
                  <a:t> ( </a:t>
                </a:r>
                <a:r>
                  <a:rPr>
                    <a:solidFill>
                      <a:srgbClr val="FF2600"/>
                    </a:solidFill>
                  </a:rPr>
                  <a:t>False</a:t>
                </a:r>
                <a:r>
                  <a:t> )</a:t>
                </a:r>
              </a:p>
            </p:txBody>
          </p:sp>
          <p:pic>
            <p:nvPicPr>
              <p:cNvPr id="186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5270500" cy="3606800"/>
              </a:xfrm>
              <a:prstGeom prst="rect">
                <a:avLst/>
              </a:prstGeom>
              <a:effectLst/>
            </p:spPr>
          </p:pic>
        </p:grpSp>
        <p:sp>
          <p:nvSpPr>
            <p:cNvPr id="189" name="Shape 189"/>
            <p:cNvSpPr/>
            <p:nvPr/>
          </p:nvSpPr>
          <p:spPr>
            <a:xfrm>
              <a:off x="0" y="0"/>
              <a:ext cx="1728115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 u="sng"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Example #2: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2"/>
      <p:bldP build="whole" bldLvl="1" animBg="1" rev="0" advAuto="0" spid="18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Expressions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0433FF"/>
                </a:solidFill>
              </a:rPr>
              <a:t>Conditional expressions</a:t>
            </a:r>
            <a:r>
              <a:t> are used to make a decision and control the flow of a program</a:t>
            </a:r>
          </a:p>
          <a:p>
            <a:pPr/>
            <a:r>
              <a:t>A conditional expression in Python starts with the keyword ‘</a:t>
            </a:r>
            <a:r>
              <a:rPr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t>’ and can take multiple different forms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9" name="Group 199"/>
          <p:cNvGrpSpPr/>
          <p:nvPr/>
        </p:nvGrpSpPr>
        <p:grpSpPr>
          <a:xfrm>
            <a:off x="1168400" y="4826000"/>
            <a:ext cx="8839200" cy="1282700"/>
            <a:chOff x="-38100" y="0"/>
            <a:chExt cx="8839200" cy="1282700"/>
          </a:xfrm>
        </p:grpSpPr>
        <p:grpSp>
          <p:nvGrpSpPr>
            <p:cNvPr id="197" name="Group 197"/>
            <p:cNvGrpSpPr/>
            <p:nvPr/>
          </p:nvGrpSpPr>
          <p:grpSpPr>
            <a:xfrm>
              <a:off x="-38100" y="419100"/>
              <a:ext cx="8839200" cy="863600"/>
              <a:chOff x="0" y="0"/>
              <a:chExt cx="8839200" cy="86360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8100" y="38100"/>
                <a:ext cx="8763000" cy="787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condition: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is true</a:t>
                </a:r>
              </a:p>
            </p:txBody>
          </p:sp>
          <p:pic>
            <p:nvPicPr>
              <p:cNvPr id="195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8839200" cy="863600"/>
              </a:xfrm>
              <a:prstGeom prst="rect">
                <a:avLst/>
              </a:prstGeom>
              <a:effectLst/>
            </p:spPr>
          </p:pic>
        </p:grpSp>
        <p:sp>
          <p:nvSpPr>
            <p:cNvPr id="198" name="Shape 198"/>
            <p:cNvSpPr/>
            <p:nvPr/>
          </p:nvSpPr>
          <p:spPr>
            <a:xfrm>
              <a:off x="0" y="0"/>
              <a:ext cx="2126308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if-statement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1168400" y="6731000"/>
            <a:ext cx="8839200" cy="1917700"/>
            <a:chOff x="-38100" y="0"/>
            <a:chExt cx="8839200" cy="1917700"/>
          </a:xfrm>
        </p:grpSpPr>
        <p:grpSp>
          <p:nvGrpSpPr>
            <p:cNvPr id="202" name="Group 202"/>
            <p:cNvGrpSpPr/>
            <p:nvPr/>
          </p:nvGrpSpPr>
          <p:grpSpPr>
            <a:xfrm>
              <a:off x="-38100" y="444500"/>
              <a:ext cx="8839200" cy="1473200"/>
              <a:chOff x="0" y="0"/>
              <a:chExt cx="8839200" cy="1473200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38100" y="38100"/>
                <a:ext cx="8763000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condition: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else</a:t>
                </a:r>
                <a:r>
                  <a:t>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is false</a:t>
                </a:r>
              </a:p>
            </p:txBody>
          </p:sp>
          <p:pic>
            <p:nvPicPr>
              <p:cNvPr id="200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8839200" cy="1473200"/>
              </a:xfrm>
              <a:prstGeom prst="rect">
                <a:avLst/>
              </a:prstGeom>
              <a:effectLst/>
            </p:spPr>
          </p:pic>
        </p:grpSp>
        <p:sp>
          <p:nvSpPr>
            <p:cNvPr id="203" name="Shape 203"/>
            <p:cNvSpPr/>
            <p:nvPr/>
          </p:nvSpPr>
          <p:spPr>
            <a:xfrm>
              <a:off x="38100" y="0"/>
              <a:ext cx="2964644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if-else-statement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10032024" y="7487667"/>
            <a:ext cx="2844801" cy="881634"/>
            <a:chOff x="0" y="0"/>
            <a:chExt cx="2844800" cy="881632"/>
          </a:xfrm>
        </p:grpSpPr>
        <p:sp>
          <p:nvSpPr>
            <p:cNvPr id="206" name="Shape 206"/>
            <p:cNvSpPr/>
            <p:nvPr/>
          </p:nvSpPr>
          <p:spPr>
            <a:xfrm>
              <a:off x="38100" y="38100"/>
              <a:ext cx="2768600" cy="805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spAutoFit/>
            </a:bodyPr>
            <a:lstStyle>
              <a:lvl1pPr>
                <a:defRPr b="1" sz="2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Executes one or the other, but NOT BOTH</a:t>
              </a:r>
            </a:p>
          </p:txBody>
        </p:sp>
        <p:pic>
          <p:nvPicPr>
            <p:cNvPr id="205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2844800" cy="88163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199" grpId="1"/>
      <p:bldP build="whole" bldLvl="1" animBg="1" rev="0" advAuto="0" spid="207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Expressions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5" name="Group 215"/>
          <p:cNvGrpSpPr/>
          <p:nvPr/>
        </p:nvGrpSpPr>
        <p:grpSpPr>
          <a:xfrm>
            <a:off x="1168400" y="2540000"/>
            <a:ext cx="8839200" cy="1917700"/>
            <a:chOff x="-38100" y="0"/>
            <a:chExt cx="8839200" cy="1917700"/>
          </a:xfrm>
        </p:grpSpPr>
        <p:grpSp>
          <p:nvGrpSpPr>
            <p:cNvPr id="213" name="Group 213"/>
            <p:cNvGrpSpPr/>
            <p:nvPr/>
          </p:nvGrpSpPr>
          <p:grpSpPr>
            <a:xfrm>
              <a:off x="-38100" y="444500"/>
              <a:ext cx="8839200" cy="1473200"/>
              <a:chOff x="0" y="0"/>
              <a:chExt cx="8839200" cy="1473200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38100" y="38100"/>
                <a:ext cx="8763000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condition: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elif </a:t>
                </a:r>
                <a:r>
                  <a:t>condition2: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condition2 is true</a:t>
                </a:r>
              </a:p>
            </p:txBody>
          </p:sp>
          <p:pic>
            <p:nvPicPr>
              <p:cNvPr id="211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8839200" cy="1473200"/>
              </a:xfrm>
              <a:prstGeom prst="rect">
                <a:avLst/>
              </a:prstGeom>
              <a:effectLst/>
            </p:spPr>
          </p:pic>
        </p:grpSp>
        <p:sp>
          <p:nvSpPr>
            <p:cNvPr id="214" name="Shape 214"/>
            <p:cNvSpPr/>
            <p:nvPr/>
          </p:nvSpPr>
          <p:spPr>
            <a:xfrm>
              <a:off x="38100" y="0"/>
              <a:ext cx="2964644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if-elif-statement</a:t>
              </a:r>
            </a:p>
          </p:txBody>
        </p:sp>
      </p:grpSp>
      <p:grpSp>
        <p:nvGrpSpPr>
          <p:cNvPr id="220" name="Group 220"/>
          <p:cNvGrpSpPr/>
          <p:nvPr/>
        </p:nvGrpSpPr>
        <p:grpSpPr>
          <a:xfrm>
            <a:off x="1168400" y="5359400"/>
            <a:ext cx="8839200" cy="2781300"/>
            <a:chOff x="-38100" y="0"/>
            <a:chExt cx="8839200" cy="2781300"/>
          </a:xfrm>
        </p:grpSpPr>
        <p:grpSp>
          <p:nvGrpSpPr>
            <p:cNvPr id="218" name="Group 218"/>
            <p:cNvGrpSpPr/>
            <p:nvPr/>
          </p:nvGrpSpPr>
          <p:grpSpPr>
            <a:xfrm>
              <a:off x="-38100" y="393700"/>
              <a:ext cx="8839200" cy="2387600"/>
              <a:chOff x="0" y="0"/>
              <a:chExt cx="8839200" cy="2387600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38100" y="38100"/>
                <a:ext cx="8763000" cy="2311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condition: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elif </a:t>
                </a:r>
                <a:r>
                  <a:t>condition2: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condition2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elif </a:t>
                </a:r>
                <a:r>
                  <a:t>condition3: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condition3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...</a:t>
                </a:r>
              </a:p>
            </p:txBody>
          </p:sp>
          <p:pic>
            <p:nvPicPr>
              <p:cNvPr id="216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8839200" cy="2387600"/>
              </a:xfrm>
              <a:prstGeom prst="rect">
                <a:avLst/>
              </a:prstGeom>
              <a:effectLst/>
            </p:spPr>
          </p:pic>
        </p:grpSp>
        <p:sp>
          <p:nvSpPr>
            <p:cNvPr id="219" name="Shape 219"/>
            <p:cNvSpPr/>
            <p:nvPr/>
          </p:nvSpPr>
          <p:spPr>
            <a:xfrm>
              <a:off x="38100" y="0"/>
              <a:ext cx="2964644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if-elif-statement</a:t>
              </a:r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10032024" y="3258567"/>
            <a:ext cx="2844801" cy="881634"/>
            <a:chOff x="0" y="0"/>
            <a:chExt cx="2844800" cy="881632"/>
          </a:xfrm>
        </p:grpSpPr>
        <p:sp>
          <p:nvSpPr>
            <p:cNvPr id="222" name="Shape 222"/>
            <p:cNvSpPr/>
            <p:nvPr/>
          </p:nvSpPr>
          <p:spPr>
            <a:xfrm>
              <a:off x="38100" y="38100"/>
              <a:ext cx="2768600" cy="805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spAutoFit/>
            </a:bodyPr>
            <a:lstStyle>
              <a:lvl1pPr>
                <a:defRPr b="1" sz="2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Executes one or the other, but NOT BOTH</a:t>
              </a:r>
            </a:p>
          </p:txBody>
        </p:sp>
        <p:pic>
          <p:nvPicPr>
            <p:cNvPr id="221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2844800" cy="88163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Expressions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1" name="Group 231"/>
          <p:cNvGrpSpPr/>
          <p:nvPr/>
        </p:nvGrpSpPr>
        <p:grpSpPr>
          <a:xfrm>
            <a:off x="1168400" y="2336800"/>
            <a:ext cx="11129467" cy="2489201"/>
            <a:chOff x="-38099" y="0"/>
            <a:chExt cx="11129466" cy="2489200"/>
          </a:xfrm>
        </p:grpSpPr>
        <p:grpSp>
          <p:nvGrpSpPr>
            <p:cNvPr id="229" name="Group 229"/>
            <p:cNvGrpSpPr/>
            <p:nvPr/>
          </p:nvGrpSpPr>
          <p:grpSpPr>
            <a:xfrm>
              <a:off x="-38100" y="406400"/>
              <a:ext cx="11129467" cy="2082801"/>
              <a:chOff x="0" y="0"/>
              <a:chExt cx="11129466" cy="2082800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38100" y="38100"/>
                <a:ext cx="11053267" cy="200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if</a:t>
                </a:r>
                <a:r>
                  <a:t> condition: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elif </a:t>
                </a:r>
                <a:r>
                  <a:t>condition2: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condition2 is true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</a:t>
                </a:r>
                <a:r>
                  <a:rPr>
                    <a:solidFill>
                      <a:srgbClr val="0433FF"/>
                    </a:solidFill>
                  </a:rPr>
                  <a:t>else</a:t>
                </a:r>
                <a:r>
                  <a:t>:</a:t>
                </a:r>
              </a:p>
              <a:p>
                <a:pPr algn="l" defTabSz="457200">
                  <a:tabLst>
                    <a:tab pos="330200" algn="l"/>
                  </a:tabLst>
                  <a:defRPr sz="2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t>    STATEMENTS to executes if condition and condition2 are BOTH false</a:t>
                </a:r>
              </a:p>
            </p:txBody>
          </p:sp>
          <p:pic>
            <p:nvPicPr>
              <p:cNvPr id="227" name="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1129467" cy="2082801"/>
              </a:xfrm>
              <a:prstGeom prst="rect">
                <a:avLst/>
              </a:prstGeom>
              <a:effectLst/>
            </p:spPr>
          </p:pic>
        </p:grpSp>
        <p:sp>
          <p:nvSpPr>
            <p:cNvPr id="230" name="Shape 230"/>
            <p:cNvSpPr/>
            <p:nvPr/>
          </p:nvSpPr>
          <p:spPr>
            <a:xfrm>
              <a:off x="38100" y="0"/>
              <a:ext cx="3802981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 algn="l">
                <a:def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solidFill>
                    <a:srgbClr val="AB1500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if-elif-else-statement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