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5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008751"/>
                </a:solidFill>
              </a:rPr>
              <a:t>Functions &amp; Function Calls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22" name="Shape 122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23" name="Shape 123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124" name="Shape 124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3340099" y="3098799"/>
            <a:ext cx="66040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2</a:t>
            </a:r>
          </a:p>
        </p:txBody>
      </p:sp>
      <p:sp>
        <p:nvSpPr>
          <p:cNvPr id="126" name="Shape 126"/>
          <p:cNvSpPr/>
          <p:nvPr/>
        </p:nvSpPr>
        <p:spPr>
          <a:xfrm>
            <a:off x="2451100" y="83057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3</a:t>
            </a:r>
          </a:p>
        </p:txBody>
      </p:sp>
      <p:sp>
        <p:nvSpPr>
          <p:cNvPr id="127" name="Shape 127"/>
          <p:cNvSpPr/>
          <p:nvPr/>
        </p:nvSpPr>
        <p:spPr>
          <a:xfrm>
            <a:off x="25400" y="77343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28" name="Shape 128"/>
          <p:cNvSpPr/>
          <p:nvPr/>
        </p:nvSpPr>
        <p:spPr>
          <a:xfrm>
            <a:off x="5549900" y="36448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4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4406900" y="7696200"/>
            <a:ext cx="6690431" cy="901700"/>
            <a:chOff x="0" y="0"/>
            <a:chExt cx="6690430" cy="901700"/>
          </a:xfrm>
        </p:grpSpPr>
        <p:sp>
          <p:nvSpPr>
            <p:cNvPr id="129" name="Shape 129"/>
            <p:cNvSpPr/>
            <p:nvPr/>
          </p:nvSpPr>
          <p:spPr>
            <a:xfrm>
              <a:off x="353130" y="0"/>
              <a:ext cx="6337301" cy="901700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 algn="l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Execution continues all the way until the end of the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main()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function on line 16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139699"/>
              <a:ext cx="653110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5</a:t>
              </a:r>
            </a:p>
          </p:txBody>
        </p:sp>
      </p:grpSp>
      <p:sp>
        <p:nvSpPr>
          <p:cNvPr id="132" name="Shape 132"/>
          <p:cNvSpPr/>
          <p:nvPr/>
        </p:nvSpPr>
        <p:spPr>
          <a:xfrm rot="5400000">
            <a:off x="4241800" y="5689600"/>
            <a:ext cx="3289300" cy="622300"/>
          </a:xfrm>
          <a:prstGeom prst="rightArrow">
            <a:avLst>
              <a:gd name="adj1" fmla="val 35395"/>
              <a:gd name="adj2" fmla="val 74309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presetClass="entr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2"/>
      <p:bldP build="whole" bldLvl="1" animBg="1" rev="0" advAuto="0" spid="1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36" name="Shape 136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37" name="Shape 137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138" name="Shape 138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sp>
        <p:nvSpPr>
          <p:cNvPr id="139" name="Shape 139"/>
          <p:cNvSpPr/>
          <p:nvPr/>
        </p:nvSpPr>
        <p:spPr>
          <a:xfrm>
            <a:off x="3340099" y="3098799"/>
            <a:ext cx="66040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2</a:t>
            </a:r>
          </a:p>
        </p:txBody>
      </p:sp>
      <p:sp>
        <p:nvSpPr>
          <p:cNvPr id="140" name="Shape 140"/>
          <p:cNvSpPr/>
          <p:nvPr/>
        </p:nvSpPr>
        <p:spPr>
          <a:xfrm>
            <a:off x="2451100" y="83057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3</a:t>
            </a:r>
          </a:p>
        </p:txBody>
      </p:sp>
      <p:sp>
        <p:nvSpPr>
          <p:cNvPr id="141" name="Shape 141"/>
          <p:cNvSpPr/>
          <p:nvPr/>
        </p:nvSpPr>
        <p:spPr>
          <a:xfrm>
            <a:off x="25400" y="87503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42" name="Shape 142"/>
          <p:cNvSpPr/>
          <p:nvPr/>
        </p:nvSpPr>
        <p:spPr>
          <a:xfrm>
            <a:off x="5549900" y="36448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4</a:t>
            </a:r>
          </a:p>
        </p:txBody>
      </p:sp>
      <p:sp>
        <p:nvSpPr>
          <p:cNvPr id="143" name="Shape 143"/>
          <p:cNvSpPr/>
          <p:nvPr/>
        </p:nvSpPr>
        <p:spPr>
          <a:xfrm>
            <a:off x="4406900" y="78358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5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3009899" y="8585200"/>
            <a:ext cx="7630232" cy="901700"/>
            <a:chOff x="0" y="0"/>
            <a:chExt cx="7630230" cy="901700"/>
          </a:xfrm>
        </p:grpSpPr>
        <p:sp>
          <p:nvSpPr>
            <p:cNvPr id="144" name="Shape 144"/>
            <p:cNvSpPr/>
            <p:nvPr/>
          </p:nvSpPr>
          <p:spPr>
            <a:xfrm>
              <a:off x="353130" y="0"/>
              <a:ext cx="7277101" cy="901700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 algn="l">
                <a:defRPr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sz="2400"/>
                <a:t>After executing the body of the main function, execution resumes after the point of call (line 19)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-1" y="139699"/>
              <a:ext cx="653111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6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50" name="Shape 150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TurtleWorld()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Turtle()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fd(turtle,100)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rt(turtle,90)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fd(turtle,100)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rt(turtle,90)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raw_input('Press enter to exit')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51" name="Shape 151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pic>
        <p:nvPicPr>
          <p:cNvPr id="152" name="people_cartoon_wizard_in_sorcerers_robe_and_a_magic_wand_0521-1010-2714-0148_SMU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5981700"/>
            <a:ext cx="3810000" cy="3225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>
            <a:off x="6997700" y="4660900"/>
            <a:ext cx="4635500" cy="1320800"/>
          </a:xfrm>
          <a:prstGeom prst="wedgeEllipseCallout">
            <a:avLst>
              <a:gd name="adj1" fmla="val 17212"/>
              <a:gd name="adj2" fmla="val 97446"/>
            </a:avLst>
          </a:prstGeom>
          <a:solidFill>
            <a:srgbClr val="EBEBEB"/>
          </a:solidFill>
          <a:ln w="12700">
            <a:solidFill>
              <a:srgbClr val="929292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000"/>
              <a:t>Guess what?  You’ve been using LOTS of function calls already!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2"/>
      <p:bldP build="whole" bldLvl="1" animBg="1" rev="0" advAuto="0" spid="1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TurtleWorld()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Turtle()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56" name="Shape 156"/>
          <p:cNvSpPr/>
          <p:nvPr/>
        </p:nvSpPr>
        <p:spPr>
          <a:xfrm>
            <a:off x="1231900" y="2247900"/>
            <a:ext cx="10350500" cy="16129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57" name="Shape 157"/>
          <p:cNvSpPr/>
          <p:nvPr/>
        </p:nvSpPr>
        <p:spPr>
          <a:xfrm>
            <a:off x="1231900" y="4660900"/>
            <a:ext cx="10350500" cy="34925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60" name="Shape 160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pic>
        <p:nvPicPr>
          <p:cNvPr id="161" name="people_cartoon_wizard_in_sorcerers_robe_and_a_magic_wand_0521-1010-2714-0148_SMU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5981700"/>
            <a:ext cx="3810000" cy="3225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sp>
        <p:nvSpPr>
          <p:cNvPr id="162" name="Shape 162"/>
          <p:cNvSpPr/>
          <p:nvPr/>
        </p:nvSpPr>
        <p:spPr>
          <a:xfrm>
            <a:off x="6997700" y="4660900"/>
            <a:ext cx="4635500" cy="1320800"/>
          </a:xfrm>
          <a:prstGeom prst="wedgeEllipseCallout">
            <a:avLst>
              <a:gd name="adj1" fmla="val 17212"/>
              <a:gd name="adj2" fmla="val 97446"/>
            </a:avLst>
          </a:prstGeom>
          <a:solidFill>
            <a:srgbClr val="EBEBEB"/>
          </a:solidFill>
          <a:ln w="12700">
            <a:solidFill>
              <a:srgbClr val="929292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Some </a:t>
            </a:r>
            <a:r>
              <a:rPr sz="2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function calls</a:t>
            </a:r>
            <a:r>
              <a:rPr sz="2000">
                <a:latin typeface="+mn-lt"/>
                <a:ea typeface="+mn-ea"/>
                <a:cs typeface="+mn-cs"/>
                <a:sym typeface="Helvetica Neue"/>
              </a:rPr>
              <a:t> don’t require any </a:t>
            </a:r>
            <a:r>
              <a:rPr sz="2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arguments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fd(turtle,100)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rt(turtle,90)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fd(turtle,100)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FF2600"/>
                </a:solidFill>
                <a:latin typeface="Menlo"/>
                <a:ea typeface="Menlo"/>
                <a:cs typeface="Menlo"/>
                <a:sym typeface="Menlo"/>
              </a:rPr>
              <a:t>	rt(turtle,90)</a:t>
            </a:r>
            <a:endParaRPr sz="2400">
              <a:solidFill>
                <a:srgbClr val="FF2600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65" name="Shape 165"/>
          <p:cNvSpPr/>
          <p:nvPr/>
        </p:nvSpPr>
        <p:spPr>
          <a:xfrm>
            <a:off x="1231900" y="2324100"/>
            <a:ext cx="10350500" cy="2933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66" name="Shape 166"/>
          <p:cNvSpPr/>
          <p:nvPr/>
        </p:nvSpPr>
        <p:spPr>
          <a:xfrm>
            <a:off x="1231900" y="6883400"/>
            <a:ext cx="10350500" cy="20955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69" name="Shape 169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pic>
        <p:nvPicPr>
          <p:cNvPr id="170" name="people_cartoon_wizard_in_sorcerers_robe_and_a_magic_wand_0521-1010-2714-0148_SMU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5981700"/>
            <a:ext cx="3810000" cy="3225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sp>
        <p:nvSpPr>
          <p:cNvPr id="171" name="Shape 171"/>
          <p:cNvSpPr/>
          <p:nvPr/>
        </p:nvSpPr>
        <p:spPr>
          <a:xfrm>
            <a:off x="6997700" y="4660900"/>
            <a:ext cx="4635500" cy="1320800"/>
          </a:xfrm>
          <a:prstGeom prst="wedgeEllipseCallout">
            <a:avLst>
              <a:gd name="adj1" fmla="val 17212"/>
              <a:gd name="adj2" fmla="val 97446"/>
            </a:avLst>
          </a:prstGeom>
          <a:solidFill>
            <a:srgbClr val="EBEBEB"/>
          </a:solidFill>
          <a:ln w="12700">
            <a:solidFill>
              <a:srgbClr val="929292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>
                <a:latin typeface="+mn-lt"/>
                <a:ea typeface="+mn-ea"/>
                <a:cs typeface="+mn-cs"/>
                <a:sym typeface="Helvetica Neue"/>
              </a:rPr>
              <a:t>Other </a:t>
            </a:r>
            <a:r>
              <a:rPr sz="2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function calls</a:t>
            </a:r>
            <a:r>
              <a:rPr sz="2000">
                <a:latin typeface="+mn-lt"/>
                <a:ea typeface="+mn-ea"/>
                <a:cs typeface="+mn-cs"/>
                <a:sym typeface="Helvetica Neue"/>
              </a:rPr>
              <a:t> may require one or more </a:t>
            </a:r>
            <a:r>
              <a:rPr sz="20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arguments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75" name="Shape 175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176" name="Shape 176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77" name="Shape 177"/>
          <p:cNvSpPr/>
          <p:nvPr/>
        </p:nvSpPr>
        <p:spPr>
          <a:xfrm>
            <a:off x="8281872" y="2434234"/>
            <a:ext cx="3937001" cy="1248767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400"/>
              <a:t>Here’s another example that shows a function that requires two arguments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81" name="Shape 181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182" name="Shape 182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83" name="Shape 183"/>
          <p:cNvSpPr/>
          <p:nvPr/>
        </p:nvSpPr>
        <p:spPr>
          <a:xfrm>
            <a:off x="1231900" y="3136900"/>
            <a:ext cx="11125200" cy="60452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84" name="Shape 184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85" name="Shape 185"/>
          <p:cNvSpPr/>
          <p:nvPr/>
        </p:nvSpPr>
        <p:spPr>
          <a:xfrm>
            <a:off x="5995872" y="2540000"/>
            <a:ext cx="3937001" cy="8890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Function declaration for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right_ang()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function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89" name="Shape 189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190" name="Shape 190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91" name="Shape 191"/>
          <p:cNvSpPr/>
          <p:nvPr/>
        </p:nvSpPr>
        <p:spPr>
          <a:xfrm>
            <a:off x="1231900" y="3136900"/>
            <a:ext cx="11125200" cy="60452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92" name="Shape 192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93" name="Shape 193"/>
          <p:cNvSpPr/>
          <p:nvPr/>
        </p:nvSpPr>
        <p:spPr>
          <a:xfrm>
            <a:off x="5995872" y="2286000"/>
            <a:ext cx="5181601" cy="12700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Includes two </a:t>
            </a:r>
            <a:r>
              <a:rPr sz="24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parameters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, </a:t>
            </a:r>
            <a:br>
              <a:rPr sz="2400">
                <a:latin typeface="+mn-lt"/>
                <a:ea typeface="+mn-ea"/>
                <a:cs typeface="+mn-cs"/>
                <a:sym typeface="Helvetica Neue"/>
              </a:rPr>
            </a:br>
            <a:r>
              <a:rPr sz="2400">
                <a:latin typeface="Menlo"/>
                <a:ea typeface="Menlo"/>
                <a:cs typeface="Menlo"/>
                <a:sym typeface="Menlo"/>
              </a:rPr>
              <a:t>t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and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that are only available inside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right_ang()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function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97" name="Shape 197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198" name="Shape 198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99" name="Shape 199"/>
          <p:cNvSpPr/>
          <p:nvPr/>
        </p:nvSpPr>
        <p:spPr>
          <a:xfrm>
            <a:off x="1231900" y="3136900"/>
            <a:ext cx="11125200" cy="2844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00" name="Shape 200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01" name="Shape 201"/>
          <p:cNvSpPr/>
          <p:nvPr/>
        </p:nvSpPr>
        <p:spPr>
          <a:xfrm>
            <a:off x="4852872" y="5715000"/>
            <a:ext cx="4140201" cy="8890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length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variable is assigned a value of 100</a:t>
            </a:r>
          </a:p>
        </p:txBody>
      </p:sp>
      <p:sp>
        <p:nvSpPr>
          <p:cNvPr id="202" name="Shape 202"/>
          <p:cNvSpPr/>
          <p:nvPr/>
        </p:nvSpPr>
        <p:spPr>
          <a:xfrm>
            <a:off x="1231900" y="7239000"/>
            <a:ext cx="11125200" cy="1955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206" name="Shape 206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207" name="Shape 207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208" name="Shape 208"/>
          <p:cNvSpPr/>
          <p:nvPr/>
        </p:nvSpPr>
        <p:spPr>
          <a:xfrm>
            <a:off x="1231900" y="3136900"/>
            <a:ext cx="11125200" cy="2844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09" name="Shape 209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10" name="Shape 210"/>
          <p:cNvSpPr/>
          <p:nvPr/>
        </p:nvSpPr>
        <p:spPr>
          <a:xfrm>
            <a:off x="1231900" y="7239000"/>
            <a:ext cx="11125200" cy="1955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11" name="Shape 211"/>
          <p:cNvSpPr/>
          <p:nvPr/>
        </p:nvSpPr>
        <p:spPr>
          <a:xfrm>
            <a:off x="6757872" y="6464300"/>
            <a:ext cx="5664201" cy="9017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length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variable is </a:t>
            </a:r>
            <a:r>
              <a:rPr sz="24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 Neue"/>
              </a:rPr>
              <a:t>passed as an argument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to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right_ang()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function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Concepts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Encapsulation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Modularize commonly used code that performs a specific task</a:t>
            </a:r>
            <a:endParaRPr sz="2800">
              <a:solidFill>
                <a:srgbClr val="232323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Generalization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Perform a similar operation on different values that are provided via </a:t>
            </a:r>
            <a:r>
              <a:rPr sz="2800">
                <a:solidFill>
                  <a:srgbClr val="0433FF"/>
                </a:solidFill>
              </a:rPr>
              <a:t>parameters</a:t>
            </a:r>
            <a:endParaRPr sz="2800">
              <a:solidFill>
                <a:srgbClr val="0433FF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Functions can be executed via a </a:t>
            </a:r>
            <a:r>
              <a:rPr b="1" sz="2800">
                <a:solidFill>
                  <a:srgbClr val="0433FF"/>
                </a:solidFill>
              </a:rPr>
              <a:t>function call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The function call provides </a:t>
            </a:r>
            <a:r>
              <a:rPr sz="2800">
                <a:solidFill>
                  <a:srgbClr val="0433FF"/>
                </a:solidFill>
              </a:rPr>
              <a:t>arguments</a:t>
            </a:r>
            <a:r>
              <a:rPr sz="2800">
                <a:solidFill>
                  <a:srgbClr val="232323"/>
                </a:solidFill>
              </a:rPr>
              <a:t> to the function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The </a:t>
            </a:r>
            <a:r>
              <a:rPr sz="2800">
                <a:solidFill>
                  <a:srgbClr val="0433FF"/>
                </a:solidFill>
              </a:rPr>
              <a:t>arguments</a:t>
            </a:r>
            <a:r>
              <a:rPr sz="2800">
                <a:solidFill>
                  <a:srgbClr val="232323"/>
                </a:solidFill>
              </a:rPr>
              <a:t> correspond to </a:t>
            </a:r>
            <a:r>
              <a:rPr sz="2800">
                <a:solidFill>
                  <a:srgbClr val="0433FF"/>
                </a:solidFill>
              </a:rPr>
              <a:t>parameters</a:t>
            </a:r>
            <a:r>
              <a:rPr sz="2800">
                <a:solidFill>
                  <a:srgbClr val="232323"/>
                </a:solidFill>
              </a:rPr>
              <a:t> that are declared in the </a:t>
            </a:r>
            <a:r>
              <a:rPr sz="2800">
                <a:solidFill>
                  <a:srgbClr val="0433FF"/>
                </a:solidFill>
              </a:rPr>
              <a:t>function definition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214" name="Shape 2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215" name="Shape 215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216" name="Shape 216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217" name="Shape 217"/>
          <p:cNvSpPr/>
          <p:nvPr/>
        </p:nvSpPr>
        <p:spPr>
          <a:xfrm>
            <a:off x="1231900" y="3136900"/>
            <a:ext cx="11125200" cy="2844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18" name="Shape 218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19" name="Shape 219"/>
          <p:cNvSpPr/>
          <p:nvPr/>
        </p:nvSpPr>
        <p:spPr>
          <a:xfrm>
            <a:off x="1231900" y="7239000"/>
            <a:ext cx="11125200" cy="1955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20" name="Shape 220"/>
          <p:cNvSpPr/>
          <p:nvPr/>
        </p:nvSpPr>
        <p:spPr>
          <a:xfrm rot="15978636">
            <a:off x="2330448" y="4591055"/>
            <a:ext cx="3454401" cy="622301"/>
          </a:xfrm>
          <a:prstGeom prst="rightArrow">
            <a:avLst>
              <a:gd name="adj1" fmla="val 35395"/>
              <a:gd name="adj2" fmla="val 74309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21" name="Shape 221"/>
          <p:cNvSpPr/>
          <p:nvPr/>
        </p:nvSpPr>
        <p:spPr>
          <a:xfrm rot="15418724">
            <a:off x="3469644" y="4594789"/>
            <a:ext cx="3454401" cy="622301"/>
          </a:xfrm>
          <a:prstGeom prst="rightArrow">
            <a:avLst>
              <a:gd name="adj1" fmla="val 35395"/>
              <a:gd name="adj2" fmla="val 74309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22" name="Shape 222"/>
          <p:cNvSpPr/>
          <p:nvPr/>
        </p:nvSpPr>
        <p:spPr>
          <a:xfrm>
            <a:off x="5995872" y="3822700"/>
            <a:ext cx="5664201" cy="16383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The values stored in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variable and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length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variable are given to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right_ang()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function.  </a:t>
            </a:r>
            <a:r>
              <a:rPr sz="24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rPr>
              <a:t>NOTE: The order matters.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nodeType="after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whole" bldLvl="1" animBg="1" rev="0" advAuto="0" spid="222" grpId="3"/>
      <p:bldP build="whole" bldLvl="1" animBg="1" rev="0" advAuto="0" spid="2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226" name="Shape 226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228" name="Shape 228"/>
          <p:cNvSpPr/>
          <p:nvPr/>
        </p:nvSpPr>
        <p:spPr>
          <a:xfrm>
            <a:off x="1231900" y="3136900"/>
            <a:ext cx="11125200" cy="2844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29" name="Shape 229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30" name="Shape 230"/>
          <p:cNvSpPr/>
          <p:nvPr/>
        </p:nvSpPr>
        <p:spPr>
          <a:xfrm>
            <a:off x="1231900" y="7239000"/>
            <a:ext cx="11125200" cy="1955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31" name="Shape 231"/>
          <p:cNvSpPr/>
          <p:nvPr/>
        </p:nvSpPr>
        <p:spPr>
          <a:xfrm>
            <a:off x="5741872" y="2527300"/>
            <a:ext cx="5994401" cy="9017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The value of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becomes 100 since that was the value of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length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on line 14.</a:t>
            </a:r>
          </a:p>
        </p:txBody>
      </p:sp>
      <p:sp>
        <p:nvSpPr>
          <p:cNvPr id="232" name="Shape 232"/>
          <p:cNvSpPr/>
          <p:nvPr/>
        </p:nvSpPr>
        <p:spPr>
          <a:xfrm rot="15978636">
            <a:off x="2330448" y="4591055"/>
            <a:ext cx="3454401" cy="622301"/>
          </a:xfrm>
          <a:prstGeom prst="rightArrow">
            <a:avLst>
              <a:gd name="adj1" fmla="val 35395"/>
              <a:gd name="adj2" fmla="val 74309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33" name="Shape 233"/>
          <p:cNvSpPr/>
          <p:nvPr/>
        </p:nvSpPr>
        <p:spPr>
          <a:xfrm rot="15418724">
            <a:off x="3469644" y="4594789"/>
            <a:ext cx="3454401" cy="622301"/>
          </a:xfrm>
          <a:prstGeom prst="rightArrow">
            <a:avLst>
              <a:gd name="adj1" fmla="val 35395"/>
              <a:gd name="adj2" fmla="val 74309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 Calls with Arguments</a:t>
            </a:r>
          </a:p>
        </p:txBody>
      </p:sp>
      <p:sp>
        <p:nvSpPr>
          <p:cNvPr id="236" name="Shape 2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237" name="Shape 237"/>
          <p:cNvSpPr/>
          <p:nvPr/>
        </p:nvSpPr>
        <p:spPr>
          <a:xfrm>
            <a:off x="584200" y="2032000"/>
            <a:ext cx="4699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20</a:t>
            </a:r>
          </a:p>
        </p:txBody>
      </p:sp>
      <p:sp>
        <p:nvSpPr>
          <p:cNvPr id="238" name="Shape 238"/>
          <p:cNvSpPr/>
          <p:nvPr/>
        </p:nvSpPr>
        <p:spPr>
          <a:xfrm>
            <a:off x="1219200" y="2032000"/>
            <a:ext cx="111252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right_ang(t, size):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fd(t,size)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length = 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    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Define a length variable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right_ang(turtle, length)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Call the right_ang function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    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239" name="Shape 239"/>
          <p:cNvSpPr/>
          <p:nvPr/>
        </p:nvSpPr>
        <p:spPr>
          <a:xfrm>
            <a:off x="1231900" y="4584700"/>
            <a:ext cx="11125200" cy="1397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40" name="Shape 240"/>
          <p:cNvSpPr/>
          <p:nvPr/>
        </p:nvSpPr>
        <p:spPr>
          <a:xfrm>
            <a:off x="1231900" y="2120900"/>
            <a:ext cx="10350500" cy="520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41" name="Shape 241"/>
          <p:cNvSpPr/>
          <p:nvPr/>
        </p:nvSpPr>
        <p:spPr>
          <a:xfrm>
            <a:off x="1231900" y="7239000"/>
            <a:ext cx="11125200" cy="1955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242" name="Shape 242"/>
          <p:cNvSpPr/>
          <p:nvPr/>
        </p:nvSpPr>
        <p:spPr>
          <a:xfrm>
            <a:off x="3582872" y="3810000"/>
            <a:ext cx="5245101" cy="1270000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>
                <a:latin typeface="+mn-lt"/>
                <a:ea typeface="+mn-ea"/>
                <a:cs typeface="+mn-cs"/>
                <a:sym typeface="Helvetica Neue"/>
              </a:rPr>
              <a:t>When the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right_ang()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function is finished, the variables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and 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size</a:t>
            </a:r>
            <a:r>
              <a:rPr sz="2400">
                <a:latin typeface="+mn-lt"/>
                <a:ea typeface="+mn-ea"/>
                <a:cs typeface="+mn-cs"/>
                <a:sym typeface="Helvetica Neue"/>
              </a:rPr>
              <a:t> disappear and </a:t>
            </a:r>
            <a:r>
              <a:rPr sz="2400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rPr>
              <a:t>NO LONGER EXIST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Terms to Remember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208025" indent="-208025" defTabSz="455675">
              <a:spcBef>
                <a:spcPts val="2300"/>
              </a:spcBef>
              <a:defRPr b="0" sz="1800">
                <a:solidFill>
                  <a:srgbClr val="000000"/>
                </a:solidFill>
              </a:defRPr>
            </a:pPr>
            <a:r>
              <a:rPr b="1" sz="2184">
                <a:solidFill>
                  <a:srgbClr val="0433FF"/>
                </a:solidFill>
              </a:rPr>
              <a:t>Function Declaration</a:t>
            </a:r>
            <a:r>
              <a:rPr b="1" sz="2184">
                <a:solidFill>
                  <a:srgbClr val="008751"/>
                </a:solidFill>
              </a:rPr>
              <a:t> - the first line of a function definition that includes the function name, and the list of parameters</a:t>
            </a:r>
            <a:br>
              <a:rPr b="1" sz="2184">
                <a:solidFill>
                  <a:srgbClr val="008751"/>
                </a:solidFill>
              </a:rPr>
            </a:br>
            <a:endParaRPr b="1" sz="2184">
              <a:solidFill>
                <a:srgbClr val="008751"/>
              </a:solidFill>
            </a:endParaRPr>
          </a:p>
          <a:p>
            <a:pPr lvl="0" marL="208025" indent="-208025" defTabSz="455675">
              <a:spcBef>
                <a:spcPts val="2300"/>
              </a:spcBef>
              <a:defRPr b="0" sz="1800">
                <a:solidFill>
                  <a:srgbClr val="000000"/>
                </a:solidFill>
              </a:defRPr>
            </a:pPr>
            <a:r>
              <a:rPr b="1" sz="2184">
                <a:solidFill>
                  <a:srgbClr val="0433FF"/>
                </a:solidFill>
              </a:rPr>
              <a:t>Parameters</a:t>
            </a:r>
            <a:r>
              <a:rPr b="1" sz="2184">
                <a:solidFill>
                  <a:srgbClr val="008751"/>
                </a:solidFill>
              </a:rPr>
              <a:t> - the list of variables that a function expects to be provided when that function is called.  These are included as part of the </a:t>
            </a:r>
            <a:r>
              <a:rPr b="1" sz="2184">
                <a:solidFill>
                  <a:srgbClr val="0433FF"/>
                </a:solidFill>
              </a:rPr>
              <a:t>function</a:t>
            </a:r>
            <a:r>
              <a:rPr b="1" sz="2184">
                <a:solidFill>
                  <a:srgbClr val="008751"/>
                </a:solidFill>
              </a:rPr>
              <a:t> </a:t>
            </a:r>
            <a:r>
              <a:rPr b="1" sz="2184">
                <a:solidFill>
                  <a:srgbClr val="0433FF"/>
                </a:solidFill>
              </a:rPr>
              <a:t>declaration</a:t>
            </a:r>
            <a:r>
              <a:rPr b="1" sz="2184">
                <a:solidFill>
                  <a:srgbClr val="008751"/>
                </a:solidFill>
              </a:rPr>
              <a:t>.</a:t>
            </a:r>
            <a:br>
              <a:rPr b="1" sz="2184">
                <a:solidFill>
                  <a:srgbClr val="008751"/>
                </a:solidFill>
              </a:rPr>
            </a:br>
            <a:endParaRPr b="1" sz="2184">
              <a:solidFill>
                <a:srgbClr val="008751"/>
              </a:solidFill>
            </a:endParaRPr>
          </a:p>
          <a:p>
            <a:pPr lvl="0" marL="208025" indent="-208025" defTabSz="455675">
              <a:spcBef>
                <a:spcPts val="2300"/>
              </a:spcBef>
              <a:defRPr b="0" sz="1800">
                <a:solidFill>
                  <a:srgbClr val="000000"/>
                </a:solidFill>
              </a:defRPr>
            </a:pPr>
            <a:r>
              <a:rPr b="1" sz="2184">
                <a:solidFill>
                  <a:srgbClr val="0433FF"/>
                </a:solidFill>
              </a:rPr>
              <a:t>Function Body</a:t>
            </a:r>
            <a:r>
              <a:rPr b="1" sz="2184">
                <a:solidFill>
                  <a:srgbClr val="008751"/>
                </a:solidFill>
              </a:rPr>
              <a:t> - the body of a function is where all the work is done inside that function</a:t>
            </a:r>
            <a:br>
              <a:rPr b="1" sz="2184">
                <a:solidFill>
                  <a:srgbClr val="008751"/>
                </a:solidFill>
              </a:rPr>
            </a:br>
            <a:endParaRPr b="1" sz="2184">
              <a:solidFill>
                <a:srgbClr val="008751"/>
              </a:solidFill>
            </a:endParaRPr>
          </a:p>
          <a:p>
            <a:pPr lvl="0" marL="208025" indent="-208025" defTabSz="455675">
              <a:spcBef>
                <a:spcPts val="2300"/>
              </a:spcBef>
              <a:defRPr b="0" sz="1800">
                <a:solidFill>
                  <a:srgbClr val="000000"/>
                </a:solidFill>
              </a:defRPr>
            </a:pPr>
            <a:r>
              <a:rPr b="1" sz="2184">
                <a:solidFill>
                  <a:srgbClr val="0433FF"/>
                </a:solidFill>
              </a:rPr>
              <a:t>Function Call</a:t>
            </a:r>
            <a:r>
              <a:rPr b="1" sz="2184">
                <a:solidFill>
                  <a:srgbClr val="008751"/>
                </a:solidFill>
              </a:rPr>
              <a:t> - a piece of code that redirects a program to execute code in a previously defined function.  A function call MUST include a list of </a:t>
            </a:r>
            <a:r>
              <a:rPr b="1" sz="2184">
                <a:solidFill>
                  <a:srgbClr val="0433FF"/>
                </a:solidFill>
              </a:rPr>
              <a:t>arguments</a:t>
            </a:r>
            <a:r>
              <a:rPr b="1" sz="2184">
                <a:solidFill>
                  <a:srgbClr val="008751"/>
                </a:solidFill>
              </a:rPr>
              <a:t> that are passed into the </a:t>
            </a:r>
            <a:r>
              <a:rPr b="1" sz="2184">
                <a:solidFill>
                  <a:srgbClr val="0433FF"/>
                </a:solidFill>
              </a:rPr>
              <a:t>parameters</a:t>
            </a:r>
            <a:r>
              <a:rPr b="1" sz="2184">
                <a:solidFill>
                  <a:srgbClr val="008751"/>
                </a:solidFill>
              </a:rPr>
              <a:t> of the function.</a:t>
            </a:r>
            <a:br>
              <a:rPr b="1" sz="2184">
                <a:solidFill>
                  <a:srgbClr val="008751"/>
                </a:solidFill>
              </a:rPr>
            </a:br>
            <a:endParaRPr b="1" sz="2184">
              <a:solidFill>
                <a:srgbClr val="008751"/>
              </a:solidFill>
            </a:endParaRPr>
          </a:p>
          <a:p>
            <a:pPr lvl="0" marL="208025" indent="-208025" defTabSz="455675">
              <a:spcBef>
                <a:spcPts val="2300"/>
              </a:spcBef>
              <a:defRPr b="0" sz="1800">
                <a:solidFill>
                  <a:srgbClr val="000000"/>
                </a:solidFill>
              </a:defRPr>
            </a:pPr>
            <a:r>
              <a:rPr b="1" sz="2184">
                <a:solidFill>
                  <a:srgbClr val="0433FF"/>
                </a:solidFill>
              </a:rPr>
              <a:t>Arguments</a:t>
            </a:r>
            <a:r>
              <a:rPr b="1" sz="2184">
                <a:solidFill>
                  <a:srgbClr val="008751"/>
                </a:solidFill>
              </a:rPr>
              <a:t> - literals, variables, or expressions that are included in a function call to provide information to a function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Python’s Function Syntax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All </a:t>
            </a:r>
            <a:r>
              <a:rPr b="1" sz="2800">
                <a:solidFill>
                  <a:srgbClr val="0433FF"/>
                </a:solidFill>
              </a:rPr>
              <a:t>function definitions</a:t>
            </a:r>
            <a:r>
              <a:rPr b="1" sz="2800">
                <a:solidFill>
                  <a:srgbClr val="008751"/>
                </a:solidFill>
              </a:rPr>
              <a:t> in Python must: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Start with the </a:t>
            </a:r>
            <a:r>
              <a:rPr b="1" sz="2800">
                <a:solidFill>
                  <a:srgbClr val="BB2CA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sz="2800">
                <a:solidFill>
                  <a:srgbClr val="232323"/>
                </a:solidFill>
              </a:rPr>
              <a:t> keyword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This is the start of the </a:t>
            </a:r>
            <a:r>
              <a:rPr sz="2800">
                <a:solidFill>
                  <a:srgbClr val="0433FF"/>
                </a:solidFill>
              </a:rPr>
              <a:t>function declaration</a:t>
            </a:r>
            <a:endParaRPr sz="2800">
              <a:solidFill>
                <a:srgbClr val="AB150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Have a function name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Have a parameter list (even if it’s empty)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Include one or more INDENTED statements as the </a:t>
            </a:r>
            <a:r>
              <a:rPr sz="2800">
                <a:solidFill>
                  <a:srgbClr val="0433FF"/>
                </a:solidFill>
              </a:rPr>
              <a:t>function body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49" name="Shape 49"/>
          <p:cNvSpPr/>
          <p:nvPr/>
        </p:nvSpPr>
        <p:spPr>
          <a:xfrm>
            <a:off x="2108200" y="6578600"/>
            <a:ext cx="88011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function_name(parameter_list, ... , ... 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statement1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statement2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etc.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53" name="Shape 53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54" name="Shape 54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55" name="Shape 55"/>
          <p:cNvSpPr/>
          <p:nvPr/>
        </p:nvSpPr>
        <p:spPr>
          <a:xfrm>
            <a:off x="8027872" y="2294534"/>
            <a:ext cx="3937001" cy="880466"/>
          </a:xfrm>
          <a:prstGeom prst="rect">
            <a:avLst/>
          </a:prstGeom>
          <a:solidFill>
            <a:srgbClr val="FFFCC0"/>
          </a:solidFill>
          <a:ln w="50800">
            <a:solidFill>
              <a:srgbClr val="FF2600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400"/>
              <a:t>NOTE: A program’s flow is not necessarily linear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59" name="Shape 59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60" name="Shape 60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61" name="Shape 61"/>
          <p:cNvSpPr/>
          <p:nvPr/>
        </p:nvSpPr>
        <p:spPr>
          <a:xfrm>
            <a:off x="1231900" y="3213100"/>
            <a:ext cx="10325100" cy="56134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64" name="Group 64"/>
          <p:cNvGrpSpPr/>
          <p:nvPr/>
        </p:nvGrpSpPr>
        <p:grpSpPr>
          <a:xfrm>
            <a:off x="7658099" y="2472334"/>
            <a:ext cx="4103574" cy="880466"/>
            <a:chOff x="0" y="0"/>
            <a:chExt cx="4103572" cy="880465"/>
          </a:xfrm>
        </p:grpSpPr>
        <p:sp>
          <p:nvSpPr>
            <p:cNvPr id="62" name="Shape 62"/>
            <p:cNvSpPr/>
            <p:nvPr/>
          </p:nvSpPr>
          <p:spPr>
            <a:xfrm>
              <a:off x="357072" y="-1"/>
              <a:ext cx="3746501" cy="880467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 algn="l">
                <a:defRPr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sz="2400"/>
                <a:t>Run line 2, it is not part of a function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118465"/>
              <a:ext cx="660401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1</a:t>
              </a:r>
            </a:p>
          </p:txBody>
        </p:sp>
      </p:grpSp>
      <p:sp>
        <p:nvSpPr>
          <p:cNvPr id="65" name="Shape 65"/>
          <p:cNvSpPr/>
          <p:nvPr/>
        </p:nvSpPr>
        <p:spPr>
          <a:xfrm>
            <a:off x="25400" y="27305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69" name="Shape 69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70" name="Shape 70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71" name="Shape 71"/>
          <p:cNvSpPr/>
          <p:nvPr/>
        </p:nvSpPr>
        <p:spPr>
          <a:xfrm>
            <a:off x="1231900" y="3822700"/>
            <a:ext cx="10350500" cy="5003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72" name="Shape 72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340100" y="2959100"/>
            <a:ext cx="9232901" cy="901700"/>
            <a:chOff x="0" y="0"/>
            <a:chExt cx="9232900" cy="901700"/>
          </a:xfrm>
        </p:grpSpPr>
        <p:sp>
          <p:nvSpPr>
            <p:cNvPr id="73" name="Shape 73"/>
            <p:cNvSpPr/>
            <p:nvPr/>
          </p:nvSpPr>
          <p:spPr>
            <a:xfrm>
              <a:off x="353130" y="0"/>
              <a:ext cx="8879771" cy="901700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 algn="l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Run line 4, find the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function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declaration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for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main()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.</a:t>
              </a:r>
              <a:br>
                <a:rPr sz="2400">
                  <a:latin typeface="+mn-lt"/>
                  <a:ea typeface="+mn-ea"/>
                  <a:cs typeface="+mn-cs"/>
                  <a:sym typeface="Helvetica Neue"/>
                </a:rPr>
              </a:br>
              <a:r>
                <a:rPr sz="24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Helvetica Neue"/>
                </a:rPr>
                <a:t>DO NOT EXECUTE THE CODE INSIDE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the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function yet.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39699"/>
              <a:ext cx="653110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2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25400" y="34544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80" name="Shape 80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81" name="Shape 81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82" name="Shape 82"/>
          <p:cNvSpPr/>
          <p:nvPr/>
        </p:nvSpPr>
        <p:spPr>
          <a:xfrm>
            <a:off x="1231900" y="3822700"/>
            <a:ext cx="10325100" cy="50165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83" name="Shape 83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sp>
        <p:nvSpPr>
          <p:cNvPr id="84" name="Shape 84"/>
          <p:cNvSpPr/>
          <p:nvPr/>
        </p:nvSpPr>
        <p:spPr>
          <a:xfrm>
            <a:off x="3340099" y="3098799"/>
            <a:ext cx="66040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2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5800725" y="3661368"/>
            <a:ext cx="6630106" cy="4604074"/>
            <a:chOff x="0" y="0"/>
            <a:chExt cx="6630105" cy="4604072"/>
          </a:xfrm>
        </p:grpSpPr>
        <p:sp>
          <p:nvSpPr>
            <p:cNvPr id="85" name="Shape 85"/>
            <p:cNvSpPr/>
            <p:nvPr/>
          </p:nvSpPr>
          <p:spPr>
            <a:xfrm flipV="1">
              <a:off x="0" y="0"/>
              <a:ext cx="677400" cy="2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" name="Shape 86"/>
            <p:cNvSpPr/>
            <p:nvPr/>
          </p:nvSpPr>
          <p:spPr>
            <a:xfrm>
              <a:off x="636207" y="1910756"/>
              <a:ext cx="1108213" cy="2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" name="Shape 87"/>
            <p:cNvSpPr/>
            <p:nvPr/>
          </p:nvSpPr>
          <p:spPr>
            <a:xfrm flipV="1">
              <a:off x="3175" y="4568231"/>
              <a:ext cx="677400" cy="2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653917" y="4618"/>
              <a:ext cx="1" cy="4599455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1702505" y="1088431"/>
              <a:ext cx="4927601" cy="1714501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 algn="l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Note that the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main()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function is indented.  The end of the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function definition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is where the indentation stops.</a:t>
              </a:r>
            </a:p>
          </p:txBody>
        </p:sp>
      </p:grpSp>
      <p:sp>
        <p:nvSpPr>
          <p:cNvPr id="91" name="Shape 91"/>
          <p:cNvSpPr/>
          <p:nvPr/>
        </p:nvSpPr>
        <p:spPr>
          <a:xfrm>
            <a:off x="25400" y="34544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95" name="Shape 95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96" name="Shape 96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97" name="Shape 97"/>
          <p:cNvSpPr/>
          <p:nvPr/>
        </p:nvSpPr>
        <p:spPr>
          <a:xfrm>
            <a:off x="1231900" y="3822700"/>
            <a:ext cx="10236200" cy="43688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98" name="Shape 98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sp>
        <p:nvSpPr>
          <p:cNvPr id="99" name="Shape 99"/>
          <p:cNvSpPr/>
          <p:nvPr/>
        </p:nvSpPr>
        <p:spPr>
          <a:xfrm>
            <a:off x="3340099" y="3098799"/>
            <a:ext cx="66040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2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451100" y="8166100"/>
            <a:ext cx="6690431" cy="901700"/>
            <a:chOff x="0" y="0"/>
            <a:chExt cx="6690430" cy="901700"/>
          </a:xfrm>
        </p:grpSpPr>
        <p:sp>
          <p:nvSpPr>
            <p:cNvPr id="100" name="Shape 100"/>
            <p:cNvSpPr/>
            <p:nvPr/>
          </p:nvSpPr>
          <p:spPr>
            <a:xfrm>
              <a:off x="353130" y="0"/>
              <a:ext cx="6337301" cy="901700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 algn="l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Run line 18.  Find the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function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call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to the previously defined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main()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function.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139699"/>
              <a:ext cx="653110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3</a:t>
              </a:r>
            </a:p>
          </p:txBody>
        </p:sp>
      </p:grpSp>
      <p:pic>
        <p:nvPicPr>
          <p:cNvPr id="103" name="people_cartoon_wizard_in_sorcerers_robe_and_a_magic_wand_0521-1010-2714-0148_SMU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5981700"/>
            <a:ext cx="3810000" cy="3225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</p:pic>
      <p:sp>
        <p:nvSpPr>
          <p:cNvPr id="104" name="Shape 104"/>
          <p:cNvSpPr/>
          <p:nvPr/>
        </p:nvSpPr>
        <p:spPr>
          <a:xfrm>
            <a:off x="7556500" y="4660900"/>
            <a:ext cx="4076700" cy="1320800"/>
          </a:xfrm>
          <a:prstGeom prst="wedgeEllipseCallout">
            <a:avLst>
              <a:gd name="adj1" fmla="val 17381"/>
              <a:gd name="adj2" fmla="val 93214"/>
            </a:avLst>
          </a:prstGeom>
          <a:solidFill>
            <a:srgbClr val="EBEBEB"/>
          </a:solidFill>
          <a:ln w="12700">
            <a:solidFill>
              <a:srgbClr val="929292"/>
            </a:solidFill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sz="1800"/>
            </a:pPr>
            <a:r>
              <a:rPr sz="2000"/>
              <a:t>I remember seeing a function named main on line 4</a:t>
            </a:r>
          </a:p>
        </p:txBody>
      </p:sp>
      <p:sp>
        <p:nvSpPr>
          <p:cNvPr id="105" name="Shape 105"/>
          <p:cNvSpPr/>
          <p:nvPr/>
        </p:nvSpPr>
        <p:spPr>
          <a:xfrm>
            <a:off x="25400" y="84328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presetClass="entr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3"/>
      <p:bldP build="whole" bldLvl="1" animBg="1" rev="0" advAuto="0" spid="103" grpId="2"/>
      <p:bldP build="whole" bldLvl="1" animBg="1" rev="0" advAuto="0" spid="1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Functions &amp; Function Calls: Example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  <p:sp>
        <p:nvSpPr>
          <p:cNvPr id="109" name="Shape 109"/>
          <p:cNvSpPr/>
          <p:nvPr/>
        </p:nvSpPr>
        <p:spPr>
          <a:xfrm>
            <a:off x="1219200" y="2362200"/>
            <a:ext cx="111252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Load TurtleWorld functions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from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swampy.TurtleWorld </a:t>
            </a: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import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*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BB2CA2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 main():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world = TurtleWorld()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TurtleWorld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turtle = Turtle()         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Create Turtle object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Draw graphics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fd(turtle,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100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rt(turtle,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90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rPr>
              <a:t># Press enter to exit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key = raw_input(</a:t>
            </a:r>
            <a:r>
              <a:rPr sz="24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rPr>
              <a:t>'Press enter to exit'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400">
                <a:latin typeface="Menlo"/>
                <a:ea typeface="Menlo"/>
                <a:cs typeface="Menlo"/>
                <a:sym typeface="Menlo"/>
              </a:rPr>
              <a:t>world.destroy()</a:t>
            </a: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endParaRPr sz="2400">
              <a:latin typeface="Menlo"/>
              <a:ea typeface="Menlo"/>
              <a:cs typeface="Menlo"/>
              <a:sym typeface="Menlo"/>
            </a:endParaRPr>
          </a:p>
          <a:p>
            <a:pPr lvl="0" algn="l" defTabSz="457200">
              <a:tabLst>
                <a:tab pos="330200" algn="l"/>
              </a:tabLst>
              <a:defRPr sz="1800"/>
            </a:pPr>
            <a:r>
              <a:rPr sz="2400">
                <a:latin typeface="Menlo"/>
                <a:ea typeface="Menlo"/>
                <a:cs typeface="Menlo"/>
                <a:sym typeface="Menlo"/>
              </a:rPr>
              <a:t>main()</a:t>
            </a:r>
          </a:p>
        </p:txBody>
      </p:sp>
      <p:sp>
        <p:nvSpPr>
          <p:cNvPr id="110" name="Shape 110"/>
          <p:cNvSpPr/>
          <p:nvPr/>
        </p:nvSpPr>
        <p:spPr>
          <a:xfrm>
            <a:off x="584200" y="2362200"/>
            <a:ext cx="4699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8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9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10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11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12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13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14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15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16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17</a:t>
            </a:r>
            <a:endParaRPr sz="2400">
              <a:solidFill>
                <a:srgbClr val="A9A9A9"/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r" defTabSz="457200">
              <a:tabLst>
                <a:tab pos="330200" algn="l"/>
              </a:tabLst>
              <a:defRPr sz="1800"/>
            </a:pPr>
            <a:r>
              <a:rPr sz="2400">
                <a:solidFill>
                  <a:srgbClr val="A9A9A9"/>
                </a:solidFill>
                <a:latin typeface="Menlo"/>
                <a:ea typeface="Menlo"/>
                <a:cs typeface="Menlo"/>
                <a:sym typeface="Menlo"/>
              </a:rPr>
              <a:t>18</a:t>
            </a:r>
          </a:p>
        </p:txBody>
      </p:sp>
      <p:sp>
        <p:nvSpPr>
          <p:cNvPr id="111" name="Shape 111"/>
          <p:cNvSpPr/>
          <p:nvPr/>
        </p:nvSpPr>
        <p:spPr>
          <a:xfrm>
            <a:off x="1231900" y="4114800"/>
            <a:ext cx="10782300" cy="40767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sp>
        <p:nvSpPr>
          <p:cNvPr id="112" name="Shape 112"/>
          <p:cNvSpPr/>
          <p:nvPr/>
        </p:nvSpPr>
        <p:spPr>
          <a:xfrm>
            <a:off x="7658099" y="2590799"/>
            <a:ext cx="66040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1</a:t>
            </a:r>
          </a:p>
        </p:txBody>
      </p:sp>
      <p:sp>
        <p:nvSpPr>
          <p:cNvPr id="113" name="Shape 113"/>
          <p:cNvSpPr/>
          <p:nvPr/>
        </p:nvSpPr>
        <p:spPr>
          <a:xfrm>
            <a:off x="3340099" y="3098799"/>
            <a:ext cx="660402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2</a:t>
            </a:r>
          </a:p>
        </p:txBody>
      </p:sp>
      <p:sp>
        <p:nvSpPr>
          <p:cNvPr id="114" name="Shape 114"/>
          <p:cNvSpPr/>
          <p:nvPr/>
        </p:nvSpPr>
        <p:spPr>
          <a:xfrm>
            <a:off x="2451100" y="8305799"/>
            <a:ext cx="653110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B00">
              <a:alpha val="25000"/>
            </a:srgbClr>
          </a:solidFill>
          <a:ln w="50800">
            <a:solidFill>
              <a:srgbClr val="FF2600">
                <a:alpha val="25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/>
            </a:pPr>
            <a:r>
              <a:rPr b="1" sz="2400"/>
              <a:t>3</a:t>
            </a:r>
          </a:p>
        </p:txBody>
      </p:sp>
      <p:sp>
        <p:nvSpPr>
          <p:cNvPr id="115" name="Shape 115"/>
          <p:cNvSpPr/>
          <p:nvPr/>
        </p:nvSpPr>
        <p:spPr>
          <a:xfrm>
            <a:off x="25400" y="3810000"/>
            <a:ext cx="571500" cy="368300"/>
          </a:xfrm>
          <a:prstGeom prst="rightArrow">
            <a:avLst>
              <a:gd name="adj1" fmla="val 24711"/>
              <a:gd name="adj2" fmla="val 105981"/>
            </a:avLst>
          </a:prstGeom>
          <a:gradFill>
            <a:gsLst>
              <a:gs pos="0">
                <a:srgbClr val="FFFB00"/>
              </a:gs>
              <a:gs pos="100000">
                <a:srgbClr val="FF9300"/>
              </a:gs>
            </a:gsLst>
          </a:gradFill>
          <a:ln>
            <a:solidFill/>
            <a:miter lim="400000"/>
          </a:ln>
          <a:effectLst>
            <a:outerShdw sx="100000" sy="100000" kx="0" ky="0" algn="b" rotWithShape="0" blurRad="127000" dist="76200" dir="2700000">
              <a:srgbClr val="424242">
                <a:alpha val="7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3600"/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5549900" y="3505200"/>
            <a:ext cx="6690431" cy="901700"/>
            <a:chOff x="0" y="0"/>
            <a:chExt cx="6690430" cy="901700"/>
          </a:xfrm>
        </p:grpSpPr>
        <p:sp>
          <p:nvSpPr>
            <p:cNvPr id="116" name="Shape 116"/>
            <p:cNvSpPr/>
            <p:nvPr/>
          </p:nvSpPr>
          <p:spPr>
            <a:xfrm>
              <a:off x="353130" y="0"/>
              <a:ext cx="6337301" cy="901700"/>
            </a:xfrm>
            <a:prstGeom prst="rect">
              <a:avLst/>
            </a:prstGeom>
            <a:solidFill>
              <a:srgbClr val="FFFCC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sx="100000" sy="100000" kx="0" ky="0" algn="b" rotWithShape="0" blurRad="127000" dist="76200" dir="2700000">
                <a:srgbClr val="424242">
                  <a:alpha val="7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lvl="0" algn="l">
                <a:defRPr sz="1800"/>
              </a:pP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The program </a:t>
              </a:r>
              <a:r>
                <a:rPr sz="2400">
                  <a:solidFill>
                    <a:srgbClr val="0433FF"/>
                  </a:solidFill>
                  <a:latin typeface="+mn-lt"/>
                  <a:ea typeface="+mn-ea"/>
                  <a:cs typeface="+mn-cs"/>
                  <a:sym typeface="Helvetica Neue"/>
                </a:rPr>
                <a:t>calls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the </a:t>
              </a:r>
              <a:r>
                <a:rPr sz="2400">
                  <a:latin typeface="Menlo"/>
                  <a:ea typeface="Menlo"/>
                  <a:cs typeface="Menlo"/>
                  <a:sym typeface="Menlo"/>
                </a:rPr>
                <a:t>main()</a:t>
              </a:r>
              <a:r>
                <a:rPr sz="2400">
                  <a:latin typeface="+mn-lt"/>
                  <a:ea typeface="+mn-ea"/>
                  <a:cs typeface="+mn-cs"/>
                  <a:sym typeface="Helvetica Neue"/>
                </a:rPr>
                <a:t> function on line 4 and continues execution on line 5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139699"/>
              <a:ext cx="653110" cy="66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FB00"/>
            </a:solidFill>
            <a:ln w="508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 sz="2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 lvl="0">
                <a:defRPr b="0" sz="1800"/>
              </a:pPr>
              <a:r>
                <a:rPr b="1" sz="2400"/>
                <a:t>4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