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lvl1pPr algn="ctr" defTabSz="584200">
      <a:defRPr sz="4200">
        <a:latin typeface="+mj-lt"/>
        <a:ea typeface="+mj-ea"/>
        <a:cs typeface="+mj-cs"/>
        <a:sym typeface="Helvetica Neue Light"/>
      </a:defRPr>
    </a:lvl1pPr>
    <a:lvl2pPr indent="342900" algn="ctr" defTabSz="584200">
      <a:defRPr sz="4200">
        <a:latin typeface="+mj-lt"/>
        <a:ea typeface="+mj-ea"/>
        <a:cs typeface="+mj-cs"/>
        <a:sym typeface="Helvetica Neue Light"/>
      </a:defRPr>
    </a:lvl2pPr>
    <a:lvl3pPr indent="685800" algn="ctr" defTabSz="584200">
      <a:defRPr sz="4200">
        <a:latin typeface="+mj-lt"/>
        <a:ea typeface="+mj-ea"/>
        <a:cs typeface="+mj-cs"/>
        <a:sym typeface="Helvetica Neue Light"/>
      </a:defRPr>
    </a:lvl3pPr>
    <a:lvl4pPr indent="1028700" algn="ctr" defTabSz="584200">
      <a:defRPr sz="4200">
        <a:latin typeface="+mj-lt"/>
        <a:ea typeface="+mj-ea"/>
        <a:cs typeface="+mj-cs"/>
        <a:sym typeface="Helvetica Neue Light"/>
      </a:defRPr>
    </a:lvl4pPr>
    <a:lvl5pPr indent="1371600" algn="ctr" defTabSz="584200">
      <a:defRPr sz="4200">
        <a:latin typeface="+mj-lt"/>
        <a:ea typeface="+mj-ea"/>
        <a:cs typeface="+mj-cs"/>
        <a:sym typeface="Helvetica Neue Light"/>
      </a:defRPr>
    </a:lvl5pPr>
    <a:lvl6pPr indent="1714500" algn="ctr" defTabSz="584200">
      <a:defRPr sz="4200">
        <a:latin typeface="+mj-lt"/>
        <a:ea typeface="+mj-ea"/>
        <a:cs typeface="+mj-cs"/>
        <a:sym typeface="Helvetica Neue Light"/>
      </a:defRPr>
    </a:lvl6pPr>
    <a:lvl7pPr indent="2057400" algn="ctr" defTabSz="584200">
      <a:defRPr sz="4200">
        <a:latin typeface="+mj-lt"/>
        <a:ea typeface="+mj-ea"/>
        <a:cs typeface="+mj-cs"/>
        <a:sym typeface="Helvetica Neue Light"/>
      </a:defRPr>
    </a:lvl7pPr>
    <a:lvl8pPr indent="2400300" algn="ctr" defTabSz="584200">
      <a:defRPr sz="4200">
        <a:latin typeface="+mj-lt"/>
        <a:ea typeface="+mj-ea"/>
        <a:cs typeface="+mj-cs"/>
        <a:sym typeface="Helvetica Neue Light"/>
      </a:defRPr>
    </a:lvl8pPr>
    <a:lvl9pPr indent="2743200" algn="ctr" defTabSz="584200">
      <a:defRPr sz="4200">
        <a:latin typeface="+mj-lt"/>
        <a:ea typeface="+mj-ea"/>
        <a:cs typeface="+mj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647700" y="4495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CS100: Computer Science Practice and Design Studio</a:t>
            </a:r>
            <a:r>
              <a: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								    </a:t>
            </a:r>
            <a:r>
              <a:rPr b="1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© James Moscola</a:t>
            </a:r>
          </a:p>
        </p:txBody>
      </p:sp>
      <p:pic>
        <p:nvPicPr>
          <p:cNvPr id="10" name="YorkCollege_Logo_Horizontal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0" y="7299866"/>
            <a:ext cx="7531100" cy="145043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"/>
          <p:cNvSpPr/>
          <p:nvPr/>
        </p:nvSpPr>
        <p:spPr>
          <a:xfrm>
            <a:off x="1727200" y="4762500"/>
            <a:ext cx="10706100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>
              <a:defRPr sz="1800"/>
            </a:pPr>
            <a:r>
              <a:rPr sz="32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 Neue"/>
              </a:rPr>
              <a:t>David Babcock / Don Hake</a:t>
            </a:r>
            <a:endParaRPr sz="3200">
              <a:solidFill>
                <a:srgbClr val="232323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lvl="0" algn="l">
              <a:defRPr sz="1800"/>
            </a:pPr>
            <a:r>
              <a:rPr sz="32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 Neue"/>
              </a:rPr>
              <a:t>Department of Physical Sciences</a:t>
            </a:r>
            <a:endParaRPr sz="3200">
              <a:solidFill>
                <a:srgbClr val="232323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lvl="0" algn="l">
              <a:defRPr sz="1800"/>
            </a:pPr>
            <a:r>
              <a:rPr sz="32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 Neue"/>
              </a:rPr>
              <a:t>York College of Pennsylvania</a:t>
            </a:r>
          </a:p>
        </p:txBody>
      </p:sp>
      <p:sp>
        <p:nvSpPr>
          <p:cNvPr id="12" name="Shape 12"/>
          <p:cNvSpPr/>
          <p:nvPr/>
        </p:nvSpPr>
        <p:spPr>
          <a:xfrm>
            <a:off x="1720850" y="1447800"/>
            <a:ext cx="91186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6400">
                <a:solidFill>
                  <a:srgbClr val="00875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008751"/>
                </a:solidFill>
              </a:rPr>
              <a:t>CS100: CPADS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CS100: Computer Science Practice and Design Studio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" name="Shape 25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CS100: Computer Science Practice and Design Studio</a:t>
            </a:r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CS100: Computer Science Practice and Design Studio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115799" y="9359900"/>
            <a:ext cx="368505" cy="38707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spd="med" advClick="1"/>
  <p:txStyles>
    <p:titleStyle>
      <a:lvl1pPr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1pPr>
      <a:lvl2pPr indent="2286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2pPr>
      <a:lvl3pPr indent="4572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3pPr>
      <a:lvl4pPr indent="6858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4pPr>
      <a:lvl5pPr indent="9144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5pPr>
      <a:lvl6pPr indent="11430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6pPr>
      <a:lvl7pPr indent="13716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7pPr>
      <a:lvl8pPr indent="16002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8pPr>
      <a:lvl9pPr indent="18288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9pPr>
    </p:titleStyle>
    <p:bodyStyle>
      <a:lvl1pPr marL="266700" indent="-266700" defTabSz="584200">
        <a:spcBef>
          <a:spcPts val="3000"/>
        </a:spcBef>
        <a:buSzPct val="100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1pPr>
      <a:lvl2pPr marL="711200" indent="-266700" defTabSz="584200">
        <a:spcBef>
          <a:spcPts val="3000"/>
        </a:spcBef>
        <a:buSzPct val="100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2pPr>
      <a:lvl3pPr marL="11557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3pPr>
      <a:lvl4pPr marL="1600200" indent="-266700" defTabSz="584200">
        <a:spcBef>
          <a:spcPts val="3000"/>
        </a:spcBef>
        <a:buSzPct val="100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4pPr>
      <a:lvl5pPr marL="20447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5pPr>
      <a:lvl6pPr marL="24892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6pPr>
      <a:lvl7pPr marL="29337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7pPr>
      <a:lvl8pPr marL="33782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8pPr>
      <a:lvl9pPr marL="38227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9pPr>
    </p:bodyStyle>
    <p:otherStyle>
      <a:lvl1pPr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1727200" y="2844800"/>
            <a:ext cx="91186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5400">
                <a:solidFill>
                  <a:srgbClr val="00875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008751"/>
                </a:solidFill>
              </a:rPr>
              <a:t>Program Debugging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Program Debugging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Many programs have </a:t>
            </a:r>
            <a:r>
              <a:rPr b="1" sz="2800">
                <a:solidFill>
                  <a:srgbClr val="0433FF"/>
                </a:solidFill>
              </a:rPr>
              <a:t>errors</a:t>
            </a:r>
            <a:r>
              <a:rPr b="1" sz="2800">
                <a:solidFill>
                  <a:srgbClr val="008751"/>
                </a:solidFill>
              </a:rPr>
              <a:t> in them (especially programs under development)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Program errors are also referred to as “</a:t>
            </a:r>
            <a:r>
              <a:rPr sz="2800">
                <a:solidFill>
                  <a:srgbClr val="0433FF"/>
                </a:solidFill>
              </a:rPr>
              <a:t>bugs</a:t>
            </a:r>
            <a:r>
              <a:rPr sz="2800">
                <a:solidFill>
                  <a:srgbClr val="232323"/>
                </a:solidFill>
              </a:rPr>
              <a:t>”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There are several different types of errors</a:t>
            </a:r>
            <a:endParaRPr sz="2800">
              <a:solidFill>
                <a:srgbClr val="232323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433FF"/>
                </a:solidFill>
              </a:rPr>
              <a:t>Finding and correcting</a:t>
            </a:r>
            <a:r>
              <a:rPr b="1" sz="2800">
                <a:solidFill>
                  <a:srgbClr val="008751"/>
                </a:solidFill>
              </a:rPr>
              <a:t> the bugs present in software is a process known as </a:t>
            </a:r>
            <a:r>
              <a:rPr b="1" sz="2800">
                <a:solidFill>
                  <a:srgbClr val="0433FF"/>
                </a:solidFill>
              </a:rPr>
              <a:t>debugging</a:t>
            </a:r>
            <a:endParaRPr b="1" sz="2800">
              <a:solidFill>
                <a:srgbClr val="0433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ALL software must goes through a debugging process, regardless of how simple the program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Must ensure that the software works and produces the correct output under ALL possible inputs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Types of Software Errors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264033" indent="-264033" defTabSz="578358">
              <a:spcBef>
                <a:spcPts val="2900"/>
              </a:spcBef>
              <a:defRPr b="0" sz="1800">
                <a:solidFill>
                  <a:srgbClr val="000000"/>
                </a:solidFill>
              </a:defRPr>
            </a:pPr>
            <a:r>
              <a:rPr b="1" sz="2772">
                <a:solidFill>
                  <a:srgbClr val="008751"/>
                </a:solidFill>
              </a:rPr>
              <a:t>Syntax error</a:t>
            </a:r>
            <a:endParaRPr b="1" sz="2772">
              <a:solidFill>
                <a:srgbClr val="008751"/>
              </a:solidFill>
            </a:endParaRPr>
          </a:p>
          <a:p>
            <a:pPr lvl="1" marL="704088" indent="-264033" defTabSz="578358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772">
                <a:solidFill>
                  <a:srgbClr val="232323"/>
                </a:solidFill>
              </a:rPr>
              <a:t>Incorrectly structured programming statements</a:t>
            </a:r>
            <a:endParaRPr sz="2772">
              <a:solidFill>
                <a:srgbClr val="232323"/>
              </a:solidFill>
            </a:endParaRPr>
          </a:p>
          <a:p>
            <a:pPr lvl="1" marL="704088" indent="-264033" defTabSz="578358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772">
                <a:solidFill>
                  <a:srgbClr val="232323"/>
                </a:solidFill>
              </a:rPr>
              <a:t>Easiest type of error to find and fix; tools will usually point these out</a:t>
            </a:r>
            <a:endParaRPr sz="2772">
              <a:solidFill>
                <a:srgbClr val="232323"/>
              </a:solidFill>
            </a:endParaRPr>
          </a:p>
          <a:p>
            <a:pPr lvl="0" marL="264033" indent="-264033" defTabSz="578358">
              <a:spcBef>
                <a:spcPts val="2900"/>
              </a:spcBef>
              <a:defRPr b="0" sz="1800">
                <a:solidFill>
                  <a:srgbClr val="000000"/>
                </a:solidFill>
              </a:defRPr>
            </a:pPr>
            <a:r>
              <a:rPr b="1" sz="2772">
                <a:solidFill>
                  <a:srgbClr val="008751"/>
                </a:solidFill>
              </a:rPr>
              <a:t>Runtime error</a:t>
            </a:r>
            <a:endParaRPr b="1" sz="2772">
              <a:solidFill>
                <a:srgbClr val="008751"/>
              </a:solidFill>
            </a:endParaRPr>
          </a:p>
          <a:p>
            <a:pPr lvl="1" marL="704088" indent="-264033" defTabSz="578358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772">
                <a:solidFill>
                  <a:srgbClr val="232323"/>
                </a:solidFill>
              </a:rPr>
              <a:t>An exception that occurs during execution of a program</a:t>
            </a:r>
            <a:endParaRPr sz="2772">
              <a:solidFill>
                <a:srgbClr val="232323"/>
              </a:solidFill>
            </a:endParaRPr>
          </a:p>
          <a:p>
            <a:pPr lvl="1" marL="704088" indent="-264033" defTabSz="578358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772">
                <a:solidFill>
                  <a:srgbClr val="232323"/>
                </a:solidFill>
              </a:rPr>
              <a:t>Examples include: an index-out-of-bounds, attempting to read a file that doesn’t exist</a:t>
            </a:r>
            <a:endParaRPr sz="2772">
              <a:solidFill>
                <a:srgbClr val="232323"/>
              </a:solidFill>
            </a:endParaRPr>
          </a:p>
          <a:p>
            <a:pPr lvl="0" marL="264033" indent="-264033" defTabSz="578358">
              <a:spcBef>
                <a:spcPts val="2900"/>
              </a:spcBef>
              <a:defRPr b="0" sz="1800">
                <a:solidFill>
                  <a:srgbClr val="000000"/>
                </a:solidFill>
              </a:defRPr>
            </a:pPr>
            <a:r>
              <a:rPr b="1" sz="2772">
                <a:solidFill>
                  <a:srgbClr val="008751"/>
                </a:solidFill>
              </a:rPr>
              <a:t>Semantic error</a:t>
            </a:r>
            <a:endParaRPr b="1" sz="2772">
              <a:solidFill>
                <a:srgbClr val="008751"/>
              </a:solidFill>
            </a:endParaRPr>
          </a:p>
          <a:p>
            <a:pPr lvl="1" marL="704088" indent="-264033" defTabSz="578358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772">
                <a:solidFill>
                  <a:srgbClr val="232323"/>
                </a:solidFill>
              </a:rPr>
              <a:t>A logical error in the operation of the program</a:t>
            </a:r>
            <a:endParaRPr sz="2772">
              <a:solidFill>
                <a:srgbClr val="232323"/>
              </a:solidFill>
            </a:endParaRPr>
          </a:p>
          <a:p>
            <a:pPr lvl="1" marL="704088" indent="-264033" defTabSz="578358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772">
                <a:solidFill>
                  <a:srgbClr val="232323"/>
                </a:solidFill>
              </a:rPr>
              <a:t>Program runs without error, but the output is incorrect (e.g. 2+5 = 177)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2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0" dur="2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3" dur="2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6" dur="2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1" dur="2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Class="entr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4" dur="2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Class="entr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7" dur="2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ntr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2" dur="2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Class="entr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5" dur="2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Class="entr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8" dur="2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Debugging Techniques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Develop in small pieces and </a:t>
            </a:r>
            <a:r>
              <a:rPr b="1" sz="2800">
                <a:solidFill>
                  <a:srgbClr val="E32400"/>
                </a:solidFill>
              </a:rPr>
              <a:t>TEST OFTEN</a:t>
            </a:r>
            <a:endParaRPr b="1" sz="2800">
              <a:solidFill>
                <a:srgbClr val="008751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Add print statements for computations</a:t>
            </a:r>
            <a:endParaRPr b="1" sz="2800">
              <a:solidFill>
                <a:srgbClr val="008751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Use IDE debugging mode to step through program line by line</a:t>
            </a:r>
            <a:endParaRPr b="1" sz="2800">
              <a:solidFill>
                <a:srgbClr val="008751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endParaRPr b="1" sz="2800">
              <a:solidFill>
                <a:srgbClr val="008751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E32400"/>
                </a:solidFill>
              </a:rPr>
              <a:t>IMPORTANT:</a:t>
            </a:r>
            <a:endParaRPr b="1" sz="2800">
              <a:solidFill>
                <a:srgbClr val="E3240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These methods are only useful if you know what to expect!!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Know what the output of a print statement should be before testing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