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lvl1pPr algn="ctr" defTabSz="584200">
      <a:defRPr sz="4200">
        <a:latin typeface="+mj-lt"/>
        <a:ea typeface="+mj-ea"/>
        <a:cs typeface="+mj-cs"/>
        <a:sym typeface="Helvetica Neue Light"/>
      </a:defRPr>
    </a:lvl1pPr>
    <a:lvl2pPr indent="342900" algn="ctr" defTabSz="584200">
      <a:defRPr sz="4200">
        <a:latin typeface="+mj-lt"/>
        <a:ea typeface="+mj-ea"/>
        <a:cs typeface="+mj-cs"/>
        <a:sym typeface="Helvetica Neue Light"/>
      </a:defRPr>
    </a:lvl2pPr>
    <a:lvl3pPr indent="685800" algn="ctr" defTabSz="584200">
      <a:defRPr sz="4200">
        <a:latin typeface="+mj-lt"/>
        <a:ea typeface="+mj-ea"/>
        <a:cs typeface="+mj-cs"/>
        <a:sym typeface="Helvetica Neue Light"/>
      </a:defRPr>
    </a:lvl3pPr>
    <a:lvl4pPr indent="1028700" algn="ctr" defTabSz="584200">
      <a:defRPr sz="4200">
        <a:latin typeface="+mj-lt"/>
        <a:ea typeface="+mj-ea"/>
        <a:cs typeface="+mj-cs"/>
        <a:sym typeface="Helvetica Neue Light"/>
      </a:defRPr>
    </a:lvl4pPr>
    <a:lvl5pPr indent="1371600" algn="ctr" defTabSz="584200">
      <a:defRPr sz="4200">
        <a:latin typeface="+mj-lt"/>
        <a:ea typeface="+mj-ea"/>
        <a:cs typeface="+mj-cs"/>
        <a:sym typeface="Helvetica Neue Light"/>
      </a:defRPr>
    </a:lvl5pPr>
    <a:lvl6pPr indent="1714500" algn="ctr" defTabSz="584200">
      <a:defRPr sz="4200">
        <a:latin typeface="+mj-lt"/>
        <a:ea typeface="+mj-ea"/>
        <a:cs typeface="+mj-cs"/>
        <a:sym typeface="Helvetica Neue Light"/>
      </a:defRPr>
    </a:lvl6pPr>
    <a:lvl7pPr indent="2057400" algn="ctr" defTabSz="584200">
      <a:defRPr sz="4200">
        <a:latin typeface="+mj-lt"/>
        <a:ea typeface="+mj-ea"/>
        <a:cs typeface="+mj-cs"/>
        <a:sym typeface="Helvetica Neue Light"/>
      </a:defRPr>
    </a:lvl7pPr>
    <a:lvl8pPr indent="2400300" algn="ctr" defTabSz="584200">
      <a:defRPr sz="4200">
        <a:latin typeface="+mj-lt"/>
        <a:ea typeface="+mj-ea"/>
        <a:cs typeface="+mj-cs"/>
        <a:sym typeface="Helvetica Neue Light"/>
      </a:defRPr>
    </a:lvl8pPr>
    <a:lvl9pPr indent="2743200" algn="ctr" defTabSz="584200">
      <a:defRPr sz="4200">
        <a:latin typeface="+mj-lt"/>
        <a:ea typeface="+mj-ea"/>
        <a:cs typeface="+mj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25D6B"/>
          </a:solidFill>
        </a:fill>
      </a:tcStyle>
    </a:firstRow>
  </a:tblStyle>
  <a:tblStyle styleId="{C7B018BB-80A7-4F77-B60F-C8B233D01FF8}" styleName="">
    <a:tblBg/>
    <a:wholeTb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8FA"/>
          </a:solidFill>
        </a:fill>
      </a:tcStyle>
    </a:band2H>
    <a:firstCo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A9A584"/>
              </a:solidFill>
              <a:prstDash val="solid"/>
              <a:miter lim="400000"/>
            </a:ln>
          </a:top>
          <a:bottom>
            <a:ln w="127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solidFill>
                <a:srgbClr val="A9A584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584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E4E4E0"/>
          </a:solidFill>
        </a:fill>
      </a:tcStyle>
    </a:band2H>
    <a:firstCol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def" i="def">
        <a:fontRef idx="minor">
          <a:srgbClr val="777777"/>
        </a:fontRef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def" i="de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647700" y="4495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" name="Shape 9"/>
          <p:cNvSpPr/>
          <p:nvPr/>
        </p:nvSpPr>
        <p:spPr>
          <a:xfrm>
            <a:off x="0" y="9359900"/>
            <a:ext cx="13004800" cy="393700"/>
          </a:xfrm>
          <a:prstGeom prst="rect">
            <a:avLst/>
          </a:prstGeom>
          <a:gradFill>
            <a:gsLst>
              <a:gs pos="0">
                <a:srgbClr val="008751"/>
              </a:gs>
              <a:gs pos="100000">
                <a:srgbClr val="1F48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25400" dir="189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l">
              <a:defRPr sz="1800"/>
            </a:pPr>
            <a:r>
              <a:rPr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rPr>
              <a:t>CS100: Computer Science Practice and Design Studio</a:t>
            </a:r>
            <a:r>
              <a: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rPr>
              <a:t>								    </a:t>
            </a:r>
            <a:r>
              <a:rPr b="1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rPr>
              <a:t>© James Moscola</a:t>
            </a:r>
          </a:p>
        </p:txBody>
      </p:sp>
      <p:pic>
        <p:nvPicPr>
          <p:cNvPr id="10" name="YorkCollege_Logo_Horizontal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3200" y="7299866"/>
            <a:ext cx="7531100" cy="1450434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11"/>
          <p:cNvSpPr/>
          <p:nvPr/>
        </p:nvSpPr>
        <p:spPr>
          <a:xfrm>
            <a:off x="1727200" y="4762500"/>
            <a:ext cx="10706100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algn="l">
              <a:defRPr sz="1800"/>
            </a:pPr>
            <a:r>
              <a:rPr sz="32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 Neue"/>
              </a:rPr>
              <a:t>David Babcock / Don Hake</a:t>
            </a:r>
            <a:endParaRPr sz="3200">
              <a:solidFill>
                <a:srgbClr val="232323"/>
              </a:solidFill>
              <a:latin typeface="+mn-lt"/>
              <a:ea typeface="+mn-ea"/>
              <a:cs typeface="+mn-cs"/>
              <a:sym typeface="Helvetica Neue"/>
            </a:endParaRPr>
          </a:p>
          <a:p>
            <a:pPr lvl="0" algn="l">
              <a:defRPr sz="1800"/>
            </a:pPr>
            <a:r>
              <a:rPr sz="32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 Neue"/>
              </a:rPr>
              <a:t>Department of Physical Sciences</a:t>
            </a:r>
            <a:endParaRPr sz="3200">
              <a:solidFill>
                <a:srgbClr val="232323"/>
              </a:solidFill>
              <a:latin typeface="+mn-lt"/>
              <a:ea typeface="+mn-ea"/>
              <a:cs typeface="+mn-cs"/>
              <a:sym typeface="Helvetica Neue"/>
            </a:endParaRPr>
          </a:p>
          <a:p>
            <a:pPr lvl="0" algn="l">
              <a:defRPr sz="1800"/>
            </a:pPr>
            <a:r>
              <a:rPr sz="32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 Neue"/>
              </a:rPr>
              <a:t>York College of Pennsylvania</a:t>
            </a:r>
          </a:p>
        </p:txBody>
      </p:sp>
      <p:sp>
        <p:nvSpPr>
          <p:cNvPr id="12" name="Shape 12"/>
          <p:cNvSpPr/>
          <p:nvPr/>
        </p:nvSpPr>
        <p:spPr>
          <a:xfrm>
            <a:off x="1720850" y="1447800"/>
            <a:ext cx="91186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6400">
                <a:solidFill>
                  <a:srgbClr val="00875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008751"/>
                </a:solidFill>
              </a:rPr>
              <a:t>CS100: CPADS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2pPr>
            <a:lvl3pPr>
              <a:spcBef>
                <a:spcPts val="1500"/>
              </a:spcBef>
              <a:defRPr b="0">
                <a:solidFill>
                  <a:srgbClr val="AB1500"/>
                </a:solidFill>
              </a:defRPr>
            </a:lvl3pPr>
            <a:lvl4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4pPr>
            <a:lvl5pPr>
              <a:spcBef>
                <a:spcPts val="1500"/>
              </a:spcBef>
              <a:defRPr b="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Body Level One</a:t>
            </a:r>
            <a:endParaRPr b="1" sz="2800">
              <a:solidFill>
                <a:srgbClr val="00875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Two</a:t>
            </a:r>
            <a:endParaRPr sz="2800">
              <a:solidFill>
                <a:srgbClr val="23232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B1500"/>
                </a:solidFill>
              </a:rPr>
              <a:t>Body Level Three</a:t>
            </a:r>
            <a:endParaRPr sz="2800">
              <a:solidFill>
                <a:srgbClr val="AB150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Four</a:t>
            </a:r>
            <a:endParaRPr sz="2800">
              <a:solidFill>
                <a:srgbClr val="23232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8751"/>
                </a:solidFill>
              </a:rPr>
              <a:t>Body Level Five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9359900"/>
            <a:ext cx="13004800" cy="393700"/>
          </a:xfrm>
          <a:prstGeom prst="rect">
            <a:avLst/>
          </a:prstGeom>
          <a:gradFill>
            <a:gsLst>
              <a:gs pos="0">
                <a:srgbClr val="008751"/>
              </a:gs>
              <a:gs pos="100000">
                <a:srgbClr val="1F48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25400" dir="189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l">
              <a:defRPr sz="1800"/>
            </a:pPr>
            <a:r>
              <a:rPr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rPr>
              <a:t>CS100: Computer Science Practice and Design Studio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647700" y="1968500"/>
            <a:ext cx="4876867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" name="Shape 25"/>
          <p:cNvSpPr/>
          <p:nvPr/>
        </p:nvSpPr>
        <p:spPr>
          <a:xfrm>
            <a:off x="0" y="9359900"/>
            <a:ext cx="13004800" cy="393700"/>
          </a:xfrm>
          <a:prstGeom prst="rect">
            <a:avLst/>
          </a:prstGeom>
          <a:gradFill>
            <a:gsLst>
              <a:gs pos="0">
                <a:srgbClr val="008751"/>
              </a:gs>
              <a:gs pos="100000">
                <a:srgbClr val="1F48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25400" dir="189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l">
              <a:defRPr sz="1800"/>
            </a:pPr>
            <a:r>
              <a:rPr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rPr>
              <a:t>CS100: Computer Science Practice and Design Studio</a:t>
            </a:r>
          </a:p>
        </p:txBody>
      </p:sp>
      <p:sp>
        <p:nvSpPr>
          <p:cNvPr id="26" name="Shape 26"/>
          <p:cNvSpPr/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Title Text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2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2pPr>
            <a:lvl3pPr>
              <a:spcBef>
                <a:spcPts val="1500"/>
              </a:spcBef>
              <a:defRPr b="0">
                <a:solidFill>
                  <a:srgbClr val="AB1500"/>
                </a:solidFill>
              </a:defRPr>
            </a:lvl3pPr>
            <a:lvl4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4pPr>
            <a:lvl5pPr>
              <a:spcBef>
                <a:spcPts val="1500"/>
              </a:spcBef>
              <a:defRPr b="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Body Level One</a:t>
            </a:r>
            <a:endParaRPr b="1" sz="2800">
              <a:solidFill>
                <a:srgbClr val="00875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Two</a:t>
            </a:r>
            <a:endParaRPr sz="2800">
              <a:solidFill>
                <a:srgbClr val="23232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B1500"/>
                </a:solidFill>
              </a:rPr>
              <a:t>Body Level Three</a:t>
            </a:r>
            <a:endParaRPr sz="2800">
              <a:solidFill>
                <a:srgbClr val="AB150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Four</a:t>
            </a:r>
            <a:endParaRPr sz="2800">
              <a:solidFill>
                <a:srgbClr val="23232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8751"/>
                </a:solidFill>
              </a:rPr>
              <a:t>Body Level Five</a:t>
            </a:r>
          </a:p>
        </p:txBody>
      </p:sp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Title Text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2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2pPr>
            <a:lvl3pPr>
              <a:spcBef>
                <a:spcPts val="1500"/>
              </a:spcBef>
              <a:defRPr b="0">
                <a:solidFill>
                  <a:srgbClr val="AB1500"/>
                </a:solidFill>
              </a:defRPr>
            </a:lvl3pPr>
            <a:lvl4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4pPr>
            <a:lvl5pPr>
              <a:spcBef>
                <a:spcPts val="1500"/>
              </a:spcBef>
              <a:defRPr b="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Body Level One</a:t>
            </a:r>
            <a:endParaRPr b="1" sz="2800">
              <a:solidFill>
                <a:srgbClr val="00875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Two</a:t>
            </a:r>
            <a:endParaRPr sz="2800">
              <a:solidFill>
                <a:srgbClr val="23232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B1500"/>
                </a:solidFill>
              </a:rPr>
              <a:t>Body Level Three</a:t>
            </a:r>
            <a:endParaRPr sz="2800">
              <a:solidFill>
                <a:srgbClr val="AB150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Four</a:t>
            </a:r>
            <a:endParaRPr sz="2800">
              <a:solidFill>
                <a:srgbClr val="23232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8751"/>
                </a:solidFill>
              </a:rPr>
              <a:t>Body Level Five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Title Text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2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2pPr>
            <a:lvl3pPr>
              <a:spcBef>
                <a:spcPts val="1500"/>
              </a:spcBef>
              <a:defRPr b="0">
                <a:solidFill>
                  <a:srgbClr val="AB1500"/>
                </a:solidFill>
              </a:defRPr>
            </a:lvl3pPr>
            <a:lvl4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4pPr>
            <a:lvl5pPr>
              <a:spcBef>
                <a:spcPts val="1500"/>
              </a:spcBef>
              <a:defRPr b="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Body Level One</a:t>
            </a:r>
            <a:endParaRPr b="1" sz="2800">
              <a:solidFill>
                <a:srgbClr val="00875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Two</a:t>
            </a:r>
            <a:endParaRPr sz="2800">
              <a:solidFill>
                <a:srgbClr val="23232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B1500"/>
                </a:solidFill>
              </a:rPr>
              <a:t>Body Level Three</a:t>
            </a:r>
            <a:endParaRPr sz="2800">
              <a:solidFill>
                <a:srgbClr val="AB150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Four</a:t>
            </a:r>
            <a:endParaRPr sz="2800">
              <a:solidFill>
                <a:srgbClr val="23232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8751"/>
                </a:solidFill>
              </a:rP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0" y="9359900"/>
            <a:ext cx="13004800" cy="393700"/>
          </a:xfrm>
          <a:prstGeom prst="rect">
            <a:avLst/>
          </a:prstGeom>
          <a:gradFill>
            <a:gsLst>
              <a:gs pos="0">
                <a:srgbClr val="008751"/>
              </a:gs>
              <a:gs pos="100000">
                <a:srgbClr val="1F48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25400" dir="189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l">
              <a:defRPr sz="1800"/>
            </a:pPr>
            <a:r>
              <a:rPr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rPr>
              <a:t>CS100: Computer Science Practice and Design Studio</a:t>
            </a: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2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2pPr>
            <a:lvl3pPr>
              <a:spcBef>
                <a:spcPts val="1500"/>
              </a:spcBef>
              <a:defRPr b="0">
                <a:solidFill>
                  <a:srgbClr val="AB1500"/>
                </a:solidFill>
              </a:defRPr>
            </a:lvl3pPr>
            <a:lvl4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4pPr>
            <a:lvl5pPr>
              <a:spcBef>
                <a:spcPts val="1500"/>
              </a:spcBef>
              <a:defRPr b="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Body Level One</a:t>
            </a:r>
            <a:endParaRPr b="1" sz="2800">
              <a:solidFill>
                <a:srgbClr val="00875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Two</a:t>
            </a:r>
            <a:endParaRPr sz="2800">
              <a:solidFill>
                <a:srgbClr val="23232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B1500"/>
                </a:solidFill>
              </a:rPr>
              <a:t>Body Level Three</a:t>
            </a:r>
            <a:endParaRPr sz="2800">
              <a:solidFill>
                <a:srgbClr val="AB150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Four</a:t>
            </a:r>
            <a:endParaRPr sz="2800">
              <a:solidFill>
                <a:srgbClr val="23232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8751"/>
                </a:solidFill>
              </a:rP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12115799" y="9359900"/>
            <a:ext cx="368505" cy="38707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 b="1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 spd="med" advClick="1"/>
  <p:txStyles>
    <p:titleStyle>
      <a:lvl1pPr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1pPr>
      <a:lvl2pPr indent="228600"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2pPr>
      <a:lvl3pPr indent="457200"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3pPr>
      <a:lvl4pPr indent="685800"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4pPr>
      <a:lvl5pPr indent="914400"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5pPr>
      <a:lvl6pPr indent="1143000"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6pPr>
      <a:lvl7pPr indent="1371600"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7pPr>
      <a:lvl8pPr indent="1600200"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8pPr>
      <a:lvl9pPr indent="1828800"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9pPr>
    </p:titleStyle>
    <p:bodyStyle>
      <a:lvl1pPr marL="266700" indent="-266700" defTabSz="584200">
        <a:spcBef>
          <a:spcPts val="3000"/>
        </a:spcBef>
        <a:buSzPct val="100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1pPr>
      <a:lvl2pPr marL="711200" indent="-266700" defTabSz="584200">
        <a:spcBef>
          <a:spcPts val="3000"/>
        </a:spcBef>
        <a:buSzPct val="100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2pPr>
      <a:lvl3pPr marL="1155700" indent="-266700" defTabSz="584200">
        <a:spcBef>
          <a:spcPts val="3000"/>
        </a:spcBef>
        <a:buSzPct val="75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3pPr>
      <a:lvl4pPr marL="1600200" indent="-266700" defTabSz="584200">
        <a:spcBef>
          <a:spcPts val="3000"/>
        </a:spcBef>
        <a:buSzPct val="100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4pPr>
      <a:lvl5pPr marL="2044700" indent="-266700" defTabSz="584200">
        <a:spcBef>
          <a:spcPts val="3000"/>
        </a:spcBef>
        <a:buSzPct val="75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5pPr>
      <a:lvl6pPr marL="2489200" indent="-266700" defTabSz="584200">
        <a:spcBef>
          <a:spcPts val="3000"/>
        </a:spcBef>
        <a:buSzPct val="75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6pPr>
      <a:lvl7pPr marL="2933700" indent="-266700" defTabSz="584200">
        <a:spcBef>
          <a:spcPts val="3000"/>
        </a:spcBef>
        <a:buSzPct val="75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7pPr>
      <a:lvl8pPr marL="3378200" indent="-266700" defTabSz="584200">
        <a:spcBef>
          <a:spcPts val="3000"/>
        </a:spcBef>
        <a:buSzPct val="75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8pPr>
      <a:lvl9pPr marL="3822700" indent="-266700" defTabSz="584200">
        <a:spcBef>
          <a:spcPts val="3000"/>
        </a:spcBef>
        <a:buSzPct val="75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9pPr>
    </p:bodyStyle>
    <p:otherStyle>
      <a:lvl1pPr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5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1727200" y="2844800"/>
            <a:ext cx="91186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5400">
                <a:solidFill>
                  <a:srgbClr val="00875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008751"/>
                </a:solidFill>
              </a:rPr>
              <a:t>Iteration (Loops)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A Simple Example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xfrm>
            <a:off x="571500" y="2324100"/>
            <a:ext cx="11861800" cy="1028700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Draw a square where each side is of length </a:t>
            </a:r>
            <a:r>
              <a:rPr b="1" sz="2800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</a:p>
        </p:txBody>
      </p:sp>
      <p:sp>
        <p:nvSpPr>
          <p:cNvPr id="138" name="Shape 13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  <p:pic>
        <p:nvPicPr>
          <p:cNvPr id="139" name="Screen Shot 2012-10-09 at 1.47.35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65800" y="2857500"/>
            <a:ext cx="6604000" cy="68834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1727200" y="3505200"/>
            <a:ext cx="3263900" cy="387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 defTabSz="457200">
              <a:lnSpc>
                <a:spcPct val="140000"/>
              </a:lnSpc>
              <a:tabLst>
                <a:tab pos="330200" algn="l"/>
              </a:tabLst>
              <a:defRPr sz="1800"/>
            </a:pP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Draw a square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fd(t, size)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lnSpc>
                <a:spcPct val="140000"/>
              </a:lnSpc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rt(t, 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90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fd(t, size)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lnSpc>
                <a:spcPct val="140000"/>
              </a:lnSpc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rt(t, 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90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fd(t, size)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lnSpc>
                <a:spcPct val="140000"/>
              </a:lnSpc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rt(t, 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90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fd(t, size)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lnSpc>
                <a:spcPct val="140000"/>
              </a:lnSpc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rt(t, 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90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</a:p>
        </p:txBody>
      </p:sp>
      <p:sp>
        <p:nvSpPr>
          <p:cNvPr id="141" name="Shape 141"/>
          <p:cNvSpPr/>
          <p:nvPr/>
        </p:nvSpPr>
        <p:spPr>
          <a:xfrm>
            <a:off x="1092200" y="3505200"/>
            <a:ext cx="469900" cy="387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r" defTabSz="457200">
              <a:lnSpc>
                <a:spcPct val="140000"/>
              </a:lnSpc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2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lnSpc>
                <a:spcPct val="140000"/>
              </a:lnSpc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3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4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lnSpc>
                <a:spcPct val="140000"/>
              </a:lnSpc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5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6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lnSpc>
                <a:spcPct val="140000"/>
              </a:lnSpc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7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8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lnSpc>
                <a:spcPct val="140000"/>
              </a:lnSpc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9</a:t>
            </a:r>
          </a:p>
        </p:txBody>
      </p:sp>
      <p:grpSp>
        <p:nvGrpSpPr>
          <p:cNvPr id="144" name="Group 144"/>
          <p:cNvGrpSpPr/>
          <p:nvPr/>
        </p:nvGrpSpPr>
        <p:grpSpPr>
          <a:xfrm>
            <a:off x="838967" y="7856423"/>
            <a:ext cx="5105401" cy="931978"/>
            <a:chOff x="-38100" y="-38100"/>
            <a:chExt cx="5105400" cy="931976"/>
          </a:xfrm>
        </p:grpSpPr>
        <p:sp>
          <p:nvSpPr>
            <p:cNvPr id="143" name="Shape 143"/>
            <p:cNvSpPr/>
            <p:nvPr/>
          </p:nvSpPr>
          <p:spPr>
            <a:xfrm>
              <a:off x="0" y="0"/>
              <a:ext cx="5029200" cy="855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 lvl="0">
                <a:defRPr sz="1800"/>
              </a:pPr>
              <a:r>
                <a:rPr sz="2200">
                  <a:latin typeface="+mn-lt"/>
                  <a:ea typeface="+mn-ea"/>
                  <a:cs typeface="+mn-cs"/>
                  <a:sym typeface="Helvetica Neue"/>
                </a:rPr>
                <a:t>Note that the code repeats itself.</a:t>
              </a:r>
              <a:br>
                <a:rPr sz="2200">
                  <a:latin typeface="+mn-lt"/>
                  <a:ea typeface="+mn-ea"/>
                  <a:cs typeface="+mn-cs"/>
                  <a:sym typeface="Helvetica Neue"/>
                </a:rPr>
              </a:br>
              <a:r>
                <a:rPr sz="2200">
                  <a:solidFill>
                    <a:srgbClr val="0433FF"/>
                  </a:solidFill>
                  <a:latin typeface="+mn-lt"/>
                  <a:ea typeface="+mn-ea"/>
                  <a:cs typeface="+mn-cs"/>
                  <a:sym typeface="Helvetica Neue"/>
                </a:rPr>
                <a:t>So, why write it over and over again?</a:t>
              </a:r>
            </a:p>
          </p:txBody>
        </p:sp>
        <p:pic>
          <p:nvPicPr>
            <p:cNvPr id="142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38100" y="-38100"/>
              <a:ext cx="5105400" cy="931977"/>
            </a:xfrm>
            <a:prstGeom prst="rect">
              <a:avLst/>
            </a:prstGeom>
            <a:effectLst/>
          </p:spPr>
        </p:pic>
      </p:grpSp>
      <p:grpSp>
        <p:nvGrpSpPr>
          <p:cNvPr id="166" name="Group 166"/>
          <p:cNvGrpSpPr/>
          <p:nvPr/>
        </p:nvGrpSpPr>
        <p:grpSpPr>
          <a:xfrm>
            <a:off x="3730699" y="4089400"/>
            <a:ext cx="846969" cy="3821949"/>
            <a:chOff x="0" y="0"/>
            <a:chExt cx="846968" cy="3821948"/>
          </a:xfrm>
        </p:grpSpPr>
        <p:grpSp>
          <p:nvGrpSpPr>
            <p:cNvPr id="148" name="Group 148"/>
            <p:cNvGrpSpPr/>
            <p:nvPr/>
          </p:nvGrpSpPr>
          <p:grpSpPr>
            <a:xfrm>
              <a:off x="0" y="0"/>
              <a:ext cx="282501" cy="664118"/>
              <a:chOff x="0" y="0"/>
              <a:chExt cx="282500" cy="664117"/>
            </a:xfrm>
          </p:grpSpPr>
          <p:sp>
            <p:nvSpPr>
              <p:cNvPr id="145" name="Shape 145"/>
              <p:cNvSpPr/>
              <p:nvPr/>
            </p:nvSpPr>
            <p:spPr>
              <a:xfrm>
                <a:off x="0" y="0"/>
                <a:ext cx="282501" cy="0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46" name="Shape 146"/>
              <p:cNvSpPr/>
              <p:nvPr/>
            </p:nvSpPr>
            <p:spPr>
              <a:xfrm>
                <a:off x="3100" y="660400"/>
                <a:ext cx="279401" cy="0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82500" y="0"/>
                <a:ext cx="1" cy="664118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grpSp>
          <p:nvGrpSpPr>
            <p:cNvPr id="152" name="Group 152"/>
            <p:cNvGrpSpPr/>
            <p:nvPr/>
          </p:nvGrpSpPr>
          <p:grpSpPr>
            <a:xfrm>
              <a:off x="3100" y="825500"/>
              <a:ext cx="282502" cy="664118"/>
              <a:chOff x="0" y="0"/>
              <a:chExt cx="282500" cy="664117"/>
            </a:xfrm>
          </p:grpSpPr>
          <p:sp>
            <p:nvSpPr>
              <p:cNvPr id="149" name="Shape 149"/>
              <p:cNvSpPr/>
              <p:nvPr/>
            </p:nvSpPr>
            <p:spPr>
              <a:xfrm>
                <a:off x="0" y="0"/>
                <a:ext cx="282501" cy="0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50" name="Shape 150"/>
              <p:cNvSpPr/>
              <p:nvPr/>
            </p:nvSpPr>
            <p:spPr>
              <a:xfrm>
                <a:off x="3100" y="660400"/>
                <a:ext cx="279401" cy="0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82500" y="0"/>
                <a:ext cx="1" cy="664118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grpSp>
          <p:nvGrpSpPr>
            <p:cNvPr id="156" name="Group 156"/>
            <p:cNvGrpSpPr/>
            <p:nvPr/>
          </p:nvGrpSpPr>
          <p:grpSpPr>
            <a:xfrm>
              <a:off x="3100" y="1701800"/>
              <a:ext cx="282502" cy="664118"/>
              <a:chOff x="0" y="0"/>
              <a:chExt cx="282500" cy="664117"/>
            </a:xfrm>
          </p:grpSpPr>
          <p:sp>
            <p:nvSpPr>
              <p:cNvPr id="153" name="Shape 153"/>
              <p:cNvSpPr/>
              <p:nvPr/>
            </p:nvSpPr>
            <p:spPr>
              <a:xfrm>
                <a:off x="0" y="0"/>
                <a:ext cx="282501" cy="0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54" name="Shape 154"/>
              <p:cNvSpPr/>
              <p:nvPr/>
            </p:nvSpPr>
            <p:spPr>
              <a:xfrm>
                <a:off x="3100" y="660400"/>
                <a:ext cx="279401" cy="0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55" name="Shape 155"/>
              <p:cNvSpPr/>
              <p:nvPr/>
            </p:nvSpPr>
            <p:spPr>
              <a:xfrm flipH="1">
                <a:off x="282500" y="0"/>
                <a:ext cx="1" cy="664118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grpSp>
          <p:nvGrpSpPr>
            <p:cNvPr id="160" name="Group 160"/>
            <p:cNvGrpSpPr/>
            <p:nvPr/>
          </p:nvGrpSpPr>
          <p:grpSpPr>
            <a:xfrm>
              <a:off x="3100" y="2552700"/>
              <a:ext cx="282502" cy="664118"/>
              <a:chOff x="0" y="0"/>
              <a:chExt cx="282500" cy="664117"/>
            </a:xfrm>
          </p:grpSpPr>
          <p:sp>
            <p:nvSpPr>
              <p:cNvPr id="157" name="Shape 157"/>
              <p:cNvSpPr/>
              <p:nvPr/>
            </p:nvSpPr>
            <p:spPr>
              <a:xfrm>
                <a:off x="0" y="0"/>
                <a:ext cx="282501" cy="0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3100" y="660400"/>
                <a:ext cx="279401" cy="0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59" name="Shape 159"/>
              <p:cNvSpPr/>
              <p:nvPr/>
            </p:nvSpPr>
            <p:spPr>
              <a:xfrm flipH="1">
                <a:off x="282500" y="0"/>
                <a:ext cx="1" cy="664118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sp>
          <p:nvSpPr>
            <p:cNvPr id="161" name="Shape 161"/>
            <p:cNvSpPr/>
            <p:nvPr/>
          </p:nvSpPr>
          <p:spPr>
            <a:xfrm flipH="1">
              <a:off x="276833" y="317500"/>
              <a:ext cx="564468" cy="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" name="Shape 162"/>
            <p:cNvSpPr/>
            <p:nvPr/>
          </p:nvSpPr>
          <p:spPr>
            <a:xfrm flipH="1">
              <a:off x="282500" y="1117600"/>
              <a:ext cx="564469" cy="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" name="Shape 163"/>
            <p:cNvSpPr/>
            <p:nvPr/>
          </p:nvSpPr>
          <p:spPr>
            <a:xfrm flipH="1">
              <a:off x="282500" y="2032000"/>
              <a:ext cx="564469" cy="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" name="Shape 164"/>
            <p:cNvSpPr/>
            <p:nvPr/>
          </p:nvSpPr>
          <p:spPr>
            <a:xfrm flipH="1">
              <a:off x="282500" y="2819400"/>
              <a:ext cx="564469" cy="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" name="Shape 165"/>
            <p:cNvSpPr/>
            <p:nvPr/>
          </p:nvSpPr>
          <p:spPr>
            <a:xfrm flipV="1">
              <a:off x="846968" y="303475"/>
              <a:ext cx="1" cy="3518474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nodeType="afterEffect" presetClass="entr" presetSubtype="2" presetID="17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6" grpId="2"/>
      <p:bldP build="whole" bldLvl="1" animBg="1" rev="0" advAuto="0" spid="14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A Simple Example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xfrm>
            <a:off x="571500" y="2324100"/>
            <a:ext cx="11861800" cy="1524000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Draw a square where each side is of length </a:t>
            </a:r>
            <a:r>
              <a:rPr b="1" sz="2800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 b="1" sz="2800">
              <a:solidFill>
                <a:srgbClr val="04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433FF"/>
                </a:solidFill>
              </a:rPr>
              <a:t>Simplify with a </a:t>
            </a:r>
            <a:r>
              <a:rPr b="1" sz="2800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for-loop</a:t>
            </a:r>
          </a:p>
        </p:txBody>
      </p:sp>
      <p:sp>
        <p:nvSpPr>
          <p:cNvPr id="170" name="Shape 17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  <p:pic>
        <p:nvPicPr>
          <p:cNvPr id="171" name="Screen Shot 2012-10-09 at 1.47.35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65800" y="2857500"/>
            <a:ext cx="6604000" cy="68834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/>
        </p:nvSpPr>
        <p:spPr>
          <a:xfrm>
            <a:off x="1727200" y="4394200"/>
            <a:ext cx="35941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Draw a square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for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i </a:t>
            </a: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in range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4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):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1" indent="22860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fd(t, size)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1" indent="22860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rt(t, 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90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</a:p>
        </p:txBody>
      </p:sp>
      <p:sp>
        <p:nvSpPr>
          <p:cNvPr id="173" name="Shape 173"/>
          <p:cNvSpPr/>
          <p:nvPr/>
        </p:nvSpPr>
        <p:spPr>
          <a:xfrm>
            <a:off x="1092200" y="4394200"/>
            <a:ext cx="4699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2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3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4</a:t>
            </a:r>
          </a:p>
        </p:txBody>
      </p:sp>
      <p:grpSp>
        <p:nvGrpSpPr>
          <p:cNvPr id="176" name="Group 176"/>
          <p:cNvGrpSpPr/>
          <p:nvPr/>
        </p:nvGrpSpPr>
        <p:grpSpPr>
          <a:xfrm>
            <a:off x="1219967" y="6573723"/>
            <a:ext cx="4279901" cy="589078"/>
            <a:chOff x="-38100" y="-38100"/>
            <a:chExt cx="4279900" cy="589076"/>
          </a:xfrm>
        </p:grpSpPr>
        <p:sp>
          <p:nvSpPr>
            <p:cNvPr id="175" name="Shape 175"/>
            <p:cNvSpPr/>
            <p:nvPr/>
          </p:nvSpPr>
          <p:spPr>
            <a:xfrm>
              <a:off x="0" y="0"/>
              <a:ext cx="4203700" cy="512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 lvl="0">
                <a:defRPr sz="1800"/>
              </a:pPr>
              <a:r>
                <a:rPr sz="2200">
                  <a:latin typeface="+mn-lt"/>
                  <a:ea typeface="+mn-ea"/>
                  <a:cs typeface="+mn-cs"/>
                  <a:sym typeface="Helvetica Neue"/>
                </a:rPr>
                <a:t>This code will execute </a:t>
              </a:r>
              <a:r>
                <a:rPr sz="2200">
                  <a:solidFill>
                    <a:srgbClr val="0433FF"/>
                  </a:solidFill>
                  <a:latin typeface="+mn-lt"/>
                  <a:ea typeface="+mn-ea"/>
                  <a:cs typeface="+mn-cs"/>
                  <a:sym typeface="Helvetica Neue"/>
                </a:rPr>
                <a:t>4 times</a:t>
              </a:r>
            </a:p>
          </p:txBody>
        </p:sp>
        <p:pic>
          <p:nvPicPr>
            <p:cNvPr id="174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38100" y="-38100"/>
              <a:ext cx="4279900" cy="589077"/>
            </a:xfrm>
            <a:prstGeom prst="rect">
              <a:avLst/>
            </a:prstGeom>
            <a:effectLst/>
          </p:spPr>
        </p:pic>
      </p:grpSp>
      <p:grpSp>
        <p:nvGrpSpPr>
          <p:cNvPr id="183" name="Group 183"/>
          <p:cNvGrpSpPr/>
          <p:nvPr/>
        </p:nvGrpSpPr>
        <p:grpSpPr>
          <a:xfrm>
            <a:off x="4162499" y="5168900"/>
            <a:ext cx="846970" cy="1455677"/>
            <a:chOff x="0" y="0"/>
            <a:chExt cx="846969" cy="1455676"/>
          </a:xfrm>
        </p:grpSpPr>
        <p:grpSp>
          <p:nvGrpSpPr>
            <p:cNvPr id="180" name="Group 180"/>
            <p:cNvGrpSpPr/>
            <p:nvPr/>
          </p:nvGrpSpPr>
          <p:grpSpPr>
            <a:xfrm>
              <a:off x="0" y="0"/>
              <a:ext cx="282501" cy="664118"/>
              <a:chOff x="0" y="0"/>
              <a:chExt cx="282500" cy="664117"/>
            </a:xfrm>
          </p:grpSpPr>
          <p:sp>
            <p:nvSpPr>
              <p:cNvPr id="177" name="Shape 177"/>
              <p:cNvSpPr/>
              <p:nvPr/>
            </p:nvSpPr>
            <p:spPr>
              <a:xfrm>
                <a:off x="0" y="0"/>
                <a:ext cx="282501" cy="0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78" name="Shape 178"/>
              <p:cNvSpPr/>
              <p:nvPr/>
            </p:nvSpPr>
            <p:spPr>
              <a:xfrm>
                <a:off x="3100" y="660400"/>
                <a:ext cx="279401" cy="0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79" name="Shape 179"/>
              <p:cNvSpPr/>
              <p:nvPr/>
            </p:nvSpPr>
            <p:spPr>
              <a:xfrm flipH="1">
                <a:off x="282500" y="0"/>
                <a:ext cx="1" cy="664118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sp>
          <p:nvSpPr>
            <p:cNvPr id="181" name="Shape 181"/>
            <p:cNvSpPr/>
            <p:nvPr/>
          </p:nvSpPr>
          <p:spPr>
            <a:xfrm flipH="1">
              <a:off x="276833" y="317500"/>
              <a:ext cx="564468" cy="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" name="Shape 182"/>
            <p:cNvSpPr/>
            <p:nvPr/>
          </p:nvSpPr>
          <p:spPr>
            <a:xfrm flipV="1">
              <a:off x="846969" y="303475"/>
              <a:ext cx="1" cy="1152202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nodeType="afterEffect" presetClass="entr" presetSubtype="2" presetID="17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3" grpId="2"/>
      <p:bldP build="whole" bldLvl="1" animBg="1" rev="0" advAuto="0" spid="17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A Simple Example</a:t>
            </a:r>
          </a:p>
        </p:txBody>
      </p:sp>
      <p:sp>
        <p:nvSpPr>
          <p:cNvPr id="186" name="Shape 186"/>
          <p:cNvSpPr/>
          <p:nvPr>
            <p:ph type="body" idx="1"/>
          </p:nvPr>
        </p:nvSpPr>
        <p:spPr>
          <a:xfrm>
            <a:off x="571500" y="2324100"/>
            <a:ext cx="11861800" cy="1524000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Draw a square where each side is of length </a:t>
            </a:r>
            <a:r>
              <a:rPr b="1" sz="2800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 b="1" sz="2800">
              <a:solidFill>
                <a:srgbClr val="04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433FF"/>
                </a:solidFill>
              </a:rPr>
              <a:t>Simplify with a </a:t>
            </a:r>
            <a:r>
              <a:rPr b="1" sz="2800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for-loop</a:t>
            </a:r>
          </a:p>
        </p:txBody>
      </p:sp>
      <p:sp>
        <p:nvSpPr>
          <p:cNvPr id="187" name="Shape 18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  <p:pic>
        <p:nvPicPr>
          <p:cNvPr id="188" name="Screen Shot 2012-10-09 at 1.47.35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65800" y="2857500"/>
            <a:ext cx="6604000" cy="6883400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hape 189"/>
          <p:cNvSpPr/>
          <p:nvPr/>
        </p:nvSpPr>
        <p:spPr>
          <a:xfrm>
            <a:off x="1727200" y="4394200"/>
            <a:ext cx="4140200" cy="223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Draw a square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num = 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4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for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i </a:t>
            </a: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in range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num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):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fd(t, size)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rt(t, 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90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</a:p>
        </p:txBody>
      </p:sp>
      <p:sp>
        <p:nvSpPr>
          <p:cNvPr id="190" name="Shape 190"/>
          <p:cNvSpPr/>
          <p:nvPr/>
        </p:nvSpPr>
        <p:spPr>
          <a:xfrm>
            <a:off x="1092200" y="4394200"/>
            <a:ext cx="469900" cy="223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2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3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4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5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6</a:t>
            </a:r>
          </a:p>
        </p:txBody>
      </p:sp>
      <p:grpSp>
        <p:nvGrpSpPr>
          <p:cNvPr id="195" name="Group 195"/>
          <p:cNvGrpSpPr/>
          <p:nvPr/>
        </p:nvGrpSpPr>
        <p:grpSpPr>
          <a:xfrm>
            <a:off x="1829567" y="5892800"/>
            <a:ext cx="4279901" cy="2489201"/>
            <a:chOff x="-38100" y="0"/>
            <a:chExt cx="4279900" cy="2489200"/>
          </a:xfrm>
        </p:grpSpPr>
        <p:grpSp>
          <p:nvGrpSpPr>
            <p:cNvPr id="193" name="Group 193"/>
            <p:cNvGrpSpPr/>
            <p:nvPr/>
          </p:nvGrpSpPr>
          <p:grpSpPr>
            <a:xfrm>
              <a:off x="-38100" y="1557223"/>
              <a:ext cx="4279900" cy="931978"/>
              <a:chOff x="-38100" y="-38100"/>
              <a:chExt cx="4279900" cy="931976"/>
            </a:xfrm>
          </p:grpSpPr>
          <p:sp>
            <p:nvSpPr>
              <p:cNvPr id="192" name="Shape 192"/>
              <p:cNvSpPr/>
              <p:nvPr/>
            </p:nvSpPr>
            <p:spPr>
              <a:xfrm>
                <a:off x="0" y="0"/>
                <a:ext cx="4203700" cy="855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b">
                <a:spAutoFit/>
              </a:bodyPr>
              <a:lstStyle>
                <a:lvl1pPr>
                  <a:defRPr sz="2200">
                    <a:latin typeface="+mn-lt"/>
                    <a:ea typeface="+mn-ea"/>
                    <a:cs typeface="+mn-cs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sz="2200"/>
                  <a:t>Remember, the range can also be specified using a variable</a:t>
                </a:r>
              </a:p>
            </p:txBody>
          </p:sp>
          <p:pic>
            <p:nvPicPr>
              <p:cNvPr id="191" name="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-38100" y="-38100"/>
                <a:ext cx="4279900" cy="931977"/>
              </a:xfrm>
              <a:prstGeom prst="rect">
                <a:avLst/>
              </a:prstGeom>
              <a:effectLst/>
            </p:spPr>
          </p:pic>
        </p:grpSp>
        <p:sp>
          <p:nvSpPr>
            <p:cNvPr id="194" name="Shape 194"/>
            <p:cNvSpPr/>
            <p:nvPr/>
          </p:nvSpPr>
          <p:spPr>
            <a:xfrm flipH="1">
              <a:off x="2920232" y="0"/>
              <a:ext cx="1" cy="1613180"/>
            </a:xfrm>
            <a:prstGeom prst="line">
              <a:avLst/>
            </a:prstGeom>
            <a:noFill/>
            <a:ln w="76200" cap="flat">
              <a:solidFill>
                <a:srgbClr val="FF26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A More Interesting Example</a:t>
            </a:r>
          </a:p>
        </p:txBody>
      </p:sp>
      <p:sp>
        <p:nvSpPr>
          <p:cNvPr id="198" name="Shape 198"/>
          <p:cNvSpPr/>
          <p:nvPr>
            <p:ph type="body" idx="1"/>
          </p:nvPr>
        </p:nvSpPr>
        <p:spPr>
          <a:xfrm>
            <a:off x="571500" y="2324100"/>
            <a:ext cx="11861800" cy="787400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It is possible to use the </a:t>
            </a:r>
            <a:r>
              <a:rPr b="1" sz="2800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loop_counter</a:t>
            </a:r>
            <a:r>
              <a:rPr b="1" sz="2800">
                <a:solidFill>
                  <a:srgbClr val="008751"/>
                </a:solidFill>
              </a:rPr>
              <a:t> variable inside the loop</a:t>
            </a:r>
          </a:p>
        </p:txBody>
      </p:sp>
      <p:sp>
        <p:nvSpPr>
          <p:cNvPr id="199" name="Shape 19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  <p:sp>
        <p:nvSpPr>
          <p:cNvPr id="200" name="Shape 200"/>
          <p:cNvSpPr/>
          <p:nvPr/>
        </p:nvSpPr>
        <p:spPr>
          <a:xfrm>
            <a:off x="1219200" y="3251200"/>
            <a:ext cx="4140200" cy="302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 defTabSz="457200">
              <a:lnSpc>
                <a:spcPct val="120000"/>
              </a:lnSpc>
              <a:tabLst>
                <a:tab pos="330200" algn="l"/>
              </a:tabLst>
              <a:defRPr sz="1800"/>
            </a:pP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Draw a shape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lnSpc>
                <a:spcPct val="120000"/>
              </a:lnSpc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size = 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100</a:t>
            </a:r>
            <a:endParaRPr sz="2400">
              <a:solidFill>
                <a:srgbClr val="272AD8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lnSpc>
                <a:spcPct val="120000"/>
              </a:lnSpc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num = 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4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lnSpc>
                <a:spcPct val="120000"/>
              </a:lnSpc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lnSpc>
                <a:spcPct val="120000"/>
              </a:lnSpc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for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j </a:t>
            </a: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in range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num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):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1" indent="228600" algn="l" defTabSz="457200">
              <a:lnSpc>
                <a:spcPct val="120000"/>
              </a:lnSpc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fd(t, size*j)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1" indent="228600" algn="l" defTabSz="457200">
              <a:lnSpc>
                <a:spcPct val="120000"/>
              </a:lnSpc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rt(t, j*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30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</a:p>
        </p:txBody>
      </p:sp>
      <p:sp>
        <p:nvSpPr>
          <p:cNvPr id="201" name="Shape 201"/>
          <p:cNvSpPr/>
          <p:nvPr/>
        </p:nvSpPr>
        <p:spPr>
          <a:xfrm>
            <a:off x="584200" y="3251200"/>
            <a:ext cx="469900" cy="302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r" defTabSz="457200">
              <a:lnSpc>
                <a:spcPct val="120000"/>
              </a:lnSpc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lnSpc>
                <a:spcPct val="120000"/>
              </a:lnSpc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2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lnSpc>
                <a:spcPct val="120000"/>
              </a:lnSpc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3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lnSpc>
                <a:spcPct val="120000"/>
              </a:lnSpc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4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lnSpc>
                <a:spcPct val="120000"/>
              </a:lnSpc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5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lnSpc>
                <a:spcPct val="120000"/>
              </a:lnSpc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6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lnSpc>
                <a:spcPct val="120000"/>
              </a:lnSpc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7</a:t>
            </a:r>
          </a:p>
        </p:txBody>
      </p:sp>
      <p:sp>
        <p:nvSpPr>
          <p:cNvPr id="202" name="Shape 202"/>
          <p:cNvSpPr/>
          <p:nvPr/>
        </p:nvSpPr>
        <p:spPr>
          <a:xfrm>
            <a:off x="5194300" y="4940300"/>
            <a:ext cx="1765300" cy="132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 defTabSz="457200">
              <a:lnSpc>
                <a:spcPct val="120000"/>
              </a:lnSpc>
              <a:tabLst>
                <a:tab pos="330200" algn="l"/>
              </a:tabLst>
              <a:defRPr sz="1800"/>
            </a:pPr>
            <a:r>
              <a:rPr b="1" sz="24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  j=0</a:t>
            </a:r>
            <a:endParaRPr b="1" sz="2400">
              <a:solidFill>
                <a:srgbClr val="0433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lnSpc>
                <a:spcPct val="120000"/>
              </a:lnSpc>
              <a:tabLst>
                <a:tab pos="330200" algn="l"/>
              </a:tabLst>
              <a:defRPr sz="1800"/>
            </a:pPr>
            <a:r>
              <a:rPr sz="24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fd(t, 0)</a:t>
            </a:r>
            <a:endParaRPr sz="2400">
              <a:solidFill>
                <a:srgbClr val="0433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lnSpc>
                <a:spcPct val="120000"/>
              </a:lnSpc>
              <a:tabLst>
                <a:tab pos="330200" algn="l"/>
              </a:tabLst>
              <a:defRPr sz="1800"/>
            </a:pPr>
            <a:r>
              <a:rPr sz="24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rt(t, 0)</a:t>
            </a:r>
          </a:p>
        </p:txBody>
      </p:sp>
      <p:sp>
        <p:nvSpPr>
          <p:cNvPr id="203" name="Shape 203"/>
          <p:cNvSpPr/>
          <p:nvPr/>
        </p:nvSpPr>
        <p:spPr>
          <a:xfrm>
            <a:off x="5244028" y="5397500"/>
            <a:ext cx="1458347" cy="0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4" name="Shape 204"/>
          <p:cNvSpPr/>
          <p:nvPr/>
        </p:nvSpPr>
        <p:spPr>
          <a:xfrm>
            <a:off x="6807200" y="4940300"/>
            <a:ext cx="1968500" cy="132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 defTabSz="457200">
              <a:lnSpc>
                <a:spcPct val="120000"/>
              </a:lnSpc>
              <a:tabLst>
                <a:tab pos="330200" algn="l"/>
              </a:tabLst>
              <a:defRPr sz="1800"/>
            </a:pPr>
            <a:r>
              <a:rPr b="1" sz="24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  j=1</a:t>
            </a:r>
            <a:endParaRPr b="1" sz="2400">
              <a:solidFill>
                <a:srgbClr val="0433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lnSpc>
                <a:spcPct val="120000"/>
              </a:lnSpc>
              <a:tabLst>
                <a:tab pos="330200" algn="l"/>
              </a:tabLst>
              <a:defRPr sz="1800"/>
            </a:pPr>
            <a:r>
              <a:rPr sz="24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fd(t, 100)</a:t>
            </a:r>
            <a:endParaRPr sz="2400">
              <a:solidFill>
                <a:srgbClr val="0433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lnSpc>
                <a:spcPct val="120000"/>
              </a:lnSpc>
              <a:tabLst>
                <a:tab pos="330200" algn="l"/>
              </a:tabLst>
              <a:defRPr sz="1800"/>
            </a:pPr>
            <a:r>
              <a:rPr sz="24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rt(t, 30)</a:t>
            </a:r>
          </a:p>
        </p:txBody>
      </p:sp>
      <p:sp>
        <p:nvSpPr>
          <p:cNvPr id="205" name="Shape 205"/>
          <p:cNvSpPr/>
          <p:nvPr/>
        </p:nvSpPr>
        <p:spPr>
          <a:xfrm>
            <a:off x="6858000" y="5397500"/>
            <a:ext cx="1805560" cy="0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6" name="Shape 206"/>
          <p:cNvSpPr/>
          <p:nvPr/>
        </p:nvSpPr>
        <p:spPr>
          <a:xfrm>
            <a:off x="8788400" y="4940300"/>
            <a:ext cx="1968500" cy="132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 defTabSz="457200">
              <a:lnSpc>
                <a:spcPct val="120000"/>
              </a:lnSpc>
              <a:tabLst>
                <a:tab pos="330200" algn="l"/>
              </a:tabLst>
              <a:defRPr sz="1800"/>
            </a:pPr>
            <a:r>
              <a:rPr b="1" sz="24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  j=2</a:t>
            </a:r>
            <a:endParaRPr b="1" sz="2400">
              <a:solidFill>
                <a:srgbClr val="0433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lnSpc>
                <a:spcPct val="120000"/>
              </a:lnSpc>
              <a:tabLst>
                <a:tab pos="330200" algn="l"/>
              </a:tabLst>
              <a:defRPr sz="1800"/>
            </a:pPr>
            <a:r>
              <a:rPr sz="24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fd(t, 200)</a:t>
            </a:r>
            <a:endParaRPr sz="2400">
              <a:solidFill>
                <a:srgbClr val="0433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lnSpc>
                <a:spcPct val="120000"/>
              </a:lnSpc>
              <a:tabLst>
                <a:tab pos="330200" algn="l"/>
              </a:tabLst>
              <a:defRPr sz="1800"/>
            </a:pPr>
            <a:r>
              <a:rPr sz="24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rt(t, 60)</a:t>
            </a:r>
          </a:p>
        </p:txBody>
      </p:sp>
      <p:sp>
        <p:nvSpPr>
          <p:cNvPr id="207" name="Shape 207"/>
          <p:cNvSpPr/>
          <p:nvPr/>
        </p:nvSpPr>
        <p:spPr>
          <a:xfrm>
            <a:off x="10693400" y="4940300"/>
            <a:ext cx="1968500" cy="132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 defTabSz="457200">
              <a:lnSpc>
                <a:spcPct val="120000"/>
              </a:lnSpc>
              <a:tabLst>
                <a:tab pos="330200" algn="l"/>
              </a:tabLst>
              <a:defRPr sz="1800"/>
            </a:pPr>
            <a:r>
              <a:rPr b="1" sz="24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  j=3</a:t>
            </a:r>
            <a:endParaRPr b="1" sz="2400">
              <a:solidFill>
                <a:srgbClr val="0433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lnSpc>
                <a:spcPct val="120000"/>
              </a:lnSpc>
              <a:tabLst>
                <a:tab pos="330200" algn="l"/>
              </a:tabLst>
              <a:defRPr sz="1800"/>
            </a:pPr>
            <a:r>
              <a:rPr sz="24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fd(t, 300)</a:t>
            </a:r>
            <a:endParaRPr sz="2400">
              <a:solidFill>
                <a:srgbClr val="0433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lnSpc>
                <a:spcPct val="120000"/>
              </a:lnSpc>
              <a:tabLst>
                <a:tab pos="330200" algn="l"/>
              </a:tabLst>
              <a:defRPr sz="1800"/>
            </a:pPr>
            <a:r>
              <a:rPr sz="24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rt(t, 90)</a:t>
            </a:r>
          </a:p>
        </p:txBody>
      </p:sp>
      <p:sp>
        <p:nvSpPr>
          <p:cNvPr id="208" name="Shape 208"/>
          <p:cNvSpPr/>
          <p:nvPr/>
        </p:nvSpPr>
        <p:spPr>
          <a:xfrm>
            <a:off x="8839200" y="5397500"/>
            <a:ext cx="1805560" cy="0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9" name="Shape 209"/>
          <p:cNvSpPr/>
          <p:nvPr/>
        </p:nvSpPr>
        <p:spPr>
          <a:xfrm>
            <a:off x="10744200" y="5397500"/>
            <a:ext cx="1805560" cy="0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0" name="Shape 210"/>
          <p:cNvSpPr/>
          <p:nvPr/>
        </p:nvSpPr>
        <p:spPr>
          <a:xfrm flipV="1">
            <a:off x="6781800" y="4881453"/>
            <a:ext cx="0" cy="1549336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1" name="Shape 211"/>
          <p:cNvSpPr/>
          <p:nvPr/>
        </p:nvSpPr>
        <p:spPr>
          <a:xfrm flipV="1">
            <a:off x="8775699" y="4876800"/>
            <a:ext cx="1" cy="1549335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2" name="Shape 212"/>
          <p:cNvSpPr/>
          <p:nvPr/>
        </p:nvSpPr>
        <p:spPr>
          <a:xfrm flipV="1">
            <a:off x="10693399" y="4876800"/>
            <a:ext cx="1" cy="1549335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13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7100" y="6515100"/>
            <a:ext cx="2616200" cy="2616200"/>
          </a:xfrm>
          <a:prstGeom prst="rect">
            <a:avLst/>
          </a:prstGeom>
          <a:effectLst>
            <a:outerShdw sx="100000" sy="100000" kx="0" ky="0" algn="b" rotWithShape="0" blurRad="127000" dist="76200" dir="2700000">
              <a:srgbClr val="424242">
                <a:alpha val="75000"/>
              </a:srgbClr>
            </a:outerShdw>
          </a:effectLst>
        </p:spPr>
      </p:pic>
      <p:pic>
        <p:nvPicPr>
          <p:cNvPr id="214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7100" y="6515100"/>
            <a:ext cx="2616200" cy="2616200"/>
          </a:xfrm>
          <a:prstGeom prst="rect">
            <a:avLst/>
          </a:prstGeom>
          <a:effectLst>
            <a:outerShdw sx="100000" sy="100000" kx="0" ky="0" algn="b" rotWithShape="0" blurRad="127000" dist="76200" dir="2700000">
              <a:srgbClr val="424242">
                <a:alpha val="75000"/>
              </a:srgbClr>
            </a:outerShdw>
          </a:effectLst>
        </p:spPr>
      </p:pic>
      <p:pic>
        <p:nvPicPr>
          <p:cNvPr id="215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97100" y="6515100"/>
            <a:ext cx="2616200" cy="2616200"/>
          </a:xfrm>
          <a:prstGeom prst="rect">
            <a:avLst/>
          </a:prstGeom>
          <a:effectLst>
            <a:outerShdw sx="100000" sy="100000" kx="0" ky="0" algn="b" rotWithShape="0" blurRad="127000" dist="76200" dir="2700000">
              <a:srgbClr val="424242">
                <a:alpha val="75000"/>
              </a:srgbClr>
            </a:outerShdw>
          </a:effectLst>
        </p:spPr>
      </p:pic>
      <p:pic>
        <p:nvPicPr>
          <p:cNvPr id="216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97100" y="6515100"/>
            <a:ext cx="2616200" cy="2603500"/>
          </a:xfrm>
          <a:prstGeom prst="rect">
            <a:avLst/>
          </a:prstGeom>
          <a:effectLst>
            <a:outerShdw sx="100000" sy="100000" kx="0" ky="0" algn="b" rotWithShape="0" blurRad="127000" dist="76200" dir="2700000">
              <a:srgbClr val="424242">
                <a:alpha val="75000"/>
              </a:srgbClr>
            </a:outerShdw>
          </a:effectLst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after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presetClass="entr" presetSubtype="0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after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afterEffect" presetClass="entr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presetClass="entr" presetSubtype="0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presetClass="entr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Class="entr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afterEffect" presetClass="entr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presetClass="entr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afterEffect" presetClass="entr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presetClass="entr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presetClass="entr" presetSubtype="0" presetID="10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6" grpId="8"/>
      <p:bldP build="p" bldLvl="5" animBg="1" rev="0" advAuto="0" spid="204" grpId="4"/>
      <p:bldP build="whole" bldLvl="1" animBg="1" rev="0" advAuto="0" spid="212" grpId="13"/>
      <p:bldP build="whole" bldLvl="1" animBg="1" rev="0" advAuto="0" spid="210" grpId="5"/>
      <p:bldP build="whole" bldLvl="1" animBg="1" rev="0" advAuto="0" spid="209" grpId="14"/>
      <p:bldP build="whole" bldLvl="1" animBg="1" rev="0" advAuto="0" spid="214" grpId="7"/>
      <p:bldP build="whole" bldLvl="1" animBg="1" rev="0" advAuto="0" spid="208" grpId="10"/>
      <p:bldP build="whole" bldLvl="1" animBg="1" rev="0" advAuto="0" spid="211" grpId="9"/>
      <p:bldP build="whole" bldLvl="1" animBg="1" rev="0" advAuto="0" spid="216" grpId="15"/>
      <p:bldP build="whole" bldLvl="1" animBg="1" rev="0" advAuto="0" spid="203" grpId="2"/>
      <p:bldP build="p" bldLvl="5" animBg="1" rev="0" advAuto="0" spid="202" grpId="1"/>
      <p:bldP build="p" bldLvl="5" animBg="1" rev="0" advAuto="0" spid="207" grpId="12"/>
      <p:bldP build="whole" bldLvl="1" animBg="1" rev="0" advAuto="0" spid="213" grpId="3"/>
      <p:bldP build="whole" bldLvl="1" animBg="1" rev="0" advAuto="0" spid="205" grpId="6"/>
      <p:bldP build="whole" bldLvl="1" animBg="1" rev="0" advAuto="0" spid="215" grpId="1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Iteration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What is iteration?</a:t>
            </a:r>
            <a:endParaRPr b="1" sz="2800">
              <a:solidFill>
                <a:srgbClr val="00875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433FF"/>
                </a:solidFill>
              </a:rPr>
              <a:t>Repeatedly</a:t>
            </a:r>
            <a:r>
              <a:rPr sz="2800">
                <a:solidFill>
                  <a:srgbClr val="232323"/>
                </a:solidFill>
              </a:rPr>
              <a:t> executing a sequence of statements</a:t>
            </a:r>
            <a:endParaRPr sz="2800">
              <a:solidFill>
                <a:srgbClr val="23232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B1500"/>
                </a:solidFill>
              </a:rPr>
              <a:t>May need to do the same thing over-and-over again</a:t>
            </a:r>
            <a:endParaRPr sz="2800">
              <a:solidFill>
                <a:srgbClr val="AB150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Also referred to as </a:t>
            </a:r>
            <a:r>
              <a:rPr sz="2800">
                <a:solidFill>
                  <a:srgbClr val="0433FF"/>
                </a:solidFill>
              </a:rPr>
              <a:t>looping</a:t>
            </a:r>
            <a:endParaRPr sz="2800">
              <a:solidFill>
                <a:srgbClr val="232323"/>
              </a:solidFill>
            </a:endParaRPr>
          </a:p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Use </a:t>
            </a:r>
            <a:r>
              <a:rPr b="1" sz="2800">
                <a:solidFill>
                  <a:srgbClr val="0433FF"/>
                </a:solidFill>
              </a:rPr>
              <a:t>fixed iteration</a:t>
            </a:r>
            <a:r>
              <a:rPr b="1" sz="2800">
                <a:solidFill>
                  <a:srgbClr val="008751"/>
                </a:solidFill>
              </a:rPr>
              <a:t> when the number of iterations is known at the time of programming</a:t>
            </a:r>
            <a:endParaRPr b="1" sz="2800">
              <a:solidFill>
                <a:srgbClr val="00875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The iterations are tracked by a </a:t>
            </a:r>
            <a:r>
              <a:rPr sz="2800">
                <a:solidFill>
                  <a:srgbClr val="0433FF"/>
                </a:solidFill>
              </a:rPr>
              <a:t>loop counter</a:t>
            </a:r>
            <a:endParaRPr sz="2800">
              <a:solidFill>
                <a:srgbClr val="232323"/>
              </a:solidFill>
            </a:endParaRPr>
          </a:p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Use </a:t>
            </a:r>
            <a:r>
              <a:rPr b="1" sz="2800">
                <a:solidFill>
                  <a:srgbClr val="0433FF"/>
                </a:solidFill>
              </a:rPr>
              <a:t>conditional iteration</a:t>
            </a:r>
            <a:r>
              <a:rPr b="1" sz="2800">
                <a:solidFill>
                  <a:srgbClr val="008751"/>
                </a:solidFill>
              </a:rPr>
              <a:t> when the number of iterations is based on a logical condition that is updated inside the loop </a:t>
            </a:r>
            <a:br>
              <a:rPr b="1" sz="2800">
                <a:solidFill>
                  <a:srgbClr val="008751"/>
                </a:solidFill>
              </a:rPr>
            </a:br>
            <a:r>
              <a:rPr b="1" sz="2800">
                <a:solidFill>
                  <a:srgbClr val="AB1500"/>
                </a:solidFill>
              </a:rPr>
              <a:t>(will be covered another day)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15800" y="9359900"/>
            <a:ext cx="368504" cy="3870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Structure of a </a:t>
            </a:r>
            <a:r>
              <a:rPr b="1" sz="4200">
                <a:solidFill>
                  <a:srgbClr val="008751"/>
                </a:solidFill>
                <a:latin typeface="Courier New"/>
                <a:ea typeface="Courier New"/>
                <a:cs typeface="Courier New"/>
                <a:sym typeface="Courier New"/>
              </a:rPr>
              <a:t>for-loop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Most programming languages (including Python) use the keyword ‘</a:t>
            </a:r>
            <a:r>
              <a:rPr b="1" sz="2800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sz="2800">
                <a:solidFill>
                  <a:srgbClr val="008751"/>
                </a:solidFill>
              </a:rPr>
              <a:t>’ to indicate the beginning of a ‘</a:t>
            </a:r>
            <a:r>
              <a:rPr b="1" sz="2800">
                <a:solidFill>
                  <a:srgbClr val="0433FF"/>
                </a:solidFill>
              </a:rPr>
              <a:t>loop</a:t>
            </a:r>
            <a:r>
              <a:rPr b="1" sz="2800">
                <a:solidFill>
                  <a:srgbClr val="008751"/>
                </a:solidFill>
              </a:rPr>
              <a:t>’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xfrm>
            <a:off x="12115800" y="9359900"/>
            <a:ext cx="368504" cy="3870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  <p:grpSp>
        <p:nvGrpSpPr>
          <p:cNvPr id="51" name="Group 51"/>
          <p:cNvGrpSpPr/>
          <p:nvPr/>
        </p:nvGrpSpPr>
        <p:grpSpPr>
          <a:xfrm>
            <a:off x="914400" y="3721100"/>
            <a:ext cx="11709400" cy="2387600"/>
            <a:chOff x="-38100" y="-38100"/>
            <a:chExt cx="11709400" cy="2387600"/>
          </a:xfrm>
        </p:grpSpPr>
        <p:sp>
          <p:nvSpPr>
            <p:cNvPr id="50" name="Shape 50"/>
            <p:cNvSpPr/>
            <p:nvPr/>
          </p:nvSpPr>
          <p:spPr>
            <a:xfrm>
              <a:off x="0" y="0"/>
              <a:ext cx="11633200" cy="2311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 lvl="0" algn="l" defTabSz="457200">
                <a:tabLst>
                  <a:tab pos="330200" algn="l"/>
                </a:tabLst>
                <a:defRPr sz="1800"/>
              </a:pPr>
              <a:r>
                <a:rPr sz="2000">
                  <a:latin typeface="Menlo"/>
                  <a:ea typeface="Menlo"/>
                  <a:cs typeface="Menlo"/>
                  <a:sym typeface="Menlo"/>
                </a:rPr>
                <a:t>[code before the loop]                         </a:t>
              </a:r>
              <a:r>
                <a:rPr sz="2000">
                  <a:solidFill>
                    <a:srgbClr val="008400"/>
                  </a:solidFill>
                  <a:latin typeface="Menlo"/>
                  <a:ea typeface="Menlo"/>
                  <a:cs typeface="Menlo"/>
                  <a:sym typeface="Menlo"/>
                </a:rPr>
                <a:t># executes once</a:t>
              </a:r>
              <a:endParaRPr sz="2000">
                <a:latin typeface="Menlo"/>
                <a:ea typeface="Menlo"/>
                <a:cs typeface="Menlo"/>
                <a:sym typeface="Menlo"/>
              </a:endParaRPr>
            </a:p>
            <a:p>
              <a:pPr lvl="0" algn="l" defTabSz="457200">
                <a:tabLst>
                  <a:tab pos="330200" algn="l"/>
                </a:tabLst>
                <a:defRPr sz="1800"/>
              </a:pPr>
              <a:endParaRPr sz="2000">
                <a:latin typeface="Menlo"/>
                <a:ea typeface="Menlo"/>
                <a:cs typeface="Menlo"/>
                <a:sym typeface="Menlo"/>
              </a:endParaRPr>
            </a:p>
            <a:p>
              <a:pPr lvl="0" algn="l" defTabSz="457200">
                <a:tabLst>
                  <a:tab pos="330200" algn="l"/>
                </a:tabLst>
                <a:defRPr sz="1800"/>
              </a:pPr>
              <a:r>
                <a:rPr sz="2000">
                  <a:solidFill>
                    <a:srgbClr val="BB2CA2"/>
                  </a:solidFill>
                  <a:latin typeface="Menlo"/>
                  <a:ea typeface="Menlo"/>
                  <a:cs typeface="Menlo"/>
                  <a:sym typeface="Menlo"/>
                </a:rPr>
                <a:t>for</a:t>
              </a:r>
              <a:r>
                <a:rPr sz="2000">
                  <a:latin typeface="Menlo"/>
                  <a:ea typeface="Menlo"/>
                  <a:cs typeface="Menlo"/>
                  <a:sym typeface="Menlo"/>
                </a:rPr>
                <a:t> loop_counter </a:t>
              </a:r>
              <a:r>
                <a:rPr sz="2000">
                  <a:solidFill>
                    <a:srgbClr val="BB2CA2"/>
                  </a:solidFill>
                  <a:latin typeface="Menlo"/>
                  <a:ea typeface="Menlo"/>
                  <a:cs typeface="Menlo"/>
                  <a:sym typeface="Menlo"/>
                </a:rPr>
                <a:t>in range</a:t>
              </a:r>
              <a:r>
                <a:rPr sz="2000">
                  <a:latin typeface="Menlo"/>
                  <a:ea typeface="Menlo"/>
                  <a:cs typeface="Menlo"/>
                  <a:sym typeface="Menlo"/>
                </a:rPr>
                <a:t>(num_loops):</a:t>
              </a:r>
              <a:endParaRPr sz="2000">
                <a:latin typeface="Menlo"/>
                <a:ea typeface="Menlo"/>
                <a:cs typeface="Menlo"/>
                <a:sym typeface="Menlo"/>
              </a:endParaRPr>
            </a:p>
            <a:p>
              <a:pPr lvl="0" algn="l" defTabSz="457200">
                <a:tabLst>
                  <a:tab pos="330200" algn="l"/>
                </a:tabLst>
                <a:defRPr sz="1800"/>
              </a:pPr>
              <a:r>
                <a:rPr sz="2000">
                  <a:latin typeface="Menlo"/>
                  <a:ea typeface="Menlo"/>
                  <a:cs typeface="Menlo"/>
                  <a:sym typeface="Menlo"/>
                </a:rPr>
                <a:t>    [indented Python statements]                </a:t>
              </a:r>
              <a:r>
                <a:rPr sz="2000">
                  <a:solidFill>
                    <a:srgbClr val="008400"/>
                  </a:solidFill>
                  <a:latin typeface="Menlo"/>
                  <a:ea typeface="Menlo"/>
                  <a:cs typeface="Menlo"/>
                  <a:sym typeface="Menlo"/>
                </a:rPr>
                <a:t># executes num_loops times</a:t>
              </a:r>
              <a:endParaRPr sz="2000">
                <a:latin typeface="Menlo"/>
                <a:ea typeface="Menlo"/>
                <a:cs typeface="Menlo"/>
                <a:sym typeface="Menlo"/>
              </a:endParaRPr>
            </a:p>
            <a:p>
              <a:pPr lvl="0" algn="l" defTabSz="457200">
                <a:tabLst>
                  <a:tab pos="330200" algn="l"/>
                </a:tabLst>
                <a:defRPr sz="1800"/>
              </a:pPr>
              <a:r>
                <a:rPr sz="2000">
                  <a:latin typeface="Menlo"/>
                  <a:ea typeface="Menlo"/>
                  <a:cs typeface="Menlo"/>
                  <a:sym typeface="Menlo"/>
                </a:rPr>
                <a:t>    [include the work that you want to repeat]  </a:t>
              </a:r>
              <a:r>
                <a:rPr sz="2000">
                  <a:solidFill>
                    <a:srgbClr val="008400"/>
                  </a:solidFill>
                  <a:latin typeface="Menlo"/>
                  <a:ea typeface="Menlo"/>
                  <a:cs typeface="Menlo"/>
                  <a:sym typeface="Menlo"/>
                </a:rPr>
                <a:t># executes num_loops times</a:t>
              </a:r>
              <a:endParaRPr sz="2000">
                <a:latin typeface="Menlo"/>
                <a:ea typeface="Menlo"/>
                <a:cs typeface="Menlo"/>
                <a:sym typeface="Menlo"/>
              </a:endParaRPr>
            </a:p>
            <a:p>
              <a:pPr lvl="0" algn="l" defTabSz="457200">
                <a:tabLst>
                  <a:tab pos="330200" algn="l"/>
                </a:tabLst>
                <a:defRPr sz="1800"/>
              </a:pPr>
              <a:endParaRPr sz="2000">
                <a:latin typeface="Menlo"/>
                <a:ea typeface="Menlo"/>
                <a:cs typeface="Menlo"/>
                <a:sym typeface="Menlo"/>
              </a:endParaRPr>
            </a:p>
            <a:p>
              <a:pPr lvl="0" algn="l" defTabSz="457200">
                <a:tabLst>
                  <a:tab pos="330200" algn="l"/>
                </a:tabLst>
                <a:defRPr sz="1800"/>
              </a:pPr>
              <a:r>
                <a:rPr sz="2000">
                  <a:latin typeface="Menlo"/>
                  <a:ea typeface="Menlo"/>
                  <a:cs typeface="Menlo"/>
                  <a:sym typeface="Menlo"/>
                </a:rPr>
                <a:t>[the code after the loop is not indented]       </a:t>
              </a:r>
              <a:r>
                <a:rPr sz="2000">
                  <a:solidFill>
                    <a:srgbClr val="008400"/>
                  </a:solidFill>
                  <a:latin typeface="Menlo"/>
                  <a:ea typeface="Menlo"/>
                  <a:cs typeface="Menlo"/>
                  <a:sym typeface="Menlo"/>
                </a:rPr>
                <a:t># executes once</a:t>
              </a:r>
            </a:p>
          </p:txBody>
        </p:sp>
        <p:pic>
          <p:nvPicPr>
            <p:cNvPr id="49" name="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-38100"/>
              <a:ext cx="11709400" cy="23876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Structure of a </a:t>
            </a:r>
            <a:r>
              <a:rPr b="1" sz="4200">
                <a:solidFill>
                  <a:srgbClr val="008751"/>
                </a:solidFill>
                <a:latin typeface="Courier New"/>
                <a:ea typeface="Courier New"/>
                <a:cs typeface="Courier New"/>
                <a:sym typeface="Courier New"/>
              </a:rPr>
              <a:t>for-loop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Most programming languages (including Python) use the keyword ‘</a:t>
            </a:r>
            <a:r>
              <a:rPr b="1" sz="2800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sz="2800">
                <a:solidFill>
                  <a:srgbClr val="008751"/>
                </a:solidFill>
              </a:rPr>
              <a:t>’ to indicate the beginning of a ‘</a:t>
            </a:r>
            <a:r>
              <a:rPr b="1" sz="2800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for-loop</a:t>
            </a:r>
            <a:r>
              <a:rPr b="1" sz="2800">
                <a:solidFill>
                  <a:srgbClr val="008751"/>
                </a:solidFill>
              </a:rPr>
              <a:t>’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15800" y="9359900"/>
            <a:ext cx="368504" cy="3870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  <p:grpSp>
        <p:nvGrpSpPr>
          <p:cNvPr id="58" name="Group 58"/>
          <p:cNvGrpSpPr/>
          <p:nvPr/>
        </p:nvGrpSpPr>
        <p:grpSpPr>
          <a:xfrm>
            <a:off x="914400" y="3721100"/>
            <a:ext cx="11709400" cy="2387600"/>
            <a:chOff x="-38100" y="-38100"/>
            <a:chExt cx="11709400" cy="2387600"/>
          </a:xfrm>
        </p:grpSpPr>
        <p:sp>
          <p:nvSpPr>
            <p:cNvPr id="57" name="Shape 57"/>
            <p:cNvSpPr/>
            <p:nvPr/>
          </p:nvSpPr>
          <p:spPr>
            <a:xfrm>
              <a:off x="0" y="0"/>
              <a:ext cx="11633200" cy="2311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 lvl="0" algn="l" defTabSz="457200">
                <a:tabLst>
                  <a:tab pos="330200" algn="l"/>
                </a:tabLst>
                <a:defRPr sz="1800"/>
              </a:pPr>
              <a:r>
                <a:rPr sz="2000">
                  <a:latin typeface="Menlo"/>
                  <a:ea typeface="Menlo"/>
                  <a:cs typeface="Menlo"/>
                  <a:sym typeface="Menlo"/>
                </a:rPr>
                <a:t>[code before the loop]                         </a:t>
              </a:r>
              <a:r>
                <a:rPr sz="2000">
                  <a:solidFill>
                    <a:srgbClr val="008400"/>
                  </a:solidFill>
                  <a:latin typeface="Menlo"/>
                  <a:ea typeface="Menlo"/>
                  <a:cs typeface="Menlo"/>
                  <a:sym typeface="Menlo"/>
                </a:rPr>
                <a:t># executes once</a:t>
              </a:r>
              <a:endParaRPr sz="2000">
                <a:latin typeface="Menlo"/>
                <a:ea typeface="Menlo"/>
                <a:cs typeface="Menlo"/>
                <a:sym typeface="Menlo"/>
              </a:endParaRPr>
            </a:p>
            <a:p>
              <a:pPr lvl="0" algn="l" defTabSz="457200">
                <a:tabLst>
                  <a:tab pos="330200" algn="l"/>
                </a:tabLst>
                <a:defRPr sz="1800"/>
              </a:pPr>
              <a:endParaRPr sz="2000">
                <a:latin typeface="Menlo"/>
                <a:ea typeface="Menlo"/>
                <a:cs typeface="Menlo"/>
                <a:sym typeface="Menlo"/>
              </a:endParaRPr>
            </a:p>
            <a:p>
              <a:pPr lvl="0" algn="l" defTabSz="457200">
                <a:tabLst>
                  <a:tab pos="330200" algn="l"/>
                </a:tabLst>
                <a:defRPr sz="1800"/>
              </a:pPr>
              <a:r>
                <a:rPr sz="2000">
                  <a:solidFill>
                    <a:srgbClr val="BB2CA2"/>
                  </a:solidFill>
                  <a:latin typeface="Menlo"/>
                  <a:ea typeface="Menlo"/>
                  <a:cs typeface="Menlo"/>
                  <a:sym typeface="Menlo"/>
                </a:rPr>
                <a:t>for</a:t>
              </a:r>
              <a:r>
                <a:rPr sz="2000">
                  <a:latin typeface="Menlo"/>
                  <a:ea typeface="Menlo"/>
                  <a:cs typeface="Menlo"/>
                  <a:sym typeface="Menlo"/>
                </a:rPr>
                <a:t> loop_counter </a:t>
              </a:r>
              <a:r>
                <a:rPr sz="2000">
                  <a:solidFill>
                    <a:srgbClr val="BB2CA2"/>
                  </a:solidFill>
                  <a:latin typeface="Menlo"/>
                  <a:ea typeface="Menlo"/>
                  <a:cs typeface="Menlo"/>
                  <a:sym typeface="Menlo"/>
                </a:rPr>
                <a:t>in range</a:t>
              </a:r>
              <a:r>
                <a:rPr sz="2000">
                  <a:latin typeface="Menlo"/>
                  <a:ea typeface="Menlo"/>
                  <a:cs typeface="Menlo"/>
                  <a:sym typeface="Menlo"/>
                </a:rPr>
                <a:t>(num_loops):</a:t>
              </a:r>
              <a:endParaRPr sz="2000">
                <a:latin typeface="Menlo"/>
                <a:ea typeface="Menlo"/>
                <a:cs typeface="Menlo"/>
                <a:sym typeface="Menlo"/>
              </a:endParaRPr>
            </a:p>
            <a:p>
              <a:pPr lvl="0" algn="l" defTabSz="457200">
                <a:tabLst>
                  <a:tab pos="330200" algn="l"/>
                </a:tabLst>
                <a:defRPr sz="1800"/>
              </a:pPr>
              <a:r>
                <a:rPr sz="2000">
                  <a:latin typeface="Menlo"/>
                  <a:ea typeface="Menlo"/>
                  <a:cs typeface="Menlo"/>
                  <a:sym typeface="Menlo"/>
                </a:rPr>
                <a:t>    [indented Python statements]                </a:t>
              </a:r>
              <a:r>
                <a:rPr sz="2000">
                  <a:solidFill>
                    <a:srgbClr val="008400"/>
                  </a:solidFill>
                  <a:latin typeface="Menlo"/>
                  <a:ea typeface="Menlo"/>
                  <a:cs typeface="Menlo"/>
                  <a:sym typeface="Menlo"/>
                </a:rPr>
                <a:t># executes num_loops times</a:t>
              </a:r>
              <a:endParaRPr sz="2000">
                <a:latin typeface="Menlo"/>
                <a:ea typeface="Menlo"/>
                <a:cs typeface="Menlo"/>
                <a:sym typeface="Menlo"/>
              </a:endParaRPr>
            </a:p>
            <a:p>
              <a:pPr lvl="0" algn="l" defTabSz="457200">
                <a:tabLst>
                  <a:tab pos="330200" algn="l"/>
                </a:tabLst>
                <a:defRPr sz="1800"/>
              </a:pPr>
              <a:r>
                <a:rPr sz="2000">
                  <a:latin typeface="Menlo"/>
                  <a:ea typeface="Menlo"/>
                  <a:cs typeface="Menlo"/>
                  <a:sym typeface="Menlo"/>
                </a:rPr>
                <a:t>    [include the work that you want to repeat]  </a:t>
              </a:r>
              <a:r>
                <a:rPr sz="2000">
                  <a:solidFill>
                    <a:srgbClr val="008400"/>
                  </a:solidFill>
                  <a:latin typeface="Menlo"/>
                  <a:ea typeface="Menlo"/>
                  <a:cs typeface="Menlo"/>
                  <a:sym typeface="Menlo"/>
                </a:rPr>
                <a:t># executes num_loops times</a:t>
              </a:r>
              <a:endParaRPr sz="2000">
                <a:latin typeface="Menlo"/>
                <a:ea typeface="Menlo"/>
                <a:cs typeface="Menlo"/>
                <a:sym typeface="Menlo"/>
              </a:endParaRPr>
            </a:p>
            <a:p>
              <a:pPr lvl="0" algn="l" defTabSz="457200">
                <a:tabLst>
                  <a:tab pos="330200" algn="l"/>
                </a:tabLst>
                <a:defRPr sz="1800"/>
              </a:pPr>
              <a:endParaRPr sz="2000">
                <a:latin typeface="Menlo"/>
                <a:ea typeface="Menlo"/>
                <a:cs typeface="Menlo"/>
                <a:sym typeface="Menlo"/>
              </a:endParaRPr>
            </a:p>
            <a:p>
              <a:pPr lvl="0" algn="l" defTabSz="457200">
                <a:tabLst>
                  <a:tab pos="330200" algn="l"/>
                </a:tabLst>
                <a:defRPr sz="1800"/>
              </a:pPr>
              <a:r>
                <a:rPr sz="2000">
                  <a:latin typeface="Menlo"/>
                  <a:ea typeface="Menlo"/>
                  <a:cs typeface="Menlo"/>
                  <a:sym typeface="Menlo"/>
                </a:rPr>
                <a:t>[the code after the loop is not indented]       </a:t>
              </a:r>
              <a:r>
                <a:rPr sz="2000">
                  <a:solidFill>
                    <a:srgbClr val="008400"/>
                  </a:solidFill>
                  <a:latin typeface="Menlo"/>
                  <a:ea typeface="Menlo"/>
                  <a:cs typeface="Menlo"/>
                  <a:sym typeface="Menlo"/>
                </a:rPr>
                <a:t># executes once</a:t>
              </a:r>
            </a:p>
          </p:txBody>
        </p:sp>
        <p:pic>
          <p:nvPicPr>
            <p:cNvPr id="56" name="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-38100"/>
              <a:ext cx="11709400" cy="2387600"/>
            </a:xfrm>
            <a:prstGeom prst="rect">
              <a:avLst/>
            </a:prstGeom>
            <a:effectLst/>
          </p:spPr>
        </p:pic>
      </p:grpSp>
      <p:sp>
        <p:nvSpPr>
          <p:cNvPr id="59" name="Shape 59"/>
          <p:cNvSpPr/>
          <p:nvPr/>
        </p:nvSpPr>
        <p:spPr>
          <a:xfrm>
            <a:off x="1092200" y="4800600"/>
            <a:ext cx="11277600" cy="11938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60" name="Shape 60"/>
          <p:cNvSpPr/>
          <p:nvPr/>
        </p:nvSpPr>
        <p:spPr>
          <a:xfrm>
            <a:off x="1092200" y="3848100"/>
            <a:ext cx="11277600" cy="4953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grpSp>
        <p:nvGrpSpPr>
          <p:cNvPr id="64" name="Group 64"/>
          <p:cNvGrpSpPr/>
          <p:nvPr/>
        </p:nvGrpSpPr>
        <p:grpSpPr>
          <a:xfrm>
            <a:off x="1039721" y="4826000"/>
            <a:ext cx="3940152" cy="2984501"/>
            <a:chOff x="0" y="0"/>
            <a:chExt cx="3940151" cy="2984500"/>
          </a:xfrm>
        </p:grpSpPr>
        <p:sp>
          <p:nvSpPr>
            <p:cNvPr id="61" name="Shape 61"/>
            <p:cNvSpPr/>
            <p:nvPr/>
          </p:nvSpPr>
          <p:spPr>
            <a:xfrm>
              <a:off x="237951" y="21629"/>
              <a:ext cx="679472" cy="2057997"/>
            </a:xfrm>
            <a:prstGeom prst="line">
              <a:avLst/>
            </a:prstGeom>
            <a:noFill/>
            <a:ln w="508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" name="Shape 62"/>
            <p:cNvSpPr/>
            <p:nvPr/>
          </p:nvSpPr>
          <p:spPr>
            <a:xfrm>
              <a:off x="0" y="0"/>
              <a:ext cx="523475" cy="1"/>
            </a:xfrm>
            <a:prstGeom prst="line">
              <a:avLst/>
            </a:prstGeom>
            <a:noFill/>
            <a:ln w="508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" name="Shape 63"/>
            <p:cNvSpPr/>
            <p:nvPr/>
          </p:nvSpPr>
          <p:spPr>
            <a:xfrm>
              <a:off x="3151" y="2050819"/>
              <a:ext cx="3937001" cy="933682"/>
            </a:xfrm>
            <a:prstGeom prst="rect">
              <a:avLst/>
            </a:prstGeom>
            <a:solidFill>
              <a:srgbClr val="FFFCC0"/>
            </a:solidFill>
            <a:ln w="50800" cap="flat">
              <a:solidFill>
                <a:srgbClr val="FF2600"/>
              </a:solidFill>
              <a:prstDash val="solid"/>
              <a:miter lim="400000"/>
            </a:ln>
            <a:effectLst>
              <a:outerShdw sx="100000" sy="100000" kx="0" ky="0" algn="b" rotWithShape="0" blurRad="127000" dist="76200" dir="2700000">
                <a:srgbClr val="424242">
                  <a:alpha val="7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 lvl="0">
                <a:defRPr sz="1800"/>
              </a:pPr>
              <a:r>
                <a:rPr sz="2400">
                  <a:latin typeface="+mn-lt"/>
                  <a:ea typeface="+mn-ea"/>
                  <a:cs typeface="+mn-cs"/>
                  <a:sym typeface="Helvetica Neue"/>
                </a:rPr>
                <a:t>Each </a:t>
              </a:r>
              <a:r>
                <a:rPr b="1" sz="2400">
                  <a:solidFill>
                    <a:srgbClr val="04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for-loop</a:t>
              </a:r>
              <a:r>
                <a:rPr sz="2400">
                  <a:latin typeface="+mn-lt"/>
                  <a:ea typeface="+mn-ea"/>
                  <a:cs typeface="+mn-cs"/>
                  <a:sym typeface="Helvetica Neue"/>
                </a:rPr>
                <a:t> starts with the Python keyword </a:t>
              </a:r>
              <a:r>
                <a:rPr b="1" sz="2400">
                  <a:solidFill>
                    <a:srgbClr val="04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</a:t>
              </a: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Structure of a </a:t>
            </a:r>
            <a:r>
              <a:rPr b="1" sz="4200">
                <a:solidFill>
                  <a:srgbClr val="008751"/>
                </a:solidFill>
                <a:latin typeface="Courier New"/>
                <a:ea typeface="Courier New"/>
                <a:cs typeface="Courier New"/>
                <a:sym typeface="Courier New"/>
              </a:rPr>
              <a:t>for-loop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Most programming languages (including Python) use the keyword ‘</a:t>
            </a:r>
            <a:r>
              <a:rPr b="1" sz="2800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sz="2800">
                <a:solidFill>
                  <a:srgbClr val="008751"/>
                </a:solidFill>
              </a:rPr>
              <a:t>’ to indicate the beginning of a ‘</a:t>
            </a:r>
            <a:r>
              <a:rPr b="1" sz="2800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for-loop</a:t>
            </a:r>
            <a:r>
              <a:rPr b="1" sz="2800">
                <a:solidFill>
                  <a:srgbClr val="008751"/>
                </a:solidFill>
              </a:rPr>
              <a:t>’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xfrm>
            <a:off x="12115800" y="9359900"/>
            <a:ext cx="368504" cy="3870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  <p:grpSp>
        <p:nvGrpSpPr>
          <p:cNvPr id="71" name="Group 71"/>
          <p:cNvGrpSpPr/>
          <p:nvPr/>
        </p:nvGrpSpPr>
        <p:grpSpPr>
          <a:xfrm>
            <a:off x="914400" y="3721100"/>
            <a:ext cx="11709400" cy="2387600"/>
            <a:chOff x="-38100" y="-38100"/>
            <a:chExt cx="11709400" cy="2387600"/>
          </a:xfrm>
        </p:grpSpPr>
        <p:sp>
          <p:nvSpPr>
            <p:cNvPr id="70" name="Shape 70"/>
            <p:cNvSpPr/>
            <p:nvPr/>
          </p:nvSpPr>
          <p:spPr>
            <a:xfrm>
              <a:off x="0" y="0"/>
              <a:ext cx="11633200" cy="2311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 lvl="0" algn="l" defTabSz="457200">
                <a:tabLst>
                  <a:tab pos="330200" algn="l"/>
                </a:tabLst>
                <a:defRPr sz="1800"/>
              </a:pPr>
              <a:r>
                <a:rPr sz="2000">
                  <a:latin typeface="Menlo"/>
                  <a:ea typeface="Menlo"/>
                  <a:cs typeface="Menlo"/>
                  <a:sym typeface="Menlo"/>
                </a:rPr>
                <a:t>[code before the loop]                         </a:t>
              </a:r>
              <a:r>
                <a:rPr sz="2000">
                  <a:solidFill>
                    <a:srgbClr val="008400"/>
                  </a:solidFill>
                  <a:latin typeface="Menlo"/>
                  <a:ea typeface="Menlo"/>
                  <a:cs typeface="Menlo"/>
                  <a:sym typeface="Menlo"/>
                </a:rPr>
                <a:t># executes once</a:t>
              </a:r>
              <a:endParaRPr sz="2000">
                <a:latin typeface="Menlo"/>
                <a:ea typeface="Menlo"/>
                <a:cs typeface="Menlo"/>
                <a:sym typeface="Menlo"/>
              </a:endParaRPr>
            </a:p>
            <a:p>
              <a:pPr lvl="0" algn="l" defTabSz="457200">
                <a:tabLst>
                  <a:tab pos="330200" algn="l"/>
                </a:tabLst>
                <a:defRPr sz="1800"/>
              </a:pPr>
              <a:endParaRPr sz="2000">
                <a:latin typeface="Menlo"/>
                <a:ea typeface="Menlo"/>
                <a:cs typeface="Menlo"/>
                <a:sym typeface="Menlo"/>
              </a:endParaRPr>
            </a:p>
            <a:p>
              <a:pPr lvl="0" algn="l" defTabSz="457200">
                <a:tabLst>
                  <a:tab pos="330200" algn="l"/>
                </a:tabLst>
                <a:defRPr sz="1800"/>
              </a:pPr>
              <a:r>
                <a:rPr sz="2000">
                  <a:solidFill>
                    <a:srgbClr val="BB2CA2"/>
                  </a:solidFill>
                  <a:latin typeface="Menlo"/>
                  <a:ea typeface="Menlo"/>
                  <a:cs typeface="Menlo"/>
                  <a:sym typeface="Menlo"/>
                </a:rPr>
                <a:t>for</a:t>
              </a:r>
              <a:r>
                <a:rPr sz="2000">
                  <a:latin typeface="Menlo"/>
                  <a:ea typeface="Menlo"/>
                  <a:cs typeface="Menlo"/>
                  <a:sym typeface="Menlo"/>
                </a:rPr>
                <a:t> loop_counter </a:t>
              </a:r>
              <a:r>
                <a:rPr sz="2000">
                  <a:solidFill>
                    <a:srgbClr val="BB2CA2"/>
                  </a:solidFill>
                  <a:latin typeface="Menlo"/>
                  <a:ea typeface="Menlo"/>
                  <a:cs typeface="Menlo"/>
                  <a:sym typeface="Menlo"/>
                </a:rPr>
                <a:t>in range</a:t>
              </a:r>
              <a:r>
                <a:rPr sz="2000">
                  <a:latin typeface="Menlo"/>
                  <a:ea typeface="Menlo"/>
                  <a:cs typeface="Menlo"/>
                  <a:sym typeface="Menlo"/>
                </a:rPr>
                <a:t>(num_loops):</a:t>
              </a:r>
              <a:endParaRPr sz="2000">
                <a:latin typeface="Menlo"/>
                <a:ea typeface="Menlo"/>
                <a:cs typeface="Menlo"/>
                <a:sym typeface="Menlo"/>
              </a:endParaRPr>
            </a:p>
            <a:p>
              <a:pPr lvl="0" algn="l" defTabSz="457200">
                <a:tabLst>
                  <a:tab pos="330200" algn="l"/>
                </a:tabLst>
                <a:defRPr sz="1800"/>
              </a:pPr>
              <a:r>
                <a:rPr sz="2000">
                  <a:latin typeface="Menlo"/>
                  <a:ea typeface="Menlo"/>
                  <a:cs typeface="Menlo"/>
                  <a:sym typeface="Menlo"/>
                </a:rPr>
                <a:t>    [indented Python statements]                </a:t>
              </a:r>
              <a:r>
                <a:rPr sz="2000">
                  <a:solidFill>
                    <a:srgbClr val="008400"/>
                  </a:solidFill>
                  <a:latin typeface="Menlo"/>
                  <a:ea typeface="Menlo"/>
                  <a:cs typeface="Menlo"/>
                  <a:sym typeface="Menlo"/>
                </a:rPr>
                <a:t># executes num_loops times</a:t>
              </a:r>
              <a:endParaRPr sz="2000">
                <a:latin typeface="Menlo"/>
                <a:ea typeface="Menlo"/>
                <a:cs typeface="Menlo"/>
                <a:sym typeface="Menlo"/>
              </a:endParaRPr>
            </a:p>
            <a:p>
              <a:pPr lvl="0" algn="l" defTabSz="457200">
                <a:tabLst>
                  <a:tab pos="330200" algn="l"/>
                </a:tabLst>
                <a:defRPr sz="1800"/>
              </a:pPr>
              <a:r>
                <a:rPr sz="2000">
                  <a:latin typeface="Menlo"/>
                  <a:ea typeface="Menlo"/>
                  <a:cs typeface="Menlo"/>
                  <a:sym typeface="Menlo"/>
                </a:rPr>
                <a:t>    [include the work that you want to repeat]  </a:t>
              </a:r>
              <a:r>
                <a:rPr sz="2000">
                  <a:solidFill>
                    <a:srgbClr val="008400"/>
                  </a:solidFill>
                  <a:latin typeface="Menlo"/>
                  <a:ea typeface="Menlo"/>
                  <a:cs typeface="Menlo"/>
                  <a:sym typeface="Menlo"/>
                </a:rPr>
                <a:t># executes num_loops times</a:t>
              </a:r>
              <a:endParaRPr sz="2000">
                <a:latin typeface="Menlo"/>
                <a:ea typeface="Menlo"/>
                <a:cs typeface="Menlo"/>
                <a:sym typeface="Menlo"/>
              </a:endParaRPr>
            </a:p>
            <a:p>
              <a:pPr lvl="0" algn="l" defTabSz="457200">
                <a:tabLst>
                  <a:tab pos="330200" algn="l"/>
                </a:tabLst>
                <a:defRPr sz="1800"/>
              </a:pPr>
              <a:endParaRPr sz="2000">
                <a:latin typeface="Menlo"/>
                <a:ea typeface="Menlo"/>
                <a:cs typeface="Menlo"/>
                <a:sym typeface="Menlo"/>
              </a:endParaRPr>
            </a:p>
            <a:p>
              <a:pPr lvl="0" algn="l" defTabSz="457200">
                <a:tabLst>
                  <a:tab pos="330200" algn="l"/>
                </a:tabLst>
                <a:defRPr sz="1800"/>
              </a:pPr>
              <a:r>
                <a:rPr sz="2000">
                  <a:latin typeface="Menlo"/>
                  <a:ea typeface="Menlo"/>
                  <a:cs typeface="Menlo"/>
                  <a:sym typeface="Menlo"/>
                </a:rPr>
                <a:t>[the code after the loop is not indented]       </a:t>
              </a:r>
              <a:r>
                <a:rPr sz="2000">
                  <a:solidFill>
                    <a:srgbClr val="008400"/>
                  </a:solidFill>
                  <a:latin typeface="Menlo"/>
                  <a:ea typeface="Menlo"/>
                  <a:cs typeface="Menlo"/>
                  <a:sym typeface="Menlo"/>
                </a:rPr>
                <a:t># executes once</a:t>
              </a:r>
            </a:p>
          </p:txBody>
        </p:sp>
        <p:pic>
          <p:nvPicPr>
            <p:cNvPr id="69" name="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-38100"/>
              <a:ext cx="11709400" cy="2387600"/>
            </a:xfrm>
            <a:prstGeom prst="rect">
              <a:avLst/>
            </a:prstGeom>
            <a:effectLst/>
          </p:spPr>
        </p:pic>
      </p:grpSp>
      <p:sp>
        <p:nvSpPr>
          <p:cNvPr id="72" name="Shape 72"/>
          <p:cNvSpPr/>
          <p:nvPr/>
        </p:nvSpPr>
        <p:spPr>
          <a:xfrm>
            <a:off x="1092200" y="4800600"/>
            <a:ext cx="11277600" cy="11938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73" name="Shape 73"/>
          <p:cNvSpPr/>
          <p:nvPr/>
        </p:nvSpPr>
        <p:spPr>
          <a:xfrm>
            <a:off x="1092200" y="3848100"/>
            <a:ext cx="11277600" cy="4953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grpSp>
        <p:nvGrpSpPr>
          <p:cNvPr id="77" name="Group 77"/>
          <p:cNvGrpSpPr/>
          <p:nvPr/>
        </p:nvGrpSpPr>
        <p:grpSpPr>
          <a:xfrm>
            <a:off x="1195272" y="4813300"/>
            <a:ext cx="6223001" cy="2997200"/>
            <a:chOff x="0" y="0"/>
            <a:chExt cx="6223000" cy="2997199"/>
          </a:xfrm>
        </p:grpSpPr>
        <p:sp>
          <p:nvSpPr>
            <p:cNvPr id="74" name="Shape 74"/>
            <p:cNvSpPr/>
            <p:nvPr/>
          </p:nvSpPr>
          <p:spPr>
            <a:xfrm>
              <a:off x="1212104" y="6680"/>
              <a:ext cx="692768" cy="2085646"/>
            </a:xfrm>
            <a:prstGeom prst="line">
              <a:avLst/>
            </a:prstGeom>
            <a:noFill/>
            <a:ln w="508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" name="Shape 75"/>
            <p:cNvSpPr/>
            <p:nvPr/>
          </p:nvSpPr>
          <p:spPr>
            <a:xfrm>
              <a:off x="492148" y="0"/>
              <a:ext cx="1745417" cy="1"/>
            </a:xfrm>
            <a:prstGeom prst="line">
              <a:avLst/>
            </a:prstGeom>
            <a:noFill/>
            <a:ln w="508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" name="Shape 76"/>
            <p:cNvSpPr/>
            <p:nvPr/>
          </p:nvSpPr>
          <p:spPr>
            <a:xfrm>
              <a:off x="0" y="1721826"/>
              <a:ext cx="6223000" cy="1275374"/>
            </a:xfrm>
            <a:prstGeom prst="rect">
              <a:avLst/>
            </a:prstGeom>
            <a:solidFill>
              <a:srgbClr val="FFFCC0"/>
            </a:solidFill>
            <a:ln w="50800" cap="flat">
              <a:solidFill>
                <a:srgbClr val="FF2600"/>
              </a:solidFill>
              <a:prstDash val="solid"/>
              <a:miter lim="400000"/>
            </a:ln>
            <a:effectLst>
              <a:outerShdw sx="100000" sy="100000" kx="0" ky="0" algn="b" rotWithShape="0" blurRad="127000" dist="76200" dir="2700000">
                <a:srgbClr val="424242">
                  <a:alpha val="7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 lvl="0">
                <a:defRPr sz="1800"/>
              </a:pPr>
              <a:r>
                <a:rPr sz="2400">
                  <a:latin typeface="+mn-lt"/>
                  <a:ea typeface="+mn-ea"/>
                  <a:cs typeface="+mn-cs"/>
                  <a:sym typeface="Helvetica Neue"/>
                </a:rPr>
                <a:t>Each </a:t>
              </a:r>
              <a:r>
                <a:rPr b="1" sz="2400">
                  <a:solidFill>
                    <a:srgbClr val="04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for-loop</a:t>
              </a:r>
              <a:r>
                <a:rPr sz="2400">
                  <a:latin typeface="+mn-lt"/>
                  <a:ea typeface="+mn-ea"/>
                  <a:cs typeface="+mn-cs"/>
                  <a:sym typeface="Helvetica Neue"/>
                </a:rPr>
                <a:t> contains a </a:t>
              </a:r>
              <a:r>
                <a:rPr b="1" sz="2400">
                  <a:solidFill>
                    <a:srgbClr val="04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loop_counter</a:t>
              </a:r>
              <a:r>
                <a:rPr sz="2400">
                  <a:solidFill>
                    <a:srgbClr val="0433FF"/>
                  </a:solidFill>
                  <a:latin typeface="+mn-lt"/>
                  <a:ea typeface="+mn-ea"/>
                  <a:cs typeface="+mn-cs"/>
                  <a:sym typeface="Helvetica Neue"/>
                </a:rPr>
                <a:t> variable</a:t>
              </a:r>
              <a:r>
                <a:rPr sz="2400">
                  <a:latin typeface="+mn-lt"/>
                  <a:ea typeface="+mn-ea"/>
                  <a:cs typeface="+mn-cs"/>
                  <a:sym typeface="Helvetica Neue"/>
                </a:rPr>
                <a:t> that </a:t>
              </a:r>
              <a:r>
                <a:rPr i="1" sz="2400" u="sng">
                  <a:latin typeface="+mn-lt"/>
                  <a:ea typeface="+mn-ea"/>
                  <a:cs typeface="+mn-cs"/>
                  <a:sym typeface="Helvetica Neue"/>
                </a:rPr>
                <a:t>starts at 0</a:t>
              </a:r>
              <a:r>
                <a:rPr sz="2400">
                  <a:latin typeface="+mn-lt"/>
                  <a:ea typeface="+mn-ea"/>
                  <a:cs typeface="+mn-cs"/>
                  <a:sym typeface="Helvetica Neue"/>
                </a:rPr>
                <a:t> and increases after each pass through the loop</a:t>
              </a:r>
            </a:p>
          </p:txBody>
        </p:sp>
      </p:grpSp>
      <p:grpSp>
        <p:nvGrpSpPr>
          <p:cNvPr id="80" name="Group 80"/>
          <p:cNvGrpSpPr/>
          <p:nvPr/>
        </p:nvGrpSpPr>
        <p:grpSpPr>
          <a:xfrm>
            <a:off x="7519167" y="6854132"/>
            <a:ext cx="5156201" cy="1985069"/>
            <a:chOff x="-38100" y="-38100"/>
            <a:chExt cx="5156200" cy="1985067"/>
          </a:xfrm>
        </p:grpSpPr>
        <p:sp>
          <p:nvSpPr>
            <p:cNvPr id="79" name="Shape 79"/>
            <p:cNvSpPr/>
            <p:nvPr/>
          </p:nvSpPr>
          <p:spPr>
            <a:xfrm>
              <a:off x="0" y="0"/>
              <a:ext cx="5080000" cy="1908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 lvl="0">
                <a:defRPr sz="1800"/>
              </a:pPr>
              <a:r>
                <a:rPr sz="2200">
                  <a:latin typeface="+mn-lt"/>
                  <a:ea typeface="+mn-ea"/>
                  <a:cs typeface="+mn-cs"/>
                  <a:sym typeface="Helvetica Neue"/>
                </a:rPr>
                <a:t>Note that the </a:t>
              </a:r>
              <a:r>
                <a:rPr b="1" sz="2200">
                  <a:solidFill>
                    <a:srgbClr val="04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loop_counter</a:t>
              </a:r>
              <a:r>
                <a:rPr sz="2200">
                  <a:latin typeface="+mn-lt"/>
                  <a:ea typeface="+mn-ea"/>
                  <a:cs typeface="+mn-cs"/>
                  <a:sym typeface="Helvetica Neue"/>
                </a:rPr>
                <a:t> variable </a:t>
              </a:r>
              <a:r>
                <a:rPr sz="2200">
                  <a:solidFill>
                    <a:srgbClr val="0433FF"/>
                  </a:solidFill>
                  <a:latin typeface="+mn-lt"/>
                  <a:ea typeface="+mn-ea"/>
                  <a:cs typeface="+mn-cs"/>
                  <a:sym typeface="Helvetica Neue"/>
                </a:rPr>
                <a:t>can be named anything you like</a:t>
              </a:r>
              <a:r>
                <a:rPr sz="2200">
                  <a:latin typeface="+mn-lt"/>
                  <a:ea typeface="+mn-ea"/>
                  <a:cs typeface="+mn-cs"/>
                  <a:sym typeface="Helvetica Neue"/>
                </a:rPr>
                <a:t>, just like any other variable.  Additionally, the loop_counter is </a:t>
              </a:r>
              <a:r>
                <a:rPr sz="2200">
                  <a:solidFill>
                    <a:srgbClr val="0433FF"/>
                  </a:solidFill>
                  <a:latin typeface="+mn-lt"/>
                  <a:ea typeface="+mn-ea"/>
                  <a:cs typeface="+mn-cs"/>
                  <a:sym typeface="Helvetica Neue"/>
                </a:rPr>
                <a:t>AUTOMATICALLY assigned 0</a:t>
              </a:r>
              <a:r>
                <a:rPr sz="2200">
                  <a:latin typeface="+mn-lt"/>
                  <a:ea typeface="+mn-ea"/>
                  <a:cs typeface="+mn-cs"/>
                  <a:sym typeface="Helvetica Neue"/>
                </a:rPr>
                <a:t> when the loop first runs.</a:t>
              </a:r>
            </a:p>
          </p:txBody>
        </p:sp>
        <p:pic>
          <p:nvPicPr>
            <p:cNvPr id="78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38100" y="-38100"/>
              <a:ext cx="5156200" cy="1985068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nodeType="after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7" grpId="1"/>
      <p:bldP build="whole" bldLvl="1" animBg="1" rev="0" advAuto="0" spid="80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Structure of a </a:t>
            </a:r>
            <a:r>
              <a:rPr b="1" sz="4200">
                <a:solidFill>
                  <a:srgbClr val="008751"/>
                </a:solidFill>
                <a:latin typeface="Courier New"/>
                <a:ea typeface="Courier New"/>
                <a:cs typeface="Courier New"/>
                <a:sym typeface="Courier New"/>
              </a:rPr>
              <a:t>for-loop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Most programming languages (including Python) use the keyword ‘</a:t>
            </a:r>
            <a:r>
              <a:rPr b="1" sz="2800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sz="2800">
                <a:solidFill>
                  <a:srgbClr val="008751"/>
                </a:solidFill>
              </a:rPr>
              <a:t>’ to indicate the beginning of a ‘</a:t>
            </a:r>
            <a:r>
              <a:rPr b="1" sz="2800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for-loop</a:t>
            </a:r>
            <a:r>
              <a:rPr b="1" sz="2800">
                <a:solidFill>
                  <a:srgbClr val="008751"/>
                </a:solidFill>
              </a:rPr>
              <a:t>’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xfrm>
            <a:off x="12115800" y="9359900"/>
            <a:ext cx="368504" cy="3870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  <p:grpSp>
        <p:nvGrpSpPr>
          <p:cNvPr id="87" name="Group 87"/>
          <p:cNvGrpSpPr/>
          <p:nvPr/>
        </p:nvGrpSpPr>
        <p:grpSpPr>
          <a:xfrm>
            <a:off x="914400" y="3721100"/>
            <a:ext cx="11709400" cy="2387600"/>
            <a:chOff x="-38100" y="-38100"/>
            <a:chExt cx="11709400" cy="2387600"/>
          </a:xfrm>
        </p:grpSpPr>
        <p:sp>
          <p:nvSpPr>
            <p:cNvPr id="86" name="Shape 86"/>
            <p:cNvSpPr/>
            <p:nvPr/>
          </p:nvSpPr>
          <p:spPr>
            <a:xfrm>
              <a:off x="0" y="0"/>
              <a:ext cx="11633200" cy="2311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 lvl="0" algn="l" defTabSz="457200">
                <a:tabLst>
                  <a:tab pos="330200" algn="l"/>
                </a:tabLst>
                <a:defRPr sz="1800"/>
              </a:pPr>
              <a:r>
                <a:rPr sz="2000">
                  <a:latin typeface="Menlo"/>
                  <a:ea typeface="Menlo"/>
                  <a:cs typeface="Menlo"/>
                  <a:sym typeface="Menlo"/>
                </a:rPr>
                <a:t>[code before the loop]                         </a:t>
              </a:r>
              <a:r>
                <a:rPr sz="2000">
                  <a:solidFill>
                    <a:srgbClr val="008400"/>
                  </a:solidFill>
                  <a:latin typeface="Menlo"/>
                  <a:ea typeface="Menlo"/>
                  <a:cs typeface="Menlo"/>
                  <a:sym typeface="Menlo"/>
                </a:rPr>
                <a:t># executes once</a:t>
              </a:r>
              <a:endParaRPr sz="2000">
                <a:latin typeface="Menlo"/>
                <a:ea typeface="Menlo"/>
                <a:cs typeface="Menlo"/>
                <a:sym typeface="Menlo"/>
              </a:endParaRPr>
            </a:p>
            <a:p>
              <a:pPr lvl="0" algn="l" defTabSz="457200">
                <a:tabLst>
                  <a:tab pos="330200" algn="l"/>
                </a:tabLst>
                <a:defRPr sz="1800"/>
              </a:pPr>
              <a:endParaRPr sz="2000">
                <a:latin typeface="Menlo"/>
                <a:ea typeface="Menlo"/>
                <a:cs typeface="Menlo"/>
                <a:sym typeface="Menlo"/>
              </a:endParaRPr>
            </a:p>
            <a:p>
              <a:pPr lvl="0" algn="l" defTabSz="457200">
                <a:tabLst>
                  <a:tab pos="330200" algn="l"/>
                </a:tabLst>
                <a:defRPr sz="1800"/>
              </a:pPr>
              <a:r>
                <a:rPr sz="2000">
                  <a:solidFill>
                    <a:srgbClr val="BB2CA2"/>
                  </a:solidFill>
                  <a:latin typeface="Menlo"/>
                  <a:ea typeface="Menlo"/>
                  <a:cs typeface="Menlo"/>
                  <a:sym typeface="Menlo"/>
                </a:rPr>
                <a:t>for</a:t>
              </a:r>
              <a:r>
                <a:rPr sz="2000">
                  <a:latin typeface="Menlo"/>
                  <a:ea typeface="Menlo"/>
                  <a:cs typeface="Menlo"/>
                  <a:sym typeface="Menlo"/>
                </a:rPr>
                <a:t> loop_counter </a:t>
              </a:r>
              <a:r>
                <a:rPr sz="2000">
                  <a:solidFill>
                    <a:srgbClr val="BB2CA2"/>
                  </a:solidFill>
                  <a:latin typeface="Menlo"/>
                  <a:ea typeface="Menlo"/>
                  <a:cs typeface="Menlo"/>
                  <a:sym typeface="Menlo"/>
                </a:rPr>
                <a:t>in range</a:t>
              </a:r>
              <a:r>
                <a:rPr sz="2000">
                  <a:latin typeface="Menlo"/>
                  <a:ea typeface="Menlo"/>
                  <a:cs typeface="Menlo"/>
                  <a:sym typeface="Menlo"/>
                </a:rPr>
                <a:t>(num_loops):</a:t>
              </a:r>
              <a:endParaRPr sz="2000">
                <a:latin typeface="Menlo"/>
                <a:ea typeface="Menlo"/>
                <a:cs typeface="Menlo"/>
                <a:sym typeface="Menlo"/>
              </a:endParaRPr>
            </a:p>
            <a:p>
              <a:pPr lvl="0" algn="l" defTabSz="457200">
                <a:tabLst>
                  <a:tab pos="330200" algn="l"/>
                </a:tabLst>
                <a:defRPr sz="1800"/>
              </a:pPr>
              <a:r>
                <a:rPr sz="2000">
                  <a:latin typeface="Menlo"/>
                  <a:ea typeface="Menlo"/>
                  <a:cs typeface="Menlo"/>
                  <a:sym typeface="Menlo"/>
                </a:rPr>
                <a:t>    [indented Python statements]                </a:t>
              </a:r>
              <a:r>
                <a:rPr sz="2000">
                  <a:solidFill>
                    <a:srgbClr val="008400"/>
                  </a:solidFill>
                  <a:latin typeface="Menlo"/>
                  <a:ea typeface="Menlo"/>
                  <a:cs typeface="Menlo"/>
                  <a:sym typeface="Menlo"/>
                </a:rPr>
                <a:t># executes num_loops times</a:t>
              </a:r>
              <a:endParaRPr sz="2000">
                <a:latin typeface="Menlo"/>
                <a:ea typeface="Menlo"/>
                <a:cs typeface="Menlo"/>
                <a:sym typeface="Menlo"/>
              </a:endParaRPr>
            </a:p>
            <a:p>
              <a:pPr lvl="0" algn="l" defTabSz="457200">
                <a:tabLst>
                  <a:tab pos="330200" algn="l"/>
                </a:tabLst>
                <a:defRPr sz="1800"/>
              </a:pPr>
              <a:r>
                <a:rPr sz="2000">
                  <a:latin typeface="Menlo"/>
                  <a:ea typeface="Menlo"/>
                  <a:cs typeface="Menlo"/>
                  <a:sym typeface="Menlo"/>
                </a:rPr>
                <a:t>    [include the work that you want to repeat]  </a:t>
              </a:r>
              <a:r>
                <a:rPr sz="2000">
                  <a:solidFill>
                    <a:srgbClr val="008400"/>
                  </a:solidFill>
                  <a:latin typeface="Menlo"/>
                  <a:ea typeface="Menlo"/>
                  <a:cs typeface="Menlo"/>
                  <a:sym typeface="Menlo"/>
                </a:rPr>
                <a:t># executes num_loops times</a:t>
              </a:r>
              <a:endParaRPr sz="2000">
                <a:latin typeface="Menlo"/>
                <a:ea typeface="Menlo"/>
                <a:cs typeface="Menlo"/>
                <a:sym typeface="Menlo"/>
              </a:endParaRPr>
            </a:p>
            <a:p>
              <a:pPr lvl="0" algn="l" defTabSz="457200">
                <a:tabLst>
                  <a:tab pos="330200" algn="l"/>
                </a:tabLst>
                <a:defRPr sz="1800"/>
              </a:pPr>
              <a:endParaRPr sz="2000">
                <a:latin typeface="Menlo"/>
                <a:ea typeface="Menlo"/>
                <a:cs typeface="Menlo"/>
                <a:sym typeface="Menlo"/>
              </a:endParaRPr>
            </a:p>
            <a:p>
              <a:pPr lvl="0" algn="l" defTabSz="457200">
                <a:tabLst>
                  <a:tab pos="330200" algn="l"/>
                </a:tabLst>
                <a:defRPr sz="1800"/>
              </a:pPr>
              <a:r>
                <a:rPr sz="2000">
                  <a:latin typeface="Menlo"/>
                  <a:ea typeface="Menlo"/>
                  <a:cs typeface="Menlo"/>
                  <a:sym typeface="Menlo"/>
                </a:rPr>
                <a:t>[the code after the loop is not indented]       </a:t>
              </a:r>
              <a:r>
                <a:rPr sz="2000">
                  <a:solidFill>
                    <a:srgbClr val="008400"/>
                  </a:solidFill>
                  <a:latin typeface="Menlo"/>
                  <a:ea typeface="Menlo"/>
                  <a:cs typeface="Menlo"/>
                  <a:sym typeface="Menlo"/>
                </a:rPr>
                <a:t># executes once</a:t>
              </a:r>
            </a:p>
          </p:txBody>
        </p:sp>
        <p:pic>
          <p:nvPicPr>
            <p:cNvPr id="85" name="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-38100"/>
              <a:ext cx="11709400" cy="2387600"/>
            </a:xfrm>
            <a:prstGeom prst="rect">
              <a:avLst/>
            </a:prstGeom>
            <a:effectLst/>
          </p:spPr>
        </p:pic>
      </p:grpSp>
      <p:sp>
        <p:nvSpPr>
          <p:cNvPr id="88" name="Shape 88"/>
          <p:cNvSpPr/>
          <p:nvPr/>
        </p:nvSpPr>
        <p:spPr>
          <a:xfrm>
            <a:off x="1092200" y="4800600"/>
            <a:ext cx="11277600" cy="11938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89" name="Shape 89"/>
          <p:cNvSpPr/>
          <p:nvPr/>
        </p:nvSpPr>
        <p:spPr>
          <a:xfrm>
            <a:off x="1092200" y="3848100"/>
            <a:ext cx="11277600" cy="4953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grpSp>
        <p:nvGrpSpPr>
          <p:cNvPr id="93" name="Group 93"/>
          <p:cNvGrpSpPr/>
          <p:nvPr/>
        </p:nvGrpSpPr>
        <p:grpSpPr>
          <a:xfrm>
            <a:off x="3608272" y="4813300"/>
            <a:ext cx="6235701" cy="2997200"/>
            <a:chOff x="0" y="0"/>
            <a:chExt cx="6235700" cy="2997199"/>
          </a:xfrm>
        </p:grpSpPr>
        <p:sp>
          <p:nvSpPr>
            <p:cNvPr id="90" name="Shape 90"/>
            <p:cNvSpPr/>
            <p:nvPr/>
          </p:nvSpPr>
          <p:spPr>
            <a:xfrm>
              <a:off x="729504" y="6680"/>
              <a:ext cx="692768" cy="2085646"/>
            </a:xfrm>
            <a:prstGeom prst="line">
              <a:avLst/>
            </a:prstGeom>
            <a:noFill/>
            <a:ln w="508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" name="Shape 91"/>
            <p:cNvSpPr/>
            <p:nvPr/>
          </p:nvSpPr>
          <p:spPr>
            <a:xfrm>
              <a:off x="9549" y="0"/>
              <a:ext cx="1304524" cy="1"/>
            </a:xfrm>
            <a:prstGeom prst="line">
              <a:avLst/>
            </a:prstGeom>
            <a:noFill/>
            <a:ln w="508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" name="Shape 92"/>
            <p:cNvSpPr/>
            <p:nvPr/>
          </p:nvSpPr>
          <p:spPr>
            <a:xfrm>
              <a:off x="0" y="1668611"/>
              <a:ext cx="6235700" cy="1328589"/>
            </a:xfrm>
            <a:prstGeom prst="rect">
              <a:avLst/>
            </a:prstGeom>
            <a:solidFill>
              <a:srgbClr val="FFFCC0"/>
            </a:solidFill>
            <a:ln w="50800" cap="flat">
              <a:solidFill>
                <a:srgbClr val="FF2600"/>
              </a:solidFill>
              <a:prstDash val="solid"/>
              <a:miter lim="400000"/>
            </a:ln>
            <a:effectLst>
              <a:outerShdw sx="100000" sy="100000" kx="0" ky="0" algn="b" rotWithShape="0" blurRad="127000" dist="76200" dir="2700000">
                <a:srgbClr val="424242">
                  <a:alpha val="7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 lvl="0">
                <a:defRPr sz="1800"/>
              </a:pPr>
              <a:r>
                <a:rPr sz="2400">
                  <a:latin typeface="+mn-lt"/>
                  <a:ea typeface="+mn-ea"/>
                  <a:cs typeface="+mn-cs"/>
                  <a:sym typeface="Helvetica Neue"/>
                </a:rPr>
                <a:t>The </a:t>
              </a:r>
              <a:r>
                <a:rPr b="1" sz="2400">
                  <a:solidFill>
                    <a:srgbClr val="04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 range</a:t>
              </a:r>
              <a:r>
                <a:rPr sz="2400">
                  <a:latin typeface="+mn-lt"/>
                  <a:ea typeface="+mn-ea"/>
                  <a:cs typeface="+mn-cs"/>
                  <a:sym typeface="Helvetica Neue"/>
                </a:rPr>
                <a:t> keywords are part of the </a:t>
              </a:r>
              <a:r>
                <a:rPr b="1" sz="2400">
                  <a:solidFill>
                    <a:srgbClr val="04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for-loop</a:t>
              </a:r>
              <a:r>
                <a:rPr sz="2400">
                  <a:latin typeface="+mn-lt"/>
                  <a:ea typeface="+mn-ea"/>
                  <a:cs typeface="+mn-cs"/>
                  <a:sym typeface="Helvetica Neue"/>
                </a:rPr>
                <a:t> declaration and should be used in conjunction with the </a:t>
              </a:r>
              <a:r>
                <a:rPr b="1" sz="2400">
                  <a:solidFill>
                    <a:srgbClr val="04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</a:t>
              </a:r>
              <a:r>
                <a:rPr sz="2400">
                  <a:latin typeface="+mn-lt"/>
                  <a:ea typeface="+mn-ea"/>
                  <a:cs typeface="+mn-cs"/>
                  <a:sym typeface="Helvetica Neue"/>
                </a:rPr>
                <a:t> keyword</a:t>
              </a: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Structure of a </a:t>
            </a:r>
            <a:r>
              <a:rPr b="1" sz="4200">
                <a:solidFill>
                  <a:srgbClr val="008751"/>
                </a:solidFill>
                <a:latin typeface="Courier New"/>
                <a:ea typeface="Courier New"/>
                <a:cs typeface="Courier New"/>
                <a:sym typeface="Courier New"/>
              </a:rPr>
              <a:t>for-loop</a:t>
            </a: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Most programming languages (including Python) use the keyword ‘</a:t>
            </a:r>
            <a:r>
              <a:rPr b="1" sz="2800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sz="2800">
                <a:solidFill>
                  <a:srgbClr val="008751"/>
                </a:solidFill>
              </a:rPr>
              <a:t>’ to indicate the beginning of a ‘</a:t>
            </a:r>
            <a:r>
              <a:rPr b="1" sz="2800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for-loop</a:t>
            </a:r>
            <a:r>
              <a:rPr b="1" sz="2800">
                <a:solidFill>
                  <a:srgbClr val="008751"/>
                </a:solidFill>
              </a:rPr>
              <a:t>’</a:t>
            </a: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xfrm>
            <a:off x="12115800" y="9359900"/>
            <a:ext cx="368504" cy="3870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  <p:grpSp>
        <p:nvGrpSpPr>
          <p:cNvPr id="100" name="Group 100"/>
          <p:cNvGrpSpPr/>
          <p:nvPr/>
        </p:nvGrpSpPr>
        <p:grpSpPr>
          <a:xfrm>
            <a:off x="914400" y="3721100"/>
            <a:ext cx="11709400" cy="2387600"/>
            <a:chOff x="-38100" y="-38100"/>
            <a:chExt cx="11709400" cy="2387600"/>
          </a:xfrm>
        </p:grpSpPr>
        <p:sp>
          <p:nvSpPr>
            <p:cNvPr id="99" name="Shape 99"/>
            <p:cNvSpPr/>
            <p:nvPr/>
          </p:nvSpPr>
          <p:spPr>
            <a:xfrm>
              <a:off x="0" y="0"/>
              <a:ext cx="11633200" cy="2311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 lvl="0" algn="l" defTabSz="457200">
                <a:tabLst>
                  <a:tab pos="330200" algn="l"/>
                </a:tabLst>
                <a:defRPr sz="1800"/>
              </a:pPr>
              <a:r>
                <a:rPr sz="2000">
                  <a:latin typeface="Menlo"/>
                  <a:ea typeface="Menlo"/>
                  <a:cs typeface="Menlo"/>
                  <a:sym typeface="Menlo"/>
                </a:rPr>
                <a:t>[code before the loop]                         </a:t>
              </a:r>
              <a:r>
                <a:rPr sz="2000">
                  <a:solidFill>
                    <a:srgbClr val="008400"/>
                  </a:solidFill>
                  <a:latin typeface="Menlo"/>
                  <a:ea typeface="Menlo"/>
                  <a:cs typeface="Menlo"/>
                  <a:sym typeface="Menlo"/>
                </a:rPr>
                <a:t># executes once</a:t>
              </a:r>
              <a:endParaRPr sz="2000">
                <a:latin typeface="Menlo"/>
                <a:ea typeface="Menlo"/>
                <a:cs typeface="Menlo"/>
                <a:sym typeface="Menlo"/>
              </a:endParaRPr>
            </a:p>
            <a:p>
              <a:pPr lvl="0" algn="l" defTabSz="457200">
                <a:tabLst>
                  <a:tab pos="330200" algn="l"/>
                </a:tabLst>
                <a:defRPr sz="1800"/>
              </a:pPr>
              <a:endParaRPr sz="2000">
                <a:latin typeface="Menlo"/>
                <a:ea typeface="Menlo"/>
                <a:cs typeface="Menlo"/>
                <a:sym typeface="Menlo"/>
              </a:endParaRPr>
            </a:p>
            <a:p>
              <a:pPr lvl="0" algn="l" defTabSz="457200">
                <a:tabLst>
                  <a:tab pos="330200" algn="l"/>
                </a:tabLst>
                <a:defRPr sz="1800"/>
              </a:pPr>
              <a:r>
                <a:rPr sz="2000">
                  <a:solidFill>
                    <a:srgbClr val="BB2CA2"/>
                  </a:solidFill>
                  <a:latin typeface="Menlo"/>
                  <a:ea typeface="Menlo"/>
                  <a:cs typeface="Menlo"/>
                  <a:sym typeface="Menlo"/>
                </a:rPr>
                <a:t>for</a:t>
              </a:r>
              <a:r>
                <a:rPr sz="2000">
                  <a:latin typeface="Menlo"/>
                  <a:ea typeface="Menlo"/>
                  <a:cs typeface="Menlo"/>
                  <a:sym typeface="Menlo"/>
                </a:rPr>
                <a:t> loop_counter </a:t>
              </a:r>
              <a:r>
                <a:rPr sz="2000">
                  <a:solidFill>
                    <a:srgbClr val="BB2CA2"/>
                  </a:solidFill>
                  <a:latin typeface="Menlo"/>
                  <a:ea typeface="Menlo"/>
                  <a:cs typeface="Menlo"/>
                  <a:sym typeface="Menlo"/>
                </a:rPr>
                <a:t>in range</a:t>
              </a:r>
              <a:r>
                <a:rPr sz="2000">
                  <a:latin typeface="Menlo"/>
                  <a:ea typeface="Menlo"/>
                  <a:cs typeface="Menlo"/>
                  <a:sym typeface="Menlo"/>
                </a:rPr>
                <a:t>(num_loops):</a:t>
              </a:r>
              <a:endParaRPr sz="2000">
                <a:latin typeface="Menlo"/>
                <a:ea typeface="Menlo"/>
                <a:cs typeface="Menlo"/>
                <a:sym typeface="Menlo"/>
              </a:endParaRPr>
            </a:p>
            <a:p>
              <a:pPr lvl="0" algn="l" defTabSz="457200">
                <a:tabLst>
                  <a:tab pos="330200" algn="l"/>
                </a:tabLst>
                <a:defRPr sz="1800"/>
              </a:pPr>
              <a:r>
                <a:rPr sz="2000">
                  <a:latin typeface="Menlo"/>
                  <a:ea typeface="Menlo"/>
                  <a:cs typeface="Menlo"/>
                  <a:sym typeface="Menlo"/>
                </a:rPr>
                <a:t>    [indented Python statements]                </a:t>
              </a:r>
              <a:r>
                <a:rPr sz="2000">
                  <a:solidFill>
                    <a:srgbClr val="008400"/>
                  </a:solidFill>
                  <a:latin typeface="Menlo"/>
                  <a:ea typeface="Menlo"/>
                  <a:cs typeface="Menlo"/>
                  <a:sym typeface="Menlo"/>
                </a:rPr>
                <a:t># executes num_loops times</a:t>
              </a:r>
              <a:endParaRPr sz="2000">
                <a:latin typeface="Menlo"/>
                <a:ea typeface="Menlo"/>
                <a:cs typeface="Menlo"/>
                <a:sym typeface="Menlo"/>
              </a:endParaRPr>
            </a:p>
            <a:p>
              <a:pPr lvl="0" algn="l" defTabSz="457200">
                <a:tabLst>
                  <a:tab pos="330200" algn="l"/>
                </a:tabLst>
                <a:defRPr sz="1800"/>
              </a:pPr>
              <a:r>
                <a:rPr sz="2000">
                  <a:latin typeface="Menlo"/>
                  <a:ea typeface="Menlo"/>
                  <a:cs typeface="Menlo"/>
                  <a:sym typeface="Menlo"/>
                </a:rPr>
                <a:t>    [include the work that you want to repeat]  </a:t>
              </a:r>
              <a:r>
                <a:rPr sz="2000">
                  <a:solidFill>
                    <a:srgbClr val="008400"/>
                  </a:solidFill>
                  <a:latin typeface="Menlo"/>
                  <a:ea typeface="Menlo"/>
                  <a:cs typeface="Menlo"/>
                  <a:sym typeface="Menlo"/>
                </a:rPr>
                <a:t># executes num_loops times</a:t>
              </a:r>
              <a:endParaRPr sz="2000">
                <a:latin typeface="Menlo"/>
                <a:ea typeface="Menlo"/>
                <a:cs typeface="Menlo"/>
                <a:sym typeface="Menlo"/>
              </a:endParaRPr>
            </a:p>
            <a:p>
              <a:pPr lvl="0" algn="l" defTabSz="457200">
                <a:tabLst>
                  <a:tab pos="330200" algn="l"/>
                </a:tabLst>
                <a:defRPr sz="1800"/>
              </a:pPr>
              <a:endParaRPr sz="2000">
                <a:latin typeface="Menlo"/>
                <a:ea typeface="Menlo"/>
                <a:cs typeface="Menlo"/>
                <a:sym typeface="Menlo"/>
              </a:endParaRPr>
            </a:p>
            <a:p>
              <a:pPr lvl="0" algn="l" defTabSz="457200">
                <a:tabLst>
                  <a:tab pos="330200" algn="l"/>
                </a:tabLst>
                <a:defRPr sz="1800"/>
              </a:pPr>
              <a:r>
                <a:rPr sz="2000">
                  <a:latin typeface="Menlo"/>
                  <a:ea typeface="Menlo"/>
                  <a:cs typeface="Menlo"/>
                  <a:sym typeface="Menlo"/>
                </a:rPr>
                <a:t>[the code after the loop is not indented]       </a:t>
              </a:r>
              <a:r>
                <a:rPr sz="2000">
                  <a:solidFill>
                    <a:srgbClr val="008400"/>
                  </a:solidFill>
                  <a:latin typeface="Menlo"/>
                  <a:ea typeface="Menlo"/>
                  <a:cs typeface="Menlo"/>
                  <a:sym typeface="Menlo"/>
                </a:rPr>
                <a:t># executes once</a:t>
              </a:r>
            </a:p>
          </p:txBody>
        </p:sp>
        <p:pic>
          <p:nvPicPr>
            <p:cNvPr id="98" name="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-38100"/>
              <a:ext cx="11709400" cy="2387600"/>
            </a:xfrm>
            <a:prstGeom prst="rect">
              <a:avLst/>
            </a:prstGeom>
            <a:effectLst/>
          </p:spPr>
        </p:pic>
      </p:grpSp>
      <p:sp>
        <p:nvSpPr>
          <p:cNvPr id="101" name="Shape 101"/>
          <p:cNvSpPr/>
          <p:nvPr/>
        </p:nvSpPr>
        <p:spPr>
          <a:xfrm>
            <a:off x="1092200" y="4800600"/>
            <a:ext cx="11277600" cy="11938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102" name="Shape 102"/>
          <p:cNvSpPr/>
          <p:nvPr/>
        </p:nvSpPr>
        <p:spPr>
          <a:xfrm>
            <a:off x="1092200" y="3848100"/>
            <a:ext cx="11277600" cy="4953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grpSp>
        <p:nvGrpSpPr>
          <p:cNvPr id="106" name="Group 106"/>
          <p:cNvGrpSpPr/>
          <p:nvPr/>
        </p:nvGrpSpPr>
        <p:grpSpPr>
          <a:xfrm>
            <a:off x="5005272" y="4813300"/>
            <a:ext cx="7188201" cy="2997200"/>
            <a:chOff x="0" y="0"/>
            <a:chExt cx="7188200" cy="2997199"/>
          </a:xfrm>
        </p:grpSpPr>
        <p:sp>
          <p:nvSpPr>
            <p:cNvPr id="103" name="Shape 103"/>
            <p:cNvSpPr/>
            <p:nvPr/>
          </p:nvSpPr>
          <p:spPr>
            <a:xfrm>
              <a:off x="729504" y="6680"/>
              <a:ext cx="692768" cy="2085646"/>
            </a:xfrm>
            <a:prstGeom prst="line">
              <a:avLst/>
            </a:prstGeom>
            <a:noFill/>
            <a:ln w="508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" name="Shape 104"/>
            <p:cNvSpPr/>
            <p:nvPr/>
          </p:nvSpPr>
          <p:spPr>
            <a:xfrm>
              <a:off x="9549" y="0"/>
              <a:ext cx="1391384" cy="1"/>
            </a:xfrm>
            <a:prstGeom prst="line">
              <a:avLst/>
            </a:prstGeom>
            <a:noFill/>
            <a:ln w="508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" name="Shape 105"/>
            <p:cNvSpPr/>
            <p:nvPr/>
          </p:nvSpPr>
          <p:spPr>
            <a:xfrm>
              <a:off x="0" y="1695218"/>
              <a:ext cx="7188200" cy="1301982"/>
            </a:xfrm>
            <a:prstGeom prst="rect">
              <a:avLst/>
            </a:prstGeom>
            <a:solidFill>
              <a:srgbClr val="FFFCC0"/>
            </a:solidFill>
            <a:ln w="50800" cap="flat">
              <a:solidFill>
                <a:srgbClr val="FF2600"/>
              </a:solidFill>
              <a:prstDash val="solid"/>
              <a:miter lim="400000"/>
            </a:ln>
            <a:effectLst>
              <a:outerShdw sx="100000" sy="100000" kx="0" ky="0" algn="b" rotWithShape="0" blurRad="127000" dist="76200" dir="2700000">
                <a:srgbClr val="424242">
                  <a:alpha val="7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 lvl="0">
                <a:defRPr sz="1800"/>
              </a:pPr>
              <a:r>
                <a:rPr sz="2400">
                  <a:latin typeface="+mn-lt"/>
                  <a:ea typeface="+mn-ea"/>
                  <a:cs typeface="+mn-cs"/>
                  <a:sym typeface="Helvetica Neue"/>
                </a:rPr>
                <a:t>Specifies the number of times the loop will execute.  Can be a literal value (e.g. </a:t>
              </a:r>
              <a:r>
                <a:rPr b="1" sz="2400"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r>
                <a:rPr sz="2400">
                  <a:latin typeface="+mn-lt"/>
                  <a:ea typeface="+mn-ea"/>
                  <a:cs typeface="+mn-cs"/>
                  <a:sym typeface="Helvetica Neue"/>
                </a:rPr>
                <a:t>, </a:t>
              </a:r>
              <a:r>
                <a:rPr b="1" sz="2400">
                  <a:latin typeface="Courier New"/>
                  <a:ea typeface="Courier New"/>
                  <a:cs typeface="Courier New"/>
                  <a:sym typeface="Courier New"/>
                </a:rPr>
                <a:t>22</a:t>
              </a:r>
              <a:r>
                <a:rPr sz="2400">
                  <a:latin typeface="+mn-lt"/>
                  <a:ea typeface="+mn-ea"/>
                  <a:cs typeface="+mn-cs"/>
                  <a:sym typeface="Helvetica Neue"/>
                </a:rPr>
                <a:t>, etc.) or a variable that is assigned before the </a:t>
              </a:r>
              <a:r>
                <a:rPr b="1" sz="2400">
                  <a:latin typeface="Courier New"/>
                  <a:ea typeface="Courier New"/>
                  <a:cs typeface="Courier New"/>
                  <a:sym typeface="Courier New"/>
                </a:rPr>
                <a:t>for-loop</a:t>
              </a:r>
              <a:r>
                <a:rPr sz="2400">
                  <a:latin typeface="+mn-lt"/>
                  <a:ea typeface="+mn-ea"/>
                  <a:cs typeface="+mn-cs"/>
                  <a:sym typeface="Helvetica Neue"/>
                </a:rPr>
                <a:t> starts.</a:t>
              </a:r>
            </a:p>
          </p:txBody>
        </p:sp>
      </p:grpSp>
      <p:grpSp>
        <p:nvGrpSpPr>
          <p:cNvPr id="109" name="Group 109"/>
          <p:cNvGrpSpPr/>
          <p:nvPr/>
        </p:nvGrpSpPr>
        <p:grpSpPr>
          <a:xfrm>
            <a:off x="330967" y="7553642"/>
            <a:ext cx="4622801" cy="1666558"/>
            <a:chOff x="-38100" y="-38099"/>
            <a:chExt cx="4622800" cy="1666557"/>
          </a:xfrm>
        </p:grpSpPr>
        <p:sp>
          <p:nvSpPr>
            <p:cNvPr id="108" name="Shape 108"/>
            <p:cNvSpPr/>
            <p:nvPr/>
          </p:nvSpPr>
          <p:spPr>
            <a:xfrm>
              <a:off x="0" y="0"/>
              <a:ext cx="4546600" cy="1590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 lvl="0">
                <a:defRPr sz="1800"/>
              </a:pPr>
              <a:r>
                <a:rPr sz="2200">
                  <a:latin typeface="+mn-lt"/>
                  <a:ea typeface="+mn-ea"/>
                  <a:cs typeface="+mn-cs"/>
                  <a:sym typeface="Helvetica Neue"/>
                </a:rPr>
                <a:t>Note, the </a:t>
              </a:r>
              <a:r>
                <a:rPr b="1" sz="2200">
                  <a:solidFill>
                    <a:srgbClr val="04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loop_counter</a:t>
              </a:r>
              <a:r>
                <a:rPr sz="2200">
                  <a:latin typeface="+mn-lt"/>
                  <a:ea typeface="+mn-ea"/>
                  <a:cs typeface="+mn-cs"/>
                  <a:sym typeface="Helvetica Neue"/>
                </a:rPr>
                <a:t> variable will start at 0 and increase on each pass through the loop until it equals </a:t>
              </a:r>
              <a:r>
                <a:rPr b="1" sz="2200">
                  <a:solidFill>
                    <a:srgbClr val="04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num_loops-1</a:t>
              </a:r>
              <a:r>
                <a:rPr sz="2200">
                  <a:latin typeface="+mn-lt"/>
                  <a:ea typeface="+mn-ea"/>
                  <a:cs typeface="+mn-cs"/>
                  <a:sym typeface="Helvetica Neue"/>
                </a:rPr>
                <a:t>.  </a:t>
              </a:r>
            </a:p>
          </p:txBody>
        </p:sp>
        <p:pic>
          <p:nvPicPr>
            <p:cNvPr id="107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38100" y="-38100"/>
              <a:ext cx="4622800" cy="1666558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nodeType="after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9" grpId="2"/>
      <p:bldP build="whole" bldLvl="1" animBg="1" rev="0" advAuto="0" spid="10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How Many Numbers Do you See?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xfrm>
            <a:off x="12115800" y="9359900"/>
            <a:ext cx="368504" cy="3870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  <p:sp>
        <p:nvSpPr>
          <p:cNvPr id="113" name="Shape 113"/>
          <p:cNvSpPr/>
          <p:nvPr/>
        </p:nvSpPr>
        <p:spPr>
          <a:xfrm>
            <a:off x="483368" y="2355850"/>
            <a:ext cx="11861801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>
              <a:defRPr sz="1800"/>
            </a:pPr>
            <a:r>
              <a:rPr sz="15000">
                <a:solidFill>
                  <a:srgbClr val="FF9300"/>
                </a:solidFill>
                <a:latin typeface="BlairMdITC TT"/>
                <a:ea typeface="BlairMdITC TT"/>
                <a:cs typeface="BlairMdITC TT"/>
                <a:sym typeface="BlairMdITC TT"/>
              </a:rPr>
              <a:t>0</a:t>
            </a:r>
            <a:r>
              <a:rPr sz="15000">
                <a:latin typeface="BlairMdITC TT"/>
                <a:ea typeface="BlairMdITC TT"/>
                <a:cs typeface="BlairMdITC TT"/>
                <a:sym typeface="BlairMdITC TT"/>
              </a:rPr>
              <a:t>  </a:t>
            </a:r>
            <a:r>
              <a:rPr sz="15000">
                <a:solidFill>
                  <a:srgbClr val="0433FF"/>
                </a:solidFill>
                <a:latin typeface="BlairMdITC TT"/>
                <a:ea typeface="BlairMdITC TT"/>
                <a:cs typeface="BlairMdITC TT"/>
                <a:sym typeface="BlairMdITC TT"/>
              </a:rPr>
              <a:t>1</a:t>
            </a:r>
            <a:r>
              <a:rPr sz="15000">
                <a:latin typeface="BlairMdITC TT"/>
                <a:ea typeface="BlairMdITC TT"/>
                <a:cs typeface="BlairMdITC TT"/>
                <a:sym typeface="BlairMdITC TT"/>
              </a:rPr>
              <a:t>  </a:t>
            </a:r>
            <a:r>
              <a:rPr sz="15000">
                <a:solidFill>
                  <a:srgbClr val="942192"/>
                </a:solidFill>
                <a:latin typeface="BlairMdITC TT"/>
                <a:ea typeface="BlairMdITC TT"/>
                <a:cs typeface="BlairMdITC TT"/>
                <a:sym typeface="BlairMdITC TT"/>
              </a:rPr>
              <a:t>2</a:t>
            </a:r>
            <a:r>
              <a:rPr sz="15000">
                <a:latin typeface="BlairMdITC TT"/>
                <a:ea typeface="BlairMdITC TT"/>
                <a:cs typeface="BlairMdITC TT"/>
                <a:sym typeface="BlairMdITC TT"/>
              </a:rPr>
              <a:t>  </a:t>
            </a:r>
            <a:r>
              <a:rPr sz="15000">
                <a:solidFill>
                  <a:srgbClr val="FF2600"/>
                </a:solidFill>
                <a:latin typeface="BlairMdITC TT"/>
                <a:ea typeface="BlairMdITC TT"/>
                <a:cs typeface="BlairMdITC TT"/>
                <a:sym typeface="BlairMdITC TT"/>
              </a:rPr>
              <a:t>3</a:t>
            </a:r>
            <a:r>
              <a:rPr sz="15000">
                <a:latin typeface="BlairMdITC TT"/>
                <a:ea typeface="BlairMdITC TT"/>
                <a:cs typeface="BlairMdITC TT"/>
                <a:sym typeface="BlairMdITC TT"/>
              </a:rPr>
              <a:t>  </a:t>
            </a:r>
            <a:r>
              <a:rPr sz="15000">
                <a:solidFill>
                  <a:srgbClr val="FF40FF"/>
                </a:solidFill>
                <a:latin typeface="BlairMdITC TT"/>
                <a:ea typeface="BlairMdITC TT"/>
                <a:cs typeface="BlairMdITC TT"/>
                <a:sym typeface="BlairMdITC TT"/>
              </a:rPr>
              <a:t>4</a:t>
            </a:r>
          </a:p>
        </p:txBody>
      </p:sp>
      <p:pic>
        <p:nvPicPr>
          <p:cNvPr id="114" name="goofy_smiley_face_funny_green_cartoon_mousepad-p144225816435297956envq7_40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3028194"/>
            <a:ext cx="952500" cy="858007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hape 115"/>
          <p:cNvSpPr/>
          <p:nvPr/>
        </p:nvSpPr>
        <p:spPr>
          <a:xfrm>
            <a:off x="622300" y="5003800"/>
            <a:ext cx="8917534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rgbClr val="00875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What Is the Largest Number You See?</a:t>
            </a:r>
          </a:p>
        </p:txBody>
      </p:sp>
      <p:grpSp>
        <p:nvGrpSpPr>
          <p:cNvPr id="118" name="Group 118"/>
          <p:cNvGrpSpPr/>
          <p:nvPr/>
        </p:nvGrpSpPr>
        <p:grpSpPr>
          <a:xfrm>
            <a:off x="1130300" y="6286500"/>
            <a:ext cx="10515600" cy="1905000"/>
            <a:chOff x="-38100" y="-38100"/>
            <a:chExt cx="10515600" cy="1905000"/>
          </a:xfrm>
        </p:grpSpPr>
        <p:sp>
          <p:nvSpPr>
            <p:cNvPr id="117" name="Shape 117"/>
            <p:cNvSpPr/>
            <p:nvPr/>
          </p:nvSpPr>
          <p:spPr>
            <a:xfrm>
              <a:off x="0" y="0"/>
              <a:ext cx="10439400" cy="1828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0" tIns="190500" rIns="190500" bIns="190500" numCol="1" anchor="b">
              <a:spAutoFit/>
            </a:bodyPr>
            <a:lstStyle/>
            <a:p>
              <a:pPr lvl="0" algn="l">
                <a:defRPr sz="1800"/>
              </a:pPr>
              <a:r>
                <a:rPr sz="4200">
                  <a:latin typeface="+mn-lt"/>
                  <a:ea typeface="+mn-ea"/>
                  <a:cs typeface="+mn-cs"/>
                  <a:sym typeface="Helvetica Neue"/>
                </a:rPr>
                <a:t>If </a:t>
              </a:r>
              <a:r>
                <a:rPr b="1" sz="4200">
                  <a:solidFill>
                    <a:srgbClr val="04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num_loops=5</a:t>
              </a:r>
              <a:r>
                <a:rPr sz="4200">
                  <a:latin typeface="+mn-lt"/>
                  <a:ea typeface="+mn-ea"/>
                  <a:cs typeface="+mn-cs"/>
                  <a:sym typeface="Helvetica Neue"/>
                </a:rPr>
                <a:t>, </a:t>
              </a:r>
              <a:br>
                <a:rPr b="1" sz="4200">
                  <a:latin typeface="+mn-lt"/>
                  <a:ea typeface="+mn-ea"/>
                  <a:cs typeface="+mn-cs"/>
                  <a:sym typeface="Helvetica Neue"/>
                </a:rPr>
              </a:br>
              <a:r>
                <a:rPr sz="4200">
                  <a:latin typeface="+mn-lt"/>
                  <a:ea typeface="+mn-ea"/>
                  <a:cs typeface="+mn-cs"/>
                  <a:sym typeface="Helvetica Neue"/>
                </a:rPr>
                <a:t>the </a:t>
              </a:r>
              <a:r>
                <a:rPr b="1" sz="4200">
                  <a:solidFill>
                    <a:srgbClr val="04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loop_counter</a:t>
              </a:r>
              <a:r>
                <a:rPr sz="4200">
                  <a:latin typeface="+mn-lt"/>
                  <a:ea typeface="+mn-ea"/>
                  <a:cs typeface="+mn-cs"/>
                  <a:sym typeface="Helvetica Neue"/>
                </a:rPr>
                <a:t> will range from </a:t>
              </a:r>
              <a:r>
                <a:rPr b="1" sz="4200">
                  <a:solidFill>
                    <a:srgbClr val="04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sz="4200">
                  <a:latin typeface="+mn-lt"/>
                  <a:ea typeface="+mn-ea"/>
                  <a:cs typeface="+mn-cs"/>
                  <a:sym typeface="Helvetica Neue"/>
                </a:rPr>
                <a:t> to </a:t>
              </a:r>
              <a:r>
                <a:rPr b="1" sz="4200">
                  <a:solidFill>
                    <a:srgbClr val="04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 sz="4200">
                  <a:latin typeface="+mn-lt"/>
                  <a:ea typeface="+mn-ea"/>
                  <a:cs typeface="+mn-cs"/>
                  <a:sym typeface="Helvetica Neue"/>
                </a:rPr>
                <a:t> </a:t>
              </a:r>
            </a:p>
          </p:txBody>
        </p:sp>
        <p:pic>
          <p:nvPicPr>
            <p:cNvPr id="116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38100" y="-38100"/>
              <a:ext cx="10515600" cy="1905000"/>
            </a:xfrm>
            <a:prstGeom prst="rect">
              <a:avLst/>
            </a:prstGeom>
            <a:effectLst/>
          </p:spPr>
        </p:pic>
      </p:grpSp>
      <p:grpSp>
        <p:nvGrpSpPr>
          <p:cNvPr id="121" name="Group 121"/>
          <p:cNvGrpSpPr/>
          <p:nvPr/>
        </p:nvGrpSpPr>
        <p:grpSpPr>
          <a:xfrm>
            <a:off x="9182100" y="7890801"/>
            <a:ext cx="3619500" cy="1265899"/>
            <a:chOff x="0" y="0"/>
            <a:chExt cx="3619500" cy="1265898"/>
          </a:xfrm>
        </p:grpSpPr>
        <p:sp>
          <p:nvSpPr>
            <p:cNvPr id="119" name="Shape 119"/>
            <p:cNvSpPr/>
            <p:nvPr/>
          </p:nvSpPr>
          <p:spPr>
            <a:xfrm>
              <a:off x="0" y="656298"/>
              <a:ext cx="3619500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l">
                <a:defRPr b="1">
                  <a:solidFill>
                    <a:srgbClr val="0433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4200">
                  <a:solidFill>
                    <a:srgbClr val="0433FF"/>
                  </a:solidFill>
                </a:rPr>
                <a:t>num_loops-1</a:t>
              </a:r>
            </a:p>
          </p:txBody>
        </p:sp>
        <p:sp>
          <p:nvSpPr>
            <p:cNvPr id="120" name="Shape 120"/>
            <p:cNvSpPr/>
            <p:nvPr/>
          </p:nvSpPr>
          <p:spPr>
            <a:xfrm>
              <a:off x="1992179" y="0"/>
              <a:ext cx="1" cy="738499"/>
            </a:xfrm>
            <a:prstGeom prst="line">
              <a:avLst/>
            </a:prstGeom>
            <a:noFill/>
            <a:ln w="101600" cap="flat">
              <a:solidFill>
                <a:srgbClr val="FF26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nodeType="afterEffect" presetClass="entr" presetSubtype="8" presetID="17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ntr" presetSubtype="4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1" grpId="4"/>
      <p:bldP build="whole" bldLvl="1" animBg="1" rev="0" advAuto="0" spid="118" grpId="3"/>
      <p:bldP build="whole" bldLvl="1" animBg="1" rev="0" advAuto="0" spid="114" grpId="2"/>
      <p:bldP build="whole" bldLvl="1" animBg="1" rev="0" advAuto="0" spid="11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Structure of a </a:t>
            </a:r>
            <a:r>
              <a:rPr b="1" sz="4200">
                <a:solidFill>
                  <a:srgbClr val="008751"/>
                </a:solidFill>
                <a:latin typeface="Courier New"/>
                <a:ea typeface="Courier New"/>
                <a:cs typeface="Courier New"/>
                <a:sym typeface="Courier New"/>
              </a:rPr>
              <a:t>for-loop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Most programming languages (including Python) use the keyword ‘</a:t>
            </a:r>
            <a:r>
              <a:rPr b="1" sz="2800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sz="2800">
                <a:solidFill>
                  <a:srgbClr val="008751"/>
                </a:solidFill>
              </a:rPr>
              <a:t>’ to indicate the beginning of a ‘</a:t>
            </a:r>
            <a:r>
              <a:rPr b="1" sz="2800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for-loop</a:t>
            </a:r>
            <a:r>
              <a:rPr b="1" sz="2800">
                <a:solidFill>
                  <a:srgbClr val="008751"/>
                </a:solidFill>
              </a:rPr>
              <a:t>’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xfrm>
            <a:off x="12115800" y="9359900"/>
            <a:ext cx="368504" cy="3870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  <p:grpSp>
        <p:nvGrpSpPr>
          <p:cNvPr id="128" name="Group 128"/>
          <p:cNvGrpSpPr/>
          <p:nvPr/>
        </p:nvGrpSpPr>
        <p:grpSpPr>
          <a:xfrm>
            <a:off x="914400" y="3721100"/>
            <a:ext cx="11709400" cy="2387600"/>
            <a:chOff x="-38100" y="-38100"/>
            <a:chExt cx="11709400" cy="2387600"/>
          </a:xfrm>
        </p:grpSpPr>
        <p:sp>
          <p:nvSpPr>
            <p:cNvPr id="127" name="Shape 127"/>
            <p:cNvSpPr/>
            <p:nvPr/>
          </p:nvSpPr>
          <p:spPr>
            <a:xfrm>
              <a:off x="0" y="0"/>
              <a:ext cx="11633200" cy="2311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 lvl="0" algn="l" defTabSz="457200">
                <a:tabLst>
                  <a:tab pos="330200" algn="l"/>
                </a:tabLst>
                <a:defRPr sz="1800"/>
              </a:pPr>
              <a:r>
                <a:rPr sz="2000">
                  <a:latin typeface="Menlo"/>
                  <a:ea typeface="Menlo"/>
                  <a:cs typeface="Menlo"/>
                  <a:sym typeface="Menlo"/>
                </a:rPr>
                <a:t>[code before the loop]                         </a:t>
              </a:r>
              <a:r>
                <a:rPr sz="2000">
                  <a:solidFill>
                    <a:srgbClr val="008400"/>
                  </a:solidFill>
                  <a:latin typeface="Menlo"/>
                  <a:ea typeface="Menlo"/>
                  <a:cs typeface="Menlo"/>
                  <a:sym typeface="Menlo"/>
                </a:rPr>
                <a:t># executes once</a:t>
              </a:r>
              <a:endParaRPr sz="2000">
                <a:latin typeface="Menlo"/>
                <a:ea typeface="Menlo"/>
                <a:cs typeface="Menlo"/>
                <a:sym typeface="Menlo"/>
              </a:endParaRPr>
            </a:p>
            <a:p>
              <a:pPr lvl="0" algn="l" defTabSz="457200">
                <a:tabLst>
                  <a:tab pos="330200" algn="l"/>
                </a:tabLst>
                <a:defRPr sz="1800"/>
              </a:pPr>
              <a:endParaRPr sz="2000">
                <a:latin typeface="Menlo"/>
                <a:ea typeface="Menlo"/>
                <a:cs typeface="Menlo"/>
                <a:sym typeface="Menlo"/>
              </a:endParaRPr>
            </a:p>
            <a:p>
              <a:pPr lvl="0" algn="l" defTabSz="457200">
                <a:tabLst>
                  <a:tab pos="330200" algn="l"/>
                </a:tabLst>
                <a:defRPr sz="1800"/>
              </a:pPr>
              <a:r>
                <a:rPr sz="2000">
                  <a:solidFill>
                    <a:srgbClr val="BB2CA2"/>
                  </a:solidFill>
                  <a:latin typeface="Menlo"/>
                  <a:ea typeface="Menlo"/>
                  <a:cs typeface="Menlo"/>
                  <a:sym typeface="Menlo"/>
                </a:rPr>
                <a:t>for</a:t>
              </a:r>
              <a:r>
                <a:rPr sz="2000">
                  <a:latin typeface="Menlo"/>
                  <a:ea typeface="Menlo"/>
                  <a:cs typeface="Menlo"/>
                  <a:sym typeface="Menlo"/>
                </a:rPr>
                <a:t> loop_counter </a:t>
              </a:r>
              <a:r>
                <a:rPr sz="2000">
                  <a:solidFill>
                    <a:srgbClr val="BB2CA2"/>
                  </a:solidFill>
                  <a:latin typeface="Menlo"/>
                  <a:ea typeface="Menlo"/>
                  <a:cs typeface="Menlo"/>
                  <a:sym typeface="Menlo"/>
                </a:rPr>
                <a:t>in range</a:t>
              </a:r>
              <a:r>
                <a:rPr sz="2000">
                  <a:latin typeface="Menlo"/>
                  <a:ea typeface="Menlo"/>
                  <a:cs typeface="Menlo"/>
                  <a:sym typeface="Menlo"/>
                </a:rPr>
                <a:t>(num_loops):</a:t>
              </a:r>
              <a:endParaRPr sz="2000">
                <a:latin typeface="Menlo"/>
                <a:ea typeface="Menlo"/>
                <a:cs typeface="Menlo"/>
                <a:sym typeface="Menlo"/>
              </a:endParaRPr>
            </a:p>
            <a:p>
              <a:pPr lvl="0" algn="l" defTabSz="457200">
                <a:tabLst>
                  <a:tab pos="330200" algn="l"/>
                </a:tabLst>
                <a:defRPr sz="1800"/>
              </a:pPr>
              <a:r>
                <a:rPr sz="2000">
                  <a:latin typeface="Menlo"/>
                  <a:ea typeface="Menlo"/>
                  <a:cs typeface="Menlo"/>
                  <a:sym typeface="Menlo"/>
                </a:rPr>
                <a:t>    [indented Python statements]                </a:t>
              </a:r>
              <a:r>
                <a:rPr sz="2000">
                  <a:solidFill>
                    <a:srgbClr val="008400"/>
                  </a:solidFill>
                  <a:latin typeface="Menlo"/>
                  <a:ea typeface="Menlo"/>
                  <a:cs typeface="Menlo"/>
                  <a:sym typeface="Menlo"/>
                </a:rPr>
                <a:t># executes num_loops times</a:t>
              </a:r>
              <a:endParaRPr sz="2000">
                <a:latin typeface="Menlo"/>
                <a:ea typeface="Menlo"/>
                <a:cs typeface="Menlo"/>
                <a:sym typeface="Menlo"/>
              </a:endParaRPr>
            </a:p>
            <a:p>
              <a:pPr lvl="0" algn="l" defTabSz="457200">
                <a:tabLst>
                  <a:tab pos="330200" algn="l"/>
                </a:tabLst>
                <a:defRPr sz="1800"/>
              </a:pPr>
              <a:r>
                <a:rPr sz="2000">
                  <a:latin typeface="Menlo"/>
                  <a:ea typeface="Menlo"/>
                  <a:cs typeface="Menlo"/>
                  <a:sym typeface="Menlo"/>
                </a:rPr>
                <a:t>    [include the work that you want to repeat]  </a:t>
              </a:r>
              <a:r>
                <a:rPr sz="2000">
                  <a:solidFill>
                    <a:srgbClr val="008400"/>
                  </a:solidFill>
                  <a:latin typeface="Menlo"/>
                  <a:ea typeface="Menlo"/>
                  <a:cs typeface="Menlo"/>
                  <a:sym typeface="Menlo"/>
                </a:rPr>
                <a:t># executes num_loops times</a:t>
              </a:r>
              <a:endParaRPr sz="2000">
                <a:latin typeface="Menlo"/>
                <a:ea typeface="Menlo"/>
                <a:cs typeface="Menlo"/>
                <a:sym typeface="Menlo"/>
              </a:endParaRPr>
            </a:p>
            <a:p>
              <a:pPr lvl="0" algn="l" defTabSz="457200">
                <a:tabLst>
                  <a:tab pos="330200" algn="l"/>
                </a:tabLst>
                <a:defRPr sz="1800"/>
              </a:pPr>
              <a:endParaRPr sz="2000">
                <a:latin typeface="Menlo"/>
                <a:ea typeface="Menlo"/>
                <a:cs typeface="Menlo"/>
                <a:sym typeface="Menlo"/>
              </a:endParaRPr>
            </a:p>
            <a:p>
              <a:pPr lvl="0" algn="l" defTabSz="457200">
                <a:tabLst>
                  <a:tab pos="330200" algn="l"/>
                </a:tabLst>
                <a:defRPr sz="1800"/>
              </a:pPr>
              <a:r>
                <a:rPr sz="2000">
                  <a:latin typeface="Menlo"/>
                  <a:ea typeface="Menlo"/>
                  <a:cs typeface="Menlo"/>
                  <a:sym typeface="Menlo"/>
                </a:rPr>
                <a:t>[the code after the loop is not indented]       </a:t>
              </a:r>
              <a:r>
                <a:rPr sz="2000">
                  <a:solidFill>
                    <a:srgbClr val="008400"/>
                  </a:solidFill>
                  <a:latin typeface="Menlo"/>
                  <a:ea typeface="Menlo"/>
                  <a:cs typeface="Menlo"/>
                  <a:sym typeface="Menlo"/>
                </a:rPr>
                <a:t># executes once</a:t>
              </a:r>
            </a:p>
          </p:txBody>
        </p:sp>
        <p:pic>
          <p:nvPicPr>
            <p:cNvPr id="126" name="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-38100"/>
              <a:ext cx="11709400" cy="2387600"/>
            </a:xfrm>
            <a:prstGeom prst="rect">
              <a:avLst/>
            </a:prstGeom>
            <a:effectLst/>
          </p:spPr>
        </p:pic>
      </p:grpSp>
      <p:sp>
        <p:nvSpPr>
          <p:cNvPr id="129" name="Shape 129"/>
          <p:cNvSpPr/>
          <p:nvPr/>
        </p:nvSpPr>
        <p:spPr>
          <a:xfrm>
            <a:off x="1092200" y="5499100"/>
            <a:ext cx="11277600" cy="4953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130" name="Shape 130"/>
          <p:cNvSpPr/>
          <p:nvPr/>
        </p:nvSpPr>
        <p:spPr>
          <a:xfrm>
            <a:off x="1054100" y="3848100"/>
            <a:ext cx="11277600" cy="9779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grpSp>
        <p:nvGrpSpPr>
          <p:cNvPr id="134" name="Group 134"/>
          <p:cNvGrpSpPr/>
          <p:nvPr/>
        </p:nvGrpSpPr>
        <p:grpSpPr>
          <a:xfrm>
            <a:off x="1615397" y="5448300"/>
            <a:ext cx="10146276" cy="2946400"/>
            <a:chOff x="0" y="0"/>
            <a:chExt cx="10146275" cy="2946399"/>
          </a:xfrm>
        </p:grpSpPr>
        <p:sp>
          <p:nvSpPr>
            <p:cNvPr id="131" name="Shape 131"/>
            <p:cNvSpPr/>
            <p:nvPr/>
          </p:nvSpPr>
          <p:spPr>
            <a:xfrm>
              <a:off x="4119380" y="6680"/>
              <a:ext cx="692768" cy="2085646"/>
            </a:xfrm>
            <a:prstGeom prst="line">
              <a:avLst/>
            </a:prstGeom>
            <a:noFill/>
            <a:ln w="508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" name="Shape 132"/>
            <p:cNvSpPr/>
            <p:nvPr/>
          </p:nvSpPr>
          <p:spPr>
            <a:xfrm>
              <a:off x="0" y="0"/>
              <a:ext cx="6474441" cy="1"/>
            </a:xfrm>
            <a:prstGeom prst="line">
              <a:avLst/>
            </a:prstGeom>
            <a:noFill/>
            <a:ln w="508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" name="Shape 133"/>
            <p:cNvSpPr/>
            <p:nvPr/>
          </p:nvSpPr>
          <p:spPr>
            <a:xfrm>
              <a:off x="2208775" y="2039326"/>
              <a:ext cx="7937501" cy="907074"/>
            </a:xfrm>
            <a:prstGeom prst="rect">
              <a:avLst/>
            </a:prstGeom>
            <a:solidFill>
              <a:srgbClr val="FFFCC0"/>
            </a:solidFill>
            <a:ln w="50800" cap="flat">
              <a:solidFill>
                <a:srgbClr val="FF2600"/>
              </a:solidFill>
              <a:prstDash val="solid"/>
              <a:miter lim="400000"/>
            </a:ln>
            <a:effectLst>
              <a:outerShdw sx="100000" sy="100000" kx="0" ky="0" algn="b" rotWithShape="0" blurRad="127000" dist="76200" dir="2700000">
                <a:srgbClr val="424242">
                  <a:alpha val="7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 lvl="0">
                <a:defRPr sz="1800"/>
              </a:pPr>
              <a:r>
                <a:rPr sz="2400">
                  <a:latin typeface="+mn-lt"/>
                  <a:ea typeface="+mn-ea"/>
                  <a:cs typeface="+mn-cs"/>
                  <a:sym typeface="Helvetica Neue"/>
                </a:rPr>
                <a:t>The </a:t>
              </a:r>
              <a:r>
                <a:rPr sz="2400">
                  <a:solidFill>
                    <a:srgbClr val="0433FF"/>
                  </a:solidFill>
                  <a:latin typeface="+mn-lt"/>
                  <a:ea typeface="+mn-ea"/>
                  <a:cs typeface="+mn-cs"/>
                  <a:sym typeface="Helvetica Neue"/>
                </a:rPr>
                <a:t>loop-body</a:t>
              </a:r>
              <a:r>
                <a:rPr sz="2400">
                  <a:latin typeface="+mn-lt"/>
                  <a:ea typeface="+mn-ea"/>
                  <a:cs typeface="+mn-cs"/>
                  <a:sym typeface="Helvetica Neue"/>
                </a:rPr>
                <a:t> of the </a:t>
              </a:r>
              <a:r>
                <a:rPr b="1" sz="2400">
                  <a:latin typeface="Courier New"/>
                  <a:ea typeface="Courier New"/>
                  <a:cs typeface="Courier New"/>
                  <a:sym typeface="Courier New"/>
                </a:rPr>
                <a:t>for-loop</a:t>
              </a:r>
              <a:r>
                <a:rPr sz="2400">
                  <a:latin typeface="+mn-lt"/>
                  <a:ea typeface="+mn-ea"/>
                  <a:cs typeface="+mn-cs"/>
                  <a:sym typeface="Helvetica Neue"/>
                </a:rPr>
                <a:t> (i.e. the repeated code) contains one or more indented Python statements</a:t>
              </a: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