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0" r:id="rId3"/>
    <p:sldId id="258" r:id="rId4"/>
    <p:sldId id="281" r:id="rId5"/>
    <p:sldId id="282" r:id="rId6"/>
    <p:sldId id="283" r:id="rId7"/>
    <p:sldId id="284" r:id="rId8"/>
    <p:sldId id="259" r:id="rId9"/>
    <p:sldId id="260" r:id="rId10"/>
    <p:sldId id="261" r:id="rId11"/>
    <p:sldId id="285" r:id="rId12"/>
    <p:sldId id="290" r:id="rId13"/>
    <p:sldId id="291" r:id="rId14"/>
    <p:sldId id="262" r:id="rId15"/>
    <p:sldId id="263" r:id="rId16"/>
    <p:sldId id="264" r:id="rId17"/>
    <p:sldId id="265" r:id="rId18"/>
    <p:sldId id="266" r:id="rId19"/>
    <p:sldId id="268" r:id="rId20"/>
    <p:sldId id="271" r:id="rId21"/>
    <p:sldId id="28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 varScale="1">
        <p:scale>
          <a:sx n="68" d="100"/>
          <a:sy n="68" d="100"/>
        </p:scale>
        <p:origin x="-9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10600-95A9-4AB4-8517-92738775648B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28DC4-283A-48B9-81E4-8480F0750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5425" indent="-225425"/>
            <a:r>
              <a:rPr lang="en-US" sz="1200" u="sng" dirty="0" smtClean="0"/>
              <a:t>There are three basic types of control structures</a:t>
            </a:r>
            <a:r>
              <a:rPr lang="en-US" sz="1200" dirty="0" smtClean="0"/>
              <a:t>:</a:t>
            </a:r>
          </a:p>
          <a:p>
            <a:pPr marL="225425" indent="-225425">
              <a:buFontTx/>
              <a:buChar char="•"/>
            </a:pPr>
            <a:r>
              <a:rPr lang="en-US" sz="1200" b="1" i="1" dirty="0" smtClean="0">
                <a:solidFill>
                  <a:schemeClr val="hlink"/>
                </a:solidFill>
              </a:rPr>
              <a:t>Sequential structures</a:t>
            </a:r>
            <a:r>
              <a:rPr lang="en-US" sz="1200" dirty="0" smtClean="0"/>
              <a:t> (or straight-line structures)</a:t>
            </a:r>
          </a:p>
          <a:p>
            <a:pPr marL="225425" indent="-225425">
              <a:buFontTx/>
              <a:buChar char="•"/>
            </a:pPr>
            <a:r>
              <a:rPr lang="en-US" sz="1200" b="1" i="1" dirty="0" smtClean="0">
                <a:solidFill>
                  <a:schemeClr val="hlink"/>
                </a:solidFill>
              </a:rPr>
              <a:t>Decision structures</a:t>
            </a:r>
            <a:r>
              <a:rPr lang="en-US" sz="1200" dirty="0" smtClean="0"/>
              <a:t> (or selection structures or branching structures)</a:t>
            </a:r>
          </a:p>
          <a:p>
            <a:pPr marL="225425" indent="-225425">
              <a:buFontTx/>
              <a:buChar char="•"/>
            </a:pPr>
            <a:r>
              <a:rPr lang="en-US" sz="1200" b="1" i="1" dirty="0" smtClean="0">
                <a:solidFill>
                  <a:schemeClr val="hlink"/>
                </a:solidFill>
              </a:rPr>
              <a:t>Iterative structures</a:t>
            </a:r>
            <a:r>
              <a:rPr lang="en-US" sz="1200" dirty="0" smtClean="0"/>
              <a:t> (or looping structures)</a:t>
            </a:r>
          </a:p>
          <a:p>
            <a:pPr marL="225425" indent="-225425"/>
            <a:r>
              <a:rPr lang="en-US" sz="1200" dirty="0" smtClean="0"/>
              <a:t>These structures are illustrated on </a:t>
            </a:r>
            <a:r>
              <a:rPr lang="en-US" sz="1200" dirty="0" smtClean="0"/>
              <a:t>this slide</a:t>
            </a:r>
            <a:endParaRPr lang="en-US" sz="1200" u="sng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8DC4-283A-48B9-81E4-8480F0750AB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A </a:t>
            </a:r>
            <a:r>
              <a:rPr lang="en-US" sz="1200" b="1" dirty="0" smtClean="0"/>
              <a:t>repetition structure</a:t>
            </a:r>
            <a:r>
              <a:rPr lang="en-US" sz="1200" dirty="0" smtClean="0"/>
              <a:t> allows the programmer to specify that an action is to be repeated while some condition remains true.</a:t>
            </a:r>
          </a:p>
          <a:p>
            <a:r>
              <a:rPr lang="en-US" sz="1200" dirty="0" smtClean="0"/>
              <a:t>There are three repetition structures in C, the </a:t>
            </a:r>
            <a:r>
              <a:rPr lang="en-US" sz="1200" b="1" dirty="0" smtClean="0"/>
              <a:t>while</a:t>
            </a:r>
            <a:r>
              <a:rPr lang="en-US" sz="1200" dirty="0" smtClean="0"/>
              <a:t> loop, the </a:t>
            </a:r>
            <a:r>
              <a:rPr lang="en-US" sz="1200" b="1" dirty="0" smtClean="0"/>
              <a:t>for</a:t>
            </a:r>
            <a:r>
              <a:rPr lang="en-US" sz="1200" dirty="0" smtClean="0"/>
              <a:t> loop, and the </a:t>
            </a:r>
            <a:r>
              <a:rPr lang="en-US" sz="1200" b="1" dirty="0" smtClean="0"/>
              <a:t>do-while</a:t>
            </a:r>
            <a:r>
              <a:rPr lang="en-US" sz="1200" dirty="0" smtClean="0"/>
              <a:t> loop.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8DC4-283A-48B9-81E4-8480F0750AB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>
                <a:latin typeface="Arial" charset="0"/>
              </a:rPr>
              <a:t>A </a:t>
            </a:r>
            <a:r>
              <a:rPr lang="en-US" b="0" dirty="0" smtClean="0">
                <a:latin typeface="Courier New" pitchFamily="49" charset="0"/>
              </a:rPr>
              <a:t>for</a:t>
            </a:r>
            <a:r>
              <a:rPr lang="en-US" b="0" dirty="0" smtClean="0">
                <a:latin typeface="Arial" charset="0"/>
              </a:rPr>
              <a:t> loop is well suited for executing statements a </a:t>
            </a:r>
            <a:r>
              <a:rPr lang="en-US" b="0" i="1" dirty="0" smtClean="0">
                <a:latin typeface="Arial" charset="0"/>
              </a:rPr>
              <a:t>specific number of times</a:t>
            </a:r>
            <a:r>
              <a:rPr lang="en-US" b="0" dirty="0" smtClean="0">
                <a:latin typeface="Arial" charset="0"/>
              </a:rPr>
              <a:t> that can be calculated or determined </a:t>
            </a:r>
            <a:r>
              <a:rPr lang="en-US" b="0" i="1" dirty="0" smtClean="0">
                <a:latin typeface="Arial" charset="0"/>
              </a:rPr>
              <a:t>in advance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8DC4-283A-48B9-81E4-8480F0750AB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Hands On Case</a:t>
            </a:r>
            <a:r>
              <a:rPr lang="en-US" baseline="0" dirty="0" smtClean="0"/>
              <a:t> Studies With Class: Implement Scenarios With Previous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8DC4-283A-48B9-81E4-8480F0750AB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Convert</a:t>
            </a:r>
            <a:r>
              <a:rPr lang="en-US" b="0" baseline="0" dirty="0" smtClean="0"/>
              <a:t> the second for loop example from Lecture 6 into an equivalent while loop (Class Hands On)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8DC4-283A-48B9-81E4-8480F0750AB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>
                <a:latin typeface="Arial" charset="0"/>
              </a:rPr>
              <a:t>A </a:t>
            </a:r>
            <a:r>
              <a:rPr lang="en-US" b="0" dirty="0" smtClean="0">
                <a:latin typeface="Courier New" pitchFamily="49" charset="0"/>
              </a:rPr>
              <a:t>while</a:t>
            </a:r>
            <a:r>
              <a:rPr lang="en-US" b="0" dirty="0" smtClean="0">
                <a:latin typeface="Arial" charset="0"/>
              </a:rPr>
              <a:t> </a:t>
            </a:r>
            <a:r>
              <a:rPr lang="en-US" b="0" dirty="0" smtClean="0">
                <a:latin typeface="Arial" charset="0"/>
              </a:rPr>
              <a:t>loop is well suited for </a:t>
            </a:r>
            <a:r>
              <a:rPr lang="en-US" b="0" dirty="0" smtClean="0">
                <a:latin typeface="Arial" charset="0"/>
              </a:rPr>
              <a:t>scenarios where we don’t know </a:t>
            </a:r>
            <a:r>
              <a:rPr lang="en-US" b="0" i="1" dirty="0" smtClean="0">
                <a:latin typeface="Arial" charset="0"/>
              </a:rPr>
              <a:t>how many </a:t>
            </a:r>
            <a:r>
              <a:rPr lang="en-US" b="0" i="1" dirty="0" smtClean="0">
                <a:latin typeface="Arial" charset="0"/>
              </a:rPr>
              <a:t>number of times</a:t>
            </a:r>
            <a:r>
              <a:rPr lang="en-US" b="0" dirty="0" smtClean="0">
                <a:latin typeface="Arial" charset="0"/>
              </a:rPr>
              <a:t> </a:t>
            </a:r>
            <a:r>
              <a:rPr lang="en-US" b="0" dirty="0" smtClean="0">
                <a:latin typeface="Arial" charset="0"/>
              </a:rPr>
              <a:t>the</a:t>
            </a:r>
            <a:r>
              <a:rPr lang="en-US" b="0" baseline="0" dirty="0" smtClean="0">
                <a:latin typeface="Arial" charset="0"/>
              </a:rPr>
              <a:t> action(s) will </a:t>
            </a:r>
            <a:r>
              <a:rPr lang="en-US" b="0" baseline="0" smtClean="0">
                <a:latin typeface="Arial" charset="0"/>
              </a:rPr>
              <a:t>be repeated</a:t>
            </a:r>
            <a:endParaRPr lang="en-US" b="0" i="1" dirty="0" smtClean="0">
              <a:latin typeface="Arial" charset="0"/>
            </a:endParaRP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8DC4-283A-48B9-81E4-8480F0750AB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would you use a do-while statement? – An example scenario</a:t>
            </a:r>
            <a:r>
              <a:rPr lang="en-US" baseline="0" dirty="0" smtClean="0"/>
              <a:t> (class discussion)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8DC4-283A-48B9-81E4-8480F0750AB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Hands On: Convert above do-while to an equivalent while statement; then try an opposite scenario - vice versa case!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8DC4-283A-48B9-81E4-8480F0750AB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990600"/>
            <a:ext cx="8763000" cy="260985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Bookman Old Style" pitchFamily="18" charset="0"/>
              </a:rPr>
              <a:t>CS 101 Introductory Programming - Lecture 7: </a:t>
            </a:r>
            <a:r>
              <a:rPr lang="en-US" b="1" dirty="0" smtClean="0">
                <a:latin typeface="Bookman Old Style" pitchFamily="18" charset="0"/>
              </a:rPr>
              <a:t>Loops In C </a:t>
            </a:r>
            <a:r>
              <a:rPr lang="en-US" b="1" dirty="0" smtClean="0">
                <a:latin typeface="Bookman Old Style" pitchFamily="18" charset="0"/>
              </a:rPr>
              <a:t>&amp; </a:t>
            </a:r>
            <a:r>
              <a:rPr lang="en-US" b="1" dirty="0" smtClean="0">
                <a:latin typeface="Bookman Old Style" pitchFamily="18" charset="0"/>
              </a:rPr>
              <a:t>Good Coding Practices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86200"/>
            <a:ext cx="8610600" cy="1752600"/>
          </a:xfrm>
        </p:spPr>
        <p:txBody>
          <a:bodyPr>
            <a:normAutofit/>
          </a:bodyPr>
          <a:lstStyle/>
          <a:p>
            <a:r>
              <a:rPr lang="en-US" sz="4000" i="1" dirty="0" smtClean="0">
                <a:latin typeface="Bookman Old Style" pitchFamily="18" charset="0"/>
              </a:rPr>
              <a:t>Presenter: Ankur Chattopadhyay</a:t>
            </a:r>
            <a:endParaRPr lang="en-US" sz="4000" i="1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ookman Old Style" pitchFamily="18" charset="0"/>
              </a:rPr>
              <a:t>The while Statement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609600" y="1219200"/>
            <a:ext cx="7924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An example of a while statement: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905000" y="1742054"/>
            <a:ext cx="3446777" cy="224676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r>
              <a:rPr lang="en-US" sz="2800" dirty="0" err="1">
                <a:latin typeface="Bookman Old Style" pitchFamily="18" charset="0"/>
              </a:rPr>
              <a:t>int</a:t>
            </a:r>
            <a:r>
              <a:rPr lang="en-US" sz="2800" dirty="0">
                <a:latin typeface="Bookman Old Style" pitchFamily="18" charset="0"/>
              </a:rPr>
              <a:t> count = 1;</a:t>
            </a:r>
          </a:p>
          <a:p>
            <a:r>
              <a:rPr lang="en-US" sz="2800" dirty="0">
                <a:latin typeface="Bookman Old Style" pitchFamily="18" charset="0"/>
              </a:rPr>
              <a:t>while (count &lt;= 5){</a:t>
            </a:r>
          </a:p>
          <a:p>
            <a:r>
              <a:rPr lang="en-US" sz="2800" dirty="0" err="1" smtClean="0">
                <a:latin typeface="Bookman Old Style" pitchFamily="18" charset="0"/>
              </a:rPr>
              <a:t>printf</a:t>
            </a:r>
            <a:r>
              <a:rPr lang="en-US" sz="2800" dirty="0" smtClean="0">
                <a:latin typeface="Bookman Old Style" pitchFamily="18" charset="0"/>
              </a:rPr>
              <a:t>(“%</a:t>
            </a:r>
            <a:r>
              <a:rPr lang="en-US" sz="2800" dirty="0" err="1" smtClean="0">
                <a:latin typeface="Bookman Old Style" pitchFamily="18" charset="0"/>
              </a:rPr>
              <a:t>i</a:t>
            </a:r>
            <a:r>
              <a:rPr lang="en-US" sz="2800" dirty="0" smtClean="0">
                <a:latin typeface="Bookman Old Style" pitchFamily="18" charset="0"/>
              </a:rPr>
              <a:t>”, count</a:t>
            </a:r>
            <a:r>
              <a:rPr lang="en-US" sz="2800" dirty="0">
                <a:latin typeface="Bookman Old Style" pitchFamily="18" charset="0"/>
              </a:rPr>
              <a:t>);</a:t>
            </a:r>
          </a:p>
          <a:p>
            <a:r>
              <a:rPr lang="en-US" sz="2800" dirty="0">
                <a:latin typeface="Bookman Old Style" pitchFamily="18" charset="0"/>
              </a:rPr>
              <a:t>   count</a:t>
            </a:r>
            <a:r>
              <a:rPr lang="en-US" sz="2800" dirty="0" smtClean="0">
                <a:latin typeface="Bookman Old Style" pitchFamily="18" charset="0"/>
              </a:rPr>
              <a:t>++; </a:t>
            </a:r>
          </a:p>
          <a:p>
            <a:r>
              <a:rPr lang="en-US" sz="2800" dirty="0" smtClean="0">
                <a:latin typeface="Bookman Old Style" pitchFamily="18" charset="0"/>
              </a:rPr>
              <a:t>}</a:t>
            </a:r>
            <a:endParaRPr lang="en-US" sz="2800" dirty="0">
              <a:latin typeface="Bookman Old Style" pitchFamily="18" charset="0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609600" y="4114800"/>
            <a:ext cx="7924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60000"/>
              </a:spcBef>
              <a:buFontTx/>
              <a:buChar char="•"/>
            </a:pPr>
            <a:r>
              <a:rPr lang="en-US" sz="2400" b="1" dirty="0">
                <a:latin typeface="Bookman Old Style" pitchFamily="18" charset="0"/>
              </a:rPr>
              <a:t>If the condition of a while loop is false initially, the statement is </a:t>
            </a:r>
            <a:r>
              <a:rPr lang="en-US" sz="2400" b="1" u="sng" dirty="0">
                <a:latin typeface="Bookman Old Style" pitchFamily="18" charset="0"/>
              </a:rPr>
              <a:t>never executed</a:t>
            </a:r>
          </a:p>
          <a:p>
            <a:pPr marL="342900" indent="-342900" eaLnBrk="1" hangingPunct="1">
              <a:spcBef>
                <a:spcPct val="60000"/>
              </a:spcBef>
              <a:buFontTx/>
              <a:buChar char="•"/>
            </a:pPr>
            <a:r>
              <a:rPr lang="en-US" sz="2400" b="1" dirty="0">
                <a:latin typeface="Bookman Old Style" pitchFamily="18" charset="0"/>
              </a:rPr>
              <a:t>Therefore, the body of a while loop will execute zero or more 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Bookman Old Style" pitchFamily="18" charset="0"/>
              </a:rPr>
              <a:t>Analyzing The while </a:t>
            </a:r>
            <a:r>
              <a:rPr lang="en-US" b="1" dirty="0">
                <a:latin typeface="Bookman Old Style" pitchFamily="18" charset="0"/>
              </a:rPr>
              <a:t>Statement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1219200"/>
            <a:ext cx="7924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A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while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loop is functionally equivalent to the following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structure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70645" y="2811720"/>
            <a:ext cx="4182555" cy="236988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r>
              <a:rPr lang="en-US" sz="3200" b="1" i="1" dirty="0">
                <a:solidFill>
                  <a:schemeClr val="hlink"/>
                </a:solidFill>
                <a:latin typeface="Bookman Old Style" pitchFamily="18" charset="0"/>
              </a:rPr>
              <a:t>initialization</a:t>
            </a:r>
            <a:r>
              <a:rPr lang="en-US" sz="3200" b="1" dirty="0">
                <a:latin typeface="Bookman Old Style" pitchFamily="18" charset="0"/>
              </a:rPr>
              <a:t>;</a:t>
            </a:r>
          </a:p>
          <a:p>
            <a:r>
              <a:rPr lang="en-US" sz="3200" b="1" dirty="0">
                <a:latin typeface="Bookman Old Style" pitchFamily="18" charset="0"/>
              </a:rPr>
              <a:t>while ( </a:t>
            </a:r>
            <a:r>
              <a:rPr lang="en-US" sz="3200" b="1" i="1" dirty="0">
                <a:solidFill>
                  <a:schemeClr val="hlink"/>
                </a:solidFill>
                <a:latin typeface="Bookman Old Style" pitchFamily="18" charset="0"/>
              </a:rPr>
              <a:t>condition</a:t>
            </a:r>
            <a:r>
              <a:rPr lang="en-US" sz="3200" b="1" dirty="0">
                <a:latin typeface="Bookman Old Style" pitchFamily="18" charset="0"/>
              </a:rPr>
              <a:t> ){</a:t>
            </a:r>
          </a:p>
          <a:p>
            <a:r>
              <a:rPr lang="en-US" sz="3200" b="1" dirty="0">
                <a:latin typeface="Bookman Old Style" pitchFamily="18" charset="0"/>
              </a:rPr>
              <a:t>   </a:t>
            </a:r>
            <a:r>
              <a:rPr lang="en-US" sz="3200" b="1" i="1" dirty="0">
                <a:solidFill>
                  <a:schemeClr val="hlink"/>
                </a:solidFill>
                <a:latin typeface="Bookman Old Style" pitchFamily="18" charset="0"/>
              </a:rPr>
              <a:t>statement</a:t>
            </a:r>
            <a:r>
              <a:rPr lang="en-US" sz="3200" b="1" dirty="0">
                <a:latin typeface="Bookman Old Style" pitchFamily="18" charset="0"/>
              </a:rPr>
              <a:t>;</a:t>
            </a:r>
          </a:p>
          <a:p>
            <a:r>
              <a:rPr lang="en-US" sz="3200" b="1" dirty="0">
                <a:latin typeface="Bookman Old Style" pitchFamily="18" charset="0"/>
              </a:rPr>
              <a:t>   </a:t>
            </a:r>
            <a:r>
              <a:rPr lang="en-US" sz="3200" b="1" i="1" dirty="0">
                <a:solidFill>
                  <a:schemeClr val="hlink"/>
                </a:solidFill>
                <a:latin typeface="Bookman Old Style" pitchFamily="18" charset="0"/>
              </a:rPr>
              <a:t>increment</a:t>
            </a:r>
            <a:r>
              <a:rPr lang="en-US" sz="3200" b="1" dirty="0">
                <a:latin typeface="Bookman Old Style" pitchFamily="18" charset="0"/>
              </a:rPr>
              <a:t>;</a:t>
            </a:r>
          </a:p>
          <a:p>
            <a:r>
              <a:rPr lang="en-US" sz="2000" b="1" dirty="0">
                <a:latin typeface="Bookman Old Style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1097101"/>
            <a:ext cx="8229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Bookman Old Style" pitchFamily="18" charset="0"/>
              </a:rPr>
              <a:t>// for </a:t>
            </a:r>
            <a:r>
              <a:rPr lang="en-US" sz="2400" dirty="0" smtClean="0">
                <a:latin typeface="Bookman Old Style" pitchFamily="18" charset="0"/>
              </a:rPr>
              <a:t>loop example: Lecture 6</a:t>
            </a:r>
            <a:endParaRPr lang="en-US" sz="2400" dirty="0" smtClean="0">
              <a:latin typeface="Bookman Old Style" pitchFamily="18" charset="0"/>
            </a:endParaRPr>
          </a:p>
          <a:p>
            <a:r>
              <a:rPr lang="en-US" sz="2400" dirty="0" smtClean="0">
                <a:latin typeface="Bookman Old Style" pitchFamily="18" charset="0"/>
              </a:rPr>
              <a:t>for (product = 0, count = 0; count &lt; b; count = count + 1) {</a:t>
            </a:r>
          </a:p>
          <a:p>
            <a:r>
              <a:rPr lang="en-US" sz="2400" dirty="0" smtClean="0">
                <a:latin typeface="Bookman Old Style" pitchFamily="18" charset="0"/>
              </a:rPr>
              <a:t>    product = product + a;</a:t>
            </a:r>
          </a:p>
          <a:p>
            <a:r>
              <a:rPr lang="en-US" sz="2400" dirty="0" smtClean="0">
                <a:latin typeface="Bookman Old Style" pitchFamily="18" charset="0"/>
              </a:rPr>
              <a:t>}</a:t>
            </a:r>
          </a:p>
          <a:p>
            <a:r>
              <a:rPr lang="en-US" sz="2400" b="1" dirty="0" smtClean="0">
                <a:latin typeface="Bookman Old Style" pitchFamily="18" charset="0"/>
              </a:rPr>
              <a:t>Counter-Controlled  Loop - Definite Repetition</a:t>
            </a:r>
            <a:endParaRPr lang="en-US" sz="2400" b="1" dirty="0" smtClean="0">
              <a:latin typeface="Bookman Old Style" pitchFamily="18" charset="0"/>
            </a:endParaRPr>
          </a:p>
          <a:p>
            <a:r>
              <a:rPr lang="en-US" sz="2400" dirty="0" smtClean="0">
                <a:latin typeface="Bookman Old Style" pitchFamily="18" charset="0"/>
              </a:rPr>
              <a:t>// equivalent while </a:t>
            </a:r>
            <a:r>
              <a:rPr lang="en-US" sz="2400" dirty="0" smtClean="0">
                <a:latin typeface="Bookman Old Style" pitchFamily="18" charset="0"/>
              </a:rPr>
              <a:t>loop (note: a for loop is more appropriate in this case)</a:t>
            </a:r>
          </a:p>
          <a:p>
            <a:r>
              <a:rPr lang="en-US" sz="2400" dirty="0" smtClean="0">
                <a:latin typeface="Bookman Old Style" pitchFamily="18" charset="0"/>
              </a:rPr>
              <a:t>product = 0;</a:t>
            </a:r>
          </a:p>
          <a:p>
            <a:r>
              <a:rPr lang="en-US" sz="2400" dirty="0" smtClean="0">
                <a:latin typeface="Bookman Old Style" pitchFamily="18" charset="0"/>
              </a:rPr>
              <a:t>count = 0;</a:t>
            </a:r>
          </a:p>
          <a:p>
            <a:r>
              <a:rPr lang="en-US" sz="2400" dirty="0" smtClean="0">
                <a:latin typeface="Bookman Old Style" pitchFamily="18" charset="0"/>
              </a:rPr>
              <a:t>while (count &lt; b) {</a:t>
            </a:r>
          </a:p>
          <a:p>
            <a:r>
              <a:rPr lang="en-US" sz="2400" dirty="0" smtClean="0">
                <a:latin typeface="Bookman Old Style" pitchFamily="18" charset="0"/>
              </a:rPr>
              <a:t>    product = product + a;</a:t>
            </a:r>
          </a:p>
          <a:p>
            <a:r>
              <a:rPr lang="en-US" sz="2400" dirty="0" smtClean="0">
                <a:latin typeface="Bookman Old Style" pitchFamily="18" charset="0"/>
              </a:rPr>
              <a:t>    count = count + 1;</a:t>
            </a:r>
          </a:p>
          <a:p>
            <a:r>
              <a:rPr lang="en-US" sz="2400" dirty="0" smtClean="0">
                <a:latin typeface="Bookman Old Style" pitchFamily="18" charset="0"/>
              </a:rPr>
              <a:t>}</a:t>
            </a:r>
            <a:endParaRPr lang="en-US" sz="2400" dirty="0">
              <a:latin typeface="Bookman Old Style" pitchFamily="18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Bookman Old Style" pitchFamily="18" charset="0"/>
              </a:rPr>
              <a:t>Examples</a:t>
            </a:r>
            <a:r>
              <a:rPr lang="en-US" b="1" dirty="0" smtClean="0">
                <a:latin typeface="Bookman Old Style" pitchFamily="18" charset="0"/>
              </a:rPr>
              <a:t> </a:t>
            </a:r>
            <a:r>
              <a:rPr lang="en-US" b="1" dirty="0">
                <a:latin typeface="Bookman Old Style" pitchFamily="18" charset="0"/>
              </a:rPr>
              <a:t>of </a:t>
            </a:r>
            <a:r>
              <a:rPr lang="en-US" b="1" dirty="0" smtClean="0">
                <a:latin typeface="Bookman Old Style" pitchFamily="18" charset="0"/>
              </a:rPr>
              <a:t>while loop</a:t>
            </a:r>
            <a:endParaRPr lang="en-US" b="1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1097101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Bookman Old Style" pitchFamily="18" charset="0"/>
              </a:rPr>
              <a:t>Sentine</a:t>
            </a:r>
            <a:r>
              <a:rPr lang="en-US" sz="2400" b="1" dirty="0" smtClean="0">
                <a:latin typeface="Bookman Old Style" pitchFamily="18" charset="0"/>
              </a:rPr>
              <a:t>l</a:t>
            </a:r>
            <a:r>
              <a:rPr lang="en-US" sz="2400" b="1" dirty="0" smtClean="0">
                <a:latin typeface="Bookman Old Style" pitchFamily="18" charset="0"/>
              </a:rPr>
              <a:t>-Controlled  Loop: Indefinite Repetition</a:t>
            </a:r>
          </a:p>
          <a:p>
            <a:pPr algn="ctr"/>
            <a:r>
              <a:rPr lang="en-US" sz="2400" b="1" i="1" dirty="0" smtClean="0">
                <a:latin typeface="Bookman Old Style" pitchFamily="18" charset="0"/>
              </a:rPr>
              <a:t>Nesting an if statement inside a loop</a:t>
            </a:r>
            <a:endParaRPr lang="en-US" sz="2400" b="1" i="1" dirty="0" smtClean="0">
              <a:latin typeface="Bookman Old Style" pitchFamily="18" charset="0"/>
            </a:endParaRPr>
          </a:p>
          <a:p>
            <a:r>
              <a:rPr lang="en-US" sz="2400" dirty="0" err="1" smtClean="0">
                <a:latin typeface="Bookman Old Style" pitchFamily="18" charset="0"/>
              </a:rPr>
              <a:t>int</a:t>
            </a:r>
            <a:r>
              <a:rPr lang="en-US" sz="2400" dirty="0" smtClean="0">
                <a:latin typeface="Bookman Old Style" pitchFamily="18" charset="0"/>
              </a:rPr>
              <a:t> </a:t>
            </a:r>
            <a:r>
              <a:rPr lang="en-US" sz="2400" dirty="0" err="1" smtClean="0">
                <a:latin typeface="Bookman Old Style" pitchFamily="18" charset="0"/>
              </a:rPr>
              <a:t>keep_going</a:t>
            </a:r>
            <a:r>
              <a:rPr lang="en-US" sz="2400" dirty="0" smtClean="0">
                <a:latin typeface="Bookman Old Style" pitchFamily="18" charset="0"/>
              </a:rPr>
              <a:t> = 1;</a:t>
            </a:r>
          </a:p>
          <a:p>
            <a:endParaRPr lang="en-US" sz="2400" dirty="0" smtClean="0">
              <a:latin typeface="Bookman Old Style" pitchFamily="18" charset="0"/>
            </a:endParaRPr>
          </a:p>
          <a:p>
            <a:r>
              <a:rPr lang="en-US" sz="2400" dirty="0" smtClean="0">
                <a:latin typeface="Bookman Old Style" pitchFamily="18" charset="0"/>
              </a:rPr>
              <a:t>while (</a:t>
            </a:r>
            <a:r>
              <a:rPr lang="en-US" sz="2400" dirty="0" err="1" smtClean="0">
                <a:latin typeface="Bookman Old Style" pitchFamily="18" charset="0"/>
              </a:rPr>
              <a:t>keep_going</a:t>
            </a:r>
            <a:r>
              <a:rPr lang="en-US" sz="2400" dirty="0" smtClean="0">
                <a:latin typeface="Bookman Old Style" pitchFamily="18" charset="0"/>
              </a:rPr>
              <a:t> == 1) {</a:t>
            </a:r>
          </a:p>
          <a:p>
            <a:r>
              <a:rPr lang="en-US" sz="2400" dirty="0" smtClean="0">
                <a:latin typeface="Bookman Old Style" pitchFamily="18" charset="0"/>
              </a:rPr>
              <a:t>    // computation would go here</a:t>
            </a:r>
          </a:p>
          <a:p>
            <a:r>
              <a:rPr lang="en-US" sz="2400" dirty="0" smtClean="0">
                <a:latin typeface="Bookman Old Style" pitchFamily="18" charset="0"/>
              </a:rPr>
              <a:t>    ...</a:t>
            </a:r>
          </a:p>
          <a:p>
            <a:endParaRPr lang="en-US" sz="2400" dirty="0" smtClean="0">
              <a:latin typeface="Bookman Old Style" pitchFamily="18" charset="0"/>
            </a:endParaRPr>
          </a:p>
          <a:p>
            <a:r>
              <a:rPr lang="en-US" sz="2400" dirty="0" smtClean="0">
                <a:latin typeface="Bookman Old Style" pitchFamily="18" charset="0"/>
              </a:rPr>
              <a:t>    </a:t>
            </a:r>
            <a:r>
              <a:rPr lang="en-US" sz="2400" dirty="0" err="1" smtClean="0">
                <a:latin typeface="Bookman Old Style" pitchFamily="18" charset="0"/>
              </a:rPr>
              <a:t>int</a:t>
            </a:r>
            <a:r>
              <a:rPr lang="en-US" sz="2400" dirty="0" smtClean="0">
                <a:latin typeface="Bookman Old Style" pitchFamily="18" charset="0"/>
              </a:rPr>
              <a:t> answer;</a:t>
            </a:r>
          </a:p>
          <a:p>
            <a:r>
              <a:rPr lang="en-US" sz="2400" dirty="0" smtClean="0">
                <a:latin typeface="Bookman Old Style" pitchFamily="18" charset="0"/>
              </a:rPr>
              <a:t>    </a:t>
            </a:r>
            <a:r>
              <a:rPr lang="en-US" sz="2400" dirty="0" err="1" smtClean="0">
                <a:latin typeface="Bookman Old Style" pitchFamily="18" charset="0"/>
              </a:rPr>
              <a:t>printf</a:t>
            </a:r>
            <a:r>
              <a:rPr lang="en-US" sz="2400" dirty="0" smtClean="0">
                <a:latin typeface="Bookman Old Style" pitchFamily="18" charset="0"/>
              </a:rPr>
              <a:t>("Continue? (1 for yes, 0 for no) ");</a:t>
            </a:r>
          </a:p>
          <a:p>
            <a:r>
              <a:rPr lang="en-US" sz="2400" dirty="0" smtClean="0">
                <a:latin typeface="Bookman Old Style" pitchFamily="18" charset="0"/>
              </a:rPr>
              <a:t>    </a:t>
            </a:r>
            <a:r>
              <a:rPr lang="en-US" sz="2400" dirty="0" err="1" smtClean="0">
                <a:latin typeface="Bookman Old Style" pitchFamily="18" charset="0"/>
              </a:rPr>
              <a:t>scanf</a:t>
            </a:r>
            <a:r>
              <a:rPr lang="en-US" sz="2400" dirty="0" smtClean="0">
                <a:latin typeface="Bookman Old Style" pitchFamily="18" charset="0"/>
              </a:rPr>
              <a:t>("%</a:t>
            </a:r>
            <a:r>
              <a:rPr lang="en-US" sz="2400" dirty="0" err="1" smtClean="0">
                <a:latin typeface="Bookman Old Style" pitchFamily="18" charset="0"/>
              </a:rPr>
              <a:t>i</a:t>
            </a:r>
            <a:r>
              <a:rPr lang="en-US" sz="2400" dirty="0" smtClean="0">
                <a:latin typeface="Bookman Old Style" pitchFamily="18" charset="0"/>
              </a:rPr>
              <a:t>", &amp;answer);</a:t>
            </a:r>
          </a:p>
          <a:p>
            <a:r>
              <a:rPr lang="en-US" sz="2400" dirty="0" smtClean="0">
                <a:latin typeface="Bookman Old Style" pitchFamily="18" charset="0"/>
              </a:rPr>
              <a:t>    if (answer == 0) {</a:t>
            </a:r>
          </a:p>
          <a:p>
            <a:r>
              <a:rPr lang="en-US" sz="2400" dirty="0" smtClean="0">
                <a:latin typeface="Bookman Old Style" pitchFamily="18" charset="0"/>
              </a:rPr>
              <a:t>        </a:t>
            </a:r>
            <a:r>
              <a:rPr lang="en-US" sz="2400" dirty="0" err="1" smtClean="0">
                <a:latin typeface="Bookman Old Style" pitchFamily="18" charset="0"/>
              </a:rPr>
              <a:t>keep_going</a:t>
            </a:r>
            <a:r>
              <a:rPr lang="en-US" sz="2400" dirty="0" smtClean="0">
                <a:latin typeface="Bookman Old Style" pitchFamily="18" charset="0"/>
              </a:rPr>
              <a:t> = 0;</a:t>
            </a:r>
          </a:p>
          <a:p>
            <a:r>
              <a:rPr lang="en-US" sz="2400" dirty="0" smtClean="0">
                <a:latin typeface="Bookman Old Style" pitchFamily="18" charset="0"/>
              </a:rPr>
              <a:t>    }</a:t>
            </a:r>
          </a:p>
          <a:p>
            <a:r>
              <a:rPr lang="en-US" sz="2400" dirty="0" smtClean="0">
                <a:latin typeface="Bookman Old Style" pitchFamily="18" charset="0"/>
              </a:rPr>
              <a:t>}</a:t>
            </a:r>
            <a:endParaRPr lang="en-US" sz="2400" dirty="0">
              <a:latin typeface="Bookman Old Style" pitchFamily="18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Bookman Old Style" pitchFamily="18" charset="0"/>
              </a:rPr>
              <a:t>Another Example</a:t>
            </a:r>
            <a:r>
              <a:rPr lang="en-US" b="1" dirty="0" smtClean="0">
                <a:latin typeface="Bookman Old Style" pitchFamily="18" charset="0"/>
              </a:rPr>
              <a:t> </a:t>
            </a:r>
            <a:r>
              <a:rPr lang="en-US" b="1" dirty="0">
                <a:latin typeface="Bookman Old Style" pitchFamily="18" charset="0"/>
              </a:rPr>
              <a:t>of </a:t>
            </a:r>
            <a:r>
              <a:rPr lang="en-US" b="1" dirty="0" smtClean="0">
                <a:latin typeface="Bookman Old Style" pitchFamily="18" charset="0"/>
              </a:rPr>
              <a:t>while loop</a:t>
            </a:r>
            <a:endParaRPr lang="en-US" b="1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924800" cy="68580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Bookman Old Style" pitchFamily="18" charset="0"/>
              </a:rPr>
              <a:t>The do-while Statement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609600" y="1219200"/>
            <a:ext cx="7924800" cy="914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A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do-while statement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 (also called a do loop) has the following syntax: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2743200" y="2172941"/>
            <a:ext cx="3801041" cy="13849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r>
              <a:rPr lang="en-US" sz="2800" b="1" dirty="0">
                <a:latin typeface="Bookman Old Style" pitchFamily="18" charset="0"/>
              </a:rPr>
              <a:t>do{</a:t>
            </a:r>
          </a:p>
          <a:p>
            <a:r>
              <a:rPr lang="en-US" sz="2800" b="1" dirty="0">
                <a:latin typeface="Bookman Old Style" pitchFamily="18" charset="0"/>
              </a:rPr>
              <a:t>   </a:t>
            </a:r>
            <a:r>
              <a:rPr lang="en-US" sz="2800" b="1" i="1" dirty="0">
                <a:solidFill>
                  <a:schemeClr val="hlink"/>
                </a:solidFill>
                <a:latin typeface="Bookman Old Style" pitchFamily="18" charset="0"/>
              </a:rPr>
              <a:t>statement</a:t>
            </a:r>
            <a:r>
              <a:rPr lang="en-US" sz="2800" b="1" dirty="0">
                <a:latin typeface="Bookman Old Style" pitchFamily="18" charset="0"/>
              </a:rPr>
              <a:t>;</a:t>
            </a:r>
          </a:p>
          <a:p>
            <a:r>
              <a:rPr lang="en-US" sz="2800" b="1" dirty="0" smtClean="0">
                <a:latin typeface="Bookman Old Style" pitchFamily="18" charset="0"/>
              </a:rPr>
              <a:t>} while </a:t>
            </a:r>
            <a:r>
              <a:rPr lang="en-US" sz="2800" b="1" dirty="0">
                <a:latin typeface="Bookman Old Style" pitchFamily="18" charset="0"/>
              </a:rPr>
              <a:t>( </a:t>
            </a:r>
            <a:r>
              <a:rPr lang="en-US" sz="2800" b="1" i="1" dirty="0">
                <a:solidFill>
                  <a:schemeClr val="hlink"/>
                </a:solidFill>
                <a:latin typeface="Bookman Old Style" pitchFamily="18" charset="0"/>
              </a:rPr>
              <a:t>condition</a:t>
            </a:r>
            <a:r>
              <a:rPr lang="en-US" sz="2800" b="1" dirty="0">
                <a:latin typeface="Bookman Old Style" pitchFamily="18" charset="0"/>
              </a:rPr>
              <a:t> )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609600" y="4114800"/>
            <a:ext cx="7924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70000"/>
              </a:spcBef>
              <a:buFontTx/>
              <a:buChar char="•"/>
            </a:pPr>
            <a:r>
              <a:rPr lang="en-US" sz="2800" b="1" dirty="0">
                <a:latin typeface="Bookman Old Style" pitchFamily="18" charset="0"/>
              </a:rPr>
              <a:t>The </a:t>
            </a:r>
            <a:r>
              <a:rPr lang="en-US" sz="2800" b="1" dirty="0">
                <a:solidFill>
                  <a:schemeClr val="hlink"/>
                </a:solidFill>
                <a:latin typeface="Bookman Old Style" pitchFamily="18" charset="0"/>
              </a:rPr>
              <a:t>statement</a:t>
            </a:r>
            <a:r>
              <a:rPr lang="en-US" sz="2800" b="1" dirty="0">
                <a:latin typeface="Bookman Old Style" pitchFamily="18" charset="0"/>
              </a:rPr>
              <a:t> is executed once initially, and then the </a:t>
            </a:r>
            <a:r>
              <a:rPr lang="en-US" sz="2800" b="1" dirty="0">
                <a:solidFill>
                  <a:schemeClr val="hlink"/>
                </a:solidFill>
                <a:latin typeface="Bookman Old Style" pitchFamily="18" charset="0"/>
              </a:rPr>
              <a:t>condition</a:t>
            </a:r>
            <a:r>
              <a:rPr lang="en-US" sz="2800" b="1" dirty="0">
                <a:latin typeface="Bookman Old Style" pitchFamily="18" charset="0"/>
              </a:rPr>
              <a:t> is evaluated</a:t>
            </a:r>
          </a:p>
          <a:p>
            <a:pPr marL="342900" indent="-342900" eaLnBrk="1" hangingPunct="1">
              <a:spcBef>
                <a:spcPct val="70000"/>
              </a:spcBef>
              <a:buFontTx/>
              <a:buChar char="•"/>
            </a:pPr>
            <a:r>
              <a:rPr lang="en-US" sz="2800" b="1" dirty="0">
                <a:latin typeface="Bookman Old Style" pitchFamily="18" charset="0"/>
              </a:rPr>
              <a:t>The statement is executed repeatedly until the condition becomes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ookman Old Style" pitchFamily="18" charset="0"/>
              </a:rPr>
              <a:t>Logic of a do-while Loop</a:t>
            </a: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2495551" y="2400300"/>
            <a:ext cx="1047751" cy="1295400"/>
            <a:chOff x="1555" y="1632"/>
            <a:chExt cx="660" cy="816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1555" y="1919"/>
              <a:ext cx="430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b="1">
                  <a:solidFill>
                    <a:schemeClr val="hlink"/>
                  </a:solidFill>
                  <a:latin typeface="Bookman Old Style" pitchFamily="18" charset="0"/>
                </a:rPr>
                <a:t>true</a:t>
              </a:r>
              <a:endParaRPr lang="en-US">
                <a:solidFill>
                  <a:schemeClr val="hlink"/>
                </a:solidFill>
                <a:latin typeface="Bookman Old Style" pitchFamily="18" charset="0"/>
              </a:endParaRPr>
            </a:p>
          </p:txBody>
        </p:sp>
        <p:cxnSp>
          <p:nvCxnSpPr>
            <p:cNvPr id="9" name="AutoShape 5"/>
            <p:cNvCxnSpPr>
              <a:cxnSpLocks noChangeShapeType="1"/>
              <a:stCxn id="16" idx="1"/>
              <a:endCxn id="11" idx="1"/>
            </p:cNvCxnSpPr>
            <p:nvPr/>
          </p:nvCxnSpPr>
          <p:spPr bwMode="auto">
            <a:xfrm rot="10800000" flipV="1">
              <a:off x="2095" y="1632"/>
              <a:ext cx="120" cy="816"/>
            </a:xfrm>
            <a:prstGeom prst="bentConnector3">
              <a:avLst>
                <a:gd name="adj1" fmla="val 220000"/>
              </a:avLst>
            </a:prstGeom>
            <a:noFill/>
            <a:ln w="31750">
              <a:solidFill>
                <a:srgbClr val="FF0000"/>
              </a:solidFill>
              <a:miter lim="800000"/>
              <a:headEnd type="triangle" w="lg" len="med"/>
              <a:tailEnd type="none" w="sm" len="sm"/>
            </a:ln>
            <a:effectLst/>
          </p:spPr>
        </p:cxnSp>
      </p:grp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3352800" y="2578101"/>
            <a:ext cx="1981200" cy="1612900"/>
            <a:chOff x="2064" y="1720"/>
            <a:chExt cx="1248" cy="1016"/>
          </a:xfrm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2064" y="2112"/>
              <a:ext cx="1248" cy="624"/>
            </a:xfrm>
            <a:prstGeom prst="diamond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2265" y="2220"/>
              <a:ext cx="847" cy="40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b="1">
                  <a:latin typeface="Bookman Old Style" pitchFamily="18" charset="0"/>
                </a:rPr>
                <a:t>condition</a:t>
              </a:r>
            </a:p>
            <a:p>
              <a:pPr algn="ctr"/>
              <a:r>
                <a:rPr lang="en-US" sz="1800" b="1">
                  <a:latin typeface="Bookman Old Style" pitchFamily="18" charset="0"/>
                </a:rPr>
                <a:t>evaluated</a:t>
              </a:r>
              <a:endParaRPr lang="en-US">
                <a:latin typeface="Bookman Old Style" pitchFamily="18" charset="0"/>
              </a:endParaRPr>
            </a:p>
          </p:txBody>
        </p:sp>
        <p:cxnSp>
          <p:nvCxnSpPr>
            <p:cNvPr id="13" name="AutoShape 9"/>
            <p:cNvCxnSpPr>
              <a:cxnSpLocks noChangeShapeType="1"/>
              <a:stCxn id="17" idx="2"/>
              <a:endCxn id="11" idx="0"/>
            </p:cNvCxnSpPr>
            <p:nvPr/>
          </p:nvCxnSpPr>
          <p:spPr bwMode="auto">
            <a:xfrm flipH="1">
              <a:off x="2688" y="1720"/>
              <a:ext cx="1" cy="39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</p:cxnSp>
      </p:grp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3543300" y="1600200"/>
            <a:ext cx="1600200" cy="990600"/>
            <a:chOff x="2184" y="1104"/>
            <a:chExt cx="1008" cy="624"/>
          </a:xfrm>
        </p:grpSpPr>
        <p:cxnSp>
          <p:nvCxnSpPr>
            <p:cNvPr id="15" name="AutoShape 11"/>
            <p:cNvCxnSpPr>
              <a:cxnSpLocks noChangeShapeType="1"/>
              <a:endCxn id="17" idx="0"/>
            </p:cNvCxnSpPr>
            <p:nvPr/>
          </p:nvCxnSpPr>
          <p:spPr bwMode="auto">
            <a:xfrm flipH="1">
              <a:off x="2689" y="1104"/>
              <a:ext cx="0" cy="383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</p:cxn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2184" y="1488"/>
              <a:ext cx="100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243" y="1487"/>
              <a:ext cx="891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b="1">
                  <a:latin typeface="Bookman Old Style" pitchFamily="18" charset="0"/>
                </a:rPr>
                <a:t>statement</a:t>
              </a:r>
              <a:endParaRPr lang="en-US">
                <a:latin typeface="Bookman Old Style" pitchFamily="18" charset="0"/>
              </a:endParaRPr>
            </a:p>
          </p:txBody>
        </p:sp>
      </p:grp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4303713" y="4191000"/>
            <a:ext cx="741362" cy="914400"/>
            <a:chOff x="2689" y="2736"/>
            <a:chExt cx="467" cy="576"/>
          </a:xfrm>
        </p:grpSpPr>
        <p:cxnSp>
          <p:nvCxnSpPr>
            <p:cNvPr id="19" name="AutoShape 15"/>
            <p:cNvCxnSpPr>
              <a:cxnSpLocks noChangeShapeType="1"/>
            </p:cNvCxnSpPr>
            <p:nvPr/>
          </p:nvCxnSpPr>
          <p:spPr bwMode="auto">
            <a:xfrm>
              <a:off x="2714" y="2736"/>
              <a:ext cx="0" cy="57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</p:cxn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2689" y="2879"/>
              <a:ext cx="467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b="1">
                  <a:solidFill>
                    <a:schemeClr val="hlink"/>
                  </a:solidFill>
                  <a:latin typeface="Bookman Old Style" pitchFamily="18" charset="0"/>
                </a:rPr>
                <a:t>false</a:t>
              </a:r>
              <a:endParaRPr lang="en-US">
                <a:solidFill>
                  <a:schemeClr val="hlink"/>
                </a:solidFill>
                <a:latin typeface="Bookman Old Style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609600" y="381000"/>
            <a:ext cx="7924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Example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 of a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do Statement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609600" y="1295400"/>
            <a:ext cx="7924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75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An example of a do loop: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609600" y="4876800"/>
            <a:ext cx="7924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75000"/>
              </a:spcBef>
              <a:buFontTx/>
              <a:buChar char="•"/>
            </a:pPr>
            <a:r>
              <a:rPr lang="en-US" sz="3200" b="1" dirty="0">
                <a:latin typeface="Bookman Old Style" pitchFamily="18" charset="0"/>
              </a:rPr>
              <a:t>The body of a do loop executes at least once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3200" b="1" dirty="0">
              <a:latin typeface="Bookman Old Style" pitchFamily="18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949450" y="1981200"/>
            <a:ext cx="4304383" cy="255454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r>
              <a:rPr lang="en-US" sz="3200" dirty="0" err="1">
                <a:latin typeface="Bookman Old Style" pitchFamily="18" charset="0"/>
              </a:rPr>
              <a:t>int</a:t>
            </a:r>
            <a:r>
              <a:rPr lang="en-US" sz="3200" dirty="0">
                <a:latin typeface="Bookman Old Style" pitchFamily="18" charset="0"/>
              </a:rPr>
              <a:t> count = 0;</a:t>
            </a:r>
          </a:p>
          <a:p>
            <a:r>
              <a:rPr lang="en-US" sz="3200" dirty="0">
                <a:latin typeface="Bookman Old Style" pitchFamily="18" charset="0"/>
              </a:rPr>
              <a:t>do{</a:t>
            </a:r>
          </a:p>
          <a:p>
            <a:r>
              <a:rPr lang="en-US" sz="3200" dirty="0">
                <a:latin typeface="Bookman Old Style" pitchFamily="18" charset="0"/>
              </a:rPr>
              <a:t>   count++;</a:t>
            </a:r>
          </a:p>
          <a:p>
            <a:r>
              <a:rPr lang="en-US" sz="3200" dirty="0">
                <a:latin typeface="Bookman Old Style" pitchFamily="18" charset="0"/>
              </a:rPr>
              <a:t>   </a:t>
            </a:r>
            <a:r>
              <a:rPr lang="en-US" sz="3200" dirty="0" err="1" smtClean="0">
                <a:latin typeface="Bookman Old Style" pitchFamily="18" charset="0"/>
              </a:rPr>
              <a:t>printf</a:t>
            </a:r>
            <a:r>
              <a:rPr lang="en-US" sz="3200" dirty="0" smtClean="0">
                <a:latin typeface="Bookman Old Style" pitchFamily="18" charset="0"/>
              </a:rPr>
              <a:t>(“%</a:t>
            </a:r>
            <a:r>
              <a:rPr lang="en-US" sz="3200" dirty="0" err="1" smtClean="0">
                <a:latin typeface="Bookman Old Style" pitchFamily="18" charset="0"/>
              </a:rPr>
              <a:t>i</a:t>
            </a:r>
            <a:r>
              <a:rPr lang="en-US" sz="3200" dirty="0" smtClean="0">
                <a:latin typeface="Bookman Old Style" pitchFamily="18" charset="0"/>
              </a:rPr>
              <a:t>”, count</a:t>
            </a:r>
            <a:r>
              <a:rPr lang="en-US" sz="3200" dirty="0">
                <a:latin typeface="Bookman Old Style" pitchFamily="18" charset="0"/>
              </a:rPr>
              <a:t>);</a:t>
            </a:r>
          </a:p>
          <a:p>
            <a:r>
              <a:rPr lang="en-US" sz="3200" dirty="0">
                <a:latin typeface="Bookman Old Style" pitchFamily="18" charset="0"/>
              </a:rPr>
              <a:t>} while (count &lt; 5);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ookman Old Style" pitchFamily="18" charset="0"/>
              </a:rPr>
              <a:t>Comparing while and do</a:t>
            </a:r>
          </a:p>
        </p:txBody>
      </p:sp>
      <p:grpSp>
        <p:nvGrpSpPr>
          <p:cNvPr id="17" name="Group 34"/>
          <p:cNvGrpSpPr>
            <a:grpSpLocks/>
          </p:cNvGrpSpPr>
          <p:nvPr/>
        </p:nvGrpSpPr>
        <p:grpSpPr bwMode="auto">
          <a:xfrm>
            <a:off x="1371600" y="1219200"/>
            <a:ext cx="3063875" cy="4419600"/>
            <a:chOff x="1056" y="720"/>
            <a:chExt cx="1930" cy="2784"/>
          </a:xfrm>
        </p:grpSpPr>
        <p:grpSp>
          <p:nvGrpSpPr>
            <p:cNvPr id="18" name="Group 18"/>
            <p:cNvGrpSpPr>
              <a:grpSpLocks/>
            </p:cNvGrpSpPr>
            <p:nvPr/>
          </p:nvGrpSpPr>
          <p:grpSpPr bwMode="auto">
            <a:xfrm>
              <a:off x="1270" y="2208"/>
              <a:ext cx="1008" cy="816"/>
              <a:chOff x="2112" y="1968"/>
              <a:chExt cx="1008" cy="816"/>
            </a:xfrm>
          </p:grpSpPr>
          <p:grpSp>
            <p:nvGrpSpPr>
              <p:cNvPr id="29" name="Group 19"/>
              <p:cNvGrpSpPr>
                <a:grpSpLocks/>
              </p:cNvGrpSpPr>
              <p:nvPr/>
            </p:nvGrpSpPr>
            <p:grpSpPr bwMode="auto">
              <a:xfrm>
                <a:off x="2112" y="2543"/>
                <a:ext cx="1008" cy="241"/>
                <a:chOff x="2112" y="2543"/>
                <a:chExt cx="1008" cy="241"/>
              </a:xfrm>
            </p:grpSpPr>
            <p:sp>
              <p:nvSpPr>
                <p:cNvPr id="32" name="Rectangle 20"/>
                <p:cNvSpPr>
                  <a:spLocks noChangeArrowheads="1"/>
                </p:cNvSpPr>
                <p:nvPr/>
              </p:nvSpPr>
              <p:spPr bwMode="auto">
                <a:xfrm>
                  <a:off x="2112" y="2544"/>
                  <a:ext cx="1008" cy="240"/>
                </a:xfrm>
                <a:prstGeom prst="rect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Bookman Old Style" pitchFamily="18" charset="0"/>
                  </a:endParaRPr>
                </a:p>
              </p:txBody>
            </p:sp>
            <p:sp>
              <p:nvSpPr>
                <p:cNvPr id="3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171" y="2543"/>
                  <a:ext cx="891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1800" b="1">
                      <a:latin typeface="Bookman Old Style" pitchFamily="18" charset="0"/>
                    </a:rPr>
                    <a:t>statement</a:t>
                  </a:r>
                  <a:endParaRPr lang="en-US">
                    <a:latin typeface="Bookman Old Style" pitchFamily="18" charset="0"/>
                  </a:endParaRPr>
                </a:p>
              </p:txBody>
            </p:sp>
          </p:grpSp>
          <p:cxnSp>
            <p:nvCxnSpPr>
              <p:cNvPr id="30" name="AutoShape 22"/>
              <p:cNvCxnSpPr>
                <a:cxnSpLocks noChangeShapeType="1"/>
                <a:stCxn id="25" idx="2"/>
                <a:endCxn id="32" idx="0"/>
              </p:cNvCxnSpPr>
              <p:nvPr/>
            </p:nvCxnSpPr>
            <p:spPr bwMode="auto">
              <a:xfrm>
                <a:off x="2616" y="1968"/>
                <a:ext cx="0" cy="576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ffectLst/>
            </p:spPr>
          </p:cxnSp>
          <p:sp>
            <p:nvSpPr>
              <p:cNvPr id="31" name="Text Box 23"/>
              <p:cNvSpPr txBox="1">
                <a:spLocks noChangeArrowheads="1"/>
              </p:cNvSpPr>
              <p:nvPr/>
            </p:nvSpPr>
            <p:spPr bwMode="auto">
              <a:xfrm>
                <a:off x="2623" y="2111"/>
                <a:ext cx="430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800" b="1">
                    <a:solidFill>
                      <a:schemeClr val="hlink"/>
                    </a:solidFill>
                    <a:latin typeface="Bookman Old Style" pitchFamily="18" charset="0"/>
                  </a:rPr>
                  <a:t>true</a:t>
                </a:r>
                <a:endParaRPr lang="en-US">
                  <a:solidFill>
                    <a:schemeClr val="hlink"/>
                  </a:solidFill>
                  <a:latin typeface="Bookman Old Style" pitchFamily="18" charset="0"/>
                </a:endParaRPr>
              </a:p>
            </p:txBody>
          </p:sp>
        </p:grpSp>
        <p:cxnSp>
          <p:nvCxnSpPr>
            <p:cNvPr id="19" name="AutoShape 24"/>
            <p:cNvCxnSpPr>
              <a:cxnSpLocks noChangeShapeType="1"/>
              <a:stCxn id="32" idx="1"/>
              <a:endCxn id="25" idx="1"/>
            </p:cNvCxnSpPr>
            <p:nvPr/>
          </p:nvCxnSpPr>
          <p:spPr bwMode="auto">
            <a:xfrm rot="10800000">
              <a:off x="1126" y="1872"/>
              <a:ext cx="144" cy="1032"/>
            </a:xfrm>
            <a:prstGeom prst="bentConnector3">
              <a:avLst>
                <a:gd name="adj1" fmla="val 239583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</p:spPr>
        </p:cxnSp>
        <p:grpSp>
          <p:nvGrpSpPr>
            <p:cNvPr id="20" name="Group 25"/>
            <p:cNvGrpSpPr>
              <a:grpSpLocks/>
            </p:cNvGrpSpPr>
            <p:nvPr/>
          </p:nvGrpSpPr>
          <p:grpSpPr bwMode="auto">
            <a:xfrm>
              <a:off x="1736" y="1872"/>
              <a:ext cx="1250" cy="1632"/>
              <a:chOff x="2578" y="1680"/>
              <a:chExt cx="1250" cy="1584"/>
            </a:xfrm>
          </p:grpSpPr>
          <p:cxnSp>
            <p:nvCxnSpPr>
              <p:cNvPr id="27" name="AutoShape 26"/>
              <p:cNvCxnSpPr>
                <a:cxnSpLocks noChangeShapeType="1"/>
                <a:stCxn id="25" idx="3"/>
              </p:cNvCxnSpPr>
              <p:nvPr/>
            </p:nvCxnSpPr>
            <p:spPr bwMode="auto">
              <a:xfrm flipH="1">
                <a:off x="2578" y="1680"/>
                <a:ext cx="638" cy="1584"/>
              </a:xfrm>
              <a:prstGeom prst="bentConnector4">
                <a:avLst>
                  <a:gd name="adj1" fmla="val -22569"/>
                  <a:gd name="adj2" fmla="val 83458"/>
                </a:avLst>
              </a:prstGeom>
              <a:noFill/>
              <a:ln w="31750">
                <a:solidFill>
                  <a:srgbClr val="FF0000"/>
                </a:solidFill>
                <a:miter lim="800000"/>
                <a:headEnd type="none" w="sm" len="sm"/>
                <a:tailEnd type="triangle" w="lg" len="med"/>
              </a:ln>
              <a:effectLst/>
            </p:spPr>
          </p:cxnSp>
          <p:sp>
            <p:nvSpPr>
              <p:cNvPr id="28" name="Text Box 27"/>
              <p:cNvSpPr txBox="1">
                <a:spLocks noChangeArrowheads="1"/>
              </p:cNvSpPr>
              <p:nvPr/>
            </p:nvSpPr>
            <p:spPr bwMode="auto">
              <a:xfrm>
                <a:off x="3361" y="2114"/>
                <a:ext cx="467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800" b="1">
                    <a:solidFill>
                      <a:schemeClr val="hlink"/>
                    </a:solidFill>
                    <a:latin typeface="Bookman Old Style" pitchFamily="18" charset="0"/>
                  </a:rPr>
                  <a:t>false</a:t>
                </a:r>
                <a:endParaRPr lang="en-US">
                  <a:solidFill>
                    <a:schemeClr val="hlink"/>
                  </a:solidFill>
                  <a:latin typeface="Bookman Old Style" pitchFamily="18" charset="0"/>
                </a:endParaRPr>
              </a:p>
            </p:txBody>
          </p:sp>
        </p:grpSp>
        <p:grpSp>
          <p:nvGrpSpPr>
            <p:cNvPr id="21" name="Group 28"/>
            <p:cNvGrpSpPr>
              <a:grpSpLocks/>
            </p:cNvGrpSpPr>
            <p:nvPr/>
          </p:nvGrpSpPr>
          <p:grpSpPr bwMode="auto">
            <a:xfrm>
              <a:off x="1126" y="1104"/>
              <a:ext cx="1296" cy="1104"/>
              <a:chOff x="1968" y="864"/>
              <a:chExt cx="1296" cy="1104"/>
            </a:xfrm>
          </p:grpSpPr>
          <p:cxnSp>
            <p:nvCxnSpPr>
              <p:cNvPr id="23" name="AutoShape 29"/>
              <p:cNvCxnSpPr>
                <a:cxnSpLocks noChangeShapeType="1"/>
                <a:endCxn id="25" idx="0"/>
              </p:cNvCxnSpPr>
              <p:nvPr/>
            </p:nvCxnSpPr>
            <p:spPr bwMode="auto">
              <a:xfrm>
                <a:off x="2616" y="864"/>
                <a:ext cx="0" cy="432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ffectLst/>
            </p:spPr>
          </p:cxnSp>
          <p:grpSp>
            <p:nvGrpSpPr>
              <p:cNvPr id="24" name="Group 30"/>
              <p:cNvGrpSpPr>
                <a:grpSpLocks/>
              </p:cNvGrpSpPr>
              <p:nvPr/>
            </p:nvGrpSpPr>
            <p:grpSpPr bwMode="auto">
              <a:xfrm>
                <a:off x="1968" y="1296"/>
                <a:ext cx="1296" cy="672"/>
                <a:chOff x="1968" y="1296"/>
                <a:chExt cx="1296" cy="672"/>
              </a:xfrm>
            </p:grpSpPr>
            <p:sp>
              <p:nvSpPr>
                <p:cNvPr id="25" name="AutoShape 31"/>
                <p:cNvSpPr>
                  <a:spLocks noChangeArrowheads="1"/>
                </p:cNvSpPr>
                <p:nvPr/>
              </p:nvSpPr>
              <p:spPr bwMode="auto">
                <a:xfrm>
                  <a:off x="1968" y="1296"/>
                  <a:ext cx="1296" cy="672"/>
                </a:xfrm>
                <a:prstGeom prst="diamond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Bookman Old Style" pitchFamily="18" charset="0"/>
                  </a:endParaRPr>
                </a:p>
              </p:txBody>
            </p:sp>
            <p:sp>
              <p:nvSpPr>
                <p:cNvPr id="2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193" y="1428"/>
                  <a:ext cx="847" cy="40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1800" b="1">
                      <a:latin typeface="Bookman Old Style" pitchFamily="18" charset="0"/>
                    </a:rPr>
                    <a:t>condition</a:t>
                  </a:r>
                </a:p>
                <a:p>
                  <a:pPr algn="ctr"/>
                  <a:r>
                    <a:rPr lang="en-US" sz="1800" b="1">
                      <a:latin typeface="Bookman Old Style" pitchFamily="18" charset="0"/>
                    </a:rPr>
                    <a:t>evaluated</a:t>
                  </a:r>
                  <a:endParaRPr lang="en-US">
                    <a:latin typeface="Bookman Old Style" pitchFamily="18" charset="0"/>
                  </a:endParaRPr>
                </a:p>
              </p:txBody>
            </p:sp>
          </p:grpSp>
        </p:grpSp>
        <p:sp>
          <p:nvSpPr>
            <p:cNvPr id="22" name="Text Box 33"/>
            <p:cNvSpPr txBox="1">
              <a:spLocks noChangeArrowheads="1"/>
            </p:cNvSpPr>
            <p:nvPr/>
          </p:nvSpPr>
          <p:spPr bwMode="auto">
            <a:xfrm>
              <a:off x="1056" y="720"/>
              <a:ext cx="126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u="sng">
                  <a:solidFill>
                    <a:schemeClr val="hlink"/>
                  </a:solidFill>
                  <a:latin typeface="Bookman Old Style" pitchFamily="18" charset="0"/>
                </a:rPr>
                <a:t>The while Loop</a:t>
              </a:r>
              <a:endParaRPr lang="en-US">
                <a:latin typeface="Bookman Old Style" pitchFamily="18" charset="0"/>
              </a:endParaRPr>
            </a:p>
          </p:txBody>
        </p:sp>
      </p:grpSp>
      <p:grpSp>
        <p:nvGrpSpPr>
          <p:cNvPr id="34" name="Group 36"/>
          <p:cNvGrpSpPr>
            <a:grpSpLocks/>
          </p:cNvGrpSpPr>
          <p:nvPr/>
        </p:nvGrpSpPr>
        <p:grpSpPr bwMode="auto">
          <a:xfrm>
            <a:off x="4781549" y="1219200"/>
            <a:ext cx="2838450" cy="4151313"/>
            <a:chOff x="3459" y="745"/>
            <a:chExt cx="1788" cy="2615"/>
          </a:xfrm>
        </p:grpSpPr>
        <p:grpSp>
          <p:nvGrpSpPr>
            <p:cNvPr id="35" name="Group 4"/>
            <p:cNvGrpSpPr>
              <a:grpSpLocks/>
            </p:cNvGrpSpPr>
            <p:nvPr/>
          </p:nvGrpSpPr>
          <p:grpSpPr bwMode="auto">
            <a:xfrm>
              <a:off x="3459" y="1632"/>
              <a:ext cx="653" cy="840"/>
              <a:chOff x="1555" y="1608"/>
              <a:chExt cx="653" cy="840"/>
            </a:xfrm>
          </p:grpSpPr>
          <p:sp>
            <p:nvSpPr>
              <p:cNvPr id="48" name="Text Box 5"/>
              <p:cNvSpPr txBox="1">
                <a:spLocks noChangeArrowheads="1"/>
              </p:cNvSpPr>
              <p:nvPr/>
            </p:nvSpPr>
            <p:spPr bwMode="auto">
              <a:xfrm>
                <a:off x="1555" y="1919"/>
                <a:ext cx="430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800" b="1">
                    <a:solidFill>
                      <a:schemeClr val="hlink"/>
                    </a:solidFill>
                    <a:latin typeface="Bookman Old Style" pitchFamily="18" charset="0"/>
                  </a:rPr>
                  <a:t>true</a:t>
                </a:r>
                <a:endParaRPr lang="en-US">
                  <a:solidFill>
                    <a:schemeClr val="hlink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49" name="AutoShape 6"/>
              <p:cNvCxnSpPr>
                <a:cxnSpLocks noChangeShapeType="1"/>
                <a:stCxn id="43" idx="1"/>
                <a:endCxn id="45" idx="1"/>
              </p:cNvCxnSpPr>
              <p:nvPr/>
            </p:nvCxnSpPr>
            <p:spPr bwMode="auto">
              <a:xfrm rot="10800000" flipV="1">
                <a:off x="2112" y="1608"/>
                <a:ext cx="96" cy="840"/>
              </a:xfrm>
              <a:prstGeom prst="bentConnector3">
                <a:avLst>
                  <a:gd name="adj1" fmla="val 250000"/>
                </a:avLst>
              </a:prstGeom>
              <a:noFill/>
              <a:ln w="31750">
                <a:solidFill>
                  <a:srgbClr val="FF0000"/>
                </a:solidFill>
                <a:miter lim="800000"/>
                <a:headEnd type="triangle" w="lg" len="med"/>
                <a:tailEnd type="none" w="sm" len="sm"/>
              </a:ln>
              <a:effectLst/>
            </p:spPr>
          </p:cxnSp>
        </p:grpSp>
        <p:grpSp>
          <p:nvGrpSpPr>
            <p:cNvPr id="36" name="Group 7"/>
            <p:cNvGrpSpPr>
              <a:grpSpLocks/>
            </p:cNvGrpSpPr>
            <p:nvPr/>
          </p:nvGrpSpPr>
          <p:grpSpPr bwMode="auto">
            <a:xfrm>
              <a:off x="3999" y="1768"/>
              <a:ext cx="1248" cy="1016"/>
              <a:chOff x="2064" y="1720"/>
              <a:chExt cx="1248" cy="1016"/>
            </a:xfrm>
          </p:grpSpPr>
          <p:sp>
            <p:nvSpPr>
              <p:cNvPr id="45" name="AutoShape 8"/>
              <p:cNvSpPr>
                <a:spLocks noChangeArrowheads="1"/>
              </p:cNvSpPr>
              <p:nvPr/>
            </p:nvSpPr>
            <p:spPr bwMode="auto">
              <a:xfrm>
                <a:off x="2064" y="2112"/>
                <a:ext cx="1248" cy="624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Bookman Old Style" pitchFamily="18" charset="0"/>
                </a:endParaRPr>
              </a:p>
            </p:txBody>
          </p:sp>
          <p:sp>
            <p:nvSpPr>
              <p:cNvPr id="46" name="Text Box 9"/>
              <p:cNvSpPr txBox="1">
                <a:spLocks noChangeArrowheads="1"/>
              </p:cNvSpPr>
              <p:nvPr/>
            </p:nvSpPr>
            <p:spPr bwMode="auto">
              <a:xfrm>
                <a:off x="2265" y="2220"/>
                <a:ext cx="847" cy="40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800" b="1">
                    <a:latin typeface="Bookman Old Style" pitchFamily="18" charset="0"/>
                  </a:rPr>
                  <a:t>condition</a:t>
                </a:r>
              </a:p>
              <a:p>
                <a:pPr algn="ctr"/>
                <a:r>
                  <a:rPr lang="en-US" sz="1800" b="1">
                    <a:latin typeface="Bookman Old Style" pitchFamily="18" charset="0"/>
                  </a:rPr>
                  <a:t>evaluated</a:t>
                </a:r>
                <a:endParaRPr lang="en-US">
                  <a:latin typeface="Bookman Old Style" pitchFamily="18" charset="0"/>
                </a:endParaRPr>
              </a:p>
            </p:txBody>
          </p:sp>
          <p:cxnSp>
            <p:nvCxnSpPr>
              <p:cNvPr id="47" name="AutoShape 10"/>
              <p:cNvCxnSpPr>
                <a:cxnSpLocks noChangeShapeType="1"/>
                <a:stCxn id="44" idx="2"/>
                <a:endCxn id="45" idx="0"/>
              </p:cNvCxnSpPr>
              <p:nvPr/>
            </p:nvCxnSpPr>
            <p:spPr bwMode="auto">
              <a:xfrm flipH="1">
                <a:off x="2688" y="1720"/>
                <a:ext cx="1" cy="392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ffectLst/>
            </p:spPr>
          </p:cxnSp>
        </p:grpSp>
        <p:grpSp>
          <p:nvGrpSpPr>
            <p:cNvPr id="37" name="Group 11"/>
            <p:cNvGrpSpPr>
              <a:grpSpLocks/>
            </p:cNvGrpSpPr>
            <p:nvPr/>
          </p:nvGrpSpPr>
          <p:grpSpPr bwMode="auto">
            <a:xfrm>
              <a:off x="4119" y="1152"/>
              <a:ext cx="1008" cy="624"/>
              <a:chOff x="2184" y="1104"/>
              <a:chExt cx="1008" cy="624"/>
            </a:xfrm>
          </p:grpSpPr>
          <p:cxnSp>
            <p:nvCxnSpPr>
              <p:cNvPr id="42" name="AutoShape 12"/>
              <p:cNvCxnSpPr>
                <a:cxnSpLocks noChangeShapeType="1"/>
                <a:endCxn id="44" idx="0"/>
              </p:cNvCxnSpPr>
              <p:nvPr/>
            </p:nvCxnSpPr>
            <p:spPr bwMode="auto">
              <a:xfrm flipH="1">
                <a:off x="2689" y="1104"/>
                <a:ext cx="0" cy="383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ffectLst/>
            </p:spPr>
          </p:cxn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2184" y="1488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Bookman Old Style" pitchFamily="18" charset="0"/>
                </a:endParaRPr>
              </a:p>
            </p:txBody>
          </p:sp>
          <p:sp>
            <p:nvSpPr>
              <p:cNvPr id="44" name="Text Box 14"/>
              <p:cNvSpPr txBox="1">
                <a:spLocks noChangeArrowheads="1"/>
              </p:cNvSpPr>
              <p:nvPr/>
            </p:nvSpPr>
            <p:spPr bwMode="auto">
              <a:xfrm>
                <a:off x="2243" y="1487"/>
                <a:ext cx="891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800" b="1">
                    <a:latin typeface="Bookman Old Style" pitchFamily="18" charset="0"/>
                  </a:rPr>
                  <a:t>statement</a:t>
                </a:r>
                <a:endParaRPr lang="en-US">
                  <a:latin typeface="Bookman Old Style" pitchFamily="18" charset="0"/>
                </a:endParaRPr>
              </a:p>
            </p:txBody>
          </p:sp>
        </p:grpSp>
        <p:grpSp>
          <p:nvGrpSpPr>
            <p:cNvPr id="38" name="Group 15"/>
            <p:cNvGrpSpPr>
              <a:grpSpLocks/>
            </p:cNvGrpSpPr>
            <p:nvPr/>
          </p:nvGrpSpPr>
          <p:grpSpPr bwMode="auto">
            <a:xfrm>
              <a:off x="4598" y="2784"/>
              <a:ext cx="467" cy="576"/>
              <a:chOff x="2689" y="2736"/>
              <a:chExt cx="467" cy="576"/>
            </a:xfrm>
          </p:grpSpPr>
          <p:cxnSp>
            <p:nvCxnSpPr>
              <p:cNvPr id="40" name="AutoShape 16"/>
              <p:cNvCxnSpPr>
                <a:cxnSpLocks noChangeShapeType="1"/>
                <a:stCxn id="45" idx="2"/>
              </p:cNvCxnSpPr>
              <p:nvPr/>
            </p:nvCxnSpPr>
            <p:spPr bwMode="auto">
              <a:xfrm>
                <a:off x="2712" y="2736"/>
                <a:ext cx="0" cy="576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ffectLst/>
            </p:spPr>
          </p:cxnSp>
          <p:sp>
            <p:nvSpPr>
              <p:cNvPr id="41" name="Text Box 17"/>
              <p:cNvSpPr txBox="1">
                <a:spLocks noChangeArrowheads="1"/>
              </p:cNvSpPr>
              <p:nvPr/>
            </p:nvSpPr>
            <p:spPr bwMode="auto">
              <a:xfrm>
                <a:off x="2689" y="2879"/>
                <a:ext cx="467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800" b="1">
                    <a:solidFill>
                      <a:schemeClr val="hlink"/>
                    </a:solidFill>
                    <a:latin typeface="Bookman Old Style" pitchFamily="18" charset="0"/>
                  </a:rPr>
                  <a:t>false</a:t>
                </a:r>
                <a:endParaRPr lang="en-US">
                  <a:solidFill>
                    <a:schemeClr val="hlink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984" y="745"/>
              <a:ext cx="104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u="sng">
                  <a:solidFill>
                    <a:schemeClr val="hlink"/>
                  </a:solidFill>
                  <a:latin typeface="Bookman Old Style" pitchFamily="18" charset="0"/>
                </a:rPr>
                <a:t>The do Loop</a:t>
              </a:r>
              <a:endParaRPr lang="en-US">
                <a:latin typeface="Bookman Old Style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924800" cy="6858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b="1" dirty="0">
                <a:latin typeface="Bookman Old Style" pitchFamily="18" charset="0"/>
              </a:rPr>
              <a:t>Infinite Loops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85800" y="1219200"/>
            <a:ext cx="7924800" cy="4953000"/>
          </a:xfrm>
          <a:prstGeom prst="rect">
            <a:avLst/>
          </a:prstGeom>
          <a:noFill/>
          <a:ln/>
        </p:spPr>
        <p:txBody>
          <a:bodyPr vert="horz" lIns="92075" tIns="46038" rIns="92075" bIns="46038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75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The body of a while loop eventually must make the condition false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75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If not, it is called an </a:t>
            </a:r>
            <a: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infinite loop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, which will execute until the user interrupts the program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75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This is a common logical (semantic) error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75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You should always double check the logic of a program to ensure that your loops will terminate normally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924800" cy="6858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Bookman Old Style" pitchFamily="18" charset="0"/>
              </a:rPr>
              <a:t>Example: Infinite Loop</a:t>
            </a:r>
            <a:endParaRPr lang="en-US" sz="4000" b="1" dirty="0">
              <a:latin typeface="Bookman Old Style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09600" y="1219200"/>
            <a:ext cx="7924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An example of an infinite loop: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295400" y="1941255"/>
            <a:ext cx="4196983" cy="255454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r>
              <a:rPr lang="en-US" sz="3200" dirty="0" err="1">
                <a:latin typeface="Bookman Old Style" pitchFamily="18" charset="0"/>
              </a:rPr>
              <a:t>int</a:t>
            </a:r>
            <a:r>
              <a:rPr lang="en-US" sz="3200" dirty="0">
                <a:latin typeface="Bookman Old Style" pitchFamily="18" charset="0"/>
              </a:rPr>
              <a:t> count = 1;</a:t>
            </a:r>
          </a:p>
          <a:p>
            <a:r>
              <a:rPr lang="en-US" sz="3200" dirty="0">
                <a:latin typeface="Bookman Old Style" pitchFamily="18" charset="0"/>
              </a:rPr>
              <a:t>while (count &lt;= 25){</a:t>
            </a:r>
          </a:p>
          <a:p>
            <a:r>
              <a:rPr lang="en-US" sz="3200" dirty="0">
                <a:latin typeface="Bookman Old Style" pitchFamily="18" charset="0"/>
              </a:rPr>
              <a:t> </a:t>
            </a:r>
            <a:r>
              <a:rPr lang="en-US" sz="3200" dirty="0" err="1" smtClean="0">
                <a:latin typeface="Bookman Old Style" pitchFamily="18" charset="0"/>
              </a:rPr>
              <a:t>printf</a:t>
            </a:r>
            <a:r>
              <a:rPr lang="en-US" sz="3200" dirty="0" smtClean="0">
                <a:latin typeface="Bookman Old Style" pitchFamily="18" charset="0"/>
              </a:rPr>
              <a:t>(“%</a:t>
            </a:r>
            <a:r>
              <a:rPr lang="en-US" sz="3200" dirty="0" err="1" smtClean="0">
                <a:latin typeface="Bookman Old Style" pitchFamily="18" charset="0"/>
              </a:rPr>
              <a:t>i</a:t>
            </a:r>
            <a:r>
              <a:rPr lang="en-US" sz="3200" dirty="0" smtClean="0">
                <a:latin typeface="Bookman Old Style" pitchFamily="18" charset="0"/>
              </a:rPr>
              <a:t>”, count);</a:t>
            </a:r>
            <a:endParaRPr lang="en-US" sz="3200" dirty="0">
              <a:latin typeface="Bookman Old Style" pitchFamily="18" charset="0"/>
            </a:endParaRPr>
          </a:p>
          <a:p>
            <a:r>
              <a:rPr lang="en-US" sz="3200" dirty="0">
                <a:latin typeface="Bookman Old Style" pitchFamily="18" charset="0"/>
              </a:rPr>
              <a:t>   count = count - 1;</a:t>
            </a:r>
          </a:p>
          <a:p>
            <a:r>
              <a:rPr lang="en-US" sz="3200" dirty="0">
                <a:latin typeface="Bookman Old Style" pitchFamily="18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9600" y="4648200"/>
            <a:ext cx="792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Bookman Old Style" pitchFamily="18" charset="0"/>
              </a:rPr>
              <a:t>This loop will continue executing </a:t>
            </a:r>
            <a:r>
              <a:rPr lang="en-US" sz="3200" b="1" dirty="0" smtClean="0">
                <a:latin typeface="Bookman Old Style" pitchFamily="18" charset="0"/>
              </a:rPr>
              <a:t>forever</a:t>
            </a:r>
            <a:endParaRPr lang="en-US" sz="3200" b="1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F8DF4687-DEC4-4E48-AE24-BA119B445CD1}" type="slidenum">
              <a:rPr lang="en-US">
                <a:latin typeface="Bookman Old Style" pitchFamily="18" charset="0"/>
              </a:rPr>
              <a:pPr>
                <a:defRPr/>
              </a:pPr>
              <a:t>2</a:t>
            </a:fld>
            <a:endParaRPr lang="en-US">
              <a:latin typeface="Bookman Old Style" pitchFamily="18" charset="0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-1588" y="950913"/>
            <a:ext cx="2700338" cy="5862637"/>
            <a:chOff x="384" y="496"/>
            <a:chExt cx="1701" cy="3693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28" y="832"/>
              <a:ext cx="816" cy="240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Bookman Old Style" pitchFamily="18" charset="0"/>
                </a:rPr>
                <a:t>Command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936" y="496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28" y="1408"/>
              <a:ext cx="816" cy="240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Bookman Old Style" pitchFamily="18" charset="0"/>
                </a:rPr>
                <a:t>Command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936" y="1072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528" y="1984"/>
              <a:ext cx="816" cy="240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Bookman Old Style" pitchFamily="18" charset="0"/>
                </a:rPr>
                <a:t>Command</a:t>
              </a: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936" y="1648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528" y="2560"/>
              <a:ext cx="816" cy="240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Bookman Old Style" pitchFamily="18" charset="0"/>
                </a:rPr>
                <a:t>Command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936" y="2224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932" y="2800"/>
              <a:ext cx="4" cy="36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528" y="3168"/>
              <a:ext cx="816" cy="240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Bookman Old Style" pitchFamily="18" charset="0"/>
                </a:rPr>
                <a:t>Command</a:t>
              </a: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932" y="3408"/>
              <a:ext cx="4" cy="36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384" y="3821"/>
              <a:ext cx="170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u="sng">
                  <a:latin typeface="Bookman Old Style" pitchFamily="18" charset="0"/>
                </a:rPr>
                <a:t>Sequential Structure</a:t>
              </a:r>
            </a:p>
            <a:p>
              <a:r>
                <a:rPr lang="en-US" sz="1600" b="1">
                  <a:latin typeface="Bookman Old Style" pitchFamily="18" charset="0"/>
                </a:rPr>
                <a:t>(straight-line structure)</a:t>
              </a:r>
            </a:p>
          </p:txBody>
        </p:sp>
      </p:grpSp>
      <p:grpSp>
        <p:nvGrpSpPr>
          <p:cNvPr id="20" name="Group 40"/>
          <p:cNvGrpSpPr>
            <a:grpSpLocks/>
          </p:cNvGrpSpPr>
          <p:nvPr/>
        </p:nvGrpSpPr>
        <p:grpSpPr bwMode="auto">
          <a:xfrm>
            <a:off x="1985963" y="925513"/>
            <a:ext cx="4268788" cy="5900737"/>
            <a:chOff x="1568" y="472"/>
            <a:chExt cx="2689" cy="3717"/>
          </a:xfrm>
        </p:grpSpPr>
        <p:sp>
          <p:nvSpPr>
            <p:cNvPr id="21" name="AutoShape 19"/>
            <p:cNvSpPr>
              <a:spLocks noChangeArrowheads="1"/>
            </p:cNvSpPr>
            <p:nvPr/>
          </p:nvSpPr>
          <p:spPr bwMode="auto">
            <a:xfrm>
              <a:off x="2412" y="1384"/>
              <a:ext cx="720" cy="680"/>
            </a:xfrm>
            <a:prstGeom prst="diamond">
              <a:avLst/>
            </a:prstGeom>
            <a:solidFill>
              <a:srgbClr val="FFFF66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4000">
                <a:latin typeface="Bookman Old Style" pitchFamily="18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344" y="808"/>
              <a:ext cx="872" cy="240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Bookman Old Style" pitchFamily="18" charset="0"/>
                </a:rPr>
                <a:t>Command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772" y="472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772" y="1048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2582" y="1561"/>
              <a:ext cx="4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Bookman Old Style" pitchFamily="18" charset="0"/>
                </a:rPr>
                <a:t>Test</a:t>
              </a: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3564" y="1728"/>
              <a:ext cx="0" cy="25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3564" y="2560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3132" y="1728"/>
              <a:ext cx="43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568" y="1984"/>
              <a:ext cx="844" cy="576"/>
            </a:xfrm>
            <a:prstGeom prst="rect">
              <a:avLst/>
            </a:prstGeom>
            <a:solidFill>
              <a:srgbClr val="FFFF66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Bookman Old Style" pitchFamily="18" charset="0"/>
                </a:rPr>
                <a:t>Commands</a:t>
              </a:r>
            </a:p>
            <a:p>
              <a:pPr algn="ctr"/>
              <a:r>
                <a:rPr lang="en-US" b="1">
                  <a:latin typeface="Bookman Old Style" pitchFamily="18" charset="0"/>
                </a:rPr>
                <a:t>to execute</a:t>
              </a:r>
            </a:p>
            <a:p>
              <a:pPr algn="ctr"/>
              <a:r>
                <a:rPr lang="en-US" b="1">
                  <a:latin typeface="Bookman Old Style" pitchFamily="18" charset="0"/>
                </a:rPr>
                <a:t>if False</a:t>
              </a: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980" y="1728"/>
              <a:ext cx="0" cy="25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1974" y="2560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1980" y="1728"/>
              <a:ext cx="43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1974" y="2800"/>
              <a:ext cx="159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344" y="3136"/>
              <a:ext cx="872" cy="240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Bookman Old Style" pitchFamily="18" charset="0"/>
                </a:rPr>
                <a:t>Command</a:t>
              </a: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2772" y="2800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2772" y="3376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3132" y="1984"/>
              <a:ext cx="828" cy="576"/>
            </a:xfrm>
            <a:prstGeom prst="rect">
              <a:avLst/>
            </a:prstGeom>
            <a:solidFill>
              <a:srgbClr val="FFFF66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Bookman Old Style" pitchFamily="18" charset="0"/>
                </a:rPr>
                <a:t>Commands</a:t>
              </a:r>
            </a:p>
            <a:p>
              <a:pPr algn="ctr"/>
              <a:r>
                <a:rPr lang="en-US" b="1">
                  <a:latin typeface="Bookman Old Style" pitchFamily="18" charset="0"/>
                </a:rPr>
                <a:t>to execute</a:t>
              </a:r>
            </a:p>
            <a:p>
              <a:pPr algn="ctr"/>
              <a:r>
                <a:rPr lang="en-US" b="1">
                  <a:latin typeface="Bookman Old Style" pitchFamily="18" charset="0"/>
                </a:rPr>
                <a:t>if True</a:t>
              </a:r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3216" y="1497"/>
              <a:ext cx="46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Bookman Old Style" pitchFamily="18" charset="0"/>
                </a:rPr>
                <a:t>True</a:t>
              </a: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1908" y="1497"/>
              <a:ext cx="51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Bookman Old Style" pitchFamily="18" charset="0"/>
                </a:rPr>
                <a:t>False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1926" y="3821"/>
              <a:ext cx="233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u="sng">
                  <a:latin typeface="Bookman Old Style" pitchFamily="18" charset="0"/>
                </a:rPr>
                <a:t>Example Selection Structure</a:t>
              </a:r>
            </a:p>
            <a:p>
              <a:pPr algn="ctr"/>
              <a:r>
                <a:rPr lang="en-US" sz="1600" b="1">
                  <a:latin typeface="Bookman Old Style" pitchFamily="18" charset="0"/>
                </a:rPr>
                <a:t>(decision or branching structure)</a:t>
              </a:r>
            </a:p>
          </p:txBody>
        </p:sp>
      </p:grp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-1588" y="0"/>
            <a:ext cx="937468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hlink"/>
                </a:solidFill>
                <a:latin typeface="Bookman Old Style" pitchFamily="18" charset="0"/>
              </a:rPr>
              <a:t>Flowcharts for sequential, </a:t>
            </a:r>
            <a:r>
              <a:rPr lang="en-US" sz="2000" b="1" u="sng" dirty="0" smtClean="0">
                <a:solidFill>
                  <a:schemeClr val="hlink"/>
                </a:solidFill>
                <a:latin typeface="Bookman Old Style" pitchFamily="18" charset="0"/>
              </a:rPr>
              <a:t>selection </a:t>
            </a:r>
            <a:r>
              <a:rPr lang="en-US" sz="2000" b="1" u="sng" dirty="0">
                <a:solidFill>
                  <a:schemeClr val="hlink"/>
                </a:solidFill>
                <a:latin typeface="Bookman Old Style" pitchFamily="18" charset="0"/>
              </a:rPr>
              <a:t>and iterative control structures</a:t>
            </a:r>
          </a:p>
        </p:txBody>
      </p:sp>
      <p:sp>
        <p:nvSpPr>
          <p:cNvPr id="42" name="Slide Number Placeholder 3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81A122E3-FDAA-4EF9-A3B0-A6CEFB7373FB}" type="slidenum">
              <a:rPr lang="en-US" sz="1200">
                <a:solidFill>
                  <a:schemeClr val="tx1">
                    <a:tint val="75000"/>
                  </a:schemeClr>
                </a:solidFill>
                <a:latin typeface="Bookman Old Style" pitchFamily="18" charset="0"/>
              </a:rPr>
              <a:pPr algn="r">
                <a:defRPr/>
              </a:pPr>
              <a:t>2</a:t>
            </a:fld>
            <a:endParaRPr lang="en-US" sz="1200">
              <a:solidFill>
                <a:schemeClr val="tx1">
                  <a:tint val="75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43" name="Text Box 57"/>
          <p:cNvSpPr txBox="1">
            <a:spLocks noChangeArrowheads="1"/>
          </p:cNvSpPr>
          <p:nvPr/>
        </p:nvSpPr>
        <p:spPr bwMode="auto">
          <a:xfrm>
            <a:off x="6900863" y="6229350"/>
            <a:ext cx="2198038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u="sng">
                <a:latin typeface="Bookman Old Style" pitchFamily="18" charset="0"/>
              </a:rPr>
              <a:t>Iterative Structure</a:t>
            </a:r>
          </a:p>
          <a:p>
            <a:r>
              <a:rPr lang="en-US" sz="1600" b="1">
                <a:latin typeface="Bookman Old Style" pitchFamily="18" charset="0"/>
              </a:rPr>
              <a:t>(looping structure)</a:t>
            </a:r>
          </a:p>
        </p:txBody>
      </p:sp>
      <p:grpSp>
        <p:nvGrpSpPr>
          <p:cNvPr id="44" name="Group 59"/>
          <p:cNvGrpSpPr>
            <a:grpSpLocks/>
          </p:cNvGrpSpPr>
          <p:nvPr/>
        </p:nvGrpSpPr>
        <p:grpSpPr bwMode="auto">
          <a:xfrm>
            <a:off x="6699251" y="912813"/>
            <a:ext cx="2443163" cy="5245100"/>
            <a:chOff x="4220" y="464"/>
            <a:chExt cx="1539" cy="3304"/>
          </a:xfrm>
        </p:grpSpPr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4488" y="800"/>
              <a:ext cx="816" cy="240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Bookman Old Style" pitchFamily="18" charset="0"/>
                </a:rPr>
                <a:t>Command</a:t>
              </a:r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>
              <a:off x="4896" y="464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4488" y="2304"/>
              <a:ext cx="816" cy="240"/>
            </a:xfrm>
            <a:prstGeom prst="rect">
              <a:avLst/>
            </a:prstGeom>
            <a:solidFill>
              <a:srgbClr val="66FFCC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Bookman Old Style" pitchFamily="18" charset="0"/>
                </a:rPr>
                <a:t>Commands</a:t>
              </a:r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>
              <a:off x="4896" y="1040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>
              <a:off x="4896" y="2544"/>
              <a:ext cx="0" cy="16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4488" y="3160"/>
              <a:ext cx="816" cy="240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Bookman Old Style" pitchFamily="18" charset="0"/>
                </a:rPr>
                <a:t>Command</a:t>
              </a:r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4896" y="2832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52" name="Line 47"/>
            <p:cNvSpPr>
              <a:spLocks noChangeShapeType="1"/>
            </p:cNvSpPr>
            <p:nvPr/>
          </p:nvSpPr>
          <p:spPr bwMode="auto">
            <a:xfrm>
              <a:off x="4916" y="3400"/>
              <a:ext cx="4" cy="36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53" name="AutoShape 48"/>
            <p:cNvSpPr>
              <a:spLocks noChangeArrowheads="1"/>
            </p:cNvSpPr>
            <p:nvPr/>
          </p:nvSpPr>
          <p:spPr bwMode="auto">
            <a:xfrm>
              <a:off x="4536" y="1384"/>
              <a:ext cx="720" cy="680"/>
            </a:xfrm>
            <a:prstGeom prst="diamond">
              <a:avLst/>
            </a:prstGeom>
            <a:solidFill>
              <a:srgbClr val="66FFCC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Font typeface="Arial" charset="0"/>
                <a:buNone/>
              </a:pPr>
              <a:endParaRPr lang="en-US">
                <a:latin typeface="Bookman Old Style" pitchFamily="18" charset="0"/>
              </a:endParaRPr>
            </a:p>
          </p:txBody>
        </p:sp>
        <p:sp>
          <p:nvSpPr>
            <p:cNvPr id="54" name="Text Box 49"/>
            <p:cNvSpPr txBox="1">
              <a:spLocks noChangeArrowheads="1"/>
            </p:cNvSpPr>
            <p:nvPr/>
          </p:nvSpPr>
          <p:spPr bwMode="auto">
            <a:xfrm>
              <a:off x="4662" y="1561"/>
              <a:ext cx="55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Bookman Old Style" pitchFamily="18" charset="0"/>
                </a:rPr>
                <a:t>Setup</a:t>
              </a:r>
            </a:p>
          </p:txBody>
        </p:sp>
        <p:sp>
          <p:nvSpPr>
            <p:cNvPr id="55" name="Line 50"/>
            <p:cNvSpPr>
              <a:spLocks noChangeShapeType="1"/>
            </p:cNvSpPr>
            <p:nvPr/>
          </p:nvSpPr>
          <p:spPr bwMode="auto">
            <a:xfrm>
              <a:off x="5256" y="1728"/>
              <a:ext cx="31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56" name="Line 51"/>
            <p:cNvSpPr>
              <a:spLocks noChangeShapeType="1"/>
            </p:cNvSpPr>
            <p:nvPr/>
          </p:nvSpPr>
          <p:spPr bwMode="auto">
            <a:xfrm>
              <a:off x="4224" y="1728"/>
              <a:ext cx="31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57" name="Text Box 52"/>
            <p:cNvSpPr txBox="1">
              <a:spLocks noChangeArrowheads="1"/>
            </p:cNvSpPr>
            <p:nvPr/>
          </p:nvSpPr>
          <p:spPr bwMode="auto">
            <a:xfrm>
              <a:off x="5256" y="1497"/>
              <a:ext cx="50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Bookman Old Style" pitchFamily="18" charset="0"/>
                </a:rPr>
                <a:t>Done</a:t>
              </a:r>
            </a:p>
          </p:txBody>
        </p:sp>
        <p:sp>
          <p:nvSpPr>
            <p:cNvPr id="58" name="Line 53"/>
            <p:cNvSpPr>
              <a:spLocks noChangeShapeType="1"/>
            </p:cNvSpPr>
            <p:nvPr/>
          </p:nvSpPr>
          <p:spPr bwMode="auto">
            <a:xfrm>
              <a:off x="4896" y="2064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59" name="Line 54"/>
            <p:cNvSpPr>
              <a:spLocks noChangeShapeType="1"/>
            </p:cNvSpPr>
            <p:nvPr/>
          </p:nvSpPr>
          <p:spPr bwMode="auto">
            <a:xfrm>
              <a:off x="5564" y="1728"/>
              <a:ext cx="4" cy="11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>
              <a:off x="4896" y="2832"/>
              <a:ext cx="66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61" name="Line 56"/>
            <p:cNvSpPr>
              <a:spLocks noChangeShapeType="1"/>
            </p:cNvSpPr>
            <p:nvPr/>
          </p:nvSpPr>
          <p:spPr bwMode="auto">
            <a:xfrm>
              <a:off x="4224" y="2704"/>
              <a:ext cx="67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62" name="Line 58"/>
            <p:cNvSpPr>
              <a:spLocks noChangeShapeType="1"/>
            </p:cNvSpPr>
            <p:nvPr/>
          </p:nvSpPr>
          <p:spPr bwMode="auto">
            <a:xfrm>
              <a:off x="4220" y="1728"/>
              <a:ext cx="0" cy="97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ookman Old Style" pitchFamily="18" charset="0"/>
              </a:rPr>
              <a:t>Good </a:t>
            </a:r>
            <a:r>
              <a:rPr lang="en-US" b="1" dirty="0" smtClean="0">
                <a:latin typeface="Bookman Old Style" pitchFamily="18" charset="0"/>
              </a:rPr>
              <a:t>Coding Style </a:t>
            </a:r>
            <a:r>
              <a:rPr lang="en-US" b="1" dirty="0">
                <a:latin typeface="Bookman Old Style" pitchFamily="18" charset="0"/>
              </a:rPr>
              <a:t>Practice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381000" y="1371600"/>
            <a:ext cx="8458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Always place braces around the body of a while loop.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Advantages: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Easier to read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Will not forget to add the braces if you go back and add a second statement to the loop body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Less likely to make a semantic error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Indent the body of a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loop - use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spaces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-- be consistent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!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9144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Bookman Old Style" pitchFamily="18" charset="0"/>
              </a:rPr>
              <a:t>Some Case Studies/Sample Programs To Try Out</a:t>
            </a:r>
            <a:endParaRPr lang="en-US" sz="4000" b="1" dirty="0">
              <a:latin typeface="Bookman Old Style" pitchFamily="18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5334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i="1" dirty="0" smtClean="0">
                <a:latin typeface="Bookman Old Style" pitchFamily="18" charset="0"/>
              </a:rPr>
              <a:t>Problem 1</a:t>
            </a:r>
            <a:r>
              <a:rPr lang="en-US" sz="2400" dirty="0" smtClean="0">
                <a:latin typeface="Bookman Old Style" pitchFamily="18" charset="0"/>
              </a:rPr>
              <a:t>:</a:t>
            </a:r>
            <a:endParaRPr lang="en-US" sz="2400" dirty="0">
              <a:latin typeface="Bookman Old Style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Bookman Old Style" pitchFamily="18" charset="0"/>
              </a:rPr>
              <a:t>-  Write a C program that takes a series of integer scores as inputs using a loop, exits if a score entered is negative and computes the average of all the scores entered. </a:t>
            </a:r>
            <a:endParaRPr lang="en-US" sz="2400" i="1" dirty="0">
              <a:latin typeface="Bookman Old Style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i="1" dirty="0" smtClean="0">
                <a:latin typeface="Bookman Old Style" pitchFamily="18" charset="0"/>
              </a:rPr>
              <a:t>Problem 2</a:t>
            </a:r>
            <a:r>
              <a:rPr lang="en-US" sz="2400" dirty="0" smtClean="0">
                <a:latin typeface="Bookman Old Style" pitchFamily="18" charset="0"/>
              </a:rPr>
              <a:t>:</a:t>
            </a:r>
            <a:endParaRPr lang="en-US" sz="2400" dirty="0">
              <a:latin typeface="Bookman Old Style" pitchFamily="18" charset="0"/>
            </a:endParaRP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sz="2400" dirty="0" smtClean="0">
                <a:latin typeface="Bookman Old Style" pitchFamily="18" charset="0"/>
              </a:rPr>
              <a:t>Write </a:t>
            </a:r>
            <a:r>
              <a:rPr lang="en-US" sz="2400" dirty="0" smtClean="0">
                <a:latin typeface="Bookman Old Style" pitchFamily="18" charset="0"/>
              </a:rPr>
              <a:t>a C program that takes </a:t>
            </a:r>
            <a:r>
              <a:rPr lang="en-US" sz="2400" dirty="0" smtClean="0">
                <a:latin typeface="Bookman Old Style" pitchFamily="18" charset="0"/>
              </a:rPr>
              <a:t>an integer number </a:t>
            </a:r>
            <a:r>
              <a:rPr lang="en-US" sz="2400" dirty="0" smtClean="0">
                <a:latin typeface="Bookman Old Style" pitchFamily="18" charset="0"/>
              </a:rPr>
              <a:t>as </a:t>
            </a:r>
            <a:r>
              <a:rPr lang="en-US" sz="2400" dirty="0" smtClean="0">
                <a:latin typeface="Bookman Old Style" pitchFamily="18" charset="0"/>
              </a:rPr>
              <a:t>input and determines whether the number is </a:t>
            </a:r>
            <a:r>
              <a:rPr lang="en-US" sz="2400" i="1" dirty="0" smtClean="0">
                <a:latin typeface="Bookman Old Style" pitchFamily="18" charset="0"/>
              </a:rPr>
              <a:t>prime</a:t>
            </a:r>
            <a:r>
              <a:rPr lang="en-US" sz="2400" dirty="0" smtClean="0">
                <a:latin typeface="Bookman Old Style" pitchFamily="18" charset="0"/>
              </a:rPr>
              <a:t> or not.  </a:t>
            </a:r>
          </a:p>
          <a:p>
            <a:pPr>
              <a:lnSpc>
                <a:spcPct val="90000"/>
              </a:lnSpc>
            </a:pPr>
            <a:r>
              <a:rPr lang="en-US" sz="2400" i="1" dirty="0" smtClean="0">
                <a:latin typeface="Bookman Old Style" pitchFamily="18" charset="0"/>
              </a:rPr>
              <a:t>Problem 3</a:t>
            </a:r>
            <a:r>
              <a:rPr lang="en-US" sz="2400" dirty="0" smtClean="0">
                <a:latin typeface="Bookman Old Style" pitchFamily="18" charset="0"/>
              </a:rPr>
              <a:t>: Using loops in a C program print the following pattern -   1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Bookman Old Style" pitchFamily="18" charset="0"/>
              </a:rPr>
              <a:t>                    1 2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Bookman Old Style" pitchFamily="18" charset="0"/>
              </a:rPr>
              <a:t> </a:t>
            </a:r>
            <a:r>
              <a:rPr lang="en-US" sz="2400" dirty="0" smtClean="0">
                <a:latin typeface="Bookman Old Style" pitchFamily="18" charset="0"/>
              </a:rPr>
              <a:t>                   1 2 3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Bookman Old Style" pitchFamily="18" charset="0"/>
              </a:rPr>
              <a:t> </a:t>
            </a:r>
            <a:r>
              <a:rPr lang="en-US" sz="2400" dirty="0" smtClean="0">
                <a:latin typeface="Bookman Old Style" pitchFamily="18" charset="0"/>
              </a:rPr>
              <a:t>                   1 2 3 4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Bookman Old Style" pitchFamily="18" charset="0"/>
              </a:rPr>
              <a:t> </a:t>
            </a:r>
            <a:r>
              <a:rPr lang="en-US" sz="2400" dirty="0" smtClean="0">
                <a:latin typeface="Bookman Old Style" pitchFamily="18" charset="0"/>
              </a:rPr>
              <a:t>                   1 2 3 4 5 (Hint: </a:t>
            </a:r>
            <a:r>
              <a:rPr lang="en-US" sz="2400" i="1" dirty="0" smtClean="0">
                <a:latin typeface="Bookman Old Style" pitchFamily="18" charset="0"/>
              </a:rPr>
              <a:t>Use nested loops</a:t>
            </a:r>
            <a:r>
              <a:rPr lang="en-US" sz="2400" dirty="0" smtClean="0">
                <a:latin typeface="Bookman Old Style" pitchFamily="18" charset="0"/>
              </a:rPr>
              <a:t>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ookman Old Style" pitchFamily="18" charset="0"/>
              </a:rPr>
              <a:t>Repetition Statements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1219200"/>
            <a:ext cx="8686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Repetition statements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 allow us to execute a statement multiple times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Often they are referred to as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loops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Like conditional statements, they are controlled by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Boolean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expressions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C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has three kinds of repetition statements: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the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while loop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the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do loop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the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for loop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ookman Old Style" pitchFamily="18" charset="0"/>
              </a:rPr>
              <a:t>The for Statement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219200"/>
            <a:ext cx="7924800" cy="798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A </a:t>
            </a:r>
            <a: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for statement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 has the following syntax: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58850" y="3484731"/>
            <a:ext cx="6043642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r>
              <a:rPr lang="en-US" sz="2000" b="1" dirty="0">
                <a:latin typeface="Bookman Old Style" pitchFamily="18" charset="0"/>
              </a:rPr>
              <a:t>for ( </a:t>
            </a:r>
            <a:r>
              <a:rPr lang="en-US" sz="2000" b="1" i="1" dirty="0">
                <a:solidFill>
                  <a:schemeClr val="hlink"/>
                </a:solidFill>
                <a:latin typeface="Bookman Old Style" pitchFamily="18" charset="0"/>
              </a:rPr>
              <a:t>initialization</a:t>
            </a:r>
            <a:r>
              <a:rPr lang="en-US" sz="2000" b="1" dirty="0">
                <a:latin typeface="Bookman Old Style" pitchFamily="18" charset="0"/>
              </a:rPr>
              <a:t> ; </a:t>
            </a:r>
            <a:r>
              <a:rPr lang="en-US" sz="2000" b="1" i="1" dirty="0">
                <a:solidFill>
                  <a:schemeClr val="hlink"/>
                </a:solidFill>
                <a:latin typeface="Bookman Old Style" pitchFamily="18" charset="0"/>
              </a:rPr>
              <a:t>condition</a:t>
            </a:r>
            <a:r>
              <a:rPr lang="en-US" sz="2000" b="1" dirty="0">
                <a:latin typeface="Bookman Old Style" pitchFamily="18" charset="0"/>
              </a:rPr>
              <a:t> ; </a:t>
            </a:r>
            <a:r>
              <a:rPr lang="en-US" sz="2000" b="1" i="1" dirty="0">
                <a:solidFill>
                  <a:schemeClr val="hlink"/>
                </a:solidFill>
                <a:latin typeface="Bookman Old Style" pitchFamily="18" charset="0"/>
              </a:rPr>
              <a:t>increment</a:t>
            </a:r>
            <a:r>
              <a:rPr lang="en-US" sz="2000" b="1" dirty="0">
                <a:latin typeface="Bookman Old Style" pitchFamily="18" charset="0"/>
              </a:rPr>
              <a:t> ){</a:t>
            </a:r>
          </a:p>
          <a:p>
            <a:r>
              <a:rPr lang="en-US" sz="2000" b="1" dirty="0">
                <a:latin typeface="Bookman Old Style" pitchFamily="18" charset="0"/>
              </a:rPr>
              <a:t>   </a:t>
            </a:r>
            <a:r>
              <a:rPr lang="en-US" sz="2000" b="1" i="1" dirty="0">
                <a:solidFill>
                  <a:schemeClr val="hlink"/>
                </a:solidFill>
                <a:latin typeface="Bookman Old Style" pitchFamily="18" charset="0"/>
              </a:rPr>
              <a:t>statement</a:t>
            </a:r>
            <a:r>
              <a:rPr lang="en-US" sz="2000" b="1" dirty="0">
                <a:latin typeface="Bookman Old Style" pitchFamily="18" charset="0"/>
              </a:rPr>
              <a:t>;</a:t>
            </a:r>
          </a:p>
          <a:p>
            <a:r>
              <a:rPr lang="en-US" sz="2000" b="1" dirty="0">
                <a:latin typeface="Bookman Old Style" pitchFamily="18" charset="0"/>
              </a:rPr>
              <a:t>}</a:t>
            </a:r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1049338" y="2112963"/>
            <a:ext cx="3133725" cy="1392238"/>
            <a:chOff x="853" y="1283"/>
            <a:chExt cx="1974" cy="877"/>
          </a:xfrm>
        </p:grpSpPr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853" y="1283"/>
              <a:ext cx="1974" cy="6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>
                  <a:solidFill>
                    <a:schemeClr val="hlink"/>
                  </a:solidFill>
                  <a:latin typeface="Bookman Old Style" pitchFamily="18" charset="0"/>
                </a:rPr>
                <a:t>The </a:t>
              </a:r>
              <a:r>
                <a:rPr lang="en-US" sz="2000" b="1" i="1">
                  <a:solidFill>
                    <a:schemeClr val="hlink"/>
                  </a:solidFill>
                  <a:latin typeface="Bookman Old Style" pitchFamily="18" charset="0"/>
                </a:rPr>
                <a:t>initialization</a:t>
              </a:r>
              <a:endParaRPr lang="en-US" sz="2000" b="1">
                <a:solidFill>
                  <a:schemeClr val="hlink"/>
                </a:solidFill>
                <a:latin typeface="Bookman Old Style" pitchFamily="18" charset="0"/>
              </a:endParaRPr>
            </a:p>
            <a:p>
              <a:pPr algn="ctr"/>
              <a:r>
                <a:rPr lang="en-US" sz="2000" b="1">
                  <a:solidFill>
                    <a:schemeClr val="hlink"/>
                  </a:solidFill>
                  <a:latin typeface="Bookman Old Style" pitchFamily="18" charset="0"/>
                </a:rPr>
                <a:t>is executed once</a:t>
              </a:r>
            </a:p>
            <a:p>
              <a:pPr algn="ctr"/>
              <a:r>
                <a:rPr lang="en-US" sz="2000" b="1">
                  <a:solidFill>
                    <a:schemeClr val="hlink"/>
                  </a:solidFill>
                  <a:latin typeface="Bookman Old Style" pitchFamily="18" charset="0"/>
                </a:rPr>
                <a:t>before the loop begins</a:t>
              </a:r>
              <a:endParaRPr lang="en-US">
                <a:solidFill>
                  <a:schemeClr val="hlink"/>
                </a:solidFill>
                <a:latin typeface="Bookman Old Style" pitchFamily="18" charset="0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1824" y="1920"/>
              <a:ext cx="96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>
                <a:latin typeface="Bookman Old Style" pitchFamily="18" charset="0"/>
              </a:endParaRPr>
            </a:p>
          </p:txBody>
        </p:sp>
      </p:grpSp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4495800" y="2117725"/>
            <a:ext cx="3389313" cy="1371600"/>
            <a:chOff x="3024" y="1248"/>
            <a:chExt cx="2135" cy="864"/>
          </a:xfrm>
        </p:grpSpPr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3024" y="1248"/>
              <a:ext cx="2135" cy="6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>
                  <a:solidFill>
                    <a:schemeClr val="hlink"/>
                  </a:solidFill>
                  <a:latin typeface="Bookman Old Style" pitchFamily="18" charset="0"/>
                </a:rPr>
                <a:t>The </a:t>
              </a:r>
              <a:r>
                <a:rPr lang="en-US" sz="2000" b="1" i="1">
                  <a:solidFill>
                    <a:schemeClr val="hlink"/>
                  </a:solidFill>
                  <a:latin typeface="Bookman Old Style" pitchFamily="18" charset="0"/>
                </a:rPr>
                <a:t>statement</a:t>
              </a:r>
              <a:r>
                <a:rPr lang="en-US" sz="2000" b="1">
                  <a:solidFill>
                    <a:schemeClr val="hlink"/>
                  </a:solidFill>
                  <a:latin typeface="Bookman Old Style" pitchFamily="18" charset="0"/>
                </a:rPr>
                <a:t> is</a:t>
              </a:r>
            </a:p>
            <a:p>
              <a:pPr algn="ctr"/>
              <a:r>
                <a:rPr lang="en-US" sz="2000" b="1">
                  <a:solidFill>
                    <a:schemeClr val="hlink"/>
                  </a:solidFill>
                  <a:latin typeface="Bookman Old Style" pitchFamily="18" charset="0"/>
                </a:rPr>
                <a:t>executed until the</a:t>
              </a:r>
            </a:p>
            <a:p>
              <a:pPr algn="ctr"/>
              <a:r>
                <a:rPr lang="en-US" sz="2000" b="1" i="1">
                  <a:solidFill>
                    <a:schemeClr val="hlink"/>
                  </a:solidFill>
                  <a:latin typeface="Bookman Old Style" pitchFamily="18" charset="0"/>
                </a:rPr>
                <a:t>condition</a:t>
              </a:r>
              <a:r>
                <a:rPr lang="en-US" sz="2000" b="1">
                  <a:solidFill>
                    <a:schemeClr val="hlink"/>
                  </a:solidFill>
                  <a:latin typeface="Bookman Old Style" pitchFamily="18" charset="0"/>
                </a:rPr>
                <a:t> becomes false</a:t>
              </a:r>
              <a:endParaRPr lang="en-US">
                <a:solidFill>
                  <a:schemeClr val="hlink"/>
                </a:solidFill>
                <a:latin typeface="Bookman Old Style" pitchFamily="18" charset="0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H="1">
              <a:off x="3648" y="1872"/>
              <a:ext cx="192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>
                <a:latin typeface="Bookman Old Style" pitchFamily="18" charset="0"/>
              </a:endParaRPr>
            </a:p>
          </p:txBody>
        </p:sp>
      </p:grp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3810000" y="4159252"/>
            <a:ext cx="4586288" cy="1331913"/>
            <a:chOff x="2592" y="2534"/>
            <a:chExt cx="2889" cy="839"/>
          </a:xfrm>
        </p:grpSpPr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2592" y="2733"/>
              <a:ext cx="2889" cy="6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2000" b="1">
                  <a:solidFill>
                    <a:schemeClr val="hlink"/>
                  </a:solidFill>
                  <a:latin typeface="Bookman Old Style" pitchFamily="18" charset="0"/>
                </a:rPr>
                <a:t>The </a:t>
              </a:r>
              <a:r>
                <a:rPr lang="en-US" sz="2000" b="1" i="1">
                  <a:solidFill>
                    <a:schemeClr val="hlink"/>
                  </a:solidFill>
                  <a:latin typeface="Bookman Old Style" pitchFamily="18" charset="0"/>
                </a:rPr>
                <a:t>increment</a:t>
              </a:r>
              <a:r>
                <a:rPr lang="en-US" sz="2000" b="1">
                  <a:solidFill>
                    <a:schemeClr val="hlink"/>
                  </a:solidFill>
                  <a:latin typeface="Bookman Old Style" pitchFamily="18" charset="0"/>
                </a:rPr>
                <a:t> portion is executed at the end of each iteration</a:t>
              </a: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4217" y="2534"/>
              <a:ext cx="199" cy="29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>
                <a:latin typeface="Bookman Old Style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ookman Old Style" pitchFamily="18" charset="0"/>
              </a:rPr>
              <a:t>Logic of a for loop</a:t>
            </a:r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3390900" y="3505200"/>
            <a:ext cx="1600200" cy="1066800"/>
            <a:chOff x="2424" y="2208"/>
            <a:chExt cx="1008" cy="67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424" y="2640"/>
              <a:ext cx="100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483" y="2639"/>
              <a:ext cx="891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b="1">
                  <a:latin typeface="Bookman Old Style" pitchFamily="18" charset="0"/>
                </a:rPr>
                <a:t>statement</a:t>
              </a:r>
              <a:endParaRPr lang="en-US">
                <a:latin typeface="Bookman Old Style" pitchFamily="18" charset="0"/>
              </a:endParaRPr>
            </a:p>
          </p:txBody>
        </p:sp>
        <p:cxnSp>
          <p:nvCxnSpPr>
            <p:cNvPr id="8" name="AutoShape 7"/>
            <p:cNvCxnSpPr>
              <a:cxnSpLocks noChangeShapeType="1"/>
              <a:stCxn id="14" idx="2"/>
              <a:endCxn id="6" idx="0"/>
            </p:cNvCxnSpPr>
            <p:nvPr/>
          </p:nvCxnSpPr>
          <p:spPr bwMode="auto">
            <a:xfrm>
              <a:off x="2928" y="2208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</p:cxn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916" y="2255"/>
              <a:ext cx="430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b="1">
                  <a:solidFill>
                    <a:schemeClr val="hlink"/>
                  </a:solidFill>
                  <a:latin typeface="Bookman Old Style" pitchFamily="18" charset="0"/>
                </a:rPr>
                <a:t>true</a:t>
              </a:r>
              <a:endParaRPr lang="en-US">
                <a:solidFill>
                  <a:schemeClr val="hlink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0" name="AutoShape 9"/>
          <p:cNvCxnSpPr>
            <a:cxnSpLocks noChangeShapeType="1"/>
            <a:stCxn id="20" idx="1"/>
            <a:endCxn id="14" idx="1"/>
          </p:cNvCxnSpPr>
          <p:nvPr/>
        </p:nvCxnSpPr>
        <p:spPr bwMode="auto">
          <a:xfrm rot="10800000">
            <a:off x="3200400" y="3009900"/>
            <a:ext cx="190500" cy="2057400"/>
          </a:xfrm>
          <a:prstGeom prst="bentConnector3">
            <a:avLst>
              <a:gd name="adj1" fmla="val 32750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  <a:effectLst/>
        </p:spPr>
      </p:cxn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3200400" y="2197101"/>
            <a:ext cx="1981200" cy="1308100"/>
            <a:chOff x="2304" y="1384"/>
            <a:chExt cx="1248" cy="824"/>
          </a:xfrm>
        </p:grpSpPr>
        <p:grpSp>
          <p:nvGrpSpPr>
            <p:cNvPr id="12" name="Group 28"/>
            <p:cNvGrpSpPr>
              <a:grpSpLocks/>
            </p:cNvGrpSpPr>
            <p:nvPr/>
          </p:nvGrpSpPr>
          <p:grpSpPr bwMode="auto">
            <a:xfrm>
              <a:off x="2304" y="1584"/>
              <a:ext cx="1248" cy="624"/>
              <a:chOff x="1968" y="1632"/>
              <a:chExt cx="1248" cy="624"/>
            </a:xfrm>
          </p:grpSpPr>
          <p:sp>
            <p:nvSpPr>
              <p:cNvPr id="14" name="AutoShape 12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248" cy="624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Bookman Old Style" pitchFamily="18" charset="0"/>
                </a:endParaRPr>
              </a:p>
            </p:txBody>
          </p:sp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169" y="1740"/>
                <a:ext cx="847" cy="40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800" b="1">
                    <a:latin typeface="Bookman Old Style" pitchFamily="18" charset="0"/>
                  </a:rPr>
                  <a:t>condition</a:t>
                </a:r>
              </a:p>
              <a:p>
                <a:pPr algn="ctr"/>
                <a:r>
                  <a:rPr lang="en-US" sz="1800" b="1">
                    <a:latin typeface="Bookman Old Style" pitchFamily="18" charset="0"/>
                  </a:rPr>
                  <a:t>evaluated</a:t>
                </a:r>
                <a:endParaRPr lang="en-US">
                  <a:latin typeface="Bookman Old Style" pitchFamily="18" charset="0"/>
                </a:endParaRPr>
              </a:p>
            </p:txBody>
          </p:sp>
        </p:grpSp>
        <p:cxnSp>
          <p:nvCxnSpPr>
            <p:cNvPr id="13" name="AutoShape 14"/>
            <p:cNvCxnSpPr>
              <a:cxnSpLocks noChangeShapeType="1"/>
              <a:stCxn id="27" idx="2"/>
              <a:endCxn id="14" idx="0"/>
            </p:cNvCxnSpPr>
            <p:nvPr/>
          </p:nvCxnSpPr>
          <p:spPr bwMode="auto">
            <a:xfrm flipH="1">
              <a:off x="2928" y="1384"/>
              <a:ext cx="1" cy="200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</p:cxnSp>
      </p:grpSp>
      <p:grpSp>
        <p:nvGrpSpPr>
          <p:cNvPr id="16" name="Group 34"/>
          <p:cNvGrpSpPr>
            <a:grpSpLocks/>
          </p:cNvGrpSpPr>
          <p:nvPr/>
        </p:nvGrpSpPr>
        <p:grpSpPr bwMode="auto">
          <a:xfrm>
            <a:off x="4191000" y="3009900"/>
            <a:ext cx="1962150" cy="2895600"/>
            <a:chOff x="2928" y="1896"/>
            <a:chExt cx="1236" cy="1824"/>
          </a:xfrm>
        </p:grpSpPr>
        <p:cxnSp>
          <p:nvCxnSpPr>
            <p:cNvPr id="17" name="AutoShape 16"/>
            <p:cNvCxnSpPr>
              <a:cxnSpLocks noChangeShapeType="1"/>
            </p:cNvCxnSpPr>
            <p:nvPr/>
          </p:nvCxnSpPr>
          <p:spPr bwMode="auto">
            <a:xfrm flipH="1">
              <a:off x="2928" y="1896"/>
              <a:ext cx="624" cy="1824"/>
            </a:xfrm>
            <a:prstGeom prst="bentConnector4">
              <a:avLst>
                <a:gd name="adj1" fmla="val -23079"/>
                <a:gd name="adj2" fmla="val 87444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</p:spPr>
        </p:cxn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3697" y="2255"/>
              <a:ext cx="467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b="1">
                  <a:solidFill>
                    <a:schemeClr val="hlink"/>
                  </a:solidFill>
                  <a:latin typeface="Bookman Old Style" pitchFamily="18" charset="0"/>
                </a:rPr>
                <a:t>false</a:t>
              </a:r>
              <a:endParaRPr lang="en-US">
                <a:solidFill>
                  <a:schemeClr val="hlin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9" name="Group 33"/>
          <p:cNvGrpSpPr>
            <a:grpSpLocks/>
          </p:cNvGrpSpPr>
          <p:nvPr/>
        </p:nvGrpSpPr>
        <p:grpSpPr bwMode="auto">
          <a:xfrm>
            <a:off x="3390900" y="4572000"/>
            <a:ext cx="1600200" cy="685800"/>
            <a:chOff x="2424" y="2880"/>
            <a:chExt cx="1008" cy="432"/>
          </a:xfrm>
        </p:grpSpPr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2424" y="3072"/>
              <a:ext cx="100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2479" y="3071"/>
              <a:ext cx="900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b="1">
                  <a:latin typeface="Bookman Old Style" pitchFamily="18" charset="0"/>
                </a:rPr>
                <a:t>increment</a:t>
              </a:r>
              <a:endParaRPr lang="en-US">
                <a:latin typeface="Bookman Old Style" pitchFamily="18" charset="0"/>
              </a:endParaRPr>
            </a:p>
          </p:txBody>
        </p:sp>
        <p:cxnSp>
          <p:nvCxnSpPr>
            <p:cNvPr id="22" name="AutoShape 22"/>
            <p:cNvCxnSpPr>
              <a:cxnSpLocks noChangeShapeType="1"/>
              <a:stCxn id="6" idx="2"/>
              <a:endCxn id="21" idx="0"/>
            </p:cNvCxnSpPr>
            <p:nvPr/>
          </p:nvCxnSpPr>
          <p:spPr bwMode="auto">
            <a:xfrm>
              <a:off x="2928" y="2880"/>
              <a:ext cx="1" cy="191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</p:cxnSp>
      </p:grpSp>
      <p:grpSp>
        <p:nvGrpSpPr>
          <p:cNvPr id="23" name="Group 30"/>
          <p:cNvGrpSpPr>
            <a:grpSpLocks/>
          </p:cNvGrpSpPr>
          <p:nvPr/>
        </p:nvGrpSpPr>
        <p:grpSpPr bwMode="auto">
          <a:xfrm>
            <a:off x="3317876" y="1295400"/>
            <a:ext cx="1747838" cy="914400"/>
            <a:chOff x="2378" y="816"/>
            <a:chExt cx="1101" cy="576"/>
          </a:xfrm>
        </p:grpSpPr>
        <p:grpSp>
          <p:nvGrpSpPr>
            <p:cNvPr id="24" name="Group 29"/>
            <p:cNvGrpSpPr>
              <a:grpSpLocks/>
            </p:cNvGrpSpPr>
            <p:nvPr/>
          </p:nvGrpSpPr>
          <p:grpSpPr bwMode="auto">
            <a:xfrm>
              <a:off x="2378" y="1151"/>
              <a:ext cx="1101" cy="241"/>
              <a:chOff x="2066" y="1199"/>
              <a:chExt cx="1101" cy="241"/>
            </a:xfrm>
          </p:grpSpPr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2112" y="1200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Bookman Old Style" pitchFamily="18" charset="0"/>
                </a:endParaRPr>
              </a:p>
            </p:txBody>
          </p:sp>
          <p:sp>
            <p:nvSpPr>
              <p:cNvPr id="27" name="Text Box 26"/>
              <p:cNvSpPr txBox="1">
                <a:spLocks noChangeArrowheads="1"/>
              </p:cNvSpPr>
              <p:nvPr/>
            </p:nvSpPr>
            <p:spPr bwMode="auto">
              <a:xfrm>
                <a:off x="2066" y="1199"/>
                <a:ext cx="1101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800" b="1">
                    <a:latin typeface="Bookman Old Style" pitchFamily="18" charset="0"/>
                  </a:rPr>
                  <a:t>initialization</a:t>
                </a:r>
                <a:endParaRPr lang="en-US">
                  <a:latin typeface="Bookman Old Style" pitchFamily="18" charset="0"/>
                </a:endParaRPr>
              </a:p>
            </p:txBody>
          </p:sp>
        </p:grpSp>
        <p:cxnSp>
          <p:nvCxnSpPr>
            <p:cNvPr id="25" name="AutoShape 27"/>
            <p:cNvCxnSpPr>
              <a:cxnSpLocks noChangeShapeType="1"/>
              <a:endCxn id="27" idx="0"/>
            </p:cNvCxnSpPr>
            <p:nvPr/>
          </p:nvCxnSpPr>
          <p:spPr bwMode="auto">
            <a:xfrm>
              <a:off x="2928" y="816"/>
              <a:ext cx="0" cy="335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1097101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Bookman Old Style" pitchFamily="18" charset="0"/>
              </a:rPr>
              <a:t>//Multiplication Algorithm</a:t>
            </a:r>
          </a:p>
          <a:p>
            <a:r>
              <a:rPr lang="en-US" sz="2400" dirty="0" err="1" smtClean="0">
                <a:latin typeface="Bookman Old Style" pitchFamily="18" charset="0"/>
              </a:rPr>
              <a:t>int</a:t>
            </a:r>
            <a:r>
              <a:rPr lang="en-US" sz="2400" dirty="0" smtClean="0">
                <a:latin typeface="Bookman Old Style" pitchFamily="18" charset="0"/>
              </a:rPr>
              <a:t> </a:t>
            </a:r>
            <a:r>
              <a:rPr lang="en-US" sz="2400" dirty="0" smtClean="0">
                <a:latin typeface="Bookman Old Style" pitchFamily="18" charset="0"/>
              </a:rPr>
              <a:t>a, b, product, count;</a:t>
            </a:r>
          </a:p>
          <a:p>
            <a:r>
              <a:rPr lang="en-US" sz="2400" dirty="0" err="1" smtClean="0">
                <a:latin typeface="Bookman Old Style" pitchFamily="18" charset="0"/>
              </a:rPr>
              <a:t>printf</a:t>
            </a:r>
            <a:r>
              <a:rPr lang="en-US" sz="2400" dirty="0" smtClean="0">
                <a:latin typeface="Bookman Old Style" pitchFamily="18" charset="0"/>
              </a:rPr>
              <a:t>("Enter two non-negative numbers: ");</a:t>
            </a:r>
          </a:p>
          <a:p>
            <a:r>
              <a:rPr lang="en-US" sz="2400" dirty="0" err="1" smtClean="0">
                <a:latin typeface="Bookman Old Style" pitchFamily="18" charset="0"/>
              </a:rPr>
              <a:t>scanf</a:t>
            </a:r>
            <a:r>
              <a:rPr lang="en-US" sz="2400" dirty="0" smtClean="0">
                <a:latin typeface="Bookman Old Style" pitchFamily="18" charset="0"/>
              </a:rPr>
              <a:t>("%</a:t>
            </a:r>
            <a:r>
              <a:rPr lang="en-US" sz="2400" dirty="0" err="1" smtClean="0">
                <a:latin typeface="Bookman Old Style" pitchFamily="18" charset="0"/>
              </a:rPr>
              <a:t>i</a:t>
            </a:r>
            <a:r>
              <a:rPr lang="en-US" sz="2400" dirty="0" smtClean="0">
                <a:latin typeface="Bookman Old Style" pitchFamily="18" charset="0"/>
              </a:rPr>
              <a:t> %</a:t>
            </a:r>
            <a:r>
              <a:rPr lang="en-US" sz="2400" dirty="0" err="1" smtClean="0">
                <a:latin typeface="Bookman Old Style" pitchFamily="18" charset="0"/>
              </a:rPr>
              <a:t>i</a:t>
            </a:r>
            <a:r>
              <a:rPr lang="en-US" sz="2400" dirty="0" smtClean="0">
                <a:latin typeface="Bookman Old Style" pitchFamily="18" charset="0"/>
              </a:rPr>
              <a:t>", &amp;a, &amp;b);</a:t>
            </a:r>
          </a:p>
          <a:p>
            <a:r>
              <a:rPr lang="en-US" sz="2400" dirty="0" smtClean="0">
                <a:latin typeface="Bookman Old Style" pitchFamily="18" charset="0"/>
              </a:rPr>
              <a:t>for </a:t>
            </a:r>
            <a:r>
              <a:rPr lang="en-US" sz="2400" dirty="0" smtClean="0">
                <a:latin typeface="Bookman Old Style" pitchFamily="18" charset="0"/>
              </a:rPr>
              <a:t>(product = 0, count = 0; count &lt; b; count = count + 1) {</a:t>
            </a:r>
          </a:p>
          <a:p>
            <a:r>
              <a:rPr lang="en-US" sz="2400" dirty="0" smtClean="0">
                <a:latin typeface="Bookman Old Style" pitchFamily="18" charset="0"/>
              </a:rPr>
              <a:t>    product = product + a;</a:t>
            </a:r>
          </a:p>
          <a:p>
            <a:r>
              <a:rPr lang="en-US" sz="2400" dirty="0" smtClean="0">
                <a:latin typeface="Bookman Old Style" pitchFamily="18" charset="0"/>
              </a:rPr>
              <a:t>}</a:t>
            </a:r>
          </a:p>
          <a:p>
            <a:r>
              <a:rPr lang="en-US" sz="2400" dirty="0" err="1" smtClean="0">
                <a:latin typeface="Bookman Old Style" pitchFamily="18" charset="0"/>
              </a:rPr>
              <a:t>printf</a:t>
            </a:r>
            <a:r>
              <a:rPr lang="en-US" sz="2400" dirty="0" smtClean="0">
                <a:latin typeface="Bookman Old Style" pitchFamily="18" charset="0"/>
              </a:rPr>
              <a:t>("The product of %</a:t>
            </a:r>
            <a:r>
              <a:rPr lang="en-US" sz="2400" dirty="0" err="1" smtClean="0">
                <a:latin typeface="Bookman Old Style" pitchFamily="18" charset="0"/>
              </a:rPr>
              <a:t>i</a:t>
            </a:r>
            <a:r>
              <a:rPr lang="en-US" sz="2400" dirty="0" smtClean="0">
                <a:latin typeface="Bookman Old Style" pitchFamily="18" charset="0"/>
              </a:rPr>
              <a:t> and %</a:t>
            </a:r>
            <a:r>
              <a:rPr lang="en-US" sz="2400" dirty="0" err="1" smtClean="0">
                <a:latin typeface="Bookman Old Style" pitchFamily="18" charset="0"/>
              </a:rPr>
              <a:t>i</a:t>
            </a:r>
            <a:r>
              <a:rPr lang="en-US" sz="2400" dirty="0" smtClean="0">
                <a:latin typeface="Bookman Old Style" pitchFamily="18" charset="0"/>
              </a:rPr>
              <a:t> is %</a:t>
            </a:r>
            <a:r>
              <a:rPr lang="en-US" sz="2400" dirty="0" err="1" smtClean="0">
                <a:latin typeface="Bookman Old Style" pitchFamily="18" charset="0"/>
              </a:rPr>
              <a:t>i</a:t>
            </a:r>
            <a:r>
              <a:rPr lang="en-US" sz="2400" dirty="0" smtClean="0">
                <a:latin typeface="Bookman Old Style" pitchFamily="18" charset="0"/>
              </a:rPr>
              <a:t>\n", a, b, product);</a:t>
            </a:r>
            <a:endParaRPr lang="en-US" sz="2400" dirty="0"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4919008"/>
            <a:ext cx="8534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Bookman Old Style" pitchFamily="18" charset="0"/>
              </a:rPr>
              <a:t>//Sum of first n natural numbers</a:t>
            </a:r>
          </a:p>
          <a:p>
            <a:r>
              <a:rPr lang="en-US" sz="2400" dirty="0" err="1" smtClean="0">
                <a:latin typeface="Bookman Old Style" pitchFamily="18" charset="0"/>
              </a:rPr>
              <a:t>int</a:t>
            </a:r>
            <a:r>
              <a:rPr lang="en-US" sz="2400" dirty="0" smtClean="0">
                <a:latin typeface="Bookman Old Style" pitchFamily="18" charset="0"/>
              </a:rPr>
              <a:t> </a:t>
            </a:r>
            <a:r>
              <a:rPr lang="en-US" sz="2400" dirty="0" smtClean="0">
                <a:latin typeface="Bookman Old Style" pitchFamily="18" charset="0"/>
              </a:rPr>
              <a:t>sum = 0; // the accumulator</a:t>
            </a:r>
          </a:p>
          <a:p>
            <a:r>
              <a:rPr lang="en-US" sz="2400" dirty="0" smtClean="0">
                <a:latin typeface="Bookman Old Style" pitchFamily="18" charset="0"/>
              </a:rPr>
              <a:t>for (</a:t>
            </a:r>
            <a:r>
              <a:rPr lang="en-US" sz="2400" dirty="0" err="1" smtClean="0">
                <a:latin typeface="Bookman Old Style" pitchFamily="18" charset="0"/>
              </a:rPr>
              <a:t>int</a:t>
            </a:r>
            <a:r>
              <a:rPr lang="en-US" sz="2400" dirty="0" smtClean="0">
                <a:latin typeface="Bookman Old Style" pitchFamily="18" charset="0"/>
              </a:rPr>
              <a:t> </a:t>
            </a:r>
            <a:r>
              <a:rPr lang="en-US" sz="2400" dirty="0" err="1" smtClean="0">
                <a:latin typeface="Bookman Old Style" pitchFamily="18" charset="0"/>
              </a:rPr>
              <a:t>i</a:t>
            </a:r>
            <a:r>
              <a:rPr lang="en-US" sz="2400" dirty="0" smtClean="0">
                <a:latin typeface="Bookman Old Style" pitchFamily="18" charset="0"/>
              </a:rPr>
              <a:t> = 1; </a:t>
            </a:r>
            <a:r>
              <a:rPr lang="en-US" sz="2400" dirty="0" err="1" smtClean="0">
                <a:latin typeface="Bookman Old Style" pitchFamily="18" charset="0"/>
              </a:rPr>
              <a:t>i</a:t>
            </a:r>
            <a:r>
              <a:rPr lang="en-US" sz="2400" dirty="0" smtClean="0">
                <a:latin typeface="Bookman Old Style" pitchFamily="18" charset="0"/>
              </a:rPr>
              <a:t> &lt;= n; </a:t>
            </a:r>
            <a:r>
              <a:rPr lang="en-US" sz="2400" dirty="0" err="1" smtClean="0">
                <a:latin typeface="Bookman Old Style" pitchFamily="18" charset="0"/>
              </a:rPr>
              <a:t>i</a:t>
            </a:r>
            <a:r>
              <a:rPr lang="en-US" sz="2400" dirty="0" smtClean="0">
                <a:latin typeface="Bookman Old Style" pitchFamily="18" charset="0"/>
              </a:rPr>
              <a:t>++) {</a:t>
            </a:r>
          </a:p>
          <a:p>
            <a:r>
              <a:rPr lang="en-US" sz="2400" dirty="0" smtClean="0">
                <a:latin typeface="Bookman Old Style" pitchFamily="18" charset="0"/>
              </a:rPr>
              <a:t>    sum += </a:t>
            </a:r>
            <a:r>
              <a:rPr lang="en-US" sz="2400" dirty="0" err="1" smtClean="0">
                <a:latin typeface="Bookman Old Style" pitchFamily="18" charset="0"/>
              </a:rPr>
              <a:t>i</a:t>
            </a:r>
            <a:r>
              <a:rPr lang="en-US" sz="2400" dirty="0" smtClean="0">
                <a:latin typeface="Bookman Old Style" pitchFamily="18" charset="0"/>
              </a:rPr>
              <a:t>; </a:t>
            </a:r>
            <a:endParaRPr lang="en-US" sz="2400" dirty="0" smtClean="0">
              <a:latin typeface="Bookman Old Style" pitchFamily="18" charset="0"/>
            </a:endParaRPr>
          </a:p>
          <a:p>
            <a:r>
              <a:rPr lang="en-US" sz="2400" dirty="0" smtClean="0">
                <a:latin typeface="Bookman Old Style" pitchFamily="18" charset="0"/>
              </a:rPr>
              <a:t>}</a:t>
            </a:r>
            <a:endParaRPr lang="en-US" sz="2400" dirty="0">
              <a:latin typeface="Bookman Old Style" pitchFamily="18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Bookman Old Style" pitchFamily="18" charset="0"/>
              </a:rPr>
              <a:t>Examples</a:t>
            </a:r>
            <a:r>
              <a:rPr lang="en-US" b="1" dirty="0" smtClean="0">
                <a:latin typeface="Bookman Old Style" pitchFamily="18" charset="0"/>
              </a:rPr>
              <a:t> </a:t>
            </a:r>
            <a:r>
              <a:rPr lang="en-US" b="1" dirty="0">
                <a:latin typeface="Bookman Old Style" pitchFamily="18" charset="0"/>
              </a:rPr>
              <a:t>of </a:t>
            </a:r>
            <a:r>
              <a:rPr lang="en-US" b="1" dirty="0" smtClean="0">
                <a:latin typeface="Bookman Old Style" pitchFamily="18" charset="0"/>
              </a:rPr>
              <a:t>for loop: Lecture 6</a:t>
            </a:r>
            <a:endParaRPr lang="en-US" b="1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Bookman Old Style" pitchFamily="18" charset="0"/>
              </a:rPr>
              <a:t>Dissecting The </a:t>
            </a:r>
            <a:r>
              <a:rPr lang="en-US" b="1" dirty="0">
                <a:latin typeface="Bookman Old Style" pitchFamily="18" charset="0"/>
              </a:rPr>
              <a:t>for Statement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219200"/>
            <a:ext cx="8610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7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Each expression in the header of a for loop is 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optional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7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If the initialization is left out, no initialization is performed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7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If the condition is left out, it is always considered to be true, and therefore creates an 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infinite loop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7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We usually call this a “forever loop”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7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If the increment is left out, no increment operation is performed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924800" cy="6858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b="1" dirty="0">
                <a:latin typeface="Bookman Old Style" pitchFamily="18" charset="0"/>
              </a:rPr>
              <a:t>The while Statement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09600" y="1219200"/>
            <a:ext cx="7924800" cy="798513"/>
          </a:xfrm>
          <a:prstGeom prst="rect">
            <a:avLst/>
          </a:prstGeom>
          <a:noFill/>
          <a:ln/>
        </p:spPr>
        <p:txBody>
          <a:bodyPr vert="horz" lIns="92075" tIns="46038" rIns="92075" bIns="46038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A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while statement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 has the following syntax: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665413" y="1808074"/>
            <a:ext cx="3180679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b="1" dirty="0">
                <a:latin typeface="Bookman Old Style" pitchFamily="18" charset="0"/>
              </a:rPr>
              <a:t>while ( </a:t>
            </a:r>
            <a:r>
              <a:rPr lang="en-US" sz="2400" b="1" i="1" dirty="0">
                <a:solidFill>
                  <a:schemeClr val="hlink"/>
                </a:solidFill>
                <a:latin typeface="Bookman Old Style" pitchFamily="18" charset="0"/>
              </a:rPr>
              <a:t>condition</a:t>
            </a:r>
            <a:r>
              <a:rPr lang="en-US" sz="2400" b="1" dirty="0">
                <a:latin typeface="Bookman Old Style" pitchFamily="18" charset="0"/>
              </a:rPr>
              <a:t> ){</a:t>
            </a:r>
          </a:p>
          <a:p>
            <a:r>
              <a:rPr lang="en-US" sz="2400" b="1" dirty="0">
                <a:latin typeface="Bookman Old Style" pitchFamily="18" charset="0"/>
              </a:rPr>
              <a:t>   </a:t>
            </a:r>
            <a:r>
              <a:rPr lang="en-US" sz="2400" b="1" i="1" dirty="0">
                <a:solidFill>
                  <a:schemeClr val="hlink"/>
                </a:solidFill>
                <a:latin typeface="Bookman Old Style" pitchFamily="18" charset="0"/>
              </a:rPr>
              <a:t>statement</a:t>
            </a:r>
            <a:r>
              <a:rPr lang="en-US" sz="2400" b="1" dirty="0">
                <a:latin typeface="Bookman Old Style" pitchFamily="18" charset="0"/>
              </a:rPr>
              <a:t>;</a:t>
            </a:r>
          </a:p>
          <a:p>
            <a:r>
              <a:rPr lang="en-US" sz="2400" b="1" dirty="0">
                <a:latin typeface="Bookman Old Style" pitchFamily="18" charset="0"/>
              </a:rPr>
              <a:t>}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09600" y="3124200"/>
            <a:ext cx="7924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70000"/>
              </a:spcBef>
              <a:buFontTx/>
              <a:buChar char="•"/>
            </a:pPr>
            <a:r>
              <a:rPr lang="en-US" sz="2400" b="1" dirty="0">
                <a:latin typeface="Bookman Old Style" pitchFamily="18" charset="0"/>
              </a:rPr>
              <a:t>If the </a:t>
            </a:r>
            <a:r>
              <a:rPr lang="en-US" sz="2400" b="1" dirty="0">
                <a:solidFill>
                  <a:schemeClr val="hlink"/>
                </a:solidFill>
                <a:latin typeface="Bookman Old Style" pitchFamily="18" charset="0"/>
              </a:rPr>
              <a:t>condition</a:t>
            </a:r>
            <a:r>
              <a:rPr lang="en-US" sz="2400" b="1" dirty="0">
                <a:latin typeface="Bookman Old Style" pitchFamily="18" charset="0"/>
              </a:rPr>
              <a:t> is true, the </a:t>
            </a:r>
            <a:r>
              <a:rPr lang="en-US" sz="2400" b="1" dirty="0">
                <a:solidFill>
                  <a:schemeClr val="hlink"/>
                </a:solidFill>
                <a:latin typeface="Bookman Old Style" pitchFamily="18" charset="0"/>
              </a:rPr>
              <a:t>statement</a:t>
            </a:r>
            <a:r>
              <a:rPr lang="en-US" sz="2400" b="1" dirty="0">
                <a:latin typeface="Bookman Old Style" pitchFamily="18" charset="0"/>
              </a:rPr>
              <a:t> is executed</a:t>
            </a:r>
          </a:p>
          <a:p>
            <a:pPr marL="342900" indent="-342900" eaLnBrk="1" hangingPunct="1">
              <a:spcBef>
                <a:spcPct val="70000"/>
              </a:spcBef>
              <a:buFontTx/>
              <a:buChar char="•"/>
            </a:pPr>
            <a:r>
              <a:rPr lang="en-US" sz="2400" b="1" dirty="0">
                <a:latin typeface="Bookman Old Style" pitchFamily="18" charset="0"/>
              </a:rPr>
              <a:t>Then the condition is evaluated again, and if it is still true, the statement is executed again</a:t>
            </a:r>
          </a:p>
          <a:p>
            <a:pPr marL="342900" indent="-342900" eaLnBrk="1" hangingPunct="1">
              <a:spcBef>
                <a:spcPct val="70000"/>
              </a:spcBef>
              <a:buFontTx/>
              <a:buChar char="•"/>
            </a:pPr>
            <a:r>
              <a:rPr lang="en-US" sz="2400" b="1" dirty="0">
                <a:latin typeface="Bookman Old Style" pitchFamily="18" charset="0"/>
              </a:rPr>
              <a:t>The statement is executed repeatedly until the condition becomes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ookman Old Style" pitchFamily="18" charset="0"/>
              </a:rPr>
              <a:t>Logic of a while Loop</a:t>
            </a:r>
          </a:p>
        </p:txBody>
      </p: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3768725" y="3124200"/>
            <a:ext cx="1600200" cy="1295400"/>
            <a:chOff x="2112" y="1968"/>
            <a:chExt cx="1008" cy="816"/>
          </a:xfrm>
        </p:grpSpPr>
        <p:grpSp>
          <p:nvGrpSpPr>
            <p:cNvPr id="9" name="Group 19"/>
            <p:cNvGrpSpPr>
              <a:grpSpLocks/>
            </p:cNvGrpSpPr>
            <p:nvPr/>
          </p:nvGrpSpPr>
          <p:grpSpPr bwMode="auto">
            <a:xfrm>
              <a:off x="2112" y="2543"/>
              <a:ext cx="1008" cy="241"/>
              <a:chOff x="2112" y="2543"/>
              <a:chExt cx="1008" cy="241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Bookman Old Style" pitchFamily="18" charset="0"/>
                </a:endParaRPr>
              </a:p>
            </p:txBody>
          </p:sp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171" y="2543"/>
                <a:ext cx="891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800" b="1">
                    <a:latin typeface="Bookman Old Style" pitchFamily="18" charset="0"/>
                  </a:rPr>
                  <a:t>statement</a:t>
                </a:r>
                <a:endParaRPr lang="en-US">
                  <a:latin typeface="Bookman Old Style" pitchFamily="18" charset="0"/>
                </a:endParaRPr>
              </a:p>
            </p:txBody>
          </p:sp>
        </p:grpSp>
        <p:cxnSp>
          <p:nvCxnSpPr>
            <p:cNvPr id="10" name="AutoShape 7"/>
            <p:cNvCxnSpPr>
              <a:cxnSpLocks noChangeShapeType="1"/>
              <a:stCxn id="21" idx="2"/>
              <a:endCxn id="12" idx="0"/>
            </p:cNvCxnSpPr>
            <p:nvPr/>
          </p:nvCxnSpPr>
          <p:spPr bwMode="auto">
            <a:xfrm>
              <a:off x="2616" y="1968"/>
              <a:ext cx="0" cy="57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</p:cxn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2623" y="2111"/>
              <a:ext cx="430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b="1">
                  <a:solidFill>
                    <a:schemeClr val="hlink"/>
                  </a:solidFill>
                  <a:latin typeface="Bookman Old Style" pitchFamily="18" charset="0"/>
                </a:rPr>
                <a:t>true</a:t>
              </a:r>
              <a:endParaRPr lang="en-US">
                <a:solidFill>
                  <a:schemeClr val="hlink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4" name="AutoShape 9"/>
          <p:cNvCxnSpPr>
            <a:cxnSpLocks noChangeShapeType="1"/>
            <a:stCxn id="12" idx="1"/>
            <a:endCxn id="21" idx="1"/>
          </p:cNvCxnSpPr>
          <p:nvPr/>
        </p:nvCxnSpPr>
        <p:spPr bwMode="auto">
          <a:xfrm rot="10800000">
            <a:off x="3540125" y="2590800"/>
            <a:ext cx="228600" cy="1638300"/>
          </a:xfrm>
          <a:prstGeom prst="bentConnector3">
            <a:avLst>
              <a:gd name="adj1" fmla="val 250694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  <a:effectLst/>
        </p:spPr>
      </p:cxn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4508500" y="2590800"/>
            <a:ext cx="1984375" cy="2590800"/>
            <a:chOff x="2578" y="1680"/>
            <a:chExt cx="1250" cy="1584"/>
          </a:xfrm>
        </p:grpSpPr>
        <p:cxnSp>
          <p:nvCxnSpPr>
            <p:cNvPr id="16" name="AutoShape 16"/>
            <p:cNvCxnSpPr>
              <a:cxnSpLocks noChangeShapeType="1"/>
              <a:stCxn id="21" idx="3"/>
            </p:cNvCxnSpPr>
            <p:nvPr/>
          </p:nvCxnSpPr>
          <p:spPr bwMode="auto">
            <a:xfrm flipH="1">
              <a:off x="2578" y="1680"/>
              <a:ext cx="638" cy="1584"/>
            </a:xfrm>
            <a:prstGeom prst="bentConnector4">
              <a:avLst>
                <a:gd name="adj1" fmla="val -22569"/>
                <a:gd name="adj2" fmla="val 83458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</p:spPr>
        </p:cxn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3361" y="2114"/>
              <a:ext cx="467" cy="2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b="1">
                  <a:solidFill>
                    <a:schemeClr val="hlink"/>
                  </a:solidFill>
                  <a:latin typeface="Bookman Old Style" pitchFamily="18" charset="0"/>
                </a:rPr>
                <a:t>false</a:t>
              </a:r>
              <a:endParaRPr lang="en-US">
                <a:solidFill>
                  <a:schemeClr val="hlin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540125" y="1371600"/>
            <a:ext cx="2057400" cy="1752600"/>
            <a:chOff x="1968" y="864"/>
            <a:chExt cx="1296" cy="1104"/>
          </a:xfrm>
        </p:grpSpPr>
        <p:cxnSp>
          <p:nvCxnSpPr>
            <p:cNvPr id="19" name="AutoShape 14"/>
            <p:cNvCxnSpPr>
              <a:cxnSpLocks noChangeShapeType="1"/>
              <a:endCxn id="21" idx="0"/>
            </p:cNvCxnSpPr>
            <p:nvPr/>
          </p:nvCxnSpPr>
          <p:spPr bwMode="auto">
            <a:xfrm>
              <a:off x="2616" y="864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</p:cxnSp>
        <p:grpSp>
          <p:nvGrpSpPr>
            <p:cNvPr id="20" name="Group 18"/>
            <p:cNvGrpSpPr>
              <a:grpSpLocks/>
            </p:cNvGrpSpPr>
            <p:nvPr/>
          </p:nvGrpSpPr>
          <p:grpSpPr bwMode="auto">
            <a:xfrm>
              <a:off x="1968" y="1296"/>
              <a:ext cx="1296" cy="672"/>
              <a:chOff x="1968" y="1296"/>
              <a:chExt cx="1296" cy="672"/>
            </a:xfrm>
          </p:grpSpPr>
          <p:sp>
            <p:nvSpPr>
              <p:cNvPr id="21" name="AutoShape 12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296" cy="672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Bookman Old Style" pitchFamily="18" charset="0"/>
                </a:endParaRPr>
              </a:p>
            </p:txBody>
          </p:sp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2193" y="1428"/>
                <a:ext cx="847" cy="40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800" b="1">
                    <a:latin typeface="Bookman Old Style" pitchFamily="18" charset="0"/>
                  </a:rPr>
                  <a:t>condition</a:t>
                </a:r>
              </a:p>
              <a:p>
                <a:pPr algn="ctr"/>
                <a:r>
                  <a:rPr lang="en-US" sz="1800" b="1">
                    <a:latin typeface="Bookman Old Style" pitchFamily="18" charset="0"/>
                  </a:rPr>
                  <a:t>evaluated</a:t>
                </a:r>
                <a:endParaRPr lang="en-US">
                  <a:latin typeface="Bookman Old Style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1310</Words>
  <Application>Microsoft Office PowerPoint</Application>
  <PresentationFormat>On-screen Show (4:3)</PresentationFormat>
  <Paragraphs>224</Paragraphs>
  <Slides>21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CS 101 Introductory Programming - Lecture 7: Loops In C &amp; Good Coding Practices</vt:lpstr>
      <vt:lpstr>Slide 2</vt:lpstr>
      <vt:lpstr>Repetition Statements</vt:lpstr>
      <vt:lpstr>The for Statement</vt:lpstr>
      <vt:lpstr>Logic of a for loop</vt:lpstr>
      <vt:lpstr>Examples of for loop: Lecture 6</vt:lpstr>
      <vt:lpstr>Dissecting The for Statement</vt:lpstr>
      <vt:lpstr>The while Statement</vt:lpstr>
      <vt:lpstr>Logic of a while Loop</vt:lpstr>
      <vt:lpstr>The while Statement</vt:lpstr>
      <vt:lpstr>Analyzing The while Statement</vt:lpstr>
      <vt:lpstr>Examples of while loop</vt:lpstr>
      <vt:lpstr>Another Example of while loop</vt:lpstr>
      <vt:lpstr>The do-while Statement</vt:lpstr>
      <vt:lpstr>Logic of a do-while Loop</vt:lpstr>
      <vt:lpstr>Slide 16</vt:lpstr>
      <vt:lpstr>Comparing while and do</vt:lpstr>
      <vt:lpstr>Infinite Loops</vt:lpstr>
      <vt:lpstr>Example: Infinite Loop</vt:lpstr>
      <vt:lpstr>Good Coding Style Practice</vt:lpstr>
      <vt:lpstr>Some Case Studies/Sample Programs To Try Out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sunshine</dc:creator>
  <cp:lastModifiedBy>sunshine</cp:lastModifiedBy>
  <cp:revision>12</cp:revision>
  <dcterms:created xsi:type="dcterms:W3CDTF">2006-08-16T00:00:00Z</dcterms:created>
  <dcterms:modified xsi:type="dcterms:W3CDTF">2014-02-20T06:14:09Z</dcterms:modified>
</cp:coreProperties>
</file>