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sldIdLst>
    <p:sldId id="260" r:id="rId2"/>
    <p:sldId id="259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4660"/>
  </p:normalViewPr>
  <p:slideViewPr>
    <p:cSldViewPr snapToGrid="0">
      <p:cViewPr varScale="1">
        <p:scale>
          <a:sx n="41" d="100"/>
          <a:sy n="41" d="100"/>
        </p:scale>
        <p:origin x="27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6A9CE-DFE3-4030-8639-DF89D157DC4E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51233-9F83-4072-B1C8-29169438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AEB-FBCA-4C3F-9856-90D8B0BDCE29}" type="datetime1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2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2FBF-D759-4825-A2AD-722E64042256}" type="datetime1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94020" y="5646"/>
            <a:ext cx="1363980" cy="324556"/>
          </a:xfrm>
          <a:prstGeom prst="rect">
            <a:avLst/>
          </a:prstGeom>
        </p:spPr>
        <p:txBody>
          <a:bodyPr/>
          <a:lstStyle/>
          <a:p>
            <a:fld id="{2185830C-5CED-4D7A-971F-3172C03F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760F-B874-4CF5-9E63-1BCC90F84D87}" type="datetime1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94020" y="5646"/>
            <a:ext cx="1363980" cy="324556"/>
          </a:xfrm>
          <a:prstGeom prst="rect">
            <a:avLst/>
          </a:prstGeom>
        </p:spPr>
        <p:txBody>
          <a:bodyPr/>
          <a:lstStyle/>
          <a:p>
            <a:fld id="{2185830C-5CED-4D7A-971F-3172C03F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05C4-CB6C-44BA-B168-B57EAA4F1886}" type="datetime1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BBDD-66E4-4ABD-839B-ADA51BFC8053}" type="datetime1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94020" y="5646"/>
            <a:ext cx="1363980" cy="324556"/>
          </a:xfrm>
          <a:prstGeom prst="rect">
            <a:avLst/>
          </a:prstGeom>
        </p:spPr>
        <p:txBody>
          <a:bodyPr/>
          <a:lstStyle/>
          <a:p>
            <a:fld id="{2185830C-5CED-4D7A-971F-3172C03F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623-3B06-41FE-AEE5-2BA519EDF0C3}" type="datetime1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94020" y="5646"/>
            <a:ext cx="1363980" cy="324556"/>
          </a:xfrm>
          <a:prstGeom prst="rect">
            <a:avLst/>
          </a:prstGeom>
        </p:spPr>
        <p:txBody>
          <a:bodyPr/>
          <a:lstStyle/>
          <a:p>
            <a:fld id="{2185830C-5CED-4D7A-971F-3172C03F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68B-D6EE-4B09-B04F-08D0DF403E80}" type="datetime1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494020" y="5646"/>
            <a:ext cx="1363980" cy="324556"/>
          </a:xfrm>
          <a:prstGeom prst="rect">
            <a:avLst/>
          </a:prstGeom>
        </p:spPr>
        <p:txBody>
          <a:bodyPr/>
          <a:lstStyle/>
          <a:p>
            <a:fld id="{2185830C-5CED-4D7A-971F-3172C03F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34D4-CB6F-4E8F-A243-328A8D110555}" type="datetime1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94020" y="5646"/>
            <a:ext cx="1363980" cy="324556"/>
          </a:xfrm>
          <a:prstGeom prst="rect">
            <a:avLst/>
          </a:prstGeom>
        </p:spPr>
        <p:txBody>
          <a:bodyPr/>
          <a:lstStyle/>
          <a:p>
            <a:fld id="{2185830C-5CED-4D7A-971F-3172C03F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B3C7-9331-4793-A4EC-52D0FEE85CF3}" type="datetime1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94020" y="5646"/>
            <a:ext cx="1363980" cy="324556"/>
          </a:xfrm>
          <a:prstGeom prst="rect">
            <a:avLst/>
          </a:prstGeom>
        </p:spPr>
        <p:txBody>
          <a:bodyPr/>
          <a:lstStyle/>
          <a:p>
            <a:fld id="{2185830C-5CED-4D7A-971F-3172C03F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5D89-504D-4E13-9354-E200A6BAF586}" type="datetime1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94020" y="5646"/>
            <a:ext cx="1363980" cy="324556"/>
          </a:xfrm>
          <a:prstGeom prst="rect">
            <a:avLst/>
          </a:prstGeom>
        </p:spPr>
        <p:txBody>
          <a:bodyPr/>
          <a:lstStyle/>
          <a:p>
            <a:fld id="{2185830C-5CED-4D7A-971F-3172C03F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4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9122-EB47-40D6-853B-079ADA625A21}" type="datetime1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94020" y="5646"/>
            <a:ext cx="1363980" cy="324556"/>
          </a:xfrm>
          <a:prstGeom prst="rect">
            <a:avLst/>
          </a:prstGeom>
        </p:spPr>
        <p:txBody>
          <a:bodyPr/>
          <a:lstStyle/>
          <a:p>
            <a:fld id="{2185830C-5CED-4D7A-971F-3172C03F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5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F800-29B7-448E-876C-6CE42B35D7AC}" type="datetime1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931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HOME PAGE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69332"/>
            <a:ext cx="5048250" cy="39740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u="sng" dirty="0"/>
              <a:t>Welcome!</a:t>
            </a:r>
          </a:p>
          <a:p>
            <a:pPr algn="just"/>
            <a:r>
              <a:rPr lang="en-US" sz="1600" dirty="0"/>
              <a:t>Site description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Disclaimer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250" y="738664"/>
            <a:ext cx="1809750" cy="36047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u="sng" dirty="0"/>
              <a:t>Categories</a:t>
            </a:r>
          </a:p>
          <a:p>
            <a:pPr algn="just"/>
            <a:r>
              <a:rPr lang="en-US" sz="1600" dirty="0"/>
              <a:t>Construction</a:t>
            </a:r>
          </a:p>
          <a:p>
            <a:pPr algn="just"/>
            <a:r>
              <a:rPr lang="en-US" sz="1600" dirty="0"/>
              <a:t>Dynamics</a:t>
            </a:r>
          </a:p>
          <a:p>
            <a:pPr algn="just"/>
            <a:r>
              <a:rPr lang="en-US" sz="1600" dirty="0"/>
              <a:t>Fluids</a:t>
            </a:r>
          </a:p>
          <a:p>
            <a:pPr algn="just"/>
            <a:r>
              <a:rPr lang="en-US" sz="1600" dirty="0"/>
              <a:t>Heat Transfer</a:t>
            </a:r>
          </a:p>
          <a:p>
            <a:pPr algn="just"/>
            <a:r>
              <a:rPr lang="en-US" sz="1600" dirty="0"/>
              <a:t>Material Science</a:t>
            </a:r>
          </a:p>
          <a:p>
            <a:pPr algn="just"/>
            <a:r>
              <a:rPr lang="en-US" sz="1600" dirty="0"/>
              <a:t>Statics</a:t>
            </a:r>
          </a:p>
          <a:p>
            <a:pPr algn="just"/>
            <a:r>
              <a:rPr lang="en-US" sz="1600" dirty="0"/>
              <a:t>Thermodynamics</a:t>
            </a:r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8388348" y="1888968"/>
            <a:ext cx="2603501" cy="1254282"/>
          </a:xfrm>
          <a:prstGeom prst="wedgeRoundRectCallout">
            <a:avLst>
              <a:gd name="adj1" fmla="val -129481"/>
              <a:gd name="adj2" fmla="val -742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Hyperlinks to an alphabetical list of associated demos based on their “SECTION” identifier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343400"/>
            <a:ext cx="6858000" cy="784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u="sng" dirty="0"/>
              <a:t>Pictures from some of the demos</a:t>
            </a:r>
            <a:endParaRPr lang="en-US" sz="1600" dirty="0"/>
          </a:p>
        </p:txBody>
      </p:sp>
      <p:sp>
        <p:nvSpPr>
          <p:cNvPr id="9" name="Speech Bubble: Rectangle with Corners Rounded 8"/>
          <p:cNvSpPr/>
          <p:nvPr/>
        </p:nvSpPr>
        <p:spPr>
          <a:xfrm>
            <a:off x="3747724" y="6686550"/>
            <a:ext cx="2601052" cy="1789056"/>
          </a:xfrm>
          <a:prstGeom prst="wedgeRoundRectCallout">
            <a:avLst>
              <a:gd name="adj1" fmla="val -58204"/>
              <a:gd name="adj2" fmla="val -962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Clicking on a picture takes  you to that demo page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48250" y="369333"/>
            <a:ext cx="18097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u="sng" dirty="0"/>
              <a:t>SEARCH BOX</a:t>
            </a:r>
            <a:endParaRPr lang="en-US" sz="1600" dirty="0"/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8159748" y="184666"/>
            <a:ext cx="2603501" cy="1254282"/>
          </a:xfrm>
          <a:prstGeom prst="wedgeRoundRectCallout">
            <a:avLst>
              <a:gd name="adj1" fmla="val -108505"/>
              <a:gd name="adj2" fmla="val -206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Searches Titles, Sections, and Keywords</a:t>
            </a:r>
          </a:p>
        </p:txBody>
      </p:sp>
    </p:spTree>
    <p:extLst>
      <p:ext uri="{BB962C8B-B14F-4D97-AF65-F5344CB8AC3E}">
        <p14:creationId xmlns:p14="http://schemas.microsoft.com/office/powerpoint/2010/main" val="293130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68580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SECTION (STATICS, MECHANICS, THERMO, ETC.)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738664"/>
            <a:ext cx="68580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Submitted by: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1107996"/>
            <a:ext cx="182117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700" y="1155502"/>
            <a:ext cx="1595120" cy="274320"/>
            <a:chOff x="139700" y="1155502"/>
            <a:chExt cx="1595120" cy="274320"/>
          </a:xfrm>
        </p:grpSpPr>
        <p:sp>
          <p:nvSpPr>
            <p:cNvPr id="8" name="Star: 5 Points 7"/>
            <p:cNvSpPr>
              <a:spLocks noChangeAspect="1"/>
            </p:cNvSpPr>
            <p:nvPr/>
          </p:nvSpPr>
          <p:spPr>
            <a:xfrm>
              <a:off x="139700" y="1155502"/>
              <a:ext cx="274320" cy="27432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" name="Star: 5 Points 9"/>
            <p:cNvSpPr>
              <a:spLocks noChangeAspect="1"/>
            </p:cNvSpPr>
            <p:nvPr/>
          </p:nvSpPr>
          <p:spPr>
            <a:xfrm>
              <a:off x="469900" y="1155502"/>
              <a:ext cx="274320" cy="27432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Star: 5 Points 10"/>
            <p:cNvSpPr>
              <a:spLocks noChangeAspect="1"/>
            </p:cNvSpPr>
            <p:nvPr/>
          </p:nvSpPr>
          <p:spPr>
            <a:xfrm>
              <a:off x="800100" y="1155502"/>
              <a:ext cx="274320" cy="27432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Star: 5 Points 11"/>
            <p:cNvSpPr>
              <a:spLocks noChangeAspect="1"/>
            </p:cNvSpPr>
            <p:nvPr/>
          </p:nvSpPr>
          <p:spPr>
            <a:xfrm>
              <a:off x="1130300" y="1155502"/>
              <a:ext cx="274320" cy="27432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Star: 5 Points 12"/>
            <p:cNvSpPr>
              <a:spLocks noChangeAspect="1"/>
            </p:cNvSpPr>
            <p:nvPr/>
          </p:nvSpPr>
          <p:spPr>
            <a:xfrm>
              <a:off x="1460500" y="1155502"/>
              <a:ext cx="274320" cy="27432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821180" y="1107995"/>
            <a:ext cx="5036819" cy="3777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b="1" dirty="0"/>
              <a:t>#### educational reviews</a:t>
            </a:r>
          </a:p>
        </p:txBody>
      </p:sp>
      <p:sp>
        <p:nvSpPr>
          <p:cNvPr id="16" name="Speech Bubble: Rectangle with Corners Rounded 15"/>
          <p:cNvSpPr/>
          <p:nvPr/>
        </p:nvSpPr>
        <p:spPr>
          <a:xfrm>
            <a:off x="-2578100" y="923330"/>
            <a:ext cx="2014220" cy="2353270"/>
          </a:xfrm>
          <a:prstGeom prst="wedgeRoundRectCallout">
            <a:avLst>
              <a:gd name="adj1" fmla="val 76995"/>
              <a:gd name="adj2" fmla="val -306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 rating</a:t>
            </a:r>
          </a:p>
          <a:p>
            <a:pPr algn="ctr"/>
            <a:r>
              <a:rPr lang="en-US" sz="1400" dirty="0"/>
              <a:t>1 – Needs Work</a:t>
            </a:r>
          </a:p>
          <a:p>
            <a:pPr algn="ctr"/>
            <a:r>
              <a:rPr lang="en-US" sz="1400" dirty="0"/>
              <a:t>2 – Poor</a:t>
            </a:r>
          </a:p>
          <a:p>
            <a:pPr algn="ctr"/>
            <a:r>
              <a:rPr lang="en-US" sz="1400" dirty="0"/>
              <a:t>3 – Average</a:t>
            </a:r>
          </a:p>
          <a:p>
            <a:pPr algn="ctr"/>
            <a:r>
              <a:rPr lang="en-US" sz="1400" dirty="0"/>
              <a:t>4 – Good</a:t>
            </a:r>
          </a:p>
          <a:p>
            <a:pPr algn="ctr"/>
            <a:r>
              <a:rPr lang="en-US" sz="1400" dirty="0"/>
              <a:t>5 – Excellent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Hovering over Star shows the associated word (i.e. “Good”)</a:t>
            </a:r>
          </a:p>
        </p:txBody>
      </p:sp>
      <p:sp>
        <p:nvSpPr>
          <p:cNvPr id="17" name="Speech Bubble: Rectangle with Corners Rounded 16"/>
          <p:cNvSpPr/>
          <p:nvPr/>
        </p:nvSpPr>
        <p:spPr>
          <a:xfrm>
            <a:off x="8369299" y="222883"/>
            <a:ext cx="2540908" cy="545053"/>
          </a:xfrm>
          <a:prstGeom prst="wedgeRoundRectCallout">
            <a:avLst>
              <a:gd name="adj1" fmla="val -135489"/>
              <a:gd name="adj2" fmla="val 104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Hyperlink to the full library of the current section</a:t>
            </a:r>
          </a:p>
        </p:txBody>
      </p:sp>
      <p:sp>
        <p:nvSpPr>
          <p:cNvPr id="18" name="Speech Bubble: Rectangle with Corners Rounded 17"/>
          <p:cNvSpPr/>
          <p:nvPr/>
        </p:nvSpPr>
        <p:spPr>
          <a:xfrm>
            <a:off x="8388349" y="769774"/>
            <a:ext cx="2327730" cy="522888"/>
          </a:xfrm>
          <a:prstGeom prst="wedgeRoundRectCallout">
            <a:avLst>
              <a:gd name="adj1" fmla="val -136077"/>
              <a:gd name="adj2" fmla="val -264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Hyperlink to all demos submitted by that creator</a:t>
            </a:r>
          </a:p>
        </p:txBody>
      </p:sp>
      <p:sp>
        <p:nvSpPr>
          <p:cNvPr id="19" name="Speech Bubble: Rectangle with Corners Rounded 18"/>
          <p:cNvSpPr/>
          <p:nvPr/>
        </p:nvSpPr>
        <p:spPr>
          <a:xfrm>
            <a:off x="8413204" y="1329711"/>
            <a:ext cx="2540908" cy="398722"/>
          </a:xfrm>
          <a:prstGeom prst="wedgeRoundRectCallout">
            <a:avLst>
              <a:gd name="adj1" fmla="val -207072"/>
              <a:gd name="adj2" fmla="val -509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Hyperlink to the reviews at the bottom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26" y="1847180"/>
            <a:ext cx="6858000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/>
              <a:t>Keywords:</a:t>
            </a:r>
          </a:p>
        </p:txBody>
      </p:sp>
      <p:sp>
        <p:nvSpPr>
          <p:cNvPr id="25" name="Speech Bubble: Rectangle with Corners Rounded 24"/>
          <p:cNvSpPr/>
          <p:nvPr/>
        </p:nvSpPr>
        <p:spPr>
          <a:xfrm>
            <a:off x="8120016" y="3045766"/>
            <a:ext cx="2864396" cy="461665"/>
          </a:xfrm>
          <a:prstGeom prst="wedgeRoundRectCallout">
            <a:avLst>
              <a:gd name="adj1" fmla="val -193410"/>
              <a:gd name="adj2" fmla="val -2717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Hyperlink to a list of demos that also have the same key word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2154957"/>
            <a:ext cx="6858000" cy="11216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u="sng" dirty="0"/>
              <a:t>Model Description</a:t>
            </a:r>
            <a:r>
              <a:rPr lang="en-US" sz="1600" dirty="0"/>
              <a:t>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1" y="3276599"/>
            <a:ext cx="6858000" cy="27314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u="sng" dirty="0"/>
              <a:t>Engineering Principle</a:t>
            </a:r>
            <a:r>
              <a:rPr lang="en-US" sz="1600" dirty="0"/>
              <a:t>: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3896"/>
              </p:ext>
            </p:extLst>
          </p:nvPr>
        </p:nvGraphicFramePr>
        <p:xfrm>
          <a:off x="8526" y="8929791"/>
          <a:ext cx="6858000" cy="1346815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96262916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439433404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3791360505"/>
                    </a:ext>
                  </a:extLst>
                </a:gridCol>
                <a:gridCol w="3621314">
                  <a:extLst>
                    <a:ext uri="{9D8B030D-6E8A-4147-A177-3AD203B41FA5}">
                      <a16:colId xmlns:a16="http://schemas.microsoft.com/office/drawing/2014/main" val="2025056199"/>
                    </a:ext>
                  </a:extLst>
                </a:gridCol>
              </a:tblGrid>
              <a:tr h="8479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Cost and Build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Description/Details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27256"/>
                  </a:ext>
                </a:extLst>
              </a:tr>
              <a:tr h="4988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50678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526" y="8545945"/>
            <a:ext cx="68580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REQUIRED ITEMS</a:t>
            </a:r>
          </a:p>
        </p:txBody>
      </p:sp>
      <p:sp>
        <p:nvSpPr>
          <p:cNvPr id="32" name="Speech Bubble: Rectangle with Corners Rounded 31"/>
          <p:cNvSpPr/>
          <p:nvPr/>
        </p:nvSpPr>
        <p:spPr>
          <a:xfrm>
            <a:off x="8413204" y="9814610"/>
            <a:ext cx="2864396" cy="461665"/>
          </a:xfrm>
          <a:prstGeom prst="wedgeRoundRectCallout">
            <a:avLst>
              <a:gd name="adj1" fmla="val -109233"/>
              <a:gd name="adj2" fmla="val 2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These vary from 2 items to 10 with long descriptions</a:t>
            </a:r>
          </a:p>
        </p:txBody>
      </p:sp>
      <p:sp>
        <p:nvSpPr>
          <p:cNvPr id="34" name="Speech Bubble: Rectangle with Corners Rounded 33"/>
          <p:cNvSpPr/>
          <p:nvPr/>
        </p:nvSpPr>
        <p:spPr>
          <a:xfrm>
            <a:off x="8388349" y="3789427"/>
            <a:ext cx="3272973" cy="1455526"/>
          </a:xfrm>
          <a:prstGeom prst="wedgeRoundRectCallout">
            <a:avLst>
              <a:gd name="adj1" fmla="val -109233"/>
              <a:gd name="adj2" fmla="val 2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section varies in complexity for each concept.  This is where most equations are defined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26" y="1477328"/>
            <a:ext cx="263760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b="1" dirty="0"/>
              <a:t>### views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75842" y="1477328"/>
            <a:ext cx="239068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b="1" dirty="0"/>
              <a:t>### downloads</a:t>
            </a:r>
          </a:p>
        </p:txBody>
      </p:sp>
      <p:sp>
        <p:nvSpPr>
          <p:cNvPr id="36" name="Speech Bubble: Rectangle with Corners Rounded 35"/>
          <p:cNvSpPr/>
          <p:nvPr/>
        </p:nvSpPr>
        <p:spPr>
          <a:xfrm>
            <a:off x="8388349" y="1888968"/>
            <a:ext cx="2601052" cy="623988"/>
          </a:xfrm>
          <a:prstGeom prst="wedgeRoundRectCallout">
            <a:avLst>
              <a:gd name="adj1" fmla="val -119725"/>
              <a:gd name="adj2" fmla="val -854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download button that pulls the PDF version from the data base</a:t>
            </a:r>
          </a:p>
        </p:txBody>
      </p:sp>
      <p:sp>
        <p:nvSpPr>
          <p:cNvPr id="2" name="Arrow: Down 1"/>
          <p:cNvSpPr/>
          <p:nvPr/>
        </p:nvSpPr>
        <p:spPr>
          <a:xfrm>
            <a:off x="6225020" y="1516134"/>
            <a:ext cx="228168" cy="3001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2720250" y="1516134"/>
            <a:ext cx="1681477" cy="3165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 BUTTON</a:t>
            </a:r>
          </a:p>
        </p:txBody>
      </p:sp>
    </p:spTree>
    <p:extLst>
      <p:ext uri="{BB962C8B-B14F-4D97-AF65-F5344CB8AC3E}">
        <p14:creationId xmlns:p14="http://schemas.microsoft.com/office/powerpoint/2010/main" val="294596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10498002"/>
            <a:ext cx="6858000" cy="1693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u="sng" dirty="0"/>
              <a:t>Reviews</a:t>
            </a:r>
            <a:r>
              <a:rPr lang="en-US" sz="1600" dirty="0"/>
              <a:t>: All reviews, with the ability to filter by Star Rating</a:t>
            </a:r>
          </a:p>
          <a:p>
            <a:pPr algn="just"/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6270291"/>
            <a:ext cx="6858000" cy="6428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u="sng" dirty="0"/>
              <a:t>Citation</a:t>
            </a:r>
            <a:r>
              <a:rPr lang="en-US" sz="1600" dirty="0"/>
              <a:t>: If using in class or research, a Harvard style citation </a:t>
            </a:r>
          </a:p>
          <a:p>
            <a:pPr algn="just"/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0" y="9437844"/>
            <a:ext cx="6858000" cy="10601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u="sng" dirty="0"/>
              <a:t>Review</a:t>
            </a:r>
            <a:r>
              <a:rPr lang="en-US" sz="1600" dirty="0"/>
              <a:t>: A box to leave a review about the demo</a:t>
            </a:r>
          </a:p>
          <a:p>
            <a:pPr algn="just"/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0"/>
            <a:ext cx="68580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69332"/>
            <a:ext cx="6858000" cy="3708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u="sng" dirty="0"/>
              <a:t>Before Class</a:t>
            </a:r>
            <a:r>
              <a:rPr lang="en-US" sz="1600" dirty="0"/>
              <a:t>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750035"/>
            <a:ext cx="6858000" cy="38655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u="sng" dirty="0"/>
              <a:t>In Class</a:t>
            </a:r>
            <a:r>
              <a:rPr lang="en-US" sz="1600" dirty="0"/>
              <a:t>:  </a:t>
            </a:r>
            <a:r>
              <a:rPr lang="en-US" sz="1600" dirty="0"/>
              <a:t>This is the main effort, which discusses how to implement the demo in class.</a:t>
            </a:r>
          </a:p>
          <a:p>
            <a:pPr algn="just"/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0" y="4611073"/>
            <a:ext cx="6858000" cy="16592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u="sng" dirty="0"/>
              <a:t>Additional Application</a:t>
            </a:r>
            <a:r>
              <a:rPr lang="en-US" sz="1600" dirty="0"/>
              <a:t>:</a:t>
            </a:r>
          </a:p>
          <a:p>
            <a:pPr algn="just"/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0" y="8370375"/>
            <a:ext cx="6858000" cy="10601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u="sng" dirty="0"/>
              <a:t>Modifications/Recommended Changes</a:t>
            </a:r>
            <a:r>
              <a:rPr lang="en-US" sz="1600" dirty="0"/>
              <a:t>: A box to leave constructive feedback to improve the model.  This information needs to have the ability to be removed from the site once considered.</a:t>
            </a:r>
          </a:p>
          <a:p>
            <a:pPr algn="just"/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0" y="7993732"/>
            <a:ext cx="68580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u="sng" dirty="0"/>
              <a:t>HOME BUTTON and BACK TO TOP BUTTON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839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304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HTG</dc:title>
  <dc:creator>David Flaherty</dc:creator>
  <cp:lastModifiedBy>David Flaherty</cp:lastModifiedBy>
  <cp:revision>56</cp:revision>
  <dcterms:created xsi:type="dcterms:W3CDTF">2016-02-27T05:43:03Z</dcterms:created>
  <dcterms:modified xsi:type="dcterms:W3CDTF">2016-11-14T06:30:58Z</dcterms:modified>
</cp:coreProperties>
</file>