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4" r:id="rId3"/>
    <p:sldId id="492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266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범구 조" initials="범조" lastIdx="6" clrIdx="0">
    <p:extLst>
      <p:ext uri="{19B8F6BF-5375-455C-9EA6-DF929625EA0E}">
        <p15:presenceInfo xmlns:p15="http://schemas.microsoft.com/office/powerpoint/2012/main" userId="d6905ba6d6ad7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0"/>
    <a:srgbClr val="FF99FF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2" autoAdjust="0"/>
    <p:restoredTop sz="96346" autoAdjust="0"/>
  </p:normalViewPr>
  <p:slideViewPr>
    <p:cSldViewPr snapToGrid="0">
      <p:cViewPr varScale="1">
        <p:scale>
          <a:sx n="108" d="100"/>
          <a:sy n="108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67" y="238125"/>
            <a:ext cx="11565466" cy="60007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ea typeface="송성훈 구" panose="02010504000101010101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267" y="1032933"/>
            <a:ext cx="11565466" cy="568854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solidFill>
                  <a:srgbClr val="FFC000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4pPr>
            <a:lvl5pPr>
              <a:lnSpc>
                <a:spcPct val="150000"/>
              </a:lnSpc>
              <a:defRPr sz="1400">
                <a:solidFill>
                  <a:schemeClr val="bg1"/>
                </a:solidFill>
                <a:latin typeface=" 우체국L" panose="02030504000101010101" pitchFamily="18" charset="-127"/>
                <a:ea typeface=" 우체국L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13267" y="838200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13267" y="966787"/>
            <a:ext cx="11565466" cy="84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자동차 삽화에 대한 이미지 검색결과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10337800" y="11359"/>
            <a:ext cx="1854200" cy="8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자율주행자동차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039" y="4046137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Class 10,11 : Python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및 </a:t>
            </a:r>
            <a:r>
              <a:rPr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OpenCV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설치 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윈도우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)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28676" y="4739728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5697" y="4721639"/>
            <a:ext cx="1807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 우체국L" panose="02030504000101010101" pitchFamily="18" charset="-127"/>
                <a:ea typeface=" 우체국L" panose="02030504000101010101" pitchFamily="18" charset="-127"/>
              </a:rPr>
              <a:t>2020.02.01</a:t>
            </a:r>
            <a:endParaRPr lang="ko-KR" altLang="en-US" sz="1600" b="1" dirty="0"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  <p:pic>
        <p:nvPicPr>
          <p:cNvPr id="1026" name="Picture 2" descr="자동차 삽화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2" t="23703" r="5265" b="24055"/>
          <a:stretch/>
        </p:blipFill>
        <p:spPr bwMode="auto">
          <a:xfrm>
            <a:off x="7576451" y="4721639"/>
            <a:ext cx="4788881" cy="21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85627" y="4535"/>
            <a:ext cx="227075" cy="2469908"/>
            <a:chOff x="6064364" y="-18197"/>
            <a:chExt cx="227075" cy="24699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064364" y="-9728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208297" y="-18197"/>
              <a:ext cx="83142" cy="24614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5697" y="2188801"/>
            <a:ext cx="1843617" cy="74168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985969" y="4461933"/>
            <a:ext cx="4453466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 우체국L" panose="02030504000101010101" pitchFamily="18" charset="-127"/>
                <a:ea typeface=" 우체국L" panose="02030504000101010101" pitchFamily="18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 우체국L" panose="02030504000101010101" pitchFamily="18" charset="-127"/>
              <a:ea typeface=" 우체국L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배경을 제거하기</a:t>
            </a:r>
            <a:endParaRPr lang="en-US" altLang="ko-KR" dirty="0"/>
          </a:p>
          <a:p>
            <a:pPr lvl="1"/>
            <a:r>
              <a:rPr lang="ko-KR" altLang="en-US" dirty="0"/>
              <a:t>움직이지 않는 요소 제거하기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History : </a:t>
            </a:r>
            <a:r>
              <a:rPr lang="ko-KR" altLang="en-US" sz="1600" dirty="0">
                <a:solidFill>
                  <a:schemeClr val="bg1"/>
                </a:solidFill>
              </a:rPr>
              <a:t>변화를 추정하는 구간 짧으면 </a:t>
            </a:r>
            <a:r>
              <a:rPr lang="ko-KR" altLang="en-US" sz="1600" dirty="0" err="1">
                <a:solidFill>
                  <a:schemeClr val="bg1"/>
                </a:solidFill>
              </a:rPr>
              <a:t>노이즈</a:t>
            </a:r>
            <a:r>
              <a:rPr lang="ko-KR" altLang="en-US" sz="1600" dirty="0">
                <a:solidFill>
                  <a:schemeClr val="bg1"/>
                </a:solidFill>
              </a:rPr>
              <a:t> 발생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길면 미세한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움직임 배제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vl="2"/>
            <a:r>
              <a:rPr lang="en-US" altLang="ko-KR" sz="1600" dirty="0" err="1"/>
              <a:t>varThreshold</a:t>
            </a:r>
            <a:r>
              <a:rPr lang="en-US" altLang="ko-KR" sz="1600" dirty="0"/>
              <a:t> : </a:t>
            </a:r>
            <a:r>
              <a:rPr lang="ko-KR" altLang="en-US" sz="1600" dirty="0"/>
              <a:t>작으면 변화를 크게 인식하여 잔상이 너무 남으며</a:t>
            </a:r>
            <a:r>
              <a:rPr lang="en-US" altLang="ko-KR" sz="1600" dirty="0"/>
              <a:t>, </a:t>
            </a:r>
            <a:r>
              <a:rPr lang="ko-KR" altLang="en-US" sz="1600" dirty="0"/>
              <a:t>길면 미세한 움직임 배제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detectShadows</a:t>
            </a:r>
            <a:r>
              <a:rPr lang="en-US" altLang="ko-KR" sz="1600" dirty="0"/>
              <a:t> : </a:t>
            </a:r>
          </a:p>
          <a:p>
            <a:pPr lvl="3"/>
            <a:r>
              <a:rPr lang="en-US" altLang="ko-KR" sz="1600" dirty="0"/>
              <a:t>1(True) : </a:t>
            </a:r>
            <a:r>
              <a:rPr lang="ko-KR" altLang="en-US" sz="1600" dirty="0"/>
              <a:t>사물이 </a:t>
            </a:r>
            <a:r>
              <a:rPr lang="ko-KR" altLang="en-US" sz="1600" dirty="0" err="1"/>
              <a:t>지나간뒤의</a:t>
            </a:r>
            <a:r>
              <a:rPr lang="ko-KR" altLang="en-US" sz="1600" dirty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뒷</a:t>
            </a:r>
            <a:r>
              <a:rPr lang="ko-KR" altLang="en-US" sz="1600" dirty="0"/>
              <a:t> 배경이 보임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개무서움</a:t>
            </a:r>
            <a:r>
              <a:rPr lang="en-US" altLang="ko-KR" sz="1600" dirty="0"/>
              <a:t>)</a:t>
            </a:r>
          </a:p>
          <a:p>
            <a:pPr lvl="3"/>
            <a:r>
              <a:rPr lang="en-US" altLang="ko-KR" sz="1600" dirty="0"/>
              <a:t>0(</a:t>
            </a:r>
            <a:r>
              <a:rPr lang="en-US" altLang="ko-KR" sz="1600" dirty="0" err="1"/>
              <a:t>Flase</a:t>
            </a:r>
            <a:r>
              <a:rPr lang="en-US" altLang="ko-KR" sz="1600" dirty="0"/>
              <a:t>) : </a:t>
            </a:r>
            <a:r>
              <a:rPr lang="ko-KR" altLang="en-US" sz="1600" dirty="0"/>
              <a:t>사물이 지나가도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뒷</a:t>
            </a:r>
            <a:r>
              <a:rPr lang="ko-KR" altLang="en-US" sz="1600" dirty="0"/>
              <a:t> 배경이 보이지 않음</a:t>
            </a:r>
            <a:endParaRPr lang="en-US" altLang="ko-KR" sz="1600" dirty="0"/>
          </a:p>
          <a:p>
            <a:pPr lvl="2"/>
            <a:endParaRPr lang="ko-KR" altLang="en-US" sz="1600" dirty="0">
              <a:solidFill>
                <a:schemeClr val="bg1"/>
              </a:solidFill>
            </a:endParaRP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33" y="3711462"/>
            <a:ext cx="6614870" cy="268087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267" y="1867355"/>
            <a:ext cx="1156546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fgbg = cv2.createBackgroundSubtractorMOG2(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varThreshold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detectShadows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3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46855" y="1027609"/>
            <a:ext cx="8731878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 = cv2.VideoCapture(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fgbg = cv2.createBackgroundSubtractorMOG2(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varThreshold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detectShadows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ret, frame = cap.read()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fgmask = fgbg.apply(frame)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nlabels, labels, stats, centroids = cv2.connectedComponentsWithStats(fgmask)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 centroid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(centroids):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stats[index][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stats[index][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np.any(np.isnan(centroid)):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y, width, height, area = stats[index]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centerX, centerY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(centroid[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(centroid[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 &gt;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cv2.circle(frame, (centerX, centerY),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cv2.rectangle(frame, (x, y), (x + width, y + height),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'mask'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-fgmask)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'frame'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frame)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cv2.waitKey(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cap.release()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cv2.destroyAllWindows()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6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함수설명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Labeling </a:t>
            </a:r>
            <a:r>
              <a:rPr lang="ko-KR" altLang="en-US" dirty="0"/>
              <a:t>작업 </a:t>
            </a:r>
            <a:endParaRPr lang="en-US" altLang="ko-KR" dirty="0"/>
          </a:p>
          <a:p>
            <a:pPr lvl="2"/>
            <a:r>
              <a:rPr lang="en-US" altLang="ko-KR" dirty="0"/>
              <a:t>1) </a:t>
            </a:r>
            <a:r>
              <a:rPr lang="en-US" altLang="ko-KR" dirty="0" err="1"/>
              <a:t>nlabels</a:t>
            </a:r>
            <a:r>
              <a:rPr lang="en-US" altLang="ko-KR" dirty="0"/>
              <a:t> : </a:t>
            </a:r>
            <a:r>
              <a:rPr lang="ko-KR" altLang="en-US" dirty="0" err="1"/>
              <a:t>레이블링할</a:t>
            </a:r>
            <a:r>
              <a:rPr lang="ko-KR" altLang="en-US" dirty="0"/>
              <a:t> 이미지</a:t>
            </a:r>
          </a:p>
          <a:p>
            <a:pPr lvl="2"/>
            <a:r>
              <a:rPr lang="en-US" altLang="ko-KR" dirty="0"/>
              <a:t>2) labels : </a:t>
            </a:r>
            <a:r>
              <a:rPr lang="ko-KR" altLang="en-US" dirty="0" err="1"/>
              <a:t>레이블링한</a:t>
            </a:r>
            <a:r>
              <a:rPr lang="ko-KR" altLang="en-US" dirty="0"/>
              <a:t> 결과 이미지</a:t>
            </a:r>
          </a:p>
          <a:p>
            <a:pPr lvl="2"/>
            <a:r>
              <a:rPr lang="en-US" altLang="ko-KR" dirty="0"/>
              <a:t>3) stats : </a:t>
            </a:r>
            <a:r>
              <a:rPr lang="ko-KR" altLang="en-US" dirty="0" err="1"/>
              <a:t>레이블링</a:t>
            </a:r>
            <a:r>
              <a:rPr lang="ko-KR" altLang="en-US" dirty="0"/>
              <a:t> 된 이미지 배열</a:t>
            </a:r>
          </a:p>
          <a:p>
            <a:pPr lvl="2"/>
            <a:r>
              <a:rPr lang="en-US" altLang="ko-KR" dirty="0"/>
              <a:t>4) centroids : </a:t>
            </a:r>
            <a:r>
              <a:rPr lang="ko-KR" altLang="en-US" dirty="0" err="1"/>
              <a:t>레이블링</a:t>
            </a:r>
            <a:r>
              <a:rPr lang="ko-KR" altLang="en-US" dirty="0"/>
              <a:t> 된 이미지의 중심좌표</a:t>
            </a:r>
          </a:p>
          <a:p>
            <a:pPr lvl="1"/>
            <a:r>
              <a:rPr lang="en-US" altLang="ko-KR" dirty="0"/>
              <a:t>Enumerate(centroids) </a:t>
            </a:r>
            <a:r>
              <a:rPr lang="en-US" altLang="ko-KR" dirty="0">
                <a:sym typeface="Wingdings" panose="05000000000000000000" pitchFamily="2" charset="2"/>
              </a:rPr>
              <a:t> centroids</a:t>
            </a:r>
            <a:r>
              <a:rPr lang="ko-KR" altLang="en-US" dirty="0">
                <a:sym typeface="Wingdings" panose="05000000000000000000" pitchFamily="2" charset="2"/>
              </a:rPr>
              <a:t>의 크기만큼 순서적으로 행하여라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/>
              <a:t>isnan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배열안에</a:t>
            </a:r>
            <a:r>
              <a:rPr lang="ko-KR" altLang="en-US" dirty="0">
                <a:sym typeface="Wingdings" panose="05000000000000000000" pitchFamily="2" charset="2"/>
              </a:rPr>
              <a:t> 숫자가 아닌 문자가 </a:t>
            </a:r>
            <a:r>
              <a:rPr lang="ko-KR" altLang="en-US" dirty="0" err="1">
                <a:sym typeface="Wingdings" panose="05000000000000000000" pitchFamily="2" charset="2"/>
              </a:rPr>
              <a:t>사용되것을</a:t>
            </a:r>
            <a:r>
              <a:rPr lang="ko-KR" altLang="en-US" dirty="0">
                <a:sym typeface="Wingdings" panose="05000000000000000000" pitchFamily="2" charset="2"/>
              </a:rPr>
              <a:t> 경우에는 계산이 불가하여 에러가 </a:t>
            </a:r>
            <a:r>
              <a:rPr lang="ko-KR" altLang="en-US" dirty="0" err="1">
                <a:sym typeface="Wingdings" panose="05000000000000000000" pitchFamily="2" charset="2"/>
              </a:rPr>
              <a:t>뜰수도</a:t>
            </a:r>
            <a:r>
              <a:rPr lang="ko-KR" altLang="en-US" dirty="0">
                <a:sym typeface="Wingdings" panose="05000000000000000000" pitchFamily="2" charset="2"/>
              </a:rPr>
              <a:t>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이를 방지하기 위하여 만들어진 함수 크기만큼 순서적으로 행하여라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465117"/>
            <a:ext cx="1126913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nlabels, labels, stats, centroids = cv2.connectedComponentsWithStats(fgmask)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4294200"/>
            <a:ext cx="1126913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 centroid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(centroids):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50542" y="5523170"/>
            <a:ext cx="4628190" cy="78483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Arial Unicode MS" panose="020B0604020202020204" pitchFamily="50" charset="-127"/>
                <a:ea typeface="SFMono-Regular"/>
              </a:rPr>
              <a:t>pos_inf = float('inf') # positive infinity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C3C3C"/>
              </a:solidFill>
              <a:effectLst/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Arial Unicode MS" panose="020B0604020202020204" pitchFamily="50" charset="-127"/>
                <a:ea typeface="SFMono-Regular"/>
              </a:rPr>
              <a:t>neg_inf = float('-inf') # negative infinity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C3C3C"/>
              </a:solidFill>
              <a:effectLst/>
              <a:latin typeface="Arial Unicode MS" panose="020B0604020202020204" pitchFamily="50" charset="-127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Arial Unicode MS" panose="020B0604020202020204" pitchFamily="50" charset="-127"/>
                <a:ea typeface="SFMono-Regular"/>
              </a:rPr>
              <a:t>not_a_num = float('nan') # NaN ("not a number")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5915585"/>
            <a:ext cx="65362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np.any(np.isnan(centroid)):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7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차선 인식을 위한 왜곡된 영상 평면화</a:t>
            </a:r>
            <a:endParaRPr lang="en-US" altLang="ko-KR" dirty="0"/>
          </a:p>
          <a:p>
            <a:pPr lvl="1"/>
            <a:r>
              <a:rPr lang="ko-KR" altLang="en-US" dirty="0"/>
              <a:t>우리가 찍는 각도는 이상적인 각도로 찍기가 힘들다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동영상 이던 사진이던 왜곡이 일어나게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다시 평면으로 변경시켜줘야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1" y="2753015"/>
            <a:ext cx="6146800" cy="39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7800" y="1212275"/>
            <a:ext cx="7814960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 = cv2.VideoCapture(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r'd:\python\play\sample2_1.mp4'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pts1 = np.float32([[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580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460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460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1100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650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pts2 = np.float32([[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640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= cv2.getPerspectiveTransform(pts1, pts2)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ret, frame = cap.read()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img2 = cv2.warpPerspective(frame, M, (w, h))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'Original'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frame)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'Calibrated'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img2)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cap.release()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cv2.destroyAllWindows()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6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924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송성훈 구" panose="02010504000101010101" pitchFamily="2" charset="-127"/>
              </a:rPr>
              <a:t>10,11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송성훈 구" panose="02010504000101010101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338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강의 </a:t>
            </a:r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송성훈 구" panose="02010504000101010101" pitchFamily="2" charset="-127"/>
              </a:rPr>
              <a:t>X, XI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송성훈 구" panose="02010504000101010101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송성훈 구" panose="02010504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737" y="4177736"/>
            <a:ext cx="892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openCV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를 이용한 동영상 분석 처리 기법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9006" y="6457890"/>
            <a:ext cx="293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Jihwang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Park. </a:t>
            </a:r>
            <a:b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</a:b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송성훈 구" panose="02010504000101010101" pitchFamily="2" charset="-127"/>
              </a:rPr>
              <a:t>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송성훈 구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46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RGB Color-space</a:t>
            </a:r>
          </a:p>
          <a:p>
            <a:pPr lvl="1"/>
            <a:r>
              <a:rPr lang="ko-KR" altLang="en-US" dirty="0"/>
              <a:t>빛의 삼원색인 </a:t>
            </a:r>
            <a:r>
              <a:rPr lang="en-US" altLang="ko-KR" dirty="0"/>
              <a:t>Red, Green, Blue </a:t>
            </a:r>
            <a:r>
              <a:rPr lang="ko-KR" altLang="en-US" dirty="0"/>
              <a:t>의 정도를 이용한 기본 </a:t>
            </a:r>
            <a:r>
              <a:rPr lang="ko-KR" altLang="en-US" dirty="0" err="1"/>
              <a:t>색영역이다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이미지를 처음 불러오면 일반적으로 </a:t>
            </a:r>
            <a:r>
              <a:rPr lang="en-US" altLang="ko-KR" dirty="0"/>
              <a:t>RGB </a:t>
            </a:r>
            <a:r>
              <a:rPr lang="ko-KR" altLang="en-US" dirty="0" err="1"/>
              <a:t>색영역으로</a:t>
            </a:r>
            <a:r>
              <a:rPr lang="ko-KR" altLang="en-US" dirty="0"/>
              <a:t> 불러온다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색이 저장되는 데이터의 순서는 </a:t>
            </a:r>
            <a:r>
              <a:rPr lang="en-US" altLang="ko-KR" dirty="0"/>
              <a:t>(Blue, Green, Red)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각각 </a:t>
            </a:r>
            <a:r>
              <a:rPr lang="en-US" altLang="ko-KR" dirty="0"/>
              <a:t>0 ~ 255 </a:t>
            </a:r>
            <a:r>
              <a:rPr lang="ko-KR" altLang="en-US" dirty="0"/>
              <a:t>크기의 값을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HSV Color-space</a:t>
            </a:r>
          </a:p>
          <a:p>
            <a:pPr lvl="1"/>
            <a:r>
              <a:rPr lang="ko-KR" altLang="en-US" dirty="0"/>
              <a:t>이미지 처리에서 가장 많이 사용되는 형태의 </a:t>
            </a:r>
            <a:r>
              <a:rPr lang="en-US" altLang="ko-KR" dirty="0"/>
              <a:t>color </a:t>
            </a:r>
            <a:r>
              <a:rPr lang="ko-KR" altLang="en-US" dirty="0"/>
              <a:t>모델이다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채도</a:t>
            </a:r>
            <a:r>
              <a:rPr lang="en-US" altLang="ko-KR" dirty="0"/>
              <a:t>, </a:t>
            </a:r>
            <a:r>
              <a:rPr lang="ko-KR" altLang="en-US" dirty="0"/>
              <a:t>명도 를 이용하여 픽셀의 색을 정의한다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(Hue, Saturation, Value) </a:t>
            </a:r>
            <a:r>
              <a:rPr lang="ko-KR" altLang="en-US" dirty="0"/>
              <a:t>각각 </a:t>
            </a:r>
            <a:r>
              <a:rPr lang="en-US" altLang="ko-KR" dirty="0"/>
              <a:t>(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채도</a:t>
            </a:r>
            <a:r>
              <a:rPr lang="en-US" altLang="ko-KR" dirty="0"/>
              <a:t>, </a:t>
            </a:r>
            <a:r>
              <a:rPr lang="ko-KR" altLang="en-US" dirty="0"/>
              <a:t>명도</a:t>
            </a:r>
            <a:r>
              <a:rPr lang="en-US" altLang="ko-KR" dirty="0"/>
              <a:t>) </a:t>
            </a:r>
            <a:r>
              <a:rPr lang="ko-KR" altLang="en-US" dirty="0"/>
              <a:t>의 데이터를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Hue : </a:t>
            </a:r>
            <a:r>
              <a:rPr lang="ko-KR" altLang="en-US" dirty="0"/>
              <a:t>색</a:t>
            </a:r>
            <a:r>
              <a:rPr lang="en-US" altLang="ko-KR" dirty="0"/>
              <a:t>. 0 ~ 179</a:t>
            </a:r>
          </a:p>
          <a:p>
            <a:pPr lvl="2"/>
            <a:r>
              <a:rPr lang="en-US" altLang="ko-KR" dirty="0"/>
              <a:t>Saturation : </a:t>
            </a:r>
            <a:r>
              <a:rPr lang="ko-KR" altLang="en-US" dirty="0"/>
              <a:t>채도</a:t>
            </a:r>
            <a:r>
              <a:rPr lang="en-US" altLang="ko-KR" dirty="0"/>
              <a:t>. 0 ~ 255</a:t>
            </a:r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명암</a:t>
            </a:r>
            <a:r>
              <a:rPr lang="en-US" altLang="ko-KR" dirty="0"/>
              <a:t>. 0 ~ 255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6F7E7938-4D26-44C9-BB40-F38BB588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67" y="1249521"/>
            <a:ext cx="2993729" cy="27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D71279-4F67-40CB-BF9C-0D0FEAC1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16" y="4191000"/>
            <a:ext cx="3776457" cy="243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색변경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/>
              <a:t>BRG =&gt; </a:t>
            </a:r>
            <a:r>
              <a:rPr lang="ko-KR" altLang="en-US" dirty="0"/>
              <a:t>흑백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BGR =&gt; HSV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16200" y="2247960"/>
            <a:ext cx="926253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cv2.cvtColor(blue, cv2.COLOR_BGR2HSV)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16200" y="1480674"/>
            <a:ext cx="926253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i="1" dirty="0">
                <a:solidFill>
                  <a:srgbClr val="808080"/>
                </a:solidFill>
                <a:latin typeface="Consolas" panose="020B0609020204030204" pitchFamily="49" charset="0"/>
              </a:rPr>
              <a:t>cv2.cvtColor(image, cv2.COLOR_BGR2GRAY)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1267" y="2930533"/>
            <a:ext cx="624401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blue = np.uint8([[[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green = np.uint8([[[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red = np.uint8([[[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hsv_blue = cv2.cvtColor(blue, cv2.COLOR_BGR2HSV)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hsv_green = cv2.cvtColor(green, cv2.COLOR_BGR2HSV)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hsv_red = cv2.cvtColor(red, cv2.COLOR_BGR2HSV)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'HSV for BLUE'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hsv_blue)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'HSV for RED'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hsv_red)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'HSV for GREEN'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hsv_green)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hsv()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91400" y="5710535"/>
            <a:ext cx="396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HSV for BLUE [[[120 255 255]]]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HSV for RED [[[  0 255 255]]]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HSV for GREEN [[[ 60 255 255]]]</a:t>
            </a:r>
          </a:p>
        </p:txBody>
      </p:sp>
    </p:spTree>
    <p:extLst>
      <p:ext uri="{BB962C8B-B14F-4D97-AF65-F5344CB8AC3E}">
        <p14:creationId xmlns:p14="http://schemas.microsoft.com/office/powerpoint/2010/main" val="203238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색추출</a:t>
            </a:r>
            <a:r>
              <a:rPr lang="ko-KR" altLang="en-US" dirty="0"/>
              <a:t> </a:t>
            </a:r>
            <a:r>
              <a:rPr lang="en-US" altLang="ko-KR" dirty="0"/>
              <a:t>(BGR </a:t>
            </a:r>
            <a:r>
              <a:rPr lang="ko-KR" altLang="en-US" dirty="0"/>
              <a:t>정보에서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3267" y="1471198"/>
            <a:ext cx="8488221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tracking():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cap = cv2.VideoCapture(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ret, frame = cap.read()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blue_result,green_result,red_result = cv2.split(frame)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zeros = np.zeros ((frame.shape[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frame.shape[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'uint8'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blue_result = cv2.merge([blue_result, zeros,zeros])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green_result = cv2.merge([zeros, green_result, zeros])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red_result = cv2.merge([zeros, zeros, red_result])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"original"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frame)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blue_result)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red_result)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green_result)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key = 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cv2.destroyAllWindows()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tracking()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9892397F-9B3F-4F0F-BDB1-D9FACCBC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4" y="3609974"/>
            <a:ext cx="3889376" cy="31115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26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Shape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연산을 </a:t>
            </a:r>
            <a:r>
              <a:rPr lang="ko-KR" altLang="en-US" dirty="0" err="1"/>
              <a:t>수행하다보면</a:t>
            </a:r>
            <a:r>
              <a:rPr lang="en-US" altLang="ko-KR" dirty="0"/>
              <a:t>, </a:t>
            </a:r>
            <a:r>
              <a:rPr lang="ko-KR" altLang="en-US" dirty="0"/>
              <a:t>동적으로 할당된 </a:t>
            </a:r>
            <a:r>
              <a:rPr lang="en-US" altLang="ko-KR" dirty="0"/>
              <a:t>array </a:t>
            </a:r>
            <a:r>
              <a:rPr lang="ko-KR" altLang="en-US" dirty="0"/>
              <a:t>에 대해서 </a:t>
            </a:r>
            <a:r>
              <a:rPr lang="ko-KR" altLang="en-US" dirty="0" err="1"/>
              <a:t>몇행</a:t>
            </a:r>
            <a:r>
              <a:rPr lang="en-US" altLang="ko-KR" dirty="0"/>
              <a:t>, </a:t>
            </a:r>
            <a:r>
              <a:rPr lang="ko-KR" altLang="en-US" dirty="0"/>
              <a:t>몇열 행렬로 구성되었는지 알아야 할 경우가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array</a:t>
            </a:r>
            <a:r>
              <a:rPr lang="ko-KR" altLang="en-US" dirty="0"/>
              <a:t>의 </a:t>
            </a:r>
            <a:r>
              <a:rPr lang="en-US" altLang="ko-KR" dirty="0"/>
              <a:t>shape </a:t>
            </a:r>
            <a:r>
              <a:rPr lang="ko-KR" altLang="en-US" dirty="0"/>
              <a:t>를 이용하여 간단하게 알 수 있다</a:t>
            </a:r>
            <a:r>
              <a:rPr lang="en-US" altLang="ko-KR" dirty="0"/>
              <a:t>.  </a:t>
            </a:r>
          </a:p>
          <a:p>
            <a:pPr lvl="1"/>
            <a:r>
              <a:rPr lang="en-US" altLang="ko-KR" dirty="0"/>
              <a:t>a = </a:t>
            </a:r>
            <a:r>
              <a:rPr lang="en-US" altLang="ko-KR" dirty="0" err="1"/>
              <a:t>np.array</a:t>
            </a:r>
            <a:r>
              <a:rPr lang="en-US" altLang="ko-KR" dirty="0"/>
              <a:t>( [ [1,2,3],[4,5,6],[7,8,9],[10,11,12] ])</a:t>
            </a:r>
          </a:p>
          <a:p>
            <a:pPr lvl="1"/>
            <a:r>
              <a:rPr lang="en-US" altLang="ko-KR" dirty="0"/>
              <a:t># a </a:t>
            </a:r>
            <a:r>
              <a:rPr lang="ko-KR" altLang="en-US" dirty="0"/>
              <a:t>는 </a:t>
            </a:r>
            <a:r>
              <a:rPr lang="en-US" altLang="ko-KR" dirty="0"/>
              <a:t>4 x 3 </a:t>
            </a:r>
            <a:r>
              <a:rPr lang="ko-KR" altLang="en-US" dirty="0"/>
              <a:t>행렬로 구성됨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a.shape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 </a:t>
            </a:r>
            <a:r>
              <a:rPr lang="ko-KR" altLang="en-US" dirty="0"/>
              <a:t>결과는 </a:t>
            </a:r>
            <a:r>
              <a:rPr lang="en-US" altLang="ko-KR" dirty="0"/>
              <a:t>(4,3 ) 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추가로 </a:t>
            </a:r>
            <a:r>
              <a:rPr lang="en-US" altLang="ko-KR" dirty="0"/>
              <a:t>shape[0], shape[1]</a:t>
            </a:r>
            <a:r>
              <a:rPr lang="ko-KR" altLang="en-US" dirty="0"/>
              <a:t>를 이용하여 전체 행의 </a:t>
            </a:r>
            <a:r>
              <a:rPr lang="ko-KR" altLang="en-US" dirty="0" err="1"/>
              <a:t>갯수와</a:t>
            </a:r>
            <a:r>
              <a:rPr lang="ko-KR" altLang="en-US" dirty="0"/>
              <a:t> 열의 </a:t>
            </a:r>
            <a:r>
              <a:rPr lang="ko-KR" altLang="en-US" dirty="0" err="1"/>
              <a:t>갯수를</a:t>
            </a:r>
            <a:r>
              <a:rPr lang="ko-KR" altLang="en-US" dirty="0"/>
              <a:t> </a:t>
            </a:r>
            <a:r>
              <a:rPr lang="ko-KR" altLang="en-US" dirty="0" err="1"/>
              <a:t>반환받을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 err="1"/>
              <a:t>a.shape</a:t>
            </a:r>
            <a:r>
              <a:rPr lang="en-US" altLang="ko-KR" dirty="0"/>
              <a:t>[0] </a:t>
            </a:r>
            <a:r>
              <a:rPr lang="ko-KR" altLang="en-US" dirty="0"/>
              <a:t>결과는 </a:t>
            </a:r>
            <a:r>
              <a:rPr lang="en-US" altLang="ko-KR" dirty="0"/>
              <a:t>4</a:t>
            </a:r>
            <a:r>
              <a:rPr lang="ko-KR" altLang="en-US" dirty="0"/>
              <a:t>임</a:t>
            </a:r>
            <a:r>
              <a:rPr lang="en-US" altLang="ko-KR" dirty="0"/>
              <a:t>(shape </a:t>
            </a:r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err="1"/>
              <a:t>첫번째</a:t>
            </a:r>
            <a:r>
              <a:rPr lang="ko-KR" altLang="en-US" dirty="0"/>
              <a:t> 요소는 </a:t>
            </a:r>
            <a:r>
              <a:rPr lang="en-US" altLang="ko-KR" dirty="0"/>
              <a:t>4) , </a:t>
            </a:r>
            <a:r>
              <a:rPr lang="en-US" altLang="ko-KR" dirty="0" err="1"/>
              <a:t>a.shape</a:t>
            </a:r>
            <a:r>
              <a:rPr lang="en-US" altLang="ko-KR" dirty="0"/>
              <a:t>[1]</a:t>
            </a:r>
            <a:r>
              <a:rPr lang="ko-KR" altLang="en-US" dirty="0"/>
              <a:t>의 결과는 </a:t>
            </a:r>
            <a:r>
              <a:rPr lang="en-US" altLang="ko-KR" dirty="0"/>
              <a:t>3</a:t>
            </a:r>
            <a:r>
              <a:rPr lang="ko-KR" altLang="en-US" dirty="0"/>
              <a:t>임</a:t>
            </a:r>
            <a:r>
              <a:rPr lang="en-US" altLang="ko-KR" dirty="0"/>
              <a:t>(shape </a:t>
            </a:r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err="1"/>
              <a:t>두번째</a:t>
            </a:r>
            <a:r>
              <a:rPr lang="ko-KR" altLang="en-US" dirty="0"/>
              <a:t> 요소는 </a:t>
            </a:r>
            <a:r>
              <a:rPr lang="en-US" altLang="ko-KR" dirty="0"/>
              <a:t>3).</a:t>
            </a:r>
          </a:p>
        </p:txBody>
      </p:sp>
    </p:spTree>
    <p:extLst>
      <p:ext uri="{BB962C8B-B14F-4D97-AF65-F5344CB8AC3E}">
        <p14:creationId xmlns:p14="http://schemas.microsoft.com/office/powerpoint/2010/main" val="78312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22" y="1166301"/>
            <a:ext cx="6818412" cy="54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색추출</a:t>
            </a:r>
            <a:r>
              <a:rPr lang="ko-KR" altLang="en-US" dirty="0"/>
              <a:t> </a:t>
            </a:r>
            <a:r>
              <a:rPr lang="en-US" altLang="ko-KR" dirty="0"/>
              <a:t>(HSV </a:t>
            </a:r>
            <a:r>
              <a:rPr lang="ko-KR" altLang="en-US" dirty="0"/>
              <a:t>정보에서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6999" y="1523930"/>
            <a:ext cx="5808134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tracking():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cap = cv2.VideoCapture(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lower_blue = np.array([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-range,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upper_blue = np.array([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+range,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lower_green = np.array([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-range,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upper_green = np.array([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+range,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lower_red = np.array([-range,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upper_red = np.array([range,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ret, frame = cap.read()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hsv = cv2.cvtColor(frame, cv2.COLOR_BGR2HSV)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blue_range = cv2.inRange(hsv, lower_blue, upper_blue)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green_range = cv2.inRange(hsv, lower_green, upper_green)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70599" y="1523930"/>
            <a:ext cx="5808134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red_range = cv2.inRange(hsv, lower_red, upper_red)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blue_result = cv2.bitwise_and(frame, frame,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=blue_range)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red_result = cv2.bitwise_and(frame, frame,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=red_range)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green_result = cv2.bitwise_and(frame, frame,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=green_range)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"original"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frame)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blue_result)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red_result)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green_result)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key = cv2.waitKey(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0xFF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cv2.destroyAllWindows()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tracking()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746926" y="6307916"/>
            <a:ext cx="6131807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cap = cv2.VideoCapture(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r'd:\python\play\sample3.mp4'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0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-</a:t>
            </a:r>
            <a:r>
              <a:rPr lang="ko-KR" altLang="en-US" dirty="0"/>
              <a:t>동영상응용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14" y="1293946"/>
            <a:ext cx="6794971" cy="54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1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11579</TotalTime>
  <Words>575</Words>
  <Application>Microsoft Office PowerPoint</Application>
  <PresentationFormat>와이드스크린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 우체국L</vt:lpstr>
      <vt:lpstr>Arial Unicode MS</vt:lpstr>
      <vt:lpstr>KoPub돋움체 Bold</vt:lpstr>
      <vt:lpstr>KoPub돋움체 Light</vt:lpstr>
      <vt:lpstr>KoPub바탕체 Bold</vt:lpstr>
      <vt:lpstr>SFMono-Regular</vt:lpstr>
      <vt:lpstr>맑은 고딕</vt:lpstr>
      <vt:lpstr>송성훈 구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OpenCV-동영상응용(1)</vt:lpstr>
      <vt:lpstr>OpenCV-동영상응용(1)</vt:lpstr>
      <vt:lpstr>OpenCV-동영상응용(1)</vt:lpstr>
      <vt:lpstr>OpenCV-동영상응용(1)</vt:lpstr>
      <vt:lpstr>OpenCV-동영상응용(1)</vt:lpstr>
      <vt:lpstr>OpenCV-동영상응용(1)</vt:lpstr>
      <vt:lpstr>OpenCV-동영상응용(1)</vt:lpstr>
      <vt:lpstr>OpenCV-동영상응용(2)</vt:lpstr>
      <vt:lpstr>OpenCV-동영상응용(2)</vt:lpstr>
      <vt:lpstr>OpenCV-동영상응용(2)</vt:lpstr>
      <vt:lpstr>OpenCV-동영상응용(3)</vt:lpstr>
      <vt:lpstr>OpenCV-동영상응용(3)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계정</cp:lastModifiedBy>
  <cp:revision>323</cp:revision>
  <dcterms:created xsi:type="dcterms:W3CDTF">2017-12-29T01:13:06Z</dcterms:created>
  <dcterms:modified xsi:type="dcterms:W3CDTF">2021-01-27T04:29:27Z</dcterms:modified>
</cp:coreProperties>
</file>