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14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20" r:id="rId16"/>
    <p:sldId id="518" r:id="rId17"/>
    <p:sldId id="519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266" r:id="rId27"/>
    <p:sldId id="26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범구 조" initials="범조" lastIdx="6" clrIdx="0">
    <p:extLst>
      <p:ext uri="{19B8F6BF-5375-455C-9EA6-DF929625EA0E}">
        <p15:presenceInfo xmlns:p15="http://schemas.microsoft.com/office/powerpoint/2012/main" userId="d6905ba6d6ad72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000"/>
    <a:srgbClr val="FF99FF"/>
    <a:srgbClr val="4D4E4D"/>
    <a:srgbClr val="646462"/>
    <a:srgbClr val="D9D9D9"/>
    <a:srgbClr val="E2E3E3"/>
    <a:srgbClr val="E0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96346" autoAdjust="0"/>
  </p:normalViewPr>
  <p:slideViewPr>
    <p:cSldViewPr snapToGrid="0">
      <p:cViewPr varScale="1">
        <p:scale>
          <a:sx n="100" d="100"/>
          <a:sy n="100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267" y="238125"/>
            <a:ext cx="11565466" cy="600075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ea typeface="송성훈 구" panose="02010504000101010101" pitchFamily="2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267" y="1032933"/>
            <a:ext cx="11565466" cy="568854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3pPr>
            <a:lvl4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4pPr>
            <a:lvl5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13267" y="838200"/>
            <a:ext cx="11565466" cy="84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13267" y="966787"/>
            <a:ext cx="11565466" cy="84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자동차 삽화에 대한 이미지 검색결과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23703" r="5265" b="24055"/>
          <a:stretch/>
        </p:blipFill>
        <p:spPr bwMode="auto">
          <a:xfrm>
            <a:off x="10337800" y="11359"/>
            <a:ext cx="1854200" cy="82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2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E3AD-8EA6-4364-8FFD-3AEFEA719B0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3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자율주행자동차</a:t>
            </a:r>
            <a:endParaRPr lang="ko-KR" altLang="en-US" sz="3200" b="1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9039" y="4046137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Class 10,11 : Python</a:t>
            </a:r>
            <a:r>
              <a:rPr lang="ko-KR" altLang="en-US" sz="16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및 </a:t>
            </a:r>
            <a:r>
              <a:rPr lang="en-US" altLang="ko-KR" sz="1600" b="1" dirty="0" err="1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OpenCV</a:t>
            </a:r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ko-KR" altLang="en-US" sz="16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설치 </a:t>
            </a:r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(</a:t>
            </a:r>
            <a:r>
              <a:rPr lang="ko-KR" altLang="en-US" sz="16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윈도우</a:t>
            </a:r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)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28676" y="4739728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25697" y="4721639"/>
            <a:ext cx="1807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>
                <a:latin typeface=" 우체국L" panose="02030504000101010101" pitchFamily="18" charset="-127"/>
                <a:ea typeface=" 우체국L" panose="02030504000101010101" pitchFamily="18" charset="-127"/>
              </a:rPr>
              <a:t>2021.02.01</a:t>
            </a:r>
            <a:endParaRPr lang="ko-KR" altLang="en-US" sz="1600" b="1" dirty="0"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pic>
        <p:nvPicPr>
          <p:cNvPr id="1026" name="Picture 2" descr="자동차 삽화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23703" r="5265" b="24055"/>
          <a:stretch/>
        </p:blipFill>
        <p:spPr bwMode="auto">
          <a:xfrm>
            <a:off x="7576451" y="4721639"/>
            <a:ext cx="4788881" cy="213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985627" y="4535"/>
            <a:ext cx="227075" cy="2469908"/>
            <a:chOff x="6064364" y="-18197"/>
            <a:chExt cx="227075" cy="246990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064364" y="-9728"/>
              <a:ext cx="83142" cy="246143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208297" y="-18197"/>
              <a:ext cx="83142" cy="246143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5697" y="2188801"/>
            <a:ext cx="1843617" cy="74168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3985969" y="4461933"/>
            <a:ext cx="4453466" cy="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Jihwang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Park. </a:t>
            </a:r>
            <a:b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</a:b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5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ko-KR" altLang="en-US" dirty="0"/>
              <a:t>를 이용한 차선인식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5519" y="1626730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하나씩 천천히 짚어가며 설명하면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가장먼저 카메라가 카메라로서 기능을 하게 만들어야 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cv2.VideoCapture(0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영상을 불러와 저장하게 되는데 </a:t>
            </a:r>
            <a:r>
              <a:rPr lang="en-US" altLang="ko-KR" sz="1600" dirty="0">
                <a:solidFill>
                  <a:schemeClr val="bg1"/>
                </a:solidFill>
              </a:rPr>
              <a:t>0 </a:t>
            </a:r>
            <a:r>
              <a:rPr lang="ko-KR" altLang="en-US" sz="1600" dirty="0">
                <a:solidFill>
                  <a:schemeClr val="bg1"/>
                </a:solidFill>
              </a:rPr>
              <a:t>을 입력할 경우 </a:t>
            </a:r>
            <a:r>
              <a:rPr lang="en-US" altLang="ko-KR" sz="1600" dirty="0">
                <a:solidFill>
                  <a:schemeClr val="bg1"/>
                </a:solidFill>
              </a:rPr>
              <a:t>pc</a:t>
            </a:r>
            <a:r>
              <a:rPr lang="ko-KR" altLang="en-US" sz="1600" dirty="0">
                <a:solidFill>
                  <a:schemeClr val="bg1"/>
                </a:solidFill>
              </a:rPr>
              <a:t>에 내장되어있는 </a:t>
            </a:r>
            <a:r>
              <a:rPr lang="ko-KR" altLang="en-US" sz="1600" dirty="0" smtClean="0">
                <a:solidFill>
                  <a:schemeClr val="bg1"/>
                </a:solidFill>
              </a:rPr>
              <a:t>카메라의 실시간 비디오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화일을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불러온다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만약 </a:t>
            </a:r>
            <a:r>
              <a:rPr lang="en-US" altLang="ko-KR" sz="1600" dirty="0">
                <a:solidFill>
                  <a:schemeClr val="bg1"/>
                </a:solidFill>
              </a:rPr>
              <a:t>0 </a:t>
            </a:r>
            <a:r>
              <a:rPr lang="ko-KR" altLang="en-US" sz="1600" dirty="0">
                <a:solidFill>
                  <a:schemeClr val="bg1"/>
                </a:solidFill>
              </a:rPr>
              <a:t>으로 되지 않는다면 </a:t>
            </a:r>
            <a:r>
              <a:rPr lang="en-US" altLang="ko-KR" sz="1600" dirty="0">
                <a:solidFill>
                  <a:schemeClr val="bg1"/>
                </a:solidFill>
              </a:rPr>
              <a:t>-1 </a:t>
            </a:r>
            <a:r>
              <a:rPr lang="ko-KR" altLang="en-US" sz="1600" dirty="0">
                <a:solidFill>
                  <a:schemeClr val="bg1"/>
                </a:solidFill>
              </a:rPr>
              <a:t>을 입력하면 될 것이다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C59F80B-E60A-4653-A69F-D574DEE8D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652" y="1267993"/>
            <a:ext cx="3565733" cy="281505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5519" y="4261755"/>
            <a:ext cx="5009705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cap = cv2.VideoCapture(</a:t>
            </a:r>
            <a:r>
              <a:rPr kumimoji="0" lang="ko-KR" altLang="ko-KR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'project_video.mp4'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ko-KR" altLang="en-US" dirty="0"/>
              <a:t>를 이용한 차선인식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04296" y="1861267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그 다음으로 이미지에서 직선을 추출하기 위해선 </a:t>
            </a:r>
            <a:r>
              <a:rPr lang="ko-KR" altLang="en-US" sz="1600" dirty="0" err="1">
                <a:solidFill>
                  <a:schemeClr val="bg1"/>
                </a:solidFill>
              </a:rPr>
              <a:t>여러가지</a:t>
            </a:r>
            <a:r>
              <a:rPr lang="ko-KR" altLang="en-US" sz="1600" dirty="0">
                <a:solidFill>
                  <a:schemeClr val="bg1"/>
                </a:solidFill>
              </a:rPr>
              <a:t> 이미지 프로세스 단계가 필요하다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gray scale </a:t>
            </a:r>
            <a:r>
              <a:rPr lang="ko-KR" altLang="en-US" sz="1600" dirty="0">
                <a:solidFill>
                  <a:schemeClr val="bg1"/>
                </a:solidFill>
              </a:rPr>
              <a:t>로 변환</a:t>
            </a:r>
            <a:r>
              <a:rPr lang="en-US" altLang="ko-KR" sz="1600" dirty="0">
                <a:solidFill>
                  <a:schemeClr val="bg1"/>
                </a:solidFill>
              </a:rPr>
              <a:t>, blur</a:t>
            </a:r>
            <a:r>
              <a:rPr lang="ko-KR" altLang="en-US" sz="1600" dirty="0">
                <a:solidFill>
                  <a:schemeClr val="bg1"/>
                </a:solidFill>
              </a:rPr>
              <a:t>처리</a:t>
            </a:r>
            <a:r>
              <a:rPr lang="en-US" altLang="ko-KR" sz="1600" dirty="0">
                <a:solidFill>
                  <a:schemeClr val="bg1"/>
                </a:solidFill>
              </a:rPr>
              <a:t>, canny</a:t>
            </a:r>
            <a:r>
              <a:rPr lang="ko-KR" altLang="en-US" sz="1600" dirty="0">
                <a:solidFill>
                  <a:schemeClr val="bg1"/>
                </a:solidFill>
              </a:rPr>
              <a:t>화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결론적으로 </a:t>
            </a:r>
            <a:r>
              <a:rPr lang="en-US" altLang="ko-KR" sz="1600" dirty="0">
                <a:solidFill>
                  <a:schemeClr val="bg1"/>
                </a:solidFill>
              </a:rPr>
              <a:t>cv2.HoughLinesP </a:t>
            </a:r>
            <a:r>
              <a:rPr lang="ko-KR" altLang="en-US" sz="1600" dirty="0">
                <a:solidFill>
                  <a:schemeClr val="bg1"/>
                </a:solidFill>
              </a:rPr>
              <a:t>를 이용하기 위해 </a:t>
            </a:r>
            <a:r>
              <a:rPr lang="en-US" altLang="ko-KR" sz="1600" dirty="0">
                <a:solidFill>
                  <a:schemeClr val="bg1"/>
                </a:solidFill>
              </a:rPr>
              <a:t>canny</a:t>
            </a:r>
            <a:r>
              <a:rPr lang="ko-KR" altLang="en-US" sz="1600" dirty="0">
                <a:solidFill>
                  <a:schemeClr val="bg1"/>
                </a:solidFill>
              </a:rPr>
              <a:t> 이미지가 필요하다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즉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이미지 변환과정을 입력할건데 </a:t>
            </a:r>
            <a:r>
              <a:rPr lang="en-US" altLang="ko-KR" sz="1600" dirty="0" err="1">
                <a:solidFill>
                  <a:schemeClr val="bg1"/>
                </a:solidFill>
              </a:rPr>
              <a:t>def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를 이용해 이미지 변환과정을 함수로 등록시키고 사용할 것이다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err="1">
                <a:solidFill>
                  <a:schemeClr val="bg1"/>
                </a:solidFill>
              </a:rPr>
              <a:t>image_process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라는 함수에 이미지에 해당하는 변수를 넣으면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gray scale </a:t>
            </a:r>
            <a:r>
              <a:rPr lang="ko-KR" altLang="en-US" sz="1600" b="1" dirty="0">
                <a:solidFill>
                  <a:schemeClr val="bg1"/>
                </a:solidFill>
              </a:rPr>
              <a:t>화</a:t>
            </a:r>
            <a:r>
              <a:rPr lang="en-US" altLang="ko-KR" sz="1600" b="1" dirty="0">
                <a:solidFill>
                  <a:schemeClr val="bg1"/>
                </a:solidFill>
              </a:rPr>
              <a:t> -&gt; blur </a:t>
            </a:r>
            <a:r>
              <a:rPr lang="ko-KR" altLang="en-US" sz="1600" b="1" dirty="0">
                <a:solidFill>
                  <a:schemeClr val="bg1"/>
                </a:solidFill>
              </a:rPr>
              <a:t>처리 </a:t>
            </a:r>
            <a:r>
              <a:rPr lang="en-US" altLang="ko-KR" sz="1600" b="1" dirty="0">
                <a:solidFill>
                  <a:schemeClr val="bg1"/>
                </a:solidFill>
              </a:rPr>
              <a:t>-&gt; canny </a:t>
            </a:r>
            <a:r>
              <a:rPr lang="ko-KR" altLang="en-US" sz="1600" b="1" dirty="0">
                <a:solidFill>
                  <a:schemeClr val="bg1"/>
                </a:solidFill>
              </a:rPr>
              <a:t>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의 과정을 거쳐 최종적으로 </a:t>
            </a:r>
            <a:r>
              <a:rPr lang="en-US" altLang="ko-KR" sz="1600" dirty="0">
                <a:solidFill>
                  <a:schemeClr val="bg1"/>
                </a:solidFill>
              </a:rPr>
              <a:t>canny</a:t>
            </a:r>
            <a:r>
              <a:rPr lang="ko-KR" altLang="en-US" sz="1600" dirty="0">
                <a:solidFill>
                  <a:schemeClr val="bg1"/>
                </a:solidFill>
              </a:rPr>
              <a:t>화 된 이미지를 </a:t>
            </a:r>
            <a:r>
              <a:rPr lang="en-US" altLang="ko-KR" sz="1600" dirty="0">
                <a:solidFill>
                  <a:schemeClr val="bg1"/>
                </a:solidFill>
              </a:rPr>
              <a:t>return </a:t>
            </a:r>
            <a:r>
              <a:rPr lang="ko-KR" altLang="en-US" sz="1600" dirty="0">
                <a:solidFill>
                  <a:schemeClr val="bg1"/>
                </a:solidFill>
              </a:rPr>
              <a:t>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E43991D-EB70-40E4-AD32-C374E4C03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700" y="1956566"/>
            <a:ext cx="4698033" cy="17446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6A92F82-8EF2-43DC-A4B6-C3CC26A8F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793" y="4625013"/>
            <a:ext cx="2864940" cy="19285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6F5A609-5BA9-4FB7-B667-6321489CB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222" y="3877203"/>
            <a:ext cx="2592494" cy="143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6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ko-KR" altLang="en-US" dirty="0"/>
              <a:t>를 이용한 차선인식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4395" y="1615046"/>
            <a:ext cx="110231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이미지 프로세스를 거친 후 나온 </a:t>
            </a:r>
            <a:r>
              <a:rPr lang="en-US" altLang="ko-KR" sz="1600" dirty="0">
                <a:solidFill>
                  <a:schemeClr val="bg1"/>
                </a:solidFill>
              </a:rPr>
              <a:t>canny </a:t>
            </a:r>
            <a:r>
              <a:rPr lang="ko-KR" altLang="en-US" sz="1600" dirty="0" smtClean="0">
                <a:solidFill>
                  <a:schemeClr val="bg1"/>
                </a:solidFill>
              </a:rPr>
              <a:t>이미지에서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HoughLinesP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를 이용해 직선을 추출 할 수 있게 되었다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하지만 </a:t>
            </a:r>
            <a:r>
              <a:rPr lang="ko-KR" altLang="en-US" sz="1600" dirty="0" err="1">
                <a:solidFill>
                  <a:schemeClr val="bg1"/>
                </a:solidFill>
              </a:rPr>
              <a:t>이상태로</a:t>
            </a:r>
            <a:r>
              <a:rPr lang="ko-KR" altLang="en-US" sz="1600" dirty="0">
                <a:solidFill>
                  <a:schemeClr val="bg1"/>
                </a:solidFill>
              </a:rPr>
              <a:t> 바로 직선을 추출하면 카메라에 담기는 모든 경계선의 직선을 추출하게 될 것이다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즉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차선만 보이는 영역을 만들어 줘야 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혹시 인터넷을 통해 미리 본 사람들은 알겠지만 </a:t>
            </a:r>
            <a:r>
              <a:rPr lang="en-US" altLang="ko-KR" sz="1600" dirty="0">
                <a:solidFill>
                  <a:schemeClr val="bg1"/>
                </a:solidFill>
              </a:rPr>
              <a:t>ROI(Region Of Interest)</a:t>
            </a:r>
            <a:r>
              <a:rPr lang="ko-KR" altLang="en-US" sz="1600" dirty="0">
                <a:solidFill>
                  <a:schemeClr val="bg1"/>
                </a:solidFill>
              </a:rPr>
              <a:t>라는 것을 설정하여 화면내의 원하는 영역과 원래 이미지의 겹치는 부분만을 </a:t>
            </a:r>
            <a:r>
              <a:rPr lang="ko-KR" altLang="en-US" sz="1600" dirty="0" err="1">
                <a:solidFill>
                  <a:schemeClr val="bg1"/>
                </a:solidFill>
              </a:rPr>
              <a:t>추출하는게</a:t>
            </a:r>
            <a:r>
              <a:rPr lang="ko-KR" altLang="en-US" sz="1600" dirty="0">
                <a:solidFill>
                  <a:schemeClr val="bg1"/>
                </a:solidFill>
              </a:rPr>
              <a:t> 가능하긴 하지만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그 방법을 이용할 경우 차선의 휘는 정도가 너무 미세하여 차선의 영역을 하늘에서 바라본 것처럼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표현하고자 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A3B3592-213A-4AB5-9EFC-4FD055311C67}"/>
              </a:ext>
            </a:extLst>
          </p:cNvPr>
          <p:cNvGrpSpPr/>
          <p:nvPr/>
        </p:nvGrpSpPr>
        <p:grpSpPr>
          <a:xfrm>
            <a:off x="2935339" y="4508273"/>
            <a:ext cx="5929848" cy="1874520"/>
            <a:chOff x="308074" y="2188455"/>
            <a:chExt cx="10129888" cy="320222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C6F5A609-5BA9-4FB7-B667-6321489CB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074" y="2330425"/>
              <a:ext cx="4428726" cy="245318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846AFBD6-CA4A-4C3D-8B7A-108106733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6642" y="2188455"/>
              <a:ext cx="3991320" cy="3202220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C2981338-7C4A-458D-8158-63D535398FE4}"/>
                </a:ext>
              </a:extLst>
            </p:cNvPr>
            <p:cNvSpPr/>
            <p:nvPr/>
          </p:nvSpPr>
          <p:spPr>
            <a:xfrm>
              <a:off x="1495166" y="4528788"/>
              <a:ext cx="182880" cy="128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DFDAFB7B-94D3-4C3D-B5DF-3C14817B1C5F}"/>
                </a:ext>
              </a:extLst>
            </p:cNvPr>
            <p:cNvSpPr/>
            <p:nvPr/>
          </p:nvSpPr>
          <p:spPr>
            <a:xfrm>
              <a:off x="2176380" y="3906996"/>
              <a:ext cx="182880" cy="12801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C1544A5-CA49-4D11-8A4C-38EE45E7523C}"/>
                </a:ext>
              </a:extLst>
            </p:cNvPr>
            <p:cNvSpPr/>
            <p:nvPr/>
          </p:nvSpPr>
          <p:spPr>
            <a:xfrm>
              <a:off x="2709823" y="3906996"/>
              <a:ext cx="182880" cy="12801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31600710-1A81-4483-9FA6-565EC4245964}"/>
                </a:ext>
              </a:extLst>
            </p:cNvPr>
            <p:cNvSpPr/>
            <p:nvPr/>
          </p:nvSpPr>
          <p:spPr>
            <a:xfrm>
              <a:off x="3889399" y="4528788"/>
              <a:ext cx="182880" cy="128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D6DA9660-BB5B-4529-812B-803FD944BD1C}"/>
                </a:ext>
              </a:extLst>
            </p:cNvPr>
            <p:cNvSpPr/>
            <p:nvPr/>
          </p:nvSpPr>
          <p:spPr>
            <a:xfrm>
              <a:off x="7235945" y="2412665"/>
              <a:ext cx="182880" cy="12801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6D14F4D5-A667-4A55-9986-045E92B71EFD}"/>
                </a:ext>
              </a:extLst>
            </p:cNvPr>
            <p:cNvSpPr/>
            <p:nvPr/>
          </p:nvSpPr>
          <p:spPr>
            <a:xfrm>
              <a:off x="8964161" y="2412665"/>
              <a:ext cx="182880" cy="12801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29F4983F-61B8-4B98-824B-CD71BF70BCC9}"/>
                </a:ext>
              </a:extLst>
            </p:cNvPr>
            <p:cNvSpPr/>
            <p:nvPr/>
          </p:nvSpPr>
          <p:spPr>
            <a:xfrm>
              <a:off x="7502666" y="5165009"/>
              <a:ext cx="182880" cy="128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11D87712-1210-4EE4-BB02-D9626DB57798}"/>
                </a:ext>
              </a:extLst>
            </p:cNvPr>
            <p:cNvSpPr/>
            <p:nvPr/>
          </p:nvSpPr>
          <p:spPr>
            <a:xfrm>
              <a:off x="9276602" y="5165009"/>
              <a:ext cx="182880" cy="128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416C53CB-B143-4A88-891C-1CC4DD920B11}"/>
                </a:ext>
              </a:extLst>
            </p:cNvPr>
            <p:cNvCxnSpPr>
              <a:stCxn id="9" idx="7"/>
              <a:endCxn id="12" idx="2"/>
            </p:cNvCxnSpPr>
            <p:nvPr/>
          </p:nvCxnSpPr>
          <p:spPr>
            <a:xfrm flipV="1">
              <a:off x="2332478" y="2476673"/>
              <a:ext cx="4903467" cy="1449071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C523BB95-D4E1-4FD3-B21D-4C6DFC74DDAB}"/>
                </a:ext>
              </a:extLst>
            </p:cNvPr>
            <p:cNvCxnSpPr>
              <a:cxnSpLocks/>
              <a:stCxn id="10" idx="6"/>
              <a:endCxn id="13" idx="3"/>
            </p:cNvCxnSpPr>
            <p:nvPr/>
          </p:nvCxnSpPr>
          <p:spPr>
            <a:xfrm flipV="1">
              <a:off x="2892703" y="2521933"/>
              <a:ext cx="6098240" cy="1449071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D405B4F5-49F2-46FA-B6C0-DBD65B66743C}"/>
                </a:ext>
              </a:extLst>
            </p:cNvPr>
            <p:cNvCxnSpPr>
              <a:cxnSpLocks/>
              <a:stCxn id="11" idx="6"/>
              <a:endCxn id="15" idx="1"/>
            </p:cNvCxnSpPr>
            <p:nvPr/>
          </p:nvCxnSpPr>
          <p:spPr>
            <a:xfrm>
              <a:off x="4072279" y="4592796"/>
              <a:ext cx="5231105" cy="590961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2EE21E7A-F975-4D40-BECD-1B38D6314D06}"/>
                </a:ext>
              </a:extLst>
            </p:cNvPr>
            <p:cNvCxnSpPr>
              <a:cxnSpLocks/>
              <a:stCxn id="8" idx="7"/>
              <a:endCxn id="14" idx="2"/>
            </p:cNvCxnSpPr>
            <p:nvPr/>
          </p:nvCxnSpPr>
          <p:spPr>
            <a:xfrm>
              <a:off x="1651264" y="4547536"/>
              <a:ext cx="5851402" cy="681481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34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ko-KR" altLang="en-US" dirty="0"/>
              <a:t>를 이용한 차선인식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88886" y="17332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이전까지의 과정에서 만든 이미지 프로세스 </a:t>
            </a:r>
            <a:r>
              <a:rPr lang="ko-KR" altLang="en-US" sz="1600" dirty="0" smtClean="0">
                <a:solidFill>
                  <a:schemeClr val="bg1"/>
                </a:solidFill>
              </a:rPr>
              <a:t>함수를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img2</a:t>
            </a:r>
            <a:r>
              <a:rPr lang="ko-KR" altLang="en-US" sz="1600" dirty="0">
                <a:solidFill>
                  <a:schemeClr val="bg1"/>
                </a:solidFill>
              </a:rPr>
              <a:t>에 적용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적용시킨 </a:t>
            </a:r>
            <a:r>
              <a:rPr lang="en-US" altLang="ko-KR" sz="1600" dirty="0">
                <a:solidFill>
                  <a:schemeClr val="bg1"/>
                </a:solidFill>
              </a:rPr>
              <a:t>canny </a:t>
            </a:r>
            <a:r>
              <a:rPr lang="ko-KR" altLang="en-US" sz="1600" dirty="0">
                <a:solidFill>
                  <a:schemeClr val="bg1"/>
                </a:solidFill>
              </a:rPr>
              <a:t>이미지에서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err="1" smtClean="0">
                <a:solidFill>
                  <a:schemeClr val="bg1"/>
                </a:solidFill>
              </a:rPr>
              <a:t>HoughLinesP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기술을 적용하여 직선을 가져온다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차선은 일반적으로 완벽한 직선이 아니기 때문에 </a:t>
            </a:r>
            <a:r>
              <a:rPr lang="ko-KR" altLang="en-US" sz="1600" dirty="0" err="1">
                <a:solidFill>
                  <a:schemeClr val="bg1"/>
                </a:solidFill>
              </a:rPr>
              <a:t>여러개의</a:t>
            </a:r>
            <a:r>
              <a:rPr lang="ko-KR" altLang="en-US" sz="1600" dirty="0">
                <a:solidFill>
                  <a:schemeClr val="bg1"/>
                </a:solidFill>
              </a:rPr>
              <a:t> 직선들의 조합으로 이루어지게 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때문에 이 직선들 중 왼쪽의 차선과 오른쪽의 차선을 구분해야 하고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왼쪽 차선으로 판단된 것들의 평균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오른쪽 차선으로 판단된 것들의 평균을 만들고 그 평균값으로 만들어진 하나의 직선만을 데이터로 남겨야 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err="1">
                <a:solidFill>
                  <a:schemeClr val="bg1"/>
                </a:solidFill>
              </a:rPr>
              <a:t>HoughLinesP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는 검출한 직선 각각의 시작점과 끝점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x1, y1, x2, y2 </a:t>
            </a:r>
            <a:r>
              <a:rPr lang="ko-KR" altLang="en-US" sz="1600" dirty="0">
                <a:solidFill>
                  <a:schemeClr val="bg1"/>
                </a:solidFill>
              </a:rPr>
              <a:t>를 가지고 있는데 수치가 작다고 시작점으로 정의되는 것이 아니기 때문에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이 수치를 기울기와 </a:t>
            </a:r>
            <a:r>
              <a:rPr lang="en-US" altLang="ko-KR" sz="1600" dirty="0">
                <a:solidFill>
                  <a:schemeClr val="bg1"/>
                </a:solidFill>
              </a:rPr>
              <a:t>y</a:t>
            </a:r>
            <a:r>
              <a:rPr lang="ko-KR" altLang="en-US" sz="1600" dirty="0">
                <a:solidFill>
                  <a:schemeClr val="bg1"/>
                </a:solidFill>
              </a:rPr>
              <a:t>절편으로 변환하고 이것의 평균을 내서 다시 </a:t>
            </a:r>
            <a:r>
              <a:rPr lang="en-US" altLang="ko-KR" sz="1600" dirty="0">
                <a:solidFill>
                  <a:schemeClr val="bg1"/>
                </a:solidFill>
              </a:rPr>
              <a:t>(x1, y1), (x2, y2) </a:t>
            </a:r>
            <a:r>
              <a:rPr lang="ko-KR" altLang="en-US" sz="1600" dirty="0">
                <a:solidFill>
                  <a:schemeClr val="bg1"/>
                </a:solidFill>
              </a:rPr>
              <a:t>의 좌표를 시작과 끝으로 하는 직선 하나를 만들어야 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BD516FE-2C21-40C7-88FC-24C0DD599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61" y="1269284"/>
            <a:ext cx="62579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3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ko-KR" altLang="en-US" dirty="0"/>
              <a:t>를 이용한 차선인식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66439" y="1631986"/>
            <a:ext cx="6096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</a:rPr>
              <a:t>average_slope_intercept</a:t>
            </a:r>
            <a:r>
              <a:rPr lang="en-US" altLang="ko-KR" sz="1600" dirty="0">
                <a:solidFill>
                  <a:schemeClr val="bg1"/>
                </a:solidFill>
              </a:rPr>
              <a:t>() </a:t>
            </a:r>
            <a:r>
              <a:rPr lang="ko-KR" altLang="en-US" sz="1600" dirty="0">
                <a:solidFill>
                  <a:schemeClr val="bg1"/>
                </a:solidFill>
              </a:rPr>
              <a:t>함수를 생성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err="1">
                <a:solidFill>
                  <a:schemeClr val="bg1"/>
                </a:solidFill>
              </a:rPr>
              <a:t>left_fit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과 </a:t>
            </a:r>
            <a:r>
              <a:rPr lang="en-US" altLang="ko-KR" sz="1600" dirty="0" err="1">
                <a:solidFill>
                  <a:schemeClr val="bg1"/>
                </a:solidFill>
              </a:rPr>
              <a:t>right_fit</a:t>
            </a:r>
            <a:r>
              <a:rPr lang="ko-KR" altLang="en-US" sz="1600" dirty="0">
                <a:solidFill>
                  <a:schemeClr val="bg1"/>
                </a:solidFill>
              </a:rPr>
              <a:t>은 </a:t>
            </a:r>
            <a:r>
              <a:rPr lang="en-US" altLang="ko-KR" sz="1600" dirty="0">
                <a:solidFill>
                  <a:schemeClr val="bg1"/>
                </a:solidFill>
              </a:rPr>
              <a:t>lines</a:t>
            </a:r>
            <a:r>
              <a:rPr lang="ko-KR" altLang="en-US" sz="1600" dirty="0">
                <a:solidFill>
                  <a:schemeClr val="bg1"/>
                </a:solidFill>
              </a:rPr>
              <a:t>에서 추출할 각 라인들이 좌측인지 우측인지 구별됨에 따라 </a:t>
            </a:r>
            <a:r>
              <a:rPr lang="ko-KR" altLang="en-US" sz="1600" dirty="0" err="1">
                <a:solidFill>
                  <a:schemeClr val="bg1"/>
                </a:solidFill>
              </a:rPr>
              <a:t>저장하게될</a:t>
            </a:r>
            <a:r>
              <a:rPr lang="ko-KR" altLang="en-US" sz="1600" dirty="0">
                <a:solidFill>
                  <a:schemeClr val="bg1"/>
                </a:solidFill>
              </a:rPr>
              <a:t> 배열을 생성한 것이다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for</a:t>
            </a:r>
            <a:r>
              <a:rPr lang="ko-KR" altLang="en-US" sz="1600" dirty="0">
                <a:solidFill>
                  <a:schemeClr val="bg1"/>
                </a:solidFill>
              </a:rPr>
              <a:t>문을 통해 </a:t>
            </a:r>
            <a:r>
              <a:rPr lang="en-US" altLang="ko-KR" sz="1600" dirty="0">
                <a:solidFill>
                  <a:schemeClr val="bg1"/>
                </a:solidFill>
              </a:rPr>
              <a:t>lines</a:t>
            </a:r>
            <a:r>
              <a:rPr lang="ko-KR" altLang="en-US" sz="1600" dirty="0">
                <a:solidFill>
                  <a:schemeClr val="bg1"/>
                </a:solidFill>
              </a:rPr>
              <a:t>에 담긴 각 </a:t>
            </a:r>
            <a:r>
              <a:rPr lang="en-US" altLang="ko-KR" sz="1600" dirty="0">
                <a:solidFill>
                  <a:schemeClr val="bg1"/>
                </a:solidFill>
              </a:rPr>
              <a:t>line </a:t>
            </a:r>
            <a:r>
              <a:rPr lang="ko-KR" altLang="en-US" sz="1600" dirty="0">
                <a:solidFill>
                  <a:schemeClr val="bg1"/>
                </a:solidFill>
              </a:rPr>
              <a:t>하나하나에 접근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err="1">
                <a:solidFill>
                  <a:schemeClr val="bg1"/>
                </a:solidFill>
              </a:rPr>
              <a:t>numpy</a:t>
            </a:r>
            <a:r>
              <a:rPr lang="ko-KR" altLang="en-US" sz="1600" dirty="0">
                <a:solidFill>
                  <a:schemeClr val="bg1"/>
                </a:solidFill>
              </a:rPr>
              <a:t>의 </a:t>
            </a:r>
            <a:r>
              <a:rPr lang="en-US" altLang="ko-KR" sz="1600" dirty="0" err="1">
                <a:solidFill>
                  <a:schemeClr val="bg1"/>
                </a:solidFill>
              </a:rPr>
              <a:t>vstack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기능을 통해 두 점을 잇는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직선의 </a:t>
            </a:r>
            <a:r>
              <a:rPr lang="ko-KR" altLang="en-US" sz="1600" dirty="0">
                <a:solidFill>
                  <a:schemeClr val="bg1"/>
                </a:solidFill>
              </a:rPr>
              <a:t>기울기</a:t>
            </a:r>
            <a:r>
              <a:rPr lang="en-US" altLang="ko-KR" sz="1600" dirty="0">
                <a:solidFill>
                  <a:schemeClr val="bg1"/>
                </a:solidFill>
              </a:rPr>
              <a:t>, y</a:t>
            </a:r>
            <a:r>
              <a:rPr lang="ko-KR" altLang="en-US" sz="1600" dirty="0">
                <a:solidFill>
                  <a:schemeClr val="bg1"/>
                </a:solidFill>
              </a:rPr>
              <a:t>절편을 </a:t>
            </a:r>
            <a:r>
              <a:rPr lang="en-US" altLang="ko-KR" sz="1600" dirty="0">
                <a:solidFill>
                  <a:schemeClr val="bg1"/>
                </a:solidFill>
              </a:rPr>
              <a:t>return</a:t>
            </a:r>
            <a:r>
              <a:rPr lang="ko-KR" altLang="en-US" sz="1600" dirty="0">
                <a:solidFill>
                  <a:schemeClr val="bg1"/>
                </a:solidFill>
              </a:rPr>
              <a:t> 시켜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slope</a:t>
            </a:r>
            <a:r>
              <a:rPr lang="ko-KR" altLang="en-US" sz="1600" dirty="0">
                <a:solidFill>
                  <a:schemeClr val="bg1"/>
                </a:solidFill>
              </a:rPr>
              <a:t>에 </a:t>
            </a:r>
            <a:r>
              <a:rPr lang="ko-KR" altLang="en-US" sz="1600" dirty="0" smtClean="0">
                <a:solidFill>
                  <a:schemeClr val="bg1"/>
                </a:solidFill>
              </a:rPr>
              <a:t>기울기 </a:t>
            </a:r>
            <a:r>
              <a:rPr lang="en-US" altLang="ko-KR" sz="1600" dirty="0" smtClean="0">
                <a:solidFill>
                  <a:schemeClr val="bg1"/>
                </a:solidFill>
              </a:rPr>
              <a:t>intercept</a:t>
            </a:r>
            <a:r>
              <a:rPr lang="ko-KR" altLang="en-US" sz="1600" dirty="0">
                <a:solidFill>
                  <a:schemeClr val="bg1"/>
                </a:solidFill>
              </a:rPr>
              <a:t>에 </a:t>
            </a:r>
            <a:r>
              <a:rPr lang="en-US" altLang="ko-KR" sz="1600" dirty="0">
                <a:solidFill>
                  <a:schemeClr val="bg1"/>
                </a:solidFill>
              </a:rPr>
              <a:t>y</a:t>
            </a:r>
            <a:r>
              <a:rPr lang="ko-KR" altLang="en-US" sz="1600" dirty="0">
                <a:solidFill>
                  <a:schemeClr val="bg1"/>
                </a:solidFill>
              </a:rPr>
              <a:t>절편을 각각 저장시킨다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이때 </a:t>
            </a:r>
            <a:r>
              <a:rPr lang="en-US" altLang="ko-KR" sz="1600" dirty="0">
                <a:solidFill>
                  <a:schemeClr val="bg1"/>
                </a:solidFill>
              </a:rPr>
              <a:t>–((y</a:t>
            </a:r>
            <a:r>
              <a:rPr lang="ko-KR" altLang="en-US" sz="1600" dirty="0">
                <a:solidFill>
                  <a:schemeClr val="bg1"/>
                </a:solidFill>
              </a:rPr>
              <a:t>절편</a:t>
            </a:r>
            <a:r>
              <a:rPr lang="en-US" altLang="ko-KR" sz="1600" dirty="0">
                <a:solidFill>
                  <a:schemeClr val="bg1"/>
                </a:solidFill>
              </a:rPr>
              <a:t>-640) / </a:t>
            </a:r>
            <a:r>
              <a:rPr lang="ko-KR" altLang="en-US" sz="1600" dirty="0">
                <a:solidFill>
                  <a:schemeClr val="bg1"/>
                </a:solidFill>
              </a:rPr>
              <a:t>기울기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r>
              <a:rPr lang="ko-KR" altLang="en-US" sz="1600" dirty="0">
                <a:solidFill>
                  <a:schemeClr val="bg1"/>
                </a:solidFill>
              </a:rPr>
              <a:t>는 화면 가장 </a:t>
            </a:r>
            <a:r>
              <a:rPr lang="ko-KR" altLang="en-US" sz="1600" dirty="0" err="1">
                <a:solidFill>
                  <a:schemeClr val="bg1"/>
                </a:solidFill>
              </a:rPr>
              <a:t>아래점의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x</a:t>
            </a:r>
            <a:r>
              <a:rPr lang="ko-KR" altLang="en-US" sz="1600" dirty="0">
                <a:solidFill>
                  <a:schemeClr val="bg1"/>
                </a:solidFill>
              </a:rPr>
              <a:t>좌표가 되고 직선의 가장 아래성분이 화면 중앙에서 왼쪽인지 오른쪽인지를 구분하여 </a:t>
            </a:r>
            <a:r>
              <a:rPr lang="en-US" altLang="ko-KR" sz="1600" dirty="0" err="1">
                <a:solidFill>
                  <a:schemeClr val="bg1"/>
                </a:solidFill>
              </a:rPr>
              <a:t>left_fit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과 </a:t>
            </a:r>
            <a:r>
              <a:rPr lang="en-US" altLang="ko-KR" sz="1600" dirty="0" err="1">
                <a:solidFill>
                  <a:schemeClr val="bg1"/>
                </a:solidFill>
              </a:rPr>
              <a:t>right_fit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중 </a:t>
            </a:r>
            <a:r>
              <a:rPr lang="ko-KR" altLang="en-US" sz="1600" dirty="0" err="1">
                <a:solidFill>
                  <a:schemeClr val="bg1"/>
                </a:solidFill>
              </a:rPr>
              <a:t>알맞는</a:t>
            </a:r>
            <a:r>
              <a:rPr lang="ko-KR" altLang="en-US" sz="1600" dirty="0">
                <a:solidFill>
                  <a:schemeClr val="bg1"/>
                </a:solidFill>
              </a:rPr>
              <a:t> 곳에 배열시키면 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여기서 </a:t>
            </a:r>
            <a:r>
              <a:rPr lang="en-US" altLang="ko-KR" sz="1600" dirty="0">
                <a:solidFill>
                  <a:schemeClr val="bg1"/>
                </a:solidFill>
              </a:rPr>
              <a:t>640</a:t>
            </a:r>
            <a:r>
              <a:rPr lang="ko-KR" altLang="en-US" sz="1600" dirty="0">
                <a:solidFill>
                  <a:schemeClr val="bg1"/>
                </a:solidFill>
              </a:rPr>
              <a:t>은 화면의 </a:t>
            </a:r>
            <a:r>
              <a:rPr lang="en-US" altLang="ko-KR" sz="1600" dirty="0">
                <a:solidFill>
                  <a:schemeClr val="bg1"/>
                </a:solidFill>
              </a:rPr>
              <a:t>y</a:t>
            </a:r>
            <a:r>
              <a:rPr lang="ko-KR" altLang="en-US" sz="1600" dirty="0">
                <a:solidFill>
                  <a:schemeClr val="bg1"/>
                </a:solidFill>
              </a:rPr>
              <a:t>축 크기인데 화면의 가장 아래 좌표가 </a:t>
            </a:r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이 아닌 </a:t>
            </a:r>
            <a:r>
              <a:rPr lang="en-US" altLang="ko-KR" sz="1600" dirty="0">
                <a:solidFill>
                  <a:schemeClr val="bg1"/>
                </a:solidFill>
              </a:rPr>
              <a:t>640</a:t>
            </a:r>
            <a:r>
              <a:rPr lang="ko-KR" altLang="en-US" sz="1600" dirty="0">
                <a:solidFill>
                  <a:schemeClr val="bg1"/>
                </a:solidFill>
              </a:rPr>
              <a:t>이기 때문에 </a:t>
            </a:r>
            <a:r>
              <a:rPr lang="en-US" altLang="ko-KR" sz="1600" dirty="0">
                <a:solidFill>
                  <a:schemeClr val="bg1"/>
                </a:solidFill>
              </a:rPr>
              <a:t>y</a:t>
            </a:r>
            <a:r>
              <a:rPr lang="ko-KR" altLang="en-US" sz="1600" dirty="0">
                <a:solidFill>
                  <a:schemeClr val="bg1"/>
                </a:solidFill>
              </a:rPr>
              <a:t>절편에 </a:t>
            </a:r>
            <a:r>
              <a:rPr lang="en-US" altLang="ko-KR" sz="1600" dirty="0">
                <a:solidFill>
                  <a:schemeClr val="bg1"/>
                </a:solidFill>
              </a:rPr>
              <a:t>640</a:t>
            </a:r>
            <a:r>
              <a:rPr lang="ko-KR" altLang="en-US" sz="1600" dirty="0">
                <a:solidFill>
                  <a:schemeClr val="bg1"/>
                </a:solidFill>
              </a:rPr>
              <a:t>만큼 빼준 것이다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err="1">
                <a:solidFill>
                  <a:schemeClr val="bg1"/>
                </a:solidFill>
              </a:rPr>
              <a:t>x_coord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는 화면 가장 </a:t>
            </a:r>
            <a:r>
              <a:rPr lang="ko-KR" altLang="en-US" sz="1600" dirty="0" err="1">
                <a:solidFill>
                  <a:schemeClr val="bg1"/>
                </a:solidFill>
              </a:rPr>
              <a:t>아래점의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x</a:t>
            </a:r>
            <a:r>
              <a:rPr lang="ko-KR" altLang="en-US" sz="1600" dirty="0">
                <a:solidFill>
                  <a:schemeClr val="bg1"/>
                </a:solidFill>
              </a:rPr>
              <a:t>좌표이다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6935D18-93FA-4E2A-909F-024FF9CD2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80" y="1523476"/>
            <a:ext cx="4953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ko-KR" altLang="en-US" dirty="0"/>
              <a:t>를 이용한 차선인식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Numpy</a:t>
            </a:r>
            <a:r>
              <a:rPr lang="ko-KR" altLang="en-US" b="1" dirty="0" smtClean="0"/>
              <a:t>의 행렬함수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단위행렬 </a:t>
            </a:r>
            <a:r>
              <a:rPr lang="en-US" altLang="ko-KR" b="1" dirty="0" smtClean="0"/>
              <a:t>(Unit matrix): </a:t>
            </a:r>
            <a:r>
              <a:rPr lang="en-US" altLang="ko-KR" b="1" dirty="0" err="1" smtClean="0"/>
              <a:t>np.eye</a:t>
            </a:r>
            <a:r>
              <a:rPr lang="en-US" altLang="ko-KR" b="1" dirty="0" smtClean="0"/>
              <a:t>(n)</a:t>
            </a:r>
          </a:p>
          <a:p>
            <a:pPr lvl="1"/>
            <a:r>
              <a:rPr lang="ko-KR" altLang="en-US" b="1" dirty="0" smtClean="0"/>
              <a:t>대각행렬 </a:t>
            </a:r>
            <a:r>
              <a:rPr lang="en-US" altLang="ko-KR" b="1" dirty="0" smtClean="0"/>
              <a:t>(Diagonal matrix): </a:t>
            </a:r>
            <a:r>
              <a:rPr lang="en-US" altLang="ko-KR" b="1" dirty="0" err="1" smtClean="0"/>
              <a:t>np.diag</a:t>
            </a:r>
            <a:r>
              <a:rPr lang="en-US" altLang="ko-KR" b="1" dirty="0" smtClean="0"/>
              <a:t>(x)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내적 </a:t>
            </a:r>
            <a:r>
              <a:rPr lang="en-US" altLang="ko-KR" b="1" dirty="0" smtClean="0"/>
              <a:t>(Dot product, Inner product): np.dot(a, b)</a:t>
            </a:r>
            <a:endParaRPr lang="en-US" altLang="ko-KR" dirty="0" smtClean="0"/>
          </a:p>
          <a:p>
            <a:pPr lvl="1"/>
            <a:r>
              <a:rPr lang="ko-KR" altLang="en-US" b="1" dirty="0" err="1" smtClean="0"/>
              <a:t>대각합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(Trace): </a:t>
            </a:r>
            <a:r>
              <a:rPr lang="en-US" altLang="ko-KR" b="1" dirty="0" err="1" smtClean="0"/>
              <a:t>np.trace</a:t>
            </a:r>
            <a:r>
              <a:rPr lang="en-US" altLang="ko-KR" b="1" dirty="0" smtClean="0"/>
              <a:t>(x)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행렬식 </a:t>
            </a:r>
            <a:r>
              <a:rPr lang="en-US" altLang="ko-KR" b="1" dirty="0" smtClean="0"/>
              <a:t>(Matrix Determinant): </a:t>
            </a:r>
            <a:r>
              <a:rPr lang="en-US" altLang="ko-KR" b="1" dirty="0" err="1" smtClean="0"/>
              <a:t>np.linalg.det</a:t>
            </a:r>
            <a:r>
              <a:rPr lang="en-US" altLang="ko-KR" b="1" dirty="0" smtClean="0"/>
              <a:t>(x)</a:t>
            </a:r>
            <a:endParaRPr lang="en-US" altLang="ko-KR" dirty="0" smtClean="0"/>
          </a:p>
          <a:p>
            <a:pPr lvl="1"/>
            <a:r>
              <a:rPr lang="ko-KR" altLang="en-US" b="1" dirty="0" err="1" smtClean="0"/>
              <a:t>역행렬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(Inverse of a matrix): </a:t>
            </a:r>
            <a:r>
              <a:rPr lang="en-US" altLang="ko-KR" b="1" dirty="0" err="1" smtClean="0"/>
              <a:t>np.linalg.inv</a:t>
            </a:r>
            <a:r>
              <a:rPr lang="en-US" altLang="ko-KR" b="1" dirty="0" smtClean="0"/>
              <a:t>(x)</a:t>
            </a:r>
            <a:endParaRPr lang="en-US" altLang="ko-KR" dirty="0" smtClean="0"/>
          </a:p>
          <a:p>
            <a:pPr lvl="1"/>
            <a:r>
              <a:rPr lang="ko-KR" altLang="en-US" b="1" dirty="0" err="1" smtClean="0"/>
              <a:t>고유값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(Eigenvalue), </a:t>
            </a:r>
            <a:r>
              <a:rPr lang="ko-KR" altLang="en-US" b="1" dirty="0" smtClean="0"/>
              <a:t>고유벡터 </a:t>
            </a:r>
            <a:r>
              <a:rPr lang="en-US" altLang="ko-KR" b="1" dirty="0" smtClean="0"/>
              <a:t>(Eigenvector): w, v = </a:t>
            </a:r>
            <a:r>
              <a:rPr lang="en-US" altLang="ko-KR" b="1" dirty="0" err="1" smtClean="0"/>
              <a:t>np.linalg.eig</a:t>
            </a:r>
            <a:r>
              <a:rPr lang="en-US" altLang="ko-KR" b="1" dirty="0" smtClean="0"/>
              <a:t>(x)</a:t>
            </a:r>
            <a:endParaRPr lang="en-US" altLang="ko-KR" dirty="0" smtClean="0"/>
          </a:p>
          <a:p>
            <a:pPr lvl="1"/>
            <a:r>
              <a:rPr lang="ko-KR" altLang="en-US" b="1" dirty="0" err="1" smtClean="0"/>
              <a:t>특이값</a:t>
            </a:r>
            <a:r>
              <a:rPr lang="ko-KR" altLang="en-US" b="1" dirty="0" smtClean="0"/>
              <a:t> 분해 </a:t>
            </a:r>
            <a:r>
              <a:rPr lang="en-US" altLang="ko-KR" b="1" dirty="0" smtClean="0"/>
              <a:t>(Singular Value Decomposition): u, s, </a:t>
            </a:r>
            <a:r>
              <a:rPr lang="en-US" altLang="ko-KR" b="1" dirty="0" err="1" smtClean="0"/>
              <a:t>vh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np.linalg.svd</a:t>
            </a:r>
            <a:r>
              <a:rPr lang="en-US" altLang="ko-KR" b="1" dirty="0" smtClean="0"/>
              <a:t>(A)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연립방정식 해 풀기 </a:t>
            </a:r>
            <a:r>
              <a:rPr lang="en-US" altLang="ko-KR" b="1" dirty="0" smtClean="0"/>
              <a:t>(Solve a linear matrix equation): </a:t>
            </a:r>
            <a:r>
              <a:rPr lang="en-US" altLang="ko-KR" b="1" dirty="0" err="1" smtClean="0"/>
              <a:t>np.linalg.solve</a:t>
            </a:r>
            <a:r>
              <a:rPr lang="en-US" altLang="ko-KR" b="1" dirty="0" smtClean="0"/>
              <a:t>(a, b)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최소자승 해 풀기 </a:t>
            </a:r>
            <a:r>
              <a:rPr lang="en-US" altLang="ko-KR" b="1" dirty="0" smtClean="0"/>
              <a:t>(Compute the Least-squares solution): m, c = </a:t>
            </a:r>
            <a:r>
              <a:rPr lang="en-US" altLang="ko-KR" b="1" dirty="0" err="1" smtClean="0"/>
              <a:t>np.linalg.lstsq</a:t>
            </a:r>
            <a:r>
              <a:rPr lang="en-US" altLang="ko-KR" b="1" dirty="0" smtClean="0"/>
              <a:t>(A, y, </a:t>
            </a:r>
            <a:r>
              <a:rPr lang="en-US" altLang="ko-KR" b="1" dirty="0" err="1" smtClean="0"/>
              <a:t>rcond</a:t>
            </a:r>
            <a:r>
              <a:rPr lang="en-US" altLang="ko-KR" b="1" dirty="0" smtClean="0"/>
              <a:t>=None)[0]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95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ko-KR" altLang="en-US" dirty="0"/>
              <a:t>를 이용한 차선인식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D9F7D2F-41EC-4BB7-A119-F954AE266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386" y="1173450"/>
            <a:ext cx="6087768" cy="4919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29C87DC-90A8-45C6-A829-0FEA32B38CF1}"/>
              </a:ext>
            </a:extLst>
          </p:cNvPr>
          <p:cNvSpPr txBox="1"/>
          <p:nvPr/>
        </p:nvSpPr>
        <p:spPr>
          <a:xfrm>
            <a:off x="5642558" y="6075144"/>
            <a:ext cx="115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중앙선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x = 400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0EE099F-1352-4FA6-A799-583393474A4D}"/>
              </a:ext>
            </a:extLst>
          </p:cNvPr>
          <p:cNvSpPr txBox="1"/>
          <p:nvPr/>
        </p:nvSpPr>
        <p:spPr>
          <a:xfrm>
            <a:off x="3621734" y="6211794"/>
            <a:ext cx="1627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</a:rPr>
              <a:t>x_coord</a:t>
            </a:r>
            <a:r>
              <a:rPr lang="en-US" altLang="ko-KR" sz="1400" dirty="0">
                <a:solidFill>
                  <a:schemeClr val="bg1"/>
                </a:solidFill>
              </a:rPr>
              <a:t> &lt; 400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E09069-1264-4EBA-BFB7-AFD0A0C9F6B7}"/>
              </a:ext>
            </a:extLst>
          </p:cNvPr>
          <p:cNvSpPr txBox="1"/>
          <p:nvPr/>
        </p:nvSpPr>
        <p:spPr>
          <a:xfrm>
            <a:off x="6759672" y="6217890"/>
            <a:ext cx="1627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</a:rPr>
              <a:t>x_coord</a:t>
            </a:r>
            <a:r>
              <a:rPr lang="en-US" altLang="ko-KR" sz="1400" dirty="0">
                <a:solidFill>
                  <a:schemeClr val="bg1"/>
                </a:solidFill>
              </a:rPr>
              <a:t> &gt; 400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3618633-3557-44CB-8444-431AEA3572A2}"/>
              </a:ext>
            </a:extLst>
          </p:cNvPr>
          <p:cNvCxnSpPr>
            <a:cxnSpLocks/>
          </p:cNvCxnSpPr>
          <p:nvPr/>
        </p:nvCxnSpPr>
        <p:spPr>
          <a:xfrm flipV="1">
            <a:off x="6033249" y="1173450"/>
            <a:ext cx="0" cy="50383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ko-KR" altLang="en-US" dirty="0"/>
              <a:t>를 이용한 차선인식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5620" y="1852174"/>
            <a:ext cx="5794159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이렇게 원하는 직선의 좌표를 얻었으니 이 직선을 </a:t>
            </a:r>
            <a:r>
              <a:rPr lang="en-US" altLang="ko-KR" sz="1600" dirty="0">
                <a:solidFill>
                  <a:schemeClr val="bg1"/>
                </a:solidFill>
              </a:rPr>
              <a:t>cv2.line </a:t>
            </a:r>
            <a:r>
              <a:rPr lang="ko-KR" altLang="en-US" sz="1600" dirty="0">
                <a:solidFill>
                  <a:schemeClr val="bg1"/>
                </a:solidFill>
              </a:rPr>
              <a:t>함수를 통해 이미지에 표시하면 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여기서 </a:t>
            </a:r>
            <a:r>
              <a:rPr lang="en-US" altLang="ko-KR" sz="1600" dirty="0">
                <a:solidFill>
                  <a:schemeClr val="bg1"/>
                </a:solidFill>
              </a:rPr>
              <a:t>return </a:t>
            </a:r>
            <a:r>
              <a:rPr lang="ko-KR" altLang="en-US" sz="1600" dirty="0">
                <a:solidFill>
                  <a:schemeClr val="bg1"/>
                </a:solidFill>
              </a:rPr>
              <a:t>된 </a:t>
            </a:r>
            <a:r>
              <a:rPr lang="en-US" altLang="ko-KR" sz="1600" dirty="0" err="1">
                <a:solidFill>
                  <a:schemeClr val="bg1"/>
                </a:solidFill>
              </a:rPr>
              <a:t>line_image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는 라인이 생성되는 위치의 영역만 </a:t>
            </a:r>
            <a:r>
              <a:rPr lang="en-US" altLang="ko-KR" sz="1600" dirty="0">
                <a:solidFill>
                  <a:schemeClr val="bg1"/>
                </a:solidFill>
              </a:rPr>
              <a:t>(255, 0, 0) </a:t>
            </a:r>
            <a:r>
              <a:rPr lang="ko-KR" altLang="en-US" sz="1600" dirty="0">
                <a:solidFill>
                  <a:schemeClr val="bg1"/>
                </a:solidFill>
              </a:rPr>
              <a:t>의 색으로 이루어진 </a:t>
            </a:r>
            <a:r>
              <a:rPr lang="en-US" altLang="ko-KR" sz="1600" dirty="0">
                <a:solidFill>
                  <a:schemeClr val="bg1"/>
                </a:solidFill>
              </a:rPr>
              <a:t>mask </a:t>
            </a:r>
            <a:r>
              <a:rPr lang="ko-KR" altLang="en-US" sz="1600" dirty="0">
                <a:solidFill>
                  <a:schemeClr val="bg1"/>
                </a:solidFill>
              </a:rPr>
              <a:t>이미지가 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다시 </a:t>
            </a:r>
            <a:r>
              <a:rPr lang="en-US" altLang="ko-KR" sz="1600" dirty="0">
                <a:solidFill>
                  <a:schemeClr val="bg1"/>
                </a:solidFill>
              </a:rPr>
              <a:t>while </a:t>
            </a:r>
            <a:r>
              <a:rPr lang="ko-KR" altLang="en-US" sz="1600" dirty="0">
                <a:solidFill>
                  <a:schemeClr val="bg1"/>
                </a:solidFill>
              </a:rPr>
              <a:t>문으로 돌아와서 라인의 좌측평균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우측평균을 잡았던 함수를 이용해 좌측을 </a:t>
            </a:r>
            <a:r>
              <a:rPr lang="en-US" altLang="ko-KR" sz="1600" dirty="0">
                <a:solidFill>
                  <a:schemeClr val="bg1"/>
                </a:solidFill>
              </a:rPr>
              <a:t>l1, </a:t>
            </a:r>
            <a:r>
              <a:rPr lang="ko-KR" altLang="en-US" sz="1600" dirty="0">
                <a:solidFill>
                  <a:schemeClr val="bg1"/>
                </a:solidFill>
              </a:rPr>
              <a:t>우측을 </a:t>
            </a:r>
            <a:r>
              <a:rPr lang="en-US" altLang="ko-KR" sz="1600" dirty="0">
                <a:solidFill>
                  <a:schemeClr val="bg1"/>
                </a:solidFill>
              </a:rPr>
              <a:t>l2</a:t>
            </a:r>
            <a:r>
              <a:rPr lang="ko-KR" altLang="en-US" sz="1600" dirty="0">
                <a:solidFill>
                  <a:schemeClr val="bg1"/>
                </a:solidFill>
              </a:rPr>
              <a:t>로 </a:t>
            </a:r>
            <a:r>
              <a:rPr lang="ko-KR" altLang="en-US" sz="1600" dirty="0" err="1">
                <a:solidFill>
                  <a:schemeClr val="bg1"/>
                </a:solidFill>
              </a:rPr>
              <a:t>정의내리고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이 직선의 배열을 위의 </a:t>
            </a:r>
            <a:r>
              <a:rPr lang="en-US" altLang="ko-KR" sz="1600" dirty="0" err="1">
                <a:solidFill>
                  <a:schemeClr val="bg1"/>
                </a:solidFill>
              </a:rPr>
              <a:t>display_lines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를 통해 </a:t>
            </a:r>
            <a:r>
              <a:rPr lang="en-US" altLang="ko-KR" sz="1600" dirty="0">
                <a:solidFill>
                  <a:schemeClr val="bg1"/>
                </a:solidFill>
              </a:rPr>
              <a:t>masking </a:t>
            </a:r>
            <a:r>
              <a:rPr lang="ko-KR" altLang="en-US" sz="1600" dirty="0">
                <a:solidFill>
                  <a:schemeClr val="bg1"/>
                </a:solidFill>
              </a:rPr>
              <a:t>이미지로 만든다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아래 </a:t>
            </a:r>
            <a:r>
              <a:rPr lang="en-US" altLang="ko-KR" sz="1600" dirty="0">
                <a:solidFill>
                  <a:schemeClr val="bg1"/>
                </a:solidFill>
              </a:rPr>
              <a:t>cv2.addWeighted() </a:t>
            </a:r>
            <a:r>
              <a:rPr lang="ko-KR" altLang="en-US" sz="1600" dirty="0">
                <a:solidFill>
                  <a:schemeClr val="bg1"/>
                </a:solidFill>
              </a:rPr>
              <a:t>는 두 개의 이미지를 각각 </a:t>
            </a:r>
            <a:r>
              <a:rPr lang="ko-KR" altLang="en-US" sz="1600" dirty="0" err="1">
                <a:solidFill>
                  <a:schemeClr val="bg1"/>
                </a:solidFill>
              </a:rPr>
              <a:t>어느정도</a:t>
            </a:r>
            <a:r>
              <a:rPr lang="ko-KR" altLang="en-US" sz="1600" dirty="0">
                <a:solidFill>
                  <a:schemeClr val="bg1"/>
                </a:solidFill>
              </a:rPr>
              <a:t> 투명도로 합치게 되는데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err="1">
                <a:solidFill>
                  <a:schemeClr val="bg1"/>
                </a:solidFill>
              </a:rPr>
              <a:t>line_image</a:t>
            </a:r>
            <a:r>
              <a:rPr lang="ko-KR" altLang="en-US" sz="1600" dirty="0">
                <a:solidFill>
                  <a:schemeClr val="bg1"/>
                </a:solidFill>
              </a:rPr>
              <a:t>는 좌측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우측 직선의 </a:t>
            </a:r>
            <a:r>
              <a:rPr lang="en-US" altLang="ko-KR" sz="1600" dirty="0">
                <a:solidFill>
                  <a:schemeClr val="bg1"/>
                </a:solidFill>
              </a:rPr>
              <a:t>mask</a:t>
            </a:r>
            <a:r>
              <a:rPr lang="ko-KR" altLang="en-US" sz="1600" dirty="0">
                <a:solidFill>
                  <a:schemeClr val="bg1"/>
                </a:solidFill>
              </a:rPr>
              <a:t>를 합치고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err="1">
                <a:solidFill>
                  <a:schemeClr val="bg1"/>
                </a:solidFill>
              </a:rPr>
              <a:t>combo_image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는 그 차선의 </a:t>
            </a:r>
            <a:r>
              <a:rPr lang="en-US" altLang="ko-KR" sz="1600" dirty="0">
                <a:solidFill>
                  <a:schemeClr val="bg1"/>
                </a:solidFill>
              </a:rPr>
              <a:t>mask</a:t>
            </a:r>
            <a:r>
              <a:rPr lang="ko-KR" altLang="en-US" sz="1600" dirty="0">
                <a:solidFill>
                  <a:schemeClr val="bg1"/>
                </a:solidFill>
              </a:rPr>
              <a:t>와 원본 이미지와 합쳐 출력하는 것이다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50201F8-D4E3-479F-A425-10B6C1003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533" y="1295501"/>
            <a:ext cx="5410200" cy="2171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0FB753E-3A9D-4793-B4CF-6D0FAF13F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533" y="3587151"/>
            <a:ext cx="5390678" cy="279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3267" y="2030506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최종적으로 </a:t>
            </a:r>
            <a:r>
              <a:rPr lang="en-US" altLang="ko-KR" sz="1600" dirty="0">
                <a:solidFill>
                  <a:schemeClr val="bg1"/>
                </a:solidFill>
              </a:rPr>
              <a:t>cv2.imshow()</a:t>
            </a:r>
            <a:r>
              <a:rPr lang="ko-KR" altLang="en-US" sz="1600" dirty="0">
                <a:solidFill>
                  <a:schemeClr val="bg1"/>
                </a:solidFill>
              </a:rPr>
              <a:t>를 통해 윈도우를 생성하고 그 윈도우에 띄울 이미지를 생성하면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if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cv2.waitKey(1) &amp; 0xFF == 27: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은 키보드 </a:t>
            </a:r>
            <a:r>
              <a:rPr lang="en-US" altLang="ko-KR" sz="1600" dirty="0">
                <a:solidFill>
                  <a:schemeClr val="bg1"/>
                </a:solidFill>
              </a:rPr>
              <a:t>esc </a:t>
            </a:r>
            <a:r>
              <a:rPr lang="ko-KR" altLang="en-US" sz="1600" dirty="0">
                <a:solidFill>
                  <a:schemeClr val="bg1"/>
                </a:solidFill>
              </a:rPr>
              <a:t>키를 누를 경우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아래 문구인 </a:t>
            </a:r>
            <a:r>
              <a:rPr lang="en-US" altLang="ko-KR" sz="1600" dirty="0">
                <a:solidFill>
                  <a:schemeClr val="bg1"/>
                </a:solidFill>
              </a:rPr>
              <a:t>break</a:t>
            </a:r>
            <a:r>
              <a:rPr lang="ko-KR" altLang="en-US" sz="1600" dirty="0">
                <a:solidFill>
                  <a:schemeClr val="bg1"/>
                </a:solidFill>
              </a:rPr>
              <a:t>가 실행되게 하는 구문이다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cv2.destoryAllWindows() </a:t>
            </a:r>
            <a:r>
              <a:rPr lang="ko-KR" altLang="en-US" sz="1600" dirty="0">
                <a:solidFill>
                  <a:schemeClr val="bg1"/>
                </a:solidFill>
              </a:rPr>
              <a:t>는 </a:t>
            </a:r>
            <a:r>
              <a:rPr lang="en-US" altLang="ko-KR" sz="1600" dirty="0">
                <a:solidFill>
                  <a:schemeClr val="bg1"/>
                </a:solidFill>
              </a:rPr>
              <a:t>break</a:t>
            </a:r>
            <a:r>
              <a:rPr lang="ko-KR" altLang="en-US" sz="1600" dirty="0">
                <a:solidFill>
                  <a:schemeClr val="bg1"/>
                </a:solidFill>
              </a:rPr>
              <a:t>로 루프를 탈출하면 바로 실행되고 이 프로그램으로 인해 생성된 모든 </a:t>
            </a:r>
            <a:r>
              <a:rPr lang="en-US" altLang="ko-KR" sz="1600" dirty="0">
                <a:solidFill>
                  <a:schemeClr val="bg1"/>
                </a:solidFill>
              </a:rPr>
              <a:t>window</a:t>
            </a:r>
            <a:r>
              <a:rPr lang="ko-KR" altLang="en-US" sz="1600" dirty="0">
                <a:solidFill>
                  <a:schemeClr val="bg1"/>
                </a:solidFill>
              </a:rPr>
              <a:t>를 닫아주고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err="1">
                <a:solidFill>
                  <a:schemeClr val="bg1"/>
                </a:solidFill>
              </a:rPr>
              <a:t>cap.release</a:t>
            </a:r>
            <a:r>
              <a:rPr lang="en-US" altLang="ko-KR" sz="1600" dirty="0">
                <a:solidFill>
                  <a:schemeClr val="bg1"/>
                </a:solidFill>
              </a:rPr>
              <a:t>() </a:t>
            </a:r>
            <a:r>
              <a:rPr lang="ko-KR" altLang="en-US" sz="1600" dirty="0">
                <a:solidFill>
                  <a:schemeClr val="bg1"/>
                </a:solidFill>
              </a:rPr>
              <a:t>는 동영상 혹은 카메라가 프로그램상에서 작동을 중지하게 해주는 것이다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필수는 아니지만 </a:t>
            </a:r>
            <a:r>
              <a:rPr lang="en-US" altLang="ko-KR" sz="1600" dirty="0">
                <a:solidFill>
                  <a:schemeClr val="bg1"/>
                </a:solidFill>
              </a:rPr>
              <a:t>time </a:t>
            </a:r>
            <a:r>
              <a:rPr lang="ko-KR" altLang="en-US" sz="1600" dirty="0">
                <a:solidFill>
                  <a:schemeClr val="bg1"/>
                </a:solidFill>
              </a:rPr>
              <a:t>라이브러리를 이용해 루프당 걸리는 시간을 체크할 수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E7CD204-DAE0-4017-9743-126CD8B5E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037" y="4923774"/>
            <a:ext cx="2105025" cy="257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3D91D3A-CE4A-448F-BC4B-9B8F2E79C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618" y="5484486"/>
            <a:ext cx="5334000" cy="466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6330709-DDB4-4E11-8AC6-F7DE2A1B0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037" y="1635950"/>
            <a:ext cx="32766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02454" y="168704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아마 이대로 완성을 했다면 </a:t>
            </a:r>
            <a:r>
              <a:rPr lang="en-US" altLang="ko-KR" sz="1600" dirty="0">
                <a:solidFill>
                  <a:schemeClr val="bg1"/>
                </a:solidFill>
              </a:rPr>
              <a:t>99%</a:t>
            </a:r>
            <a:r>
              <a:rPr lang="ko-KR" altLang="en-US" sz="1600" dirty="0">
                <a:solidFill>
                  <a:schemeClr val="bg1"/>
                </a:solidFill>
              </a:rPr>
              <a:t>는 제대로 작동이 되지 않을 것이다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라인을 찾는데 있어 반드시 찾아낸다는 보장이 없고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실제 상황에서 쓰일 때에는 </a:t>
            </a:r>
            <a:r>
              <a:rPr lang="ko-KR" altLang="en-US" sz="1600" dirty="0" err="1">
                <a:solidFill>
                  <a:schemeClr val="bg1"/>
                </a:solidFill>
              </a:rPr>
              <a:t>여러가지</a:t>
            </a:r>
            <a:r>
              <a:rPr lang="ko-KR" altLang="en-US" sz="1600" dirty="0">
                <a:solidFill>
                  <a:schemeClr val="bg1"/>
                </a:solidFill>
              </a:rPr>
              <a:t> 변수들이 있을 수 있기 때문에 그 점을 보완해야 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그래서 </a:t>
            </a:r>
            <a:r>
              <a:rPr lang="en-US" altLang="ko-KR" sz="1600" dirty="0">
                <a:solidFill>
                  <a:schemeClr val="bg1"/>
                </a:solidFill>
              </a:rPr>
              <a:t>image process </a:t>
            </a:r>
            <a:r>
              <a:rPr lang="ko-KR" altLang="en-US" sz="1600" dirty="0">
                <a:solidFill>
                  <a:schemeClr val="bg1"/>
                </a:solidFill>
              </a:rPr>
              <a:t>과정 직전부터 </a:t>
            </a:r>
            <a:r>
              <a:rPr lang="en-US" altLang="ko-KR" sz="1600" dirty="0">
                <a:solidFill>
                  <a:schemeClr val="bg1"/>
                </a:solidFill>
              </a:rPr>
              <a:t>try </a:t>
            </a:r>
            <a:r>
              <a:rPr lang="ko-KR" altLang="en-US" sz="1600" dirty="0">
                <a:solidFill>
                  <a:schemeClr val="bg1"/>
                </a:solidFill>
              </a:rPr>
              <a:t>코드 안에 넣어서 실행시키면 개선이 가능하다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try </a:t>
            </a:r>
            <a:r>
              <a:rPr lang="ko-KR" altLang="en-US" sz="1600" dirty="0">
                <a:solidFill>
                  <a:schemeClr val="bg1"/>
                </a:solidFill>
              </a:rPr>
              <a:t>문은 코드 안의 내용을 일단 실행시켜본다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실행 후 </a:t>
            </a:r>
            <a:r>
              <a:rPr lang="ko-KR" altLang="en-US" sz="1600" dirty="0" err="1">
                <a:solidFill>
                  <a:schemeClr val="bg1"/>
                </a:solidFill>
              </a:rPr>
              <a:t>정상작동되면</a:t>
            </a:r>
            <a:r>
              <a:rPr lang="ko-KR" altLang="en-US" sz="1600" dirty="0">
                <a:solidFill>
                  <a:schemeClr val="bg1"/>
                </a:solidFill>
              </a:rPr>
              <a:t> 아무런 문제 없이 지나가지만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만일 에러가 발생할 경우 뒤의 </a:t>
            </a:r>
            <a:r>
              <a:rPr lang="en-US" altLang="ko-KR" sz="1600" dirty="0">
                <a:solidFill>
                  <a:schemeClr val="bg1"/>
                </a:solidFill>
              </a:rPr>
              <a:t>except </a:t>
            </a:r>
            <a:r>
              <a:rPr lang="ko-KR" altLang="en-US" sz="1600" dirty="0">
                <a:solidFill>
                  <a:schemeClr val="bg1"/>
                </a:solidFill>
              </a:rPr>
              <a:t>문을 실행시키게 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즉</a:t>
            </a:r>
            <a:r>
              <a:rPr lang="en-US" altLang="ko-KR" sz="1600" dirty="0">
                <a:solidFill>
                  <a:schemeClr val="bg1"/>
                </a:solidFill>
              </a:rPr>
              <a:t>, try </a:t>
            </a:r>
            <a:r>
              <a:rPr lang="ko-KR" altLang="en-US" sz="1600" dirty="0">
                <a:solidFill>
                  <a:schemeClr val="bg1"/>
                </a:solidFill>
              </a:rPr>
              <a:t>문을 사용할 경우 뒤에 반드시 </a:t>
            </a:r>
            <a:r>
              <a:rPr lang="en-US" altLang="ko-KR" sz="1600" dirty="0">
                <a:solidFill>
                  <a:schemeClr val="bg1"/>
                </a:solidFill>
              </a:rPr>
              <a:t>except</a:t>
            </a:r>
            <a:r>
              <a:rPr lang="ko-KR" altLang="en-US" sz="1600" dirty="0">
                <a:solidFill>
                  <a:schemeClr val="bg1"/>
                </a:solidFill>
              </a:rPr>
              <a:t> 문을 만들어야 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B41DE38-B2CD-4484-B3EC-6F6EB00E8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454" y="1890320"/>
            <a:ext cx="5562462" cy="38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1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924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송성훈 구" panose="02010504000101010101" pitchFamily="2" charset="-127"/>
              </a:rPr>
              <a:t>12,13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송성훈 구" panose="02010504000101010101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8" y="2463672"/>
            <a:ext cx="3383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송성훈 구" panose="02010504000101010101" pitchFamily="2" charset="-127"/>
              </a:rPr>
              <a:t>강의 </a:t>
            </a:r>
            <a:r>
              <a:rPr lang="en-US" altLang="ko-KR" sz="28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송성훈 구" panose="02010504000101010101" pitchFamily="2" charset="-127"/>
              </a:rPr>
              <a:t>XII, XIII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송성훈 구" panose="02010504000101010101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26469" y="3540868"/>
            <a:ext cx="632298" cy="8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송성훈 구" panose="02010504000101010101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9737" y="4177736"/>
            <a:ext cx="8920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OpenCV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openCV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를 이용한 동영상 분석 처리 기법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J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ihwang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Park. </a:t>
            </a:r>
            <a:b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</a:b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46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22051" y="1184159"/>
            <a:ext cx="6096000" cy="53860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이제 </a:t>
            </a:r>
            <a:r>
              <a:rPr lang="en-US" altLang="ko-KR" sz="1600" dirty="0">
                <a:solidFill>
                  <a:schemeClr val="bg1"/>
                </a:solidFill>
              </a:rPr>
              <a:t>try </a:t>
            </a:r>
            <a:r>
              <a:rPr lang="ko-KR" altLang="en-US" sz="1600" dirty="0">
                <a:solidFill>
                  <a:schemeClr val="bg1"/>
                </a:solidFill>
              </a:rPr>
              <a:t>문을 통해 실행이 가능해졌다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하지만 결과를 보면 라인이 비교적 잘 보일 때에는 잘 찾지만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그림자나 도로의 상태 등의 변수로 상당히 틀어진 결과를 출력할 경우가 생긴다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그래서 고안해낸 방법은 많이 라인의 위치가 순간적으로 크게 변하지 않게 설정을 해 주었다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예를 들어 라인의 끝부분의 위치가 </a:t>
            </a:r>
            <a:r>
              <a:rPr lang="en-US" altLang="ko-KR" sz="1600" dirty="0">
                <a:solidFill>
                  <a:schemeClr val="bg1"/>
                </a:solidFill>
              </a:rPr>
              <a:t>50</a:t>
            </a:r>
            <a:r>
              <a:rPr lang="ko-KR" altLang="en-US" sz="1600" dirty="0">
                <a:solidFill>
                  <a:schemeClr val="bg1"/>
                </a:solidFill>
              </a:rPr>
              <a:t>픽셀 이상 한번에 움직일 경우 잘못된 라인을 찾은 것이라고 판단하고 이전의 라인 좌표를 다시 불러오는 방식으로 진행했다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원리는 생각보다 간단하다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우선 직전에 불러온 라인의 좌표를 기존 변수에 저장하고 새롭게 불러들일 라인의 좌표를 저장할 변수를 생성한다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그리고 매 프레임마다 기존 변수의 좌표 위치와 새롭게 불러온 변수의 좌표 위치를 비교한 뒤 조건에 맞으면 새롭게 불러온 좌표를 기존 변수의 좌표에 덮어씌우면 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602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F6DD94-E2B6-49FF-BF32-38D04835C975}"/>
              </a:ext>
            </a:extLst>
          </p:cNvPr>
          <p:cNvSpPr txBox="1"/>
          <p:nvPr/>
        </p:nvSpPr>
        <p:spPr>
          <a:xfrm>
            <a:off x="595506" y="1638616"/>
            <a:ext cx="490998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우선 </a:t>
            </a:r>
            <a:r>
              <a:rPr lang="en-US" altLang="ko-KR" sz="1600" dirty="0">
                <a:solidFill>
                  <a:schemeClr val="bg1"/>
                </a:solidFill>
              </a:rPr>
              <a:t>while </a:t>
            </a:r>
            <a:r>
              <a:rPr lang="ko-KR" altLang="en-US" sz="1600" dirty="0">
                <a:solidFill>
                  <a:schemeClr val="bg1"/>
                </a:solidFill>
              </a:rPr>
              <a:t>문을 시작하기 전에 위 처럼 기존 변수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새로운 변수를 미리 지정해준다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그리고 처음 </a:t>
            </a:r>
            <a:r>
              <a:rPr lang="en-US" altLang="ko-KR" sz="1600" dirty="0">
                <a:solidFill>
                  <a:schemeClr val="bg1"/>
                </a:solidFill>
              </a:rPr>
              <a:t>l1, l2</a:t>
            </a:r>
            <a:r>
              <a:rPr lang="ko-KR" altLang="en-US" sz="1600" dirty="0">
                <a:solidFill>
                  <a:schemeClr val="bg1"/>
                </a:solidFill>
              </a:rPr>
              <a:t>를 받아들이는 조건으로 </a:t>
            </a:r>
            <a:r>
              <a:rPr lang="en-US" altLang="ko-KR" sz="1600" dirty="0">
                <a:solidFill>
                  <a:schemeClr val="bg1"/>
                </a:solidFill>
              </a:rPr>
              <a:t>l1 == 0 </a:t>
            </a:r>
            <a:r>
              <a:rPr lang="ko-KR" altLang="en-US" sz="1600" dirty="0">
                <a:solidFill>
                  <a:schemeClr val="bg1"/>
                </a:solidFill>
              </a:rPr>
              <a:t>과 같은 조건을 걸었는데 첫 프레임에서 일단 라인을 받아와야 하기 때문에 처음 라인을 받아오는 조건으로 변수 생성시 </a:t>
            </a:r>
            <a:r>
              <a:rPr lang="en-US" altLang="ko-KR" sz="1600" dirty="0">
                <a:solidFill>
                  <a:schemeClr val="bg1"/>
                </a:solidFill>
              </a:rPr>
              <a:t>l1, l2 = 0 </a:t>
            </a:r>
            <a:r>
              <a:rPr lang="ko-KR" altLang="en-US" sz="1600" dirty="0">
                <a:solidFill>
                  <a:schemeClr val="bg1"/>
                </a:solidFill>
              </a:rPr>
              <a:t>으로 만든 것이다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라인을 한번이라도 받아오면 변수는 숫자데이터가 아니라 배열이 되기 때문에 이후에는 반드시 </a:t>
            </a:r>
            <a:r>
              <a:rPr lang="en-US" altLang="ko-KR" sz="1600" dirty="0">
                <a:solidFill>
                  <a:schemeClr val="bg1"/>
                </a:solidFill>
              </a:rPr>
              <a:t>else </a:t>
            </a:r>
            <a:r>
              <a:rPr lang="ko-KR" altLang="en-US" sz="1600" dirty="0">
                <a:solidFill>
                  <a:schemeClr val="bg1"/>
                </a:solidFill>
              </a:rPr>
              <a:t>문으로 넘어가게 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그리고 그 뒤부터 </a:t>
            </a:r>
            <a:r>
              <a:rPr lang="en-US" altLang="ko-KR" sz="1600" dirty="0">
                <a:solidFill>
                  <a:schemeClr val="bg1"/>
                </a:solidFill>
              </a:rPr>
              <a:t>l1_copy, l2_copy </a:t>
            </a:r>
            <a:r>
              <a:rPr lang="ko-KR" altLang="en-US" sz="1600" dirty="0">
                <a:solidFill>
                  <a:schemeClr val="bg1"/>
                </a:solidFill>
              </a:rPr>
              <a:t>에 저장되는데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조건을 보면 </a:t>
            </a:r>
            <a:r>
              <a:rPr lang="en-US" altLang="ko-KR" sz="1600" dirty="0">
                <a:solidFill>
                  <a:schemeClr val="bg1"/>
                </a:solidFill>
              </a:rPr>
              <a:t>l1_copy is not None, l1_copy</a:t>
            </a:r>
            <a:r>
              <a:rPr lang="ko-KR" altLang="en-US" sz="1600" dirty="0">
                <a:solidFill>
                  <a:schemeClr val="bg1"/>
                </a:solidFill>
              </a:rPr>
              <a:t> 가 존재하기만 하면 아래 구문이 실행된다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첫 프레임에선 </a:t>
            </a:r>
            <a:r>
              <a:rPr lang="en-US" altLang="ko-KR" sz="1600" dirty="0">
                <a:solidFill>
                  <a:schemeClr val="bg1"/>
                </a:solidFill>
              </a:rPr>
              <a:t>None </a:t>
            </a:r>
            <a:r>
              <a:rPr lang="ko-KR" altLang="en-US" sz="1600" dirty="0">
                <a:solidFill>
                  <a:schemeClr val="bg1"/>
                </a:solidFill>
              </a:rPr>
              <a:t>이기 때문에 실행하지 않는다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CBF2BC1-6D15-429D-9557-41A34EBA0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812" y="1067372"/>
            <a:ext cx="1190625" cy="9429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86DCABC-2F16-4D29-A310-C7E08B44F01F}"/>
              </a:ext>
            </a:extLst>
          </p:cNvPr>
          <p:cNvSpPr/>
          <p:nvPr/>
        </p:nvSpPr>
        <p:spPr>
          <a:xfrm>
            <a:off x="10229765" y="1032933"/>
            <a:ext cx="621792" cy="5061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8EB2AC74-9B9B-4582-9BC6-EF10F544D8DC}"/>
              </a:ext>
            </a:extLst>
          </p:cNvPr>
          <p:cNvCxnSpPr/>
          <p:nvPr/>
        </p:nvCxnSpPr>
        <p:spPr>
          <a:xfrm>
            <a:off x="9580541" y="1283017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55188D1-4CC0-4C50-A328-191D40A8D4B3}"/>
              </a:ext>
            </a:extLst>
          </p:cNvPr>
          <p:cNvSpPr txBox="1"/>
          <p:nvPr/>
        </p:nvSpPr>
        <p:spPr>
          <a:xfrm>
            <a:off x="8080925" y="1092286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변수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B8D2F3E-E9A3-4B08-8DF3-17911FF2E90D}"/>
              </a:ext>
            </a:extLst>
          </p:cNvPr>
          <p:cNvSpPr/>
          <p:nvPr/>
        </p:nvSpPr>
        <p:spPr>
          <a:xfrm>
            <a:off x="10229765" y="1538860"/>
            <a:ext cx="1189672" cy="5061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A2FA5187-A618-4E45-A13E-58C7EEA87E86}"/>
              </a:ext>
            </a:extLst>
          </p:cNvPr>
          <p:cNvCxnSpPr>
            <a:cxnSpLocks/>
          </p:cNvCxnSpPr>
          <p:nvPr/>
        </p:nvCxnSpPr>
        <p:spPr>
          <a:xfrm>
            <a:off x="9580541" y="1807232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FDD7C6B-F0BD-4F09-A519-3A8F8FB53D05}"/>
              </a:ext>
            </a:extLst>
          </p:cNvPr>
          <p:cNvSpPr txBox="1"/>
          <p:nvPr/>
        </p:nvSpPr>
        <p:spPr>
          <a:xfrm>
            <a:off x="8144933" y="1685353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새로운 변수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BFE83BC-6347-4F86-ABF2-93C7E5B93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758" y="2120241"/>
            <a:ext cx="62769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23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62253" y="1587637"/>
            <a:ext cx="6096000" cy="43704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</a:rPr>
              <a:t>average_slope_intercept</a:t>
            </a:r>
            <a:r>
              <a:rPr lang="ko-KR" altLang="en-US" sz="1600" dirty="0">
                <a:solidFill>
                  <a:schemeClr val="bg1"/>
                </a:solidFill>
              </a:rPr>
              <a:t>의 </a:t>
            </a:r>
            <a:r>
              <a:rPr lang="en-US" altLang="ko-KR" sz="1600" dirty="0">
                <a:solidFill>
                  <a:schemeClr val="bg1"/>
                </a:solidFill>
              </a:rPr>
              <a:t>return </a:t>
            </a:r>
            <a:r>
              <a:rPr lang="ko-KR" altLang="en-US" sz="1600" dirty="0">
                <a:solidFill>
                  <a:schemeClr val="bg1"/>
                </a:solidFill>
              </a:rPr>
              <a:t>값을 </a:t>
            </a:r>
            <a:r>
              <a:rPr lang="ko-KR" altLang="en-US" sz="1600" dirty="0" err="1">
                <a:solidFill>
                  <a:schemeClr val="bg1"/>
                </a:solidFill>
              </a:rPr>
              <a:t>다시보면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en-US" altLang="ko-KR" sz="1600" dirty="0" err="1">
                <a:solidFill>
                  <a:schemeClr val="bg1"/>
                </a:solidFill>
              </a:rPr>
              <a:t>left_line</a:t>
            </a:r>
            <a:r>
              <a:rPr lang="en-US" altLang="ko-KR" sz="1600" dirty="0">
                <a:solidFill>
                  <a:schemeClr val="bg1"/>
                </a:solidFill>
              </a:rPr>
              <a:t>], [</a:t>
            </a:r>
            <a:r>
              <a:rPr lang="en-US" altLang="ko-KR" sz="1600" dirty="0" err="1">
                <a:solidFill>
                  <a:schemeClr val="bg1"/>
                </a:solidFill>
              </a:rPr>
              <a:t>right_line</a:t>
            </a:r>
            <a:r>
              <a:rPr lang="en-US" altLang="ko-KR" sz="1600" dirty="0">
                <a:solidFill>
                  <a:schemeClr val="bg1"/>
                </a:solidFill>
              </a:rPr>
              <a:t>] </a:t>
            </a:r>
            <a:r>
              <a:rPr lang="ko-KR" altLang="en-US" sz="1600" dirty="0">
                <a:solidFill>
                  <a:schemeClr val="bg1"/>
                </a:solidFill>
              </a:rPr>
              <a:t>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이 안의 </a:t>
            </a:r>
            <a:r>
              <a:rPr lang="en-US" altLang="ko-KR" sz="1600" dirty="0" err="1">
                <a:solidFill>
                  <a:schemeClr val="bg1"/>
                </a:solidFill>
              </a:rPr>
              <a:t>left_line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</a:rPr>
              <a:t>right_line</a:t>
            </a:r>
            <a:r>
              <a:rPr lang="ko-KR" altLang="en-US" sz="1600" dirty="0">
                <a:solidFill>
                  <a:schemeClr val="bg1"/>
                </a:solidFill>
              </a:rPr>
              <a:t>이 담고 있는 내용인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err="1">
                <a:solidFill>
                  <a:schemeClr val="bg1"/>
                </a:solidFill>
              </a:rPr>
              <a:t>make_coordinates</a:t>
            </a:r>
            <a:r>
              <a:rPr lang="ko-KR" altLang="en-US" sz="1600" dirty="0">
                <a:solidFill>
                  <a:schemeClr val="bg1"/>
                </a:solidFill>
              </a:rPr>
              <a:t>의 </a:t>
            </a:r>
            <a:r>
              <a:rPr lang="en-US" altLang="ko-KR" sz="1600" dirty="0">
                <a:solidFill>
                  <a:schemeClr val="bg1"/>
                </a:solidFill>
              </a:rPr>
              <a:t>return </a:t>
            </a:r>
            <a:r>
              <a:rPr lang="ko-KR" altLang="en-US" sz="1600" dirty="0">
                <a:solidFill>
                  <a:schemeClr val="bg1"/>
                </a:solidFill>
              </a:rPr>
              <a:t>값을 보면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[x1, y1, x2, y2] </a:t>
            </a:r>
            <a:r>
              <a:rPr lang="ko-KR" altLang="en-US" sz="1600" dirty="0">
                <a:solidFill>
                  <a:schemeClr val="bg1"/>
                </a:solidFill>
              </a:rPr>
              <a:t>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즉</a:t>
            </a:r>
            <a:r>
              <a:rPr lang="en-US" altLang="ko-KR" sz="1600" dirty="0">
                <a:solidFill>
                  <a:schemeClr val="bg1"/>
                </a:solidFill>
              </a:rPr>
              <a:t>, l1_copy</a:t>
            </a:r>
            <a:r>
              <a:rPr lang="ko-KR" altLang="en-US" sz="1600" dirty="0">
                <a:solidFill>
                  <a:schemeClr val="bg1"/>
                </a:solidFill>
              </a:rPr>
              <a:t>의 내용은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[[x1, y1, x2, y2]] </a:t>
            </a:r>
            <a:r>
              <a:rPr lang="ko-KR" altLang="en-US" sz="1600" dirty="0">
                <a:solidFill>
                  <a:schemeClr val="bg1"/>
                </a:solidFill>
              </a:rPr>
              <a:t>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 err="1">
                <a:solidFill>
                  <a:schemeClr val="bg1"/>
                </a:solidFill>
              </a:rPr>
              <a:t>이것중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y1</a:t>
            </a:r>
            <a:r>
              <a:rPr lang="ko-KR" altLang="en-US" sz="1600" dirty="0">
                <a:solidFill>
                  <a:schemeClr val="bg1"/>
                </a:solidFill>
              </a:rPr>
              <a:t>과 </a:t>
            </a:r>
            <a:r>
              <a:rPr lang="en-US" altLang="ko-KR" sz="1600" dirty="0">
                <a:solidFill>
                  <a:schemeClr val="bg1"/>
                </a:solidFill>
              </a:rPr>
              <a:t>y2</a:t>
            </a:r>
            <a:r>
              <a:rPr lang="ko-KR" altLang="en-US" sz="1600" dirty="0">
                <a:solidFill>
                  <a:schemeClr val="bg1"/>
                </a:solidFill>
              </a:rPr>
              <a:t>의 좌표는 위에서 고정시켜놨기 때문에 실제로 바뀌는 값인 </a:t>
            </a:r>
            <a:r>
              <a:rPr lang="en-US" altLang="ko-KR" sz="1600" dirty="0">
                <a:solidFill>
                  <a:schemeClr val="bg1"/>
                </a:solidFill>
              </a:rPr>
              <a:t>x1, x2 </a:t>
            </a:r>
            <a:r>
              <a:rPr lang="ko-KR" altLang="en-US" sz="1600" dirty="0">
                <a:solidFill>
                  <a:schemeClr val="bg1"/>
                </a:solidFill>
              </a:rPr>
              <a:t>를 비교해서 그 두 값이 크게 변하면 직전의 라인 좌표를 </a:t>
            </a:r>
            <a:r>
              <a:rPr lang="ko-KR" altLang="en-US" sz="1600" dirty="0" err="1">
                <a:solidFill>
                  <a:schemeClr val="bg1"/>
                </a:solidFill>
              </a:rPr>
              <a:t>저장하게하면</a:t>
            </a:r>
            <a:r>
              <a:rPr lang="ko-KR" altLang="en-US" sz="1600" dirty="0">
                <a:solidFill>
                  <a:schemeClr val="bg1"/>
                </a:solidFill>
              </a:rPr>
              <a:t> 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즉</a:t>
            </a:r>
            <a:r>
              <a:rPr lang="en-US" altLang="ko-KR" sz="1600" dirty="0">
                <a:solidFill>
                  <a:schemeClr val="bg1"/>
                </a:solidFill>
              </a:rPr>
              <a:t>, l1_copy[0][0] </a:t>
            </a:r>
            <a:r>
              <a:rPr lang="ko-KR" altLang="en-US" sz="1600" dirty="0">
                <a:solidFill>
                  <a:schemeClr val="bg1"/>
                </a:solidFill>
              </a:rPr>
              <a:t>은 </a:t>
            </a:r>
            <a:r>
              <a:rPr lang="en-US" altLang="ko-KR" sz="1600" dirty="0">
                <a:solidFill>
                  <a:schemeClr val="bg1"/>
                </a:solidFill>
              </a:rPr>
              <a:t>x1 </a:t>
            </a:r>
            <a:r>
              <a:rPr lang="ko-KR" altLang="en-US" sz="1600" dirty="0">
                <a:solidFill>
                  <a:schemeClr val="bg1"/>
                </a:solidFill>
              </a:rPr>
              <a:t>좌표</a:t>
            </a:r>
            <a:r>
              <a:rPr lang="en-US" altLang="ko-KR" sz="1600" dirty="0">
                <a:solidFill>
                  <a:schemeClr val="bg1"/>
                </a:solidFill>
              </a:rPr>
              <a:t>, l1_copy[0][2] </a:t>
            </a:r>
            <a:r>
              <a:rPr lang="ko-KR" altLang="en-US" sz="1600" dirty="0">
                <a:solidFill>
                  <a:schemeClr val="bg1"/>
                </a:solidFill>
              </a:rPr>
              <a:t>은 </a:t>
            </a:r>
            <a:r>
              <a:rPr lang="en-US" altLang="ko-KR" sz="1600" dirty="0">
                <a:solidFill>
                  <a:schemeClr val="bg1"/>
                </a:solidFill>
              </a:rPr>
              <a:t>x2 </a:t>
            </a:r>
            <a:r>
              <a:rPr lang="ko-KR" altLang="en-US" sz="1600" dirty="0">
                <a:solidFill>
                  <a:schemeClr val="bg1"/>
                </a:solidFill>
              </a:rPr>
              <a:t>좌표인데 다음 코드에선 </a:t>
            </a:r>
            <a:r>
              <a:rPr lang="en-US" altLang="ko-KR" sz="1600" dirty="0">
                <a:solidFill>
                  <a:schemeClr val="bg1"/>
                </a:solidFill>
              </a:rPr>
              <a:t>x1 </a:t>
            </a:r>
            <a:r>
              <a:rPr lang="ko-KR" altLang="en-US" sz="1600" dirty="0">
                <a:solidFill>
                  <a:schemeClr val="bg1"/>
                </a:solidFill>
              </a:rPr>
              <a:t>좌표만 비교하여 결과를 출력했다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D02A3D9-D3FA-44EE-8EA2-9AA959B79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409" y="2002953"/>
            <a:ext cx="5093324" cy="374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85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4598" y="147908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혹시나 </a:t>
            </a:r>
            <a:r>
              <a:rPr lang="en-US" altLang="ko-KR" sz="1600" dirty="0" err="1">
                <a:solidFill>
                  <a:schemeClr val="bg1"/>
                </a:solidFill>
              </a:rPr>
              <a:t>average_slope_intercept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과정에서 라인을 가져오지 못할 수도 있으므로 </a:t>
            </a:r>
            <a:r>
              <a:rPr lang="en-US" altLang="ko-KR" sz="1600" dirty="0">
                <a:solidFill>
                  <a:schemeClr val="bg1"/>
                </a:solidFill>
              </a:rPr>
              <a:t>None </a:t>
            </a:r>
            <a:r>
              <a:rPr lang="ko-KR" altLang="en-US" sz="1600" dirty="0">
                <a:solidFill>
                  <a:schemeClr val="bg1"/>
                </a:solidFill>
              </a:rPr>
              <a:t>일 경우를 가정해 다음과 같이 설정해준다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이렇게 대략적인 계산을 더해주는 것으로 조금 더 깔끔한 결과물을 볼 수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물론 프레임의 증가는 </a:t>
            </a:r>
            <a:r>
              <a:rPr lang="ko-KR" altLang="en-US" sz="1600" dirty="0" err="1">
                <a:solidFill>
                  <a:schemeClr val="bg1"/>
                </a:solidFill>
              </a:rPr>
              <a:t>어느정도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감수해야하는</a:t>
            </a:r>
            <a:r>
              <a:rPr lang="ko-KR" altLang="en-US" sz="1600" dirty="0">
                <a:solidFill>
                  <a:schemeClr val="bg1"/>
                </a:solidFill>
              </a:rPr>
              <a:t> 부분이다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C2A88AE-5790-4768-B297-8D1881E0B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093" y="3982143"/>
            <a:ext cx="62769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3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3577" y="1691990"/>
            <a:ext cx="6096000" cy="43704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혹시나 </a:t>
            </a:r>
            <a:r>
              <a:rPr lang="en-US" altLang="ko-KR" sz="1600" dirty="0" err="1">
                <a:solidFill>
                  <a:schemeClr val="bg1"/>
                </a:solidFill>
              </a:rPr>
              <a:t>average_slope_intercept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과정에서 라인을 가져오지 못할 수도 있으므로 </a:t>
            </a:r>
            <a:r>
              <a:rPr lang="en-US" altLang="ko-KR" sz="1600" dirty="0">
                <a:solidFill>
                  <a:schemeClr val="bg1"/>
                </a:solidFill>
              </a:rPr>
              <a:t>None </a:t>
            </a:r>
            <a:r>
              <a:rPr lang="ko-KR" altLang="en-US" sz="1600" dirty="0">
                <a:solidFill>
                  <a:schemeClr val="bg1"/>
                </a:solidFill>
              </a:rPr>
              <a:t>일 경우를 가정해 다음과 같이 설정해준다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이렇게 대략적인 계산을 더해주는 것으로 조금 더 깔끔한 결과물을 볼 수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물론 프레임의 증가는 </a:t>
            </a:r>
            <a:r>
              <a:rPr lang="ko-KR" altLang="en-US" sz="1600" dirty="0" err="1">
                <a:solidFill>
                  <a:schemeClr val="bg1"/>
                </a:solidFill>
              </a:rPr>
              <a:t>어느정도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감수해야하는</a:t>
            </a:r>
            <a:r>
              <a:rPr lang="ko-KR" altLang="en-US" sz="1600" dirty="0">
                <a:solidFill>
                  <a:schemeClr val="bg1"/>
                </a:solidFill>
              </a:rPr>
              <a:t> 부분이다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아래와 같이 방향을 볼 수도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직진과 좌회전 우회전의 정도를 화면의 중앙의 좌표와 두 직선의 중앙의 좌표를 비교하여 </a:t>
            </a:r>
            <a:r>
              <a:rPr lang="ko-KR" altLang="en-US" sz="1600" dirty="0" err="1">
                <a:solidFill>
                  <a:schemeClr val="bg1"/>
                </a:solidFill>
              </a:rPr>
              <a:t>가야하는</a:t>
            </a:r>
            <a:r>
              <a:rPr lang="ko-KR" altLang="en-US" sz="1600" dirty="0">
                <a:solidFill>
                  <a:schemeClr val="bg1"/>
                </a:solidFill>
              </a:rPr>
              <a:t> 방향이 어디인지 보는 것이다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 err="1">
                <a:solidFill>
                  <a:schemeClr val="bg1"/>
                </a:solidFill>
              </a:rPr>
              <a:t>라즈베리파이에서는</a:t>
            </a:r>
            <a:r>
              <a:rPr lang="ko-KR" altLang="en-US" sz="1600" dirty="0">
                <a:solidFill>
                  <a:schemeClr val="bg1"/>
                </a:solidFill>
              </a:rPr>
              <a:t> 이 부분을 이용하여 </a:t>
            </a:r>
            <a:r>
              <a:rPr lang="ko-KR" altLang="en-US" sz="1600" dirty="0" err="1">
                <a:solidFill>
                  <a:schemeClr val="bg1"/>
                </a:solidFill>
              </a:rPr>
              <a:t>서보모터의</a:t>
            </a:r>
            <a:r>
              <a:rPr lang="ko-KR" altLang="en-US" sz="1600" dirty="0">
                <a:solidFill>
                  <a:schemeClr val="bg1"/>
                </a:solidFill>
              </a:rPr>
              <a:t> 각도를 제어하는데 사용한다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C2A88AE-5790-4768-B297-8D1881E0B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611" y="1677746"/>
            <a:ext cx="5001087" cy="19124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0CA94B1-3FCD-4FCB-9F5C-ADC30EB68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611" y="3989000"/>
            <a:ext cx="38766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04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D1BA53B-A37D-4061-B20C-AABF9675B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913" y="1342877"/>
            <a:ext cx="6256911" cy="4992952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27294B6-34E8-4849-8205-14343CFC188D}"/>
              </a:ext>
            </a:extLst>
          </p:cNvPr>
          <p:cNvCxnSpPr/>
          <p:nvPr/>
        </p:nvCxnSpPr>
        <p:spPr>
          <a:xfrm>
            <a:off x="4315968" y="3839353"/>
            <a:ext cx="263347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1296E04-B97A-4F8F-82C1-955E815EA64D}"/>
              </a:ext>
            </a:extLst>
          </p:cNvPr>
          <p:cNvCxnSpPr/>
          <p:nvPr/>
        </p:nvCxnSpPr>
        <p:spPr>
          <a:xfrm>
            <a:off x="5632704" y="3706765"/>
            <a:ext cx="0" cy="2651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E11734B-15A9-4A23-83E3-3053D73C049F}"/>
              </a:ext>
            </a:extLst>
          </p:cNvPr>
          <p:cNvCxnSpPr>
            <a:stCxn id="5" idx="2"/>
          </p:cNvCxnSpPr>
          <p:nvPr/>
        </p:nvCxnSpPr>
        <p:spPr>
          <a:xfrm flipH="1" flipV="1">
            <a:off x="5750368" y="3337560"/>
            <a:ext cx="1" cy="299826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5E446E-4739-48B9-A43F-46397F57541E}"/>
              </a:ext>
            </a:extLst>
          </p:cNvPr>
          <p:cNvSpPr txBox="1"/>
          <p:nvPr/>
        </p:nvSpPr>
        <p:spPr>
          <a:xfrm>
            <a:off x="6281928" y="2833981"/>
            <a:ext cx="203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화면의 중심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10E6987B-8264-4BDE-95E9-54E88E177D52}"/>
              </a:ext>
            </a:extLst>
          </p:cNvPr>
          <p:cNvCxnSpPr/>
          <p:nvPr/>
        </p:nvCxnSpPr>
        <p:spPr>
          <a:xfrm flipH="1">
            <a:off x="5843016" y="3108960"/>
            <a:ext cx="347472" cy="2286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44D4E11-90EA-4D5D-A78D-BA71189FF041}"/>
              </a:ext>
            </a:extLst>
          </p:cNvPr>
          <p:cNvSpPr txBox="1"/>
          <p:nvPr/>
        </p:nvSpPr>
        <p:spPr>
          <a:xfrm>
            <a:off x="3728003" y="2955071"/>
            <a:ext cx="165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직선의 중심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AC002E34-8C48-4B64-9482-018357E931E0}"/>
              </a:ext>
            </a:extLst>
          </p:cNvPr>
          <p:cNvCxnSpPr/>
          <p:nvPr/>
        </p:nvCxnSpPr>
        <p:spPr>
          <a:xfrm>
            <a:off x="4984348" y="3337560"/>
            <a:ext cx="538628" cy="3692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8617505-7387-4325-9E0C-B5C4CB8C7E4F}"/>
              </a:ext>
            </a:extLst>
          </p:cNvPr>
          <p:cNvSpPr txBox="1"/>
          <p:nvPr/>
        </p:nvSpPr>
        <p:spPr>
          <a:xfrm>
            <a:off x="6096000" y="4856759"/>
            <a:ext cx="409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왼쪽으로 방향전환 해야함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90736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9737" y="2463672"/>
            <a:ext cx="573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질의응답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9738" y="2899959"/>
            <a:ext cx="216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Question &amp; Answer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4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9039" y="3792135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THANK YOU.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08009" y="4166333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J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ihwang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Park. </a:t>
            </a:r>
            <a:b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</a:b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7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동영상응용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592" y="1103955"/>
            <a:ext cx="11565466" cy="5688542"/>
          </a:xfrm>
        </p:spPr>
        <p:txBody>
          <a:bodyPr/>
          <a:lstStyle/>
          <a:p>
            <a:r>
              <a:rPr lang="ko-KR" altLang="en-US" dirty="0" smtClean="0"/>
              <a:t>직선검출하기</a:t>
            </a:r>
            <a:endParaRPr lang="en-US" altLang="ko-KR" dirty="0" smtClean="0"/>
          </a:p>
          <a:p>
            <a:pPr lvl="1"/>
            <a:r>
              <a:rPr lang="en-US" altLang="ko-KR" b="1" dirty="0" err="1" smtClean="0"/>
              <a:t>HoughLinesTransform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함수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7965" y="2196653"/>
            <a:ext cx="6096000" cy="41242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HoughLines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직선 검출은 자율주행자동차를 프로그래밍 할 때 차선인식을 위해 들어가는 거의 필수적인 함수이다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이 방법을 </a:t>
            </a:r>
            <a:r>
              <a:rPr lang="ko-KR" altLang="en-US" sz="16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허프변환이라고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부르겠다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ko-KR" altLang="en-US" sz="16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허프변환은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기본적으로 직선을 표현할 수 있는</a:t>
            </a:r>
            <a:endParaRPr lang="en-US" altLang="ko-KR" sz="16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en-US" altLang="ko-KR" sz="16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xcos</a:t>
            </a:r>
            <a:r>
              <a:rPr lang="el-GR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θ + </a:t>
            </a:r>
            <a:r>
              <a:rPr lang="en-US" altLang="ko-KR" sz="16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ysin</a:t>
            </a:r>
            <a:r>
              <a:rPr lang="el-GR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θ = 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r </a:t>
            </a:r>
          </a:p>
          <a:p>
            <a:endParaRPr lang="en-US" altLang="ko-KR" sz="16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에서 시작한다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x-y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좌표의 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x, y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값을 알면 위 공식을 이용해 그 점을 지나는 무수히 많은 직선을 표시할 수 있게 된다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반대로 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r 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값과 </a:t>
            </a:r>
            <a:r>
              <a:rPr lang="el-GR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θ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값을 지정해 주면 일정한 직선이 지나치는 무수히 많은 직선을 알 수 있다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</p:txBody>
      </p:sp>
      <p:pic>
        <p:nvPicPr>
          <p:cNvPr id="5" name="Picture 2" descr="허프변환에 대한 이미지 검색결과">
            <a:extLst>
              <a:ext uri="{FF2B5EF4-FFF2-40B4-BE49-F238E27FC236}">
                <a16:creationId xmlns:a16="http://schemas.microsoft.com/office/drawing/2014/main" xmlns="" id="{E254CB22-B71F-46F9-BCF3-30A8F170C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819" y="1173540"/>
            <a:ext cx="2926899" cy="29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허프변환에 대한 이미지 검색결과">
            <a:extLst>
              <a:ext uri="{FF2B5EF4-FFF2-40B4-BE49-F238E27FC236}">
                <a16:creationId xmlns:a16="http://schemas.microsoft.com/office/drawing/2014/main" xmlns="" id="{89178111-DAD5-413E-84D4-B159F12E1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819" y="4148502"/>
            <a:ext cx="3007334" cy="252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79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동영상응용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직선검출하기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 descr="관련 이미지">
            <a:extLst>
              <a:ext uri="{FF2B5EF4-FFF2-40B4-BE49-F238E27FC236}">
                <a16:creationId xmlns:a16="http://schemas.microsoft.com/office/drawing/2014/main" xmlns="" id="{AC2F5C0C-BA84-4A77-BADD-12CFE9AE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208" y="1424121"/>
            <a:ext cx="420052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35005" y="1609982"/>
            <a:ext cx="711403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이 원리를 이용해 특정한 좌표상의 점을 지나는 직선들을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x–y </a:t>
            </a:r>
            <a:r>
              <a:rPr lang="ko-KR" altLang="en-US" sz="1400" dirty="0">
                <a:solidFill>
                  <a:schemeClr val="bg1"/>
                </a:solidFill>
              </a:rPr>
              <a:t>좌표가 아닌</a:t>
            </a:r>
            <a:r>
              <a:rPr lang="en-US" altLang="ko-KR" sz="1400" dirty="0">
                <a:solidFill>
                  <a:schemeClr val="bg1"/>
                </a:solidFill>
              </a:rPr>
              <a:t> r-</a:t>
            </a:r>
            <a:r>
              <a:rPr lang="el-GR" altLang="ko-KR" sz="1400" dirty="0">
                <a:solidFill>
                  <a:schemeClr val="bg1"/>
                </a:solidFill>
              </a:rPr>
              <a:t>θ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좌표에 표시하게 되면 곡선의 형태로 나타나는데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이때 곡선끼리 겹쳐지게 되면 그 점들은 하나의 직선 안에 존재할 수 있다는 것이 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오른쪽의 표를 보면 총 </a:t>
            </a: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ko-KR" altLang="en-US" sz="1400" dirty="0">
                <a:solidFill>
                  <a:schemeClr val="bg1"/>
                </a:solidFill>
              </a:rPr>
              <a:t>개의 곡선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즉 </a:t>
            </a: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ko-KR" altLang="en-US" sz="1400" dirty="0">
                <a:solidFill>
                  <a:schemeClr val="bg1"/>
                </a:solidFill>
              </a:rPr>
              <a:t>개의 점이 하나의 점에서 만나는데 대략적으로 </a:t>
            </a:r>
            <a:r>
              <a:rPr lang="en-US" altLang="ko-KR" sz="1400" dirty="0">
                <a:solidFill>
                  <a:schemeClr val="bg1"/>
                </a:solidFill>
              </a:rPr>
              <a:t>r = 80, </a:t>
            </a:r>
            <a:r>
              <a:rPr lang="el-GR" altLang="ko-KR" sz="1400" dirty="0">
                <a:solidFill>
                  <a:schemeClr val="bg1"/>
                </a:solidFill>
              </a:rPr>
              <a:t>θ</a:t>
            </a:r>
            <a:r>
              <a:rPr lang="en-US" altLang="ko-KR" sz="1400" dirty="0">
                <a:solidFill>
                  <a:schemeClr val="bg1"/>
                </a:solidFill>
              </a:rPr>
              <a:t> = 60 </a:t>
            </a:r>
            <a:r>
              <a:rPr lang="ko-KR" altLang="en-US" sz="1400" dirty="0">
                <a:solidFill>
                  <a:schemeClr val="bg1"/>
                </a:solidFill>
              </a:rPr>
              <a:t>인 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b="1" dirty="0" err="1">
                <a:solidFill>
                  <a:schemeClr val="bg1"/>
                </a:solidFill>
              </a:rPr>
              <a:t>xcos</a:t>
            </a:r>
            <a:r>
              <a:rPr lang="en-US" altLang="ko-KR" sz="1400" b="1" dirty="0">
                <a:solidFill>
                  <a:schemeClr val="bg1"/>
                </a:solidFill>
              </a:rPr>
              <a:t>(60) + </a:t>
            </a:r>
            <a:r>
              <a:rPr lang="en-US" altLang="ko-KR" sz="1400" b="1" dirty="0" err="1">
                <a:solidFill>
                  <a:schemeClr val="bg1"/>
                </a:solidFill>
              </a:rPr>
              <a:t>ysin</a:t>
            </a:r>
            <a:r>
              <a:rPr lang="en-US" altLang="ko-KR" sz="1400" b="1" dirty="0">
                <a:solidFill>
                  <a:schemeClr val="bg1"/>
                </a:solidFill>
              </a:rPr>
              <a:t>(60) = 80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의 직선으로 이을 수 있게 된다는 것이다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이 기능을 </a:t>
            </a:r>
            <a:r>
              <a:rPr lang="en-US" altLang="ko-KR" sz="1400" dirty="0">
                <a:solidFill>
                  <a:schemeClr val="bg1"/>
                </a:solidFill>
              </a:rPr>
              <a:t>Hough Line Transform </a:t>
            </a:r>
            <a:r>
              <a:rPr lang="ko-KR" altLang="en-US" sz="1400" dirty="0">
                <a:solidFill>
                  <a:schemeClr val="bg1"/>
                </a:solidFill>
              </a:rPr>
              <a:t>이라 하고 </a:t>
            </a:r>
            <a:r>
              <a:rPr lang="en-US" altLang="ko-KR" sz="1400" dirty="0" err="1">
                <a:solidFill>
                  <a:schemeClr val="bg1"/>
                </a:solidFill>
              </a:rPr>
              <a:t>opencv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에서는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cv2.HoughLines()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cv2.HoughLinesP()</a:t>
            </a: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ko-KR" altLang="en-US" sz="1400" dirty="0" err="1">
                <a:solidFill>
                  <a:schemeClr val="bg1"/>
                </a:solidFill>
              </a:rPr>
              <a:t>로</a:t>
            </a:r>
            <a:r>
              <a:rPr lang="ko-KR" altLang="en-US" sz="1400" dirty="0">
                <a:solidFill>
                  <a:schemeClr val="bg1"/>
                </a:solidFill>
              </a:rPr>
              <a:t> 기능을 정리해 놓았다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두 기능의 차이점은 </a:t>
            </a:r>
            <a:r>
              <a:rPr lang="en-US" altLang="ko-KR" sz="1400" dirty="0" err="1">
                <a:solidFill>
                  <a:schemeClr val="bg1"/>
                </a:solidFill>
              </a:rPr>
              <a:t>HoughLines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는 끝이 없는 긴 직선을 화면상에 표시하고 </a:t>
            </a:r>
            <a:r>
              <a:rPr lang="en-US" altLang="ko-KR" sz="1400" dirty="0" err="1">
                <a:solidFill>
                  <a:schemeClr val="bg1"/>
                </a:solidFill>
              </a:rPr>
              <a:t>HoughLinesP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는 직선의 시작과 끝이 있는 직선을 표시한다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19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동영상응용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8272" y="1261103"/>
            <a:ext cx="4955203" cy="52322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 = cv2.imread(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r'd:\python\image\sample6.png'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gray = cv2.cvtColor(img,cv2.COLOR_BGR2GRAY)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blur = cv2.GaussianBlur(gray, 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edges = cv2.Canny(blur,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lines = cv2.HoughLines(edges,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,np.pi/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lines: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rho,theta = line[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 = np.cos(theta)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b = np.sin(theta)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x0 = a*rho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y0 = b*rho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x1 =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(x0 +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*(-b))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y1 =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(y0 +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*(a))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x2 =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(x0 -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*(-b))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y2 =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(y0 -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*(a))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cv2.line(img,(x1,y1),(x2,y2),(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cv2.imshow(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'edges'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edges)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cv2.imshow(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'result'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img)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cv2.waitKey()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cv2.destroyAllWindows()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821" y="1261103"/>
            <a:ext cx="5791928" cy="2156038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18045" y="3772556"/>
            <a:ext cx="575670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lines = cv2.HoughLines(edges,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,np.pi/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8130" y="4336621"/>
            <a:ext cx="556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번째 변수</a:t>
            </a:r>
            <a:r>
              <a:rPr lang="en-US" altLang="ko-KR" dirty="0" smtClean="0">
                <a:solidFill>
                  <a:schemeClr val="bg1"/>
                </a:solidFill>
              </a:rPr>
              <a:t>, 4</a:t>
            </a:r>
            <a:r>
              <a:rPr lang="ko-KR" altLang="en-US" dirty="0" err="1" smtClean="0">
                <a:solidFill>
                  <a:schemeClr val="bg1"/>
                </a:solidFill>
              </a:rPr>
              <a:t>면째변수에</a:t>
            </a:r>
            <a:r>
              <a:rPr lang="ko-KR" altLang="en-US" dirty="0" smtClean="0">
                <a:solidFill>
                  <a:schemeClr val="bg1"/>
                </a:solidFill>
              </a:rPr>
              <a:t> 의해 라인인식이 달라진다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434" y="4705953"/>
            <a:ext cx="2640622" cy="19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7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동영상응용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cv2.HoughLinesP(</a:t>
            </a:r>
            <a:r>
              <a:rPr lang="en-US" altLang="ko-KR" b="1" dirty="0" err="1"/>
              <a:t>canny_img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1,</a:t>
            </a:r>
            <a:r>
              <a:rPr lang="ko-KR" altLang="en-US" b="1" dirty="0"/>
              <a:t> </a:t>
            </a:r>
            <a:r>
              <a:rPr lang="en-US" altLang="ko-KR" b="1" dirty="0" err="1"/>
              <a:t>np.pi</a:t>
            </a:r>
            <a:r>
              <a:rPr lang="en-US" altLang="ko-KR" b="1" dirty="0"/>
              <a:t>/180,</a:t>
            </a:r>
            <a:r>
              <a:rPr lang="ko-KR" altLang="en-US" b="1" dirty="0"/>
              <a:t> </a:t>
            </a:r>
            <a:r>
              <a:rPr lang="en-US" altLang="ko-KR" b="1" dirty="0"/>
              <a:t>100,</a:t>
            </a:r>
            <a:r>
              <a:rPr lang="ko-KR" altLang="en-US" b="1" dirty="0"/>
              <a:t> </a:t>
            </a:r>
            <a:r>
              <a:rPr lang="en-US" altLang="ko-KR" b="1" dirty="0" err="1"/>
              <a:t>minLineLength</a:t>
            </a:r>
            <a:r>
              <a:rPr lang="en-US" altLang="ko-KR" b="1" dirty="0"/>
              <a:t>=100, </a:t>
            </a:r>
            <a:r>
              <a:rPr lang="en-US" altLang="ko-KR" b="1" dirty="0" err="1"/>
              <a:t>maxLineGap</a:t>
            </a:r>
            <a:r>
              <a:rPr lang="en-US" altLang="ko-KR" b="1" dirty="0"/>
              <a:t>=10)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번째</a:t>
            </a:r>
            <a:r>
              <a:rPr lang="en-US" altLang="ko-KR" dirty="0" smtClean="0"/>
              <a:t>, 4</a:t>
            </a:r>
            <a:r>
              <a:rPr lang="ko-KR" altLang="en-US" dirty="0" smtClean="0"/>
              <a:t>번째가 인식의 변수이며</a:t>
            </a:r>
            <a:r>
              <a:rPr lang="en-US" altLang="ko-KR" dirty="0" smtClean="0"/>
              <a:t>, </a:t>
            </a:r>
          </a:p>
          <a:p>
            <a:pPr lvl="1"/>
            <a:r>
              <a:rPr lang="en-US" altLang="ko-KR" b="1" dirty="0" err="1" smtClean="0"/>
              <a:t>minLineLength</a:t>
            </a:r>
            <a:r>
              <a:rPr lang="ko-KR" altLang="en-US" b="1" dirty="0" smtClean="0"/>
              <a:t>는 직선으로 인식하는 최소의 길이</a:t>
            </a:r>
            <a:endParaRPr lang="en-US" altLang="ko-KR" b="1" dirty="0" smtClean="0"/>
          </a:p>
          <a:p>
            <a:pPr lvl="1"/>
            <a:r>
              <a:rPr lang="en-US" altLang="ko-KR" b="1" dirty="0" err="1" smtClean="0"/>
              <a:t>maxLineGap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직선을 여러 개 검출할 때 이 이내의 선은 무시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3425" y="2962687"/>
            <a:ext cx="111651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canny_img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: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canny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로 변환한 이미지</a:t>
            </a:r>
            <a:endParaRPr lang="en-US" altLang="ko-KR" sz="16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1 : r-</a:t>
            </a:r>
            <a:r>
              <a:rPr lang="el-GR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θ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좌표상에서 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r 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값 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(0 ~ 1 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사이의 값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np.pi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/180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각도를 삼각함수로 계산하게 하기 위해 라디안 각으로 변환 시켜주는 것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100 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은 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threshold 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값으로 숫자가 작으면 많은 선이 검출되지만 정확도가 떨어지고 숫자가 </a:t>
            </a:r>
            <a:r>
              <a:rPr lang="ko-KR" altLang="en-US" sz="16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크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		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면 적은 양의 선이 검출되지만 정확도가 높아진다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minLine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~ , </a:t>
            </a:r>
            <a:r>
              <a:rPr lang="en-US" altLang="ko-KR" sz="16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maxLine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~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말그대로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검출할 선 사이의 최소한의 길이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다른 선을 검출할 때 필요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		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한 거리차이이다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54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6027" y="1491935"/>
            <a:ext cx="8824852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 = cv2.imread(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r'd:\python\image\sample6.png'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gray = cv2.cvtColor(img,cv2.COLOR_BGR2GRAY)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blur = cv2.GaussianBlur(gray, 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edges = cv2.Canny(blur,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lines = cv2.HoughLinesP(edges,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,np.pi/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minLineLength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maxLineGap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lines: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x1,y1,x2,y2 = line[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cv2.line(img,(x1,y1),(x2,y2),(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cv2.imshow(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'edges'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edges)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cv2.imshow(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'result'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img)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cv2.waitKey()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cv2.destroyAllWindows()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8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동영상응용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5" y="1677072"/>
            <a:ext cx="10780450" cy="401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ko-KR" altLang="en-US" dirty="0" smtClean="0"/>
              <a:t>를 이용한 차선인식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0725" y="1736765"/>
            <a:ext cx="97713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가장 중요한 부분이면서 가장 어려운 부분이다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카메라 화면에서 보이는 직선을 인식 시키되 차선 이외의 직선은 인식시키면 안되고 그림자에 의해 차선이 흐릿해지거나 반대로 갑작스럽게 밝아지는 상황에서도 대처가 </a:t>
            </a:r>
            <a:r>
              <a:rPr lang="ko-KR" altLang="en-US" sz="1600" dirty="0" err="1">
                <a:solidFill>
                  <a:schemeClr val="bg1"/>
                </a:solidFill>
              </a:rPr>
              <a:t>가능해야한다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그 뿐만 아니라 차선인식과 동시에 다른 정보를 수집하면서 </a:t>
            </a:r>
            <a:r>
              <a:rPr lang="en-US" altLang="ko-KR" sz="1600" dirty="0" err="1">
                <a:solidFill>
                  <a:schemeClr val="bg1"/>
                </a:solidFill>
              </a:rPr>
              <a:t>cpu</a:t>
            </a:r>
            <a:r>
              <a:rPr lang="ko-KR" altLang="en-US" sz="1600" dirty="0">
                <a:solidFill>
                  <a:schemeClr val="bg1"/>
                </a:solidFill>
              </a:rPr>
              <a:t>의 성능에 의한 프레임 </a:t>
            </a:r>
            <a:r>
              <a:rPr lang="ko-KR" altLang="en-US" sz="1600" dirty="0" err="1">
                <a:solidFill>
                  <a:schemeClr val="bg1"/>
                </a:solidFill>
              </a:rPr>
              <a:t>드랍을</a:t>
            </a:r>
            <a:r>
              <a:rPr lang="ko-KR" altLang="en-US" sz="1600" dirty="0">
                <a:solidFill>
                  <a:schemeClr val="bg1"/>
                </a:solidFill>
              </a:rPr>
              <a:t> 최소한으로 </a:t>
            </a:r>
            <a:r>
              <a:rPr lang="ko-KR" altLang="en-US" sz="1600" dirty="0" err="1">
                <a:solidFill>
                  <a:schemeClr val="bg1"/>
                </a:solidFill>
              </a:rPr>
              <a:t>해야한다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차선을 인식하는 원리는 생각보다 복잡하지 않다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카메라 </a:t>
            </a:r>
            <a:r>
              <a:rPr lang="en-US" altLang="ko-KR" sz="1600" dirty="0">
                <a:solidFill>
                  <a:schemeClr val="bg1"/>
                </a:solidFill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</a:rPr>
              <a:t>차선 </a:t>
            </a:r>
            <a:r>
              <a:rPr lang="en-US" altLang="ko-KR" sz="1600" dirty="0">
                <a:solidFill>
                  <a:schemeClr val="bg1"/>
                </a:solidFill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</a:rPr>
              <a:t>차선만 보이는 영역 설정 </a:t>
            </a:r>
            <a:r>
              <a:rPr lang="en-US" altLang="ko-KR" sz="1600" dirty="0">
                <a:solidFill>
                  <a:schemeClr val="bg1"/>
                </a:solidFill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</a:rPr>
              <a:t>그 안에서 직선 추출 </a:t>
            </a:r>
            <a:r>
              <a:rPr lang="en-US" altLang="ko-KR" sz="1600" dirty="0">
                <a:solidFill>
                  <a:schemeClr val="bg1"/>
                </a:solidFill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</a:rPr>
              <a:t>직선의 평균을 </a:t>
            </a:r>
            <a:r>
              <a:rPr lang="ko-KR" altLang="en-US" sz="1600" dirty="0" err="1">
                <a:solidFill>
                  <a:schemeClr val="bg1"/>
                </a:solidFill>
              </a:rPr>
              <a:t>만듬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</a:rPr>
              <a:t>차선으로 인식 </a:t>
            </a:r>
            <a:r>
              <a:rPr lang="en-US" altLang="ko-KR" sz="1600" dirty="0">
                <a:solidFill>
                  <a:schemeClr val="bg1"/>
                </a:solidFill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</a:rPr>
              <a:t>그에 따른 주행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이 알고리즘을 완벽하게 </a:t>
            </a:r>
            <a:r>
              <a:rPr lang="ko-KR" altLang="en-US" sz="1600" dirty="0" err="1">
                <a:solidFill>
                  <a:schemeClr val="bg1"/>
                </a:solidFill>
              </a:rPr>
              <a:t>따라할</a:t>
            </a:r>
            <a:r>
              <a:rPr lang="ko-KR" altLang="en-US" sz="1600" dirty="0">
                <a:solidFill>
                  <a:schemeClr val="bg1"/>
                </a:solidFill>
              </a:rPr>
              <a:t> 수만 있다면 그리 어려운 코딩은 아니게 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68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11576</TotalTime>
  <Words>1720</Words>
  <Application>Microsoft Office PowerPoint</Application>
  <PresentationFormat>와이드스크린</PresentationFormat>
  <Paragraphs>270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 우체국L</vt:lpstr>
      <vt:lpstr>KoPub돋움체 Bold</vt:lpstr>
      <vt:lpstr>KoPub돋움체 Light</vt:lpstr>
      <vt:lpstr>KoPub바탕체 Bold</vt:lpstr>
      <vt:lpstr>맑은 고딕</vt:lpstr>
      <vt:lpstr>송성훈 구</vt:lpstr>
      <vt:lpstr>Arial</vt:lpstr>
      <vt:lpstr>Consolas</vt:lpstr>
      <vt:lpstr>Office 테마</vt:lpstr>
      <vt:lpstr>PowerPoint 프레젠테이션</vt:lpstr>
      <vt:lpstr>PowerPoint 프레젠테이션</vt:lpstr>
      <vt:lpstr>OpenCV-동영상응용(4)</vt:lpstr>
      <vt:lpstr>OpenCV-동영상응용(5)</vt:lpstr>
      <vt:lpstr>OpenCV-동영상응용(4)</vt:lpstr>
      <vt:lpstr>OpenCV-동영상응용(4)</vt:lpstr>
      <vt:lpstr>PowerPoint 프레젠테이션</vt:lpstr>
      <vt:lpstr>OpenCV-동영상응용(4)</vt:lpstr>
      <vt:lpstr>OpenCV를 이용한 차선인식</vt:lpstr>
      <vt:lpstr>OpenCV를 이용한 차선인식</vt:lpstr>
      <vt:lpstr>OpenCV를 이용한 차선인식</vt:lpstr>
      <vt:lpstr>OpenCV를 이용한 차선인식</vt:lpstr>
      <vt:lpstr>OpenCV를 이용한 차선인식</vt:lpstr>
      <vt:lpstr>OpenCV를 이용한 차선인식</vt:lpstr>
      <vt:lpstr>OpenCV를 이용한 차선인식</vt:lpstr>
      <vt:lpstr>OpenCV를 이용한 차선인식</vt:lpstr>
      <vt:lpstr>OpenCV를 이용한 차선인식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Microsoft 계정</cp:lastModifiedBy>
  <cp:revision>336</cp:revision>
  <dcterms:created xsi:type="dcterms:W3CDTF">2017-12-29T01:13:06Z</dcterms:created>
  <dcterms:modified xsi:type="dcterms:W3CDTF">2021-02-01T04:40:46Z</dcterms:modified>
</cp:coreProperties>
</file>