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314" r:id="rId3"/>
    <p:sldId id="357" r:id="rId4"/>
    <p:sldId id="369" r:id="rId5"/>
    <p:sldId id="358" r:id="rId6"/>
    <p:sldId id="368" r:id="rId7"/>
    <p:sldId id="371" r:id="rId8"/>
    <p:sldId id="373" r:id="rId9"/>
    <p:sldId id="372" r:id="rId10"/>
    <p:sldId id="374" r:id="rId11"/>
    <p:sldId id="364" r:id="rId12"/>
    <p:sldId id="365" r:id="rId13"/>
    <p:sldId id="361" r:id="rId14"/>
    <p:sldId id="366" r:id="rId15"/>
    <p:sldId id="367" r:id="rId16"/>
    <p:sldId id="266" r:id="rId17"/>
    <p:sldId id="268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범구 조" initials="범조" lastIdx="6" clrIdx="0">
    <p:extLst>
      <p:ext uri="{19B8F6BF-5375-455C-9EA6-DF929625EA0E}">
        <p15:presenceInfo xmlns:p15="http://schemas.microsoft.com/office/powerpoint/2012/main" userId="d6905ba6d6ad72f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C000"/>
    <a:srgbClr val="FF99FF"/>
    <a:srgbClr val="4D4E4D"/>
    <a:srgbClr val="646462"/>
    <a:srgbClr val="D9D9D9"/>
    <a:srgbClr val="E2E3E3"/>
    <a:srgbClr val="E0D8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12" autoAdjust="0"/>
    <p:restoredTop sz="96346" autoAdjust="0"/>
  </p:normalViewPr>
  <p:slideViewPr>
    <p:cSldViewPr snapToGrid="0">
      <p:cViewPr varScale="1">
        <p:scale>
          <a:sx n="112" d="100"/>
          <a:sy n="112" d="100"/>
        </p:scale>
        <p:origin x="61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E3AD-8EA6-4364-8FFD-3AEFEA719B0A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B81C-3732-45FD-B926-453BF6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197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E3AD-8EA6-4364-8FFD-3AEFEA719B0A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B81C-3732-45FD-B926-453BF6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22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E3AD-8EA6-4364-8FFD-3AEFEA719B0A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B81C-3732-45FD-B926-453BF6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91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3267" y="238125"/>
            <a:ext cx="11565466" cy="600075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  <a:ea typeface="송성훈 구" panose="02010504000101010101" pitchFamily="2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3267" y="1032933"/>
            <a:ext cx="11565466" cy="5688542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400">
                <a:solidFill>
                  <a:srgbClr val="FFC000"/>
                </a:solidFill>
                <a:latin typeface=" 우체국L" panose="02030504000101010101" pitchFamily="18" charset="-127"/>
                <a:ea typeface=" 우체국L" panose="02030504000101010101" pitchFamily="18" charset="-127"/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defRPr>
            </a:lvl3pPr>
            <a:lvl4pPr>
              <a:lnSpc>
                <a:spcPct val="150000"/>
              </a:lnSpc>
              <a:defRPr sz="140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defRPr>
            </a:lvl4pPr>
            <a:lvl5pPr>
              <a:lnSpc>
                <a:spcPct val="150000"/>
              </a:lnSpc>
              <a:defRPr sz="140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E3AD-8EA6-4364-8FFD-3AEFEA719B0A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B81C-3732-45FD-B926-453BF63CC70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313267" y="838200"/>
            <a:ext cx="11565466" cy="8466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313267" y="966787"/>
            <a:ext cx="11565466" cy="8466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2" descr="자동차 삽화에 대한 이미지 검색결과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32" t="23703" r="5265" b="24055"/>
          <a:stretch/>
        </p:blipFill>
        <p:spPr bwMode="auto">
          <a:xfrm>
            <a:off x="10337800" y="11359"/>
            <a:ext cx="1854200" cy="826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8978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E3AD-8EA6-4364-8FFD-3AEFEA719B0A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B81C-3732-45FD-B926-453BF6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89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E3AD-8EA6-4364-8FFD-3AEFEA719B0A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B81C-3732-45FD-B926-453BF6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231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E3AD-8EA6-4364-8FFD-3AEFEA719B0A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B81C-3732-45FD-B926-453BF6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329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E3AD-8EA6-4364-8FFD-3AEFEA719B0A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B81C-3732-45FD-B926-453BF6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007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E3AD-8EA6-4364-8FFD-3AEFEA719B0A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B81C-3732-45FD-B926-453BF6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311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E3AD-8EA6-4364-8FFD-3AEFEA719B0A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B81C-3732-45FD-B926-453BF6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6029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E3AD-8EA6-4364-8FFD-3AEFEA719B0A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B81C-3732-45FD-B926-453BF6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464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4E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3E3AD-8EA6-4364-8FFD-3AEFEA719B0A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BB81C-3732-45FD-B926-453BF6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338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953326" y="3232164"/>
            <a:ext cx="62916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chemeClr val="bg1">
                    <a:lumMod val="85000"/>
                  </a:schemeClr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자율주행자동차</a:t>
            </a:r>
            <a:endParaRPr lang="ko-KR" altLang="en-US" sz="3200" b="1" dirty="0">
              <a:solidFill>
                <a:schemeClr val="bg1">
                  <a:lumMod val="85000"/>
                </a:schemeClr>
              </a:solidFill>
              <a:latin typeface=" 우체국L" panose="02030504000101010101" pitchFamily="18" charset="-127"/>
              <a:ea typeface=" 우체국L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49039" y="4046137"/>
            <a:ext cx="57197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>
                    <a:lumMod val="85000"/>
                  </a:schemeClr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Class 14 : </a:t>
            </a:r>
            <a:r>
              <a:rPr lang="ko-KR" altLang="en-US" sz="1600" b="1" dirty="0" err="1" smtClean="0">
                <a:solidFill>
                  <a:schemeClr val="bg1">
                    <a:lumMod val="85000"/>
                  </a:schemeClr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라즈베리파이</a:t>
            </a:r>
            <a:r>
              <a:rPr lang="ko-KR" altLang="en-US" sz="1600" b="1" dirty="0" smtClean="0">
                <a:solidFill>
                  <a:schemeClr val="bg1">
                    <a:lumMod val="85000"/>
                  </a:schemeClr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 </a:t>
            </a:r>
            <a:r>
              <a:rPr lang="en-US" altLang="ko-KR" sz="1600" b="1" dirty="0" smtClean="0">
                <a:solidFill>
                  <a:schemeClr val="bg1">
                    <a:lumMod val="85000"/>
                  </a:schemeClr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– OPENCV</a:t>
            </a:r>
            <a:r>
              <a:rPr lang="ko-KR" altLang="en-US" sz="1600" b="1" dirty="0" smtClean="0">
                <a:solidFill>
                  <a:schemeClr val="bg1">
                    <a:lumMod val="85000"/>
                  </a:schemeClr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설치</a:t>
            </a:r>
            <a:endParaRPr lang="ko-KR" altLang="en-US" sz="1600" b="1" dirty="0">
              <a:solidFill>
                <a:schemeClr val="bg1">
                  <a:lumMod val="85000"/>
                </a:schemeClr>
              </a:solidFill>
              <a:latin typeface=" 우체국L" panose="02030504000101010101" pitchFamily="18" charset="-127"/>
              <a:ea typeface=" 우체국L" panose="02030504000101010101" pitchFamily="18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5328676" y="4739728"/>
            <a:ext cx="1595853" cy="30237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225697" y="4721639"/>
            <a:ext cx="18077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latin typeface=" 우체국L" panose="02030504000101010101" pitchFamily="18" charset="-127"/>
                <a:ea typeface=" 우체국L" panose="02030504000101010101" pitchFamily="18" charset="-127"/>
              </a:rPr>
              <a:t>2020.02.10</a:t>
            </a:r>
            <a:endParaRPr lang="ko-KR" altLang="en-US" sz="1600" b="1" dirty="0">
              <a:latin typeface=" 우체국L" panose="02030504000101010101" pitchFamily="18" charset="-127"/>
              <a:ea typeface=" 우체국L" panose="02030504000101010101" pitchFamily="18" charset="-127"/>
            </a:endParaRPr>
          </a:p>
        </p:txBody>
      </p:sp>
      <p:pic>
        <p:nvPicPr>
          <p:cNvPr id="1026" name="Picture 2" descr="자동차 삽화에 대한 이미지 검색결과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32" t="23703" r="5265" b="24055"/>
          <a:stretch/>
        </p:blipFill>
        <p:spPr bwMode="auto">
          <a:xfrm>
            <a:off x="7576451" y="4721639"/>
            <a:ext cx="4788881" cy="213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그룹 4"/>
          <p:cNvGrpSpPr/>
          <p:nvPr/>
        </p:nvGrpSpPr>
        <p:grpSpPr>
          <a:xfrm>
            <a:off x="5985627" y="4535"/>
            <a:ext cx="227075" cy="2469908"/>
            <a:chOff x="6064364" y="-18197"/>
            <a:chExt cx="227075" cy="2469908"/>
          </a:xfrm>
        </p:grpSpPr>
        <p:sp>
          <p:nvSpPr>
            <p:cNvPr id="2" name="모서리가 둥근 직사각형 1"/>
            <p:cNvSpPr/>
            <p:nvPr/>
          </p:nvSpPr>
          <p:spPr>
            <a:xfrm>
              <a:off x="6064364" y="-9728"/>
              <a:ext cx="83142" cy="2461439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6208297" y="-18197"/>
              <a:ext cx="83142" cy="2461439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25697" y="2188801"/>
            <a:ext cx="1843617" cy="741685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3985969" y="4461933"/>
            <a:ext cx="4453466" cy="0"/>
          </a:xfrm>
          <a:prstGeom prst="line">
            <a:avLst/>
          </a:prstGeom>
          <a:ln w="762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679006" y="6457890"/>
            <a:ext cx="2935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Copyright </a:t>
            </a:r>
            <a:r>
              <a:rPr lang="ko-KR" altLang="en-US" sz="1000" dirty="0" smtClean="0">
                <a:solidFill>
                  <a:schemeClr val="bg1">
                    <a:lumMod val="85000"/>
                  </a:schemeClr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ⓒ </a:t>
            </a:r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Jihwang</a:t>
            </a:r>
            <a:r>
              <a:rPr lang="ko-KR" altLang="en-US" sz="1000" dirty="0" smtClean="0">
                <a:solidFill>
                  <a:schemeClr val="bg1">
                    <a:lumMod val="85000"/>
                  </a:schemeClr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 </a:t>
            </a:r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Park. </a:t>
            </a:r>
            <a:b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</a:br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All right reserved.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 우체국L" panose="02030504000101010101" pitchFamily="18" charset="-127"/>
              <a:ea typeface=" 우체국L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652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자율주행자동차 </a:t>
            </a:r>
            <a:r>
              <a:rPr lang="ko-KR" altLang="en-US" dirty="0" err="1"/>
              <a:t>셋팅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Cmake</a:t>
            </a:r>
            <a:r>
              <a:rPr lang="ko-KR" altLang="en-US" dirty="0" smtClean="0"/>
              <a:t>를 사용하여 </a:t>
            </a:r>
            <a:r>
              <a:rPr lang="en-US" altLang="ko-KR" dirty="0" err="1" smtClean="0"/>
              <a:t>opencv</a:t>
            </a:r>
            <a:r>
              <a:rPr lang="en-US" altLang="ko-KR" dirty="0" smtClean="0"/>
              <a:t> </a:t>
            </a:r>
            <a:r>
              <a:rPr lang="ko-KR" altLang="en-US" dirty="0" smtClean="0"/>
              <a:t>컴파일 설정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31542" t="15825" r="28926" b="14144"/>
          <a:stretch/>
        </p:blipFill>
        <p:spPr>
          <a:xfrm>
            <a:off x="3418318" y="1535543"/>
            <a:ext cx="5204390" cy="5185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185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자율주행자동차 </a:t>
            </a:r>
            <a:r>
              <a:rPr lang="ko-KR" altLang="en-US" dirty="0" err="1"/>
              <a:t>셋팅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만약 앞의 명령어를 </a:t>
            </a:r>
            <a:r>
              <a:rPr lang="ko-KR" altLang="en-US" dirty="0" err="1">
                <a:solidFill>
                  <a:schemeClr val="bg1"/>
                </a:solidFill>
              </a:rPr>
              <a:t>틀리지않고</a:t>
            </a:r>
            <a:r>
              <a:rPr lang="ko-KR" altLang="en-US" dirty="0">
                <a:solidFill>
                  <a:schemeClr val="bg1"/>
                </a:solidFill>
              </a:rPr>
              <a:t> 잘 입력했다면 최종 결과화면에서</a:t>
            </a:r>
            <a:endParaRPr lang="en-US" altLang="ko-KR" dirty="0">
              <a:solidFill>
                <a:schemeClr val="bg1"/>
              </a:solidFill>
            </a:endParaRPr>
          </a:p>
          <a:p>
            <a:pPr lvl="1"/>
            <a:r>
              <a:rPr lang="en-US" altLang="ko-KR" dirty="0" smtClean="0">
                <a:solidFill>
                  <a:schemeClr val="bg1"/>
                </a:solidFill>
              </a:rPr>
              <a:t>Configuring </a:t>
            </a:r>
            <a:r>
              <a:rPr lang="en-US" altLang="ko-KR" dirty="0">
                <a:solidFill>
                  <a:schemeClr val="bg1"/>
                </a:solidFill>
              </a:rPr>
              <a:t>complete</a:t>
            </a:r>
          </a:p>
          <a:p>
            <a:r>
              <a:rPr lang="ko-KR" altLang="en-US" dirty="0" smtClean="0">
                <a:solidFill>
                  <a:schemeClr val="bg1"/>
                </a:solidFill>
              </a:rPr>
              <a:t>가 </a:t>
            </a:r>
            <a:r>
              <a:rPr lang="ko-KR" altLang="en-US" dirty="0">
                <a:solidFill>
                  <a:schemeClr val="bg1"/>
                </a:solidFill>
              </a:rPr>
              <a:t>나오고 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무언가 </a:t>
            </a:r>
            <a:r>
              <a:rPr lang="ko-KR" altLang="en-US" dirty="0">
                <a:solidFill>
                  <a:schemeClr val="bg1"/>
                </a:solidFill>
              </a:rPr>
              <a:t>틀</a:t>
            </a:r>
            <a:r>
              <a:rPr lang="ko-KR" altLang="en-US" dirty="0" smtClean="0">
                <a:solidFill>
                  <a:schemeClr val="bg1"/>
                </a:solidFill>
              </a:rPr>
              <a:t>렸다면</a:t>
            </a:r>
            <a:endParaRPr lang="en-US" altLang="ko-KR" dirty="0">
              <a:solidFill>
                <a:schemeClr val="bg1"/>
              </a:solidFill>
            </a:endParaRPr>
          </a:p>
          <a:p>
            <a:pPr lvl="1"/>
            <a:r>
              <a:rPr lang="en-US" altLang="ko-KR" dirty="0" smtClean="0">
                <a:solidFill>
                  <a:schemeClr val="bg1"/>
                </a:solidFill>
              </a:rPr>
              <a:t>Configuring </a:t>
            </a:r>
            <a:r>
              <a:rPr lang="en-US" altLang="ko-KR" dirty="0">
                <a:solidFill>
                  <a:schemeClr val="bg1"/>
                </a:solidFill>
              </a:rPr>
              <a:t>incomplete, errors occurred!</a:t>
            </a:r>
          </a:p>
          <a:p>
            <a:r>
              <a:rPr lang="ko-KR" altLang="en-US" dirty="0" smtClean="0">
                <a:solidFill>
                  <a:schemeClr val="bg1"/>
                </a:solidFill>
              </a:rPr>
              <a:t>가 </a:t>
            </a:r>
            <a:r>
              <a:rPr lang="ko-KR" altLang="en-US" dirty="0">
                <a:solidFill>
                  <a:schemeClr val="bg1"/>
                </a:solidFill>
              </a:rPr>
              <a:t>나오게 된다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만약 </a:t>
            </a:r>
            <a:r>
              <a:rPr lang="en-US" altLang="ko-KR" dirty="0">
                <a:solidFill>
                  <a:schemeClr val="bg1"/>
                </a:solidFill>
              </a:rPr>
              <a:t>build</a:t>
            </a:r>
            <a:r>
              <a:rPr lang="ko-KR" altLang="en-US" dirty="0">
                <a:solidFill>
                  <a:schemeClr val="bg1"/>
                </a:solidFill>
              </a:rPr>
              <a:t>에 성공했다는 문구가 나오면 </a:t>
            </a:r>
            <a:r>
              <a:rPr lang="ko-KR" altLang="en-US" dirty="0" err="1">
                <a:solidFill>
                  <a:schemeClr val="bg1"/>
                </a:solidFill>
              </a:rPr>
              <a:t>결과창을</a:t>
            </a:r>
            <a:r>
              <a:rPr lang="ko-KR" altLang="en-US" dirty="0">
                <a:solidFill>
                  <a:schemeClr val="bg1"/>
                </a:solidFill>
              </a:rPr>
              <a:t> 조금 올려보면서</a:t>
            </a:r>
            <a:endParaRPr lang="en-US" altLang="ko-KR" dirty="0">
              <a:solidFill>
                <a:schemeClr val="bg1"/>
              </a:solidFill>
            </a:endParaRPr>
          </a:p>
          <a:p>
            <a:pPr lvl="1"/>
            <a:r>
              <a:rPr lang="en-US" altLang="ko-KR" dirty="0" smtClean="0">
                <a:solidFill>
                  <a:schemeClr val="bg1"/>
                </a:solidFill>
              </a:rPr>
              <a:t>required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:</a:t>
            </a:r>
            <a:r>
              <a:rPr lang="ko-KR" altLang="en-US" dirty="0">
                <a:solidFill>
                  <a:schemeClr val="bg1"/>
                </a:solidFill>
              </a:rPr>
              <a:t>                     </a:t>
            </a:r>
            <a:r>
              <a:rPr lang="en-US" altLang="ko-KR" dirty="0">
                <a:solidFill>
                  <a:schemeClr val="bg1"/>
                </a:solidFill>
              </a:rPr>
              <a:t>VFPV3 NEON</a:t>
            </a:r>
          </a:p>
          <a:p>
            <a:pPr lvl="1"/>
            <a:r>
              <a:rPr lang="en-US" altLang="ko-KR" dirty="0" smtClean="0">
                <a:solidFill>
                  <a:schemeClr val="bg1"/>
                </a:solidFill>
              </a:rPr>
              <a:t>v4l/v4l2</a:t>
            </a:r>
            <a:r>
              <a:rPr lang="en-US" altLang="ko-KR" dirty="0">
                <a:solidFill>
                  <a:schemeClr val="bg1"/>
                </a:solidFill>
              </a:rPr>
              <a:t>:                       YES</a:t>
            </a:r>
          </a:p>
          <a:p>
            <a:pPr lvl="1"/>
            <a:r>
              <a:rPr lang="en-US" altLang="ko-KR" dirty="0" smtClean="0">
                <a:solidFill>
                  <a:schemeClr val="bg1"/>
                </a:solidFill>
              </a:rPr>
              <a:t>python </a:t>
            </a:r>
            <a:r>
              <a:rPr lang="en-US" altLang="ko-KR" dirty="0">
                <a:solidFill>
                  <a:schemeClr val="bg1"/>
                </a:solidFill>
              </a:rPr>
              <a:t>2:</a:t>
            </a:r>
          </a:p>
          <a:p>
            <a:pPr lvl="1"/>
            <a:r>
              <a:rPr lang="en-US" altLang="ko-KR" dirty="0" smtClean="0">
                <a:solidFill>
                  <a:schemeClr val="bg1"/>
                </a:solidFill>
              </a:rPr>
              <a:t>python </a:t>
            </a:r>
            <a:r>
              <a:rPr lang="en-US" altLang="ko-KR" dirty="0">
                <a:solidFill>
                  <a:schemeClr val="bg1"/>
                </a:solidFill>
              </a:rPr>
              <a:t>3:</a:t>
            </a:r>
          </a:p>
          <a:p>
            <a:r>
              <a:rPr lang="ko-KR" altLang="en-US" dirty="0" smtClean="0">
                <a:solidFill>
                  <a:schemeClr val="bg1"/>
                </a:solidFill>
              </a:rPr>
              <a:t>라는 </a:t>
            </a:r>
            <a:r>
              <a:rPr lang="ko-KR" altLang="en-US" dirty="0">
                <a:solidFill>
                  <a:schemeClr val="bg1"/>
                </a:solidFill>
              </a:rPr>
              <a:t>항목이 있는지 찾아보도록 한다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0958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자율주행자동차 </a:t>
            </a:r>
            <a:r>
              <a:rPr lang="ko-KR" altLang="en-US" dirty="0" err="1"/>
              <a:t>셋팅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여기까지 완료했다면 이제 </a:t>
            </a:r>
            <a:r>
              <a:rPr lang="en-US" altLang="ko-KR" dirty="0" err="1">
                <a:solidFill>
                  <a:schemeClr val="bg1"/>
                </a:solidFill>
              </a:rPr>
              <a:t>opencv</a:t>
            </a:r>
            <a:r>
              <a:rPr lang="ko-KR" altLang="en-US" dirty="0">
                <a:solidFill>
                  <a:schemeClr val="bg1"/>
                </a:solidFill>
              </a:rPr>
              <a:t>의 </a:t>
            </a:r>
            <a:r>
              <a:rPr lang="ko-KR" altLang="en-US" dirty="0" err="1">
                <a:solidFill>
                  <a:schemeClr val="bg1"/>
                </a:solidFill>
              </a:rPr>
              <a:t>빌드파일을</a:t>
            </a:r>
            <a:r>
              <a:rPr lang="ko-KR" altLang="en-US" dirty="0">
                <a:solidFill>
                  <a:schemeClr val="bg1"/>
                </a:solidFill>
              </a:rPr>
              <a:t> 적용시키면 되는데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 err="1" smtClean="0">
                <a:solidFill>
                  <a:schemeClr val="bg1"/>
                </a:solidFill>
              </a:rPr>
              <a:t>적용전에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터미널에서</a:t>
            </a:r>
            <a:endParaRPr lang="en-US" altLang="ko-KR" dirty="0">
              <a:solidFill>
                <a:schemeClr val="bg1"/>
              </a:solidFill>
            </a:endParaRPr>
          </a:p>
          <a:p>
            <a:pPr lvl="1"/>
            <a:r>
              <a:rPr lang="en-US" altLang="ko-KR" b="1" dirty="0" err="1" smtClean="0">
                <a:solidFill>
                  <a:schemeClr val="bg1"/>
                </a:solidFill>
              </a:rPr>
              <a:t>sudo</a:t>
            </a:r>
            <a:r>
              <a:rPr lang="en-US" altLang="ko-KR" b="1" dirty="0" smtClean="0">
                <a:solidFill>
                  <a:schemeClr val="bg1"/>
                </a:solidFill>
              </a:rPr>
              <a:t> </a:t>
            </a:r>
            <a:r>
              <a:rPr lang="en-US" altLang="ko-KR" b="1" dirty="0" err="1">
                <a:solidFill>
                  <a:schemeClr val="bg1"/>
                </a:solidFill>
              </a:rPr>
              <a:t>nano</a:t>
            </a:r>
            <a:r>
              <a:rPr lang="en-US" altLang="ko-KR" b="1" dirty="0">
                <a:solidFill>
                  <a:schemeClr val="bg1"/>
                </a:solidFill>
              </a:rPr>
              <a:t> /</a:t>
            </a:r>
            <a:r>
              <a:rPr lang="en-US" altLang="ko-KR" b="1" dirty="0" err="1">
                <a:solidFill>
                  <a:schemeClr val="bg1"/>
                </a:solidFill>
              </a:rPr>
              <a:t>etc</a:t>
            </a:r>
            <a:r>
              <a:rPr lang="en-US" altLang="ko-KR" b="1" dirty="0">
                <a:solidFill>
                  <a:schemeClr val="bg1"/>
                </a:solidFill>
              </a:rPr>
              <a:t>/</a:t>
            </a:r>
            <a:r>
              <a:rPr lang="en-US" altLang="ko-KR" b="1" dirty="0" err="1">
                <a:solidFill>
                  <a:schemeClr val="bg1"/>
                </a:solidFill>
              </a:rPr>
              <a:t>dphys-swapfile</a:t>
            </a:r>
            <a:endParaRPr lang="en-US" altLang="ko-KR" b="1" dirty="0">
              <a:solidFill>
                <a:schemeClr val="bg1"/>
              </a:solidFill>
            </a:endParaRPr>
          </a:p>
          <a:p>
            <a:r>
              <a:rPr lang="ko-KR" altLang="en-US" dirty="0" err="1" smtClean="0">
                <a:solidFill>
                  <a:schemeClr val="bg1"/>
                </a:solidFill>
              </a:rPr>
              <a:t>로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메모리 할당량의 최대치를 늘려줘 속도를 향상시켜야 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pPr lvl="1"/>
            <a:r>
              <a:rPr lang="en-US" altLang="ko-KR" dirty="0" smtClean="0">
                <a:solidFill>
                  <a:schemeClr val="bg1"/>
                </a:solidFill>
                <a:sym typeface="Wingdings" panose="05000000000000000000" pitchFamily="2" charset="2"/>
              </a:rPr>
              <a:t>CONF_SWAPSIZE = 1024</a:t>
            </a:r>
          </a:p>
          <a:p>
            <a:r>
              <a:rPr lang="ko-KR" altLang="en-US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로</a:t>
            </a:r>
            <a:r>
              <a:rPr lang="en-US" altLang="ko-KR" dirty="0" smtClean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sym typeface="Wingdings" panose="05000000000000000000" pitchFamily="2" charset="2"/>
              </a:rPr>
              <a:t>설정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ko-KR" alt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xmlns="" id="{C34A7813-54EB-44B0-8638-5E6C8433A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483" y="3734675"/>
            <a:ext cx="3888201" cy="2651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FC00C99-7DF2-415B-A9AC-673900F682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684" y="3689554"/>
            <a:ext cx="3963217" cy="2696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xmlns="" id="{BDA297EA-827C-42EB-96F9-78BC95A44C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8101" y="3734675"/>
            <a:ext cx="3766960" cy="257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633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자율주행자동차 </a:t>
            </a:r>
            <a:r>
              <a:rPr lang="ko-KR" altLang="en-US" dirty="0" err="1"/>
              <a:t>셋팅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>
                <a:solidFill>
                  <a:schemeClr val="bg1"/>
                </a:solidFill>
              </a:rPr>
              <a:t>make</a:t>
            </a:r>
            <a:r>
              <a:rPr lang="ko-KR" altLang="en-US" dirty="0">
                <a:solidFill>
                  <a:schemeClr val="bg1"/>
                </a:solidFill>
              </a:rPr>
              <a:t> 과정까지 모두 끝나고 나면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터미널에</a:t>
            </a:r>
            <a:endParaRPr lang="en-US" altLang="ko-KR" dirty="0">
              <a:solidFill>
                <a:schemeClr val="bg1"/>
              </a:solidFill>
            </a:endParaRPr>
          </a:p>
          <a:p>
            <a:pPr lvl="1"/>
            <a:r>
              <a:rPr lang="en-US" altLang="ko-KR" b="1" dirty="0" err="1" smtClean="0">
                <a:solidFill>
                  <a:schemeClr val="bg1"/>
                </a:solidFill>
              </a:rPr>
              <a:t>sudo</a:t>
            </a:r>
            <a:r>
              <a:rPr lang="en-US" altLang="ko-KR" b="1" dirty="0" smtClean="0">
                <a:solidFill>
                  <a:schemeClr val="bg1"/>
                </a:solidFill>
              </a:rPr>
              <a:t> </a:t>
            </a:r>
            <a:r>
              <a:rPr lang="en-US" altLang="ko-KR" b="1" dirty="0">
                <a:solidFill>
                  <a:schemeClr val="bg1"/>
                </a:solidFill>
              </a:rPr>
              <a:t>make install</a:t>
            </a:r>
          </a:p>
          <a:p>
            <a:pPr lvl="1"/>
            <a:r>
              <a:rPr lang="en-US" altLang="ko-KR" b="1" dirty="0" err="1">
                <a:solidFill>
                  <a:schemeClr val="bg1"/>
                </a:solidFill>
              </a:rPr>
              <a:t>sudo</a:t>
            </a:r>
            <a:r>
              <a:rPr lang="en-US" altLang="ko-KR" b="1" dirty="0">
                <a:solidFill>
                  <a:schemeClr val="bg1"/>
                </a:solidFill>
              </a:rPr>
              <a:t> </a:t>
            </a:r>
            <a:r>
              <a:rPr lang="en-US" altLang="ko-KR" b="1" dirty="0" err="1">
                <a:solidFill>
                  <a:schemeClr val="bg1"/>
                </a:solidFill>
              </a:rPr>
              <a:t>ldconfig</a:t>
            </a:r>
            <a:endParaRPr lang="en-US" altLang="ko-KR" b="1" dirty="0">
              <a:solidFill>
                <a:schemeClr val="bg1"/>
              </a:solidFill>
            </a:endParaRPr>
          </a:p>
          <a:p>
            <a:pPr lvl="1"/>
            <a:r>
              <a:rPr lang="en-US" altLang="ko-KR" b="1" dirty="0" err="1">
                <a:solidFill>
                  <a:schemeClr val="bg1"/>
                </a:solidFill>
              </a:rPr>
              <a:t>sudo</a:t>
            </a:r>
            <a:r>
              <a:rPr lang="en-US" altLang="ko-KR" b="1" dirty="0">
                <a:solidFill>
                  <a:schemeClr val="bg1"/>
                </a:solidFill>
              </a:rPr>
              <a:t> apt-get update</a:t>
            </a:r>
          </a:p>
          <a:p>
            <a:r>
              <a:rPr lang="ko-KR" altLang="en-US" dirty="0" err="1" smtClean="0">
                <a:solidFill>
                  <a:schemeClr val="bg1"/>
                </a:solidFill>
              </a:rPr>
              <a:t>를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입력하여 </a:t>
            </a:r>
            <a:r>
              <a:rPr lang="en-US" altLang="ko-KR" dirty="0">
                <a:solidFill>
                  <a:schemeClr val="bg1"/>
                </a:solidFill>
              </a:rPr>
              <a:t>make</a:t>
            </a:r>
            <a:r>
              <a:rPr lang="ko-KR" altLang="en-US" dirty="0">
                <a:solidFill>
                  <a:schemeClr val="bg1"/>
                </a:solidFill>
              </a:rPr>
              <a:t>가 완료된 파일들을 설치한다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C48AEC1-A284-43D0-ADEB-D262800F07C4}"/>
              </a:ext>
            </a:extLst>
          </p:cNvPr>
          <p:cNvSpPr txBox="1"/>
          <p:nvPr/>
        </p:nvSpPr>
        <p:spPr>
          <a:xfrm>
            <a:off x="630603" y="1455697"/>
            <a:ext cx="8348867" cy="212365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ko-KR" dirty="0"/>
              <a:t>step6</a:t>
            </a:r>
          </a:p>
          <a:p>
            <a:endParaRPr lang="en-US" altLang="ko-KR" dirty="0"/>
          </a:p>
          <a:p>
            <a:r>
              <a:rPr lang="en-US" altLang="ko-KR" dirty="0"/>
              <a:t>make</a:t>
            </a:r>
          </a:p>
          <a:p>
            <a:endParaRPr lang="en-US" altLang="ko-KR" dirty="0"/>
          </a:p>
          <a:p>
            <a:r>
              <a:rPr lang="ko-KR" altLang="en-US" dirty="0"/>
              <a:t>터미널에 명령어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make –j4</a:t>
            </a:r>
          </a:p>
          <a:p>
            <a:endParaRPr lang="en-US" altLang="ko-KR" dirty="0"/>
          </a:p>
          <a:p>
            <a:r>
              <a:rPr lang="ko-KR" altLang="en-US" dirty="0" err="1"/>
              <a:t>를</a:t>
            </a:r>
            <a:r>
              <a:rPr lang="ko-KR" altLang="en-US" dirty="0"/>
              <a:t> 입력한다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 과정에서 약 </a:t>
            </a:r>
            <a:r>
              <a:rPr lang="en-US" altLang="ko-KR" dirty="0"/>
              <a:t>2~3</a:t>
            </a:r>
            <a:r>
              <a:rPr lang="ko-KR" altLang="en-US" dirty="0"/>
              <a:t>시간정도 소요된다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27757" t="31901" r="40982" b="30217"/>
          <a:stretch/>
        </p:blipFill>
        <p:spPr>
          <a:xfrm>
            <a:off x="6004580" y="1543305"/>
            <a:ext cx="2858568" cy="1948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031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자율주행자동차 </a:t>
            </a:r>
            <a:r>
              <a:rPr lang="ko-KR" altLang="en-US" dirty="0" err="1"/>
              <a:t>셋팅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C48AEC1-A284-43D0-ADEB-D262800F07C4}"/>
              </a:ext>
            </a:extLst>
          </p:cNvPr>
          <p:cNvSpPr txBox="1"/>
          <p:nvPr/>
        </p:nvSpPr>
        <p:spPr>
          <a:xfrm>
            <a:off x="605205" y="1133963"/>
            <a:ext cx="8348867" cy="263149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ko-KR" sz="1100" dirty="0"/>
              <a:t>step7</a:t>
            </a:r>
          </a:p>
          <a:p>
            <a:endParaRPr lang="en-US" altLang="ko-KR" sz="1100" dirty="0"/>
          </a:p>
          <a:p>
            <a:r>
              <a:rPr lang="ko-KR" altLang="en-US" sz="1100" dirty="0"/>
              <a:t>메모리할당량 복구</a:t>
            </a:r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/>
              <a:t>make</a:t>
            </a:r>
            <a:r>
              <a:rPr lang="ko-KR" altLang="en-US" sz="1100" dirty="0"/>
              <a:t> 를 진행할 때 사용했던 메모리 할당량을 다시 원래대로 돌려놔야 한다</a:t>
            </a:r>
            <a:r>
              <a:rPr lang="en-US" altLang="ko-KR" sz="1100" dirty="0"/>
              <a:t>.</a:t>
            </a:r>
          </a:p>
          <a:p>
            <a:endParaRPr lang="en-US" altLang="ko-KR" sz="1100" dirty="0"/>
          </a:p>
          <a:p>
            <a:r>
              <a:rPr lang="en-US" altLang="ko-KR" sz="1100" dirty="0" err="1"/>
              <a:t>sudo</a:t>
            </a:r>
            <a:r>
              <a:rPr lang="en-US" altLang="ko-KR" sz="1100" dirty="0"/>
              <a:t> nano /</a:t>
            </a:r>
            <a:r>
              <a:rPr lang="en-US" altLang="ko-KR" sz="1100" dirty="0" err="1"/>
              <a:t>etc</a:t>
            </a:r>
            <a:r>
              <a:rPr lang="en-US" altLang="ko-KR" sz="1100" dirty="0"/>
              <a:t>/</a:t>
            </a:r>
            <a:r>
              <a:rPr lang="en-US" altLang="ko-KR" sz="1100" dirty="0" err="1"/>
              <a:t>dphys-swapfile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/>
              <a:t>CONF_SWAPSIZE=100</a:t>
            </a:r>
          </a:p>
          <a:p>
            <a:endParaRPr lang="en-US" altLang="ko-KR" sz="1100" dirty="0"/>
          </a:p>
          <a:p>
            <a:r>
              <a:rPr lang="en-US" altLang="ko-KR" sz="1100" dirty="0" err="1"/>
              <a:t>sudo</a:t>
            </a:r>
            <a:r>
              <a:rPr lang="en-US" altLang="ko-KR" sz="1100" dirty="0"/>
              <a:t> reboot</a:t>
            </a:r>
          </a:p>
          <a:p>
            <a:endParaRPr lang="en-US" altLang="ko-KR" sz="1100" dirty="0"/>
          </a:p>
          <a:p>
            <a:endParaRPr lang="en-US" altLang="ko-KR" sz="1100" dirty="0"/>
          </a:p>
          <a:p>
            <a:r>
              <a:rPr lang="ko-KR" altLang="en-US" sz="1100" dirty="0"/>
              <a:t>모든 과정이 끝났으므로 </a:t>
            </a:r>
            <a:r>
              <a:rPr lang="en-US" altLang="ko-KR" sz="1100" dirty="0"/>
              <a:t>reboot</a:t>
            </a:r>
            <a:r>
              <a:rPr lang="ko-KR" altLang="en-US" sz="1100" dirty="0"/>
              <a:t>를 통해 </a:t>
            </a:r>
            <a:r>
              <a:rPr lang="ko-KR" altLang="en-US" sz="1100" dirty="0" err="1"/>
              <a:t>라즈베리파이를</a:t>
            </a:r>
            <a:r>
              <a:rPr lang="ko-KR" altLang="en-US" sz="1100" dirty="0"/>
              <a:t> </a:t>
            </a:r>
            <a:r>
              <a:rPr lang="ko-KR" altLang="en-US" sz="1100" dirty="0" err="1"/>
              <a:t>다시시작한다</a:t>
            </a:r>
            <a:r>
              <a:rPr lang="en-US" altLang="ko-KR" sz="1100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C48AEC1-A284-43D0-ADEB-D262800F07C4}"/>
              </a:ext>
            </a:extLst>
          </p:cNvPr>
          <p:cNvSpPr txBox="1"/>
          <p:nvPr/>
        </p:nvSpPr>
        <p:spPr>
          <a:xfrm>
            <a:off x="605205" y="3765453"/>
            <a:ext cx="8348867" cy="297004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ko-KR" sz="1100" dirty="0"/>
              <a:t>step8</a:t>
            </a:r>
          </a:p>
          <a:p>
            <a:endParaRPr lang="en-US" altLang="ko-KR" sz="1100" dirty="0"/>
          </a:p>
          <a:p>
            <a:r>
              <a:rPr lang="en-US" altLang="ko-KR" sz="1100" dirty="0" err="1"/>
              <a:t>opencv</a:t>
            </a:r>
            <a:r>
              <a:rPr lang="en-US" altLang="ko-KR" sz="1100" dirty="0"/>
              <a:t> </a:t>
            </a:r>
            <a:r>
              <a:rPr lang="ko-KR" altLang="en-US" sz="1100" dirty="0"/>
              <a:t>설치 확인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ko-KR" altLang="en-US" sz="1100" dirty="0"/>
              <a:t>간단한 </a:t>
            </a:r>
            <a:r>
              <a:rPr lang="en-US" altLang="ko-KR" sz="1100" dirty="0" err="1"/>
              <a:t>opencv</a:t>
            </a:r>
            <a:r>
              <a:rPr lang="en-US" altLang="ko-KR" sz="1100" dirty="0"/>
              <a:t> </a:t>
            </a:r>
            <a:r>
              <a:rPr lang="ko-KR" altLang="en-US" sz="1100" dirty="0"/>
              <a:t>명령어를 터미널에서 </a:t>
            </a:r>
            <a:r>
              <a:rPr lang="en-US" altLang="ko-KR" sz="1100" dirty="0"/>
              <a:t>python3</a:t>
            </a:r>
            <a:r>
              <a:rPr lang="ko-KR" altLang="en-US" sz="1100" dirty="0"/>
              <a:t>를 통해 실행해본다</a:t>
            </a:r>
            <a:r>
              <a:rPr lang="en-US" altLang="ko-KR" sz="1100" dirty="0"/>
              <a:t>.</a:t>
            </a:r>
          </a:p>
          <a:p>
            <a:endParaRPr lang="en-US" altLang="ko-KR" sz="1100" dirty="0"/>
          </a:p>
          <a:p>
            <a:r>
              <a:rPr lang="en-US" altLang="ko-KR" sz="1100" dirty="0"/>
              <a:t>python3</a:t>
            </a:r>
          </a:p>
          <a:p>
            <a:endParaRPr lang="en-US" altLang="ko-KR" sz="1100" dirty="0"/>
          </a:p>
          <a:p>
            <a:r>
              <a:rPr lang="en-US" altLang="ko-KR" sz="1100" dirty="0"/>
              <a:t>import</a:t>
            </a:r>
            <a:r>
              <a:rPr lang="ko-KR" altLang="en-US" sz="1100" dirty="0"/>
              <a:t> </a:t>
            </a:r>
            <a:r>
              <a:rPr lang="en-US" altLang="ko-KR" sz="1100" dirty="0"/>
              <a:t>cv2</a:t>
            </a:r>
          </a:p>
          <a:p>
            <a:r>
              <a:rPr lang="en-US" altLang="ko-KR" sz="1100" dirty="0"/>
              <a:t>cv2.__version__</a:t>
            </a:r>
          </a:p>
          <a:p>
            <a:endParaRPr lang="en-US" altLang="ko-KR" sz="1100" dirty="0"/>
          </a:p>
          <a:p>
            <a:r>
              <a:rPr lang="ko-KR" altLang="en-US" sz="1100" dirty="0"/>
              <a:t>위 명령을 실행했을 때 결과물로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/>
              <a:t>‘4.1.2’</a:t>
            </a:r>
          </a:p>
          <a:p>
            <a:endParaRPr lang="en-US" altLang="ko-KR" sz="1100" dirty="0"/>
          </a:p>
          <a:p>
            <a:r>
              <a:rPr lang="ko-KR" altLang="en-US" sz="1100" dirty="0"/>
              <a:t>가 나온다면 정상적으로 완료된 것이다</a:t>
            </a:r>
            <a:r>
              <a:rPr lang="en-US" altLang="ko-KR" sz="1100" dirty="0"/>
              <a:t>.</a:t>
            </a:r>
          </a:p>
          <a:p>
            <a:r>
              <a:rPr lang="en-US" altLang="ko-KR" sz="1100" dirty="0"/>
              <a:t>4.1.2 </a:t>
            </a:r>
            <a:r>
              <a:rPr lang="ko-KR" altLang="en-US" sz="1100" dirty="0"/>
              <a:t>가 아니더라도 혹시 자신이 설치한 </a:t>
            </a:r>
            <a:r>
              <a:rPr lang="en-US" altLang="ko-KR" sz="1100" dirty="0" err="1"/>
              <a:t>opencv</a:t>
            </a:r>
            <a:r>
              <a:rPr lang="ko-KR" altLang="en-US" sz="1100" dirty="0"/>
              <a:t>의 버전과 동일하다면 성공한 것이다</a:t>
            </a:r>
            <a:r>
              <a:rPr lang="en-US" altLang="ko-KR" sz="1100" dirty="0"/>
              <a:t>.</a:t>
            </a:r>
            <a:r>
              <a:rPr lang="ko-KR" altLang="en-US" sz="1100" dirty="0"/>
              <a:t> 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15724164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자율주행자동차 </a:t>
            </a:r>
            <a:r>
              <a:rPr lang="ko-KR" altLang="en-US" dirty="0" err="1"/>
              <a:t>셋팅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그 외 필요한 라이브러리 다운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82599" y="1541903"/>
            <a:ext cx="11319933" cy="21082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 err="1" smtClean="0">
                <a:solidFill>
                  <a:schemeClr val="bg1"/>
                </a:solidFill>
              </a:rPr>
              <a:t>matplotlib.pyplot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		</a:t>
            </a:r>
            <a:r>
              <a:rPr lang="en-US" altLang="ko-KR" sz="1600" b="1" dirty="0" err="1">
                <a:solidFill>
                  <a:schemeClr val="bg1"/>
                </a:solidFill>
              </a:rPr>
              <a:t>sudo</a:t>
            </a:r>
            <a:r>
              <a:rPr lang="en-US" altLang="ko-KR" sz="1600" b="1" dirty="0">
                <a:solidFill>
                  <a:schemeClr val="bg1"/>
                </a:solidFill>
              </a:rPr>
              <a:t> apt-get install python3-matplotlib</a:t>
            </a: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</a:rPr>
              <a:t>그 외 라이브러리는 기본 설치되어있음</a:t>
            </a:r>
            <a:endParaRPr lang="en-US" altLang="ko-KR" sz="16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err="1" smtClean="0">
                <a:solidFill>
                  <a:schemeClr val="bg1"/>
                </a:solidFill>
              </a:rPr>
              <a:t>Numpy</a:t>
            </a:r>
            <a:r>
              <a:rPr lang="en-US" altLang="ko-KR" sz="1600" dirty="0" smtClean="0">
                <a:solidFill>
                  <a:schemeClr val="bg1"/>
                </a:solidFill>
              </a:rPr>
              <a:t>			</a:t>
            </a:r>
            <a:endParaRPr lang="en-US" altLang="ko-KR" sz="16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err="1" smtClean="0">
                <a:solidFill>
                  <a:schemeClr val="bg1"/>
                </a:solidFill>
              </a:rPr>
              <a:t>RPi.GPIO</a:t>
            </a:r>
            <a:r>
              <a:rPr lang="en-US" altLang="ko-KR" sz="1600" dirty="0" smtClean="0">
                <a:solidFill>
                  <a:schemeClr val="bg1"/>
                </a:solidFill>
              </a:rPr>
              <a:t>			</a:t>
            </a:r>
            <a:endParaRPr lang="en-US" altLang="ko-KR" sz="16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bg1"/>
                </a:solidFill>
              </a:rPr>
              <a:t>Time				</a:t>
            </a:r>
            <a:endParaRPr lang="en-US" altLang="ko-KR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84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9737" y="2463672"/>
            <a:ext cx="57393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mtClean="0">
                <a:solidFill>
                  <a:schemeClr val="bg1">
                    <a:lumMod val="8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질의응답</a:t>
            </a:r>
            <a:endParaRPr lang="ko-KR" altLang="en-US" sz="2800" dirty="0">
              <a:solidFill>
                <a:schemeClr val="bg1">
                  <a:lumMod val="8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09738" y="2899959"/>
            <a:ext cx="21692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Question &amp; Answer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41336" y="6595672"/>
            <a:ext cx="2935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6455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/>
          <p:cNvSpPr/>
          <p:nvPr/>
        </p:nvSpPr>
        <p:spPr>
          <a:xfrm rot="16200000">
            <a:off x="5827455" y="2560501"/>
            <a:ext cx="562875" cy="562875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rot="5400000">
            <a:off x="5827455" y="2490624"/>
            <a:ext cx="562875" cy="562875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953326" y="3232164"/>
            <a:ext cx="62916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>
                <a:solidFill>
                  <a:schemeClr val="bg1">
                    <a:lumMod val="8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감사합니다</a:t>
            </a:r>
            <a:r>
              <a:rPr lang="en-US" altLang="ko-KR" sz="3200" dirty="0" smtClean="0">
                <a:solidFill>
                  <a:schemeClr val="bg1">
                    <a:lumMod val="8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</a:t>
            </a:r>
            <a:endParaRPr lang="ko-KR" altLang="en-US" sz="3200" dirty="0">
              <a:solidFill>
                <a:schemeClr val="bg1">
                  <a:lumMod val="8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49039" y="3792135"/>
            <a:ext cx="57197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THANK YOU.</a:t>
            </a:r>
            <a:endParaRPr lang="ko-KR" altLang="en-US" sz="1600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6064364" y="-9728"/>
            <a:ext cx="83142" cy="2461439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5308009" y="4166333"/>
            <a:ext cx="1595853" cy="30237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679006" y="6457890"/>
            <a:ext cx="2935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송성훈 구" panose="02010504000101010101" pitchFamily="2" charset="-127"/>
              </a:rPr>
              <a:t>Copyright </a:t>
            </a:r>
            <a:r>
              <a:rPr lang="ko-KR" altLang="en-US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송성훈 구" panose="02010504000101010101" pitchFamily="2" charset="-127"/>
              </a:rPr>
              <a:t>ⓒ </a:t>
            </a:r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송성훈 구" panose="02010504000101010101" pitchFamily="2" charset="-127"/>
              </a:rPr>
              <a:t>J</a:t>
            </a:r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송성훈 구" panose="02010504000101010101" pitchFamily="2" charset="-127"/>
              </a:rPr>
              <a:t>ihwang</a:t>
            </a:r>
            <a:r>
              <a:rPr lang="ko-KR" altLang="en-US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송성훈 구" panose="02010504000101010101" pitchFamily="2" charset="-127"/>
              </a:rPr>
              <a:t> </a:t>
            </a:r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송성훈 구" panose="02010504000101010101" pitchFamily="2" charset="-127"/>
              </a:rPr>
              <a:t>Park. </a:t>
            </a:r>
            <a:b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송성훈 구" panose="02010504000101010101" pitchFamily="2" charset="-127"/>
              </a:rPr>
            </a:br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송성훈 구" panose="02010504000101010101" pitchFamily="2" charset="-127"/>
              </a:rPr>
              <a:t>All right reserved.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송성훈 구" panose="02010504000101010101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575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8041" y="1390600"/>
            <a:ext cx="19249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spc="-300" dirty="0" smtClean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송성훈 구" panose="02010504000101010101" pitchFamily="2" charset="-127"/>
              </a:rPr>
              <a:t>14</a:t>
            </a:r>
            <a:endParaRPr lang="ko-KR" altLang="en-US" sz="4400" spc="-300" dirty="0">
              <a:solidFill>
                <a:schemeClr val="bg1">
                  <a:lumMod val="65000"/>
                </a:schemeClr>
              </a:solidFill>
              <a:latin typeface="KoPub바탕체 Bold" panose="00000800000000000000" pitchFamily="2" charset="-127"/>
              <a:ea typeface="송성훈 구" panose="02010504000101010101" pitchFamily="2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56336" y="2238998"/>
            <a:ext cx="0" cy="888763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509738" y="2463672"/>
            <a:ext cx="3383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chemeClr val="bg1">
                    <a:lumMod val="85000"/>
                  </a:schemeClr>
                </a:solidFill>
                <a:latin typeface="KoPub돋움체 Bold" panose="00000800000000000000" pitchFamily="2" charset="-127"/>
                <a:ea typeface="송성훈 구" panose="02010504000101010101" pitchFamily="2" charset="-127"/>
              </a:rPr>
              <a:t>강의 </a:t>
            </a:r>
            <a:r>
              <a:rPr lang="en-US" altLang="ko-KR" sz="2800" dirty="0" smtClean="0">
                <a:solidFill>
                  <a:schemeClr val="bg1">
                    <a:lumMod val="85000"/>
                  </a:schemeClr>
                </a:solidFill>
                <a:latin typeface="KoPub돋움체 Bold" panose="00000800000000000000" pitchFamily="2" charset="-127"/>
                <a:ea typeface="송성훈 구" panose="02010504000101010101" pitchFamily="2" charset="-127"/>
              </a:rPr>
              <a:t>XIV</a:t>
            </a:r>
            <a:endParaRPr lang="ko-KR" altLang="en-US" sz="2800" dirty="0">
              <a:solidFill>
                <a:schemeClr val="bg1">
                  <a:lumMod val="85000"/>
                </a:schemeClr>
              </a:solidFill>
              <a:latin typeface="KoPub돋움체 Bold" panose="00000800000000000000" pitchFamily="2" charset="-127"/>
              <a:ea typeface="송성훈 구" panose="02010504000101010101" pitchFamily="2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626469" y="3540868"/>
            <a:ext cx="632298" cy="8754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a typeface="송성훈 구" panose="02010504000101010101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09737" y="4177736"/>
            <a:ext cx="89202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 smtClean="0">
                <a:solidFill>
                  <a:schemeClr val="bg1">
                    <a:lumMod val="65000"/>
                  </a:schemeClr>
                </a:solidFill>
                <a:latin typeface="KoPub돋움체 Light" panose="00000300000000000000" pitchFamily="2" charset="-127"/>
                <a:ea typeface="송성훈 구" panose="02010504000101010101" pitchFamily="2" charset="-127"/>
              </a:rPr>
              <a:t>OpenCV</a:t>
            </a:r>
            <a:endParaRPr lang="en-US" altLang="ko-KR" sz="2000" dirty="0" smtClean="0">
              <a:solidFill>
                <a:schemeClr val="bg1">
                  <a:lumMod val="65000"/>
                </a:schemeClr>
              </a:solidFill>
              <a:latin typeface="KoPub돋움체 Light" panose="00000300000000000000" pitchFamily="2" charset="-127"/>
              <a:ea typeface="송성훈 구" panose="02010504000101010101" pitchFamily="2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sz="2000" dirty="0" err="1" smtClean="0">
                <a:solidFill>
                  <a:schemeClr val="bg1">
                    <a:lumMod val="65000"/>
                  </a:schemeClr>
                </a:solidFill>
                <a:latin typeface="KoPub돋움체 Light" panose="00000300000000000000" pitchFamily="2" charset="-127"/>
                <a:ea typeface="송성훈 구" panose="02010504000101010101" pitchFamily="2" charset="-127"/>
              </a:rPr>
              <a:t>openCV</a:t>
            </a:r>
            <a:r>
              <a:rPr lang="ko-KR" altLang="en-US" sz="2000" dirty="0" smtClean="0">
                <a:solidFill>
                  <a:schemeClr val="bg1">
                    <a:lumMod val="65000"/>
                  </a:schemeClr>
                </a:solidFill>
                <a:latin typeface="KoPub돋움체 Light" panose="00000300000000000000" pitchFamily="2" charset="-127"/>
                <a:ea typeface="송성훈 구" panose="02010504000101010101" pitchFamily="2" charset="-127"/>
              </a:rPr>
              <a:t>를 이용한 동영상 분석 처리 기법</a:t>
            </a:r>
            <a:endParaRPr lang="ko-KR" altLang="en-US" sz="2000" dirty="0">
              <a:solidFill>
                <a:schemeClr val="bg1">
                  <a:lumMod val="65000"/>
                </a:schemeClr>
              </a:solidFill>
              <a:latin typeface="KoPub돋움체 Light" panose="00000300000000000000" pitchFamily="2" charset="-127"/>
              <a:ea typeface="송성훈 구" panose="02010504000101010101" pitchFamily="2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79006" y="6457890"/>
            <a:ext cx="2935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송성훈 구" panose="02010504000101010101" pitchFamily="2" charset="-127"/>
              </a:rPr>
              <a:t>Copyright </a:t>
            </a:r>
            <a:r>
              <a:rPr lang="ko-KR" altLang="en-US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송성훈 구" panose="02010504000101010101" pitchFamily="2" charset="-127"/>
              </a:rPr>
              <a:t>ⓒ </a:t>
            </a:r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송성훈 구" panose="02010504000101010101" pitchFamily="2" charset="-127"/>
              </a:rPr>
              <a:t>J</a:t>
            </a:r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송성훈 구" panose="02010504000101010101" pitchFamily="2" charset="-127"/>
              </a:rPr>
              <a:t>ihwang</a:t>
            </a:r>
            <a:r>
              <a:rPr lang="ko-KR" altLang="en-US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송성훈 구" panose="02010504000101010101" pitchFamily="2" charset="-127"/>
              </a:rPr>
              <a:t> </a:t>
            </a:r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송성훈 구" panose="02010504000101010101" pitchFamily="2" charset="-127"/>
              </a:rPr>
              <a:t>Park. </a:t>
            </a:r>
            <a:b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송성훈 구" panose="02010504000101010101" pitchFamily="2" charset="-127"/>
              </a:rPr>
            </a:br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송성훈 구" panose="02010504000101010101" pitchFamily="2" charset="-127"/>
              </a:rPr>
              <a:t>All right reserved.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송성훈 구" panose="02010504000101010101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446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자율주행자동차 </a:t>
            </a:r>
            <a:r>
              <a:rPr lang="ko-KR" altLang="en-US" dirty="0" err="1"/>
              <a:t>셋팅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OPENCV </a:t>
            </a:r>
            <a:r>
              <a:rPr lang="ko-KR" altLang="en-US" dirty="0" smtClean="0"/>
              <a:t>다운로드</a:t>
            </a:r>
            <a:endParaRPr lang="en-US" altLang="ko-KR" dirty="0" smtClean="0"/>
          </a:p>
          <a:p>
            <a:pPr lvl="1"/>
            <a:r>
              <a:rPr lang="ko-KR" altLang="en-US" dirty="0"/>
              <a:t>이제 카메라에서 받아들인 정보를 해석 및 코드로 활용하기 위한 </a:t>
            </a:r>
            <a:r>
              <a:rPr lang="en-US" altLang="ko-KR" dirty="0" err="1"/>
              <a:t>opencv</a:t>
            </a:r>
            <a:r>
              <a:rPr lang="ko-KR" altLang="en-US" dirty="0"/>
              <a:t>를 다운받아야 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smtClean="0"/>
              <a:t>자세한 </a:t>
            </a:r>
            <a:r>
              <a:rPr lang="ko-KR" altLang="en-US" dirty="0"/>
              <a:t>소개는 추후에 할 예정이니 지금은 설치에 집중하도록 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smtClean="0"/>
              <a:t>대략적인 </a:t>
            </a:r>
            <a:r>
              <a:rPr lang="ko-KR" altLang="en-US" dirty="0"/>
              <a:t>소요시간으로는 단순 명령어 작업으로 약 </a:t>
            </a:r>
            <a:r>
              <a:rPr lang="en-US" altLang="ko-KR" dirty="0"/>
              <a:t>1</a:t>
            </a:r>
            <a:r>
              <a:rPr lang="ko-KR" altLang="en-US" dirty="0" smtClean="0"/>
              <a:t>시간 다운로드에 </a:t>
            </a:r>
            <a:r>
              <a:rPr lang="en-US" altLang="ko-KR" dirty="0"/>
              <a:t>4</a:t>
            </a:r>
            <a:r>
              <a:rPr lang="ko-KR" altLang="en-US" dirty="0"/>
              <a:t>시간이 소요되고</a:t>
            </a:r>
            <a:endParaRPr lang="en-US" altLang="ko-KR" dirty="0"/>
          </a:p>
          <a:p>
            <a:pPr lvl="1"/>
            <a:r>
              <a:rPr lang="en-US" altLang="ko-KR" b="1" dirty="0" smtClean="0"/>
              <a:t>※</a:t>
            </a:r>
            <a:r>
              <a:rPr lang="ko-KR" altLang="en-US" b="1" dirty="0"/>
              <a:t>명령어를 입력하는 과정에서 잘못된 구간이 있으면 설치가 되어도 불러오지 못하거나 </a:t>
            </a:r>
            <a:r>
              <a:rPr lang="ko-KR" altLang="en-US" b="1" dirty="0" err="1"/>
              <a:t>파이썬에서</a:t>
            </a:r>
            <a:r>
              <a:rPr lang="ko-KR" altLang="en-US" b="1" dirty="0"/>
              <a:t> 활용하지 못하게 될 우려가 있으니 </a:t>
            </a:r>
            <a:r>
              <a:rPr lang="ko-KR" altLang="en-US" b="1" dirty="0" err="1"/>
              <a:t>집중해야한다</a:t>
            </a:r>
            <a:r>
              <a:rPr lang="en-US" altLang="ko-KR" b="1" dirty="0"/>
              <a:t>.</a:t>
            </a:r>
          </a:p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C48AEC1-A284-43D0-ADEB-D262800F07C4}"/>
              </a:ext>
            </a:extLst>
          </p:cNvPr>
          <p:cNvSpPr txBox="1"/>
          <p:nvPr/>
        </p:nvSpPr>
        <p:spPr>
          <a:xfrm>
            <a:off x="2664598" y="3312367"/>
            <a:ext cx="6862804" cy="332398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/>
              <a:t>step1</a:t>
            </a:r>
          </a:p>
          <a:p>
            <a:endParaRPr lang="en-US" altLang="ko-KR" sz="1400" dirty="0"/>
          </a:p>
          <a:p>
            <a:r>
              <a:rPr lang="ko-KR" altLang="en-US" sz="1400" dirty="0" err="1"/>
              <a:t>라즈베리파이</a:t>
            </a:r>
            <a:r>
              <a:rPr lang="ko-KR" altLang="en-US" sz="1400" dirty="0"/>
              <a:t> 소프트웨어 업데이트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터미널을 이용하여 </a:t>
            </a:r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b="1" dirty="0"/>
          </a:p>
          <a:p>
            <a:r>
              <a:rPr lang="en-US" altLang="ko-KR" sz="1400" b="1" dirty="0" err="1"/>
              <a:t>sudo</a:t>
            </a:r>
            <a:r>
              <a:rPr lang="en-US" altLang="ko-KR" sz="1400" b="1" dirty="0"/>
              <a:t> apt-get update</a:t>
            </a:r>
          </a:p>
          <a:p>
            <a:r>
              <a:rPr lang="en-US" altLang="ko-KR" sz="1400" b="1" dirty="0" err="1"/>
              <a:t>sudo</a:t>
            </a:r>
            <a:r>
              <a:rPr lang="en-US" altLang="ko-KR" sz="1400" b="1" dirty="0"/>
              <a:t> apt-get upgrade</a:t>
            </a:r>
          </a:p>
          <a:p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만약 진행하지 않았다면 꼭 </a:t>
            </a:r>
            <a:r>
              <a:rPr lang="ko-KR" altLang="en-US" sz="1400" dirty="0" err="1"/>
              <a:t>해야한다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앞으로 나오는 굵은 </a:t>
            </a:r>
            <a:r>
              <a:rPr lang="ko-KR" altLang="en-US" sz="1400" dirty="0" err="1"/>
              <a:t>영문글자는</a:t>
            </a:r>
            <a:r>
              <a:rPr lang="ko-KR" altLang="en-US" sz="1400" dirty="0"/>
              <a:t> 전부 터미널을 이용하는 것이라는 점을 참고해주기 바란다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94244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자율주행자동차 </a:t>
            </a:r>
            <a:r>
              <a:rPr lang="ko-KR" altLang="en-US" dirty="0" err="1"/>
              <a:t>셋팅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OPENCV </a:t>
            </a:r>
            <a:r>
              <a:rPr lang="ko-KR" altLang="en-US" dirty="0" smtClean="0"/>
              <a:t>다운로드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28107" t="19440" r="18411" b="11776"/>
          <a:stretch/>
        </p:blipFill>
        <p:spPr>
          <a:xfrm>
            <a:off x="2864391" y="1529697"/>
            <a:ext cx="7040186" cy="5093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84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자율주행자동차 </a:t>
            </a:r>
            <a:r>
              <a:rPr lang="ko-KR" altLang="en-US" dirty="0" err="1"/>
              <a:t>셋팅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아래의 경로로 </a:t>
            </a:r>
            <a:r>
              <a:rPr lang="en-US" altLang="ko-KR" dirty="0" smtClean="0"/>
              <a:t>GPU </a:t>
            </a:r>
            <a:r>
              <a:rPr lang="ko-KR" altLang="en-US" dirty="0" smtClean="0"/>
              <a:t>메모리 양 확인 </a:t>
            </a:r>
            <a:r>
              <a:rPr lang="en-US" altLang="ko-KR" dirty="0" smtClean="0"/>
              <a:t>&gt; </a:t>
            </a:r>
            <a:r>
              <a:rPr lang="en-US" altLang="ko-KR" dirty="0" smtClean="0">
                <a:solidFill>
                  <a:srgbClr val="FF0000"/>
                </a:solidFill>
              </a:rPr>
              <a:t>128 </a:t>
            </a:r>
            <a:r>
              <a:rPr lang="ko-KR" altLang="en-US" dirty="0" smtClean="0">
                <a:solidFill>
                  <a:srgbClr val="FF0000"/>
                </a:solidFill>
              </a:rPr>
              <a:t>확인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l="4697" t="623" r="5303" b="6293"/>
          <a:stretch/>
        </p:blipFill>
        <p:spPr>
          <a:xfrm>
            <a:off x="1786070" y="1526011"/>
            <a:ext cx="8930355" cy="5195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391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자율주행자동차 </a:t>
            </a:r>
            <a:r>
              <a:rPr lang="ko-KR" altLang="en-US" dirty="0" err="1"/>
              <a:t>셋팅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128</a:t>
            </a:r>
            <a:r>
              <a:rPr lang="ko-KR" altLang="en-US" dirty="0" smtClean="0"/>
              <a:t>이 아니라면 메모리 양을 수정한다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C48AEC1-A284-43D0-ADEB-D262800F07C4}"/>
              </a:ext>
            </a:extLst>
          </p:cNvPr>
          <p:cNvSpPr txBox="1"/>
          <p:nvPr/>
        </p:nvSpPr>
        <p:spPr>
          <a:xfrm>
            <a:off x="544247" y="1465709"/>
            <a:ext cx="6680706" cy="224676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ko-KR" dirty="0"/>
              <a:t>step2</a:t>
            </a:r>
          </a:p>
          <a:p>
            <a:endParaRPr lang="en-US" altLang="ko-KR" dirty="0"/>
          </a:p>
          <a:p>
            <a:r>
              <a:rPr lang="en-US" altLang="ko-KR" dirty="0"/>
              <a:t>GPU </a:t>
            </a:r>
            <a:r>
              <a:rPr lang="ko-KR" altLang="en-US" dirty="0"/>
              <a:t>메모리 양 수정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sudo</a:t>
            </a:r>
            <a:r>
              <a:rPr lang="en-US" altLang="ko-KR" dirty="0"/>
              <a:t> </a:t>
            </a:r>
            <a:r>
              <a:rPr lang="en-US" altLang="ko-KR" dirty="0" err="1"/>
              <a:t>raspi</a:t>
            </a:r>
            <a:r>
              <a:rPr lang="en-US" altLang="ko-KR" dirty="0"/>
              <a:t>-config</a:t>
            </a:r>
          </a:p>
          <a:p>
            <a:endParaRPr lang="en-US" altLang="ko-KR" dirty="0"/>
          </a:p>
          <a:p>
            <a:r>
              <a:rPr lang="ko-KR" altLang="en-US" dirty="0"/>
              <a:t>소프트웨어 설정창에 들어가서 </a:t>
            </a:r>
            <a:r>
              <a:rPr lang="en-US" altLang="ko-KR" dirty="0" err="1"/>
              <a:t>gpu</a:t>
            </a:r>
            <a:r>
              <a:rPr lang="ko-KR" altLang="en-US" dirty="0"/>
              <a:t>메모리 양을 수정해야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실제 제공하는 </a:t>
            </a:r>
            <a:r>
              <a:rPr lang="en-US" altLang="ko-KR" dirty="0" err="1"/>
              <a:t>gpu</a:t>
            </a:r>
            <a:r>
              <a:rPr lang="en-US" altLang="ko-KR" dirty="0"/>
              <a:t> </a:t>
            </a:r>
            <a:r>
              <a:rPr lang="ko-KR" altLang="en-US" dirty="0"/>
              <a:t>메모리 할당량은 </a:t>
            </a:r>
            <a:r>
              <a:rPr lang="en-US" altLang="ko-KR" dirty="0"/>
              <a:t>128MB</a:t>
            </a:r>
            <a:r>
              <a:rPr lang="ko-KR" altLang="en-US" dirty="0"/>
              <a:t>이지만 기초설정으로 </a:t>
            </a:r>
            <a:r>
              <a:rPr lang="en-US" altLang="ko-KR" dirty="0"/>
              <a:t>64MB</a:t>
            </a:r>
            <a:r>
              <a:rPr lang="ko-KR" altLang="en-US" dirty="0"/>
              <a:t>가 적용 되어 있으니 가능한 속도를 끌어올리기 위해 </a:t>
            </a:r>
            <a:r>
              <a:rPr lang="en-US" altLang="ko-KR" dirty="0"/>
              <a:t>128MB</a:t>
            </a:r>
            <a:r>
              <a:rPr lang="ko-KR" altLang="en-US" dirty="0"/>
              <a:t>로 바꿔준다</a:t>
            </a:r>
            <a:r>
              <a:rPr lang="en-US" altLang="ko-KR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AFBC48B-6291-4ECC-A633-D70B8C3B3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75" y="4107378"/>
            <a:ext cx="3830904" cy="2614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xmlns="" id="{3DA385E6-0D7E-417E-B23E-BE7E95F3B6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088" y="4107378"/>
            <a:ext cx="3859740" cy="2614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>
            <a:extLst>
              <a:ext uri="{FF2B5EF4-FFF2-40B4-BE49-F238E27FC236}">
                <a16:creationId xmlns:a16="http://schemas.microsoft.com/office/drawing/2014/main" xmlns="" id="{022A0ED0-0779-4057-B4FE-F30FCFF433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6537" y="4107378"/>
            <a:ext cx="3842196" cy="2614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0984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자율주행자동차 </a:t>
            </a:r>
            <a:r>
              <a:rPr lang="ko-KR" altLang="en-US" dirty="0" err="1"/>
              <a:t>셋팅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Open cv </a:t>
            </a:r>
            <a:r>
              <a:rPr lang="ko-KR" altLang="en-US" dirty="0" smtClean="0"/>
              <a:t>컴파일 전 필요 패키지 설치</a:t>
            </a:r>
            <a:endParaRPr lang="ko-KR" altLang="en-US" dirty="0"/>
          </a:p>
        </p:txBody>
      </p:sp>
      <p:pic>
        <p:nvPicPr>
          <p:cNvPr id="7" name="내용 개체 틀 7"/>
          <p:cNvPicPr>
            <a:picLocks noChangeAspect="1"/>
          </p:cNvPicPr>
          <p:nvPr/>
        </p:nvPicPr>
        <p:blipFill rotWithShape="1">
          <a:blip r:embed="rId2"/>
          <a:srcRect l="31295" t="17889" r="21463" b="7891"/>
          <a:stretch/>
        </p:blipFill>
        <p:spPr>
          <a:xfrm>
            <a:off x="3520867" y="1584747"/>
            <a:ext cx="5691500" cy="5029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377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자율주행자동차 </a:t>
            </a:r>
            <a:r>
              <a:rPr lang="ko-KR" altLang="en-US" dirty="0" err="1"/>
              <a:t>셋팅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31542" t="19688" r="21072" b="22286"/>
          <a:stretch/>
        </p:blipFill>
        <p:spPr>
          <a:xfrm>
            <a:off x="2390963" y="1486968"/>
            <a:ext cx="7266191" cy="500490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126217" y="5724298"/>
            <a:ext cx="880217" cy="3453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l="46816" t="68732" r="31716" b="27027"/>
          <a:stretch/>
        </p:blipFill>
        <p:spPr>
          <a:xfrm>
            <a:off x="3834377" y="5724298"/>
            <a:ext cx="3291840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315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자율주행자동차 </a:t>
            </a:r>
            <a:r>
              <a:rPr lang="ko-KR" altLang="en-US" dirty="0" err="1"/>
              <a:t>셋팅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Open cv </a:t>
            </a:r>
            <a:r>
              <a:rPr lang="ko-KR" altLang="en-US" dirty="0" smtClean="0"/>
              <a:t>컴파일 및 설치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32034" t="9471" r="17780" b="4423"/>
          <a:stretch/>
        </p:blipFill>
        <p:spPr>
          <a:xfrm>
            <a:off x="3554765" y="1401509"/>
            <a:ext cx="5392681" cy="5204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217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13885</TotalTime>
  <Words>441</Words>
  <Application>Microsoft Office PowerPoint</Application>
  <PresentationFormat>와이드스크린</PresentationFormat>
  <Paragraphs>142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6" baseType="lpstr">
      <vt:lpstr> 우체국L</vt:lpstr>
      <vt:lpstr>KoPub돋움체 Bold</vt:lpstr>
      <vt:lpstr>KoPub돋움체 Light</vt:lpstr>
      <vt:lpstr>KoPub바탕체 Bold</vt:lpstr>
      <vt:lpstr>맑은 고딕</vt:lpstr>
      <vt:lpstr>송성훈 구</vt:lpstr>
      <vt:lpstr>Arial</vt:lpstr>
      <vt:lpstr>Wingdings</vt:lpstr>
      <vt:lpstr>Office 테마</vt:lpstr>
      <vt:lpstr>PowerPoint 프레젠테이션</vt:lpstr>
      <vt:lpstr>PowerPoint 프레젠테이션</vt:lpstr>
      <vt:lpstr>자율주행자동차 셋팅</vt:lpstr>
      <vt:lpstr>자율주행자동차 셋팅</vt:lpstr>
      <vt:lpstr>자율주행자동차 셋팅</vt:lpstr>
      <vt:lpstr>자율주행자동차 셋팅</vt:lpstr>
      <vt:lpstr>자율주행자동차 셋팅</vt:lpstr>
      <vt:lpstr>자율주행자동차 셋팅</vt:lpstr>
      <vt:lpstr>자율주행자동차 셋팅</vt:lpstr>
      <vt:lpstr>자율주행자동차 셋팅</vt:lpstr>
      <vt:lpstr>자율주행자동차 셋팅</vt:lpstr>
      <vt:lpstr>자율주행자동차 셋팅</vt:lpstr>
      <vt:lpstr>자율주행자동차 셋팅</vt:lpstr>
      <vt:lpstr>자율주행자동차 셋팅</vt:lpstr>
      <vt:lpstr>자율주행자동차 셋팅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크레벅스</dc:creator>
  <cp:lastModifiedBy>Microsoft 계정</cp:lastModifiedBy>
  <cp:revision>369</cp:revision>
  <dcterms:created xsi:type="dcterms:W3CDTF">2017-12-29T01:13:06Z</dcterms:created>
  <dcterms:modified xsi:type="dcterms:W3CDTF">2021-01-27T04:35:07Z</dcterms:modified>
</cp:coreProperties>
</file>