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368" r:id="rId3"/>
    <p:sldId id="314" r:id="rId4"/>
    <p:sldId id="344" r:id="rId5"/>
    <p:sldId id="316" r:id="rId6"/>
    <p:sldId id="345" r:id="rId7"/>
    <p:sldId id="346" r:id="rId8"/>
    <p:sldId id="347" r:id="rId9"/>
    <p:sldId id="348" r:id="rId10"/>
    <p:sldId id="349" r:id="rId11"/>
    <p:sldId id="353" r:id="rId12"/>
    <p:sldId id="350" r:id="rId13"/>
    <p:sldId id="352" r:id="rId14"/>
    <p:sldId id="367" r:id="rId15"/>
    <p:sldId id="365" r:id="rId16"/>
    <p:sldId id="366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3" r:id="rId26"/>
    <p:sldId id="364" r:id="rId27"/>
    <p:sldId id="266" r:id="rId28"/>
    <p:sldId id="268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99FF"/>
    <a:srgbClr val="4D4E4D"/>
    <a:srgbClr val="646462"/>
    <a:srgbClr val="D9D9D9"/>
    <a:srgbClr val="E2E3E3"/>
    <a:srgbClr val="E0D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19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2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9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3267" y="238125"/>
            <a:ext cx="11565466" cy="600075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ea typeface="송성훈 구" panose="02010504000101010101" pitchFamily="2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3267" y="1032933"/>
            <a:ext cx="11565466" cy="568854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400">
                <a:solidFill>
                  <a:srgbClr val="FFC000"/>
                </a:solidFill>
                <a:latin typeface=" 우체국L" panose="02030504000101010101" pitchFamily="18" charset="-127"/>
                <a:ea typeface=" 우체국L" panose="02030504000101010101" pitchFamily="18" charset="-127"/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defRPr>
            </a:lvl3pPr>
            <a:lvl4pPr>
              <a:lnSpc>
                <a:spcPct val="150000"/>
              </a:lnSpc>
              <a:defRPr sz="140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defRPr>
            </a:lvl4pPr>
            <a:lvl5pPr>
              <a:lnSpc>
                <a:spcPct val="150000"/>
              </a:lnSpc>
              <a:defRPr sz="140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13267" y="838200"/>
            <a:ext cx="11565466" cy="846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13267" y="966787"/>
            <a:ext cx="11565466" cy="846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자동차 삽화에 대한 이미지 검색결과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t="23703" r="5265" b="24055"/>
          <a:stretch/>
        </p:blipFill>
        <p:spPr bwMode="auto">
          <a:xfrm>
            <a:off x="10337800" y="11359"/>
            <a:ext cx="1854200" cy="82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97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8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3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32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00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31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02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46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E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3E3AD-8EA6-4364-8FFD-3AEFEA719B0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33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ACVaYx_Eow?feature=oembe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-9RkAdefXYU?feature=oembed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Fj8qdGfhl0?feature=oembe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3Agff6dVtPA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rMq7Hd4aG8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Ma1nkdiKM8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953326" y="3232164"/>
            <a:ext cx="6291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자율주행자동차</a:t>
            </a:r>
            <a:endParaRPr lang="ko-KR" altLang="en-US" sz="3200" b="1" dirty="0">
              <a:solidFill>
                <a:schemeClr val="bg1">
                  <a:lumMod val="85000"/>
                </a:schemeClr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9039" y="4046137"/>
            <a:ext cx="5719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Class 3 : </a:t>
            </a:r>
            <a:r>
              <a:rPr lang="ko-KR" altLang="en-US" sz="1600" b="1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제어기 구성 및 프로그램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28676" y="4739728"/>
            <a:ext cx="1595853" cy="30237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28676" y="4721639"/>
            <a:ext cx="1601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 우체국L" panose="02030504000101010101" pitchFamily="18" charset="-127"/>
                <a:ea typeface=" 우체국L" panose="02030504000101010101" pitchFamily="18" charset="-127"/>
              </a:rPr>
              <a:t>2021.01.19</a:t>
            </a:r>
            <a:endParaRPr lang="ko-KR" altLang="en-US" sz="1600" b="1" dirty="0"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  <p:pic>
        <p:nvPicPr>
          <p:cNvPr id="1026" name="Picture 2" descr="자동차 삽화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t="23703" r="5265" b="24055"/>
          <a:stretch/>
        </p:blipFill>
        <p:spPr bwMode="auto">
          <a:xfrm>
            <a:off x="7576451" y="4721639"/>
            <a:ext cx="4788881" cy="213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5985627" y="4535"/>
            <a:ext cx="227075" cy="2469908"/>
            <a:chOff x="6064364" y="-18197"/>
            <a:chExt cx="227075" cy="2469908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6064364" y="-9728"/>
              <a:ext cx="83142" cy="2461439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6208297" y="-18197"/>
              <a:ext cx="83142" cy="2461439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25697" y="2188801"/>
            <a:ext cx="1843617" cy="741685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3985969" y="4461933"/>
            <a:ext cx="4453466" cy="0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79006" y="6457890"/>
            <a:ext cx="2935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Jihwang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Park. </a:t>
            </a:r>
            <a:b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</a:b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652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라즈베리파이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활용예시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AF6AC12-DA7D-4A08-A306-EE89987F3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09" y="2015596"/>
            <a:ext cx="4849364" cy="379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49F06C-CEC5-4A7E-BA06-D0680B3EEFE3}"/>
              </a:ext>
            </a:extLst>
          </p:cNvPr>
          <p:cNvSpPr txBox="1"/>
          <p:nvPr/>
        </p:nvSpPr>
        <p:spPr>
          <a:xfrm>
            <a:off x="1325775" y="6081196"/>
            <a:ext cx="408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라즈베리파이</a:t>
            </a:r>
            <a:r>
              <a:rPr lang="ko-KR" altLang="en-US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드론</a:t>
            </a:r>
            <a:endParaRPr lang="ko-KR" altLang="en-US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8B75DCAD-8339-4E9F-B9F4-D880B3213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15596"/>
            <a:ext cx="5056714" cy="379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8ADD7A-CF29-4BD2-B576-7EA895352BC8}"/>
              </a:ext>
            </a:extLst>
          </p:cNvPr>
          <p:cNvSpPr txBox="1"/>
          <p:nvPr/>
        </p:nvSpPr>
        <p:spPr>
          <a:xfrm>
            <a:off x="6714066" y="6070348"/>
            <a:ext cx="408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라즈베리파이</a:t>
            </a:r>
            <a:r>
              <a:rPr lang="ko-KR" altLang="en-US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NAS </a:t>
            </a:r>
            <a:r>
              <a:rPr lang="ko-KR" altLang="en-US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서버</a:t>
            </a:r>
          </a:p>
        </p:txBody>
      </p:sp>
    </p:spTree>
    <p:extLst>
      <p:ext uri="{BB962C8B-B14F-4D97-AF65-F5344CB8AC3E}">
        <p14:creationId xmlns:p14="http://schemas.microsoft.com/office/powerpoint/2010/main" val="278372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라즈베리파이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활용예시</a:t>
            </a:r>
            <a:endParaRPr lang="en-US" altLang="ko-KR" dirty="0"/>
          </a:p>
          <a:p>
            <a:pPr lvl="1"/>
            <a:r>
              <a:rPr lang="ko-KR" altLang="en-US" dirty="0" err="1"/>
              <a:t>로봇팔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온라인 미디어 1" title="￫ﾝﾼ￬ﾦﾈ￫ﾲﾠ￫ﾦﾬ￭ﾌﾌ￬ﾝﾴ￫ﾡﾜ ￭ﾕﾴ￫ﾳﾼ￫ﾧﾌ￭ﾕﾜ ￬ﾦﾐ￪ﾱﾰ￬ﾚﾴ ￭ﾔﾄ￫ﾡﾜ￬ﾠﾝ￭ﾊﾸ 5￪ﾰﾀ￬ﾧﾀ">
            <a:hlinkClick r:id="" action="ppaction://media"/>
            <a:extLst>
              <a:ext uri="{FF2B5EF4-FFF2-40B4-BE49-F238E27FC236}">
                <a16:creationId xmlns:a16="http://schemas.microsoft.com/office/drawing/2014/main" id="{8ABA136D-D85F-4973-8707-3A29EB41DFB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38113" y="1888067"/>
            <a:ext cx="8715774" cy="490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4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라즈베리파이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할용예시</a:t>
            </a:r>
            <a:endParaRPr lang="ko-KR" altLang="en-US" dirty="0"/>
          </a:p>
          <a:p>
            <a:pPr lvl="1"/>
            <a:r>
              <a:rPr lang="ko-KR" altLang="en-US" dirty="0" smtClean="0"/>
              <a:t>레이저 조각기</a:t>
            </a:r>
            <a:endParaRPr lang="ko-KR" altLang="en-US" dirty="0"/>
          </a:p>
        </p:txBody>
      </p:sp>
      <p:pic>
        <p:nvPicPr>
          <p:cNvPr id="4" name="온라인 미디어 4" title="PiKnife: Raspberry Pi Laser Cutter">
            <a:hlinkClick r:id="" action="ppaction://media"/>
            <a:extLst>
              <a:ext uri="{FF2B5EF4-FFF2-40B4-BE49-F238E27FC236}">
                <a16:creationId xmlns:a16="http://schemas.microsoft.com/office/drawing/2014/main" id="{824FB832-37DE-4E5A-BFDB-3502D77E7BF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86467" y="1850496"/>
            <a:ext cx="8619066" cy="484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6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활용예시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로봇팔</a:t>
            </a:r>
            <a:endParaRPr lang="ko-KR" altLang="en-US" dirty="0"/>
          </a:p>
        </p:txBody>
      </p:sp>
      <p:pic>
        <p:nvPicPr>
          <p:cNvPr id="4" name="온라인 미디어 1" title="Robot Arm Screwing Around With Screws">
            <a:hlinkClick r:id="" action="ppaction://media"/>
            <a:extLst>
              <a:ext uri="{FF2B5EF4-FFF2-40B4-BE49-F238E27FC236}">
                <a16:creationId xmlns:a16="http://schemas.microsoft.com/office/drawing/2014/main" id="{8569C5F0-92D8-4035-BF58-71916473CD8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11867" y="1877893"/>
            <a:ext cx="8568266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6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라즈베리파이</a:t>
            </a:r>
            <a:endParaRPr lang="ko-KR" altLang="en-US" dirty="0"/>
          </a:p>
        </p:txBody>
      </p:sp>
      <p:pic>
        <p:nvPicPr>
          <p:cNvPr id="4" name="3Agff6dVtPA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20586" y="1246755"/>
            <a:ext cx="9350828" cy="525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93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라즈베리파이</a:t>
            </a:r>
            <a:endParaRPr lang="ko-KR" altLang="en-US" dirty="0"/>
          </a:p>
        </p:txBody>
      </p:sp>
      <p:pic>
        <p:nvPicPr>
          <p:cNvPr id="4" name="grMq7Hd4aG8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23220" y="1240972"/>
            <a:ext cx="9545560" cy="536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5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라즈베리파이</a:t>
            </a:r>
            <a:endParaRPr lang="ko-KR" altLang="en-US" dirty="0"/>
          </a:p>
        </p:txBody>
      </p:sp>
      <p:pic>
        <p:nvPicPr>
          <p:cNvPr id="4" name="zMa1nkdiKM8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73629" y="1229405"/>
            <a:ext cx="9644742" cy="542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7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라즈베리파이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OS</a:t>
            </a:r>
          </a:p>
          <a:p>
            <a:pPr lvl="1"/>
            <a:r>
              <a:rPr lang="en-US" altLang="ko-KR" dirty="0" smtClean="0"/>
              <a:t>RASPBIAN</a:t>
            </a:r>
          </a:p>
          <a:p>
            <a:pPr lvl="2"/>
            <a:r>
              <a:rPr lang="ko-KR" altLang="en-US" dirty="0" err="1" smtClean="0"/>
              <a:t>라즈베리파이</a:t>
            </a:r>
            <a:r>
              <a:rPr lang="ko-KR" altLang="en-US" dirty="0" smtClean="0"/>
              <a:t> </a:t>
            </a:r>
            <a:r>
              <a:rPr lang="ko-KR" altLang="en-US" dirty="0"/>
              <a:t>공식 </a:t>
            </a:r>
            <a:r>
              <a:rPr lang="en-US" altLang="ko-KR" dirty="0"/>
              <a:t>OS </a:t>
            </a:r>
            <a:r>
              <a:rPr lang="ko-KR" altLang="en-US" dirty="0"/>
              <a:t>다운로드</a:t>
            </a:r>
            <a:endParaRPr lang="en-US" altLang="ko-KR" dirty="0"/>
          </a:p>
          <a:p>
            <a:pPr lvl="3"/>
            <a:r>
              <a:rPr lang="en-US" altLang="ko-KR" dirty="0"/>
              <a:t>https://www.raspberrypi.org/downloads</a:t>
            </a:r>
            <a:r>
              <a:rPr lang="en-US" altLang="ko-KR" dirty="0" smtClean="0"/>
              <a:t>/</a:t>
            </a:r>
          </a:p>
          <a:p>
            <a:pPr lvl="2"/>
            <a:r>
              <a:rPr lang="ko-KR" altLang="en-US" dirty="0" smtClean="0"/>
              <a:t>옵션</a:t>
            </a:r>
            <a:endParaRPr lang="en-US" altLang="ko-KR" dirty="0"/>
          </a:p>
          <a:p>
            <a:pPr lvl="3"/>
            <a:r>
              <a:rPr lang="en-US" altLang="ko-KR" dirty="0"/>
              <a:t>NOOBS : </a:t>
            </a:r>
            <a:r>
              <a:rPr lang="ko-KR" altLang="en-US" dirty="0"/>
              <a:t>초보자용 운영체제 자동 설치 관리자 파일</a:t>
            </a:r>
            <a:endParaRPr lang="en-US" altLang="ko-KR" dirty="0"/>
          </a:p>
          <a:p>
            <a:pPr lvl="3"/>
            <a:r>
              <a:rPr lang="en-US" altLang="ko-KR" dirty="0" smtClean="0"/>
              <a:t>RASPBIAN </a:t>
            </a:r>
            <a:r>
              <a:rPr lang="en-US" altLang="ko-KR" dirty="0"/>
              <a:t>: </a:t>
            </a:r>
            <a:r>
              <a:rPr lang="ko-KR" altLang="en-US" dirty="0" err="1"/>
              <a:t>라즈베리파이</a:t>
            </a:r>
            <a:r>
              <a:rPr lang="ko-KR" altLang="en-US" dirty="0"/>
              <a:t> 공식 </a:t>
            </a:r>
            <a:r>
              <a:rPr lang="en-US" altLang="ko-KR" dirty="0"/>
              <a:t>OS, </a:t>
            </a:r>
            <a:r>
              <a:rPr lang="ko-KR" altLang="en-US" dirty="0"/>
              <a:t>별도 사용자 설정 필요</a:t>
            </a:r>
          </a:p>
          <a:p>
            <a:pPr lvl="2"/>
            <a:endParaRPr lang="en-US" altLang="ko-KR" dirty="0"/>
          </a:p>
          <a:p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0B2F22-567E-42D1-AE67-C6C25E1BF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4056710"/>
            <a:ext cx="4635890" cy="24154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9D603B-53FF-40AF-AED8-47086DDEC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56710"/>
            <a:ext cx="4820891" cy="2415436"/>
          </a:xfrm>
          <a:prstGeom prst="rect">
            <a:avLst/>
          </a:prstGeom>
        </p:spPr>
      </p:pic>
      <p:sp>
        <p:nvSpPr>
          <p:cNvPr id="6" name="사각형: 둥근 모서리 8">
            <a:extLst>
              <a:ext uri="{FF2B5EF4-FFF2-40B4-BE49-F238E27FC236}">
                <a16:creationId xmlns:a16="http://schemas.microsoft.com/office/drawing/2014/main" id="{633C56CD-A5B5-4954-A7CF-48F5CDCFD9C1}"/>
              </a:ext>
            </a:extLst>
          </p:cNvPr>
          <p:cNvSpPr/>
          <p:nvPr/>
        </p:nvSpPr>
        <p:spPr>
          <a:xfrm>
            <a:off x="2660106" y="5286571"/>
            <a:ext cx="841976" cy="814192"/>
          </a:xfrm>
          <a:prstGeom prst="round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9">
            <a:extLst>
              <a:ext uri="{FF2B5EF4-FFF2-40B4-BE49-F238E27FC236}">
                <a16:creationId xmlns:a16="http://schemas.microsoft.com/office/drawing/2014/main" id="{776FA08D-92D8-4A86-9E3A-36B9E99CAA0B}"/>
              </a:ext>
            </a:extLst>
          </p:cNvPr>
          <p:cNvSpPr/>
          <p:nvPr/>
        </p:nvSpPr>
        <p:spPr>
          <a:xfrm>
            <a:off x="8501321" y="4056710"/>
            <a:ext cx="2021306" cy="1032664"/>
          </a:xfrm>
          <a:prstGeom prst="round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21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라즈베리파이에</a:t>
            </a:r>
            <a:r>
              <a:rPr lang="ko-KR" altLang="en-US" dirty="0" smtClean="0"/>
              <a:t> 설치가 가능한 프로그래밍 언어</a:t>
            </a:r>
            <a:endParaRPr lang="en-US" altLang="ko-KR" dirty="0" smtClean="0"/>
          </a:p>
          <a:p>
            <a:pPr lvl="1"/>
            <a:r>
              <a:rPr lang="en-US" altLang="ko-KR" u="sng" dirty="0" smtClean="0">
                <a:solidFill>
                  <a:srgbClr val="FFC000"/>
                </a:solidFill>
              </a:rPr>
              <a:t>Python</a:t>
            </a:r>
            <a:r>
              <a:rPr lang="ko-KR" altLang="en-US" u="sng" dirty="0" smtClean="0">
                <a:solidFill>
                  <a:srgbClr val="FFC000"/>
                </a:solidFill>
              </a:rPr>
              <a:t> </a:t>
            </a:r>
            <a:r>
              <a:rPr lang="en-US" altLang="ko-KR" u="sng" dirty="0" smtClean="0">
                <a:solidFill>
                  <a:srgbClr val="FFC000"/>
                </a:solidFill>
              </a:rPr>
              <a:t>(</a:t>
            </a:r>
            <a:r>
              <a:rPr lang="ko-KR" altLang="en-US" u="sng" dirty="0" err="1" smtClean="0">
                <a:solidFill>
                  <a:srgbClr val="FFC000"/>
                </a:solidFill>
              </a:rPr>
              <a:t>파이썬</a:t>
            </a:r>
            <a:r>
              <a:rPr lang="en-US" altLang="ko-KR" u="sng" dirty="0" smtClean="0">
                <a:solidFill>
                  <a:srgbClr val="FFC000"/>
                </a:solidFill>
              </a:rPr>
              <a:t>)</a:t>
            </a:r>
          </a:p>
          <a:p>
            <a:pPr lvl="1"/>
            <a:r>
              <a:rPr lang="en-US" altLang="ko-KR" dirty="0" smtClean="0"/>
              <a:t>BBC </a:t>
            </a:r>
            <a:r>
              <a:rPr lang="ko-KR" altLang="en-US" dirty="0" smtClean="0"/>
              <a:t>베이직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</a:t>
            </a:r>
          </a:p>
          <a:p>
            <a:pPr lvl="1"/>
            <a:r>
              <a:rPr lang="en-US" altLang="ko-KR" dirty="0" smtClean="0"/>
              <a:t>C++</a:t>
            </a:r>
          </a:p>
          <a:p>
            <a:pPr lvl="1"/>
            <a:r>
              <a:rPr lang="en-US" altLang="ko-KR" dirty="0" smtClean="0"/>
              <a:t>JAVA (</a:t>
            </a:r>
            <a:r>
              <a:rPr lang="ko-KR" altLang="en-US" dirty="0" smtClean="0"/>
              <a:t>자바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Pearl (</a:t>
            </a:r>
            <a:r>
              <a:rPr lang="ko-KR" altLang="en-US" dirty="0" smtClean="0"/>
              <a:t>펄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Ruby (</a:t>
            </a:r>
            <a:r>
              <a:rPr lang="ko-KR" altLang="en-US" dirty="0" smtClean="0"/>
              <a:t>루비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Squeak Smalltalk (</a:t>
            </a:r>
            <a:r>
              <a:rPr lang="ko-KR" altLang="en-US" dirty="0" err="1" smtClean="0"/>
              <a:t>스퀵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스몰토크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F8067C6-7FF7-412A-818B-3F49836D2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1180608"/>
            <a:ext cx="1784371" cy="60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80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3267" y="1032932"/>
            <a:ext cx="11565466" cy="5661781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파이썬의</a:t>
            </a:r>
            <a:r>
              <a:rPr lang="ko-KR" altLang="en-US" dirty="0" smtClean="0"/>
              <a:t> 소개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파이썬은</a:t>
            </a:r>
            <a:r>
              <a:rPr lang="ko-KR" altLang="en-US" dirty="0" smtClean="0"/>
              <a:t> </a:t>
            </a:r>
            <a:r>
              <a:rPr lang="ko-KR" altLang="en-US" dirty="0"/>
              <a:t>컴퓨터 프로그래밍 교육을 위해 많이 사용하지만</a:t>
            </a:r>
            <a:r>
              <a:rPr lang="en-US" altLang="ko-KR" dirty="0"/>
              <a:t>, </a:t>
            </a:r>
            <a:r>
              <a:rPr lang="ko-KR" altLang="en-US" dirty="0"/>
              <a:t>기업의 실무를 위해서도 많이 사용하는 언어이다</a:t>
            </a:r>
            <a:r>
              <a:rPr lang="en-US" altLang="ko-KR" dirty="0"/>
              <a:t>. </a:t>
            </a:r>
            <a:r>
              <a:rPr lang="ko-KR" altLang="en-US" dirty="0"/>
              <a:t>그 대표적인 예가 바로 </a:t>
            </a:r>
            <a:r>
              <a:rPr lang="ko-KR" altLang="en-US" dirty="0" err="1"/>
              <a:t>구글이다</a:t>
            </a:r>
            <a:r>
              <a:rPr lang="en-US" altLang="ko-KR" dirty="0"/>
              <a:t>. </a:t>
            </a:r>
            <a:r>
              <a:rPr lang="ko-KR" altLang="en-US" dirty="0"/>
              <a:t>이 외에도 </a:t>
            </a:r>
            <a:r>
              <a:rPr lang="ko-KR" altLang="en-US" dirty="0" err="1"/>
              <a:t>인스타그램</a:t>
            </a:r>
            <a:r>
              <a:rPr lang="en-US" altLang="ko-KR" dirty="0"/>
              <a:t>, </a:t>
            </a:r>
            <a:r>
              <a:rPr lang="ko-KR" altLang="en-US" dirty="0" err="1"/>
              <a:t>드롭박스</a:t>
            </a:r>
            <a:r>
              <a:rPr lang="ko-KR" altLang="en-US" dirty="0"/>
              <a:t> 등이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또한 </a:t>
            </a:r>
            <a:r>
              <a:rPr lang="ko-KR" altLang="en-US" dirty="0" err="1"/>
              <a:t>파이썬</a:t>
            </a:r>
            <a:r>
              <a:rPr lang="ko-KR" altLang="en-US" dirty="0"/>
              <a:t> 프로그램은 공동 작업과 유지 보수가 매우 쉽고 편하다</a:t>
            </a:r>
            <a:r>
              <a:rPr lang="en-US" altLang="ko-KR" dirty="0"/>
              <a:t>. </a:t>
            </a:r>
            <a:r>
              <a:rPr lang="ko-KR" altLang="en-US" dirty="0"/>
              <a:t>그 때문에 이미 다른 언어로 작성된 많은 프로그램과 모듈이 </a:t>
            </a:r>
            <a:r>
              <a:rPr lang="ko-KR" altLang="en-US" dirty="0" err="1"/>
              <a:t>파이썬으로</a:t>
            </a:r>
            <a:r>
              <a:rPr lang="ko-KR" altLang="en-US" dirty="0"/>
              <a:t> 재구성되고 있다</a:t>
            </a:r>
            <a:r>
              <a:rPr lang="en-US" altLang="ko-KR" dirty="0"/>
              <a:t>. </a:t>
            </a:r>
            <a:r>
              <a:rPr lang="ko-KR" altLang="en-US" dirty="0"/>
              <a:t>국내에서도 그 가치를 인정받아 사용자 층이 더욱 넓어지고 있고</a:t>
            </a:r>
            <a:r>
              <a:rPr lang="en-US" altLang="ko-KR" dirty="0"/>
              <a:t>, </a:t>
            </a:r>
            <a:r>
              <a:rPr lang="ko-KR" altLang="en-US" dirty="0" err="1"/>
              <a:t>파이썬을</a:t>
            </a:r>
            <a:r>
              <a:rPr lang="ko-KR" altLang="en-US" dirty="0"/>
              <a:t> 사용해 프로그램을 개발하는 업체들 또한 늘어가고 있는 추세이다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파이썬은</a:t>
            </a:r>
            <a:r>
              <a:rPr lang="ko-KR" altLang="en-US" dirty="0" smtClean="0"/>
              <a:t> </a:t>
            </a:r>
            <a:r>
              <a:rPr lang="ko-KR" altLang="en-US" dirty="0"/>
              <a:t>인간다운 언어이다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프로그래밍이란 </a:t>
            </a:r>
            <a:r>
              <a:rPr lang="ko-KR" altLang="en-US" dirty="0"/>
              <a:t>인간이 생각하는 것을 컴퓨터에 지시하는 행위라고 할 수 있다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ko-KR" altLang="en-US" dirty="0" err="1"/>
              <a:t>파이썬은</a:t>
            </a:r>
            <a:r>
              <a:rPr lang="ko-KR" altLang="en-US" dirty="0"/>
              <a:t> 사람이 생각하는 방식을 그대로 표현할 수 있는 언어이다</a:t>
            </a:r>
            <a:r>
              <a:rPr lang="en-US" altLang="ko-KR" dirty="0"/>
              <a:t>. </a:t>
            </a:r>
            <a:r>
              <a:rPr lang="ko-KR" altLang="en-US" dirty="0"/>
              <a:t>따라서 프로그래머는 굳이 컴퓨터의 사고 체계에 맞추어서 프로그래밍을 하려고 애쓸 필요가 없다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예시를 들어보면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FFC000"/>
                </a:solidFill>
              </a:rPr>
              <a:t>if </a:t>
            </a:r>
            <a:r>
              <a:rPr lang="en-US" altLang="ko-KR" dirty="0">
                <a:solidFill>
                  <a:srgbClr val="FFC000"/>
                </a:solidFill>
              </a:rPr>
              <a:t>4 in [1,2,3,4]: print(“4</a:t>
            </a:r>
            <a:r>
              <a:rPr lang="ko-KR" altLang="en-US" dirty="0">
                <a:solidFill>
                  <a:srgbClr val="FFC000"/>
                </a:solidFill>
              </a:rPr>
              <a:t>가 </a:t>
            </a:r>
            <a:r>
              <a:rPr lang="ko-KR" altLang="en-US" dirty="0" smtClean="0">
                <a:solidFill>
                  <a:srgbClr val="FFC000"/>
                </a:solidFill>
              </a:rPr>
              <a:t>있습니다</a:t>
            </a:r>
            <a:r>
              <a:rPr lang="en-US" altLang="ko-KR" dirty="0" smtClean="0">
                <a:solidFill>
                  <a:srgbClr val="FFC000"/>
                </a:solidFill>
              </a:rPr>
              <a:t>”)</a:t>
            </a:r>
            <a:br>
              <a:rPr lang="en-US" altLang="ko-KR" dirty="0" smtClean="0">
                <a:solidFill>
                  <a:srgbClr val="FFC000"/>
                </a:solidFill>
              </a:rPr>
            </a:br>
            <a:r>
              <a:rPr lang="ko-KR" altLang="en-US" dirty="0" smtClean="0"/>
              <a:t>대략적으로 </a:t>
            </a:r>
            <a:r>
              <a:rPr lang="ko-KR" altLang="en-US" dirty="0"/>
              <a:t>직역해보면 만약 </a:t>
            </a:r>
            <a:r>
              <a:rPr lang="en-US" altLang="ko-KR" dirty="0"/>
              <a:t>[1,2,3,4] </a:t>
            </a:r>
            <a:r>
              <a:rPr lang="ko-KR" altLang="en-US" dirty="0"/>
              <a:t>안에 </a:t>
            </a:r>
            <a:r>
              <a:rPr lang="en-US" altLang="ko-KR" dirty="0"/>
              <a:t>4</a:t>
            </a:r>
            <a:r>
              <a:rPr lang="ko-KR" altLang="en-US" dirty="0"/>
              <a:t>가 있다면 </a:t>
            </a:r>
            <a:r>
              <a:rPr lang="en-US" altLang="ko-KR" dirty="0"/>
              <a:t>“4</a:t>
            </a:r>
            <a:r>
              <a:rPr lang="ko-KR" altLang="en-US" dirty="0"/>
              <a:t>가 있습니다＂를 출력하라는 의미인데 이처럼 직관적으로 알아보기 쉽다는 것이 다른 언어들과 큰 </a:t>
            </a:r>
            <a:r>
              <a:rPr lang="ko-KR" altLang="en-US" dirty="0" err="1"/>
              <a:t>차별점이</a:t>
            </a:r>
            <a:r>
              <a:rPr lang="ko-KR" altLang="en-US" dirty="0"/>
              <a:t> 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434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오픈카톡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https://open.kakao.com/o/gQko0dSc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49417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3267" y="1032932"/>
            <a:ext cx="11565466" cy="5645453"/>
          </a:xfrm>
        </p:spPr>
        <p:txBody>
          <a:bodyPr/>
          <a:lstStyle/>
          <a:p>
            <a:r>
              <a:rPr lang="ko-KR" altLang="en-US" dirty="0" err="1" smtClean="0"/>
              <a:t>파이썬의</a:t>
            </a:r>
            <a:r>
              <a:rPr lang="ko-KR" altLang="en-US" dirty="0" smtClean="0"/>
              <a:t> 특징</a:t>
            </a:r>
            <a:endParaRPr lang="en-US" altLang="ko-KR" dirty="0" smtClean="0"/>
          </a:p>
          <a:p>
            <a:pPr lvl="1"/>
            <a:r>
              <a:rPr lang="ko-KR" altLang="en-US" dirty="0" err="1"/>
              <a:t>파이썬은</a:t>
            </a:r>
            <a:r>
              <a:rPr lang="ko-KR" altLang="en-US" dirty="0"/>
              <a:t> 문법이 쉬워 빠르게 배울 수 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문법 </a:t>
            </a:r>
            <a:r>
              <a:rPr lang="ko-KR" altLang="en-US" dirty="0"/>
              <a:t>자체가 아주 쉽고 간결하며 사람의 사고 체계와 닮아 있기 때문에 배우기 쉽고 활용하기 쉽다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/>
              <a:t>파이썬은</a:t>
            </a:r>
            <a:r>
              <a:rPr lang="ko-KR" altLang="en-US" dirty="0"/>
              <a:t> 무료이지만 강력하다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err="1" smtClean="0"/>
              <a:t>파이썬은</a:t>
            </a:r>
            <a:r>
              <a:rPr lang="ko-KR" altLang="en-US" dirty="0" smtClean="0"/>
              <a:t> </a:t>
            </a:r>
            <a:r>
              <a:rPr lang="ko-KR" altLang="en-US" dirty="0"/>
              <a:t>오픈 소스이기 때문에 무료로 사용 가능하며 여러 프로그래머들과의 교류로 저작권자의 의사만 있다면 다양한 소스 코드를 별다른 제한 없이 자유롭게 사용</a:t>
            </a:r>
            <a:r>
              <a:rPr lang="en-US" altLang="ko-KR" dirty="0"/>
              <a:t>, </a:t>
            </a:r>
            <a:r>
              <a:rPr lang="ko-KR" altLang="en-US" dirty="0"/>
              <a:t>복제</a:t>
            </a:r>
            <a:r>
              <a:rPr lang="en-US" altLang="ko-KR" dirty="0"/>
              <a:t>, </a:t>
            </a:r>
            <a:r>
              <a:rPr lang="ko-KR" altLang="en-US" dirty="0"/>
              <a:t>배포</a:t>
            </a:r>
            <a:r>
              <a:rPr lang="en-US" altLang="ko-KR" dirty="0"/>
              <a:t>, </a:t>
            </a:r>
            <a:r>
              <a:rPr lang="ko-KR" altLang="en-US" dirty="0"/>
              <a:t>수정할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또한 </a:t>
            </a:r>
            <a:r>
              <a:rPr lang="ko-KR" altLang="en-US" dirty="0"/>
              <a:t>다른 언어로 만든 프로그램을 </a:t>
            </a:r>
            <a:r>
              <a:rPr lang="ko-KR" altLang="en-US" dirty="0" err="1"/>
              <a:t>파이썬</a:t>
            </a:r>
            <a:r>
              <a:rPr lang="ko-KR" altLang="en-US" dirty="0"/>
              <a:t> 프로그램에 포함 시킬 수 있어서 복잡한 연산이 들어간 프로그램의 경우 실행속도가 보다 빠른 </a:t>
            </a:r>
            <a:r>
              <a:rPr lang="en-US" altLang="ko-KR" dirty="0"/>
              <a:t>C</a:t>
            </a:r>
            <a:r>
              <a:rPr lang="ko-KR" altLang="en-US" dirty="0"/>
              <a:t>언어로 프로그램을 짜고 연산시간이 오래 걸리는 부분에 </a:t>
            </a:r>
            <a:r>
              <a:rPr lang="en-US" altLang="ko-KR" dirty="0"/>
              <a:t>C</a:t>
            </a:r>
            <a:r>
              <a:rPr lang="ko-KR" altLang="en-US" dirty="0"/>
              <a:t>언어의 프로그램을 덮어 씌우기만 하면 되는 기능을 포함하고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이 </a:t>
            </a:r>
            <a:r>
              <a:rPr lang="ko-KR" altLang="en-US" dirty="0"/>
              <a:t>때문에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등의 소스 배포 사이트에서 소스를 </a:t>
            </a:r>
            <a:r>
              <a:rPr lang="ko-KR" altLang="en-US" dirty="0" err="1"/>
              <a:t>찾다보면</a:t>
            </a:r>
            <a:r>
              <a:rPr lang="ko-KR" altLang="en-US" dirty="0"/>
              <a:t> 순수 </a:t>
            </a:r>
            <a:r>
              <a:rPr lang="ko-KR" altLang="en-US" dirty="0" err="1"/>
              <a:t>파이썬도</a:t>
            </a:r>
            <a:r>
              <a:rPr lang="ko-KR" altLang="en-US" dirty="0"/>
              <a:t> 있지만 </a:t>
            </a:r>
            <a:r>
              <a:rPr lang="en-US" altLang="ko-KR" dirty="0"/>
              <a:t>C</a:t>
            </a:r>
            <a:r>
              <a:rPr lang="ko-KR" altLang="en-US" dirty="0"/>
              <a:t>언어 프로그램과 합쳐진 </a:t>
            </a:r>
            <a:r>
              <a:rPr lang="ko-KR" altLang="en-US" dirty="0" err="1"/>
              <a:t>파이썬</a:t>
            </a:r>
            <a:r>
              <a:rPr lang="ko-KR" altLang="en-US" dirty="0"/>
              <a:t> 프로그램을 어렵지 않게 찾아볼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13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 err="1"/>
              <a:t>파이썬은</a:t>
            </a:r>
            <a:r>
              <a:rPr lang="ko-KR" altLang="en-US" b="1" dirty="0"/>
              <a:t> 간결하다</a:t>
            </a:r>
            <a:r>
              <a:rPr lang="en-US" altLang="ko-KR" b="1" dirty="0"/>
              <a:t>.</a:t>
            </a:r>
          </a:p>
          <a:p>
            <a:pPr lvl="2"/>
            <a:r>
              <a:rPr lang="ko-KR" altLang="en-US" dirty="0" err="1" smtClean="0"/>
              <a:t>파이썬은</a:t>
            </a:r>
            <a:r>
              <a:rPr lang="ko-KR" altLang="en-US" dirty="0" smtClean="0"/>
              <a:t> </a:t>
            </a:r>
            <a:r>
              <a:rPr lang="ko-KR" altLang="en-US" dirty="0"/>
              <a:t>의도적으로 간결하게 만들어졌다</a:t>
            </a:r>
            <a:r>
              <a:rPr lang="en-US" altLang="ko-KR" dirty="0"/>
              <a:t>. </a:t>
            </a:r>
            <a:r>
              <a:rPr lang="ko-KR" altLang="en-US" dirty="0"/>
              <a:t>다른 언어에서 하나의 일을 처리할 수 있는 </a:t>
            </a:r>
            <a:r>
              <a:rPr lang="en-US" altLang="ko-KR" dirty="0"/>
              <a:t>100</a:t>
            </a:r>
            <a:r>
              <a:rPr lang="ko-KR" altLang="en-US" dirty="0"/>
              <a:t>가지 방법을 사용할 수 있다면 </a:t>
            </a:r>
            <a:r>
              <a:rPr lang="ko-KR" altLang="en-US" dirty="0" err="1"/>
              <a:t>파이썬에서는</a:t>
            </a:r>
            <a:r>
              <a:rPr lang="ko-KR" altLang="en-US" dirty="0"/>
              <a:t> 이 </a:t>
            </a:r>
            <a:r>
              <a:rPr lang="en-US" altLang="ko-KR" dirty="0"/>
              <a:t>100</a:t>
            </a:r>
            <a:r>
              <a:rPr lang="ko-KR" altLang="en-US" dirty="0"/>
              <a:t>가지 중 가장 좋은 방법 </a:t>
            </a:r>
            <a:r>
              <a:rPr lang="en-US" altLang="ko-KR" dirty="0"/>
              <a:t>1</a:t>
            </a:r>
            <a:r>
              <a:rPr lang="ko-KR" altLang="en-US" dirty="0"/>
              <a:t>가지만 사용하는 것을 선호한다고 볼 수 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languages </a:t>
            </a:r>
            <a:r>
              <a:rPr lang="en-US" altLang="ko-KR" dirty="0"/>
              <a:t>= [‘python’, ‘</a:t>
            </a:r>
            <a:r>
              <a:rPr lang="en-US" altLang="ko-KR" dirty="0" err="1"/>
              <a:t>perl</a:t>
            </a:r>
            <a:r>
              <a:rPr lang="en-US" altLang="ko-KR" dirty="0"/>
              <a:t>’, ‘c’, ‘java</a:t>
            </a:r>
            <a:r>
              <a:rPr lang="en-US" altLang="ko-KR" dirty="0" smtClean="0"/>
              <a:t>’]</a:t>
            </a:r>
            <a:br>
              <a:rPr lang="en-US" altLang="ko-KR" dirty="0" smtClean="0"/>
            </a:br>
            <a:r>
              <a:rPr lang="en-US" altLang="ko-KR" dirty="0" smtClean="0"/>
              <a:t>for </a:t>
            </a:r>
            <a:r>
              <a:rPr lang="en-US" altLang="ko-KR" dirty="0" err="1"/>
              <a:t>lang</a:t>
            </a:r>
            <a:r>
              <a:rPr lang="en-US" altLang="ko-KR" dirty="0"/>
              <a:t> in languages</a:t>
            </a:r>
            <a:r>
              <a:rPr lang="en-US" altLang="ko-KR" dirty="0" smtClean="0"/>
              <a:t>:</a:t>
            </a:r>
            <a:br>
              <a:rPr lang="en-US" altLang="ko-KR" dirty="0" smtClean="0"/>
            </a:br>
            <a:r>
              <a:rPr lang="en-US" altLang="ko-KR" dirty="0"/>
              <a:t>	if </a:t>
            </a:r>
            <a:r>
              <a:rPr lang="en-US" altLang="ko-KR" dirty="0" err="1"/>
              <a:t>lang</a:t>
            </a:r>
            <a:r>
              <a:rPr lang="en-US" altLang="ko-KR" dirty="0"/>
              <a:t> in [‘python’, ‘</a:t>
            </a:r>
            <a:r>
              <a:rPr lang="en-US" altLang="ko-KR" dirty="0" err="1"/>
              <a:t>perl</a:t>
            </a:r>
            <a:r>
              <a:rPr lang="en-US" altLang="ko-KR" dirty="0" smtClean="0"/>
              <a:t>’]:</a:t>
            </a:r>
            <a:br>
              <a:rPr lang="en-US" altLang="ko-KR" dirty="0" smtClean="0"/>
            </a:br>
            <a:r>
              <a:rPr lang="en-US" altLang="ko-KR" dirty="0"/>
              <a:t>		print(“%6s need interpreter” % </a:t>
            </a:r>
            <a:r>
              <a:rPr lang="en-US" altLang="ko-KR" dirty="0" err="1"/>
              <a:t>lang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lang</a:t>
            </a:r>
            <a:r>
              <a:rPr lang="en-US" altLang="ko-KR" dirty="0"/>
              <a:t> in [‘c’, ‘java</a:t>
            </a:r>
            <a:r>
              <a:rPr lang="en-US" altLang="ko-KR" dirty="0" smtClean="0"/>
              <a:t>’]:</a:t>
            </a:r>
            <a:br>
              <a:rPr lang="en-US" altLang="ko-KR" dirty="0" smtClean="0"/>
            </a:br>
            <a:r>
              <a:rPr lang="en-US" altLang="ko-KR" dirty="0"/>
              <a:t>		print(“%6s need compiler” % </a:t>
            </a:r>
            <a:r>
              <a:rPr lang="en-US" altLang="ko-KR" dirty="0" err="1"/>
              <a:t>lang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/>
              <a:t>	else</a:t>
            </a:r>
            <a:r>
              <a:rPr lang="en-US" altLang="ko-KR" dirty="0" smtClean="0"/>
              <a:t>:</a:t>
            </a:r>
            <a:br>
              <a:rPr lang="en-US" altLang="ko-KR" dirty="0" smtClean="0"/>
            </a:br>
            <a:r>
              <a:rPr lang="en-US" altLang="ko-KR" dirty="0"/>
              <a:t>		print(“</a:t>
            </a:r>
            <a:r>
              <a:rPr lang="en-US" altLang="ko-KR" dirty="0" smtClean="0"/>
              <a:t>should </a:t>
            </a:r>
            <a:r>
              <a:rPr lang="en-US" altLang="ko-KR" dirty="0"/>
              <a:t>not reach here”)</a:t>
            </a:r>
          </a:p>
          <a:p>
            <a:pPr marL="914400" lvl="2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 </a:t>
            </a:r>
            <a:r>
              <a:rPr lang="ko-KR" altLang="en-US" dirty="0"/>
              <a:t>예제에서 볼 수 있듯 다른 언어에서 볼 수 있는 </a:t>
            </a:r>
            <a:r>
              <a:rPr lang="en-US" altLang="ko-KR" dirty="0"/>
              <a:t>{} </a:t>
            </a:r>
            <a:r>
              <a:rPr lang="ko-KR" altLang="en-US" dirty="0"/>
              <a:t>가 사용되지 않고 대신 들여쓰기를 이용하여 문단을 나눈다</a:t>
            </a:r>
            <a:r>
              <a:rPr lang="en-US" altLang="ko-KR" dirty="0"/>
              <a:t>. </a:t>
            </a:r>
            <a:r>
              <a:rPr lang="ko-KR" altLang="en-US" dirty="0"/>
              <a:t>이는 단순하게 깔끔하게 코드를 정리하는 용도가 아닌 반드시 필요한 과정이다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987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설치</a:t>
            </a:r>
            <a:endParaRPr lang="en-US" altLang="ko-KR" dirty="0" smtClean="0"/>
          </a:p>
          <a:p>
            <a:pPr lvl="1"/>
            <a:r>
              <a:rPr lang="ko-KR" altLang="en-US" dirty="0" err="1"/>
              <a:t>파이썬은</a:t>
            </a:r>
            <a:r>
              <a:rPr lang="ko-KR" altLang="en-US" dirty="0"/>
              <a:t> 오픈 소스이기 때문에 공식홈페이지를 통해 최신 버전을 다운받을 수 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http</a:t>
            </a:r>
            <a:r>
              <a:rPr lang="en-US" altLang="ko-KR" dirty="0"/>
              <a:t>://www.python.org/downloads/</a:t>
            </a:r>
          </a:p>
          <a:p>
            <a:pPr lvl="1"/>
            <a:r>
              <a:rPr lang="ko-KR" altLang="en-US" dirty="0" err="1" smtClean="0"/>
              <a:t>파이썬을</a:t>
            </a:r>
            <a:r>
              <a:rPr lang="ko-KR" altLang="en-US" dirty="0" smtClean="0"/>
              <a:t> </a:t>
            </a:r>
            <a:r>
              <a:rPr lang="ko-KR" altLang="en-US" dirty="0"/>
              <a:t>설치할 때 </a:t>
            </a:r>
            <a:r>
              <a:rPr lang="en-US" altLang="ko-KR" dirty="0">
                <a:solidFill>
                  <a:srgbClr val="FFC000"/>
                </a:solidFill>
              </a:rPr>
              <a:t>Add Python 3.7 to PATH </a:t>
            </a:r>
            <a:r>
              <a:rPr lang="ko-KR" altLang="en-US" dirty="0"/>
              <a:t>를 선택해줘야 </a:t>
            </a:r>
            <a:r>
              <a:rPr lang="ko-KR" altLang="en-US" dirty="0" err="1"/>
              <a:t>파이썬이</a:t>
            </a:r>
            <a:r>
              <a:rPr lang="ko-KR" altLang="en-US" dirty="0"/>
              <a:t> 설치된 위치 이외의 폴더에서도 작업이 가능하기에 클릭해 준다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FEA2A2E-94ED-4B69-AE5E-375354BE2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39" y="2990064"/>
            <a:ext cx="5285540" cy="356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79DE84-B387-4F2E-9524-2ADC60D4E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223" y="2990699"/>
            <a:ext cx="5779596" cy="355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08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에디터</a:t>
            </a:r>
          </a:p>
          <a:p>
            <a:pPr lvl="1"/>
            <a:r>
              <a:rPr lang="ko-KR" altLang="en-US" dirty="0" err="1"/>
              <a:t>파이썬은</a:t>
            </a:r>
            <a:r>
              <a:rPr lang="ko-KR" altLang="en-US" dirty="0"/>
              <a:t> </a:t>
            </a:r>
            <a:r>
              <a:rPr lang="ko-KR" altLang="en-US" dirty="0" err="1"/>
              <a:t>활용성이</a:t>
            </a:r>
            <a:r>
              <a:rPr lang="ko-KR" altLang="en-US" dirty="0"/>
              <a:t> 높은 만큼 다양한 에디터를 가지고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 err="1"/>
              <a:t>파이썬을</a:t>
            </a:r>
            <a:r>
              <a:rPr lang="ko-KR" altLang="en-US" dirty="0"/>
              <a:t> 설치할 때 공식홈페이지에서 제공하는 </a:t>
            </a:r>
            <a:r>
              <a:rPr lang="en-US" altLang="ko-KR" dirty="0"/>
              <a:t>IDLE </a:t>
            </a:r>
            <a:r>
              <a:rPr lang="ko-KR" altLang="en-US" dirty="0"/>
              <a:t>부터 </a:t>
            </a:r>
            <a:r>
              <a:rPr lang="en-US" altLang="ko-KR" dirty="0" err="1"/>
              <a:t>PyCharm</a:t>
            </a:r>
            <a:r>
              <a:rPr lang="en-US" altLang="ko-KR" dirty="0"/>
              <a:t>, Visual </a:t>
            </a:r>
            <a:r>
              <a:rPr lang="en-US" altLang="ko-KR" dirty="0" err="1"/>
              <a:t>Studiao</a:t>
            </a:r>
            <a:r>
              <a:rPr lang="en-US" altLang="ko-KR" dirty="0"/>
              <a:t> Code, Eclipse/</a:t>
            </a:r>
            <a:r>
              <a:rPr lang="en-US" altLang="ko-KR" dirty="0" err="1"/>
              <a:t>PyDev</a:t>
            </a:r>
            <a:r>
              <a:rPr lang="en-US" altLang="ko-KR" dirty="0"/>
              <a:t>, Eric, </a:t>
            </a:r>
            <a:r>
              <a:rPr lang="ko-KR" altLang="en-US" dirty="0"/>
              <a:t>등 매우 많다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이 </a:t>
            </a:r>
            <a:r>
              <a:rPr lang="ko-KR" altLang="en-US" dirty="0"/>
              <a:t>중에서 가장 빠르고 지속적인 업데이트로 사용이 쉽다고 알려진 </a:t>
            </a:r>
            <a:r>
              <a:rPr lang="en-US" altLang="ko-KR" dirty="0" err="1"/>
              <a:t>PyCharm</a:t>
            </a:r>
            <a:r>
              <a:rPr lang="ko-KR" altLang="en-US" dirty="0"/>
              <a:t>을 사용할 </a:t>
            </a:r>
            <a:r>
              <a:rPr lang="ko-KR" altLang="en-US" dirty="0" smtClean="0"/>
              <a:t>것임</a:t>
            </a:r>
            <a:endParaRPr lang="en-US" altLang="ko-KR" dirty="0" smtClean="0"/>
          </a:p>
          <a:p>
            <a:pPr lvl="1"/>
            <a:r>
              <a:rPr lang="en-US" altLang="ko-KR" dirty="0" err="1"/>
              <a:t>PyCharm</a:t>
            </a:r>
            <a:r>
              <a:rPr lang="ko-KR" altLang="en-US" dirty="0"/>
              <a:t>의 장점</a:t>
            </a:r>
          </a:p>
          <a:p>
            <a:pPr lvl="2"/>
            <a:r>
              <a:rPr lang="ko-KR" altLang="en-US" dirty="0" smtClean="0"/>
              <a:t>설치가 </a:t>
            </a:r>
            <a:r>
              <a:rPr lang="ko-KR" altLang="en-US" dirty="0"/>
              <a:t>쉽다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상황에 맞게 </a:t>
            </a:r>
            <a:r>
              <a:rPr lang="ko-KR" altLang="en-US" dirty="0" err="1"/>
              <a:t>파이썬의</a:t>
            </a:r>
            <a:r>
              <a:rPr lang="ko-KR" altLang="en-US" dirty="0"/>
              <a:t> 버전을 선택할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패키지 설치를 </a:t>
            </a:r>
            <a:r>
              <a:rPr lang="en-US" altLang="ko-KR" dirty="0"/>
              <a:t>pip </a:t>
            </a:r>
            <a:r>
              <a:rPr lang="ko-KR" altLang="en-US" dirty="0"/>
              <a:t>명령어로 쉽게 할 수 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python </a:t>
            </a:r>
            <a:r>
              <a:rPr lang="ko-KR" altLang="en-US" dirty="0"/>
              <a:t>파일과 함수 관리가 쉽다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err="1" smtClean="0"/>
              <a:t>설치화일</a:t>
            </a:r>
            <a:r>
              <a:rPr lang="ko-KR" altLang="en-US" dirty="0" smtClean="0"/>
              <a:t> </a:t>
            </a:r>
            <a:r>
              <a:rPr lang="en-US" altLang="ko-KR" dirty="0"/>
              <a:t>: https://www.jetbrains.com/</a:t>
            </a:r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6E1D141-DEC8-4871-A0D7-F6F366595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786" y="3001317"/>
            <a:ext cx="2627418" cy="174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BFFF4-FCE1-411C-8292-AF674DD69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5616" y="2997392"/>
            <a:ext cx="2627418" cy="174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A485FC00-0216-45AF-97D5-D92EEB7A5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5616" y="4977152"/>
            <a:ext cx="2627418" cy="174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856A2281-0AE2-4D4F-9F5F-8168DFCA0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786" y="4977152"/>
            <a:ext cx="2627418" cy="174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C8F144A-5AC5-4A3C-8C9F-FF2DBABDF5D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9077204" y="3871946"/>
            <a:ext cx="298412" cy="39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7831046-22BC-49DC-BB88-899662140A3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0689325" y="4746500"/>
            <a:ext cx="0" cy="2306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6236BA3-9068-4A2C-B90A-8821F554BE34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9077204" y="5851706"/>
            <a:ext cx="29841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49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 우체국L" panose="02030504000101010101" pitchFamily="18" charset="-127"/>
                <a:ea typeface=" 우체국L" panose="02030504000101010101" pitchFamily="18" charset="-127"/>
              </a:rPr>
              <a:t>OpenCV</a:t>
            </a:r>
            <a:endParaRPr lang="ko-KR" altLang="en-US" dirty="0"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pPr lvl="1"/>
            <a:r>
              <a:rPr lang="en-US" altLang="ko-KR" dirty="0"/>
              <a:t>Open Source Computer Vision </a:t>
            </a:r>
            <a:r>
              <a:rPr lang="en-US" altLang="ko-KR" dirty="0" smtClean="0"/>
              <a:t>Library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약자</a:t>
            </a:r>
            <a:endParaRPr lang="en-US" altLang="ko-KR" dirty="0" smtClean="0"/>
          </a:p>
          <a:p>
            <a:pPr lvl="1"/>
            <a:r>
              <a:rPr lang="ko-KR" altLang="en-US" dirty="0"/>
              <a:t>오픈 소스 컴퓨터 비전 라이브러리 중 하나로 크로스플랫폼과 실시간 이미지 </a:t>
            </a:r>
            <a:r>
              <a:rPr lang="ko-KR" altLang="en-US" dirty="0" err="1"/>
              <a:t>프로세싱에</a:t>
            </a:r>
            <a:r>
              <a:rPr lang="ko-KR" altLang="en-US" dirty="0"/>
              <a:t> 중점을 둔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1"/>
            <a:r>
              <a:rPr lang="en-US" altLang="ko-KR" dirty="0"/>
              <a:t>3.3 </a:t>
            </a:r>
            <a:r>
              <a:rPr lang="ko-KR" altLang="en-US" dirty="0"/>
              <a:t>버전인 현재 </a:t>
            </a:r>
            <a:r>
              <a:rPr lang="en-US" altLang="ko-KR" dirty="0"/>
              <a:t>C++11</a:t>
            </a:r>
            <a:r>
              <a:rPr lang="ko-KR" altLang="en-US" dirty="0"/>
              <a:t>을 공식으로 채택하고 있으며 </a:t>
            </a:r>
            <a:r>
              <a:rPr lang="en-US" altLang="ko-KR" dirty="0"/>
              <a:t>Python</a:t>
            </a:r>
            <a:r>
              <a:rPr lang="ko-KR" altLang="en-US" dirty="0"/>
              <a:t>도 공식적으로 지원한다</a:t>
            </a:r>
            <a:r>
              <a:rPr lang="en-US" altLang="ko-KR" dirty="0"/>
              <a:t>. </a:t>
            </a:r>
            <a:r>
              <a:rPr lang="ko-KR" altLang="en-US" dirty="0"/>
              <a:t>그 밖에 </a:t>
            </a:r>
            <a:r>
              <a:rPr lang="en-US" altLang="ko-KR" dirty="0"/>
              <a:t>C#</a:t>
            </a:r>
            <a:r>
              <a:rPr lang="ko-KR" altLang="en-US" dirty="0"/>
              <a:t>은 다양한 </a:t>
            </a:r>
            <a:r>
              <a:rPr lang="ko-KR" altLang="en-US" dirty="0" err="1"/>
              <a:t>랩핑</a:t>
            </a:r>
            <a:r>
              <a:rPr lang="ko-KR" altLang="en-US" dirty="0"/>
              <a:t> 라이브러리가 있지만 </a:t>
            </a:r>
            <a:r>
              <a:rPr lang="en-US" altLang="ko-KR" dirty="0" err="1"/>
              <a:t>OpenCVSharp</a:t>
            </a:r>
            <a:r>
              <a:rPr lang="ko-KR" altLang="en-US" dirty="0"/>
              <a:t>이 많이 쓰인다</a:t>
            </a:r>
            <a:r>
              <a:rPr lang="en-US" altLang="ko-KR" dirty="0"/>
              <a:t>. iOS</a:t>
            </a:r>
            <a:r>
              <a:rPr lang="ko-KR" altLang="en-US" dirty="0"/>
              <a:t>와 </a:t>
            </a:r>
            <a:r>
              <a:rPr lang="en-US" altLang="ko-KR" dirty="0"/>
              <a:t>Android</a:t>
            </a:r>
            <a:r>
              <a:rPr lang="ko-KR" altLang="en-US" dirty="0"/>
              <a:t>도 지원하므로 사실상 </a:t>
            </a:r>
            <a:r>
              <a:rPr lang="en-US" altLang="ko-KR" dirty="0"/>
              <a:t>Java</a:t>
            </a:r>
            <a:r>
              <a:rPr lang="ko-KR" altLang="en-US" dirty="0"/>
              <a:t>와 </a:t>
            </a:r>
            <a:r>
              <a:rPr lang="en-US" altLang="ko-KR" dirty="0"/>
              <a:t>Objective-C</a:t>
            </a:r>
            <a:r>
              <a:rPr lang="ko-KR" altLang="en-US" dirty="0"/>
              <a:t>도 지원하는 셈이다</a:t>
            </a:r>
            <a:r>
              <a:rPr lang="en-US" altLang="ko-KR" dirty="0"/>
              <a:t>. MATLAB </a:t>
            </a:r>
            <a:r>
              <a:rPr lang="ko-KR" altLang="en-US" dirty="0"/>
              <a:t>등의 프로그램들과 연계도 가능하다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영상 관련 라이브러리로서 사실상 표준의 지위를 가지고 있다</a:t>
            </a:r>
            <a:r>
              <a:rPr lang="en-US" altLang="ko-KR" dirty="0"/>
              <a:t>. </a:t>
            </a:r>
            <a:r>
              <a:rPr lang="ko-KR" altLang="en-US" dirty="0"/>
              <a:t>조금이라도 영상처리가 들어간다면 필수적으로 사용하게 되는 라이브러리</a:t>
            </a:r>
            <a:r>
              <a:rPr lang="en-US" altLang="ko-KR" dirty="0"/>
              <a:t>. </a:t>
            </a:r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이전에는 </a:t>
            </a:r>
            <a:r>
              <a:rPr lang="en-US" altLang="ko-KR" dirty="0"/>
              <a:t>MIL </a:t>
            </a:r>
            <a:r>
              <a:rPr lang="ko-KR" altLang="en-US" dirty="0"/>
              <a:t>등 상업용 라이브러리를 많이 사용했으나 </a:t>
            </a:r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이후로는 웬만큼 특수한 상황이 아니면 </a:t>
            </a:r>
            <a:r>
              <a:rPr lang="en-US" altLang="ko-KR" dirty="0" err="1"/>
              <a:t>OpenCV</a:t>
            </a:r>
            <a:r>
              <a:rPr lang="ko-KR" altLang="en-US" dirty="0"/>
              <a:t>만으로도 원하는 영상 처리가 가능하다</a:t>
            </a:r>
            <a:r>
              <a:rPr lang="en-US" altLang="ko-KR" dirty="0"/>
              <a:t>. </a:t>
            </a:r>
            <a:endParaRPr lang="en-US" altLang="ko-KR" dirty="0" smtClean="0"/>
          </a:p>
          <a:p>
            <a:r>
              <a:rPr lang="ko-KR" altLang="en-US" dirty="0" smtClean="0"/>
              <a:t>주요 알고리즘</a:t>
            </a:r>
            <a:endParaRPr lang="en-US" altLang="ko-KR" dirty="0" smtClean="0"/>
          </a:p>
          <a:p>
            <a:pPr lvl="1"/>
            <a:r>
              <a:rPr lang="ko-KR" altLang="en-US" dirty="0"/>
              <a:t>이진화</a:t>
            </a:r>
            <a:r>
              <a:rPr lang="en-US" altLang="ko-KR" dirty="0"/>
              <a:t>(</a:t>
            </a:r>
            <a:r>
              <a:rPr lang="en-US" altLang="ko-KR" dirty="0" err="1"/>
              <a:t>binarization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노이즈</a:t>
            </a:r>
            <a:r>
              <a:rPr lang="ko-KR" altLang="en-US" dirty="0"/>
              <a:t> 제거</a:t>
            </a:r>
          </a:p>
          <a:p>
            <a:pPr lvl="1"/>
            <a:r>
              <a:rPr lang="ko-KR" altLang="en-US" dirty="0"/>
              <a:t>외곽선 검출</a:t>
            </a:r>
            <a:r>
              <a:rPr lang="en-US" altLang="ko-KR" dirty="0"/>
              <a:t>(edge detection)</a:t>
            </a:r>
          </a:p>
          <a:p>
            <a:pPr lvl="1"/>
            <a:r>
              <a:rPr lang="ko-KR" altLang="en-US" dirty="0"/>
              <a:t>패턴인식</a:t>
            </a:r>
          </a:p>
          <a:p>
            <a:pPr lvl="1"/>
            <a:r>
              <a:rPr lang="ko-KR" altLang="en-US" dirty="0"/>
              <a:t>기계학습</a:t>
            </a:r>
            <a:r>
              <a:rPr lang="en-US" altLang="ko-KR" dirty="0"/>
              <a:t>(machine learning)</a:t>
            </a:r>
          </a:p>
          <a:p>
            <a:pPr lvl="1"/>
            <a:r>
              <a:rPr lang="en-US" altLang="ko-KR" dirty="0"/>
              <a:t>ROI(Region Of Interest) </a:t>
            </a:r>
            <a:r>
              <a:rPr lang="ko-KR" altLang="en-US" dirty="0"/>
              <a:t>설정</a:t>
            </a:r>
          </a:p>
          <a:p>
            <a:pPr lvl="1"/>
            <a:r>
              <a:rPr lang="ko-KR" altLang="en-US" dirty="0"/>
              <a:t>이미지 변환</a:t>
            </a:r>
            <a:r>
              <a:rPr lang="en-US" altLang="ko-KR" dirty="0"/>
              <a:t>(image warping)</a:t>
            </a:r>
          </a:p>
          <a:p>
            <a:pPr lvl="1"/>
            <a:r>
              <a:rPr lang="ko-KR" altLang="en-US" dirty="0"/>
              <a:t>하드웨어 가속</a:t>
            </a:r>
          </a:p>
          <a:p>
            <a:pPr lvl="1"/>
            <a:endParaRPr lang="ko-KR" altLang="en-US" dirty="0"/>
          </a:p>
        </p:txBody>
      </p:sp>
      <p:pic>
        <p:nvPicPr>
          <p:cNvPr id="2050" name="Picture 2" descr="파일:external/opencv.org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940" y="1183593"/>
            <a:ext cx="781050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6865938" y="3467755"/>
            <a:ext cx="5012795" cy="3333095"/>
            <a:chOff x="4531255" y="3524905"/>
            <a:chExt cx="5012795" cy="333309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1255" y="3524905"/>
              <a:ext cx="5012795" cy="3333095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3474" y="4039395"/>
              <a:ext cx="1476958" cy="12755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54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제어기 구성 및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자율주행 자동차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266" y="1495300"/>
            <a:ext cx="5715001" cy="5278917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444067" y="2542381"/>
            <a:ext cx="2082800" cy="1938867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535582" y="3000401"/>
            <a:ext cx="1938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제어보드</a:t>
            </a:r>
            <a:endParaRPr lang="en-US" altLang="ko-KR" dirty="0" smtClean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  <a:sym typeface="Wingdings" panose="05000000000000000000" pitchFamily="2" charset="2"/>
              </a:rPr>
              <a:t> </a:t>
            </a:r>
            <a:r>
              <a:rPr lang="ko-KR" altLang="en-US" dirty="0" err="1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라즈베리파이</a:t>
            </a:r>
            <a:endParaRPr lang="en-US" altLang="ko-KR" dirty="0" smtClean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 (</a:t>
            </a:r>
            <a:r>
              <a:rPr lang="ko-KR" altLang="en-US" dirty="0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소형컴퓨터</a:t>
            </a:r>
            <a:r>
              <a:rPr lang="en-US" altLang="ko-KR" dirty="0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7505700" y="3185067"/>
            <a:ext cx="1905000" cy="63092"/>
          </a:xfrm>
          <a:prstGeom prst="line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타원 8"/>
          <p:cNvSpPr/>
          <p:nvPr/>
        </p:nvSpPr>
        <p:spPr>
          <a:xfrm>
            <a:off x="4432300" y="4125705"/>
            <a:ext cx="1405466" cy="1308341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2564341" y="4573581"/>
            <a:ext cx="1870076" cy="286287"/>
          </a:xfrm>
          <a:prstGeom prst="line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Box 11"/>
          <p:cNvSpPr txBox="1"/>
          <p:nvPr/>
        </p:nvSpPr>
        <p:spPr>
          <a:xfrm>
            <a:off x="1248834" y="4347392"/>
            <a:ext cx="193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서보모터</a:t>
            </a:r>
            <a:endParaRPr lang="ko-KR" altLang="en-US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096000" y="3604948"/>
            <a:ext cx="1409700" cy="1312282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>
            <a:stCxn id="13" idx="5"/>
          </p:cNvCxnSpPr>
          <p:nvPr/>
        </p:nvCxnSpPr>
        <p:spPr>
          <a:xfrm>
            <a:off x="7299254" y="4725051"/>
            <a:ext cx="1681460" cy="1585942"/>
          </a:xfrm>
          <a:prstGeom prst="line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TextBox 16"/>
          <p:cNvSpPr txBox="1"/>
          <p:nvPr/>
        </p:nvSpPr>
        <p:spPr>
          <a:xfrm>
            <a:off x="9264649" y="6193848"/>
            <a:ext cx="193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DC</a:t>
            </a:r>
            <a:r>
              <a:rPr lang="ko-KR" altLang="en-US" dirty="0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모터</a:t>
            </a:r>
            <a:endParaRPr lang="ko-KR" altLang="en-US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686300" y="1230099"/>
            <a:ext cx="1409700" cy="1312282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2410884" y="2023535"/>
            <a:ext cx="2275415" cy="259422"/>
          </a:xfrm>
          <a:prstGeom prst="line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/>
          <p:cNvSpPr txBox="1"/>
          <p:nvPr/>
        </p:nvSpPr>
        <p:spPr>
          <a:xfrm>
            <a:off x="1170517" y="2153246"/>
            <a:ext cx="193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카메라</a:t>
            </a:r>
            <a:endParaRPr lang="ko-KR" altLang="en-US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2410884" y="5661559"/>
            <a:ext cx="1763182" cy="194733"/>
          </a:xfrm>
          <a:prstGeom prst="line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/>
          <p:cNvSpPr txBox="1"/>
          <p:nvPr/>
        </p:nvSpPr>
        <p:spPr>
          <a:xfrm>
            <a:off x="951439" y="5696918"/>
            <a:ext cx="193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초음파센서</a:t>
            </a:r>
            <a:endParaRPr lang="ko-KR" altLang="en-US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592732" y="4170647"/>
            <a:ext cx="237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라즈비안</a:t>
            </a:r>
            <a:r>
              <a:rPr lang="en-US" altLang="ko-KR" dirty="0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운영체제</a:t>
            </a:r>
            <a:r>
              <a:rPr lang="en-US" altLang="ko-KR" dirty="0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631889" y="4689457"/>
            <a:ext cx="237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파이썬</a:t>
            </a:r>
            <a:r>
              <a:rPr lang="en-US" altLang="ko-KR" dirty="0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제어프로그램</a:t>
            </a:r>
            <a:r>
              <a:rPr lang="en-US" altLang="ko-KR" dirty="0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44739" y="5148690"/>
            <a:ext cx="2375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OpenCV</a:t>
            </a:r>
            <a:r>
              <a:rPr lang="en-US" altLang="ko-KR" dirty="0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(</a:t>
            </a:r>
            <a:r>
              <a:rPr lang="ko-KR" altLang="en-US" dirty="0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외부제어프로그램</a:t>
            </a:r>
            <a:r>
              <a:rPr lang="en-US" altLang="ko-KR" dirty="0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21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 우체국L" panose="02030504000101010101" pitchFamily="18" charset="-127"/>
                <a:ea typeface=" 우체국L" panose="02030504000101010101" pitchFamily="18" charset="-127"/>
              </a:rPr>
              <a:t>파이썬</a:t>
            </a:r>
            <a:r>
              <a:rPr lang="en-US" altLang="ko-KR" dirty="0" smtClean="0">
                <a:latin typeface=" 우체국L" panose="02030504000101010101" pitchFamily="18" charset="-127"/>
                <a:ea typeface=" 우체국L" panose="02030504000101010101" pitchFamily="18" charset="-127"/>
              </a:rPr>
              <a:t>+Open CV </a:t>
            </a:r>
            <a:r>
              <a:rPr lang="ko-KR" altLang="en-US" dirty="0" smtClean="0">
                <a:latin typeface=" 우체국L" panose="02030504000101010101" pitchFamily="18" charset="-127"/>
                <a:ea typeface=" 우체국L" panose="02030504000101010101" pitchFamily="18" charset="-127"/>
              </a:rPr>
              <a:t>프로그램</a:t>
            </a:r>
            <a:endParaRPr lang="ko-KR" altLang="en-US" dirty="0"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en-US" altLang="ko-KR" dirty="0" smtClean="0"/>
              <a:t>+</a:t>
            </a:r>
            <a:r>
              <a:rPr lang="en-US" altLang="ko-KR" dirty="0" err="1" smtClean="0"/>
              <a:t>OpenCV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차적으로 노트북 또는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컴퓨터에서 연습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Winodows</a:t>
            </a:r>
            <a:r>
              <a:rPr lang="en-US" altLang="ko-KR" dirty="0" smtClean="0"/>
              <a:t> 10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파이썬</a:t>
            </a:r>
            <a:r>
              <a:rPr lang="ko-KR" altLang="en-US" dirty="0" smtClean="0"/>
              <a:t> 설치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Pycharm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다양한 예제 연습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차로 </a:t>
            </a:r>
            <a:r>
              <a:rPr lang="ko-KR" altLang="en-US" dirty="0" err="1" smtClean="0"/>
              <a:t>라즈베리파이에</a:t>
            </a:r>
            <a:r>
              <a:rPr lang="ko-KR" altLang="en-US" dirty="0" smtClean="0"/>
              <a:t> 설치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운영체게</a:t>
            </a:r>
            <a:r>
              <a:rPr lang="ko-KR" altLang="en-US" dirty="0" smtClean="0"/>
              <a:t> </a:t>
            </a:r>
            <a:r>
              <a:rPr lang="en-US" altLang="ko-KR" dirty="0" smtClean="0"/>
              <a:t>RASPBIAN </a:t>
            </a:r>
          </a:p>
          <a:p>
            <a:pPr lvl="2"/>
            <a:r>
              <a:rPr lang="en-US" altLang="ko-KR" dirty="0" smtClean="0"/>
              <a:t>Python</a:t>
            </a:r>
          </a:p>
          <a:p>
            <a:pPr lvl="2"/>
            <a:r>
              <a:rPr lang="en-US" altLang="ko-KR" dirty="0" err="1" smtClean="0"/>
              <a:t>openCV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외부접속 프로그램 </a:t>
            </a:r>
            <a:r>
              <a:rPr lang="en-US" altLang="ko-KR" dirty="0" err="1" smtClean="0"/>
              <a:t>teamViewer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에디터 </a:t>
            </a:r>
            <a:r>
              <a:rPr lang="en-US" altLang="ko-KR" dirty="0" err="1" smtClean="0"/>
              <a:t>Pycharm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라즈베리파이와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Internet </a:t>
            </a:r>
            <a:r>
              <a:rPr lang="ko-KR" altLang="en-US" dirty="0" smtClean="0"/>
              <a:t>통신을 통하여 노트북에서 프로그램 작성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991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9737" y="2463672"/>
            <a:ext cx="5739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질의응답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09738" y="2899959"/>
            <a:ext cx="2169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Question &amp; Answer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645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16200000">
            <a:off x="5827455" y="2560501"/>
            <a:ext cx="562875" cy="56287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5400000">
            <a:off x="5827455" y="2490624"/>
            <a:ext cx="562875" cy="56287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53326" y="3232164"/>
            <a:ext cx="6291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감사합니다</a:t>
            </a:r>
            <a:r>
              <a:rPr lang="en-US" altLang="ko-KR" sz="3200" dirty="0" smtClean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9039" y="3792135"/>
            <a:ext cx="5719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THANK YOU.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064364" y="-9728"/>
            <a:ext cx="83142" cy="246143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08009" y="4166333"/>
            <a:ext cx="1595853" cy="30237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79006" y="6457890"/>
            <a:ext cx="2935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J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ihwang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Park. </a:t>
            </a:r>
            <a:b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</a:b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송성훈 구" panose="02010504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575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139060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송성훈 구" panose="02010504000101010101" pitchFamily="2" charset="-127"/>
              </a:rPr>
              <a:t>04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송성훈 구" panose="02010504000101010101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09738" y="2463672"/>
            <a:ext cx="2169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송성훈 구" panose="02010504000101010101" pitchFamily="2" charset="-127"/>
              </a:rPr>
              <a:t>강의 </a:t>
            </a:r>
            <a:r>
              <a:rPr lang="en-US" altLang="ko-KR" sz="2800" dirty="0" smtClean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송성훈 구" panose="02010504000101010101" pitchFamily="2" charset="-127"/>
              </a:rPr>
              <a:t>I</a:t>
            </a:r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송성훈 구" panose="02010504000101010101" pitchFamily="2" charset="-127"/>
              </a:rPr>
              <a:t>I</a:t>
            </a:r>
            <a:r>
              <a:rPr lang="en-US" altLang="ko-KR" sz="2800" dirty="0" smtClean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송성훈 구" panose="02010504000101010101" pitchFamily="2" charset="-127"/>
              </a:rPr>
              <a:t>I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송성훈 구" panose="02010504000101010101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26469" y="3540868"/>
            <a:ext cx="632298" cy="8754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송성훈 구" panose="02010504000101010101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09737" y="4177736"/>
            <a:ext cx="89202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제어기 구성 및 프로그램</a:t>
            </a:r>
            <a:endParaRPr lang="en-US" altLang="ko-KR" sz="2000" dirty="0" smtClean="0">
              <a:solidFill>
                <a:schemeClr val="bg1">
                  <a:lumMod val="65000"/>
                </a:schemeClr>
              </a:solidFill>
              <a:latin typeface="KoPub돋움체 Light" panose="00000300000000000000" pitchFamily="2" charset="-127"/>
              <a:ea typeface="송성훈 구" panose="02010504000101010101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회로 이론 및 제어 기초 기술</a:t>
            </a:r>
            <a:endParaRPr lang="en-US" altLang="ko-KR" sz="2000" dirty="0" smtClean="0">
              <a:solidFill>
                <a:schemeClr val="bg1">
                  <a:lumMod val="65000"/>
                </a:schemeClr>
              </a:solidFill>
              <a:latin typeface="KoPub돋움체 Light" panose="00000300000000000000" pitchFamily="2" charset="-127"/>
              <a:ea typeface="송성훈 구" panose="02010504000101010101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센서소개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KoPub돋움체 Light" panose="00000300000000000000" pitchFamily="2" charset="-127"/>
              <a:ea typeface="송성훈 구" panose="02010504000101010101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79006" y="6457890"/>
            <a:ext cx="2935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J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ihwang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Park. </a:t>
            </a:r>
            <a:b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</a:b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송성훈 구" panose="02010504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446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제어기 구성 및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자율주행 자동차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266" y="1495300"/>
            <a:ext cx="5715001" cy="5278917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444067" y="2542381"/>
            <a:ext cx="2082800" cy="1938867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535582" y="3000401"/>
            <a:ext cx="193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제어보드</a:t>
            </a:r>
            <a:endParaRPr lang="ko-KR" altLang="en-US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7505700" y="3185067"/>
            <a:ext cx="1905000" cy="63092"/>
          </a:xfrm>
          <a:prstGeom prst="line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타원 8"/>
          <p:cNvSpPr/>
          <p:nvPr/>
        </p:nvSpPr>
        <p:spPr>
          <a:xfrm>
            <a:off x="4432300" y="4125705"/>
            <a:ext cx="1405466" cy="1308341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2564341" y="4573581"/>
            <a:ext cx="1870076" cy="286287"/>
          </a:xfrm>
          <a:prstGeom prst="line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Box 11"/>
          <p:cNvSpPr txBox="1"/>
          <p:nvPr/>
        </p:nvSpPr>
        <p:spPr>
          <a:xfrm>
            <a:off x="1248834" y="4347392"/>
            <a:ext cx="193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서보모터</a:t>
            </a:r>
            <a:endParaRPr lang="ko-KR" altLang="en-US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096000" y="3604948"/>
            <a:ext cx="1409700" cy="1312282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7526867" y="4174067"/>
            <a:ext cx="1883833" cy="85037"/>
          </a:xfrm>
          <a:prstGeom prst="line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TextBox 16"/>
          <p:cNvSpPr txBox="1"/>
          <p:nvPr/>
        </p:nvSpPr>
        <p:spPr>
          <a:xfrm>
            <a:off x="9565216" y="3989401"/>
            <a:ext cx="193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DC</a:t>
            </a:r>
            <a:r>
              <a:rPr lang="ko-KR" altLang="en-US" dirty="0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모터</a:t>
            </a:r>
            <a:endParaRPr lang="ko-KR" altLang="en-US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686300" y="1230099"/>
            <a:ext cx="1409700" cy="1312282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2410884" y="2023535"/>
            <a:ext cx="2275415" cy="259422"/>
          </a:xfrm>
          <a:prstGeom prst="line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/>
          <p:cNvSpPr txBox="1"/>
          <p:nvPr/>
        </p:nvSpPr>
        <p:spPr>
          <a:xfrm>
            <a:off x="1170517" y="2153246"/>
            <a:ext cx="193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카메라</a:t>
            </a:r>
            <a:endParaRPr lang="ko-KR" altLang="en-US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2410884" y="5661559"/>
            <a:ext cx="1763182" cy="194733"/>
          </a:xfrm>
          <a:prstGeom prst="line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/>
          <p:cNvSpPr txBox="1"/>
          <p:nvPr/>
        </p:nvSpPr>
        <p:spPr>
          <a:xfrm>
            <a:off x="951439" y="5696918"/>
            <a:ext cx="193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초음파센서</a:t>
            </a:r>
            <a:endParaRPr lang="ko-KR" altLang="en-US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596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거리측정센서를 이용한 </a:t>
            </a:r>
            <a:r>
              <a:rPr lang="ko-KR" altLang="en-US" dirty="0" smtClean="0"/>
              <a:t>정보인식</a:t>
            </a:r>
            <a:endParaRPr lang="ko-KR" altLang="en-US" dirty="0"/>
          </a:p>
        </p:txBody>
      </p:sp>
      <p:pic>
        <p:nvPicPr>
          <p:cNvPr id="1026" name="Picture 2" descr="관련 이미지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424" y="1147156"/>
            <a:ext cx="9359151" cy="561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/>
          <p:cNvSpPr/>
          <p:nvPr/>
        </p:nvSpPr>
        <p:spPr>
          <a:xfrm>
            <a:off x="5960533" y="4952603"/>
            <a:ext cx="1634066" cy="1517202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814733" y="3504803"/>
            <a:ext cx="1634066" cy="1517202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7814733" y="4800203"/>
            <a:ext cx="1634066" cy="1517202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640667" y="2822402"/>
            <a:ext cx="897467" cy="83328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830233" y="3504803"/>
            <a:ext cx="897467" cy="83328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2069205" y="3245381"/>
            <a:ext cx="1571462" cy="259422"/>
          </a:xfrm>
          <a:prstGeom prst="line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TextBox 12"/>
          <p:cNvSpPr txBox="1"/>
          <p:nvPr/>
        </p:nvSpPr>
        <p:spPr>
          <a:xfrm>
            <a:off x="566117" y="3309780"/>
            <a:ext cx="1938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DC</a:t>
            </a:r>
            <a:r>
              <a:rPr lang="ko-KR" altLang="en-US" dirty="0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모터</a:t>
            </a:r>
            <a:endParaRPr lang="en-US" altLang="ko-KR" dirty="0" smtClean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  <a:sym typeface="Wingdings" panose="05000000000000000000" pitchFamily="2" charset="2"/>
              </a:rPr>
              <a:t>속도제어</a:t>
            </a:r>
            <a:endParaRPr lang="en-US" altLang="ko-KR" dirty="0" smtClean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86086" y="4596419"/>
            <a:ext cx="1938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서보모터</a:t>
            </a:r>
            <a:endParaRPr lang="en-US" altLang="ko-KR" dirty="0" smtClean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  <a:sym typeface="Wingdings" panose="05000000000000000000" pitchFamily="2" charset="2"/>
              </a:rPr>
              <a:t>방향제어</a:t>
            </a:r>
            <a:endParaRPr lang="en-US" altLang="ko-KR" dirty="0" smtClean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2743200" y="4098232"/>
            <a:ext cx="2087033" cy="701971"/>
          </a:xfrm>
          <a:prstGeom prst="line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9448799" y="5233851"/>
            <a:ext cx="827315" cy="142244"/>
          </a:xfrm>
          <a:prstGeom prst="line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Box 19"/>
          <p:cNvSpPr txBox="1"/>
          <p:nvPr/>
        </p:nvSpPr>
        <p:spPr>
          <a:xfrm>
            <a:off x="10424161" y="4988337"/>
            <a:ext cx="1714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  <a:sym typeface="Wingdings" panose="05000000000000000000" pitchFamily="2" charset="2"/>
              </a:rPr>
              <a:t>초음파센서</a:t>
            </a:r>
            <a:endParaRPr lang="en-US" altLang="ko-KR" dirty="0" smtClean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  <a:sym typeface="Wingdings" panose="05000000000000000000" pitchFamily="2" charset="2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  <a:sym typeface="Wingdings" panose="05000000000000000000" pitchFamily="2" charset="2"/>
              </a:rPr>
              <a:t></a:t>
            </a:r>
            <a:r>
              <a:rPr lang="ko-KR" altLang="en-US" dirty="0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  <a:sym typeface="Wingdings" panose="05000000000000000000" pitchFamily="2" charset="2"/>
              </a:rPr>
              <a:t>거리측정</a:t>
            </a:r>
            <a:endParaRPr lang="en-US" altLang="ko-KR" dirty="0" smtClean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362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제어기 구성 및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3267" y="1032933"/>
            <a:ext cx="11565466" cy="5664200"/>
          </a:xfrm>
        </p:spPr>
        <p:txBody>
          <a:bodyPr/>
          <a:lstStyle/>
          <a:p>
            <a:r>
              <a:rPr lang="ko-KR" altLang="en-US" dirty="0" smtClean="0"/>
              <a:t>제어기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센서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카메라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영상 해석을 통한 도로 감지 주행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영상 해석을 통한 사물 감지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초음파 센서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장애물 감지 및 거리 측정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액츄에이터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서모모터</a:t>
            </a:r>
            <a:endParaRPr lang="en-US" altLang="ko-KR" dirty="0" smtClean="0"/>
          </a:p>
          <a:p>
            <a:pPr lvl="3"/>
            <a:r>
              <a:rPr lang="ko-KR" altLang="en-US" dirty="0" err="1" smtClean="0"/>
              <a:t>조향장치</a:t>
            </a:r>
            <a:r>
              <a:rPr lang="ko-KR" altLang="en-US" dirty="0" smtClean="0"/>
              <a:t> 연결을 통한 방향제어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DC</a:t>
            </a:r>
            <a:r>
              <a:rPr lang="ko-KR" altLang="en-US" dirty="0" smtClean="0"/>
              <a:t>모터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전원입력에 따른 속도 제어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848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제어기 구성 및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3267" y="1032933"/>
            <a:ext cx="11565466" cy="5638800"/>
          </a:xfrm>
        </p:spPr>
        <p:txBody>
          <a:bodyPr/>
          <a:lstStyle/>
          <a:p>
            <a:r>
              <a:rPr lang="ko-KR" altLang="en-US" dirty="0" smtClean="0"/>
              <a:t>제어기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라즈베리파이</a:t>
            </a:r>
            <a:endParaRPr lang="en-US" altLang="ko-KR" dirty="0" smtClean="0"/>
          </a:p>
          <a:p>
            <a:pPr lvl="2"/>
            <a:r>
              <a:rPr lang="ko-KR" altLang="en-US" dirty="0"/>
              <a:t>영국의 </a:t>
            </a:r>
            <a:r>
              <a:rPr lang="ko-KR" altLang="en-US" dirty="0" err="1"/>
              <a:t>라즈베리</a:t>
            </a:r>
            <a:r>
              <a:rPr lang="ko-KR" altLang="en-US" dirty="0"/>
              <a:t> 파이</a:t>
            </a:r>
            <a:r>
              <a:rPr lang="en-US" altLang="ko-KR" dirty="0"/>
              <a:t>(Raspberry Pi) </a:t>
            </a:r>
            <a:r>
              <a:rPr lang="ko-KR" altLang="en-US" dirty="0"/>
              <a:t>재단에서 만든 초소형</a:t>
            </a:r>
            <a:r>
              <a:rPr lang="en-US" altLang="ko-KR" dirty="0"/>
              <a:t>/</a:t>
            </a:r>
            <a:r>
              <a:rPr lang="ko-KR" altLang="en-US" dirty="0"/>
              <a:t>초저가의 </a:t>
            </a:r>
            <a:r>
              <a:rPr lang="ko-KR" altLang="en-US" dirty="0" smtClean="0"/>
              <a:t>컴퓨터</a:t>
            </a:r>
            <a:endParaRPr lang="en-US" altLang="ko-KR" dirty="0" smtClean="0"/>
          </a:p>
          <a:p>
            <a:pPr lvl="2"/>
            <a:r>
              <a:rPr lang="en-US" altLang="ko-KR" dirty="0" err="1"/>
              <a:t>RPi</a:t>
            </a:r>
            <a:r>
              <a:rPr lang="en-US" altLang="ko-KR" dirty="0"/>
              <a:t> 3 </a:t>
            </a:r>
            <a:r>
              <a:rPr lang="ko-KR" altLang="en-US" dirty="0"/>
              <a:t>모델 </a:t>
            </a:r>
            <a:r>
              <a:rPr lang="en-US" altLang="ko-KR" dirty="0"/>
              <a:t>B+</a:t>
            </a:r>
            <a:endParaRPr lang="ko-KR" altLang="en-US" dirty="0"/>
          </a:p>
          <a:p>
            <a:pPr lvl="3"/>
            <a:r>
              <a:rPr lang="en-US" altLang="ko-KR" dirty="0" err="1" smtClean="0"/>
              <a:t>SoC</a:t>
            </a:r>
            <a:r>
              <a:rPr lang="ko-KR" altLang="en-US" dirty="0"/>
              <a:t>가 </a:t>
            </a:r>
            <a:r>
              <a:rPr lang="en-US" altLang="ko-KR" dirty="0"/>
              <a:t>BCM2837 1.2Ghz</a:t>
            </a:r>
            <a:r>
              <a:rPr lang="ko-KR" altLang="en-US" dirty="0"/>
              <a:t>에서 </a:t>
            </a:r>
            <a:r>
              <a:rPr lang="en-US" altLang="ko-KR" dirty="0"/>
              <a:t>BCM2837B0 1.4Ghz</a:t>
            </a:r>
            <a:r>
              <a:rPr lang="ko-KR" altLang="en-US" dirty="0"/>
              <a:t>로 변경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5Ghz </a:t>
            </a:r>
            <a:r>
              <a:rPr lang="en-US" altLang="ko-KR" dirty="0"/>
              <a:t>ac </a:t>
            </a:r>
            <a:r>
              <a:rPr lang="ko-KR" altLang="en-US" dirty="0" err="1" smtClean="0"/>
              <a:t>무선랜</a:t>
            </a:r>
            <a:r>
              <a:rPr lang="ko-KR" altLang="en-US" dirty="0"/>
              <a:t> </a:t>
            </a:r>
            <a:r>
              <a:rPr lang="en-US" altLang="ko-KR" dirty="0"/>
              <a:t>, </a:t>
            </a:r>
            <a:r>
              <a:rPr lang="ko-KR" altLang="en-US" dirty="0" err="1"/>
              <a:t>기가비트</a:t>
            </a:r>
            <a:r>
              <a:rPr lang="ko-KR" altLang="en-US" dirty="0"/>
              <a:t> </a:t>
            </a:r>
            <a:r>
              <a:rPr lang="ko-KR" altLang="en-US" dirty="0" err="1"/>
              <a:t>이더넷</a:t>
            </a:r>
            <a:r>
              <a:rPr lang="en-US" altLang="ko-KR" dirty="0"/>
              <a:t>(300Mbps </a:t>
            </a:r>
            <a:r>
              <a:rPr lang="ko-KR" altLang="en-US" dirty="0"/>
              <a:t>제한</a:t>
            </a:r>
            <a:r>
              <a:rPr lang="en-US" altLang="ko-KR" dirty="0"/>
              <a:t>), </a:t>
            </a:r>
            <a:r>
              <a:rPr lang="ko-KR" altLang="en-US" dirty="0"/>
              <a:t>파워 오버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이더넷</a:t>
            </a:r>
            <a:r>
              <a:rPr lang="ko-KR" altLang="en-US" dirty="0" smtClean="0"/>
              <a:t> </a:t>
            </a:r>
            <a:r>
              <a:rPr lang="ko-KR" altLang="en-US" dirty="0"/>
              <a:t>추가 등이 개선 </a:t>
            </a:r>
            <a:r>
              <a:rPr lang="ko-KR" altLang="en-US" dirty="0" smtClean="0"/>
              <a:t>사항</a:t>
            </a:r>
            <a:endParaRPr lang="en-US" altLang="ko-KR" dirty="0" smtClean="0"/>
          </a:p>
          <a:p>
            <a:pPr lvl="2"/>
            <a:r>
              <a:rPr lang="en-US" altLang="ko-KR" dirty="0" err="1">
                <a:solidFill>
                  <a:schemeClr val="bg1"/>
                </a:solidFill>
              </a:rPr>
              <a:t>RPi</a:t>
            </a:r>
            <a:r>
              <a:rPr lang="en-US" altLang="ko-KR" dirty="0">
                <a:solidFill>
                  <a:schemeClr val="bg1"/>
                </a:solidFill>
              </a:rPr>
              <a:t> 4 </a:t>
            </a:r>
            <a:r>
              <a:rPr lang="ko-KR" altLang="en-US" dirty="0">
                <a:solidFill>
                  <a:schemeClr val="bg1"/>
                </a:solidFill>
              </a:rPr>
              <a:t>모델 </a:t>
            </a:r>
            <a:r>
              <a:rPr lang="en-US" altLang="ko-KR" dirty="0">
                <a:solidFill>
                  <a:schemeClr val="bg1"/>
                </a:solidFill>
              </a:rPr>
              <a:t>B</a:t>
            </a:r>
            <a:endParaRPr lang="ko-KR" altLang="en-US" dirty="0">
              <a:solidFill>
                <a:schemeClr val="bg1"/>
              </a:solidFill>
            </a:endParaRPr>
          </a:p>
          <a:p>
            <a:pPr lvl="3"/>
            <a:r>
              <a:rPr lang="en-US" altLang="ko-KR" dirty="0" smtClean="0"/>
              <a:t>28nm </a:t>
            </a:r>
            <a:r>
              <a:rPr lang="ko-KR" altLang="en-US" dirty="0"/>
              <a:t>공정으로 개선되어 </a:t>
            </a:r>
            <a:r>
              <a:rPr lang="ko-KR" altLang="en-US" dirty="0" err="1"/>
              <a:t>클럭</a:t>
            </a:r>
            <a:r>
              <a:rPr lang="ko-KR" altLang="en-US" dirty="0"/>
              <a:t> 수가 </a:t>
            </a:r>
            <a:r>
              <a:rPr lang="en-US" altLang="ko-KR" dirty="0"/>
              <a:t>1.5Ghz</a:t>
            </a:r>
            <a:r>
              <a:rPr lang="ko-KR" altLang="en-US" dirty="0"/>
              <a:t>로 올라간 </a:t>
            </a:r>
            <a:r>
              <a:rPr lang="en-US" altLang="ko-KR" dirty="0" smtClean="0"/>
              <a:t>Cortex-</a:t>
            </a:r>
            <a:br>
              <a:rPr lang="en-US" altLang="ko-KR" dirty="0" smtClean="0"/>
            </a:br>
            <a:r>
              <a:rPr lang="en-US" altLang="ko-KR" dirty="0" smtClean="0"/>
              <a:t>A72 </a:t>
            </a:r>
            <a:r>
              <a:rPr lang="en-US" altLang="ko-KR" dirty="0"/>
              <a:t>CPU </a:t>
            </a:r>
            <a:r>
              <a:rPr lang="ko-KR" altLang="en-US" dirty="0"/>
              <a:t>기반 </a:t>
            </a:r>
            <a:r>
              <a:rPr lang="en-US" altLang="ko-KR" dirty="0"/>
              <a:t>BCM2711 </a:t>
            </a:r>
            <a:r>
              <a:rPr lang="en-US" altLang="ko-KR" dirty="0" err="1"/>
              <a:t>SoC</a:t>
            </a:r>
            <a:r>
              <a:rPr lang="ko-KR" altLang="en-US" dirty="0"/>
              <a:t>가 탑재되어 있으며</a:t>
            </a:r>
            <a:r>
              <a:rPr lang="en-US" altLang="ko-KR" dirty="0"/>
              <a:t>, </a:t>
            </a:r>
            <a:r>
              <a:rPr lang="ko-KR" altLang="en-US" dirty="0" err="1"/>
              <a:t>기가비트</a:t>
            </a:r>
            <a:r>
              <a:rPr lang="ko-KR" altLang="en-US" dirty="0"/>
              <a:t> </a:t>
            </a:r>
            <a:r>
              <a:rPr lang="ko-KR" altLang="en-US" dirty="0" err="1"/>
              <a:t>이더넷</a:t>
            </a:r>
            <a:r>
              <a:rPr lang="ko-KR" altLang="en-US" dirty="0"/>
              <a:t> 탑재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err="1" smtClean="0"/>
              <a:t>듀얼밴드</a:t>
            </a:r>
            <a:r>
              <a:rPr lang="ko-KR" altLang="en-US" dirty="0" smtClean="0"/>
              <a:t> </a:t>
            </a:r>
            <a:r>
              <a:rPr lang="en-US" altLang="ko-KR" dirty="0"/>
              <a:t>5GHz 802.11b/g/n/ac </a:t>
            </a:r>
            <a:r>
              <a:rPr lang="ko-KR" altLang="en-US" dirty="0" err="1"/>
              <a:t>무선랜</a:t>
            </a:r>
            <a:r>
              <a:rPr lang="ko-KR" altLang="en-US" dirty="0"/>
              <a:t> 및 </a:t>
            </a:r>
            <a:r>
              <a:rPr lang="ko-KR" altLang="en-US" dirty="0" err="1"/>
              <a:t>블루투스</a:t>
            </a:r>
            <a:r>
              <a:rPr lang="ko-KR" altLang="en-US" dirty="0"/>
              <a:t> </a:t>
            </a:r>
            <a:r>
              <a:rPr lang="en-US" altLang="ko-KR" dirty="0"/>
              <a:t>5.0 </a:t>
            </a:r>
            <a:r>
              <a:rPr lang="ko-KR" altLang="en-US" dirty="0"/>
              <a:t>탑재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1" dirty="0" err="1" smtClean="0">
                <a:solidFill>
                  <a:srgbClr val="FFC000"/>
                </a:solidFill>
              </a:rPr>
              <a:t>VideoCore</a:t>
            </a:r>
            <a:r>
              <a:rPr lang="en-US" altLang="ko-KR" b="1" dirty="0" smtClean="0">
                <a:solidFill>
                  <a:srgbClr val="FFC000"/>
                </a:solidFill>
              </a:rPr>
              <a:t> </a:t>
            </a:r>
            <a:r>
              <a:rPr lang="en-US" altLang="ko-KR" b="1" dirty="0">
                <a:solidFill>
                  <a:srgbClr val="FFC000"/>
                </a:solidFill>
              </a:rPr>
              <a:t>VI GPU </a:t>
            </a:r>
            <a:r>
              <a:rPr lang="ko-KR" altLang="en-US" b="1" dirty="0" smtClean="0">
                <a:solidFill>
                  <a:srgbClr val="FFC000"/>
                </a:solidFill>
              </a:rPr>
              <a:t>개선</a:t>
            </a:r>
            <a:r>
              <a:rPr lang="en-US" altLang="ko-KR" baseline="30000" dirty="0"/>
              <a:t>,</a:t>
            </a:r>
            <a:r>
              <a:rPr lang="ko-KR" altLang="en-US" dirty="0"/>
              <a:t> </a:t>
            </a:r>
            <a:r>
              <a:rPr lang="en-US" altLang="ko-KR" dirty="0"/>
              <a:t>USB 3.0 </a:t>
            </a:r>
            <a:r>
              <a:rPr lang="ko-KR" altLang="en-US" dirty="0" smtClean="0"/>
              <a:t>탑재</a:t>
            </a:r>
            <a:r>
              <a:rPr lang="en-US" altLang="ko-KR" dirty="0" smtClean="0"/>
              <a:t>, </a:t>
            </a:r>
            <a:r>
              <a:rPr lang="ko-KR" altLang="en-US" dirty="0"/>
              <a:t>마이크로 </a:t>
            </a:r>
            <a:r>
              <a:rPr lang="en-US" altLang="ko-KR" dirty="0"/>
              <a:t>HDMI 2</a:t>
            </a:r>
            <a:r>
              <a:rPr lang="ko-KR" altLang="en-US" dirty="0"/>
              <a:t>개 </a:t>
            </a:r>
            <a:r>
              <a:rPr lang="ko-KR" altLang="en-US" dirty="0" smtClean="0"/>
              <a:t>탑재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최대 </a:t>
            </a:r>
            <a:r>
              <a:rPr lang="en-US" altLang="ko-KR" dirty="0"/>
              <a:t>4GB LPDDR4 SDRAM </a:t>
            </a:r>
            <a:r>
              <a:rPr lang="ko-KR" altLang="en-US" dirty="0" smtClean="0"/>
              <a:t>메모리</a:t>
            </a:r>
            <a:r>
              <a:rPr lang="ko-KR" altLang="en-US" dirty="0"/>
              <a:t> 탑재</a:t>
            </a:r>
            <a:r>
              <a:rPr lang="en-US" altLang="ko-KR" dirty="0"/>
              <a:t>, </a:t>
            </a:r>
            <a:r>
              <a:rPr lang="ko-KR" altLang="en-US" dirty="0"/>
              <a:t>기존 </a:t>
            </a:r>
            <a:r>
              <a:rPr lang="en-US" altLang="ko-KR" dirty="0"/>
              <a:t>USB </a:t>
            </a:r>
            <a:r>
              <a:rPr lang="ko-KR" altLang="en-US" dirty="0"/>
              <a:t>전원 </a:t>
            </a:r>
            <a:r>
              <a:rPr lang="ko-KR" altLang="en-US" dirty="0" smtClean="0"/>
              <a:t>포트를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USB-C </a:t>
            </a:r>
            <a:r>
              <a:rPr lang="ko-KR" altLang="en-US" dirty="0"/>
              <a:t>전원 포트로 대체 등이 주요 개선 사항</a:t>
            </a:r>
          </a:p>
          <a:p>
            <a:pPr lvl="3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파일:external/learningequality.org/RaspberryPi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659" y="1329812"/>
            <a:ext cx="1131358" cy="117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파일:rasppib3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622" y="1437860"/>
            <a:ext cx="3318224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파일:3C840F2C-6295-4ED8-BA97-457953AB0835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" t="19555" r="7194" b="23045"/>
          <a:stretch/>
        </p:blipFill>
        <p:spPr bwMode="auto">
          <a:xfrm>
            <a:off x="8560509" y="4001787"/>
            <a:ext cx="3600450" cy="236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9509940" y="3637704"/>
            <a:ext cx="16289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RPi</a:t>
            </a:r>
            <a: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3 </a:t>
            </a:r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모델 </a:t>
            </a:r>
            <a: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B+</a:t>
            </a:r>
            <a:endParaRPr lang="ko-KR" altLang="en-US" sz="1400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619986" y="6312454"/>
            <a:ext cx="14814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RPi</a:t>
            </a:r>
            <a: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4 </a:t>
            </a:r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모델 </a:t>
            </a:r>
            <a: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B</a:t>
            </a:r>
            <a:endParaRPr lang="ko-KR" altLang="en-US" sz="1400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42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싱글</a:t>
            </a:r>
            <a:r>
              <a:rPr lang="ko-KR" altLang="en-US" dirty="0"/>
              <a:t> 보드 컴퓨터</a:t>
            </a:r>
          </a:p>
          <a:p>
            <a:pPr lvl="1"/>
            <a:r>
              <a:rPr lang="ko-KR" altLang="en-US" dirty="0"/>
              <a:t>마이크로프로세서</a:t>
            </a:r>
            <a:r>
              <a:rPr lang="en-US" altLang="ko-KR" dirty="0"/>
              <a:t>, </a:t>
            </a:r>
            <a:r>
              <a:rPr lang="ko-KR" altLang="en-US" dirty="0"/>
              <a:t>메모리</a:t>
            </a:r>
            <a:r>
              <a:rPr lang="en-US" altLang="ko-KR" dirty="0"/>
              <a:t>, </a:t>
            </a:r>
            <a:r>
              <a:rPr lang="ko-KR" altLang="en-US" dirty="0"/>
              <a:t>입출력 등의 기능이 있는 단일 회로 기판으로 구성된 완전한 컴퓨터이며 초소형크기와 저전력을 특징으로 </a:t>
            </a:r>
            <a:r>
              <a:rPr lang="ko-KR" altLang="en-US" dirty="0" smtClean="0"/>
              <a:t>가짐</a:t>
            </a:r>
            <a:endParaRPr lang="en-US" altLang="ko-KR" dirty="0"/>
          </a:p>
          <a:p>
            <a:pPr lvl="1"/>
            <a:r>
              <a:rPr lang="ko-KR" altLang="en-US" dirty="0" smtClean="0"/>
              <a:t>데스크톱 </a:t>
            </a:r>
            <a:r>
              <a:rPr lang="ko-KR" altLang="en-US" dirty="0"/>
              <a:t>개인용 컴퓨터와는 달리</a:t>
            </a:r>
            <a:r>
              <a:rPr lang="en-US" altLang="ko-KR" dirty="0"/>
              <a:t>, </a:t>
            </a:r>
            <a:r>
              <a:rPr lang="ko-KR" altLang="en-US" dirty="0"/>
              <a:t>단일 보드 컴퓨터들은 주변기기의 기능이나 확장을 위한 확장슬롯에 자주 의존하지 </a:t>
            </a:r>
            <a:r>
              <a:rPr lang="ko-KR" altLang="en-US" dirty="0" smtClean="0"/>
              <a:t>않음</a:t>
            </a:r>
            <a:r>
              <a:rPr lang="en-US" altLang="ko-KR" dirty="0" smtClean="0"/>
              <a:t>. </a:t>
            </a:r>
            <a:r>
              <a:rPr lang="ko-KR" altLang="en-US" dirty="0"/>
              <a:t>일부 단일 보드 컴퓨터들은 시스템 확장을 위해 </a:t>
            </a:r>
            <a:r>
              <a:rPr lang="ko-KR" altLang="en-US" dirty="0" err="1"/>
              <a:t>백플레인에</a:t>
            </a:r>
            <a:r>
              <a:rPr lang="ko-KR" altLang="en-US" dirty="0"/>
              <a:t> 연결하기도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단일 </a:t>
            </a:r>
            <a:r>
              <a:rPr lang="ko-KR" altLang="en-US" dirty="0"/>
              <a:t>보드 컴퓨터들은 집적 회로의 밀도를 증가시킴으로써 </a:t>
            </a:r>
            <a:r>
              <a:rPr lang="ko-KR" altLang="en-US" dirty="0" smtClean="0"/>
              <a:t>실현됨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단일보드 </a:t>
            </a:r>
            <a:r>
              <a:rPr lang="ko-KR" altLang="en-US" dirty="0"/>
              <a:t>구성은 회로 기판의 수를 줄이고 단자와 버스 드라이버 회로를 줄임으로써 시스템의 전반적인 비용을 </a:t>
            </a:r>
            <a:r>
              <a:rPr lang="ko-KR" altLang="en-US" dirty="0" smtClean="0"/>
              <a:t>줄임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모든 </a:t>
            </a:r>
            <a:r>
              <a:rPr lang="ko-KR" altLang="en-US" dirty="0"/>
              <a:t>기능을 한 기판에 집어넣음으로써 노트북 컴퓨터처럼 전반적으로 더 작은 크기의 시스템을 취득할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단자들은 </a:t>
            </a:r>
            <a:r>
              <a:rPr lang="ko-KR" altLang="en-US" dirty="0"/>
              <a:t>종종 신뢰성 문제가 있는데</a:t>
            </a:r>
            <a:r>
              <a:rPr lang="en-US" altLang="ko-KR" dirty="0"/>
              <a:t>, </a:t>
            </a:r>
            <a:r>
              <a:rPr lang="ko-KR" altLang="en-US" dirty="0"/>
              <a:t>단일 보드 시스템은 이러한 문제를 </a:t>
            </a:r>
            <a:r>
              <a:rPr lang="ko-KR" altLang="en-US" dirty="0" smtClean="0"/>
              <a:t>제거함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58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라즈베리파이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할용예시</a:t>
            </a: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FFF3D1E-11E6-4875-A76B-144C210A6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55" y="1830779"/>
            <a:ext cx="4761765" cy="357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12B76F-D5A4-45FC-84FD-8094DA68D60B}"/>
              </a:ext>
            </a:extLst>
          </p:cNvPr>
          <p:cNvSpPr txBox="1"/>
          <p:nvPr/>
        </p:nvSpPr>
        <p:spPr>
          <a:xfrm>
            <a:off x="541754" y="5614480"/>
            <a:ext cx="504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라즈베리파이</a:t>
            </a:r>
            <a:r>
              <a:rPr lang="ko-KR" altLang="en-US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벽면 달력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A1DA9525-675F-4BA8-A982-2C9F73DCC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880" y="1830779"/>
            <a:ext cx="4761765" cy="360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DE99A1-D8FB-4D8E-A0B1-ABD57E4B78BE}"/>
              </a:ext>
            </a:extLst>
          </p:cNvPr>
          <p:cNvSpPr txBox="1"/>
          <p:nvPr/>
        </p:nvSpPr>
        <p:spPr>
          <a:xfrm>
            <a:off x="6532880" y="5711222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라즈베리파이</a:t>
            </a:r>
            <a:r>
              <a:rPr lang="ko-KR" altLang="en-US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레이저 조각기</a:t>
            </a:r>
          </a:p>
        </p:txBody>
      </p:sp>
    </p:spTree>
    <p:extLst>
      <p:ext uri="{BB962C8B-B14F-4D97-AF65-F5344CB8AC3E}">
        <p14:creationId xmlns:p14="http://schemas.microsoft.com/office/powerpoint/2010/main" val="44113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5849</TotalTime>
  <Words>1258</Words>
  <Application>Microsoft Office PowerPoint</Application>
  <PresentationFormat>와이드스크린</PresentationFormat>
  <Paragraphs>177</Paragraphs>
  <Slides>28</Slides>
  <Notes>0</Notes>
  <HiddenSlides>0</HiddenSlides>
  <MMClips>6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 우체국L</vt:lpstr>
      <vt:lpstr>KoPub돋움체 Bold</vt:lpstr>
      <vt:lpstr>KoPub돋움체 Light</vt:lpstr>
      <vt:lpstr>KoPub바탕체 Bold</vt:lpstr>
      <vt:lpstr>맑은 고딕</vt:lpstr>
      <vt:lpstr>송성훈 구</vt:lpstr>
      <vt:lpstr>Arial</vt:lpstr>
      <vt:lpstr>Wingdings</vt:lpstr>
      <vt:lpstr>Office 테마</vt:lpstr>
      <vt:lpstr>PowerPoint 프레젠테이션</vt:lpstr>
      <vt:lpstr>오픈카톡</vt:lpstr>
      <vt:lpstr>PowerPoint 프레젠테이션</vt:lpstr>
      <vt:lpstr>제어기 구성 및 프로그램</vt:lpstr>
      <vt:lpstr>거리측정센서를 이용한 정보인식</vt:lpstr>
      <vt:lpstr>제어기 구성 및 프로그램</vt:lpstr>
      <vt:lpstr>제어기 구성 및 프로그램</vt:lpstr>
      <vt:lpstr>라즈베리파이</vt:lpstr>
      <vt:lpstr>라즈베리파이</vt:lpstr>
      <vt:lpstr>라즈베리파이</vt:lpstr>
      <vt:lpstr>라즈베리파이</vt:lpstr>
      <vt:lpstr>라즈베리파이</vt:lpstr>
      <vt:lpstr>라즈베리파이</vt:lpstr>
      <vt:lpstr>라즈베리파이</vt:lpstr>
      <vt:lpstr>라즈베리파이</vt:lpstr>
      <vt:lpstr>라즈베리파이</vt:lpstr>
      <vt:lpstr>라즈베리파이</vt:lpstr>
      <vt:lpstr>파이썬</vt:lpstr>
      <vt:lpstr>파이썬</vt:lpstr>
      <vt:lpstr>파이썬</vt:lpstr>
      <vt:lpstr>파이썬</vt:lpstr>
      <vt:lpstr>파이썬</vt:lpstr>
      <vt:lpstr>파이썬</vt:lpstr>
      <vt:lpstr>OpenCV</vt:lpstr>
      <vt:lpstr>제어기 구성 및 프로그램</vt:lpstr>
      <vt:lpstr>파이썬+Open CV 프로그램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User</cp:lastModifiedBy>
  <cp:revision>142</cp:revision>
  <dcterms:created xsi:type="dcterms:W3CDTF">2017-12-29T01:13:06Z</dcterms:created>
  <dcterms:modified xsi:type="dcterms:W3CDTF">2021-01-19T08:14:14Z</dcterms:modified>
</cp:coreProperties>
</file>