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14" r:id="rId3"/>
    <p:sldId id="344" r:id="rId4"/>
    <p:sldId id="363" r:id="rId5"/>
    <p:sldId id="364" r:id="rId6"/>
    <p:sldId id="365" r:id="rId7"/>
    <p:sldId id="370" r:id="rId8"/>
    <p:sldId id="369" r:id="rId9"/>
    <p:sldId id="372" r:id="rId10"/>
    <p:sldId id="376" r:id="rId11"/>
    <p:sldId id="373" r:id="rId12"/>
    <p:sldId id="374" r:id="rId13"/>
    <p:sldId id="375" r:id="rId14"/>
    <p:sldId id="366" r:id="rId15"/>
    <p:sldId id="384" r:id="rId16"/>
    <p:sldId id="385" r:id="rId17"/>
    <p:sldId id="383" r:id="rId18"/>
    <p:sldId id="387" r:id="rId19"/>
    <p:sldId id="388" r:id="rId20"/>
    <p:sldId id="389" r:id="rId21"/>
    <p:sldId id="377" r:id="rId22"/>
    <p:sldId id="386" r:id="rId23"/>
    <p:sldId id="390" r:id="rId24"/>
    <p:sldId id="391" r:id="rId25"/>
    <p:sldId id="392" r:id="rId26"/>
    <p:sldId id="393" r:id="rId27"/>
    <p:sldId id="380" r:id="rId28"/>
    <p:sldId id="381" r:id="rId29"/>
    <p:sldId id="382" r:id="rId30"/>
    <p:sldId id="378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266" r:id="rId43"/>
    <p:sldId id="26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FF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67" y="238125"/>
            <a:ext cx="11565466" cy="6000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ea typeface="송성훈 구" panose="02010504000101010101" pitchFamily="2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885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3pPr>
            <a:lvl4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4pPr>
            <a:lvl5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13267" y="838200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13267" y="966787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자동차 삽화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10337800" y="11359"/>
            <a:ext cx="1854200" cy="8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46f4I8ttN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gSPyG39fjY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자율주행자동차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4046137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Class 4 : </a:t>
            </a:r>
            <a:r>
              <a:rPr lang="ko-KR" altLang="en-US" sz="1600" b="1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제어기 구성 및 프로그램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8676" y="4739728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28676" y="4721639"/>
            <a:ext cx="160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 우체국L" panose="02030504000101010101" pitchFamily="18" charset="-127"/>
                <a:ea typeface=" 우체국L" panose="02030504000101010101" pitchFamily="18" charset="-127"/>
              </a:rPr>
              <a:t>2021.01.19</a:t>
            </a:r>
            <a:endParaRPr lang="ko-KR" altLang="en-US" sz="1600" b="1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1026" name="Picture 2" descr="자동차 삽화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7576451" y="4721639"/>
            <a:ext cx="4788881" cy="21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985627" y="4535"/>
            <a:ext cx="227075" cy="2469908"/>
            <a:chOff x="6064364" y="-18197"/>
            <a:chExt cx="227075" cy="246990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64364" y="-9728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208297" y="-18197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697" y="2188801"/>
            <a:ext cx="1843617" cy="74168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985969" y="4461933"/>
            <a:ext cx="4453466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Jihwang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00" y="1235340"/>
            <a:ext cx="9439200" cy="52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00" y="1235340"/>
            <a:ext cx="9439200" cy="52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00" y="1237355"/>
            <a:ext cx="9432000" cy="52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00" y="1235340"/>
            <a:ext cx="9439200" cy="52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482498"/>
            <a:ext cx="94392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ON/OFF </a:t>
            </a:r>
            <a:r>
              <a:rPr lang="ko-KR" altLang="en-US" dirty="0" smtClean="0"/>
              <a:t>방식의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방식은 </a:t>
            </a:r>
            <a:r>
              <a:rPr lang="en-US" altLang="ko-KR" dirty="0"/>
              <a:t>PWM</a:t>
            </a:r>
            <a:r>
              <a:rPr lang="ko-KR" altLang="en-US" dirty="0"/>
              <a:t>제어도 없이 그냥 </a:t>
            </a:r>
            <a:r>
              <a:rPr lang="en-US" altLang="ko-KR" dirty="0"/>
              <a:t>ON,OFF</a:t>
            </a:r>
            <a:r>
              <a:rPr lang="ko-KR" altLang="en-US" dirty="0"/>
              <a:t>만 사용하여 제어하는 방식으로 </a:t>
            </a:r>
            <a:r>
              <a:rPr lang="ko-KR" altLang="en-US" dirty="0" err="1"/>
              <a:t>목표값을</a:t>
            </a:r>
            <a:r>
              <a:rPr lang="ko-KR" altLang="en-US" dirty="0"/>
              <a:t> 초과하면 </a:t>
            </a:r>
            <a:r>
              <a:rPr lang="en-US" altLang="ko-KR" dirty="0"/>
              <a:t>OFF</a:t>
            </a:r>
            <a:r>
              <a:rPr lang="ko-KR" altLang="en-US" dirty="0"/>
              <a:t>시키고 </a:t>
            </a:r>
            <a:r>
              <a:rPr lang="ko-KR" altLang="en-US" dirty="0" err="1"/>
              <a:t>목표값보다</a:t>
            </a:r>
            <a:r>
              <a:rPr lang="ko-KR" altLang="en-US" dirty="0"/>
              <a:t> 낮아지면 </a:t>
            </a:r>
            <a:r>
              <a:rPr lang="en-US" altLang="ko-KR" dirty="0"/>
              <a:t>ON</a:t>
            </a:r>
            <a:r>
              <a:rPr lang="ko-KR" altLang="en-US" dirty="0"/>
              <a:t>시키는 방식으로 </a:t>
            </a:r>
            <a:r>
              <a:rPr lang="ko-KR" altLang="en-US" dirty="0" err="1"/>
              <a:t>목표값과</a:t>
            </a:r>
            <a:r>
              <a:rPr lang="ko-KR" altLang="en-US" dirty="0"/>
              <a:t> 가까울 수록 </a:t>
            </a:r>
            <a:r>
              <a:rPr lang="en-US" altLang="ko-KR" dirty="0"/>
              <a:t>ON</a:t>
            </a:r>
            <a:r>
              <a:rPr lang="ko-KR" altLang="en-US" dirty="0"/>
              <a:t>시키는 시간이 줄어든다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문제는 </a:t>
            </a:r>
            <a:r>
              <a:rPr lang="en-US" altLang="ko-KR" dirty="0"/>
              <a:t>PWM</a:t>
            </a:r>
            <a:r>
              <a:rPr lang="ko-KR" altLang="en-US" dirty="0"/>
              <a:t>제어가 없는 </a:t>
            </a:r>
            <a:r>
              <a:rPr lang="en-US" altLang="ko-KR" dirty="0"/>
              <a:t>100% ON</a:t>
            </a:r>
            <a:r>
              <a:rPr lang="ko-KR" altLang="en-US" dirty="0"/>
              <a:t>과 </a:t>
            </a:r>
            <a:r>
              <a:rPr lang="en-US" altLang="ko-KR" dirty="0"/>
              <a:t>OFF</a:t>
            </a:r>
            <a:r>
              <a:rPr lang="ko-KR" altLang="en-US" dirty="0"/>
              <a:t>를 사용하기 때문에 </a:t>
            </a:r>
            <a:r>
              <a:rPr lang="ko-KR" altLang="en-US" dirty="0" err="1"/>
              <a:t>조작량의</a:t>
            </a:r>
            <a:r>
              <a:rPr lang="ko-KR" altLang="en-US" dirty="0"/>
              <a:t> 차이가 너무 </a:t>
            </a:r>
            <a:r>
              <a:rPr lang="ko-KR" altLang="en-US" dirty="0" err="1"/>
              <a:t>크게된다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그리고 </a:t>
            </a:r>
            <a:r>
              <a:rPr lang="ko-KR" altLang="en-US" dirty="0" err="1"/>
              <a:t>목표값에</a:t>
            </a:r>
            <a:r>
              <a:rPr lang="ko-KR" altLang="en-US" dirty="0"/>
              <a:t> 미세하게라도 일정한 값을 </a:t>
            </a:r>
            <a:r>
              <a:rPr lang="ko-KR" altLang="en-US" dirty="0" err="1"/>
              <a:t>유지하는게</a:t>
            </a:r>
            <a:r>
              <a:rPr lang="ko-KR" altLang="en-US" dirty="0"/>
              <a:t> 거의 불가하기 때문에 계속해서 진동을 하게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 descr="https://mblogthumb-phinf.pstatic.net/MjAxNjExMDdfMTM4/MDAxNDc4NDQ5MjA2NzMz.InZo4cAWV-V-kqh-2yZLqtbb73S8N-bdpHeQ-oO9fosg.Gf9J-b1Vt4s2kWFw7-drknGVohVDFonYI8KCPzxDYAQg.PNG.wjdendyd100/%EA%B7%B8%EB%A6%BC1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61" y="3050030"/>
            <a:ext cx="7423878" cy="36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PWM (</a:t>
            </a:r>
            <a:r>
              <a:rPr lang="en-US" altLang="ko-KR" b="1" dirty="0"/>
              <a:t>Pulse Width Modulation) </a:t>
            </a:r>
            <a:r>
              <a:rPr lang="ko-KR" altLang="en-US" dirty="0"/>
              <a:t>제어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b46f4I8ttN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4801" y="1552575"/>
            <a:ext cx="9042398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PWM (</a:t>
            </a:r>
            <a:r>
              <a:rPr lang="en-US" altLang="ko-KR" b="1" dirty="0"/>
              <a:t>Pulse Width </a:t>
            </a:r>
            <a:r>
              <a:rPr lang="en-US" altLang="ko-KR" b="1" dirty="0" smtClean="0"/>
              <a:t>Modulation) </a:t>
            </a:r>
            <a:r>
              <a:rPr lang="ko-KR" altLang="en-US" dirty="0" smtClean="0"/>
              <a:t>제어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</a:t>
            </a:r>
            <a:r>
              <a:rPr lang="en-US" altLang="ko-KR" dirty="0"/>
              <a:t>% </a:t>
            </a:r>
            <a:r>
              <a:rPr lang="ko-KR" altLang="en-US" dirty="0"/>
              <a:t>전압을 가했더니 온도가 </a:t>
            </a:r>
            <a:r>
              <a:rPr lang="en-US" altLang="ko-KR" dirty="0"/>
              <a:t>30</a:t>
            </a:r>
            <a:r>
              <a:rPr lang="ko-KR" altLang="en-US" dirty="0"/>
              <a:t>도가 측정되더라 그래서</a:t>
            </a:r>
          </a:p>
          <a:p>
            <a:pPr lvl="1"/>
            <a:r>
              <a:rPr lang="en-US" altLang="ko-KR" dirty="0"/>
              <a:t>50% </a:t>
            </a:r>
            <a:r>
              <a:rPr lang="ko-KR" altLang="en-US" dirty="0"/>
              <a:t>전압을 가했더니 온도가 </a:t>
            </a:r>
            <a:r>
              <a:rPr lang="en-US" altLang="ko-KR" dirty="0"/>
              <a:t>20</a:t>
            </a:r>
            <a:r>
              <a:rPr lang="ko-KR" altLang="en-US" dirty="0"/>
              <a:t>도가 </a:t>
            </a:r>
            <a:r>
              <a:rPr lang="ko-KR" altLang="en-US" dirty="0" smtClean="0"/>
              <a:t>측정되었다</a:t>
            </a:r>
            <a:r>
              <a:rPr lang="en-US" altLang="ko-KR" dirty="0" smtClean="0"/>
              <a:t>. </a:t>
            </a:r>
            <a:r>
              <a:rPr lang="ko-KR" altLang="en-US" dirty="0"/>
              <a:t>그래서 이번에는</a:t>
            </a:r>
          </a:p>
          <a:p>
            <a:pPr lvl="1"/>
            <a:r>
              <a:rPr lang="en-US" altLang="ko-KR" dirty="0"/>
              <a:t>25% </a:t>
            </a:r>
            <a:r>
              <a:rPr lang="ko-KR" altLang="en-US" dirty="0"/>
              <a:t>전압을 가했더니 온도가 </a:t>
            </a:r>
            <a:r>
              <a:rPr lang="en-US" altLang="ko-KR" dirty="0"/>
              <a:t>15</a:t>
            </a:r>
            <a:r>
              <a:rPr lang="ko-KR" altLang="en-US" dirty="0"/>
              <a:t>도가 </a:t>
            </a:r>
            <a:r>
              <a:rPr lang="ko-KR" altLang="en-US" dirty="0" smtClean="0"/>
              <a:t>측정되었다</a:t>
            </a:r>
            <a:r>
              <a:rPr lang="en-US" altLang="ko-KR" dirty="0"/>
              <a:t>. </a:t>
            </a:r>
            <a:r>
              <a:rPr lang="ko-KR" altLang="en-US" dirty="0"/>
              <a:t>그래서 또 다시</a:t>
            </a:r>
          </a:p>
          <a:p>
            <a:pPr lvl="1"/>
            <a:r>
              <a:rPr lang="en-US" altLang="ko-KR" dirty="0"/>
              <a:t>10% </a:t>
            </a:r>
            <a:r>
              <a:rPr lang="ko-KR" altLang="en-US" dirty="0"/>
              <a:t>전압을 가했더니 온도가 </a:t>
            </a:r>
            <a:r>
              <a:rPr lang="en-US" altLang="ko-KR" dirty="0"/>
              <a:t>8</a:t>
            </a:r>
            <a:r>
              <a:rPr lang="ko-KR" altLang="en-US" dirty="0"/>
              <a:t>도가 측정되었다</a:t>
            </a:r>
            <a:r>
              <a:rPr lang="en-US" altLang="ko-KR" dirty="0"/>
              <a:t>. </a:t>
            </a:r>
            <a:r>
              <a:rPr lang="ko-KR" altLang="en-US" dirty="0"/>
              <a:t>그래서 또 </a:t>
            </a:r>
            <a:r>
              <a:rPr lang="en-US" altLang="ko-KR" dirty="0"/>
              <a:t>15%</a:t>
            </a:r>
            <a:r>
              <a:rPr lang="ko-KR" altLang="en-US" dirty="0"/>
              <a:t>를 주니 </a:t>
            </a:r>
            <a:r>
              <a:rPr lang="en-US" altLang="ko-KR" dirty="0"/>
              <a:t>11</a:t>
            </a:r>
            <a:r>
              <a:rPr lang="ko-KR" altLang="en-US" dirty="0"/>
              <a:t>도가</a:t>
            </a:r>
            <a:r>
              <a:rPr lang="en-US" altLang="ko-KR" dirty="0"/>
              <a:t>, 12%</a:t>
            </a:r>
            <a:r>
              <a:rPr lang="ko-KR" altLang="en-US" dirty="0"/>
              <a:t>을 주니 </a:t>
            </a:r>
            <a:r>
              <a:rPr lang="en-US" altLang="ko-KR" dirty="0"/>
              <a:t>9.5</a:t>
            </a:r>
            <a:r>
              <a:rPr lang="ko-KR" altLang="en-US" dirty="0"/>
              <a:t>도가</a:t>
            </a:r>
          </a:p>
          <a:p>
            <a:pPr lvl="1"/>
            <a:r>
              <a:rPr lang="en-US" altLang="ko-KR" dirty="0"/>
              <a:t>11%</a:t>
            </a:r>
            <a:r>
              <a:rPr lang="ko-KR" altLang="en-US" dirty="0"/>
              <a:t>를 주니 </a:t>
            </a:r>
            <a:r>
              <a:rPr lang="en-US" altLang="ko-KR" dirty="0"/>
              <a:t>9.8</a:t>
            </a:r>
            <a:r>
              <a:rPr lang="ko-KR" altLang="en-US" dirty="0"/>
              <a:t>도가 </a:t>
            </a:r>
            <a:r>
              <a:rPr lang="ko-KR" altLang="en-US" dirty="0" err="1"/>
              <a:t>이런식으로</a:t>
            </a:r>
            <a:r>
              <a:rPr lang="ko-KR" altLang="en-US" dirty="0"/>
              <a:t> 측정이 되면 </a:t>
            </a:r>
            <a:r>
              <a:rPr lang="en-US" altLang="ko-KR" dirty="0"/>
              <a:t>10</a:t>
            </a:r>
            <a:r>
              <a:rPr lang="ko-KR" altLang="en-US" dirty="0"/>
              <a:t>도를 맞추기 위해서 직접 </a:t>
            </a:r>
            <a:r>
              <a:rPr lang="ko-KR" altLang="en-US" dirty="0" err="1"/>
              <a:t>몇번이나</a:t>
            </a:r>
            <a:r>
              <a:rPr lang="ko-KR" altLang="en-US" dirty="0"/>
              <a:t> </a:t>
            </a:r>
            <a:r>
              <a:rPr lang="ko-KR" altLang="en-US" dirty="0" err="1"/>
              <a:t>설정해야한다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당연히 비효율적인 방법이고 또 실상은 </a:t>
            </a:r>
            <a:r>
              <a:rPr lang="ko-KR" altLang="en-US" dirty="0" err="1"/>
              <a:t>저런식으로</a:t>
            </a:r>
            <a:r>
              <a:rPr lang="ko-KR" altLang="en-US" dirty="0"/>
              <a:t> </a:t>
            </a:r>
            <a:r>
              <a:rPr lang="ko-KR" altLang="en-US" dirty="0" err="1"/>
              <a:t>조작량에</a:t>
            </a:r>
            <a:r>
              <a:rPr lang="ko-KR" altLang="en-US" dirty="0"/>
              <a:t> 따라서 온도가 일정하게 직선으로 나오지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4236507"/>
            <a:ext cx="4505903" cy="2269067"/>
          </a:xfrm>
          <a:prstGeom prst="rect">
            <a:avLst/>
          </a:prstGeom>
        </p:spPr>
      </p:pic>
      <p:pic>
        <p:nvPicPr>
          <p:cNvPr id="1026" name="Picture 2" descr="https://mblogthumb-phinf.pstatic.net/MjAxNjExMDdfMyAg/MDAxNDc4NDQ4OTIwODg1.rSinkCN-N_O-joQ8oJZW7-qK3H60Nrb21uKcV6cIZyAg.gUPcHVdRooCn1DExPXfmUCY0zwD8zM1dnLWiUJkuhowg.JPEG.wjdendyd100/FESFSE_00002.jp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89" y="4236506"/>
            <a:ext cx="6647344" cy="226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비례제어 </a:t>
            </a:r>
            <a:r>
              <a:rPr lang="en-US" altLang="ko-KR" dirty="0" smtClean="0"/>
              <a:t>(P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/>
              <a:t>목표값과</a:t>
            </a:r>
            <a:r>
              <a:rPr lang="ko-KR" altLang="en-US" dirty="0"/>
              <a:t> </a:t>
            </a:r>
            <a:r>
              <a:rPr lang="ko-KR" altLang="en-US" dirty="0" err="1"/>
              <a:t>제어량의</a:t>
            </a:r>
            <a:r>
              <a:rPr lang="ko-KR" altLang="en-US" dirty="0"/>
              <a:t> 편차를 비교해서 편차가 크면 </a:t>
            </a:r>
            <a:r>
              <a:rPr lang="ko-KR" altLang="en-US" dirty="0" err="1"/>
              <a:t>조작량을</a:t>
            </a:r>
            <a:r>
              <a:rPr lang="ko-KR" altLang="en-US" dirty="0"/>
              <a:t> </a:t>
            </a:r>
            <a:r>
              <a:rPr lang="ko-KR" altLang="en-US" dirty="0" err="1"/>
              <a:t>크게하고</a:t>
            </a:r>
            <a:r>
              <a:rPr lang="en-US" altLang="ko-KR" dirty="0"/>
              <a:t>, </a:t>
            </a:r>
            <a:r>
              <a:rPr lang="ko-KR" altLang="en-US" dirty="0"/>
              <a:t>편차가 작으면 </a:t>
            </a:r>
            <a:r>
              <a:rPr lang="ko-KR" altLang="en-US" dirty="0" err="1"/>
              <a:t>조작량이</a:t>
            </a:r>
            <a:r>
              <a:rPr lang="ko-KR" altLang="en-US" dirty="0"/>
              <a:t> 점차 줄어드는 방식이다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https://mblogthumb-phinf.pstatic.net/MjAxNjExMDdfMjUx/MDAxNDc4NDQ5NjM1MDMw.oYDJXl1znwAgkVYKp2i5PR-rayBhrHMKY_HkCufGMYcg.6S4uN5f85NbpDs_k5Y52DpSoYtihnBHeQ-WJfOivIJIg.JPEG.wjdendyd100/%EA%B7%B8%EB%A6%BC2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1958785"/>
            <a:ext cx="5930900" cy="476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971925" y="3581400"/>
            <a:ext cx="4667250" cy="0"/>
          </a:xfrm>
          <a:prstGeom prst="lin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비례제어 </a:t>
            </a:r>
            <a:r>
              <a:rPr lang="en-US" altLang="ko-KR" dirty="0"/>
              <a:t>(P </a:t>
            </a:r>
            <a:r>
              <a:rPr lang="ko-KR" altLang="en-US" dirty="0"/>
              <a:t>제어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 smtClean="0"/>
              <a:t>제어의 비례 상수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</a:t>
            </a:r>
            <a:r>
              <a:rPr lang="en-US" altLang="ko-KR" baseline="-25000" dirty="0" err="1" smtClean="0"/>
              <a:t>p</a:t>
            </a:r>
            <a:endParaRPr lang="en-US" altLang="ko-KR" baseline="-25000" dirty="0" smtClean="0"/>
          </a:p>
          <a:p>
            <a:r>
              <a:rPr lang="en-US" altLang="ko-KR" dirty="0" err="1" smtClean="0"/>
              <a:t>K</a:t>
            </a:r>
            <a:r>
              <a:rPr lang="en-US" altLang="ko-KR" baseline="-25000" dirty="0" err="1" smtClean="0"/>
              <a:t>p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설정 </a:t>
            </a:r>
            <a:r>
              <a:rPr lang="en-US" altLang="ko-KR" dirty="0"/>
              <a:t>RPM</a:t>
            </a:r>
            <a:r>
              <a:rPr lang="ko-KR" altLang="en-US" dirty="0"/>
              <a:t>이 </a:t>
            </a:r>
            <a:r>
              <a:rPr lang="en-US" altLang="ko-KR" dirty="0" smtClean="0"/>
              <a:t>500,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처음 </a:t>
            </a:r>
            <a:r>
              <a:rPr lang="en-US" altLang="ko-KR" dirty="0" smtClean="0"/>
              <a:t>RPM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 </a:t>
            </a:r>
            <a:r>
              <a:rPr lang="en-US" altLang="ko-KR" dirty="0" smtClean="0">
                <a:sym typeface="Wingdings" panose="05000000000000000000" pitchFamily="2" charset="2"/>
              </a:rPr>
              <a:t> 100% </a:t>
            </a:r>
            <a:r>
              <a:rPr lang="ko-KR" altLang="en-US" dirty="0" err="1" smtClean="0"/>
              <a:t>조작량이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600 </a:t>
            </a:r>
            <a:r>
              <a:rPr lang="ko-KR" altLang="en-US" dirty="0" smtClean="0"/>
              <a:t>이라 가정</a:t>
            </a:r>
            <a:endParaRPr lang="en-US" altLang="ko-KR" dirty="0"/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50%</a:t>
            </a:r>
            <a:r>
              <a:rPr lang="ko-KR" altLang="en-US" dirty="0"/>
              <a:t>이상이면 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조작량을</a:t>
            </a:r>
            <a:r>
              <a:rPr lang="ko-KR" altLang="en-US" dirty="0" smtClean="0"/>
              <a:t> </a:t>
            </a:r>
            <a:r>
              <a:rPr lang="en-US" altLang="ko-KR" dirty="0"/>
              <a:t>100%</a:t>
            </a:r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50</a:t>
            </a:r>
            <a:r>
              <a:rPr lang="en-US" altLang="ko-KR" dirty="0" smtClean="0"/>
              <a:t>%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~</a:t>
            </a:r>
            <a:r>
              <a:rPr lang="en-US" altLang="ko-KR" dirty="0"/>
              <a:t>30%</a:t>
            </a:r>
            <a:r>
              <a:rPr lang="ko-KR" altLang="en-US" dirty="0"/>
              <a:t>이상이면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조작량을</a:t>
            </a:r>
            <a:r>
              <a:rPr lang="ko-KR" altLang="en-US" dirty="0" smtClean="0"/>
              <a:t> </a:t>
            </a:r>
            <a:r>
              <a:rPr lang="en-US" altLang="ko-KR" dirty="0"/>
              <a:t>50%</a:t>
            </a:r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30</a:t>
            </a:r>
            <a:r>
              <a:rPr lang="en-US" altLang="ko-KR" dirty="0" smtClean="0"/>
              <a:t>%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~</a:t>
            </a:r>
            <a:r>
              <a:rPr lang="en-US" altLang="ko-KR" dirty="0"/>
              <a:t>20%</a:t>
            </a:r>
            <a:r>
              <a:rPr lang="ko-KR" altLang="en-US" dirty="0"/>
              <a:t>이상이면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조작량을</a:t>
            </a:r>
            <a:r>
              <a:rPr lang="ko-KR" altLang="en-US" dirty="0" smtClean="0"/>
              <a:t> </a:t>
            </a:r>
            <a:r>
              <a:rPr lang="en-US" altLang="ko-KR" dirty="0"/>
              <a:t>25%</a:t>
            </a:r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20</a:t>
            </a:r>
            <a:r>
              <a:rPr lang="en-US" altLang="ko-KR" dirty="0" smtClean="0"/>
              <a:t>%</a:t>
            </a:r>
            <a:r>
              <a:rPr lang="ko-KR" altLang="en-US" dirty="0" smtClean="0"/>
              <a:t>미안</a:t>
            </a:r>
            <a:r>
              <a:rPr lang="en-US" altLang="ko-KR" dirty="0" smtClean="0"/>
              <a:t>~</a:t>
            </a:r>
            <a:r>
              <a:rPr lang="en-US" altLang="ko-KR" dirty="0"/>
              <a:t>10</a:t>
            </a:r>
            <a:r>
              <a:rPr lang="en-US" altLang="ko-KR" dirty="0" smtClean="0"/>
              <a:t>%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조작량을</a:t>
            </a:r>
            <a:r>
              <a:rPr lang="ko-KR" altLang="en-US" dirty="0" smtClean="0"/>
              <a:t> </a:t>
            </a:r>
            <a:r>
              <a:rPr lang="en-US" altLang="ko-KR" dirty="0"/>
              <a:t>12.5%</a:t>
            </a:r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10</a:t>
            </a:r>
            <a:r>
              <a:rPr lang="en-US" altLang="ko-KR" dirty="0" smtClean="0"/>
              <a:t>%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~</a:t>
            </a:r>
            <a:r>
              <a:rPr lang="en-US" altLang="ko-KR" dirty="0"/>
              <a:t>5</a:t>
            </a:r>
            <a:r>
              <a:rPr lang="en-US" altLang="ko-KR" dirty="0" smtClean="0"/>
              <a:t>%</a:t>
            </a:r>
            <a:r>
              <a:rPr lang="ko-KR" altLang="en-US" dirty="0" smtClean="0"/>
              <a:t>이상이면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조작량을</a:t>
            </a:r>
            <a:r>
              <a:rPr lang="ko-KR" altLang="en-US" dirty="0" smtClean="0"/>
              <a:t> </a:t>
            </a:r>
            <a:r>
              <a:rPr lang="en-US" altLang="ko-KR" dirty="0"/>
              <a:t>5%</a:t>
            </a:r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5</a:t>
            </a:r>
            <a:r>
              <a:rPr lang="en-US" altLang="ko-KR" dirty="0" smtClean="0"/>
              <a:t>%</a:t>
            </a:r>
            <a:r>
              <a:rPr lang="ko-KR" altLang="en-US" dirty="0" smtClean="0"/>
              <a:t>미안</a:t>
            </a:r>
            <a:r>
              <a:rPr lang="en-US" altLang="ko-KR" dirty="0" smtClean="0"/>
              <a:t>~</a:t>
            </a:r>
            <a:r>
              <a:rPr lang="en-US" altLang="ko-KR" dirty="0"/>
              <a:t>1</a:t>
            </a:r>
            <a:r>
              <a:rPr lang="en-US" altLang="ko-KR" dirty="0" smtClean="0"/>
              <a:t>%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조작량을</a:t>
            </a:r>
            <a:r>
              <a:rPr lang="ko-KR" altLang="en-US" dirty="0" smtClean="0"/>
              <a:t> </a:t>
            </a:r>
            <a:r>
              <a:rPr lang="en-US" altLang="ko-KR" dirty="0"/>
              <a:t>1%</a:t>
            </a:r>
          </a:p>
          <a:p>
            <a:pPr lvl="1"/>
            <a:r>
              <a:rPr lang="ko-KR" altLang="en-US" dirty="0"/>
              <a:t>편차가 </a:t>
            </a:r>
            <a:r>
              <a:rPr lang="en-US" altLang="ko-KR" dirty="0" smtClean="0"/>
              <a:t>1%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~0</a:t>
            </a:r>
            <a:r>
              <a:rPr lang="en-US" altLang="ko-KR" dirty="0"/>
              <a:t>%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	</a:t>
            </a:r>
            <a:r>
              <a:rPr lang="ko-KR" altLang="en-US" dirty="0" smtClean="0"/>
              <a:t>고정 값</a:t>
            </a:r>
            <a:endParaRPr lang="ko-KR" altLang="en-US" dirty="0"/>
          </a:p>
          <a:p>
            <a:pPr lvl="1"/>
            <a:endParaRPr lang="ko-KR" altLang="en-US" baseline="-25000" dirty="0"/>
          </a:p>
        </p:txBody>
      </p:sp>
      <p:pic>
        <p:nvPicPr>
          <p:cNvPr id="4098" name="Picture 2" descr="https://mblogthumb-phinf.pstatic.net/MjAxNjExMDdfMTIg/MDAxNDc4NDUwMjY3MTc4.mlJiXZxu3pjVK9HYSQeIb2PES1V6jUNyiucje0jPt78g.dfrpDseyKIVW4cAHDnX_IcDxjmJka7-ZDHZ_Gh-m10gg.JPEG.wjdendyd100/FESFSE_00005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058" y="3029479"/>
            <a:ext cx="5273675" cy="321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87321"/>
              </p:ext>
            </p:extLst>
          </p:nvPr>
        </p:nvGraphicFramePr>
        <p:xfrm>
          <a:off x="898528" y="5400674"/>
          <a:ext cx="5197472" cy="1254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496"/>
                <a:gridCol w="742496"/>
                <a:gridCol w="742496"/>
                <a:gridCol w="742496"/>
                <a:gridCol w="742496"/>
                <a:gridCol w="742496"/>
                <a:gridCol w="742496"/>
              </a:tblGrid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회수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기준값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초기값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600.00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450.00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525.00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495.00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501.00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편차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100.0%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-20.0%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10.0%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-5.0%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1.0%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-0.2%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입력값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600.00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-150.00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75.00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-30.00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6.00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353050" y="5305426"/>
            <a:ext cx="742950" cy="141605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송성훈 구" panose="02010504000101010101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송성훈 구" panose="02010504000101010101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216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강의 </a:t>
            </a: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IV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송성훈 구" panose="0201050400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7" y="4177736"/>
            <a:ext cx="8920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제어기 구성 및 프로그램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모터 제어 이론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서보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모터 제어 이론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비례제어 </a:t>
            </a:r>
            <a:r>
              <a:rPr lang="en-US" altLang="ko-KR" dirty="0"/>
              <a:t>(P </a:t>
            </a:r>
            <a:r>
              <a:rPr lang="ko-KR" altLang="en-US" dirty="0"/>
              <a:t>제어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 smtClean="0"/>
              <a:t>제어의 비례 상수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</a:t>
            </a:r>
            <a:r>
              <a:rPr lang="en-US" altLang="ko-KR" baseline="-25000" dirty="0" err="1" smtClean="0"/>
              <a:t>p</a:t>
            </a:r>
            <a:endParaRPr lang="en-US" altLang="ko-KR" baseline="-25000" dirty="0" smtClean="0"/>
          </a:p>
          <a:p>
            <a:r>
              <a:rPr lang="en-US" altLang="ko-KR" dirty="0" err="1" smtClean="0"/>
              <a:t>K</a:t>
            </a:r>
            <a:r>
              <a:rPr lang="en-US" altLang="ko-KR" baseline="-25000" dirty="0" err="1" smtClean="0"/>
              <a:t>p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50%</a:t>
            </a:r>
            <a:r>
              <a:rPr lang="ko-KR" altLang="en-US" dirty="0"/>
              <a:t>이상이면 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조작량을</a:t>
            </a:r>
            <a:r>
              <a:rPr lang="ko-KR" altLang="en-US" dirty="0" smtClean="0"/>
              <a:t>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 smtClean="0"/>
              <a:t>편차가 </a:t>
            </a:r>
            <a:r>
              <a:rPr lang="en-US" altLang="ko-KR" dirty="0"/>
              <a:t>50%</a:t>
            </a:r>
            <a:r>
              <a:rPr lang="ko-KR" altLang="en-US" dirty="0"/>
              <a:t>미만</a:t>
            </a:r>
            <a:r>
              <a:rPr lang="en-US" altLang="ko-KR" dirty="0"/>
              <a:t>~30%</a:t>
            </a:r>
            <a:r>
              <a:rPr lang="ko-KR" altLang="en-US" dirty="0"/>
              <a:t>이상이면 </a:t>
            </a:r>
            <a:r>
              <a:rPr lang="en-US" altLang="ko-KR" dirty="0"/>
              <a:t>	</a:t>
            </a:r>
            <a:r>
              <a:rPr lang="ko-KR" altLang="en-US" dirty="0" err="1"/>
              <a:t>조작량을</a:t>
            </a:r>
            <a:r>
              <a:rPr lang="ko-KR" altLang="en-US" dirty="0"/>
              <a:t> </a:t>
            </a:r>
            <a:r>
              <a:rPr lang="en-US" altLang="ko-KR" dirty="0" smtClean="0"/>
              <a:t>20</a:t>
            </a:r>
            <a:r>
              <a:rPr lang="en-US" altLang="ko-KR" dirty="0"/>
              <a:t>%</a:t>
            </a:r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30%</a:t>
            </a:r>
            <a:r>
              <a:rPr lang="ko-KR" altLang="en-US" dirty="0"/>
              <a:t>미만</a:t>
            </a:r>
            <a:r>
              <a:rPr lang="en-US" altLang="ko-KR" dirty="0"/>
              <a:t>~20%</a:t>
            </a:r>
            <a:r>
              <a:rPr lang="ko-KR" altLang="en-US" dirty="0"/>
              <a:t>이상이면 </a:t>
            </a:r>
            <a:r>
              <a:rPr lang="en-US" altLang="ko-KR" dirty="0"/>
              <a:t>	</a:t>
            </a:r>
            <a:r>
              <a:rPr lang="ko-KR" altLang="en-US" dirty="0" err="1"/>
              <a:t>조작량을</a:t>
            </a:r>
            <a:r>
              <a:rPr lang="ko-KR" altLang="en-US" dirty="0"/>
              <a:t> </a:t>
            </a:r>
            <a:r>
              <a:rPr lang="en-US" altLang="ko-KR" dirty="0" smtClean="0"/>
              <a:t>10%</a:t>
            </a:r>
            <a:endParaRPr lang="en-US" altLang="ko-KR" dirty="0"/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20%</a:t>
            </a:r>
            <a:r>
              <a:rPr lang="ko-KR" altLang="en-US" dirty="0"/>
              <a:t>미안</a:t>
            </a:r>
            <a:r>
              <a:rPr lang="en-US" altLang="ko-KR" dirty="0"/>
              <a:t>~10%</a:t>
            </a:r>
            <a:r>
              <a:rPr lang="ko-KR" altLang="en-US" dirty="0"/>
              <a:t>이상이면 </a:t>
            </a:r>
            <a:r>
              <a:rPr lang="en-US" altLang="ko-KR" dirty="0"/>
              <a:t>	</a:t>
            </a:r>
            <a:r>
              <a:rPr lang="ko-KR" altLang="en-US" dirty="0" err="1"/>
              <a:t>조작량을</a:t>
            </a:r>
            <a:r>
              <a:rPr lang="ko-KR" altLang="en-US" dirty="0"/>
              <a:t> </a:t>
            </a:r>
            <a:r>
              <a:rPr lang="en-US" altLang="ko-KR" dirty="0" smtClean="0"/>
              <a:t>5%</a:t>
            </a:r>
            <a:endParaRPr lang="en-US" altLang="ko-KR" dirty="0"/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10%</a:t>
            </a:r>
            <a:r>
              <a:rPr lang="ko-KR" altLang="en-US" dirty="0"/>
              <a:t>미만</a:t>
            </a:r>
            <a:r>
              <a:rPr lang="en-US" altLang="ko-KR" dirty="0"/>
              <a:t>~5%</a:t>
            </a:r>
            <a:r>
              <a:rPr lang="ko-KR" altLang="en-US" dirty="0"/>
              <a:t>이상이면</a:t>
            </a:r>
            <a:r>
              <a:rPr lang="en-US" altLang="ko-KR" dirty="0"/>
              <a:t>	</a:t>
            </a:r>
            <a:r>
              <a:rPr lang="ko-KR" altLang="en-US" dirty="0" err="1"/>
              <a:t>조작량을</a:t>
            </a:r>
            <a:r>
              <a:rPr lang="ko-KR" altLang="en-US" dirty="0"/>
              <a:t> </a:t>
            </a:r>
            <a:r>
              <a:rPr lang="en-US" altLang="ko-KR" dirty="0" smtClean="0"/>
              <a:t>1%</a:t>
            </a:r>
            <a:endParaRPr lang="en-US" altLang="ko-KR" dirty="0"/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5%</a:t>
            </a:r>
            <a:r>
              <a:rPr lang="ko-KR" altLang="en-US" dirty="0"/>
              <a:t>미안</a:t>
            </a:r>
            <a:r>
              <a:rPr lang="en-US" altLang="ko-KR" dirty="0"/>
              <a:t>~1%</a:t>
            </a:r>
            <a:r>
              <a:rPr lang="ko-KR" altLang="en-US" dirty="0"/>
              <a:t>이상이면 </a:t>
            </a:r>
            <a:r>
              <a:rPr lang="en-US" altLang="ko-KR" dirty="0"/>
              <a:t>	</a:t>
            </a:r>
            <a:r>
              <a:rPr lang="ko-KR" altLang="en-US" dirty="0" err="1"/>
              <a:t>조작량을</a:t>
            </a:r>
            <a:r>
              <a:rPr lang="ko-KR" altLang="en-US" dirty="0"/>
              <a:t> </a:t>
            </a:r>
            <a:r>
              <a:rPr lang="en-US" altLang="ko-KR" dirty="0" smtClean="0"/>
              <a:t>0.5%</a:t>
            </a:r>
            <a:endParaRPr lang="en-US" altLang="ko-KR" dirty="0"/>
          </a:p>
          <a:p>
            <a:pPr lvl="1"/>
            <a:r>
              <a:rPr lang="ko-KR" altLang="en-US" dirty="0"/>
              <a:t>편차가 </a:t>
            </a:r>
            <a:r>
              <a:rPr lang="en-US" altLang="ko-KR" dirty="0"/>
              <a:t>1%</a:t>
            </a:r>
            <a:r>
              <a:rPr lang="ko-KR" altLang="en-US" dirty="0"/>
              <a:t>미만</a:t>
            </a:r>
            <a:r>
              <a:rPr lang="en-US" altLang="ko-KR" dirty="0"/>
              <a:t>~0%</a:t>
            </a:r>
            <a:r>
              <a:rPr lang="ko-KR" altLang="en-US" dirty="0"/>
              <a:t>라면</a:t>
            </a:r>
            <a:r>
              <a:rPr lang="en-US" altLang="ko-KR" dirty="0"/>
              <a:t>	</a:t>
            </a:r>
            <a:r>
              <a:rPr lang="ko-KR" altLang="en-US" dirty="0" smtClean="0"/>
              <a:t>고정 </a:t>
            </a:r>
            <a:r>
              <a:rPr lang="ko-KR" altLang="en-US" dirty="0"/>
              <a:t>값</a:t>
            </a:r>
          </a:p>
          <a:p>
            <a:pPr lvl="1"/>
            <a:endParaRPr lang="ko-KR" altLang="en-US" dirty="0"/>
          </a:p>
          <a:p>
            <a:pPr lvl="1"/>
            <a:endParaRPr lang="ko-KR" altLang="en-US" baseline="-25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38267"/>
              </p:ext>
            </p:extLst>
          </p:nvPr>
        </p:nvGraphicFramePr>
        <p:xfrm>
          <a:off x="657225" y="5221023"/>
          <a:ext cx="6858000" cy="132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655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회수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655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기준값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500.00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655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초기값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240.00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480.00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483.00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486.00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489.00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492.00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495.00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498.00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655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편차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100.0%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52.0%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4.0%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3.4%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2.8%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2.2%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1.6%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1.0%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0.4%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655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입력값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240.00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240.00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3.00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3.00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3.00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3.00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3.00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3.00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 우체국L" panose="02030504000101010101" pitchFamily="18" charset="-127"/>
                          <a:ea typeface=" 우체국L" panose="02030504000101010101" pitchFamily="18" charset="-127"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 우체국L" panose="02030504000101010101" pitchFamily="18" charset="-127"/>
                        <a:ea typeface=" 우체국L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8" name="Picture 2" descr="https://mblogthumb-phinf.pstatic.net/MjAxNjExMDdfMTIg/MDAxNDc4NDUwMjY3MTc4.mlJiXZxu3pjVK9HYSQeIb2PES1V6jUNyiucje0jPt78g.dfrpDseyKIVW4cAHDnX_IcDxjmJka7-ZDHZ_Gh-m10gg.JPEG.wjdendyd100/FESFSE_00005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58" y="1410229"/>
            <a:ext cx="5273675" cy="321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772275" y="5176838"/>
            <a:ext cx="742950" cy="141605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00" y="1235340"/>
            <a:ext cx="9439200" cy="52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비례제어 </a:t>
            </a:r>
            <a:r>
              <a:rPr lang="en-US" altLang="ko-KR" dirty="0"/>
              <a:t>(P </a:t>
            </a:r>
            <a:r>
              <a:rPr lang="ko-KR" altLang="en-US" dirty="0"/>
              <a:t>제어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한계</a:t>
            </a:r>
            <a:endParaRPr lang="en-US" altLang="ko-KR" dirty="0"/>
          </a:p>
          <a:p>
            <a:pPr lvl="1"/>
            <a:r>
              <a:rPr lang="ko-KR" altLang="en-US" dirty="0" err="1" smtClean="0"/>
              <a:t>목표값에</a:t>
            </a:r>
            <a:r>
              <a:rPr lang="ko-KR" altLang="en-US" dirty="0" smtClean="0"/>
              <a:t> </a:t>
            </a:r>
            <a:r>
              <a:rPr lang="ko-KR" altLang="en-US" dirty="0"/>
              <a:t>거의 가까워 지면 이 때 </a:t>
            </a:r>
            <a:r>
              <a:rPr lang="ko-KR" altLang="en-US" dirty="0" err="1"/>
              <a:t>부터는</a:t>
            </a:r>
            <a:r>
              <a:rPr lang="ko-KR" altLang="en-US" dirty="0"/>
              <a:t> 정상상태라고 하며</a:t>
            </a:r>
            <a:r>
              <a:rPr lang="en-US" altLang="ko-KR" dirty="0"/>
              <a:t>, </a:t>
            </a:r>
            <a:r>
              <a:rPr lang="ko-KR" altLang="en-US" dirty="0" smtClean="0"/>
              <a:t>이 </a:t>
            </a:r>
            <a:r>
              <a:rPr lang="ko-KR" altLang="en-US" dirty="0"/>
              <a:t>때 까지 걸리는 시간을 정착시간이라고 하는데 정착시간은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Kp</a:t>
            </a:r>
            <a:r>
              <a:rPr lang="ko-KR" altLang="en-US" dirty="0"/>
              <a:t>를 </a:t>
            </a:r>
            <a:r>
              <a:rPr lang="ko-KR" altLang="en-US" dirty="0" err="1" smtClean="0"/>
              <a:t>크게하든</a:t>
            </a:r>
            <a:r>
              <a:rPr lang="ko-KR" altLang="en-US" dirty="0" smtClean="0"/>
              <a:t> </a:t>
            </a:r>
            <a:r>
              <a:rPr lang="ko-KR" altLang="en-US" dirty="0" err="1"/>
              <a:t>작게하든</a:t>
            </a:r>
            <a:r>
              <a:rPr lang="ko-KR" altLang="en-US" dirty="0"/>
              <a:t> 똑같다</a:t>
            </a:r>
            <a:r>
              <a:rPr lang="en-US" altLang="ko-KR" dirty="0"/>
              <a:t>.  </a:t>
            </a:r>
          </a:p>
          <a:p>
            <a:pPr lvl="1"/>
            <a:r>
              <a:rPr lang="ko-KR" altLang="en-US" dirty="0" smtClean="0"/>
              <a:t>비례제어 </a:t>
            </a:r>
            <a:r>
              <a:rPr lang="en-US" altLang="ko-KR" dirty="0"/>
              <a:t>P</a:t>
            </a:r>
            <a:r>
              <a:rPr lang="ko-KR" altLang="en-US" dirty="0"/>
              <a:t>의 문제점은 </a:t>
            </a:r>
            <a:r>
              <a:rPr lang="ko-KR" altLang="en-US" dirty="0" err="1"/>
              <a:t>목표값에</a:t>
            </a:r>
            <a:r>
              <a:rPr lang="ko-KR" altLang="en-US" dirty="0"/>
              <a:t> 거의 비슷하게 접근하지만 </a:t>
            </a:r>
            <a:r>
              <a:rPr lang="ko-KR" altLang="en-US" dirty="0" smtClean="0"/>
              <a:t>잔류편차가 </a:t>
            </a:r>
            <a:r>
              <a:rPr lang="ko-KR" altLang="en-US" dirty="0"/>
              <a:t>남는다는 점이다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 descr="https://mblogthumb-phinf.pstatic.net/MjAxNjExMDdfMjA2/MDAxNDc4NDUwNzY2MTc3.Cau5SiNCJxzsucYEFRbBVZCTDGsOZCB04tWJrbWn9ykg.xmFTZhR8MZ0OwkD11tYZP2JGVxVc-9cM8uteUdPcVk4g.JPEG.wjdendyd100/%EA%B7%B8%EB%A6%BC3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857" y="2667000"/>
            <a:ext cx="4341876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PI(</a:t>
            </a:r>
            <a:r>
              <a:rPr lang="ko-KR" altLang="en-US" dirty="0"/>
              <a:t>비례</a:t>
            </a:r>
            <a:r>
              <a:rPr lang="en-US" altLang="ko-KR" dirty="0"/>
              <a:t>+</a:t>
            </a:r>
            <a:r>
              <a:rPr lang="ko-KR" altLang="en-US" dirty="0"/>
              <a:t>적분</a:t>
            </a:r>
            <a:r>
              <a:rPr lang="en-US" altLang="ko-KR" dirty="0"/>
              <a:t>)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/>
              <a:t>I(</a:t>
            </a:r>
            <a:r>
              <a:rPr lang="ko-KR" altLang="en-US" dirty="0"/>
              <a:t>적분</a:t>
            </a:r>
            <a:r>
              <a:rPr lang="en-US" altLang="ko-KR" dirty="0"/>
              <a:t>)</a:t>
            </a:r>
            <a:r>
              <a:rPr lang="ko-KR" altLang="en-US" dirty="0"/>
              <a:t>제어 방식으로 </a:t>
            </a:r>
            <a:r>
              <a:rPr lang="en-US" altLang="ko-KR" dirty="0"/>
              <a:t>P</a:t>
            </a:r>
            <a:r>
              <a:rPr lang="ko-KR" altLang="en-US" dirty="0"/>
              <a:t>제어를 통해 정착시간이 걸려서 </a:t>
            </a:r>
            <a:r>
              <a:rPr lang="ko-KR" altLang="en-US" dirty="0" err="1"/>
              <a:t>목표값</a:t>
            </a:r>
            <a:r>
              <a:rPr lang="ko-KR" altLang="en-US" dirty="0"/>
              <a:t> 근처인 정상상태에 도달하여 잔류편차가 남은 상태에서 누적되는 잔류편차에 대한 </a:t>
            </a:r>
            <a:r>
              <a:rPr lang="ko-KR" altLang="en-US" dirty="0" err="1"/>
              <a:t>시간값으로</a:t>
            </a:r>
            <a:r>
              <a:rPr lang="ko-KR" altLang="en-US" dirty="0"/>
              <a:t> </a:t>
            </a:r>
            <a:r>
              <a:rPr lang="ko-KR" altLang="en-US" dirty="0" smtClean="0"/>
              <a:t>적분하여 </a:t>
            </a:r>
            <a:r>
              <a:rPr lang="ko-KR" altLang="en-US" dirty="0" err="1" smtClean="0"/>
              <a:t>목표값에</a:t>
            </a:r>
            <a:r>
              <a:rPr lang="ko-KR" altLang="en-US" dirty="0" smtClean="0"/>
              <a:t> </a:t>
            </a:r>
            <a:r>
              <a:rPr lang="ko-KR" altLang="en-US" dirty="0"/>
              <a:t>좀 더 정밀하게 접근하도록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적분제어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비례상수 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i</a:t>
            </a:r>
          </a:p>
          <a:p>
            <a:pPr lvl="2"/>
            <a:r>
              <a:rPr lang="ko-KR" altLang="en-US" dirty="0" smtClean="0"/>
              <a:t>적분제어 </a:t>
            </a:r>
            <a:r>
              <a:rPr lang="ko-KR" altLang="en-US" dirty="0"/>
              <a:t>요소인 </a:t>
            </a:r>
            <a:r>
              <a:rPr lang="en-US" altLang="ko-KR" dirty="0"/>
              <a:t>Ki</a:t>
            </a:r>
            <a:r>
              <a:rPr lang="ko-KR" altLang="en-US" dirty="0"/>
              <a:t>가 크면 </a:t>
            </a:r>
            <a:r>
              <a:rPr lang="ko-KR" altLang="en-US" dirty="0" err="1"/>
              <a:t>오버슈트가</a:t>
            </a:r>
            <a:r>
              <a:rPr lang="ko-KR" altLang="en-US" dirty="0"/>
              <a:t> 커지고 따라서 상승시간이 미세하게 감소한다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반대로 </a:t>
            </a:r>
            <a:r>
              <a:rPr lang="en-US" altLang="ko-KR" dirty="0"/>
              <a:t>Ki</a:t>
            </a:r>
            <a:r>
              <a:rPr lang="ko-KR" altLang="en-US" dirty="0"/>
              <a:t>가 작으면 </a:t>
            </a:r>
            <a:r>
              <a:rPr lang="ko-KR" altLang="en-US" dirty="0" err="1"/>
              <a:t>오버슈트는</a:t>
            </a:r>
            <a:r>
              <a:rPr lang="ko-KR" altLang="en-US" dirty="0"/>
              <a:t> 줄어들고 따라서 상승시간은 증가한다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적분제어를 하게 되면 </a:t>
            </a:r>
            <a:r>
              <a:rPr lang="en-US" altLang="ko-KR" dirty="0"/>
              <a:t>P</a:t>
            </a:r>
            <a:r>
              <a:rPr lang="ko-KR" altLang="en-US" dirty="0"/>
              <a:t>제어를 거친 정상상태오차를 제거할 수 있지만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</a:t>
            </a:r>
            <a:r>
              <a:rPr lang="ko-KR" altLang="en-US" dirty="0"/>
              <a:t>만큼 정착시간이 플러스 되는데 </a:t>
            </a:r>
            <a:r>
              <a:rPr lang="en-US" altLang="ko-KR" dirty="0"/>
              <a:t>Ki</a:t>
            </a:r>
            <a:r>
              <a:rPr lang="ko-KR" altLang="en-US" dirty="0"/>
              <a:t>가 클수록 </a:t>
            </a:r>
            <a:r>
              <a:rPr lang="ko-KR" altLang="en-US" dirty="0" err="1"/>
              <a:t>오버슈트와</a:t>
            </a:r>
            <a:r>
              <a:rPr lang="ko-KR" altLang="en-US" dirty="0"/>
              <a:t> </a:t>
            </a:r>
            <a:r>
              <a:rPr lang="ko-KR" altLang="en-US" dirty="0" err="1"/>
              <a:t>언더슈트가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크기 </a:t>
            </a:r>
            <a:r>
              <a:rPr lang="ko-KR" altLang="en-US" dirty="0"/>
              <a:t>때문에 정착시간이 더 증가된다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170" name="Picture 2" descr="https://mblogthumb-phinf.pstatic.net/MjAxNjExMDdfNzAg/MDAxNDc4NDUxNzM5OTcy.xiBuzwAKeQFS55zKXDe9kr4GF7m8WTgIafawgyhuoOQg.vx2Srtgh39gqjlzX4K8ZsIkq5e58hgUtwS5x6-3RQVwg.JPEG.wjdendyd100/FESFSE_00008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14" y="4465613"/>
            <a:ext cx="6033819" cy="208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mblogthumb-phinf.pstatic.net/MjAxNjExMDdfNzgg/MDAxNDc4NDUxMTA1MDQy.plklYUzr44O_e-OWJZh_xhzQky0c0KParhKLAdFVJDcg.RO18XRtfLgY-Ql8ohd04hBAJzSyqatUZCvJ2Xl9Q-1Ag.JPEG.wjdendyd100/4e95d40e47035.jp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991" y="3267075"/>
            <a:ext cx="4169442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PI(</a:t>
            </a:r>
            <a:r>
              <a:rPr lang="ko-KR" altLang="en-US" dirty="0"/>
              <a:t>비례</a:t>
            </a:r>
            <a:r>
              <a:rPr lang="en-US" altLang="ko-KR" dirty="0"/>
              <a:t>+</a:t>
            </a:r>
            <a:r>
              <a:rPr lang="ko-KR" altLang="en-US" dirty="0"/>
              <a:t>적분</a:t>
            </a:r>
            <a:r>
              <a:rPr lang="en-US" altLang="ko-KR" dirty="0"/>
              <a:t>)</a:t>
            </a:r>
            <a:r>
              <a:rPr lang="ko-KR" altLang="en-US" dirty="0" smtClean="0"/>
              <a:t>제어의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한계</a:t>
            </a:r>
            <a:endParaRPr lang="en-US" altLang="ko-KR" dirty="0"/>
          </a:p>
          <a:p>
            <a:pPr lvl="1"/>
            <a:r>
              <a:rPr lang="en-US" altLang="ko-KR" dirty="0" smtClean="0"/>
              <a:t>I</a:t>
            </a:r>
            <a:r>
              <a:rPr lang="ko-KR" altLang="en-US" dirty="0"/>
              <a:t>제어의 가장 큰 문제점은 </a:t>
            </a:r>
            <a:r>
              <a:rPr lang="ko-KR" altLang="en-US" dirty="0" err="1"/>
              <a:t>외란이</a:t>
            </a:r>
            <a:r>
              <a:rPr lang="ko-KR" altLang="en-US" dirty="0"/>
              <a:t> 발생하면 반응속도가 너무 느리다는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왜냐면 </a:t>
            </a:r>
            <a:r>
              <a:rPr lang="ko-KR" altLang="en-US" dirty="0"/>
              <a:t>좀 더 정밀하게 </a:t>
            </a:r>
            <a:r>
              <a:rPr lang="ko-KR" altLang="en-US" dirty="0" err="1" smtClean="0"/>
              <a:t>목표값에</a:t>
            </a:r>
            <a:r>
              <a:rPr lang="ko-KR" altLang="en-US" dirty="0" smtClean="0"/>
              <a:t> </a:t>
            </a:r>
            <a:r>
              <a:rPr lang="ko-KR" altLang="en-US" dirty="0"/>
              <a:t>가깝게 하도록 </a:t>
            </a:r>
            <a:r>
              <a:rPr lang="ko-KR" altLang="en-US" dirty="0" err="1"/>
              <a:t>하기위해서</a:t>
            </a:r>
            <a:r>
              <a:rPr lang="ko-KR" altLang="en-US" dirty="0"/>
              <a:t> </a:t>
            </a:r>
            <a:r>
              <a:rPr lang="ko-KR" altLang="en-US" dirty="0" err="1"/>
              <a:t>조작량</a:t>
            </a:r>
            <a:r>
              <a:rPr lang="ko-KR" altLang="en-US" dirty="0"/>
              <a:t> 변화를 즉</a:t>
            </a:r>
            <a:r>
              <a:rPr lang="en-US" altLang="ko-KR" dirty="0"/>
              <a:t>, </a:t>
            </a:r>
            <a:r>
              <a:rPr lang="ko-KR" altLang="en-US" dirty="0"/>
              <a:t>편차에 대한 </a:t>
            </a:r>
            <a:r>
              <a:rPr lang="ko-KR" altLang="en-US" dirty="0" err="1"/>
              <a:t>조작량의</a:t>
            </a:r>
            <a:r>
              <a:rPr lang="ko-KR" altLang="en-US" dirty="0"/>
              <a:t> 변화를 미세하게 해뒀기 때문에 갑자기 </a:t>
            </a:r>
            <a:r>
              <a:rPr lang="ko-KR" altLang="en-US" dirty="0" err="1"/>
              <a:t>외란에</a:t>
            </a:r>
            <a:r>
              <a:rPr lang="ko-KR" altLang="en-US" dirty="0"/>
              <a:t> 의해서 </a:t>
            </a:r>
            <a:r>
              <a:rPr lang="ko-KR" altLang="en-US" dirty="0" err="1"/>
              <a:t>제어량이</a:t>
            </a:r>
            <a:r>
              <a:rPr lang="ko-KR" altLang="en-US" dirty="0"/>
              <a:t> 갑자기 크게 변해도 </a:t>
            </a:r>
            <a:r>
              <a:rPr lang="ko-KR" altLang="en-US" dirty="0" err="1"/>
              <a:t>조작량</a:t>
            </a:r>
            <a:r>
              <a:rPr lang="ko-KR" altLang="en-US" dirty="0"/>
              <a:t> 변화가 미세하기 때문에 외란 신호를 다시 목표 값 근처로 가져오는데 시간이 </a:t>
            </a:r>
            <a:r>
              <a:rPr lang="ko-KR" altLang="en-US" dirty="0" err="1"/>
              <a:t>오래걸린다는</a:t>
            </a:r>
            <a:r>
              <a:rPr lang="ko-KR" altLang="en-US" dirty="0"/>
              <a:t> 말이다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PID(</a:t>
            </a:r>
            <a:r>
              <a:rPr lang="ko-KR" altLang="en-US" dirty="0" smtClean="0"/>
              <a:t>비례</a:t>
            </a:r>
            <a:r>
              <a:rPr lang="en-US" altLang="ko-KR" dirty="0" smtClean="0"/>
              <a:t>+</a:t>
            </a:r>
            <a:r>
              <a:rPr lang="ko-KR" altLang="en-US" dirty="0" smtClean="0"/>
              <a:t>적분</a:t>
            </a:r>
            <a:r>
              <a:rPr lang="en-US" altLang="ko-KR" dirty="0" smtClean="0"/>
              <a:t>+</a:t>
            </a:r>
            <a:r>
              <a:rPr lang="ko-KR" altLang="en-US" dirty="0" smtClean="0"/>
              <a:t>미분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/>
              <a:t>D(</a:t>
            </a:r>
            <a:r>
              <a:rPr lang="ko-KR" altLang="en-US" dirty="0"/>
              <a:t>미분</a:t>
            </a:r>
            <a:r>
              <a:rPr lang="en-US" altLang="ko-KR" dirty="0"/>
              <a:t>)</a:t>
            </a:r>
            <a:r>
              <a:rPr lang="ko-KR" altLang="en-US" dirty="0"/>
              <a:t>제어 방식은 목표량과 </a:t>
            </a:r>
            <a:r>
              <a:rPr lang="ko-KR" altLang="en-US" dirty="0" err="1"/>
              <a:t>제어량의</a:t>
            </a:r>
            <a:r>
              <a:rPr lang="ko-KR" altLang="en-US" dirty="0"/>
              <a:t> </a:t>
            </a:r>
            <a:r>
              <a:rPr lang="ko-KR" altLang="en-US" dirty="0" err="1"/>
              <a:t>오차값을</a:t>
            </a:r>
            <a:r>
              <a:rPr lang="ko-KR" altLang="en-US" dirty="0"/>
              <a:t> 비교하여 오차와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반대되는 </a:t>
            </a:r>
            <a:r>
              <a:rPr lang="ko-KR" altLang="en-US" dirty="0"/>
              <a:t>기울기의 </a:t>
            </a:r>
            <a:r>
              <a:rPr lang="ko-KR" altLang="en-US" dirty="0" err="1"/>
              <a:t>조작량을</a:t>
            </a:r>
            <a:r>
              <a:rPr lang="ko-KR" altLang="en-US" dirty="0"/>
              <a:t> 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 </a:t>
            </a:r>
            <a:r>
              <a:rPr lang="ko-KR" altLang="en-US" dirty="0" err="1"/>
              <a:t>목표값과</a:t>
            </a:r>
            <a:r>
              <a:rPr lang="ko-KR" altLang="en-US" dirty="0"/>
              <a:t> 오차가 </a:t>
            </a:r>
            <a:r>
              <a:rPr lang="en-US" altLang="ko-KR" dirty="0"/>
              <a:t>+10 </a:t>
            </a:r>
            <a:r>
              <a:rPr lang="ko-KR" altLang="en-US" dirty="0"/>
              <a:t>만큼이라면 </a:t>
            </a:r>
            <a:r>
              <a:rPr lang="en-US" altLang="ko-KR" dirty="0"/>
              <a:t>-10</a:t>
            </a:r>
            <a:r>
              <a:rPr lang="ko-KR" altLang="en-US" dirty="0"/>
              <a:t>에 대한 기울기를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조작량으로</a:t>
            </a:r>
            <a:r>
              <a:rPr lang="ko-KR" altLang="en-US" dirty="0" smtClean="0"/>
              <a:t> </a:t>
            </a:r>
            <a:r>
              <a:rPr lang="ko-KR" altLang="en-US" dirty="0"/>
              <a:t>준다는 말이다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PI</a:t>
            </a:r>
            <a:r>
              <a:rPr lang="ko-KR" altLang="en-US" dirty="0"/>
              <a:t>제어에서 갑자기 </a:t>
            </a:r>
            <a:r>
              <a:rPr lang="ko-KR" altLang="en-US" dirty="0" err="1"/>
              <a:t>외란이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일어나더라도 </a:t>
            </a:r>
            <a:r>
              <a:rPr lang="en-US" altLang="ko-KR" dirty="0"/>
              <a:t>D</a:t>
            </a:r>
            <a:r>
              <a:rPr lang="ko-KR" altLang="en-US" dirty="0"/>
              <a:t>제어가 있으면 </a:t>
            </a:r>
            <a:r>
              <a:rPr lang="ko-KR" altLang="en-US" dirty="0" err="1"/>
              <a:t>외란과</a:t>
            </a:r>
            <a:r>
              <a:rPr lang="ko-KR" altLang="en-US" dirty="0"/>
              <a:t> </a:t>
            </a:r>
            <a:r>
              <a:rPr lang="ko-KR" altLang="en-US" dirty="0" err="1"/>
              <a:t>목표값의</a:t>
            </a:r>
            <a:r>
              <a:rPr lang="ko-KR" altLang="en-US" dirty="0"/>
              <a:t> 오차를 비교해서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빠르게 </a:t>
            </a:r>
            <a:r>
              <a:rPr lang="ko-KR" altLang="en-US" dirty="0"/>
              <a:t>다시 안정화 시킬 수 있다</a:t>
            </a:r>
          </a:p>
          <a:p>
            <a:pPr lvl="1"/>
            <a:endParaRPr lang="ko-KR" altLang="en-US" dirty="0"/>
          </a:p>
        </p:txBody>
      </p:sp>
      <p:pic>
        <p:nvPicPr>
          <p:cNvPr id="8194" name="Picture 2" descr="https://mblogthumb-phinf.pstatic.net/MjAxNjExMDdfNjAg/MDAxNDc4NDUyMTE1NzA5.VBypPfZzOgbCOBnbZpSMK0PEAYTr9PsENCXjz6ajVcwg.bqBP8sRCfEt8nvbnDjTf4Pp6n99cLEZJdlKDFQ4aYkYg.JPEG.wjdendyd100/%EA%B7%B8%EB%A6%BC4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767012"/>
            <a:ext cx="4441825" cy="38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1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PID(</a:t>
            </a:r>
            <a:r>
              <a:rPr lang="ko-KR" altLang="en-US" dirty="0"/>
              <a:t>비례</a:t>
            </a:r>
            <a:r>
              <a:rPr lang="en-US" altLang="ko-KR" dirty="0"/>
              <a:t>+</a:t>
            </a:r>
            <a:r>
              <a:rPr lang="ko-KR" altLang="en-US" dirty="0"/>
              <a:t>적분</a:t>
            </a:r>
            <a:r>
              <a:rPr lang="en-US" altLang="ko-KR" dirty="0"/>
              <a:t>+</a:t>
            </a:r>
            <a:r>
              <a:rPr lang="ko-KR" altLang="en-US" dirty="0"/>
              <a:t>미분</a:t>
            </a:r>
            <a:r>
              <a:rPr lang="en-US" altLang="ko-KR" dirty="0"/>
              <a:t>)</a:t>
            </a:r>
            <a:r>
              <a:rPr lang="ko-KR" altLang="en-US" dirty="0"/>
              <a:t>제어</a:t>
            </a:r>
            <a:endParaRPr lang="en-US" altLang="ko-KR" dirty="0"/>
          </a:p>
          <a:p>
            <a:pPr lvl="1"/>
            <a:r>
              <a:rPr lang="en-US" altLang="ko-KR" dirty="0" smtClean="0"/>
              <a:t>P</a:t>
            </a:r>
            <a:r>
              <a:rPr lang="en-US" altLang="ko-KR" dirty="0"/>
              <a:t>(</a:t>
            </a:r>
            <a:r>
              <a:rPr lang="ko-KR" altLang="en-US" dirty="0"/>
              <a:t>비례</a:t>
            </a:r>
            <a:r>
              <a:rPr lang="en-US" altLang="ko-KR" dirty="0"/>
              <a:t>)+I(</a:t>
            </a:r>
            <a:r>
              <a:rPr lang="ko-KR" altLang="en-US" dirty="0"/>
              <a:t>적분</a:t>
            </a:r>
            <a:r>
              <a:rPr lang="en-US" altLang="ko-KR" dirty="0"/>
              <a:t>)+D(</a:t>
            </a:r>
            <a:r>
              <a:rPr lang="ko-KR" altLang="en-US" dirty="0"/>
              <a:t>미분</a:t>
            </a:r>
            <a:r>
              <a:rPr lang="en-US" altLang="ko-KR" dirty="0"/>
              <a:t>)</a:t>
            </a:r>
            <a:r>
              <a:rPr lang="ko-KR" altLang="en-US" dirty="0"/>
              <a:t>제어를 모두 합치면 </a:t>
            </a:r>
            <a:r>
              <a:rPr lang="ko-KR" altLang="en-US" dirty="0" smtClean="0"/>
              <a:t>그림과 </a:t>
            </a:r>
            <a:r>
              <a:rPr lang="ko-KR" altLang="en-US" dirty="0"/>
              <a:t>같이 되는데 각 요소인 </a:t>
            </a:r>
            <a:r>
              <a:rPr lang="en-US" altLang="ko-KR" dirty="0" err="1"/>
              <a:t>Kp,Ki,Kd</a:t>
            </a:r>
            <a:r>
              <a:rPr lang="ko-KR" altLang="en-US" dirty="0"/>
              <a:t>를 잘 조절하면 효율적으로 </a:t>
            </a:r>
            <a:r>
              <a:rPr lang="ko-KR" altLang="en-US" dirty="0" err="1"/>
              <a:t>목표값에</a:t>
            </a:r>
            <a:r>
              <a:rPr lang="ko-KR" altLang="en-US" dirty="0"/>
              <a:t> 도달할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먼저 </a:t>
            </a:r>
            <a:r>
              <a:rPr lang="en-US" altLang="ko-KR" dirty="0"/>
              <a:t>P</a:t>
            </a:r>
            <a:r>
              <a:rPr lang="ko-KR" altLang="en-US" dirty="0"/>
              <a:t>제어를 통해 </a:t>
            </a:r>
            <a:r>
              <a:rPr lang="ko-KR" altLang="en-US" dirty="0" err="1"/>
              <a:t>목표값에</a:t>
            </a:r>
            <a:r>
              <a:rPr lang="ko-KR" altLang="en-US" dirty="0"/>
              <a:t> 대해 근접하게 접근하는데</a:t>
            </a:r>
          </a:p>
          <a:p>
            <a:pPr lvl="2"/>
            <a:r>
              <a:rPr lang="en-US" altLang="ko-KR" dirty="0" err="1"/>
              <a:t>Kp</a:t>
            </a:r>
            <a:r>
              <a:rPr lang="ko-KR" altLang="en-US" dirty="0"/>
              <a:t>가 크면 </a:t>
            </a:r>
            <a:r>
              <a:rPr lang="ko-KR" altLang="en-US" dirty="0" err="1"/>
              <a:t>오버슈트가</a:t>
            </a:r>
            <a:r>
              <a:rPr lang="ko-KR" altLang="en-US" dirty="0"/>
              <a:t> 크지만 상승시간은 감소하여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목표값까지</a:t>
            </a:r>
            <a:r>
              <a:rPr lang="ko-KR" altLang="en-US" dirty="0" smtClean="0"/>
              <a:t> </a:t>
            </a:r>
            <a:r>
              <a:rPr lang="ko-KR" altLang="en-US" dirty="0"/>
              <a:t>빠르게 접근하며 정상상태 오차는 감소한다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하지만 </a:t>
            </a:r>
            <a:r>
              <a:rPr lang="ko-KR" altLang="en-US" dirty="0"/>
              <a:t>큰 </a:t>
            </a:r>
            <a:r>
              <a:rPr lang="ko-KR" altLang="en-US" dirty="0" err="1"/>
              <a:t>제어량을</a:t>
            </a:r>
            <a:r>
              <a:rPr lang="ko-KR" altLang="en-US" dirty="0"/>
              <a:t> 요구하면 시스템에 무리를 줄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있고 </a:t>
            </a:r>
            <a:r>
              <a:rPr lang="ko-KR" altLang="en-US" dirty="0"/>
              <a:t>정착시간은 영향이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D</a:t>
            </a:r>
            <a:r>
              <a:rPr lang="ko-KR" altLang="en-US" dirty="0" smtClean="0"/>
              <a:t>제어에서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Kd</a:t>
            </a:r>
            <a:r>
              <a:rPr lang="ko-KR" altLang="en-US" dirty="0"/>
              <a:t>가 크면 오차를 더 빨리 잡아주기 때문에 </a:t>
            </a:r>
            <a:r>
              <a:rPr lang="ko-KR" altLang="en-US" dirty="0" err="1"/>
              <a:t>오버슈트가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감소하고 상승시간 </a:t>
            </a:r>
            <a:r>
              <a:rPr lang="ko-KR" altLang="en-US" dirty="0"/>
              <a:t>또한 감소하며 정착시간을 줄여준다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하지만 </a:t>
            </a:r>
            <a:r>
              <a:rPr lang="ko-KR" altLang="en-US" dirty="0"/>
              <a:t>정상상태 </a:t>
            </a:r>
            <a:r>
              <a:rPr lang="ko-KR" altLang="en-US" dirty="0" smtClean="0"/>
              <a:t>오차에 </a:t>
            </a:r>
            <a:r>
              <a:rPr lang="ko-KR" altLang="en-US" dirty="0"/>
              <a:t>대해서는 영향이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I</a:t>
            </a:r>
            <a:r>
              <a:rPr lang="ko-KR" altLang="en-US" dirty="0" smtClean="0"/>
              <a:t>제어에서</a:t>
            </a:r>
            <a:endParaRPr lang="en-US" altLang="ko-KR" dirty="0"/>
          </a:p>
          <a:p>
            <a:pPr lvl="2"/>
            <a:r>
              <a:rPr lang="en-US" altLang="ko-KR" dirty="0" smtClean="0"/>
              <a:t>Ki</a:t>
            </a:r>
            <a:r>
              <a:rPr lang="ko-KR" altLang="en-US" dirty="0"/>
              <a:t>가 크면 정상상태에서 잔류편차에 대한 </a:t>
            </a:r>
            <a:r>
              <a:rPr lang="ko-KR" altLang="en-US" dirty="0" err="1"/>
              <a:t>조작량</a:t>
            </a:r>
            <a:r>
              <a:rPr lang="ko-KR" altLang="en-US" dirty="0"/>
              <a:t> 변화가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크기 </a:t>
            </a:r>
            <a:r>
              <a:rPr lang="ko-KR" altLang="en-US" dirty="0"/>
              <a:t>때문에 </a:t>
            </a:r>
            <a:r>
              <a:rPr lang="ko-KR" altLang="en-US" dirty="0" err="1"/>
              <a:t>오버슈트가</a:t>
            </a:r>
            <a:r>
              <a:rPr lang="ko-KR" altLang="en-US" dirty="0"/>
              <a:t> 증가하며 미세한 조절이기 때문에 </a:t>
            </a:r>
            <a:r>
              <a:rPr lang="ko-KR" altLang="en-US" dirty="0" smtClean="0"/>
              <a:t>상승시간은 </a:t>
            </a:r>
            <a:r>
              <a:rPr lang="ko-KR" altLang="en-US" dirty="0"/>
              <a:t>미세하게 감소하고 적분제어의 목표인 </a:t>
            </a:r>
            <a:r>
              <a:rPr lang="ko-KR" altLang="en-US" dirty="0" smtClean="0"/>
              <a:t>정상상태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오차를 </a:t>
            </a:r>
            <a:r>
              <a:rPr lang="ko-KR" altLang="en-US" dirty="0"/>
              <a:t>제거하지만 그 만큼 추가적으로 정착시간이 증가한다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9218" name="Picture 2" descr="https://mblogthumb-phinf.pstatic.net/MjAxNjExMDdfMSAg/MDAxNDc4NDUzMjM4MjAx.WZMs1IlzT2Njj36miEyTCuPaIIhFIrPF-rvkMXbEz7Qg.uF3maT41vdZ2rRMhWxYmWE__8ix0C_YqpfGjjCZB-kcg.JPEG.wjdendyd100/FESFSE_00009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83" y="2219854"/>
            <a:ext cx="523875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2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제어의 조합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빠른 접근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오버슛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OFFSET </a:t>
            </a:r>
            <a:r>
              <a:rPr lang="ko-KR" altLang="en-US" dirty="0" smtClean="0"/>
              <a:t>에러 존재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PD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오버슛</a:t>
            </a:r>
            <a:r>
              <a:rPr lang="ko-KR" altLang="en-US" dirty="0" smtClean="0"/>
              <a:t> 감소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외란 해소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OFFSET </a:t>
            </a:r>
            <a:r>
              <a:rPr lang="ko-KR" altLang="en-US" dirty="0" smtClean="0"/>
              <a:t>에러 존재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오버슛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OFFSET </a:t>
            </a:r>
            <a:r>
              <a:rPr lang="ko-KR" altLang="en-US" dirty="0" smtClean="0"/>
              <a:t>에러 감소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느린 접근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외란에</a:t>
            </a:r>
            <a:r>
              <a:rPr lang="ko-KR" altLang="en-US" dirty="0" smtClean="0"/>
              <a:t> 약함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PID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pic>
        <p:nvPicPr>
          <p:cNvPr id="10242" name="Picture 2" descr="https://mblogthumb-phinf.pstatic.net/MjAxNjExMDdfMjYg/MDAxNDc4NDUzNjAxNjE2.yIhUGOSs5ZuCj_Nppv-2NrXwVTTzQUff1yw0XWzJTR4g.P7e-EROv83cJkDTxmMpkX0LiVKK3ahzQMlJ1ZgZLkMIg.JPEG.wjdendyd100/%EA%B7%B8%EB%A6%BC5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783" y="1110191"/>
            <a:ext cx="49339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2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00" y="1235340"/>
            <a:ext cx="9439200" cy="52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00" y="1235340"/>
            <a:ext cx="9439200" cy="52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00" y="1235340"/>
            <a:ext cx="9439200" cy="52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제어기 구성 및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자율주행 자동차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66" y="1495300"/>
            <a:ext cx="5715001" cy="527891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444067" y="2542381"/>
            <a:ext cx="2082800" cy="1938867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35582" y="3000401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제어보드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505700" y="3185067"/>
            <a:ext cx="1905000" cy="63092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타원 8"/>
          <p:cNvSpPr/>
          <p:nvPr/>
        </p:nvSpPr>
        <p:spPr>
          <a:xfrm>
            <a:off x="4432300" y="4125705"/>
            <a:ext cx="1405466" cy="1308341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64341" y="4573581"/>
            <a:ext cx="1870076" cy="286287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1248834" y="4347392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서보모터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096000" y="3604948"/>
            <a:ext cx="1409700" cy="131228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7526867" y="4174067"/>
            <a:ext cx="1883833" cy="85037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9565216" y="3989401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DC</a:t>
            </a:r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모터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686300" y="1230099"/>
            <a:ext cx="1409700" cy="131228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2410884" y="2023535"/>
            <a:ext cx="2275415" cy="259422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1170517" y="2153246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카메라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2410884" y="5661559"/>
            <a:ext cx="1763182" cy="194733"/>
          </a:xfrm>
          <a:prstGeom prst="line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951439" y="5696918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초음파센서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00" y="1235340"/>
            <a:ext cx="9439200" cy="52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DC motor</a:t>
            </a:r>
            <a:endParaRPr lang="ko-KR" altLang="en-US" dirty="0"/>
          </a:p>
          <a:p>
            <a:pPr lvl="1"/>
            <a:r>
              <a:rPr lang="ko-KR" altLang="en-US" dirty="0"/>
              <a:t>고정자로 영구자석을 사용하고</a:t>
            </a:r>
            <a:r>
              <a:rPr lang="en-US" altLang="ko-KR" dirty="0"/>
              <a:t>, </a:t>
            </a:r>
            <a:r>
              <a:rPr lang="ko-KR" altLang="en-US" dirty="0" err="1"/>
              <a:t>회전자</a:t>
            </a:r>
            <a:r>
              <a:rPr lang="en-US" altLang="ko-KR" dirty="0"/>
              <a:t>(</a:t>
            </a:r>
            <a:r>
              <a:rPr lang="ko-KR" altLang="en-US" dirty="0"/>
              <a:t>전기자</a:t>
            </a:r>
            <a:r>
              <a:rPr lang="en-US" altLang="ko-KR" dirty="0"/>
              <a:t>)</a:t>
            </a:r>
            <a:r>
              <a:rPr lang="ko-KR" altLang="en-US" dirty="0"/>
              <a:t>로 코일을 사용하여 구성한 것으로</a:t>
            </a:r>
            <a:r>
              <a:rPr lang="en-US" altLang="ko-KR" dirty="0"/>
              <a:t>, </a:t>
            </a:r>
            <a:r>
              <a:rPr lang="ko-KR" altLang="en-US" dirty="0"/>
              <a:t>전기자에 흐르는 전류의 방향을 전환함으로써 자력의 반발</a:t>
            </a:r>
            <a:r>
              <a:rPr lang="en-US" altLang="ko-KR" dirty="0"/>
              <a:t>, </a:t>
            </a:r>
            <a:r>
              <a:rPr lang="ko-KR" altLang="en-US" dirty="0"/>
              <a:t>흡인력으로 회전력을 생성시키는 모터이다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모형 자동차</a:t>
            </a:r>
            <a:r>
              <a:rPr lang="en-US" altLang="ko-KR" dirty="0"/>
              <a:t>, </a:t>
            </a:r>
            <a:r>
              <a:rPr lang="ko-KR" altLang="en-US" dirty="0"/>
              <a:t>무선조종용 장난감 등을 비롯하여 여러 방면에서 가장 널리 사용되고 있는 모터이다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DC</a:t>
            </a:r>
            <a:r>
              <a:rPr lang="ko-KR" altLang="en-US" dirty="0"/>
              <a:t> 모터는 회전제어가 쉽고</a:t>
            </a:r>
            <a:r>
              <a:rPr lang="en-US" altLang="ko-KR" dirty="0"/>
              <a:t>, </a:t>
            </a:r>
            <a:r>
              <a:rPr lang="ko-KR" altLang="en-US" dirty="0"/>
              <a:t>제어용 모터로서 아주 우수한 특성을 지니고 있다고 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A9C64EA-52FA-4980-88F0-886ADFE5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54" y="3056367"/>
            <a:ext cx="6973292" cy="358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415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DC </a:t>
            </a:r>
            <a:r>
              <a:rPr lang="ko-KR" altLang="en-US" dirty="0"/>
              <a:t>모터의 특성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기동 토크가 크다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인가전압에 대하여 회전특성이 직선적으로 비례한다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입력전류에 대하여 출력 토크가 직선적으로 비례하며</a:t>
            </a:r>
            <a:r>
              <a:rPr lang="en-US" altLang="ko-KR" dirty="0"/>
              <a:t>, </a:t>
            </a:r>
            <a:r>
              <a:rPr lang="ko-KR" altLang="en-US" dirty="0"/>
              <a:t>또한 출력 효율이 양호하다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가격이 저렴하다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1AA474AC-6AFB-4D40-A2D9-6BE64897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4" y="3174193"/>
            <a:ext cx="4102002" cy="344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7C7CE8-37A5-402B-BBC4-984D75EEA635}"/>
              </a:ext>
            </a:extLst>
          </p:cNvPr>
          <p:cNvSpPr txBox="1"/>
          <p:nvPr/>
        </p:nvSpPr>
        <p:spPr>
          <a:xfrm>
            <a:off x="4909148" y="3174193"/>
            <a:ext cx="702164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T-I </a:t>
            </a:r>
            <a:r>
              <a:rPr lang="ko-KR" altLang="en-US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특성 </a:t>
            </a:r>
            <a:r>
              <a:rPr lang="en-US" altLang="ko-KR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토크 대 전류</a:t>
            </a:r>
            <a:r>
              <a:rPr lang="en-US" altLang="ko-KR" sz="1400" b="1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br>
              <a:rPr lang="en-US" altLang="ko-KR" sz="1400" b="1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흘린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전류에 대해 깨끗하게 </a:t>
            </a:r>
            <a:r>
              <a:rPr lang="ko-KR" altLang="en-US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직선적으로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토크가 비례한다</a:t>
            </a:r>
            <a:r>
              <a:rPr lang="en-US" altLang="ko-KR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즉</a:t>
            </a:r>
            <a:r>
              <a:rPr lang="en-US" altLang="ko-KR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큰 힘이 필요한 때는 전류를 많이 흘리면 되는 것이다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T-N </a:t>
            </a:r>
            <a:r>
              <a:rPr lang="ko-KR" altLang="en-US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특성 </a:t>
            </a:r>
            <a:r>
              <a:rPr lang="en-US" altLang="ko-KR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토크 대 </a:t>
            </a:r>
            <a:r>
              <a:rPr lang="ko-KR" altLang="en-US" sz="1400" b="1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회전수</a:t>
            </a:r>
            <a:r>
              <a:rPr lang="en-US" altLang="ko-KR" sz="1400" b="1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br>
              <a:rPr lang="en-US" altLang="ko-KR" sz="1400" b="1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토크에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대하여 회전수는 직선적으로 반비례한다</a:t>
            </a:r>
            <a:r>
              <a:rPr lang="en-US" altLang="ko-KR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이것에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의하면 무거운 것을 돌릴 때는 천천히 회전시키게 </a:t>
            </a:r>
            <a:r>
              <a:rPr lang="ko-KR" altLang="en-US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되고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이것을 빨리 회전시키기 위해서는 전류를 많이 </a:t>
            </a:r>
            <a:r>
              <a:rPr lang="ko-KR" altLang="en-US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흘리게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된다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그리고 인가전압에 대해서도 비례하며 그림과 </a:t>
            </a:r>
            <a:r>
              <a:rPr lang="ko-KR" altLang="en-US" sz="1400" dirty="0" smtClean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같이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평행하게 이동시킨 그래프로 된다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836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DC </a:t>
            </a:r>
            <a:r>
              <a:rPr lang="ko-KR" altLang="en-US" dirty="0"/>
              <a:t>모터의 결점</a:t>
            </a:r>
          </a:p>
          <a:p>
            <a:pPr lvl="1"/>
            <a:r>
              <a:rPr lang="en-US" altLang="ko-KR" dirty="0"/>
              <a:t>DC </a:t>
            </a:r>
            <a:r>
              <a:rPr lang="ko-KR" altLang="en-US" dirty="0"/>
              <a:t>모터의 가장 큰 결점으로는 그 구조상 브러시</a:t>
            </a:r>
            <a:r>
              <a:rPr lang="en-US" altLang="ko-KR" dirty="0"/>
              <a:t>(brush)</a:t>
            </a:r>
            <a:r>
              <a:rPr lang="ko-KR" altLang="en-US" dirty="0"/>
              <a:t>와 정류자</a:t>
            </a:r>
            <a:r>
              <a:rPr lang="en-US" altLang="ko-KR" dirty="0"/>
              <a:t>(commutator)</a:t>
            </a:r>
            <a:r>
              <a:rPr lang="ko-KR" altLang="en-US" dirty="0"/>
              <a:t>에 의한 기계식 접점이 있다는 점이다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이것에 의한 영향은 전기불꽃</a:t>
            </a:r>
            <a:r>
              <a:rPr lang="en-US" altLang="ko-KR" dirty="0"/>
              <a:t>(spark), </a:t>
            </a:r>
            <a:r>
              <a:rPr lang="ko-KR" altLang="en-US" dirty="0"/>
              <a:t>회전 소음</a:t>
            </a:r>
            <a:r>
              <a:rPr lang="en-US" altLang="ko-KR" dirty="0"/>
              <a:t>, </a:t>
            </a:r>
            <a:r>
              <a:rPr lang="ko-KR" altLang="en-US" dirty="0"/>
              <a:t>수명이라는 형태로 나타난다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마이크로컴퓨터 제어를 하려는 경우 </a:t>
            </a:r>
            <a:r>
              <a:rPr lang="ko-KR" altLang="en-US" dirty="0" err="1"/>
              <a:t>노이즈가</a:t>
            </a:r>
            <a:r>
              <a:rPr lang="ko-KR" altLang="en-US" dirty="0"/>
              <a:t> 발생하게 된다</a:t>
            </a:r>
            <a:r>
              <a:rPr lang="en-US" altLang="ko-KR" dirty="0"/>
              <a:t>. </a:t>
            </a:r>
            <a:r>
              <a:rPr lang="ko-KR" altLang="en-US" dirty="0"/>
              <a:t>따라서 이 </a:t>
            </a:r>
            <a:r>
              <a:rPr lang="ko-KR" altLang="en-US" dirty="0" err="1"/>
              <a:t>노이즈</a:t>
            </a:r>
            <a:r>
              <a:rPr lang="ko-KR" altLang="en-US" dirty="0"/>
              <a:t> 대책이 유일한 과제가 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/>
              <a:t>노이즈</a:t>
            </a:r>
            <a:r>
              <a:rPr lang="ko-KR" altLang="en-US" dirty="0"/>
              <a:t> 대책을 위해서는 </a:t>
            </a:r>
            <a:r>
              <a:rPr lang="en-US" altLang="ko-KR" dirty="0"/>
              <a:t>0.01</a:t>
            </a:r>
            <a:r>
              <a:rPr lang="el-GR" altLang="ko-KR" dirty="0"/>
              <a:t>μ</a:t>
            </a:r>
            <a:r>
              <a:rPr lang="en-US" altLang="ko-KR" dirty="0"/>
              <a:t>F∼0.1</a:t>
            </a:r>
            <a:r>
              <a:rPr lang="el-GR" altLang="ko-KR" dirty="0"/>
              <a:t>μ</a:t>
            </a:r>
            <a:r>
              <a:rPr lang="en-US" altLang="ko-KR" dirty="0"/>
              <a:t>F </a:t>
            </a:r>
            <a:r>
              <a:rPr lang="ko-KR" altLang="en-US" dirty="0"/>
              <a:t>정도의 세라믹 콘덴서를 직접 부착한다</a:t>
            </a:r>
            <a:r>
              <a:rPr lang="en-US" altLang="ko-KR" dirty="0"/>
              <a:t>. </a:t>
            </a:r>
            <a:r>
              <a:rPr lang="ko-KR" altLang="en-US" dirty="0"/>
              <a:t>이것으로 정류자에서 발생하는 전기불꽃을 흡수하여 </a:t>
            </a:r>
            <a:r>
              <a:rPr lang="ko-KR" altLang="en-US" dirty="0" err="1"/>
              <a:t>노이즈를</a:t>
            </a:r>
            <a:r>
              <a:rPr lang="ko-KR" altLang="en-US" dirty="0"/>
              <a:t> 억제할 수 있다</a:t>
            </a:r>
          </a:p>
          <a:p>
            <a:endParaRPr lang="ko-KR" altLang="en-US" dirty="0"/>
          </a:p>
        </p:txBody>
      </p:sp>
      <p:pic>
        <p:nvPicPr>
          <p:cNvPr id="11266" name="Picture 2" descr="dc모터 콘덴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6" y="3309860"/>
            <a:ext cx="5683250" cy="341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137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DC </a:t>
            </a:r>
            <a:r>
              <a:rPr lang="ko-KR" altLang="en-US" dirty="0"/>
              <a:t>모터 사용방법</a:t>
            </a:r>
          </a:p>
          <a:p>
            <a:pPr marL="742950" lvl="1" indent="-285750"/>
            <a:r>
              <a:rPr lang="en-US" altLang="ko-KR" dirty="0"/>
              <a:t>DC </a:t>
            </a:r>
            <a:r>
              <a:rPr lang="ko-KR" altLang="en-US" dirty="0"/>
              <a:t>모터는 </a:t>
            </a:r>
            <a:r>
              <a:rPr lang="en-US" altLang="ko-KR" dirty="0"/>
              <a:t>2</a:t>
            </a:r>
            <a:r>
              <a:rPr lang="ko-KR" altLang="en-US" dirty="0"/>
              <a:t>개의 연결할 수 있는 케이블이 있으며 각 선은 </a:t>
            </a:r>
            <a:r>
              <a:rPr lang="en-US" altLang="ko-KR" dirty="0"/>
              <a:t>+</a:t>
            </a:r>
            <a:r>
              <a:rPr lang="ko-KR" altLang="en-US" dirty="0"/>
              <a:t>극과 </a:t>
            </a:r>
            <a:r>
              <a:rPr lang="en-US" altLang="ko-KR" dirty="0"/>
              <a:t>–</a:t>
            </a:r>
            <a:r>
              <a:rPr lang="ko-KR" altLang="en-US" dirty="0"/>
              <a:t>극에 연결한다</a:t>
            </a:r>
            <a:r>
              <a:rPr lang="en-US" altLang="ko-KR" dirty="0"/>
              <a:t>.</a:t>
            </a:r>
          </a:p>
          <a:p>
            <a:pPr marL="742950" lvl="1" indent="-285750"/>
            <a:r>
              <a:rPr lang="en-US" altLang="ko-KR" dirty="0" smtClean="0"/>
              <a:t>DC </a:t>
            </a:r>
            <a:r>
              <a:rPr lang="ko-KR" altLang="en-US" dirty="0"/>
              <a:t>모터는 </a:t>
            </a:r>
            <a:r>
              <a:rPr lang="ko-KR" altLang="en-US" dirty="0" smtClean="0"/>
              <a:t>양방향으로 </a:t>
            </a:r>
            <a:r>
              <a:rPr lang="ko-KR" altLang="en-US" dirty="0"/>
              <a:t>동작하기 때문에 어떤 선을 어느 극성에 연결할지 크게 신경을 쓰지 않아도 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연결된 전류의 방향에 따라 회전 방향이 바뀐다</a:t>
            </a:r>
            <a:r>
              <a:rPr lang="en-US" altLang="ko-KR" dirty="0"/>
              <a:t>.</a:t>
            </a:r>
          </a:p>
          <a:p>
            <a:pPr marL="742950" lvl="1" indent="-285750"/>
            <a:r>
              <a:rPr lang="ko-KR" altLang="en-US" dirty="0" smtClean="0"/>
              <a:t>모터의 </a:t>
            </a:r>
            <a:r>
              <a:rPr lang="ko-KR" altLang="en-US" dirty="0"/>
              <a:t>회전 속도는 코일에 흐르는 전류와 비례</a:t>
            </a:r>
            <a:r>
              <a:rPr lang="en-US" altLang="ko-KR" dirty="0"/>
              <a:t>, DC </a:t>
            </a:r>
            <a:r>
              <a:rPr lang="ko-KR" altLang="en-US" dirty="0"/>
              <a:t>모터의 구동전압과 반비례한다</a:t>
            </a:r>
            <a:r>
              <a:rPr lang="en-US" altLang="ko-KR" dirty="0"/>
              <a:t>.</a:t>
            </a:r>
          </a:p>
          <a:p>
            <a:pPr marL="742950" lvl="1" indent="-285750"/>
            <a:r>
              <a:rPr lang="en-US" altLang="ko-KR" dirty="0" smtClean="0"/>
              <a:t>DC</a:t>
            </a:r>
            <a:r>
              <a:rPr lang="ko-KR" altLang="en-US" dirty="0"/>
              <a:t>모터가 빠르게 돌다가 갑자기 멈출 경우 </a:t>
            </a:r>
            <a:r>
              <a:rPr lang="ko-KR" altLang="en-US" dirty="0" err="1"/>
              <a:t>역전류가</a:t>
            </a:r>
            <a:r>
              <a:rPr lang="ko-KR" altLang="en-US" dirty="0"/>
              <a:t> 발생할 수 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역전류란</a:t>
            </a:r>
            <a:r>
              <a:rPr lang="ko-KR" altLang="en-US" dirty="0" smtClean="0"/>
              <a:t> </a:t>
            </a:r>
            <a:r>
              <a:rPr lang="ko-KR" altLang="en-US" dirty="0"/>
              <a:t>반대방향으로 흐르는 전류를 말하며</a:t>
            </a:r>
            <a:r>
              <a:rPr lang="en-US" altLang="ko-KR" dirty="0"/>
              <a:t> </a:t>
            </a:r>
            <a:r>
              <a:rPr lang="ko-KR" altLang="en-US" dirty="0"/>
              <a:t>큰 전위차를 만들어 낸다</a:t>
            </a:r>
            <a:r>
              <a:rPr lang="en-US" altLang="ko-KR" dirty="0"/>
              <a:t>. </a:t>
            </a:r>
            <a:r>
              <a:rPr lang="ko-KR" altLang="en-US" dirty="0" smtClean="0"/>
              <a:t>이러한 이유로 </a:t>
            </a:r>
            <a:r>
              <a:rPr lang="ko-KR" altLang="en-US" dirty="0"/>
              <a:t>마이크로컴퓨터를 사용하고 있는 경우라면 전자부품에 손상을 줄 수 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이때는 </a:t>
            </a:r>
            <a:r>
              <a:rPr lang="ko-KR" altLang="en-US" dirty="0"/>
              <a:t>전류를 한쪽방향으로 흐르게 하는 다이오드를 연결하여 </a:t>
            </a:r>
            <a:r>
              <a:rPr lang="en-US" altLang="ko-KR" dirty="0"/>
              <a:t>DC</a:t>
            </a:r>
            <a:r>
              <a:rPr lang="ko-KR" altLang="en-US" dirty="0"/>
              <a:t> 모터의 </a:t>
            </a:r>
            <a:r>
              <a:rPr lang="ko-KR" altLang="en-US" dirty="0" err="1"/>
              <a:t>역전류를</a:t>
            </a:r>
            <a:r>
              <a:rPr lang="ko-KR" altLang="en-US" dirty="0"/>
              <a:t> 방지한다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580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DC </a:t>
            </a:r>
            <a:r>
              <a:rPr lang="ko-KR" altLang="en-US" dirty="0"/>
              <a:t>모터 동작 원리</a:t>
            </a:r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DC</a:t>
            </a:r>
            <a:r>
              <a:rPr lang="ko-KR" altLang="en-US" dirty="0"/>
              <a:t> 모터를 사용할 땐 고정전압과 가변전류를 이용하여 제어한다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이때 </a:t>
            </a:r>
            <a:r>
              <a:rPr lang="ko-KR" altLang="en-US" dirty="0"/>
              <a:t>가변전류를 만들어내는 방법은 회로상에 가변저항을 추가하는 것</a:t>
            </a:r>
            <a:r>
              <a:rPr lang="en-US" altLang="ko-KR" dirty="0"/>
              <a:t>, </a:t>
            </a:r>
            <a:r>
              <a:rPr lang="ko-KR" altLang="en-US" dirty="0"/>
              <a:t>혹은 마이크로컴퓨터의 아날로그신호를 이용하는 방법이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1" dirty="0"/>
              <a:t>PWM</a:t>
            </a:r>
          </a:p>
          <a:p>
            <a:pPr lvl="2"/>
            <a:r>
              <a:rPr lang="ko-KR" altLang="en-US" dirty="0" smtClean="0"/>
              <a:t>마이크로컴퓨터의 </a:t>
            </a:r>
            <a:r>
              <a:rPr lang="ko-KR" altLang="en-US" dirty="0"/>
              <a:t>외부단자의 동작구성을 보면 대부분 디지털신호를 입</a:t>
            </a:r>
            <a:r>
              <a:rPr lang="en-US" altLang="ko-KR" dirty="0"/>
              <a:t>,</a:t>
            </a:r>
            <a:r>
              <a:rPr lang="ko-KR" altLang="en-US" dirty="0"/>
              <a:t>출력 하는 방식으로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1(0~1V, 4~5V)</a:t>
            </a:r>
            <a:r>
              <a:rPr lang="ko-KR" altLang="en-US" dirty="0"/>
              <a:t>만을 이용하는 것이 일반적이지만 일정 </a:t>
            </a:r>
            <a:r>
              <a:rPr lang="ko-KR" altLang="en-US" dirty="0" err="1"/>
              <a:t>주기동안</a:t>
            </a:r>
            <a:r>
              <a:rPr lang="ko-KR" altLang="en-US" dirty="0"/>
              <a:t>  </a:t>
            </a:r>
            <a:r>
              <a:rPr lang="en-US" altLang="ko-KR" dirty="0"/>
              <a:t>1</a:t>
            </a:r>
            <a:r>
              <a:rPr lang="ko-KR" altLang="en-US" dirty="0"/>
              <a:t>을 받은 시간을 계산하여 아날로그 값으로 이용이 가능한데 이를 이용한 것이 </a:t>
            </a:r>
            <a:r>
              <a:rPr lang="en-US" altLang="ko-KR" dirty="0"/>
              <a:t>PWM(Pulse Width Modulation)</a:t>
            </a:r>
            <a:r>
              <a:rPr lang="ko-KR" altLang="en-US" dirty="0"/>
              <a:t>기법이다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기법을 이용하여 모터에 들어가는 전류를 조절하여 모터의 속도</a:t>
            </a:r>
            <a:r>
              <a:rPr lang="en-US" altLang="ko-KR" dirty="0"/>
              <a:t>, </a:t>
            </a:r>
            <a:r>
              <a:rPr lang="ko-KR" altLang="en-US" dirty="0"/>
              <a:t>그리고 구성에 따라 모터의 회전방향 등을 제어하게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15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스테핑</a:t>
            </a:r>
            <a:r>
              <a:rPr lang="ko-KR" altLang="en-US" dirty="0"/>
              <a:t> </a:t>
            </a:r>
            <a:r>
              <a:rPr lang="ko-KR" altLang="en-US" dirty="0" smtClean="0"/>
              <a:t>모터</a:t>
            </a:r>
            <a:endParaRPr lang="en-US" altLang="ko-KR" dirty="0" smtClean="0"/>
          </a:p>
          <a:p>
            <a:pPr lvl="1"/>
            <a:r>
              <a:rPr lang="ko-KR" altLang="en-US" dirty="0" err="1"/>
              <a:t>스테핑</a:t>
            </a:r>
            <a:r>
              <a:rPr lang="ko-KR" altLang="en-US" dirty="0"/>
              <a:t> 모터의 구조</a:t>
            </a:r>
          </a:p>
          <a:p>
            <a:endParaRPr lang="ko-KR" altLang="en-US" dirty="0"/>
          </a:p>
        </p:txBody>
      </p:sp>
      <p:pic>
        <p:nvPicPr>
          <p:cNvPr id="4" name="Picture 3" descr="&#10;           . . . . . . . .&#10;           1 ---/\/\/\-  .            1&#10;                       | . .      2   X   3&#10;           2 ---/\/\/\-|-- C        Y o Y&#10;                       |          3   X   2&#10;           3 ---/\/\/\-               1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b="4132"/>
          <a:stretch>
            <a:fillRect/>
          </a:stretch>
        </p:blipFill>
        <p:spPr bwMode="auto">
          <a:xfrm>
            <a:off x="7207152" y="4734702"/>
            <a:ext cx="3607832" cy="159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4-1a"/>
          <p:cNvPicPr>
            <a:picLocks noChangeAspect="1" noChangeArrowheads="1"/>
          </p:cNvPicPr>
          <p:nvPr/>
        </p:nvPicPr>
        <p:blipFill>
          <a:blip r:embed="rId3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99" y="2123941"/>
            <a:ext cx="2144206" cy="222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owerpac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2284" r="27080" b="2240"/>
          <a:stretch>
            <a:fillRect/>
          </a:stretch>
        </p:blipFill>
        <p:spPr bwMode="auto">
          <a:xfrm>
            <a:off x="929049" y="1951606"/>
            <a:ext cx="5357250" cy="455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075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Stepping motor, Step motor, Pulse motor</a:t>
            </a:r>
          </a:p>
          <a:p>
            <a:pPr lvl="1"/>
            <a:r>
              <a:rPr lang="en-US" altLang="ko-KR" dirty="0"/>
              <a:t>AC servo, DC servo motor</a:t>
            </a:r>
            <a:r>
              <a:rPr lang="ko-KR" altLang="ko-KR" dirty="0"/>
              <a:t>에 비해 </a:t>
            </a:r>
          </a:p>
          <a:p>
            <a:pPr lvl="2"/>
            <a:r>
              <a:rPr lang="ko-KR" altLang="ko-KR" dirty="0"/>
              <a:t>가격이 저렴</a:t>
            </a:r>
          </a:p>
          <a:p>
            <a:pPr lvl="2"/>
            <a:r>
              <a:rPr lang="ko-KR" altLang="ko-KR" dirty="0"/>
              <a:t>정확한 각도</a:t>
            </a:r>
            <a:r>
              <a:rPr lang="en-US" altLang="ko-KR" dirty="0"/>
              <a:t>(</a:t>
            </a:r>
            <a:r>
              <a:rPr lang="ko-KR" altLang="ko-KR" dirty="0"/>
              <a:t>위치</a:t>
            </a:r>
            <a:r>
              <a:rPr lang="en-US" altLang="ko-KR" dirty="0"/>
              <a:t>) </a:t>
            </a:r>
            <a:r>
              <a:rPr lang="ko-KR" altLang="ko-KR" dirty="0"/>
              <a:t>제어에 용이 </a:t>
            </a:r>
          </a:p>
          <a:p>
            <a:pPr lvl="2"/>
            <a:r>
              <a:rPr lang="en-US" altLang="ko-KR" dirty="0"/>
              <a:t>shaft</a:t>
            </a:r>
            <a:r>
              <a:rPr lang="ko-KR" altLang="ko-KR" dirty="0"/>
              <a:t>의 위치를 검출 장치 불필요</a:t>
            </a:r>
          </a:p>
          <a:p>
            <a:pPr lvl="2"/>
            <a:r>
              <a:rPr lang="ko-KR" altLang="ko-KR" dirty="0"/>
              <a:t>각종 OA, FA 장비에 널리 사용</a:t>
            </a:r>
          </a:p>
          <a:p>
            <a:pPr lvl="2"/>
            <a:r>
              <a:rPr lang="ko-KR" altLang="ko-KR" dirty="0" err="1"/>
              <a:t>고정밀</a:t>
            </a:r>
            <a:r>
              <a:rPr lang="ko-KR" altLang="ko-KR" dirty="0"/>
              <a:t> 위치제어용으로 DC servo motor와 같이 사용</a:t>
            </a:r>
          </a:p>
          <a:p>
            <a:pPr lvl="1"/>
            <a:r>
              <a:rPr lang="ko-KR" altLang="ko-KR" dirty="0"/>
              <a:t>입력 pulse 신호에 대응한 회전 속도 발생</a:t>
            </a:r>
          </a:p>
          <a:p>
            <a:pPr lvl="2"/>
            <a:r>
              <a:rPr lang="en-US" altLang="ko-KR" dirty="0"/>
              <a:t>Micro processor</a:t>
            </a:r>
            <a:r>
              <a:rPr lang="ko-KR" altLang="ko-KR" dirty="0"/>
              <a:t>에 의한 digital 제어가 용이</a:t>
            </a:r>
          </a:p>
          <a:p>
            <a:pPr lvl="2"/>
            <a:r>
              <a:rPr lang="ko-KR" altLang="ko-KR" dirty="0"/>
              <a:t>속도 제어 용이</a:t>
            </a:r>
          </a:p>
          <a:p>
            <a:pPr lvl="1"/>
            <a:r>
              <a:rPr lang="en-US" altLang="ko-KR" dirty="0"/>
              <a:t>DC motor</a:t>
            </a:r>
            <a:r>
              <a:rPr lang="ko-KR" altLang="ko-KR" dirty="0"/>
              <a:t>나 AC motor와 달리 </a:t>
            </a:r>
          </a:p>
          <a:p>
            <a:pPr lvl="2"/>
            <a:r>
              <a:rPr lang="en-US" altLang="ko-KR" dirty="0"/>
              <a:t>shaft</a:t>
            </a:r>
            <a:r>
              <a:rPr lang="ko-KR" altLang="ko-KR" dirty="0"/>
              <a:t>의 위치를 검출하기 위한 별도의 feedback(센서 등의 신호</a:t>
            </a:r>
            <a:r>
              <a:rPr lang="en-US" altLang="ko-KR" dirty="0"/>
              <a:t>)</a:t>
            </a:r>
            <a:r>
              <a:rPr lang="ko-KR" altLang="ko-KR" dirty="0"/>
              <a:t>없이</a:t>
            </a:r>
          </a:p>
          <a:p>
            <a:pPr lvl="2"/>
            <a:r>
              <a:rPr lang="ko-KR" altLang="ko-KR" dirty="0"/>
              <a:t>정해진 각도를 회전하고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ko-KR" dirty="0"/>
              <a:t>상당히 높은 정확도로 정지 가능</a:t>
            </a:r>
          </a:p>
          <a:p>
            <a:pPr lvl="3"/>
            <a:r>
              <a:rPr lang="ko-KR" altLang="ko-KR" dirty="0"/>
              <a:t>다른 motor에 비해 매우 큰 유지 토크</a:t>
            </a:r>
            <a:r>
              <a:rPr lang="en-US" altLang="ko-KR" dirty="0"/>
              <a:t>(</a:t>
            </a:r>
            <a:r>
              <a:rPr lang="ko-KR" altLang="ko-KR" dirty="0"/>
              <a:t>정지 토크</a:t>
            </a:r>
            <a:r>
              <a:rPr lang="en-US" altLang="ko-KR" dirty="0"/>
              <a:t>) </a:t>
            </a:r>
            <a:r>
              <a:rPr lang="ko-KR" altLang="ko-KR" dirty="0"/>
              <a:t>존재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197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ko-KR" dirty="0"/>
              <a:t>장 점 </a:t>
            </a:r>
          </a:p>
          <a:p>
            <a:pPr lvl="1"/>
            <a:r>
              <a:rPr lang="ko-KR" altLang="ko-KR" dirty="0"/>
              <a:t>디지털신호로 직접 오픈 루프제어 가능</a:t>
            </a:r>
          </a:p>
          <a:p>
            <a:pPr lvl="1"/>
            <a:r>
              <a:rPr lang="ko-KR" altLang="ko-KR" dirty="0"/>
              <a:t>시스템 전체 Simple </a:t>
            </a:r>
          </a:p>
          <a:p>
            <a:pPr lvl="1"/>
            <a:r>
              <a:rPr lang="ko-KR" altLang="ko-KR" dirty="0"/>
              <a:t>펄스신호의 주파수에 비례한 회전속도 발생</a:t>
            </a:r>
          </a:p>
          <a:p>
            <a:pPr lvl="1"/>
            <a:r>
              <a:rPr lang="ko-KR" altLang="ko-KR" dirty="0"/>
              <a:t>광범위한 속도제어 가능</a:t>
            </a:r>
          </a:p>
          <a:p>
            <a:pPr lvl="1"/>
            <a:r>
              <a:rPr lang="ko-KR" altLang="ko-KR" dirty="0"/>
              <a:t>기동</a:t>
            </a:r>
            <a:r>
              <a:rPr lang="en-US" altLang="ko-KR" dirty="0"/>
              <a:t>, </a:t>
            </a:r>
            <a:r>
              <a:rPr lang="ko-KR" altLang="ko-KR" dirty="0"/>
              <a:t>정지</a:t>
            </a:r>
            <a:r>
              <a:rPr lang="en-US" altLang="ko-KR" dirty="0"/>
              <a:t>, </a:t>
            </a:r>
            <a:r>
              <a:rPr lang="ko-KR" altLang="ko-KR" dirty="0"/>
              <a:t>정</a:t>
            </a:r>
            <a:r>
              <a:rPr lang="en-US" altLang="ko-KR" dirty="0"/>
              <a:t>-</a:t>
            </a:r>
            <a:r>
              <a:rPr lang="ko-KR" altLang="ko-KR" dirty="0"/>
              <a:t>역회전</a:t>
            </a:r>
            <a:r>
              <a:rPr lang="en-US" altLang="ko-KR" dirty="0"/>
              <a:t>, </a:t>
            </a:r>
            <a:r>
              <a:rPr lang="ko-KR" altLang="ko-KR" dirty="0"/>
              <a:t>변속이 용이하며 응답특성 우수 </a:t>
            </a:r>
          </a:p>
          <a:p>
            <a:pPr lvl="1"/>
            <a:r>
              <a:rPr lang="ko-KR" altLang="ko-KR" dirty="0"/>
              <a:t>모터의 회전각이 입력 pulse 수에 비례</a:t>
            </a:r>
          </a:p>
          <a:p>
            <a:pPr lvl="1"/>
            <a:r>
              <a:rPr lang="ko-KR" altLang="ko-KR" dirty="0"/>
              <a:t>모터의 속도는 1초간의 입력 pulse 수에 비례 </a:t>
            </a:r>
          </a:p>
          <a:p>
            <a:pPr lvl="1"/>
            <a:r>
              <a:rPr lang="en-US" altLang="ko-KR" dirty="0"/>
              <a:t>1 step </a:t>
            </a:r>
            <a:r>
              <a:rPr lang="ko-KR" altLang="ko-KR" dirty="0"/>
              <a:t>당 각도 오차가 5% 이내이며 회전각 오차가 step마다 누적되지 않음 </a:t>
            </a:r>
          </a:p>
          <a:p>
            <a:pPr lvl="1"/>
            <a:r>
              <a:rPr lang="ko-KR" altLang="ko-KR" dirty="0"/>
              <a:t>정지 시에 높은 유지토크로 위치를 유지 가능</a:t>
            </a:r>
            <a:r>
              <a:rPr lang="en-US" altLang="ko-KR" dirty="0"/>
              <a:t>, </a:t>
            </a:r>
            <a:r>
              <a:rPr lang="ko-KR" altLang="ko-KR" dirty="0"/>
              <a:t>기동 및 정지 </a:t>
            </a:r>
            <a:r>
              <a:rPr lang="ko-KR" altLang="ko-KR" dirty="0" err="1"/>
              <a:t>응답성</a:t>
            </a:r>
            <a:r>
              <a:rPr lang="ko-KR" altLang="ko-KR" dirty="0"/>
              <a:t> 양호</a:t>
            </a:r>
          </a:p>
          <a:p>
            <a:pPr lvl="2"/>
            <a:r>
              <a:rPr lang="en-US" altLang="ko-KR" dirty="0"/>
              <a:t>servo motor</a:t>
            </a:r>
            <a:r>
              <a:rPr lang="ko-KR" altLang="ko-KR" dirty="0"/>
              <a:t>로서 사용 가능 </a:t>
            </a:r>
          </a:p>
          <a:p>
            <a:pPr lvl="1"/>
            <a:r>
              <a:rPr lang="ko-KR" altLang="ko-KR" dirty="0"/>
              <a:t>초 저속으로 높은 토크</a:t>
            </a:r>
            <a:r>
              <a:rPr lang="en-US" altLang="ko-KR" dirty="0"/>
              <a:t>(torque) </a:t>
            </a:r>
            <a:r>
              <a:rPr lang="ko-KR" altLang="ko-KR" dirty="0"/>
              <a:t>운전 가능</a:t>
            </a:r>
          </a:p>
          <a:p>
            <a:pPr lvl="1"/>
            <a:r>
              <a:rPr lang="en-US" altLang="ko-KR" dirty="0"/>
              <a:t>DC motor</a:t>
            </a:r>
            <a:r>
              <a:rPr lang="ko-KR" altLang="ko-KR" dirty="0"/>
              <a:t>등과 같이 brush 교환 등 보수 불필요</a:t>
            </a:r>
          </a:p>
          <a:p>
            <a:pPr lvl="2"/>
            <a:r>
              <a:rPr lang="ko-KR" altLang="ko-KR" dirty="0"/>
              <a:t>모터자체의 부품수가 적어 신뢰성 우수 </a:t>
            </a:r>
          </a:p>
          <a:p>
            <a:pPr lvl="1"/>
            <a:r>
              <a:rPr lang="ko-KR" altLang="ko-KR" dirty="0"/>
              <a:t>회전각 검출을 위한 별도의 센서가 불필요</a:t>
            </a:r>
          </a:p>
          <a:p>
            <a:pPr lvl="2"/>
            <a:r>
              <a:rPr lang="ko-KR" altLang="ko-KR" dirty="0" err="1"/>
              <a:t>제어계</a:t>
            </a:r>
            <a:r>
              <a:rPr lang="ko-KR" altLang="ko-KR" dirty="0"/>
              <a:t> 간단히 구성 가능</a:t>
            </a:r>
          </a:p>
          <a:p>
            <a:pPr lvl="2"/>
            <a:r>
              <a:rPr lang="ko-KR" altLang="ko-KR" dirty="0"/>
              <a:t>가격이 상대적으로 저렴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68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단 점 </a:t>
            </a:r>
          </a:p>
          <a:p>
            <a:pPr lvl="1"/>
            <a:r>
              <a:rPr lang="ko-KR" altLang="ko-KR" dirty="0"/>
              <a:t>특정 주파수에서 진동</a:t>
            </a:r>
            <a:r>
              <a:rPr lang="en-US" altLang="ko-KR" dirty="0"/>
              <a:t>, </a:t>
            </a:r>
            <a:r>
              <a:rPr lang="ko-KR" altLang="ko-KR" dirty="0"/>
              <a:t>공진 현상 발생 가능</a:t>
            </a:r>
          </a:p>
          <a:p>
            <a:pPr lvl="1"/>
            <a:r>
              <a:rPr lang="ko-KR" altLang="ko-KR" dirty="0"/>
              <a:t>관성이 있는 부하에 취약 </a:t>
            </a:r>
          </a:p>
          <a:p>
            <a:pPr lvl="1"/>
            <a:r>
              <a:rPr lang="ko-KR" altLang="ko-KR" dirty="0"/>
              <a:t>고속 운전시에 </a:t>
            </a:r>
            <a:r>
              <a:rPr lang="ko-KR" altLang="ko-KR" dirty="0" err="1"/>
              <a:t>탈조하기</a:t>
            </a:r>
            <a:r>
              <a:rPr lang="ko-KR" altLang="ko-KR" dirty="0"/>
              <a:t> </a:t>
            </a:r>
            <a:r>
              <a:rPr lang="ko-KR" altLang="en-US" dirty="0"/>
              <a:t>쉬움</a:t>
            </a:r>
            <a:r>
              <a:rPr lang="en-US" altLang="ko-KR" dirty="0"/>
              <a:t>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209706" y="2764885"/>
            <a:ext cx="5772588" cy="3956590"/>
            <a:chOff x="2155540" y="3087152"/>
            <a:chExt cx="4824536" cy="3306786"/>
          </a:xfrm>
        </p:grpSpPr>
        <p:pic>
          <p:nvPicPr>
            <p:cNvPr id="5" name="Picture 2" descr="img2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540" y="3087152"/>
              <a:ext cx="4824536" cy="2974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635896" y="6086161"/>
              <a:ext cx="18197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 우체국L" panose="02030504000101010101" pitchFamily="18" charset="-127"/>
                  <a:ea typeface=" 우체국L" panose="02030504000101010101" pitchFamily="18" charset="-127"/>
                </a:rPr>
                <a:t>주파수에 따른 </a:t>
              </a:r>
              <a:r>
                <a:rPr lang="ko-KR" altLang="ko-KR" sz="1400" dirty="0" smtClean="0">
                  <a:solidFill>
                    <a:schemeClr val="bg1"/>
                  </a:solidFill>
                  <a:latin typeface=" 우체국L" panose="02030504000101010101" pitchFamily="18" charset="-127"/>
                  <a:ea typeface=" 우체국L" panose="02030504000101010101" pitchFamily="18" charset="-127"/>
                </a:rPr>
                <a:t>공진</a:t>
              </a:r>
              <a:endPara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97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pic>
        <p:nvPicPr>
          <p:cNvPr id="4" name="GgSPyG39fj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1657" y="1652247"/>
            <a:ext cx="8968686" cy="5044886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13267" y="1032933"/>
            <a:ext cx="11565466" cy="566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자율주행 자동차 구현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73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Servo motor (</a:t>
            </a:r>
            <a:r>
              <a:rPr lang="ko-KR" altLang="en-US" dirty="0" err="1"/>
              <a:t>서보모터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모터와 제어구동보드를 포함하는 것으로 모터자체만으로는 </a:t>
            </a:r>
            <a:r>
              <a:rPr lang="ko-KR" altLang="en-US" dirty="0" err="1"/>
              <a:t>서보모터라고</a:t>
            </a:r>
            <a:r>
              <a:rPr lang="ko-KR" altLang="en-US" dirty="0"/>
              <a:t> 하지 않는다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서보모터라는</a:t>
            </a:r>
            <a:r>
              <a:rPr lang="ko-KR" altLang="en-US" dirty="0"/>
              <a:t> 개념이 모터의 구동 시스템까지 포함하는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공작기계</a:t>
            </a:r>
            <a:r>
              <a:rPr lang="en-US" altLang="ko-KR" dirty="0"/>
              <a:t>, CCTV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캠코더</a:t>
            </a:r>
            <a:r>
              <a:rPr lang="en-US" altLang="ko-KR" dirty="0"/>
              <a:t>, </a:t>
            </a:r>
            <a:r>
              <a:rPr lang="ko-KR" altLang="en-US" dirty="0"/>
              <a:t>프린터 등에 사용되는 모터처럼 명령에 따라 정확한 위치와 속도를 맞출 수 있는 모터를 </a:t>
            </a:r>
            <a:r>
              <a:rPr lang="ko-KR" altLang="en-US" dirty="0" err="1"/>
              <a:t>서보모터라고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어떠한 종류의 모터라 하더라도 적당한 알고리즘과 회로를 가지는 구동시스템을 이용하여 위치와 속도를 추종할 수 있도록 만들면 </a:t>
            </a:r>
            <a:r>
              <a:rPr lang="ko-KR" altLang="en-US" dirty="0" err="1"/>
              <a:t>서보시스템이</a:t>
            </a:r>
            <a:r>
              <a:rPr lang="ko-KR" altLang="en-US" dirty="0"/>
              <a:t> </a:t>
            </a:r>
            <a:r>
              <a:rPr lang="ko-KR" altLang="en-US" dirty="0" smtClean="0"/>
              <a:t>이루어진다</a:t>
            </a:r>
            <a:endParaRPr lang="en-US" altLang="ko-KR" dirty="0" smtClean="0"/>
          </a:p>
          <a:p>
            <a:r>
              <a:rPr lang="ko-KR" altLang="en-US" dirty="0" err="1" smtClean="0"/>
              <a:t>서보모터의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  <a:p>
            <a:pPr lvl="1"/>
            <a:r>
              <a:rPr lang="ko-KR" altLang="en-US" dirty="0" err="1"/>
              <a:t>스테핑</a:t>
            </a:r>
            <a:r>
              <a:rPr lang="ko-KR" altLang="en-US" dirty="0"/>
              <a:t> 모터처럼 </a:t>
            </a:r>
            <a:r>
              <a:rPr lang="en-US" altLang="ko-KR" dirty="0"/>
              <a:t>1</a:t>
            </a:r>
            <a:r>
              <a:rPr lang="ko-KR" altLang="en-US" dirty="0"/>
              <a:t>도씩 각도를 조절</a:t>
            </a:r>
          </a:p>
          <a:p>
            <a:pPr lvl="1"/>
            <a:r>
              <a:rPr lang="ko-KR" altLang="en-US" dirty="0"/>
              <a:t>회전범위는 </a:t>
            </a:r>
            <a:r>
              <a:rPr lang="en-US" altLang="ko-KR" dirty="0"/>
              <a:t>180 </a:t>
            </a:r>
            <a:r>
              <a:rPr lang="ko-KR" altLang="en-US" dirty="0"/>
              <a:t>도</a:t>
            </a:r>
          </a:p>
          <a:p>
            <a:pPr lvl="1"/>
            <a:r>
              <a:rPr lang="ko-KR" altLang="en-US" dirty="0" err="1"/>
              <a:t>로봇제작할</a:t>
            </a:r>
            <a:r>
              <a:rPr lang="ko-KR" altLang="en-US" dirty="0"/>
              <a:t> 때 많이 씀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AE4CF310-DE59-43F0-86BA-0282FCEA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4616450"/>
            <a:ext cx="53149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4A97D4-A007-44A6-A6C8-6554FC1E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3130" y1="41569" x2="83130" y2="41569"/>
                        <a14:foregroundMark x1="92000" y1="32157" x2="92000" y2="32157"/>
                        <a14:foregroundMark x1="42261" y1="41569" x2="43130" y2="43529"/>
                        <a14:foregroundMark x1="79130" y1="54118" x2="79130" y2="54510"/>
                        <a14:backgroundMark x1="27652" y1="50980" x2="27652" y2="50980"/>
                        <a14:backgroundMark x1="33217" y1="46667" x2="33217" y2="46667"/>
                        <a14:backgroundMark x1="32000" y1="41176" x2="36870" y2="52549"/>
                        <a14:backgroundMark x1="35478" y1="37255" x2="42783" y2="49412"/>
                        <a14:backgroundMark x1="26783" y1="38824" x2="28000" y2="49412"/>
                        <a14:backgroundMark x1="44174" y1="54902" x2="45565" y2="52941"/>
                        <a14:backgroundMark x1="31478" y1="24314" x2="32522" y2="21961"/>
                        <a14:backgroundMark x1="35478" y1="23529" x2="36522" y2="23922"/>
                        <a14:backgroundMark x1="40696" y1="31765" x2="41913" y2="34510"/>
                        <a14:backgroundMark x1="33739" y1="22745" x2="35304" y2="23137"/>
                        <a14:backgroundMark x1="30783" y1="27059" x2="31130" y2="24314"/>
                        <a14:backgroundMark x1="30609" y1="28627" x2="30957" y2="26275"/>
                        <a14:backgroundMark x1="37565" y1="25882" x2="37565" y2="25490"/>
                        <a14:backgroundMark x1="39304" y1="29804" x2="39826" y2="30588"/>
                        <a14:backgroundMark x1="42261" y1="35294" x2="42435" y2="35686"/>
                        <a14:backgroundMark x1="43652" y1="39608" x2="44000" y2="40000"/>
                        <a14:backgroundMark x1="42435" y1="40784" x2="43130" y2="415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0952">
            <a:off x="3265487" y="3857868"/>
            <a:ext cx="4746626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329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20CB3D-F991-4751-9C7D-5AE5E984870F}"/>
              </a:ext>
            </a:extLst>
          </p:cNvPr>
          <p:cNvSpPr txBox="1"/>
          <p:nvPr/>
        </p:nvSpPr>
        <p:spPr>
          <a:xfrm>
            <a:off x="2985655" y="1886297"/>
            <a:ext cx="3009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장점</a:t>
            </a:r>
            <a:endParaRPr lang="en-US" altLang="ko-KR" b="1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기동토크가</a:t>
            </a: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크다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효율이 높다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제어성이 좋다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속도제어 범위가 넓다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가격이 싸다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5B1944-A515-4DEE-88DC-FE759B006AA9}"/>
              </a:ext>
            </a:extLst>
          </p:cNvPr>
          <p:cNvSpPr txBox="1"/>
          <p:nvPr/>
        </p:nvSpPr>
        <p:spPr>
          <a:xfrm>
            <a:off x="7064432" y="1886297"/>
            <a:ext cx="4588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단점</a:t>
            </a:r>
            <a:endParaRPr lang="en-US" altLang="ko-KR" b="1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브러시 마찰로 기계적 손실이 크다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브러시의 보수가 필요하다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접촉부의 신뢰성이 떨어진다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브러시에 의해 노이즈가 발생한다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정류에 한계가 있다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사용환경에 제한이 있다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방열이 나쁘다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7AE559-5581-4E5F-A21D-693C851A4DBC}"/>
              </a:ext>
            </a:extLst>
          </p:cNvPr>
          <p:cNvSpPr txBox="1"/>
          <p:nvPr/>
        </p:nvSpPr>
        <p:spPr>
          <a:xfrm>
            <a:off x="714963" y="1886297"/>
            <a:ext cx="830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DC</a:t>
            </a:r>
            <a:r>
              <a:rPr lang="ko-KR" altLang="en-US" sz="2400" b="1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2400" b="1" dirty="0" err="1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서보모터</a:t>
            </a:r>
            <a:endParaRPr lang="en-US" altLang="ko-KR" sz="2400" b="1" dirty="0">
              <a:solidFill>
                <a:srgbClr val="FFC000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2191BA-C2AC-4A66-A961-11100EE19C55}"/>
              </a:ext>
            </a:extLst>
          </p:cNvPr>
          <p:cNvSpPr txBox="1"/>
          <p:nvPr/>
        </p:nvSpPr>
        <p:spPr>
          <a:xfrm>
            <a:off x="714963" y="4441917"/>
            <a:ext cx="830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AC</a:t>
            </a:r>
            <a:r>
              <a:rPr lang="ko-KR" altLang="en-US" sz="2400" b="1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2400" b="1" dirty="0" err="1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서보모터</a:t>
            </a:r>
            <a:endParaRPr lang="en-US" altLang="ko-KR" sz="2400" b="1" dirty="0">
              <a:solidFill>
                <a:srgbClr val="FFC000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F1315D-E110-4DBB-AEA3-A979C6F5F254}"/>
              </a:ext>
            </a:extLst>
          </p:cNvPr>
          <p:cNvSpPr txBox="1"/>
          <p:nvPr/>
        </p:nvSpPr>
        <p:spPr>
          <a:xfrm>
            <a:off x="2985654" y="4441380"/>
            <a:ext cx="3990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장점</a:t>
            </a:r>
            <a:endParaRPr lang="en-US" altLang="ko-KR" b="1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브러시가 없어 보수에 용이하다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내 환경성이 좋다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정류에 한계가 없다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신뢰성이 높다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고속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고 토크 이용이 가능하다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방열이 좋다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9232CB-885F-4773-96A9-C250430934AF}"/>
              </a:ext>
            </a:extLst>
          </p:cNvPr>
          <p:cNvSpPr txBox="1"/>
          <p:nvPr/>
        </p:nvSpPr>
        <p:spPr>
          <a:xfrm>
            <a:off x="7064432" y="4441380"/>
            <a:ext cx="458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단점</a:t>
            </a:r>
            <a:endParaRPr lang="en-US" altLang="ko-KR" b="1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시스템이 복잡하고 가격이 높다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전기적 시정수가 크다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회전 검출기가 필요하다</a:t>
            </a:r>
            <a:r>
              <a:rPr lang="en-US" altLang="ko-KR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8793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ihwang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466169"/>
            <a:ext cx="94392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465036"/>
            <a:ext cx="94392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00" y="1235341"/>
            <a:ext cx="9439200" cy="52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367366"/>
            <a:ext cx="94392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 구성 및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00" y="1235340"/>
            <a:ext cx="9439200" cy="52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1528</Words>
  <Application>Microsoft Office PowerPoint</Application>
  <PresentationFormat>와이드스크린</PresentationFormat>
  <Paragraphs>323</Paragraphs>
  <Slides>43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 우체국L</vt:lpstr>
      <vt:lpstr>KoPub돋움체 Bold</vt:lpstr>
      <vt:lpstr>KoPub돋움체 Light</vt:lpstr>
      <vt:lpstr>KoPub바탕체 Bold</vt:lpstr>
      <vt:lpstr>맑은 고딕</vt:lpstr>
      <vt:lpstr>송성훈 구</vt:lpstr>
      <vt:lpstr>Arial</vt:lpstr>
      <vt:lpstr>Wingdings</vt:lpstr>
      <vt:lpstr>Office 테마</vt:lpstr>
      <vt:lpstr>PowerPoint 프레젠테이션</vt:lpstr>
      <vt:lpstr>PowerPoint 프레젠테이션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제어기 구성 및 프로그램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계정</cp:lastModifiedBy>
  <cp:revision>165</cp:revision>
  <dcterms:created xsi:type="dcterms:W3CDTF">2017-12-29T01:13:06Z</dcterms:created>
  <dcterms:modified xsi:type="dcterms:W3CDTF">2021-01-19T04:49:25Z</dcterms:modified>
</cp:coreProperties>
</file>