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314" r:id="rId3"/>
    <p:sldId id="407" r:id="rId4"/>
    <p:sldId id="409" r:id="rId5"/>
    <p:sldId id="408" r:id="rId6"/>
    <p:sldId id="406" r:id="rId7"/>
    <p:sldId id="410" r:id="rId8"/>
    <p:sldId id="417" r:id="rId9"/>
    <p:sldId id="411" r:id="rId10"/>
    <p:sldId id="414" r:id="rId11"/>
    <p:sldId id="415" r:id="rId12"/>
    <p:sldId id="416" r:id="rId13"/>
    <p:sldId id="412" r:id="rId14"/>
    <p:sldId id="418" r:id="rId15"/>
    <p:sldId id="419" r:id="rId16"/>
    <p:sldId id="421" r:id="rId17"/>
    <p:sldId id="422" r:id="rId18"/>
    <p:sldId id="432" r:id="rId19"/>
    <p:sldId id="424" r:id="rId20"/>
    <p:sldId id="433" r:id="rId21"/>
    <p:sldId id="425" r:id="rId22"/>
    <p:sldId id="426" r:id="rId23"/>
    <p:sldId id="427" r:id="rId24"/>
    <p:sldId id="428" r:id="rId25"/>
    <p:sldId id="429" r:id="rId26"/>
    <p:sldId id="430" r:id="rId27"/>
    <p:sldId id="431" r:id="rId28"/>
    <p:sldId id="434" r:id="rId29"/>
    <p:sldId id="266" r:id="rId30"/>
    <p:sldId id="268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99FF"/>
    <a:srgbClr val="4D4E4D"/>
    <a:srgbClr val="646462"/>
    <a:srgbClr val="D9D9D9"/>
    <a:srgbClr val="E2E3E3"/>
    <a:srgbClr val="E0D8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12" autoAdjust="0"/>
    <p:restoredTop sz="94660"/>
  </p:normalViewPr>
  <p:slideViewPr>
    <p:cSldViewPr snapToGrid="0">
      <p:cViewPr varScale="1">
        <p:scale>
          <a:sx n="83" d="100"/>
          <a:sy n="83" d="100"/>
        </p:scale>
        <p:origin x="66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19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2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9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3267" y="238125"/>
            <a:ext cx="11565466" cy="600075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ea typeface="송성훈 구" panose="02010504000101010101" pitchFamily="2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3267" y="1032933"/>
            <a:ext cx="11565466" cy="568854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400">
                <a:solidFill>
                  <a:srgbClr val="FFC000"/>
                </a:solidFill>
                <a:latin typeface=" 우체국L" panose="02030504000101010101" pitchFamily="18" charset="-127"/>
                <a:ea typeface=" 우체국L" panose="02030504000101010101" pitchFamily="18" charset="-127"/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defRPr>
            </a:lvl3pPr>
            <a:lvl4pPr>
              <a:lnSpc>
                <a:spcPct val="150000"/>
              </a:lnSpc>
              <a:defRPr sz="140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defRPr>
            </a:lvl4pPr>
            <a:lvl5pPr>
              <a:lnSpc>
                <a:spcPct val="150000"/>
              </a:lnSpc>
              <a:defRPr sz="140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13267" y="838200"/>
            <a:ext cx="11565466" cy="846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313267" y="966787"/>
            <a:ext cx="11565466" cy="846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자동차 삽화에 대한 이미지 검색결과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2" t="23703" r="5265" b="24055"/>
          <a:stretch/>
        </p:blipFill>
        <p:spPr bwMode="auto">
          <a:xfrm>
            <a:off x="10337800" y="11359"/>
            <a:ext cx="1854200" cy="82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97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8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23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32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00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31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02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46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E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3E3AD-8EA6-4364-8FFD-3AEFEA719B0A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338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953326" y="3232164"/>
            <a:ext cx="6291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자율주행자동차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49039" y="4046137"/>
            <a:ext cx="5719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Class 5 : Python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 및 </a:t>
            </a:r>
            <a:r>
              <a:rPr lang="en-US" altLang="ko-KR" sz="1600" b="1" dirty="0" err="1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OpenCV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설치 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(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윈도우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)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328676" y="4739728"/>
            <a:ext cx="1595853" cy="30237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328676" y="4721639"/>
            <a:ext cx="1601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 우체국L" panose="02030504000101010101" pitchFamily="18" charset="-127"/>
                <a:ea typeface=" 우체국L" panose="02030504000101010101" pitchFamily="18" charset="-127"/>
              </a:rPr>
              <a:t>2021.01.20</a:t>
            </a:r>
            <a:endParaRPr lang="ko-KR" altLang="en-US" sz="1600" b="1" dirty="0">
              <a:latin typeface=" 우체국L" panose="02030504000101010101" pitchFamily="18" charset="-127"/>
              <a:ea typeface=" 우체국L" panose="02030504000101010101" pitchFamily="18" charset="-127"/>
            </a:endParaRPr>
          </a:p>
        </p:txBody>
      </p:sp>
      <p:pic>
        <p:nvPicPr>
          <p:cNvPr id="1026" name="Picture 2" descr="자동차 삽화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2" t="23703" r="5265" b="24055"/>
          <a:stretch/>
        </p:blipFill>
        <p:spPr bwMode="auto">
          <a:xfrm>
            <a:off x="7576451" y="4721639"/>
            <a:ext cx="4788881" cy="213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5985627" y="4535"/>
            <a:ext cx="227075" cy="2469908"/>
            <a:chOff x="6064364" y="-18197"/>
            <a:chExt cx="227075" cy="2469908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6064364" y="-9728"/>
              <a:ext cx="83142" cy="2461439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6208297" y="-18197"/>
              <a:ext cx="83142" cy="2461439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25697" y="2188801"/>
            <a:ext cx="1843617" cy="741685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3985969" y="4461933"/>
            <a:ext cx="4453466" cy="0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79006" y="6457890"/>
            <a:ext cx="2935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Jihwang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Park. </a:t>
            </a:r>
            <a:b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</a:b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6524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 우체국L" panose="02030504000101010101" pitchFamily="18" charset="-127"/>
                <a:ea typeface=" 우체국L" panose="02030504000101010101" pitchFamily="18" charset="-127"/>
              </a:rPr>
              <a:t>PyCharm</a:t>
            </a:r>
            <a:r>
              <a:rPr lang="en-US" altLang="ko-KR" dirty="0">
                <a:latin typeface=" 우체국L" panose="02030504000101010101" pitchFamily="18" charset="-127"/>
                <a:ea typeface=" 우체국L" panose="02030504000101010101" pitchFamily="18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파일 생성 </a:t>
            </a:r>
            <a:r>
              <a:rPr lang="en-US" altLang="ko-KR" dirty="0">
                <a:sym typeface="Wingdings" panose="05000000000000000000" pitchFamily="2" charset="2"/>
              </a:rPr>
              <a:t>=&gt; </a:t>
            </a:r>
            <a:r>
              <a:rPr lang="ko-KR" altLang="en-US" dirty="0" err="1">
                <a:sym typeface="Wingdings" panose="05000000000000000000" pitchFamily="2" charset="2"/>
              </a:rPr>
              <a:t>프로젝터에</a:t>
            </a:r>
            <a:r>
              <a:rPr lang="ko-KR" altLang="en-US" dirty="0">
                <a:sym typeface="Wingdings" panose="05000000000000000000" pitchFamily="2" charset="2"/>
              </a:rPr>
              <a:t> 오른쪽 마우스 </a:t>
            </a:r>
            <a:r>
              <a:rPr lang="en-US" altLang="ko-KR" dirty="0">
                <a:sym typeface="Wingdings" panose="05000000000000000000" pitchFamily="2" charset="2"/>
              </a:rPr>
              <a:t>=&gt; New =&gt; Python File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990" y="1437217"/>
            <a:ext cx="7346020" cy="528425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319864" y="1734080"/>
            <a:ext cx="1244603" cy="46637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42731" y="1835680"/>
            <a:ext cx="1574802" cy="46637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21197" y="2234143"/>
            <a:ext cx="1744135" cy="46637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573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 우체국L" panose="02030504000101010101" pitchFamily="18" charset="-127"/>
                <a:ea typeface=" 우체국L" panose="02030504000101010101" pitchFamily="18" charset="-127"/>
              </a:rPr>
              <a:t>PyCharm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빈칸에 파일 이름 쓰기 </a:t>
            </a:r>
            <a:r>
              <a:rPr lang="en-US" altLang="ko-KR" dirty="0"/>
              <a:t>=&gt; </a:t>
            </a:r>
            <a:r>
              <a:rPr lang="ko-KR" altLang="en-US" dirty="0"/>
              <a:t>기본적으로 </a:t>
            </a:r>
            <a:r>
              <a:rPr lang="en-US" altLang="ko-KR" dirty="0"/>
              <a:t>python file</a:t>
            </a:r>
            <a:r>
              <a:rPr lang="ko-KR" altLang="en-US" dirty="0"/>
              <a:t>로 선택되어있음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867" y="1475423"/>
            <a:ext cx="7332132" cy="527426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181599" y="3911072"/>
            <a:ext cx="2116668" cy="27992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104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 우체국L" panose="02030504000101010101" pitchFamily="18" charset="-127"/>
                <a:ea typeface=" 우체국L" panose="02030504000101010101" pitchFamily="18" charset="-127"/>
              </a:rPr>
              <a:t>PyCharm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업그레이드</a:t>
            </a:r>
            <a:endParaRPr lang="en-US" altLang="ko-KR" dirty="0"/>
          </a:p>
          <a:p>
            <a:pPr lvl="1"/>
            <a:r>
              <a:rPr lang="sv-SE" altLang="ko-KR" dirty="0"/>
              <a:t>(python –m) pip install --upgrade pip</a:t>
            </a:r>
          </a:p>
          <a:p>
            <a:pPr lvl="1"/>
            <a:endParaRPr lang="sv-SE" altLang="ko-KR" dirty="0"/>
          </a:p>
          <a:p>
            <a:pPr lvl="1"/>
            <a:endParaRPr lang="sv-SE" altLang="ko-KR" dirty="0"/>
          </a:p>
          <a:p>
            <a:pPr lvl="1"/>
            <a:endParaRPr lang="sv-SE" altLang="ko-KR" dirty="0"/>
          </a:p>
          <a:p>
            <a:pPr lvl="1"/>
            <a:endParaRPr lang="sv-SE" altLang="ko-KR" dirty="0"/>
          </a:p>
          <a:p>
            <a:pPr lvl="1"/>
            <a:endParaRPr lang="sv-SE" altLang="ko-KR" dirty="0"/>
          </a:p>
          <a:p>
            <a:pPr lvl="1"/>
            <a:endParaRPr lang="sv-SE" altLang="ko-KR" dirty="0"/>
          </a:p>
          <a:p>
            <a:pPr lvl="1"/>
            <a:r>
              <a:rPr lang="ko-KR" altLang="en-US" dirty="0" err="1"/>
              <a:t>빨간전등은</a:t>
            </a:r>
            <a:r>
              <a:rPr lang="ko-KR" altLang="en-US" dirty="0"/>
              <a:t> 명령어가 잘못될 경우에 생긴다</a:t>
            </a:r>
            <a:r>
              <a:rPr lang="en-US" altLang="ko-KR" dirty="0"/>
              <a:t>. =&gt;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프로그램을 실행하면 에러 상태를 알려준다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25028"/>
          <a:stretch/>
        </p:blipFill>
        <p:spPr>
          <a:xfrm>
            <a:off x="1192212" y="1878011"/>
            <a:ext cx="7724775" cy="21351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0" y="4621212"/>
            <a:ext cx="8877300" cy="19621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054599" y="2700867"/>
            <a:ext cx="2675468" cy="47792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302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 우체국L" panose="02030504000101010101" pitchFamily="18" charset="-127"/>
                <a:ea typeface=" 우체국L" panose="02030504000101010101" pitchFamily="18" charset="-127"/>
              </a:rPr>
              <a:t>PyCharm</a:t>
            </a:r>
            <a:r>
              <a:rPr lang="en-US" altLang="ko-KR" dirty="0">
                <a:latin typeface=" 우체국L" panose="02030504000101010101" pitchFamily="18" charset="-127"/>
                <a:ea typeface=" 우체국L" panose="02030504000101010101" pitchFamily="18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 추가 및 업그레이드 </a:t>
            </a:r>
            <a:r>
              <a:rPr lang="en-US" altLang="ko-KR" dirty="0">
                <a:sym typeface="Wingdings" panose="05000000000000000000" pitchFamily="2" charset="2"/>
              </a:rPr>
              <a:t> Terminal </a:t>
            </a:r>
            <a:r>
              <a:rPr lang="ko-KR" altLang="en-US" dirty="0">
                <a:sym typeface="Wingdings" panose="05000000000000000000" pitchFamily="2" charset="2"/>
              </a:rPr>
              <a:t>을 활용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sv-SE" altLang="ko-KR" dirty="0"/>
              <a:t>(python –m) pip install --upgrade pip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133" y="1854199"/>
            <a:ext cx="7569200" cy="494397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082028" y="6391629"/>
            <a:ext cx="1244603" cy="46637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578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 우체국L" panose="02030504000101010101" pitchFamily="18" charset="-127"/>
                <a:ea typeface=" 우체국L" panose="02030504000101010101" pitchFamily="18" charset="-127"/>
              </a:rPr>
              <a:t>Python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48AEC1-A284-43D0-ADEB-D262800F07C4}"/>
              </a:ext>
            </a:extLst>
          </p:cNvPr>
          <p:cNvSpPr txBox="1"/>
          <p:nvPr/>
        </p:nvSpPr>
        <p:spPr>
          <a:xfrm>
            <a:off x="622138" y="1608097"/>
            <a:ext cx="53031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프로그램을 실행시킬 땐 상단 목록에</a:t>
            </a:r>
            <a:r>
              <a:rPr lang="ko-KR" altLang="en-US" sz="1400" b="1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서</a:t>
            </a:r>
            <a:endParaRPr lang="en-US" altLang="ko-KR" sz="1400" b="1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  <a:p>
            <a:endParaRPr lang="en-US" altLang="ko-KR" sz="1400" b="1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Run -&gt; Run -&gt; </a:t>
            </a:r>
            <a:r>
              <a:rPr lang="ko-KR" altLang="en-US" sz="1400" b="1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해당 파일 </a:t>
            </a:r>
            <a:endParaRPr lang="en-US" altLang="ko-KR" sz="1400" b="1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  <a:p>
            <a:endParaRPr lang="en-US" altLang="ko-KR" sz="1400" b="1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을 선택하여 실행시킬 수 있다</a:t>
            </a:r>
            <a:r>
              <a:rPr lang="en-US" altLang="ko-KR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.</a:t>
            </a:r>
          </a:p>
          <a:p>
            <a:endParaRPr lang="en-US" altLang="ko-KR" sz="1400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실행된 내용 및 로그는 아래</a:t>
            </a:r>
            <a:r>
              <a:rPr lang="en-US" altLang="ko-KR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 Console </a:t>
            </a:r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창을 통해 표시된다</a:t>
            </a:r>
            <a:r>
              <a:rPr lang="en-US" altLang="ko-KR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471D72-2FC1-4F4C-81BC-1A718F615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218" y="1154307"/>
            <a:ext cx="4007066" cy="26686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C9A7B07-CA75-49FB-B841-86A38E455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218" y="4052869"/>
            <a:ext cx="4007066" cy="26686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DCB0A11-0376-4219-AB94-B80FACE72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173" y="3822913"/>
            <a:ext cx="4007066" cy="2668606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D719053-5E8C-4B50-89A9-3E3E19F6D5A4}"/>
              </a:ext>
            </a:extLst>
          </p:cNvPr>
          <p:cNvCxnSpPr/>
          <p:nvPr/>
        </p:nvCxnSpPr>
        <p:spPr>
          <a:xfrm>
            <a:off x="8647840" y="3654700"/>
            <a:ext cx="0" cy="5120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785DF10-75AE-4509-87E1-4AB90C7A53BC}"/>
              </a:ext>
            </a:extLst>
          </p:cNvPr>
          <p:cNvCxnSpPr>
            <a:cxnSpLocks/>
          </p:cNvCxnSpPr>
          <p:nvPr/>
        </p:nvCxnSpPr>
        <p:spPr>
          <a:xfrm flipH="1">
            <a:off x="5093208" y="5157216"/>
            <a:ext cx="71323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22138" y="5415725"/>
            <a:ext cx="1261534" cy="1075794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374909" y="1294412"/>
            <a:ext cx="1330036" cy="46973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05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 우체국L" panose="02030504000101010101" pitchFamily="18" charset="-127"/>
                <a:ea typeface=" 우체국L" panose="02030504000101010101" pitchFamily="18" charset="-127"/>
              </a:rPr>
              <a:t>Python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</a:t>
            </a:r>
          </a:p>
          <a:p>
            <a:pPr lvl="1"/>
            <a:r>
              <a:rPr lang="en-US" altLang="ko-KR" dirty="0"/>
              <a:t>Print</a:t>
            </a:r>
            <a:r>
              <a:rPr lang="ko-KR" altLang="en-US" dirty="0"/>
              <a:t>는 프로그램 중간에서 나오는 변수의 변화들을 검출하여</a:t>
            </a:r>
            <a:r>
              <a:rPr lang="en-US" altLang="ko-KR" dirty="0"/>
              <a:t>, </a:t>
            </a:r>
            <a:r>
              <a:rPr lang="ko-KR" altLang="en-US" dirty="0"/>
              <a:t>결과값이 이상하게 </a:t>
            </a:r>
            <a:r>
              <a:rPr lang="ko-KR" altLang="en-US" dirty="0" err="1"/>
              <a:t>나올때</a:t>
            </a:r>
            <a:r>
              <a:rPr lang="ko-KR" altLang="en-US" dirty="0"/>
              <a:t> 확인이 가능하다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예제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96834" y="2432278"/>
            <a:ext cx="10227976" cy="307777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00AA"/>
                </a:solidFill>
                <a:effectLst/>
                <a:latin typeface="Arial Unicode MS" panose="020B0604020202020204" pitchFamily="50" charset="-127"/>
                <a:ea typeface="inherit"/>
              </a:rPr>
              <a:t>print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50" charset="-127"/>
                <a:ea typeface="inherit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Arial Unicode MS" panose="020B0604020202020204" pitchFamily="50" charset="-127"/>
                <a:ea typeface="inherit"/>
              </a:rPr>
              <a:t>'Hello World'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50" charset="-127"/>
                <a:ea typeface="inherit"/>
              </a:rPr>
              <a:t>)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309" y="2978150"/>
            <a:ext cx="97250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10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 우체국L" panose="02030504000101010101" pitchFamily="18" charset="-127"/>
                <a:ea typeface=" 우체국L" panose="02030504000101010101" pitchFamily="18" charset="-127"/>
              </a:rPr>
              <a:t>Python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</a:t>
            </a:r>
          </a:p>
          <a:p>
            <a:pPr lvl="1"/>
            <a:r>
              <a:rPr lang="ko-KR" altLang="en-US" dirty="0"/>
              <a:t>이스케이프란 일반적인 방법으로 입력하기 어려운 특별한 문자를 입력하는 방법이다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이스케이프를 하려면 먼저 이스케이프 기호 백슬래시</a:t>
            </a:r>
            <a:r>
              <a:rPr lang="en-US" altLang="ko-KR" dirty="0"/>
              <a:t>(\)</a:t>
            </a:r>
            <a:r>
              <a:rPr lang="ko-KR" altLang="en-US" dirty="0"/>
              <a:t>를 쓰고 바로 붙여서 </a:t>
            </a:r>
            <a:r>
              <a:rPr lang="ko-KR" altLang="en-US" dirty="0" err="1"/>
              <a:t>이스케이프할</a:t>
            </a:r>
            <a:r>
              <a:rPr lang="ko-KR" altLang="en-US" dirty="0"/>
              <a:t> 문자를 적는다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이스케이프를 통해 표현해야 하는 특별한 문자로는 다음과 같은 것이 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\\: </a:t>
            </a:r>
            <a:r>
              <a:rPr lang="ko-KR" altLang="en-US" dirty="0"/>
              <a:t>백슬래시</a:t>
            </a:r>
          </a:p>
          <a:p>
            <a:pPr lvl="2"/>
            <a:r>
              <a:rPr lang="en-US" altLang="ko-KR" dirty="0"/>
              <a:t>\': </a:t>
            </a:r>
            <a:r>
              <a:rPr lang="ko-KR" altLang="en-US" dirty="0"/>
              <a:t>작은따옴표 </a:t>
            </a:r>
            <a:r>
              <a:rPr lang="en-US" altLang="ko-KR" dirty="0"/>
              <a:t>(</a:t>
            </a:r>
            <a:r>
              <a:rPr lang="ko-KR" altLang="en-US" dirty="0"/>
              <a:t>작은따옴표 안에서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\": </a:t>
            </a:r>
            <a:r>
              <a:rPr lang="ko-KR" altLang="en-US" dirty="0"/>
              <a:t>큰따옴표 </a:t>
            </a:r>
            <a:r>
              <a:rPr lang="en-US" altLang="ko-KR" dirty="0"/>
              <a:t>(</a:t>
            </a:r>
            <a:r>
              <a:rPr lang="ko-KR" altLang="en-US" dirty="0"/>
              <a:t>큰따옴표 안에서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\n: </a:t>
            </a:r>
            <a:r>
              <a:rPr lang="ko-KR" altLang="en-US" dirty="0" err="1"/>
              <a:t>개행</a:t>
            </a:r>
            <a:r>
              <a:rPr lang="ko-KR" altLang="en-US" dirty="0"/>
              <a:t> 문자 </a:t>
            </a:r>
            <a:r>
              <a:rPr lang="en-US" altLang="ko-KR" dirty="0"/>
              <a:t>(</a:t>
            </a:r>
            <a:r>
              <a:rPr lang="ko-KR" altLang="en-US" dirty="0"/>
              <a:t>라인 </a:t>
            </a:r>
            <a:r>
              <a:rPr lang="ko-KR" altLang="en-US" dirty="0" err="1"/>
              <a:t>피드</a:t>
            </a:r>
            <a:r>
              <a:rPr lang="en-US" altLang="ko-KR" dirty="0"/>
              <a:t>. </a:t>
            </a:r>
            <a:r>
              <a:rPr lang="ko-KR" altLang="en-US" dirty="0"/>
              <a:t>다음 행으로 바꿈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\r: </a:t>
            </a:r>
            <a:r>
              <a:rPr lang="ko-KR" altLang="en-US" dirty="0" err="1"/>
              <a:t>개행</a:t>
            </a:r>
            <a:r>
              <a:rPr lang="ko-KR" altLang="en-US" dirty="0"/>
              <a:t> 문자 </a:t>
            </a:r>
            <a:r>
              <a:rPr lang="en-US" altLang="ko-KR" dirty="0"/>
              <a:t>(</a:t>
            </a:r>
            <a:r>
              <a:rPr lang="ko-KR" altLang="en-US" dirty="0" err="1"/>
              <a:t>캐리지</a:t>
            </a:r>
            <a:r>
              <a:rPr lang="ko-KR" altLang="en-US" dirty="0"/>
              <a:t> 리턴</a:t>
            </a:r>
            <a:r>
              <a:rPr lang="en-US" altLang="ko-KR" dirty="0"/>
              <a:t>. </a:t>
            </a:r>
            <a:r>
              <a:rPr lang="ko-KR" altLang="en-US" dirty="0"/>
              <a:t>커서를 행의 앞으로 이동</a:t>
            </a:r>
            <a:r>
              <a:rPr lang="en-US" altLang="ko-KR" dirty="0"/>
              <a:t>. </a:t>
            </a:r>
            <a:r>
              <a:rPr lang="ko-KR" altLang="en-US" dirty="0"/>
              <a:t>잘 사용하지 않는다</a:t>
            </a:r>
            <a:r>
              <a:rPr lang="en-US" altLang="ko-KR" dirty="0"/>
              <a:t>.)</a:t>
            </a:r>
          </a:p>
          <a:p>
            <a:pPr lvl="2"/>
            <a:r>
              <a:rPr lang="en-US" altLang="ko-KR" dirty="0"/>
              <a:t>\t: </a:t>
            </a:r>
            <a:r>
              <a:rPr lang="ko-KR" altLang="en-US" dirty="0"/>
              <a:t>탭 문자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09519" y="4979015"/>
            <a:ext cx="111600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2400" dirty="0">
                <a:solidFill>
                  <a:srgbClr val="FFC000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\n: </a:t>
            </a:r>
            <a:r>
              <a:rPr lang="ko-KR" altLang="en-US" sz="2400" dirty="0" err="1">
                <a:solidFill>
                  <a:srgbClr val="FFC000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한줄</a:t>
            </a:r>
            <a:r>
              <a:rPr lang="ko-KR" altLang="en-US" sz="2400" dirty="0">
                <a:solidFill>
                  <a:srgbClr val="FFC000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 아래 </a:t>
            </a:r>
            <a:r>
              <a:rPr lang="en-US" altLang="ko-KR" sz="2400" dirty="0">
                <a:solidFill>
                  <a:srgbClr val="FFC000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(=&gt; enter)</a:t>
            </a:r>
          </a:p>
          <a:p>
            <a:pPr lvl="2"/>
            <a:r>
              <a:rPr lang="en-US" altLang="ko-KR" sz="2400" dirty="0">
                <a:solidFill>
                  <a:srgbClr val="FFC000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\r: </a:t>
            </a:r>
            <a:r>
              <a:rPr lang="ko-KR" altLang="en-US" sz="2400" dirty="0">
                <a:solidFill>
                  <a:srgbClr val="FFC000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행의 맨 앞으로 </a:t>
            </a:r>
            <a:r>
              <a:rPr lang="en-US" altLang="ko-KR" sz="2400" dirty="0">
                <a:solidFill>
                  <a:srgbClr val="FFC000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(=&gt; home)</a:t>
            </a:r>
          </a:p>
          <a:p>
            <a:pPr lvl="2"/>
            <a:r>
              <a:rPr lang="ko-KR" altLang="en-US" sz="2400" dirty="0">
                <a:solidFill>
                  <a:srgbClr val="FFC000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워드의 경우에는 </a:t>
            </a:r>
            <a:r>
              <a:rPr lang="en-US" altLang="ko-KR" sz="2400" dirty="0">
                <a:solidFill>
                  <a:srgbClr val="FFC000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enter</a:t>
            </a:r>
            <a:r>
              <a:rPr lang="ko-KR" altLang="en-US" sz="2400" dirty="0">
                <a:solidFill>
                  <a:srgbClr val="FFC000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를 치면 </a:t>
            </a:r>
            <a:r>
              <a:rPr lang="ko-KR" altLang="en-US" sz="2400" dirty="0" err="1">
                <a:solidFill>
                  <a:srgbClr val="FFC000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아래줄</a:t>
            </a:r>
            <a:r>
              <a:rPr lang="ko-KR" altLang="en-US" sz="2400" dirty="0">
                <a:solidFill>
                  <a:srgbClr val="FFC000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 </a:t>
            </a:r>
            <a:r>
              <a:rPr lang="ko-KR" altLang="en-US" sz="2400" dirty="0" err="1">
                <a:solidFill>
                  <a:srgbClr val="FFC000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맨앞으로</a:t>
            </a:r>
            <a:r>
              <a:rPr lang="ko-KR" altLang="en-US" sz="2400" dirty="0">
                <a:solidFill>
                  <a:srgbClr val="FFC000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 간다</a:t>
            </a:r>
            <a:r>
              <a:rPr lang="en-US" altLang="ko-KR" sz="2400" dirty="0">
                <a:solidFill>
                  <a:srgbClr val="FFC000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.</a:t>
            </a:r>
          </a:p>
          <a:p>
            <a:pPr lvl="2"/>
            <a:r>
              <a:rPr lang="ko-KR" altLang="en-US" sz="2400" dirty="0">
                <a:solidFill>
                  <a:srgbClr val="FFC000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엑셀의 경우에는 </a:t>
            </a:r>
            <a:r>
              <a:rPr lang="en-US" altLang="ko-KR" sz="2400" dirty="0">
                <a:solidFill>
                  <a:srgbClr val="FFC000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enter</a:t>
            </a:r>
            <a:r>
              <a:rPr lang="ko-KR" altLang="en-US" sz="2400" dirty="0">
                <a:solidFill>
                  <a:srgbClr val="FFC000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를 치면 아래칸으로 내려간다</a:t>
            </a:r>
            <a:r>
              <a:rPr lang="en-US" altLang="ko-KR" sz="2400" dirty="0">
                <a:solidFill>
                  <a:srgbClr val="FFC000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7125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 우체국L" panose="02030504000101010101" pitchFamily="18" charset="-127"/>
                <a:ea typeface=" 우체국L" panose="02030504000101010101" pitchFamily="18" charset="-127"/>
              </a:rPr>
              <a:t>Python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</a:t>
            </a:r>
          </a:p>
          <a:p>
            <a:pPr lvl="1"/>
            <a:r>
              <a:rPr lang="en-US" altLang="ko-KR" dirty="0"/>
              <a:t>Text</a:t>
            </a:r>
            <a:r>
              <a:rPr lang="ko-KR" altLang="en-US" dirty="0"/>
              <a:t>라는 변수에 문자열을 입력한다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Text</a:t>
            </a:r>
            <a:r>
              <a:rPr lang="ko-KR" altLang="en-US" dirty="0"/>
              <a:t>란 변수를 프린트한다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문자열은 더하기 및 곱하기가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3267" y="2484403"/>
            <a:ext cx="11565465" cy="132725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&gt;&gt;&gt; text = 'Today\'s coffee:\n"카페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라테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"\n"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아메리카노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"'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&gt;&gt;&gt; print(text)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Today's coffee: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"카페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라테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"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아메리카노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3267" y="4802993"/>
            <a:ext cx="11565465" cy="108103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&gt;&gt;&gt; 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아메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' + 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리카노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'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# 문자열을 서로 더하면 연결된다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 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아메리카노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'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&gt;&gt;&gt; 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아메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' * 3 # 문자열에 수를 곱하면 문자열이 수만큼 반복된다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 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아메아메아메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878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 우체국L" panose="02030504000101010101" pitchFamily="18" charset="-127"/>
                <a:ea typeface=" 우체국L" panose="02030504000101010101" pitchFamily="18" charset="-127"/>
              </a:rPr>
              <a:t>Python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작은</a:t>
            </a:r>
            <a:r>
              <a:rPr lang="en-US" altLang="ko-KR" dirty="0"/>
              <a:t>)</a:t>
            </a:r>
            <a:r>
              <a:rPr lang="ko-KR" altLang="en-US" dirty="0"/>
              <a:t>따옴표 </a:t>
            </a:r>
            <a:r>
              <a:rPr lang="en-US" altLang="ko-KR" dirty="0"/>
              <a:t>3</a:t>
            </a:r>
            <a:r>
              <a:rPr lang="ko-KR" altLang="en-US" dirty="0"/>
              <a:t>개 사용하기 </a:t>
            </a:r>
            <a:r>
              <a:rPr lang="en-US" altLang="ko-KR" dirty="0"/>
              <a:t>=&gt; \n </a:t>
            </a:r>
            <a:r>
              <a:rPr lang="ko-KR" altLang="en-US" dirty="0"/>
              <a:t>대신에 일반적으로 쓰는 텍스트의 </a:t>
            </a:r>
            <a:r>
              <a:rPr lang="ko-KR" altLang="en-US" dirty="0" err="1"/>
              <a:t>엔터를</a:t>
            </a:r>
            <a:r>
              <a:rPr lang="ko-KR" altLang="en-US" dirty="0"/>
              <a:t> 인식하도록 하기 위함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3267" y="1701610"/>
            <a:ext cx="11565466" cy="108103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j-lt"/>
                <a:ea typeface="나눔고딕"/>
              </a:rPr>
              <a:t>&gt;&gt;&gt; poem = '죽는 날까지 하늘을 우러러\n한 점 부끄럼이 없기를,\n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+mj-lt"/>
              <a:ea typeface="나눔고딕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j-lt"/>
                <a:ea typeface="나눔고딕"/>
              </a:rPr>
              <a:t>잎새에 이는 바람에도\n나는 괴로워했다.\n별을 노래하는 마음으로\n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+mj-lt"/>
              <a:ea typeface="나눔고딕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j-lt"/>
                <a:ea typeface="나눔고딕"/>
              </a:rPr>
              <a:t>모든 죽어 가는 것을 사랑해야지\n그리고 나한테 주어진 길을\n걸어가야겠다.\n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+mj-lt"/>
              <a:ea typeface="나눔고딕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j-lt"/>
                <a:ea typeface="나눔고딕"/>
              </a:rPr>
              <a:t>오늘밤에도 별에 바람이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+mj-lt"/>
                <a:ea typeface="나눔고딕"/>
              </a:rPr>
              <a:t>스치운다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j-lt"/>
                <a:ea typeface="나눔고딕"/>
              </a:rPr>
              <a:t>.' </a:t>
            </a:r>
            <a:endParaRPr kumimoji="0" lang="ko-KR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13267" y="3454509"/>
            <a:ext cx="11565466" cy="2312141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&gt;&gt;&gt; poem = """죽는 날까지 하늘을 우러러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한 점 부끄럼이 없기를,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잎새에 이는 바람에도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나는 괴로워했다.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별을 노래하는 마음으로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모든 죽어 가는 것을 사랑해야지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그리고 나한테 주어진 길을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걸어가야겠다.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오늘밤에도 별에 바람이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스치운다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."""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696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 우체국L" panose="02030504000101010101" pitchFamily="18" charset="-127"/>
                <a:ea typeface=" 우체국L" panose="02030504000101010101" pitchFamily="18" charset="-127"/>
              </a:rPr>
              <a:t>Python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텍스트 관련 함수</a:t>
            </a:r>
            <a:endParaRPr lang="en-US" altLang="ko-KR" dirty="0"/>
          </a:p>
          <a:p>
            <a:pPr lvl="1"/>
            <a:r>
              <a:rPr lang="ko-KR" altLang="en-US" dirty="0"/>
              <a:t>문자열 길이 알아내기</a:t>
            </a:r>
            <a:endParaRPr lang="en-US" altLang="ko-KR" dirty="0"/>
          </a:p>
          <a:p>
            <a:pPr lvl="2"/>
            <a:r>
              <a:rPr lang="ko-KR" altLang="en-US" dirty="0"/>
              <a:t>문자열의 길이를 조사할 때는 </a:t>
            </a:r>
            <a:r>
              <a:rPr lang="en-US" altLang="ko-KR" dirty="0" err="1"/>
              <a:t>len</a:t>
            </a:r>
            <a:r>
              <a:rPr lang="en-US" altLang="ko-KR" dirty="0"/>
              <a:t>() </a:t>
            </a:r>
            <a:r>
              <a:rPr lang="ko-KR" altLang="en-US" dirty="0"/>
              <a:t>함수를 사용한다</a:t>
            </a:r>
            <a:r>
              <a:rPr lang="en-US" altLang="ko-KR" dirty="0"/>
              <a:t>. </a:t>
            </a:r>
          </a:p>
          <a:p>
            <a:pPr lvl="2"/>
            <a:r>
              <a:rPr lang="en-US" altLang="ko-KR" dirty="0" err="1"/>
              <a:t>len</a:t>
            </a:r>
            <a:r>
              <a:rPr lang="en-US" altLang="ko-KR" dirty="0"/>
              <a:t> </a:t>
            </a:r>
            <a:r>
              <a:rPr lang="ko-KR" altLang="en-US" dirty="0"/>
              <a:t>이라는 이름은 길이를 뜻하는 영어 단어 </a:t>
            </a:r>
            <a:r>
              <a:rPr lang="en-US" altLang="ko-KR" dirty="0"/>
              <a:t>length </a:t>
            </a:r>
            <a:r>
              <a:rPr lang="ko-KR" altLang="en-US" dirty="0"/>
              <a:t>를 줄인 것이다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특정 위치의 문자를 확인하기</a:t>
            </a:r>
          </a:p>
          <a:p>
            <a:pPr lvl="2"/>
            <a:r>
              <a:rPr lang="ko-KR" altLang="en-US" dirty="0"/>
              <a:t>문자열에서 특정한 위치의 문자를 읽을 때는 인덱스 연산자</a:t>
            </a:r>
            <a:r>
              <a:rPr lang="en-US" altLang="ko-KR" dirty="0"/>
              <a:t>([])</a:t>
            </a:r>
            <a:r>
              <a:rPr lang="ko-KR" altLang="en-US" dirty="0"/>
              <a:t>를 사용한다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이 때 위치의 번호는 맨 앞의 문자가 </a:t>
            </a:r>
            <a:r>
              <a:rPr lang="en-US" altLang="ko-KR" dirty="0"/>
              <a:t>0</a:t>
            </a:r>
            <a:r>
              <a:rPr lang="ko-KR" altLang="en-US" dirty="0"/>
              <a:t>부터 시작해 차례대로 부여된다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[ ] 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행렬을 </a:t>
            </a:r>
            <a:r>
              <a:rPr lang="ko-KR" altLang="en-US" dirty="0" err="1"/>
              <a:t>나타낼때도</a:t>
            </a:r>
            <a:r>
              <a:rPr lang="ko-KR" altLang="en-US" dirty="0"/>
              <a:t> 사용이 가능하다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일반적으로 번호의 시작은 </a:t>
            </a:r>
            <a:r>
              <a:rPr lang="en-US" altLang="ko-KR" dirty="0"/>
              <a:t>0 </a:t>
            </a:r>
            <a:r>
              <a:rPr lang="ko-KR" altLang="en-US" dirty="0"/>
              <a:t>에서 시작한다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err="1"/>
              <a:t>첫번째라고</a:t>
            </a:r>
            <a:r>
              <a:rPr lang="ko-KR" altLang="en-US" dirty="0"/>
              <a:t> 해서 당연히 </a:t>
            </a:r>
            <a:r>
              <a:rPr lang="en-US" altLang="ko-KR" dirty="0"/>
              <a:t>1</a:t>
            </a:r>
            <a:r>
              <a:rPr lang="ko-KR" altLang="en-US" dirty="0"/>
              <a:t>부터 시작이겠지 하게 되면 나중에 그 다음 값을 </a:t>
            </a:r>
            <a:br>
              <a:rPr lang="en-US" altLang="ko-KR" dirty="0"/>
            </a:br>
            <a:r>
              <a:rPr lang="ko-KR" altLang="en-US" dirty="0"/>
              <a:t>읽게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09035" y="2782614"/>
            <a:ext cx="8277726" cy="71170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&gt;&gt;&gt; len('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아메리카노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')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5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43631" y="4329827"/>
            <a:ext cx="3110431" cy="225058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&gt;&gt;&gt; text = '카페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라테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'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&gt;&gt;&gt; text[0]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 '카'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&gt;&gt;&gt; text[1]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'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페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'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&gt;&gt;&gt; text[2]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 ' 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8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139060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송성훈 구" panose="02010504000101010101" pitchFamily="2" charset="-127"/>
              </a:rPr>
              <a:t>05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송성훈 구" panose="02010504000101010101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09738" y="2463672"/>
            <a:ext cx="2169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송성훈 구" panose="02010504000101010101" pitchFamily="2" charset="-127"/>
              </a:rPr>
              <a:t>강의 </a:t>
            </a:r>
            <a:r>
              <a:rPr lang="en-US" altLang="ko-KR" sz="28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송성훈 구" panose="02010504000101010101" pitchFamily="2" charset="-127"/>
              </a:rPr>
              <a:t>V</a:t>
            </a:r>
            <a:endParaRPr lang="ko-KR" altLang="en-US" sz="2800" dirty="0">
              <a:solidFill>
                <a:schemeClr val="bg1">
                  <a:lumMod val="85000"/>
                </a:schemeClr>
              </a:solidFill>
              <a:latin typeface="KoPub돋움체 Bold" panose="00000800000000000000" pitchFamily="2" charset="-127"/>
              <a:ea typeface="송성훈 구" panose="02010504000101010101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26469" y="3540868"/>
            <a:ext cx="632298" cy="8754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송성훈 구" panose="02010504000101010101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09737" y="4177736"/>
            <a:ext cx="89202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파이썬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KoPub돋움체 Light" panose="00000300000000000000" pitchFamily="2" charset="-127"/>
              <a:ea typeface="송성훈 구" panose="02010504000101010101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err="1"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파이썬의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 설치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KoPub돋움체 Light" panose="00000300000000000000" pitchFamily="2" charset="-127"/>
              <a:ea typeface="송성훈 구" panose="02010504000101010101" pitchFamily="2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err="1"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Pycharm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 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설치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KoPub돋움체 Light" panose="00000300000000000000" pitchFamily="2" charset="-127"/>
              <a:ea typeface="송성훈 구" panose="02010504000101010101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err="1"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파이썬의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 기본함수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KoPub돋움체 Light" panose="00000300000000000000" pitchFamily="2" charset="-127"/>
              <a:ea typeface="송성훈 구" panose="02010504000101010101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err="1"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파이썬의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 변수 제어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79006" y="6457890"/>
            <a:ext cx="2935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Jihwang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Park. </a:t>
            </a:r>
            <a:b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</a:b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송성훈 구" panose="02010504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4463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 우체국L" panose="02030504000101010101" pitchFamily="18" charset="-127"/>
                <a:ea typeface=" 우체국L" panose="02030504000101010101" pitchFamily="18" charset="-127"/>
              </a:rPr>
              <a:t>Python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텍스트 행렬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77236" y="1743672"/>
            <a:ext cx="10637527" cy="184665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inherit"/>
              </a:rPr>
              <a:t>names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50" charset="-127"/>
                <a:ea typeface="inherit"/>
              </a:rPr>
              <a:t> = [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Arial Unicode MS" panose="020B0604020202020204" pitchFamily="50" charset="-127"/>
                <a:ea typeface="inherit"/>
              </a:rPr>
              <a:t>'mike'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50" charset="-127"/>
                <a:ea typeface="inherit"/>
              </a:rPr>
              <a:t>,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Arial Unicode MS" panose="020B0604020202020204" pitchFamily="50" charset="-127"/>
                <a:ea typeface="inherit"/>
              </a:rPr>
              <a:t>'jane'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50" charset="-127"/>
                <a:ea typeface="inherit"/>
              </a:rPr>
              <a:t>,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Arial Unicode MS" panose="020B0604020202020204" pitchFamily="50" charset="-127"/>
                <a:ea typeface="inherit"/>
              </a:rPr>
              <a:t>'tom'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50" charset="-127"/>
                <a:ea typeface="inherit"/>
              </a:rPr>
              <a:t>]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3300AA"/>
              </a:solidFill>
              <a:effectLst/>
              <a:latin typeface="Arial Unicode MS" panose="020B0604020202020204" pitchFamily="50" charset="-127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00AA"/>
                </a:solidFill>
                <a:effectLst/>
                <a:latin typeface="Arial Unicode MS" panose="020B0604020202020204" pitchFamily="50" charset="-127"/>
                <a:ea typeface="inherit"/>
              </a:rPr>
              <a:t>print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50" charset="-127"/>
                <a:ea typeface="inherit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inherit"/>
              </a:rPr>
              <a:t>names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50" charset="-127"/>
                <a:ea typeface="inherit"/>
              </a:rPr>
              <a:t>)​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50" charset="-127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00AA"/>
                </a:solidFill>
                <a:effectLst/>
                <a:latin typeface="Arial Unicode MS" panose="020B0604020202020204" pitchFamily="50" charset="-127"/>
                <a:ea typeface="inherit"/>
              </a:rPr>
              <a:t>print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50" charset="-127"/>
                <a:ea typeface="inherit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inherit"/>
              </a:rPr>
              <a:t>names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50" charset="-127"/>
                <a:ea typeface="inherit"/>
              </a:rPr>
              <a:t>[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Arial Unicode MS" panose="020B0604020202020204" pitchFamily="50" charset="-127"/>
                <a:ea typeface="inherit"/>
              </a:rPr>
              <a:t>0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50" charset="-127"/>
                <a:ea typeface="inherit"/>
              </a:rPr>
              <a:t>])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A5500"/>
                </a:solidFill>
                <a:effectLst/>
                <a:latin typeface="Arial Unicode MS" panose="020B0604020202020204" pitchFamily="50" charset="-127"/>
                <a:ea typeface="inherit"/>
              </a:rPr>
              <a:t># 리스트의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A5500"/>
                </a:solidFill>
                <a:effectLst/>
                <a:latin typeface="Arial Unicode MS" panose="020B0604020202020204" pitchFamily="50" charset="-127"/>
                <a:ea typeface="inherit"/>
              </a:rPr>
              <a:t>첫번째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A5500"/>
                </a:solidFill>
                <a:effectLst/>
                <a:latin typeface="Arial Unicode MS" panose="020B0604020202020204" pitchFamily="50" charset="-127"/>
                <a:ea typeface="inherit"/>
              </a:rPr>
              <a:t> 값을 가져옵니다. 컴퓨터는 항상 0부터 시작해요.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AA5500"/>
              </a:solidFill>
              <a:effectLst/>
              <a:latin typeface="Arial Unicode MS" panose="020B0604020202020204" pitchFamily="50" charset="-127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50" charset="-127"/>
                <a:ea typeface="inherit"/>
              </a:rPr>
              <a:t>​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00AA"/>
                </a:solidFill>
                <a:effectLst/>
                <a:latin typeface="Arial Unicode MS" panose="020B0604020202020204" pitchFamily="50" charset="-127"/>
                <a:ea typeface="inherit"/>
              </a:rPr>
              <a:t>print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50" charset="-127"/>
                <a:ea typeface="inherit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inherit"/>
              </a:rPr>
              <a:t>names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50" charset="-127"/>
                <a:ea typeface="inherit"/>
              </a:rPr>
              <a:t>[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Arial Unicode MS" panose="020B0604020202020204" pitchFamily="50" charset="-127"/>
                <a:ea typeface="inherit"/>
              </a:rPr>
              <a:t>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50" charset="-127"/>
                <a:ea typeface="inherit"/>
              </a:rPr>
              <a:t>])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50" charset="-127"/>
                <a:ea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00AA"/>
                </a:solidFill>
                <a:effectLst/>
                <a:latin typeface="Arial Unicode MS" panose="020B0604020202020204" pitchFamily="50" charset="-127"/>
                <a:ea typeface="inherit"/>
              </a:rPr>
              <a:t>print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50" charset="-127"/>
                <a:ea typeface="inherit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inherit"/>
              </a:rPr>
              <a:t>names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50" charset="-127"/>
                <a:ea typeface="inherit"/>
              </a:rPr>
              <a:t>[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Arial Unicode MS" panose="020B0604020202020204" pitchFamily="50" charset="-127"/>
                <a:ea typeface="inherit"/>
              </a:rPr>
              <a:t>2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50" charset="-127"/>
                <a:ea typeface="inherit"/>
              </a:rPr>
              <a:t>])​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50" charset="-127"/>
                <a:ea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A5500"/>
                </a:solidFill>
                <a:effectLst/>
                <a:latin typeface="Arial Unicode MS" panose="020B0604020202020204" pitchFamily="50" charset="-127"/>
                <a:ea typeface="inherit"/>
              </a:rPr>
              <a:t># print(names[3]) # 에러가 생깁니다. 리스트의 길이보다 큰 인덱스에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A5500"/>
                </a:solidFill>
                <a:effectLst/>
                <a:latin typeface="Arial Unicode MS" panose="020B0604020202020204" pitchFamily="50" charset="-127"/>
                <a:ea typeface="inherit"/>
              </a:rPr>
              <a:t>접근하려고해서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A5500"/>
                </a:solidFill>
                <a:effectLst/>
                <a:latin typeface="Arial Unicode MS" panose="020B0604020202020204" pitchFamily="50" charset="-127"/>
                <a:ea typeface="inherit"/>
              </a:rPr>
              <a:t> 그래요.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214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 우체국L" panose="02030504000101010101" pitchFamily="18" charset="-127"/>
                <a:ea typeface=" 우체국L" panose="02030504000101010101" pitchFamily="18" charset="-127"/>
              </a:rPr>
              <a:t>Python 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2054079"/>
              </p:ext>
            </p:extLst>
          </p:nvPr>
        </p:nvGraphicFramePr>
        <p:xfrm>
          <a:off x="1530417" y="1453411"/>
          <a:ext cx="9172876" cy="5268057"/>
        </p:xfrm>
        <a:graphic>
          <a:graphicData uri="http://schemas.openxmlformats.org/drawingml/2006/table">
            <a:tbl>
              <a:tblPr/>
              <a:tblGrid>
                <a:gridCol w="1694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04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effectLst/>
                        </a:rPr>
                        <a:t>문자응용 함수</a:t>
                      </a:r>
                    </a:p>
                  </a:txBody>
                  <a:tcPr marL="44682" marR="44682" marT="11170" marB="111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effectLst/>
                        </a:rPr>
                        <a:t>용도</a:t>
                      </a:r>
                    </a:p>
                  </a:txBody>
                  <a:tcPr marL="44682" marR="44682" marT="11170" marB="111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876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count(text)</a:t>
                      </a:r>
                    </a:p>
                  </a:txBody>
                  <a:tcPr marL="44682" marR="44682" marT="11170" marB="111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>
                          <a:effectLst/>
                        </a:rPr>
                        <a:t>text</a:t>
                      </a:r>
                      <a:r>
                        <a:rPr lang="ko-KR" altLang="en-US" sz="1600">
                          <a:effectLst/>
                        </a:rPr>
                        <a:t>가 문자열 안에 몇 번 나오는지 센다</a:t>
                      </a:r>
                    </a:p>
                  </a:txBody>
                  <a:tcPr marL="44682" marR="44682" marT="11170" marB="111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76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find(text)</a:t>
                      </a:r>
                    </a:p>
                  </a:txBody>
                  <a:tcPr marL="44682" marR="44682" marT="11170" marB="111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>
                          <a:effectLst/>
                        </a:rPr>
                        <a:t>text</a:t>
                      </a:r>
                      <a:r>
                        <a:rPr lang="ko-KR" altLang="en-US" sz="1600">
                          <a:effectLst/>
                        </a:rPr>
                        <a:t>가 문자열 안에서 처음 나오는 위치를 찾는다</a:t>
                      </a:r>
                    </a:p>
                  </a:txBody>
                  <a:tcPr marL="44682" marR="44682" marT="11170" marB="111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876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rfind(text)</a:t>
                      </a:r>
                    </a:p>
                  </a:txBody>
                  <a:tcPr marL="44682" marR="44682" marT="11170" marB="111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>
                          <a:effectLst/>
                        </a:rPr>
                        <a:t>text</a:t>
                      </a:r>
                      <a:r>
                        <a:rPr lang="ko-KR" altLang="en-US" sz="1600">
                          <a:effectLst/>
                        </a:rPr>
                        <a:t>가 문자열 안에서 처음 나오는 위치를 뒤에서부터 찾는다</a:t>
                      </a:r>
                    </a:p>
                  </a:txBody>
                  <a:tcPr marL="44682" marR="44682" marT="11170" marB="111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876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lower()</a:t>
                      </a:r>
                    </a:p>
                  </a:txBody>
                  <a:tcPr marL="44682" marR="44682" marT="11170" marB="111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effectLst/>
                        </a:rPr>
                        <a:t>문자열을 소문자로 변경한 것을 반환한다</a:t>
                      </a:r>
                    </a:p>
                  </a:txBody>
                  <a:tcPr marL="44682" marR="44682" marT="11170" marB="111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876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upper()</a:t>
                      </a:r>
                    </a:p>
                  </a:txBody>
                  <a:tcPr marL="44682" marR="44682" marT="11170" marB="111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effectLst/>
                        </a:rPr>
                        <a:t>문자열을 대문자로 변경한 것을 반환한다</a:t>
                      </a:r>
                    </a:p>
                  </a:txBody>
                  <a:tcPr marL="44682" marR="44682" marT="11170" marB="111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876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replace(a, b)</a:t>
                      </a:r>
                    </a:p>
                  </a:txBody>
                  <a:tcPr marL="44682" marR="44682" marT="11170" marB="111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effectLst/>
                        </a:rPr>
                        <a:t>문자열에서 </a:t>
                      </a:r>
                      <a:r>
                        <a:rPr lang="en-US" altLang="ko-KR" sz="1600" dirty="0">
                          <a:effectLst/>
                        </a:rPr>
                        <a:t>a</a:t>
                      </a:r>
                      <a:r>
                        <a:rPr lang="ko-KR" altLang="en-US" sz="1600" dirty="0">
                          <a:effectLst/>
                        </a:rPr>
                        <a:t>를 </a:t>
                      </a:r>
                      <a:r>
                        <a:rPr lang="en-US" altLang="ko-KR" sz="1600" dirty="0">
                          <a:effectLst/>
                        </a:rPr>
                        <a:t>b</a:t>
                      </a:r>
                      <a:r>
                        <a:rPr lang="ko-KR" altLang="en-US" sz="1600" dirty="0">
                          <a:effectLst/>
                        </a:rPr>
                        <a:t>로 치환한 것을 반환한다</a:t>
                      </a:r>
                    </a:p>
                  </a:txBody>
                  <a:tcPr marL="44682" marR="44682" marT="11170" marB="111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876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strip()</a:t>
                      </a:r>
                    </a:p>
                  </a:txBody>
                  <a:tcPr marL="44682" marR="44682" marT="11170" marB="111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effectLst/>
                        </a:rPr>
                        <a:t>문자열 좌우의 공백 문자를 없앤 것을 반환한다</a:t>
                      </a:r>
                    </a:p>
                  </a:txBody>
                  <a:tcPr marL="44682" marR="44682" marT="11170" marB="111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876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lstrip()</a:t>
                      </a:r>
                    </a:p>
                  </a:txBody>
                  <a:tcPr marL="44682" marR="44682" marT="11170" marB="111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effectLst/>
                        </a:rPr>
                        <a:t>문자열 왼쪽의 공백 문자를 없앤 것을 반환한다</a:t>
                      </a:r>
                    </a:p>
                  </a:txBody>
                  <a:tcPr marL="44682" marR="44682" marT="11170" marB="111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876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rstrip()</a:t>
                      </a:r>
                    </a:p>
                  </a:txBody>
                  <a:tcPr marL="44682" marR="44682" marT="11170" marB="111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effectLst/>
                        </a:rPr>
                        <a:t>문자열 오른쪽의 공백 문자를 없앤 것을 반환한다</a:t>
                      </a:r>
                    </a:p>
                  </a:txBody>
                  <a:tcPr marL="44682" marR="44682" marT="11170" marB="111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0876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split(text)</a:t>
                      </a:r>
                    </a:p>
                  </a:txBody>
                  <a:tcPr marL="44682" marR="44682" marT="11170" marB="111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effectLst/>
                        </a:rPr>
                        <a:t>text</a:t>
                      </a:r>
                      <a:r>
                        <a:rPr lang="ko-KR" altLang="en-US" sz="1600" dirty="0">
                          <a:effectLst/>
                        </a:rPr>
                        <a:t>를 기준으로 문자열을 여러 개로 나눈다</a:t>
                      </a:r>
                    </a:p>
                  </a:txBody>
                  <a:tcPr marL="44682" marR="44682" marT="11170" marB="111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0876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splitlines()</a:t>
                      </a:r>
                    </a:p>
                  </a:txBody>
                  <a:tcPr marL="44682" marR="44682" marT="11170" marB="111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>
                          <a:effectLst/>
                        </a:rPr>
                        <a:t>개행을 기준으로 문자열을 여러 개로 나눈다</a:t>
                      </a:r>
                    </a:p>
                  </a:txBody>
                  <a:tcPr marL="44682" marR="44682" marT="11170" marB="111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0876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join(</a:t>
                      </a:r>
                      <a:r>
                        <a:rPr lang="en-US" sz="1600" dirty="0" err="1">
                          <a:effectLst/>
                        </a:rPr>
                        <a:t>strs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44682" marR="44682" marT="11170" marB="111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effectLst/>
                        </a:rPr>
                        <a:t>시퀀스</a:t>
                      </a:r>
                      <a:r>
                        <a:rPr lang="en-US" altLang="ko-KR" sz="1600" dirty="0">
                          <a:effectLst/>
                        </a:rPr>
                        <a:t>(</a:t>
                      </a:r>
                      <a:r>
                        <a:rPr lang="en-US" altLang="ko-KR" sz="1600" dirty="0" err="1">
                          <a:effectLst/>
                        </a:rPr>
                        <a:t>strs</a:t>
                      </a:r>
                      <a:r>
                        <a:rPr lang="en-US" altLang="ko-KR" sz="1600" dirty="0">
                          <a:effectLst/>
                        </a:rPr>
                        <a:t>)</a:t>
                      </a:r>
                      <a:r>
                        <a:rPr lang="ko-KR" altLang="en-US" sz="1600" dirty="0">
                          <a:effectLst/>
                        </a:rPr>
                        <a:t>에 포함된 문자열들을 이 문자열을 </a:t>
                      </a:r>
                      <a:r>
                        <a:rPr lang="ko-KR" altLang="en-US" sz="1600" dirty="0" err="1">
                          <a:effectLst/>
                        </a:rPr>
                        <a:t>구분자로</a:t>
                      </a:r>
                      <a:r>
                        <a:rPr lang="ko-KR" altLang="en-US" sz="1600" dirty="0">
                          <a:effectLst/>
                        </a:rPr>
                        <a:t> 연결한다</a:t>
                      </a:r>
                      <a:endParaRPr lang="en-US" altLang="ko-KR" sz="1600" dirty="0">
                        <a:effectLst/>
                      </a:endParaRPr>
                    </a:p>
                  </a:txBody>
                  <a:tcPr marL="44682" marR="44682" marT="11170" marB="111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0876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isalpha()</a:t>
                      </a:r>
                    </a:p>
                  </a:txBody>
                  <a:tcPr marL="44682" marR="44682" marT="11170" marB="111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>
                          <a:effectLst/>
                        </a:rPr>
                        <a:t>문자열이 문자</a:t>
                      </a:r>
                      <a:r>
                        <a:rPr lang="en-US" altLang="ko-KR" sz="1600">
                          <a:effectLst/>
                        </a:rPr>
                        <a:t>(</a:t>
                      </a:r>
                      <a:r>
                        <a:rPr lang="ko-KR" altLang="en-US" sz="1600">
                          <a:effectLst/>
                        </a:rPr>
                        <a:t>알파벳</a:t>
                      </a:r>
                      <a:r>
                        <a:rPr lang="en-US" altLang="ko-KR" sz="1600">
                          <a:effectLst/>
                        </a:rPr>
                        <a:t>, </a:t>
                      </a:r>
                      <a:r>
                        <a:rPr lang="ko-KR" altLang="en-US" sz="1600">
                          <a:effectLst/>
                        </a:rPr>
                        <a:t>한글 등</a:t>
                      </a:r>
                      <a:r>
                        <a:rPr lang="en-US" altLang="ko-KR" sz="1600">
                          <a:effectLst/>
                        </a:rPr>
                        <a:t>)</a:t>
                      </a:r>
                      <a:r>
                        <a:rPr lang="ko-KR" altLang="en-US" sz="1600">
                          <a:effectLst/>
                        </a:rPr>
                        <a:t>로만 구성되어 있는지 검사한다</a:t>
                      </a:r>
                    </a:p>
                  </a:txBody>
                  <a:tcPr marL="44682" marR="44682" marT="11170" marB="111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0876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isnumeric()</a:t>
                      </a:r>
                    </a:p>
                  </a:txBody>
                  <a:tcPr marL="44682" marR="44682" marT="11170" marB="111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effectLst/>
                        </a:rPr>
                        <a:t>문자열이 숫자로만 구성되어 있는지 검사한다</a:t>
                      </a:r>
                    </a:p>
                  </a:txBody>
                  <a:tcPr marL="44682" marR="44682" marT="11170" marB="111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0876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isalnum()</a:t>
                      </a:r>
                    </a:p>
                  </a:txBody>
                  <a:tcPr marL="44682" marR="44682" marT="11170" marB="111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effectLst/>
                        </a:rPr>
                        <a:t>문자열이 문자와 숫자로만 구성되어 있는지 검사한다</a:t>
                      </a:r>
                    </a:p>
                  </a:txBody>
                  <a:tcPr marL="44682" marR="44682" marT="11170" marB="111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0876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format()</a:t>
                      </a:r>
                    </a:p>
                  </a:txBody>
                  <a:tcPr marL="44682" marR="44682" marT="11170" marB="111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effectLst/>
                        </a:rPr>
                        <a:t>데이터를 양식화한다 </a:t>
                      </a:r>
                      <a:endParaRPr lang="en-US" altLang="ko-KR" sz="1600" dirty="0">
                        <a:effectLst/>
                      </a:endParaRPr>
                    </a:p>
                  </a:txBody>
                  <a:tcPr marL="44682" marR="44682" marT="11170" marB="1117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내용 개체 틀 2"/>
          <p:cNvSpPr txBox="1">
            <a:spLocks/>
          </p:cNvSpPr>
          <p:nvPr/>
        </p:nvSpPr>
        <p:spPr>
          <a:xfrm>
            <a:off x="313267" y="1032933"/>
            <a:ext cx="11565466" cy="5688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FFC000"/>
                </a:solidFill>
                <a:latin typeface=" 우체국L" panose="02030504000101010101" pitchFamily="18" charset="-127"/>
                <a:ea typeface=" 우체국L" panose="0203050400010101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텍스트 관련 함수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6574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 우체국L" panose="02030504000101010101" pitchFamily="18" charset="-127"/>
                <a:ea typeface=" 우체국L" panose="02030504000101010101" pitchFamily="18" charset="-127"/>
              </a:rPr>
              <a:t>Python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저장된</a:t>
            </a:r>
            <a:r>
              <a:rPr lang="en-US" altLang="ko-KR" dirty="0"/>
              <a:t> </a:t>
            </a:r>
            <a:r>
              <a:rPr lang="ko-KR" altLang="en-US" dirty="0"/>
              <a:t>문자열 변수</a:t>
            </a:r>
            <a:r>
              <a:rPr lang="en-US" altLang="ko-KR" dirty="0"/>
              <a:t>.</a:t>
            </a:r>
            <a:r>
              <a:rPr lang="ko-KR" altLang="en-US" dirty="0"/>
              <a:t>텍스트 관련 함수</a:t>
            </a:r>
            <a:r>
              <a:rPr lang="en-US" altLang="ko-KR" dirty="0"/>
              <a:t>( 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3267" y="1844607"/>
            <a:ext cx="11565465" cy="2312141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&gt;&gt;&gt; book = '안나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카레니나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, Leo Tolstoy'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&gt;&gt;&gt; book.count('나') # '나'가 몇 번 나오는가?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2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&gt;&gt;&gt; book.find('카레') # '카레'가 처음 등장하는 위치를 찾음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3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&gt;&gt;&gt; book.find('카레라이스') # 찾는 문자열이 없을 때는 -1이 반환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 -1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 &gt;&gt;&gt; book.rfind('나') # '나'가 마지막에 등장하는 위치를 찾음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6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70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 우체국L" panose="02030504000101010101" pitchFamily="18" charset="-127"/>
                <a:ea typeface=" 우체국L" panose="02030504000101010101" pitchFamily="18" charset="-127"/>
              </a:rPr>
              <a:t>Python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대소문자 변환</a:t>
            </a:r>
          </a:p>
          <a:p>
            <a:pPr lvl="1"/>
            <a:r>
              <a:rPr lang="en-US" altLang="ko-KR" dirty="0"/>
              <a:t>lower()</a:t>
            </a:r>
            <a:r>
              <a:rPr lang="ko-KR" altLang="en-US" dirty="0"/>
              <a:t>는 </a:t>
            </a:r>
            <a:r>
              <a:rPr lang="ko-KR" altLang="en-US" dirty="0" err="1"/>
              <a:t>문자열안에</a:t>
            </a:r>
            <a:r>
              <a:rPr lang="ko-KR" altLang="en-US" dirty="0"/>
              <a:t> 알파벳 대문자를 소문자로 변환 </a:t>
            </a:r>
            <a:r>
              <a:rPr lang="en-US" altLang="ko-KR" dirty="0"/>
              <a:t>(</a:t>
            </a:r>
            <a:r>
              <a:rPr lang="ko-KR" altLang="en-US" dirty="0"/>
              <a:t>한글은 그대로 유지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upper()</a:t>
            </a:r>
            <a:r>
              <a:rPr lang="ko-KR" altLang="en-US" dirty="0"/>
              <a:t>는 </a:t>
            </a:r>
            <a:r>
              <a:rPr lang="ko-KR" altLang="en-US" dirty="0" err="1"/>
              <a:t>문자열안에</a:t>
            </a:r>
            <a:r>
              <a:rPr lang="ko-KR" altLang="en-US" dirty="0"/>
              <a:t> 알파벳 소문자를 대문자로 변환 </a:t>
            </a:r>
            <a:r>
              <a:rPr lang="en-US" altLang="ko-KR" dirty="0"/>
              <a:t>(</a:t>
            </a:r>
            <a:r>
              <a:rPr lang="ko-KR" altLang="en-US" dirty="0"/>
              <a:t>한글은 그대로 유지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3267" y="2577680"/>
            <a:ext cx="11565465" cy="132725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j-lt"/>
              </a:rPr>
              <a:t>&gt;&gt;&gt; book = '안나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+mj-lt"/>
              </a:rPr>
              <a:t>카레니나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j-lt"/>
              </a:rPr>
              <a:t>, Leo Tolstoy'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j-lt"/>
              </a:rPr>
              <a:t>&gt;&gt;&gt; book.lower() # 알파벳을 소문자로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j-lt"/>
              </a:rPr>
              <a:t>'안나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+mj-lt"/>
              </a:rPr>
              <a:t>카레니나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j-lt"/>
              </a:rPr>
              <a:t>, leo tolstoy'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j-lt"/>
              </a:rPr>
              <a:t>&gt;&gt;&gt; book.upper() # 알파벳을 대문자로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j-lt"/>
              </a:rPr>
              <a:t>'안나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+mj-lt"/>
              </a:rPr>
              <a:t>카레니나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j-lt"/>
              </a:rPr>
              <a:t>, LEO TOLSTOY'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3230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 우체국L" panose="02030504000101010101" pitchFamily="18" charset="-127"/>
                <a:ea typeface=" 우체국L" panose="02030504000101010101" pitchFamily="18" charset="-127"/>
              </a:rPr>
              <a:t>Python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 치환</a:t>
            </a:r>
          </a:p>
          <a:p>
            <a:pPr lvl="1"/>
            <a:r>
              <a:rPr lang="en-US" altLang="ko-KR" dirty="0"/>
              <a:t>replace()</a:t>
            </a:r>
            <a:r>
              <a:rPr lang="ko-KR" altLang="en-US" dirty="0"/>
              <a:t>는 문자열 안의 내용을 다른 것으로 치환할 때 사용한다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매개변수 두 개를 </a:t>
            </a:r>
            <a:r>
              <a:rPr lang="ko-KR" altLang="en-US" dirty="0" err="1"/>
              <a:t>입력받는데</a:t>
            </a:r>
            <a:r>
              <a:rPr lang="en-US" altLang="ko-KR" dirty="0"/>
              <a:t>, </a:t>
            </a:r>
            <a:r>
              <a:rPr lang="ko-KR" altLang="en-US" dirty="0" err="1"/>
              <a:t>첫번째</a:t>
            </a:r>
            <a:r>
              <a:rPr lang="ko-KR" altLang="en-US" dirty="0"/>
              <a:t> 매개변수는 찾을 문자열이고</a:t>
            </a:r>
            <a:r>
              <a:rPr lang="en-US" altLang="ko-KR" dirty="0"/>
              <a:t>, </a:t>
            </a:r>
            <a:r>
              <a:rPr lang="ko-KR" altLang="en-US" dirty="0" err="1"/>
              <a:t>두번째</a:t>
            </a:r>
            <a:r>
              <a:rPr lang="ko-KR" altLang="en-US" dirty="0"/>
              <a:t> 매개변수는 찾은 문자열을 이것으로 치환할 문자열이다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3267" y="2853119"/>
            <a:ext cx="11565465" cy="132725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&gt;&gt;&gt; book = '안나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카레니나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, Leo Tolstoy'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&gt;&gt;&gt; book.replace(' ', '-') # 공백 문자를 - 기호로 치환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'안나-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카레니나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,-Leo-Tolstoy'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&gt;&gt;&gt; book.replace('니', '라이스 먹') # 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니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 '라이스 먹'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으로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 치환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'안나 카레라이스 먹나, Leo Tolstoy'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530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 우체국L" panose="02030504000101010101" pitchFamily="18" charset="-127"/>
                <a:ea typeface=" 우체국L" panose="02030504000101010101" pitchFamily="18" charset="-127"/>
              </a:rPr>
              <a:t>Python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공백 문자 정리</a:t>
            </a:r>
          </a:p>
          <a:p>
            <a:pPr lvl="1"/>
            <a:r>
              <a:rPr lang="ko-KR" altLang="en-US" dirty="0"/>
              <a:t>프로그램을 사용하는 사람들은 텍스트 데이터를 입력할 때 불필요한 공백 문자를 넣는 경우가 가끔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사용자가 </a:t>
            </a:r>
            <a:r>
              <a:rPr lang="en-US" altLang="ko-KR" dirty="0"/>
              <a:t>' </a:t>
            </a:r>
            <a:r>
              <a:rPr lang="ko-KR" altLang="en-US" dirty="0"/>
              <a:t>카페 </a:t>
            </a:r>
            <a:r>
              <a:rPr lang="ko-KR" altLang="en-US" dirty="0" err="1"/>
              <a:t>라테</a:t>
            </a:r>
            <a:r>
              <a:rPr lang="ko-KR" altLang="en-US" dirty="0"/>
              <a:t> </a:t>
            </a:r>
            <a:r>
              <a:rPr lang="en-US" altLang="ko-KR" dirty="0"/>
              <a:t>'</a:t>
            </a:r>
            <a:r>
              <a:rPr lang="ko-KR" altLang="en-US" dirty="0"/>
              <a:t>라고 입력했다면 공백 문자 때문에 </a:t>
            </a:r>
            <a:r>
              <a:rPr lang="en-US" altLang="ko-KR" dirty="0"/>
              <a:t>'</a:t>
            </a:r>
            <a:r>
              <a:rPr lang="ko-KR" altLang="en-US" dirty="0"/>
              <a:t>카페 </a:t>
            </a:r>
            <a:r>
              <a:rPr lang="ko-KR" altLang="en-US" dirty="0" err="1"/>
              <a:t>라테</a:t>
            </a:r>
            <a:r>
              <a:rPr lang="en-US" altLang="ko-KR" dirty="0"/>
              <a:t>'</a:t>
            </a:r>
            <a:r>
              <a:rPr lang="ko-KR" altLang="en-US" dirty="0"/>
              <a:t>가 주문되지 못한다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이럴 때 </a:t>
            </a:r>
            <a:r>
              <a:rPr lang="en-US" altLang="ko-KR" dirty="0"/>
              <a:t>strip()</a:t>
            </a:r>
            <a:r>
              <a:rPr lang="ko-KR" altLang="en-US" dirty="0"/>
              <a:t>를 사용하면 문자열 양쪽의 공백 문자를 제거할 수 있다</a:t>
            </a:r>
            <a:r>
              <a:rPr lang="en-US" altLang="ko-KR" dirty="0"/>
              <a:t>. </a:t>
            </a:r>
            <a:r>
              <a:rPr lang="ko-KR" altLang="en-US" dirty="0"/>
              <a:t>문자열 중간의 공백 문자는 제거되지 않는다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문자열 왼쪽의 공백 문자만 제거하는 </a:t>
            </a:r>
            <a:r>
              <a:rPr lang="en-US" altLang="ko-KR" dirty="0" err="1"/>
              <a:t>lstrip</a:t>
            </a:r>
            <a:r>
              <a:rPr lang="en-US" altLang="ko-KR" dirty="0"/>
              <a:t>() </a:t>
            </a:r>
            <a:r>
              <a:rPr lang="ko-KR" altLang="en-US" dirty="0" err="1"/>
              <a:t>메서드</a:t>
            </a:r>
            <a:r>
              <a:rPr lang="en-US" altLang="ko-KR" dirty="0"/>
              <a:t>, </a:t>
            </a:r>
            <a:r>
              <a:rPr lang="ko-KR" altLang="en-US" dirty="0"/>
              <a:t>오른쪽의 공백 문자만 제거하는 </a:t>
            </a:r>
            <a:r>
              <a:rPr lang="en-US" altLang="ko-KR" dirty="0" err="1"/>
              <a:t>rstrip</a:t>
            </a:r>
            <a:r>
              <a:rPr lang="en-US" altLang="ko-KR" dirty="0"/>
              <a:t>() </a:t>
            </a:r>
            <a:r>
              <a:rPr lang="ko-KR" altLang="en-US" dirty="0" err="1"/>
              <a:t>메서드도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13267" y="3595188"/>
            <a:ext cx="11565465" cy="181969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&gt;&gt;&gt; text = ' 카페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라테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 '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&gt;&gt;&gt; text.strip() # 양쪽의 공백 문자 제거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'카페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라테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'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&gt;&gt;&gt; text.lstrip() # 왼쪽의 공백 문자만 제거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'카페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라테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 '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&gt;&gt;&gt; text.rstrip() # 오른쪽의 공백 문자만 제거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' 카페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라테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93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 우체국L" panose="02030504000101010101" pitchFamily="18" charset="-127"/>
                <a:ea typeface=" 우체국L" panose="02030504000101010101" pitchFamily="18" charset="-127"/>
              </a:rPr>
              <a:t>Python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기준을 정해 문자열 나누기</a:t>
            </a:r>
          </a:p>
          <a:p>
            <a:pPr lvl="1"/>
            <a:r>
              <a:rPr lang="ko-KR" altLang="en-US" dirty="0"/>
              <a:t>문자열 하나를 어떤 기준에 따라 여러 개로 나누어야 할 때</a:t>
            </a:r>
            <a:r>
              <a:rPr lang="en-US" altLang="ko-KR" dirty="0"/>
              <a:t>, split()</a:t>
            </a:r>
            <a:r>
              <a:rPr lang="ko-KR" altLang="en-US" dirty="0"/>
              <a:t>와 </a:t>
            </a:r>
            <a:r>
              <a:rPr lang="en-US" altLang="ko-KR" dirty="0" err="1"/>
              <a:t>splitlines</a:t>
            </a:r>
            <a:r>
              <a:rPr lang="en-US" altLang="ko-KR" dirty="0"/>
              <a:t>()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split() </a:t>
            </a:r>
            <a:r>
              <a:rPr lang="ko-KR" altLang="en-US" dirty="0" err="1"/>
              <a:t>메서드는</a:t>
            </a:r>
            <a:r>
              <a:rPr lang="ko-KR" altLang="en-US" dirty="0"/>
              <a:t> 문자열을 구분하는 기준이 될 문자열을 매개변수로 </a:t>
            </a:r>
            <a:r>
              <a:rPr lang="ko-KR" altLang="en-US" dirty="0" err="1"/>
              <a:t>입력받아</a:t>
            </a:r>
            <a:r>
              <a:rPr lang="ko-KR" altLang="en-US" dirty="0"/>
              <a:t> 문자열을 나눈다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splitlines</a:t>
            </a:r>
            <a:r>
              <a:rPr lang="en-US" altLang="ko-KR" dirty="0"/>
              <a:t>()</a:t>
            </a:r>
            <a:r>
              <a:rPr lang="ko-KR" altLang="en-US" dirty="0"/>
              <a:t>는 </a:t>
            </a:r>
            <a:r>
              <a:rPr lang="ko-KR" altLang="en-US" dirty="0" err="1"/>
              <a:t>개행을</a:t>
            </a:r>
            <a:r>
              <a:rPr lang="ko-KR" altLang="en-US" dirty="0"/>
              <a:t> 기준으로 문자열을 나눈다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13267" y="2415880"/>
            <a:ext cx="11565466" cy="101948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&gt;&gt;&gt; book = '안나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카레니나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, Leo Tolstoy'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&gt;&gt;&gt; book.split(',') # ','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를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 기준으로 문자열을 나눈다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 ['안나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카레니나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', ' Leo Tolstoy']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13267" y="4374867"/>
            <a:ext cx="11565466" cy="194280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&gt;&gt;&gt; poem = """죽는 날까지 하늘을 우러러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한 점 부끄럼이 없기를,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잎새에 이는 바람에도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나는 괴로워했다."""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&gt;&gt;&gt; poem.splitlines()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['죽는 날까지 하늘을 우러러', '한 점 부끄럼이 없기를, ','잎새에 이는 바람에도', '나는 괴로워했다.']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552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 우체국L" panose="02030504000101010101" pitchFamily="18" charset="-127"/>
                <a:ea typeface=" 우체국L" panose="02030504000101010101" pitchFamily="18" charset="-127"/>
              </a:rPr>
              <a:t>Python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 검사</a:t>
            </a:r>
          </a:p>
          <a:p>
            <a:pPr lvl="1"/>
            <a:r>
              <a:rPr lang="ko-KR" altLang="en-US" dirty="0"/>
              <a:t>문자열에 포함된 문자에 숫자가 포함되어 있는지</a:t>
            </a:r>
            <a:r>
              <a:rPr lang="en-US" altLang="ko-KR" dirty="0"/>
              <a:t>, </a:t>
            </a:r>
            <a:r>
              <a:rPr lang="ko-KR" altLang="en-US" dirty="0"/>
              <a:t>기호가 포함되어 있는지 등을 검사</a:t>
            </a:r>
            <a:endParaRPr lang="en-US" altLang="ko-KR" dirty="0"/>
          </a:p>
          <a:p>
            <a:r>
              <a:rPr lang="en-US" altLang="ko-KR" dirty="0" err="1"/>
              <a:t>isalpha</a:t>
            </a:r>
            <a:r>
              <a:rPr lang="en-US" altLang="ko-KR" dirty="0"/>
              <a:t>()</a:t>
            </a:r>
            <a:r>
              <a:rPr lang="ko-KR" altLang="en-US" dirty="0"/>
              <a:t>는 문자열이 알파벳</a:t>
            </a:r>
            <a:r>
              <a:rPr lang="en-US" altLang="ko-KR" dirty="0"/>
              <a:t>, </a:t>
            </a:r>
            <a:r>
              <a:rPr lang="ko-KR" altLang="en-US" dirty="0"/>
              <a:t>한글 등 언어학적인 문자로만 구성되어 있는지 검사한다</a:t>
            </a:r>
            <a:r>
              <a:rPr lang="en-US" altLang="ko-KR" dirty="0"/>
              <a:t>. </a:t>
            </a:r>
            <a:r>
              <a:rPr lang="ko-KR" altLang="en-US" dirty="0"/>
              <a:t>문자열에 숫자나 기호가 포함되어 있다면 </a:t>
            </a:r>
            <a:r>
              <a:rPr lang="ko-KR" altLang="en-US" dirty="0" err="1"/>
              <a:t>반환값은</a:t>
            </a:r>
            <a:r>
              <a:rPr lang="ko-KR" altLang="en-US" dirty="0"/>
              <a:t> </a:t>
            </a:r>
            <a:r>
              <a:rPr lang="en-US" altLang="ko-KR" dirty="0"/>
              <a:t>False</a:t>
            </a:r>
            <a:r>
              <a:rPr lang="ko-KR" altLang="en-US" dirty="0"/>
              <a:t>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isnumeric</a:t>
            </a:r>
            <a:r>
              <a:rPr lang="en-US" altLang="ko-KR" dirty="0"/>
              <a:t>()</a:t>
            </a:r>
            <a:r>
              <a:rPr lang="ko-KR" altLang="en-US" dirty="0"/>
              <a:t>는 문자열이 숫자로만 구성되어 있는지 검사한다</a:t>
            </a:r>
            <a:r>
              <a:rPr lang="en-US" altLang="ko-KR" dirty="0"/>
              <a:t>. </a:t>
            </a:r>
            <a:r>
              <a:rPr lang="ko-KR" altLang="en-US" dirty="0"/>
              <a:t>문자열에 알파벳이나 기호가 포함되어 있다면 </a:t>
            </a:r>
            <a:r>
              <a:rPr lang="ko-KR" altLang="en-US" dirty="0" err="1"/>
              <a:t>반환값은</a:t>
            </a:r>
            <a:r>
              <a:rPr lang="ko-KR" altLang="en-US" dirty="0"/>
              <a:t> </a:t>
            </a:r>
            <a:r>
              <a:rPr lang="en-US" altLang="ko-KR" dirty="0"/>
              <a:t>False</a:t>
            </a:r>
            <a:r>
              <a:rPr lang="ko-KR" altLang="en-US" dirty="0"/>
              <a:t>다</a:t>
            </a:r>
            <a:r>
              <a:rPr lang="en-US" altLang="ko-KR" dirty="0"/>
              <a:t>. </a:t>
            </a:r>
            <a:r>
              <a:rPr lang="ko-KR" altLang="en-US" dirty="0"/>
              <a:t>참고로 소수점</a:t>
            </a:r>
            <a:r>
              <a:rPr lang="en-US" altLang="ko-KR" dirty="0"/>
              <a:t>('.')</a:t>
            </a:r>
            <a:r>
              <a:rPr lang="ko-KR" altLang="en-US" dirty="0"/>
              <a:t>이나 마이너스</a:t>
            </a:r>
            <a:r>
              <a:rPr lang="en-US" altLang="ko-KR" dirty="0"/>
              <a:t>(-) </a:t>
            </a:r>
            <a:r>
              <a:rPr lang="ko-KR" altLang="en-US" dirty="0"/>
              <a:t>기호가 있어도 </a:t>
            </a:r>
            <a:r>
              <a:rPr lang="en-US" altLang="ko-KR" dirty="0"/>
              <a:t>False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isalnum</a:t>
            </a:r>
            <a:r>
              <a:rPr lang="en-US" altLang="ko-KR" dirty="0"/>
              <a:t>()</a:t>
            </a:r>
            <a:r>
              <a:rPr lang="ko-KR" altLang="en-US" dirty="0"/>
              <a:t>는 문자열이 문자와 숫자로만 구성되어 있는지 검사한다</a:t>
            </a:r>
            <a:r>
              <a:rPr lang="en-US" altLang="ko-KR" dirty="0"/>
              <a:t>. </a:t>
            </a:r>
            <a:r>
              <a:rPr lang="ko-KR" altLang="en-US" dirty="0"/>
              <a:t>문자열에 기호가 포함되어 있다면 </a:t>
            </a:r>
            <a:r>
              <a:rPr lang="ko-KR" altLang="en-US" dirty="0" err="1"/>
              <a:t>반환값은</a:t>
            </a:r>
            <a:r>
              <a:rPr lang="ko-KR" altLang="en-US" dirty="0"/>
              <a:t> </a:t>
            </a:r>
            <a:r>
              <a:rPr lang="en-US" altLang="ko-KR" dirty="0"/>
              <a:t>False</a:t>
            </a:r>
            <a:r>
              <a:rPr lang="ko-KR" altLang="en-US" dirty="0"/>
              <a:t>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3267" y="4031092"/>
            <a:ext cx="11565465" cy="255836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&gt;&gt;&gt; ('한글').isalpha() # 문자열이 모두 문자인지 검사: 참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True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&gt;&gt;&gt; ('1024').isalpha() # 문자열이 모두 문자인지 검사: 거짓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 False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&gt;&gt;&gt; ('1024').isnumeric() # 문자열이 모두 숫자인지 검사: 참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True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&gt;&gt;&gt; ('3.1415').isnumeric() # 문자열이 모두 숫자인지 검사: 거짓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 False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 &gt;&gt;&gt; ('1학년').isalnum() # 문자열이 모두 문자 또는 숫자인지 검사: 참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50" charset="-127"/>
              </a:rPr>
              <a:t>True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82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13267" y="2220311"/>
            <a:ext cx="11565466" cy="378946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j-lt"/>
              </a:rPr>
              <a:t>&gt;&gt;&gt; </a:t>
            </a:r>
            <a:r>
              <a:rPr lang="en-US" altLang="ko-KR" sz="1600" dirty="0">
                <a:latin typeface="+mj-lt"/>
              </a:rPr>
              <a:t>print('Hello </a:t>
            </a:r>
            <a:r>
              <a:rPr lang="en-US" altLang="ko-KR" sz="1600" dirty="0" err="1">
                <a:latin typeface="+mj-lt"/>
              </a:rPr>
              <a:t>Python!'.center</a:t>
            </a:r>
            <a:r>
              <a:rPr lang="en-US" altLang="ko-KR" sz="1600" dirty="0">
                <a:latin typeface="+mj-lt"/>
              </a:rPr>
              <a:t>(20))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latin typeface="+mj-lt"/>
              </a:rPr>
              <a:t>   Hello Python!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600" dirty="0">
              <a:latin typeface="+mj-lt"/>
            </a:endParaRPr>
          </a:p>
          <a:p>
            <a:r>
              <a:rPr lang="en-US" altLang="ko-KR" sz="1600" dirty="0">
                <a:latin typeface="+mj-lt"/>
              </a:rPr>
              <a:t>&gt;&gt;&gt; print('Hello Python!'.</a:t>
            </a:r>
            <a:r>
              <a:rPr lang="en-US" altLang="ko-KR" sz="1600" dirty="0" err="1">
                <a:latin typeface="+mj-lt"/>
              </a:rPr>
              <a:t>rjust</a:t>
            </a:r>
            <a:r>
              <a:rPr lang="en-US" altLang="ko-KR" sz="1600" dirty="0">
                <a:latin typeface="+mj-lt"/>
              </a:rPr>
              <a:t>(20))</a:t>
            </a:r>
          </a:p>
          <a:p>
            <a:r>
              <a:rPr lang="en-US" altLang="ko-KR" sz="1600" dirty="0">
                <a:latin typeface="+mj-lt"/>
              </a:rPr>
              <a:t>       Hello Python!</a:t>
            </a:r>
          </a:p>
          <a:p>
            <a:endParaRPr lang="en-US" altLang="ko-KR" sz="1600" dirty="0">
              <a:latin typeface="+mj-lt"/>
            </a:endParaRPr>
          </a:p>
          <a:p>
            <a:r>
              <a:rPr lang="en-US" altLang="ko-KR" sz="1600" dirty="0">
                <a:latin typeface="+mj-lt"/>
              </a:rPr>
              <a:t>&gt;&gt;&gt; print('Hello Python!'.</a:t>
            </a:r>
            <a:r>
              <a:rPr lang="en-US" altLang="ko-KR" sz="1600" dirty="0" err="1">
                <a:latin typeface="+mj-lt"/>
              </a:rPr>
              <a:t>ljust</a:t>
            </a:r>
            <a:r>
              <a:rPr lang="en-US" altLang="ko-KR" sz="1600" dirty="0">
                <a:latin typeface="+mj-lt"/>
              </a:rPr>
              <a:t>(20))</a:t>
            </a:r>
          </a:p>
          <a:p>
            <a:r>
              <a:rPr lang="en-US" altLang="ko-KR" sz="1600" dirty="0">
                <a:latin typeface="+mj-lt"/>
              </a:rPr>
              <a:t>Hello Python!   </a:t>
            </a:r>
          </a:p>
          <a:p>
            <a:endParaRPr lang="en-US" altLang="ko-KR" sz="1600" dirty="0">
              <a:latin typeface="+mj-lt"/>
            </a:endParaRPr>
          </a:p>
          <a:p>
            <a:r>
              <a:rPr lang="en-US" altLang="ko-KR" sz="1600" dirty="0">
                <a:latin typeface="+mj-lt"/>
              </a:rPr>
              <a:t>&gt;&gt;&gt; print('Hello Python!'.</a:t>
            </a:r>
            <a:r>
              <a:rPr lang="en-US" altLang="ko-KR" sz="1600" dirty="0" err="1">
                <a:latin typeface="+mj-lt"/>
              </a:rPr>
              <a:t>zfill</a:t>
            </a:r>
            <a:r>
              <a:rPr lang="en-US" altLang="ko-KR" sz="1600" dirty="0">
                <a:latin typeface="+mj-lt"/>
              </a:rPr>
              <a:t>(20))</a:t>
            </a:r>
          </a:p>
          <a:p>
            <a:r>
              <a:rPr lang="en-US" altLang="ko-KR" sz="1600" dirty="0">
                <a:latin typeface="+mj-lt"/>
              </a:rPr>
              <a:t>0000000Hello Python! (</a:t>
            </a:r>
            <a:r>
              <a:rPr lang="ko-KR" altLang="en-US" sz="1600" dirty="0">
                <a:latin typeface="+mj-lt"/>
              </a:rPr>
              <a:t>앞쪽 여백을 </a:t>
            </a:r>
            <a:r>
              <a:rPr lang="en-US" altLang="ko-KR" sz="1600" dirty="0">
                <a:latin typeface="+mj-lt"/>
              </a:rPr>
              <a:t>0</a:t>
            </a:r>
            <a:r>
              <a:rPr lang="ko-KR" altLang="en-US" sz="1600" dirty="0">
                <a:latin typeface="+mj-lt"/>
              </a:rPr>
              <a:t>으로 채움</a:t>
            </a:r>
            <a:r>
              <a:rPr lang="en-US" altLang="ko-KR" sz="1600" dirty="0">
                <a:latin typeface="+mj-lt"/>
              </a:rPr>
              <a:t>)</a:t>
            </a:r>
          </a:p>
          <a:p>
            <a:endParaRPr lang="en-US" altLang="ko-KR" sz="1600" dirty="0">
              <a:latin typeface="+mj-lt"/>
            </a:endParaRPr>
          </a:p>
          <a:p>
            <a:r>
              <a:rPr lang="en-US" altLang="ko-KR" sz="1600" dirty="0">
                <a:latin typeface="+mj-lt"/>
              </a:rPr>
              <a:t>&gt;&gt;&gt; print('hello </a:t>
            </a:r>
            <a:r>
              <a:rPr lang="en-US" altLang="ko-KR" sz="1600" dirty="0" err="1">
                <a:latin typeface="+mj-lt"/>
              </a:rPr>
              <a:t>python!'.capitalize</a:t>
            </a:r>
            <a:r>
              <a:rPr lang="en-US" altLang="ko-KR" sz="1600" dirty="0">
                <a:latin typeface="+mj-lt"/>
              </a:rPr>
              <a:t>())</a:t>
            </a:r>
          </a:p>
          <a:p>
            <a:r>
              <a:rPr lang="en-US" altLang="ko-KR" sz="1600" dirty="0">
                <a:latin typeface="+mj-lt"/>
              </a:rPr>
              <a:t>Hello python! (</a:t>
            </a:r>
            <a:r>
              <a:rPr lang="ko-KR" altLang="en-US" sz="1600" dirty="0" err="1">
                <a:latin typeface="+mj-lt"/>
              </a:rPr>
              <a:t>첫글자만</a:t>
            </a:r>
            <a:r>
              <a:rPr lang="ko-KR" altLang="en-US" sz="1600" dirty="0">
                <a:latin typeface="+mj-lt"/>
              </a:rPr>
              <a:t> 대문자로</a:t>
            </a:r>
            <a:r>
              <a:rPr lang="en-US" altLang="ko-KR" sz="1600" dirty="0">
                <a:latin typeface="+mj-lt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1815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9737" y="2463672"/>
            <a:ext cx="5739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질의응답</a:t>
            </a:r>
            <a:endParaRPr lang="ko-KR" altLang="en-US" sz="2800" dirty="0">
              <a:solidFill>
                <a:schemeClr val="bg1">
                  <a:lumMod val="8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09738" y="2899959"/>
            <a:ext cx="2169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Question &amp; Answer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6455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설치</a:t>
            </a:r>
            <a:endParaRPr lang="en-US" altLang="ko-KR" dirty="0"/>
          </a:p>
          <a:p>
            <a:pPr lvl="1"/>
            <a:r>
              <a:rPr lang="ko-KR" altLang="en-US" dirty="0" err="1"/>
              <a:t>파이썬은</a:t>
            </a:r>
            <a:r>
              <a:rPr lang="ko-KR" altLang="en-US" dirty="0"/>
              <a:t> 오픈 소스이기 때문에 공식홈페이지를 통해 최신 버전을 다운받을 수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http://www.python.org/downloads/</a:t>
            </a:r>
          </a:p>
          <a:p>
            <a:pPr lvl="1"/>
            <a:r>
              <a:rPr lang="ko-KR" altLang="en-US" dirty="0" err="1"/>
              <a:t>파이썬을</a:t>
            </a:r>
            <a:r>
              <a:rPr lang="ko-KR" altLang="en-US" dirty="0"/>
              <a:t> 설치할 때 </a:t>
            </a:r>
            <a:r>
              <a:rPr lang="en-US" altLang="ko-KR" dirty="0">
                <a:solidFill>
                  <a:srgbClr val="FFC000"/>
                </a:solidFill>
              </a:rPr>
              <a:t>Add Python 3.8.1 to PATH </a:t>
            </a:r>
            <a:r>
              <a:rPr lang="ko-KR" altLang="en-US" dirty="0"/>
              <a:t>를 선택해줘야 </a:t>
            </a:r>
            <a:r>
              <a:rPr lang="ko-KR" altLang="en-US" dirty="0" err="1"/>
              <a:t>파이썬이</a:t>
            </a:r>
            <a:r>
              <a:rPr lang="ko-KR" altLang="en-US" dirty="0"/>
              <a:t> 설치된 위치 이외의 폴더에서도 작업이 가능하기에 클릭해 준다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FEA2A2E-94ED-4B69-AE5E-375354BE2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39" y="2990064"/>
            <a:ext cx="5285540" cy="356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195" y="2990064"/>
            <a:ext cx="5789067" cy="356384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484533" y="6087533"/>
            <a:ext cx="1930400" cy="46637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882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16200000">
            <a:off x="5827455" y="2560501"/>
            <a:ext cx="562875" cy="562875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5400000">
            <a:off x="5827455" y="2490624"/>
            <a:ext cx="562875" cy="562875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953326" y="3232164"/>
            <a:ext cx="6291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감사합니다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49039" y="3792135"/>
            <a:ext cx="5719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THANK YOU.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064364" y="-9728"/>
            <a:ext cx="83142" cy="246143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308009" y="4166333"/>
            <a:ext cx="1595853" cy="30237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679006" y="6457890"/>
            <a:ext cx="2935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Jihwang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Park. </a:t>
            </a:r>
            <a:b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</a:b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송성훈 구" panose="02010504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575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 우체국L" panose="02030504000101010101" pitchFamily="18" charset="-127"/>
                <a:ea typeface=" 우체국L" panose="02030504000101010101" pitchFamily="18" charset="-127"/>
              </a:rPr>
              <a:t>PyCharm</a:t>
            </a:r>
            <a:r>
              <a:rPr lang="en-US" altLang="ko-KR" dirty="0">
                <a:latin typeface=" 우체국L" panose="02030504000101010101" pitchFamily="18" charset="-127"/>
                <a:ea typeface=" 우체국L" panose="02030504000101010101" pitchFamily="18" charset="-127"/>
              </a:rPr>
              <a:t> </a:t>
            </a:r>
            <a:endParaRPr lang="ko-KR" altLang="en-US" dirty="0">
              <a:latin typeface=" 우체국L" panose="02030504000101010101" pitchFamily="18" charset="-127"/>
              <a:ea typeface=" 우체국L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PyCharm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 err="1"/>
              <a:t>Pycharm</a:t>
            </a:r>
            <a:r>
              <a:rPr lang="ko-KR" altLang="en-US" dirty="0"/>
              <a:t>은 오픈 소스이기 때문에 공식홈페이지를 통해 최신 버전을 다운받을 수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https://www.jetbrains.com/ko-kr/pycharm/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88" y="2475715"/>
            <a:ext cx="5892285" cy="419443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201330" y="4824414"/>
            <a:ext cx="1930400" cy="46637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597" y="2475714"/>
            <a:ext cx="5907004" cy="419443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771463" y="4494214"/>
            <a:ext cx="1930400" cy="46637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806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 우체국L" panose="02030504000101010101" pitchFamily="18" charset="-127"/>
                <a:ea typeface=" 우체국L" panose="02030504000101010101" pitchFamily="18" charset="-127"/>
              </a:rPr>
              <a:t>PyCharm</a:t>
            </a:r>
            <a:r>
              <a:rPr lang="en-US" altLang="ko-KR" dirty="0">
                <a:latin typeface=" 우체국L" panose="02030504000101010101" pitchFamily="18" charset="-127"/>
                <a:ea typeface=" 우체국L" panose="02030504000101010101" pitchFamily="18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PyCharm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713" y="1801284"/>
            <a:ext cx="4752975" cy="36957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400" y="1801284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817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 우체국L" panose="02030504000101010101" pitchFamily="18" charset="-127"/>
                <a:ea typeface=" 우체국L" panose="02030504000101010101" pitchFamily="18" charset="-127"/>
              </a:rPr>
              <a:t>PyCharm</a:t>
            </a:r>
            <a:r>
              <a:rPr lang="en-US" altLang="ko-KR" dirty="0">
                <a:latin typeface=" 우체국L" panose="02030504000101010101" pitchFamily="18" charset="-127"/>
                <a:ea typeface=" 우체국L" panose="02030504000101010101" pitchFamily="18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2" y="1750483"/>
            <a:ext cx="4752975" cy="36957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31330" y="2851681"/>
            <a:ext cx="1930400" cy="46637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50483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50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 우체국L" panose="02030504000101010101" pitchFamily="18" charset="-127"/>
                <a:ea typeface=" 우체국L" panose="02030504000101010101" pitchFamily="18" charset="-127"/>
              </a:rPr>
              <a:t>PyCharm</a:t>
            </a:r>
            <a:r>
              <a:rPr lang="en-US" altLang="ko-KR" dirty="0">
                <a:latin typeface=" 우체국L" panose="02030504000101010101" pitchFamily="18" charset="-127"/>
                <a:ea typeface=" 우체국L" panose="02030504000101010101" pitchFamily="18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 시작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254920"/>
            <a:ext cx="5791200" cy="36352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544" y="2264751"/>
            <a:ext cx="5775537" cy="362546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104467" y="2665414"/>
            <a:ext cx="2829456" cy="46637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317344" y="3970866"/>
            <a:ext cx="1804989" cy="38117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213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 우체국L" panose="02030504000101010101" pitchFamily="18" charset="-127"/>
                <a:ea typeface=" 우체국L" panose="02030504000101010101" pitchFamily="18" charset="-127"/>
              </a:rPr>
              <a:t>PyCharm</a:t>
            </a:r>
            <a:r>
              <a:rPr lang="en-US" altLang="ko-KR" dirty="0">
                <a:latin typeface=" 우체국L" panose="02030504000101010101" pitchFamily="18" charset="-127"/>
                <a:ea typeface=" 우체국L" panose="02030504000101010101" pitchFamily="18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에서 명령어를 </a:t>
            </a:r>
            <a:r>
              <a:rPr lang="ko-KR" altLang="en-US" dirty="0" err="1"/>
              <a:t>사용할때</a:t>
            </a:r>
            <a:r>
              <a:rPr lang="ko-KR" altLang="en-US" dirty="0"/>
              <a:t> 에러가 나는 경우가 허다함</a:t>
            </a:r>
            <a:endParaRPr lang="en-US" altLang="ko-KR" dirty="0"/>
          </a:p>
          <a:p>
            <a:pPr lvl="1"/>
            <a:r>
              <a:rPr lang="en-US" altLang="ko-KR" dirty="0"/>
              <a:t>Inherit global site-packages</a:t>
            </a:r>
            <a:r>
              <a:rPr lang="ko-KR" altLang="en-US" dirty="0"/>
              <a:t>를 선택해야 에러가 </a:t>
            </a:r>
            <a:r>
              <a:rPr lang="ko-KR" altLang="en-US" dirty="0" err="1"/>
              <a:t>안남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69" y="2214766"/>
            <a:ext cx="5873232" cy="34756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730" y="2214901"/>
            <a:ext cx="5861674" cy="346884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145210" y="3615269"/>
            <a:ext cx="5849193" cy="26947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048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 우체국L" panose="02030504000101010101" pitchFamily="18" charset="-127"/>
                <a:ea typeface=" 우체국L" panose="02030504000101010101" pitchFamily="18" charset="-127"/>
              </a:rPr>
              <a:t>PyCharm</a:t>
            </a:r>
            <a:r>
              <a:rPr lang="en-US" altLang="ko-KR" dirty="0">
                <a:latin typeface=" 우체국L" panose="02030504000101010101" pitchFamily="18" charset="-127"/>
                <a:ea typeface=" 우체국L" panose="02030504000101010101" pitchFamily="18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 시작 화면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104" y="1448427"/>
            <a:ext cx="7359964" cy="527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181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7752</TotalTime>
  <Words>1717</Words>
  <Application>Microsoft Office PowerPoint</Application>
  <PresentationFormat>와이드스크린</PresentationFormat>
  <Paragraphs>278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 우체국L</vt:lpstr>
      <vt:lpstr>Arial Unicode MS</vt:lpstr>
      <vt:lpstr>KoPub돋움체 Bold</vt:lpstr>
      <vt:lpstr>KoPub돋움체 Light</vt:lpstr>
      <vt:lpstr>KoPub바탕체 Bold</vt:lpstr>
      <vt:lpstr>맑은 고딕</vt:lpstr>
      <vt:lpstr>Arial</vt:lpstr>
      <vt:lpstr>Office 테마</vt:lpstr>
      <vt:lpstr>PowerPoint 프레젠테이션</vt:lpstr>
      <vt:lpstr>PowerPoint 프레젠테이션</vt:lpstr>
      <vt:lpstr>파이썬</vt:lpstr>
      <vt:lpstr>PyCharm </vt:lpstr>
      <vt:lpstr>PyCharm </vt:lpstr>
      <vt:lpstr>PyCharm </vt:lpstr>
      <vt:lpstr>PyCharm </vt:lpstr>
      <vt:lpstr>PyCharm </vt:lpstr>
      <vt:lpstr>PyCharm </vt:lpstr>
      <vt:lpstr>PyCharm </vt:lpstr>
      <vt:lpstr>PyCharm</vt:lpstr>
      <vt:lpstr>PyCharm</vt:lpstr>
      <vt:lpstr>PyCharm </vt:lpstr>
      <vt:lpstr>Python </vt:lpstr>
      <vt:lpstr>Python </vt:lpstr>
      <vt:lpstr>Python </vt:lpstr>
      <vt:lpstr>Python </vt:lpstr>
      <vt:lpstr>Python </vt:lpstr>
      <vt:lpstr>Python </vt:lpstr>
      <vt:lpstr>Python </vt:lpstr>
      <vt:lpstr>Python </vt:lpstr>
      <vt:lpstr>Python </vt:lpstr>
      <vt:lpstr>Python </vt:lpstr>
      <vt:lpstr>Python </vt:lpstr>
      <vt:lpstr>Python </vt:lpstr>
      <vt:lpstr>Python </vt:lpstr>
      <vt:lpstr>Python 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백 재원</cp:lastModifiedBy>
  <cp:revision>226</cp:revision>
  <dcterms:created xsi:type="dcterms:W3CDTF">2017-12-29T01:13:06Z</dcterms:created>
  <dcterms:modified xsi:type="dcterms:W3CDTF">2021-01-19T08:15:24Z</dcterms:modified>
</cp:coreProperties>
</file>