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314" r:id="rId3"/>
    <p:sldId id="442" r:id="rId4"/>
    <p:sldId id="462" r:id="rId5"/>
    <p:sldId id="407" r:id="rId6"/>
    <p:sldId id="434" r:id="rId7"/>
    <p:sldId id="435" r:id="rId8"/>
    <p:sldId id="436" r:id="rId9"/>
    <p:sldId id="437" r:id="rId10"/>
    <p:sldId id="439" r:id="rId11"/>
    <p:sldId id="438" r:id="rId12"/>
    <p:sldId id="440" r:id="rId13"/>
    <p:sldId id="441" r:id="rId14"/>
    <p:sldId id="443" r:id="rId15"/>
    <p:sldId id="444" r:id="rId16"/>
    <p:sldId id="445" r:id="rId17"/>
    <p:sldId id="446" r:id="rId18"/>
    <p:sldId id="447" r:id="rId19"/>
    <p:sldId id="448" r:id="rId20"/>
    <p:sldId id="449" r:id="rId21"/>
    <p:sldId id="450" r:id="rId22"/>
    <p:sldId id="451" r:id="rId23"/>
    <p:sldId id="452" r:id="rId24"/>
    <p:sldId id="455" r:id="rId25"/>
    <p:sldId id="456" r:id="rId26"/>
    <p:sldId id="457" r:id="rId27"/>
    <p:sldId id="454" r:id="rId28"/>
    <p:sldId id="458" r:id="rId29"/>
    <p:sldId id="461" r:id="rId30"/>
    <p:sldId id="459" r:id="rId31"/>
    <p:sldId id="460" r:id="rId32"/>
    <p:sldId id="266" r:id="rId33"/>
    <p:sldId id="26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범구 조" initials="범조" lastIdx="6" clrIdx="0">
    <p:extLst>
      <p:ext uri="{19B8F6BF-5375-455C-9EA6-DF929625EA0E}">
        <p15:presenceInfo xmlns:p15="http://schemas.microsoft.com/office/powerpoint/2012/main" userId="d6905ba6d6ad72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000"/>
    <a:srgbClr val="FF99FF"/>
    <a:srgbClr val="4D4E4D"/>
    <a:srgbClr val="646462"/>
    <a:srgbClr val="D9D9D9"/>
    <a:srgbClr val="E2E3E3"/>
    <a:srgbClr val="E0D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2" autoAdjust="0"/>
    <p:restoredTop sz="96429" autoAdjust="0"/>
  </p:normalViewPr>
  <p:slideViewPr>
    <p:cSldViewPr snapToGrid="0">
      <p:cViewPr varScale="1">
        <p:scale>
          <a:sx n="108" d="100"/>
          <a:sy n="108" d="100"/>
        </p:scale>
        <p:origin x="7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9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2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267" y="238125"/>
            <a:ext cx="11565466" cy="600075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ea typeface="송성훈 구" panose="02010504000101010101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267" y="1032933"/>
            <a:ext cx="11565466" cy="568854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400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3pPr>
            <a:lvl4pPr>
              <a:lnSpc>
                <a:spcPct val="150000"/>
              </a:lnSpc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4pPr>
            <a:lvl5pPr>
              <a:lnSpc>
                <a:spcPct val="150000"/>
              </a:lnSpc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13267" y="838200"/>
            <a:ext cx="11565466" cy="846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13267" y="966787"/>
            <a:ext cx="11565466" cy="846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자동차 삽화에 대한 이미지 검색결과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t="23703" r="5265" b="24055"/>
          <a:stretch/>
        </p:blipFill>
        <p:spPr bwMode="auto">
          <a:xfrm>
            <a:off x="10337800" y="11359"/>
            <a:ext cx="1854200" cy="82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97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8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3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2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00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3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02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3E3AD-8EA6-4364-8FFD-3AEFEA719B0A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3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53326" y="3232164"/>
            <a:ext cx="629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자율주행자동차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49039" y="4046137"/>
            <a:ext cx="5719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Class 6 : Python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및 </a:t>
            </a:r>
            <a:r>
              <a:rPr lang="en-US" altLang="ko-KR" sz="1600" b="1" dirty="0" err="1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OpenCV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설치 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(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윈도우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)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28676" y="4739728"/>
            <a:ext cx="1595853" cy="3023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28676" y="4721639"/>
            <a:ext cx="1601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 우체국L" panose="02030504000101010101" pitchFamily="18" charset="-127"/>
                <a:ea typeface=" 우체국L" panose="02030504000101010101" pitchFamily="18" charset="-127"/>
              </a:rPr>
              <a:t>2021.01.20</a:t>
            </a:r>
            <a:endParaRPr lang="ko-KR" altLang="en-US" sz="1600" b="1" dirty="0"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pic>
        <p:nvPicPr>
          <p:cNvPr id="1026" name="Picture 2" descr="자동차 삽화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t="23703" r="5265" b="24055"/>
          <a:stretch/>
        </p:blipFill>
        <p:spPr bwMode="auto">
          <a:xfrm>
            <a:off x="7576451" y="4721639"/>
            <a:ext cx="4788881" cy="213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5985627" y="4535"/>
            <a:ext cx="227075" cy="2469908"/>
            <a:chOff x="6064364" y="-18197"/>
            <a:chExt cx="227075" cy="2469908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064364" y="-9728"/>
              <a:ext cx="83142" cy="246143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6208297" y="-18197"/>
              <a:ext cx="83142" cy="246143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25697" y="2188801"/>
            <a:ext cx="1843617" cy="74168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3985969" y="4461933"/>
            <a:ext cx="4453466" cy="0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79006" y="6457890"/>
            <a:ext cx="293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Jihwang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Park. </a:t>
            </a:r>
            <a:b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</a:b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52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abs( ) : </a:t>
            </a:r>
            <a:r>
              <a:rPr lang="ko-KR" altLang="en-US" dirty="0"/>
              <a:t>절대값을 계산하는 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반올림</a:t>
            </a:r>
            <a:endParaRPr lang="en-US" altLang="ko-KR" dirty="0"/>
          </a:p>
          <a:p>
            <a:pPr lvl="1"/>
            <a:r>
              <a:rPr lang="ko-KR" altLang="en-US" dirty="0"/>
              <a:t>소수를 반올림할 때는 </a:t>
            </a:r>
            <a:r>
              <a:rPr lang="en-US" altLang="ko-KR" dirty="0"/>
              <a:t>round() </a:t>
            </a:r>
            <a:r>
              <a:rPr lang="ko-KR" altLang="en-US" dirty="0"/>
              <a:t>함수를 사용한다</a:t>
            </a:r>
            <a:r>
              <a:rPr lang="en-US" altLang="ko-KR" dirty="0"/>
              <a:t>. round</a:t>
            </a:r>
            <a:r>
              <a:rPr lang="ko-KR" altLang="en-US" dirty="0"/>
              <a:t>는 반올림을 뜻하는 영어 용어 </a:t>
            </a:r>
            <a:r>
              <a:rPr lang="en-US" altLang="ko-KR" dirty="0"/>
              <a:t>round off</a:t>
            </a:r>
            <a:r>
              <a:rPr lang="ko-KR" altLang="en-US" dirty="0"/>
              <a:t>에서 딴 이름이다</a:t>
            </a:r>
            <a:r>
              <a:rPr lang="en-US" altLang="ko-KR" dirty="0"/>
              <a:t>. </a:t>
            </a:r>
            <a:r>
              <a:rPr lang="ko-KR" altLang="en-US" dirty="0"/>
              <a:t>반올림 위치를 지정하려면 </a:t>
            </a:r>
            <a:r>
              <a:rPr lang="en-US" altLang="ko-KR" dirty="0"/>
              <a:t>round(</a:t>
            </a:r>
            <a:r>
              <a:rPr lang="ko-KR" altLang="en-US" dirty="0"/>
              <a:t>수</a:t>
            </a:r>
            <a:r>
              <a:rPr lang="en-US" altLang="ko-KR" dirty="0"/>
              <a:t>, </a:t>
            </a:r>
            <a:r>
              <a:rPr lang="ko-KR" altLang="en-US" dirty="0"/>
              <a:t>자릿수</a:t>
            </a:r>
            <a:r>
              <a:rPr lang="en-US" altLang="ko-KR" dirty="0"/>
              <a:t>)</a:t>
            </a:r>
            <a:r>
              <a:rPr lang="ko-KR" altLang="en-US" dirty="0"/>
              <a:t>와 같이 콤마</a:t>
            </a:r>
            <a:r>
              <a:rPr lang="en-US" altLang="ko-KR" dirty="0"/>
              <a:t>(,) </a:t>
            </a:r>
            <a:r>
              <a:rPr lang="ko-KR" altLang="en-US" dirty="0"/>
              <a:t>뒤에 반올림 위치의 수를 적어준다</a:t>
            </a:r>
            <a:r>
              <a:rPr lang="en-US" altLang="ko-KR" dirty="0"/>
              <a:t>. </a:t>
            </a:r>
            <a:r>
              <a:rPr lang="ko-KR" altLang="en-US" dirty="0" err="1"/>
              <a:t>자리수를</a:t>
            </a:r>
            <a:r>
              <a:rPr lang="ko-KR" altLang="en-US" dirty="0"/>
              <a:t> 지정하지 않으면 정수로 반올림된다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3266" y="1631917"/>
            <a:ext cx="11565467" cy="108103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abs(10) # 양의 정수 10의 절대값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10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abs(-10) # 음의 정수 -10의 절대값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10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3266" y="4392972"/>
            <a:ext cx="11565467" cy="20659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round(3.141527) # 소수를 정수로 반올림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3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round(3.141527, 2) # 소수점 둘째 자리까지 반올림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3.14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round(3.141527, 4) # 소수점 넷째 자리까지 반올림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3.1415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round(10 / 6) # 10 / 6(1.66...)을 정수로 반올림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174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/>
              <a:t>모듈과 패키지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모듈 </a:t>
            </a:r>
            <a:r>
              <a:rPr lang="en-US" altLang="ko-KR" dirty="0"/>
              <a:t>import 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/>
              <a:t>프로그램을 여러 개의 모듈로 나누어 작성하려면</a:t>
            </a:r>
            <a:r>
              <a:rPr lang="en-US" altLang="ko-KR" dirty="0"/>
              <a:t>, </a:t>
            </a:r>
            <a:r>
              <a:rPr lang="ko-KR" altLang="en-US" dirty="0"/>
              <a:t>나누어 놓은 모듈을 </a:t>
            </a:r>
            <a:r>
              <a:rPr lang="ko-KR" altLang="en-US" dirty="0" err="1"/>
              <a:t>읽어들여</a:t>
            </a:r>
            <a:r>
              <a:rPr lang="ko-KR" altLang="en-US" dirty="0"/>
              <a:t> 사용하는 기능이 필요하다</a:t>
            </a:r>
            <a:r>
              <a:rPr lang="en-US" altLang="ko-KR" dirty="0"/>
              <a:t>. </a:t>
            </a:r>
            <a:r>
              <a:rPr lang="ko-KR" altLang="en-US" dirty="0"/>
              <a:t>이 기능을 </a:t>
            </a:r>
            <a:r>
              <a:rPr lang="ko-KR" altLang="en-US" b="1" dirty="0" err="1"/>
              <a:t>임포트</a:t>
            </a:r>
            <a:r>
              <a:rPr lang="en-US" altLang="ko-KR" b="1" dirty="0"/>
              <a:t>(import)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r>
              <a:rPr lang="ko-KR" altLang="en-US" dirty="0"/>
              <a:t>모듈 </a:t>
            </a:r>
            <a:r>
              <a:rPr lang="ko-KR" altLang="en-US" dirty="0" err="1"/>
              <a:t>임포트는</a:t>
            </a:r>
            <a:r>
              <a:rPr lang="ko-KR" altLang="en-US" dirty="0"/>
              <a:t> </a:t>
            </a:r>
            <a:r>
              <a:rPr lang="en-US" altLang="ko-KR" dirty="0"/>
              <a:t>import </a:t>
            </a:r>
            <a:r>
              <a:rPr lang="ko-KR" altLang="en-US" dirty="0"/>
              <a:t>문으로 수행하며</a:t>
            </a:r>
            <a:r>
              <a:rPr lang="en-US" altLang="ko-KR" dirty="0"/>
              <a:t>, </a:t>
            </a:r>
            <a:r>
              <a:rPr lang="ko-KR" altLang="en-US" dirty="0"/>
              <a:t>다음 양식으로 작성한다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python</a:t>
            </a:r>
            <a:r>
              <a:rPr lang="ko-KR" altLang="en-US" dirty="0"/>
              <a:t>에서 제작한 모듈 뿐만 아니라 일반적으로 공개되어 있는 모듈이 있으며</a:t>
            </a:r>
            <a:r>
              <a:rPr lang="en-US" altLang="ko-KR" dirty="0"/>
              <a:t> </a:t>
            </a:r>
            <a:r>
              <a:rPr lang="ko-KR" altLang="en-US" dirty="0"/>
              <a:t>이를 불러들여</a:t>
            </a:r>
            <a:r>
              <a:rPr lang="en-US" altLang="ko-KR" dirty="0"/>
              <a:t>, </a:t>
            </a:r>
            <a:r>
              <a:rPr lang="ko-KR" altLang="en-US" dirty="0"/>
              <a:t>우리가 필요한 함수를 사용한다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모듈을 불러와서 함수 사용하기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3266" y="3080014"/>
            <a:ext cx="11565467" cy="342371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import 모듈이름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3266" y="4258395"/>
            <a:ext cx="11565467" cy="132725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import math # math 모듈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임포트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math.pi # math 모듈에 정의된 pi 객체 읽기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3.141592653589793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math.sqrt(9) # math 모듈에 정의된 sqrt 함수 호출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3.0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454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모듈과 패키지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모듈의 변수 이름 지정하기</a:t>
            </a:r>
            <a:endParaRPr lang="en-US" altLang="ko-KR" dirty="0"/>
          </a:p>
          <a:p>
            <a:pPr lvl="1"/>
            <a:r>
              <a:rPr lang="ko-KR" altLang="en-US" dirty="0"/>
              <a:t>모듈을 </a:t>
            </a:r>
            <a:r>
              <a:rPr lang="ko-KR" altLang="en-US" dirty="0" err="1"/>
              <a:t>임포트하면</a:t>
            </a:r>
            <a:r>
              <a:rPr lang="ko-KR" altLang="en-US" dirty="0"/>
              <a:t> 모듈의 이름과 동일한 변수에 모듈이 대입된다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변수의 이름을 직접 지정하고 싶다면 </a:t>
            </a:r>
            <a:r>
              <a:rPr lang="en-US" altLang="ko-KR" dirty="0"/>
              <a:t>import </a:t>
            </a:r>
            <a:r>
              <a:rPr lang="ko-KR" altLang="en-US" dirty="0"/>
              <a:t>문에 </a:t>
            </a:r>
            <a:r>
              <a:rPr lang="en-US" altLang="ko-KR" dirty="0"/>
              <a:t>as </a:t>
            </a:r>
            <a:r>
              <a:rPr lang="ko-KR" altLang="en-US" dirty="0"/>
              <a:t>이름을 붙일 수 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모듈에서 일부 구성요소만 </a:t>
            </a:r>
            <a:r>
              <a:rPr lang="en-US" altLang="ko-KR" dirty="0"/>
              <a:t>import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/>
              <a:t>모듈에서 필요한 함수를 다른 이름으로 저장해서 사용이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740" y="2631939"/>
            <a:ext cx="11585359" cy="342371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import 모듈이름 as 이름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1740" y="3530937"/>
            <a:ext cx="11585359" cy="83481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import math as M # math 모듈을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임포트하여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 M 변수에 대입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M.pi # 지정한 이름으로 모듈을 가리킬 수 있다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3.141592653589793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1740" y="5420347"/>
            <a:ext cx="11585359" cy="108103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import math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root = math.sqrt # 모듈 속 객체에 별칭을 붙여 두면,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root(9) # 모듈 이름을 붙이지 않고 가리킬 수 있다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3.0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704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모듈과 패키지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모듈에서 일부 구성요소만 </a:t>
            </a:r>
            <a:r>
              <a:rPr lang="en-US" altLang="ko-KR" dirty="0"/>
              <a:t>import</a:t>
            </a:r>
            <a:r>
              <a:rPr lang="ko-KR" altLang="en-US" dirty="0"/>
              <a:t>하는 간단한 방법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3266" y="1664272"/>
            <a:ext cx="11565467" cy="342371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from 모듈이름 import 객체 as 이름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3266" y="2303727"/>
            <a:ext cx="11565467" cy="157347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from math import pi # math 모듈의 pi 객체를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임포트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from math import sqrt as root # sqrt 객체를 root 이름으로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임포트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pi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3.141592653589793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root(9)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3.141592653589793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714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기본함수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 </a:t>
            </a:r>
            <a:r>
              <a:rPr lang="en-US" altLang="ko-KR" dirty="0"/>
              <a:t>(</a:t>
            </a:r>
            <a:r>
              <a:rPr lang="ko-KR" altLang="en-US" dirty="0"/>
              <a:t>조건을 만족할 경우에 시행되도록 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48AEC1-A284-43D0-ADEB-D262800F07C4}"/>
              </a:ext>
            </a:extLst>
          </p:cNvPr>
          <p:cNvSpPr txBox="1"/>
          <p:nvPr/>
        </p:nvSpPr>
        <p:spPr>
          <a:xfrm>
            <a:off x="551116" y="1615046"/>
            <a:ext cx="35383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if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기본구조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</a:p>
          <a:p>
            <a:pPr lvl="1"/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if </a:t>
            </a:r>
            <a:r>
              <a:rPr lang="ko-KR" altLang="en-US" dirty="0">
                <a:solidFill>
                  <a:schemeClr val="bg1"/>
                </a:solidFill>
              </a:rPr>
              <a:t>조건</a:t>
            </a:r>
            <a:r>
              <a:rPr lang="en-US" altLang="ko-KR" dirty="0">
                <a:solidFill>
                  <a:schemeClr val="bg1"/>
                </a:solidFill>
              </a:rPr>
              <a:t>1 :</a:t>
            </a: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dirty="0">
                <a:solidFill>
                  <a:schemeClr val="bg1"/>
                </a:solidFill>
              </a:rPr>
              <a:t>수행할 문장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dirty="0">
                <a:solidFill>
                  <a:schemeClr val="bg1"/>
                </a:solidFill>
              </a:rPr>
              <a:t>수행할 문장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	...</a:t>
            </a:r>
          </a:p>
          <a:p>
            <a:pPr lvl="1"/>
            <a:r>
              <a:rPr lang="en-US" altLang="ko-KR" dirty="0" err="1">
                <a:solidFill>
                  <a:schemeClr val="bg1"/>
                </a:solidFill>
              </a:rPr>
              <a:t>elif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조건</a:t>
            </a:r>
            <a:r>
              <a:rPr lang="en-US" altLang="ko-KR" dirty="0">
                <a:solidFill>
                  <a:schemeClr val="bg1"/>
                </a:solidFill>
              </a:rPr>
              <a:t>2 :</a:t>
            </a: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dirty="0">
                <a:solidFill>
                  <a:schemeClr val="bg1"/>
                </a:solidFill>
              </a:rPr>
              <a:t>수행할 문장</a:t>
            </a:r>
            <a:r>
              <a:rPr lang="en-US" altLang="ko-KR" dirty="0">
                <a:solidFill>
                  <a:schemeClr val="bg1"/>
                </a:solidFill>
              </a:rPr>
              <a:t>1’</a:t>
            </a: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dirty="0">
                <a:solidFill>
                  <a:schemeClr val="bg1"/>
                </a:solidFill>
              </a:rPr>
              <a:t>수행할 문장</a:t>
            </a:r>
            <a:r>
              <a:rPr lang="en-US" altLang="ko-KR" dirty="0">
                <a:solidFill>
                  <a:schemeClr val="bg1"/>
                </a:solidFill>
              </a:rPr>
              <a:t>2’</a:t>
            </a: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	...</a:t>
            </a: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else :</a:t>
            </a: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dirty="0">
                <a:solidFill>
                  <a:schemeClr val="bg1"/>
                </a:solidFill>
              </a:rPr>
              <a:t>수행할 문장</a:t>
            </a:r>
            <a:r>
              <a:rPr lang="en-US" altLang="ko-KR" dirty="0">
                <a:solidFill>
                  <a:schemeClr val="bg1"/>
                </a:solidFill>
              </a:rPr>
              <a:t>1’’</a:t>
            </a: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dirty="0">
                <a:solidFill>
                  <a:schemeClr val="bg1"/>
                </a:solidFill>
              </a:rPr>
              <a:t>수행할 문장</a:t>
            </a:r>
            <a:r>
              <a:rPr lang="en-US" altLang="ko-KR" dirty="0">
                <a:solidFill>
                  <a:schemeClr val="bg1"/>
                </a:solidFill>
              </a:rPr>
              <a:t>2’’</a:t>
            </a: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	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0BBED2-B279-4B5C-AE1B-ABD9B491A82A}"/>
              </a:ext>
            </a:extLst>
          </p:cNvPr>
          <p:cNvSpPr txBox="1"/>
          <p:nvPr/>
        </p:nvSpPr>
        <p:spPr>
          <a:xfrm>
            <a:off x="5385639" y="1813927"/>
            <a:ext cx="5907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if</a:t>
            </a:r>
            <a:r>
              <a:rPr lang="ko-KR" altLang="en-US" sz="1600" dirty="0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문은 아마도 코딩을 하는 과정에서 가장 많이 쓰이게 될 조건문이 된다</a:t>
            </a:r>
            <a:r>
              <a:rPr lang="en-US" altLang="ko-KR" sz="1600" dirty="0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 </a:t>
            </a:r>
            <a:r>
              <a:rPr lang="ko-KR" altLang="en-US" sz="1600" dirty="0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조건을 형성하는데 있어서 가장 편리하고 간단하게 문장을 만들어 낼 수 있으며 알고리즘의 순서만 잘 정해준다면 무수히 많은 </a:t>
            </a:r>
            <a:r>
              <a:rPr lang="en-US" altLang="ko-KR" sz="1600" dirty="0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if </a:t>
            </a:r>
            <a:r>
              <a:rPr lang="ko-KR" altLang="en-US" sz="1600" dirty="0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문을 이용해도 원하는 결과값을 얻기 쉽다</a:t>
            </a:r>
            <a:r>
              <a:rPr lang="en-US" altLang="ko-KR" sz="1600" dirty="0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  <a:r>
              <a:rPr lang="ko-KR" altLang="en-US" sz="1600" dirty="0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74F80A9-1482-434E-A665-6268D3C5B0DC}"/>
              </a:ext>
            </a:extLst>
          </p:cNvPr>
          <p:cNvSpPr txBox="1"/>
          <p:nvPr/>
        </p:nvSpPr>
        <p:spPr>
          <a:xfrm>
            <a:off x="5385639" y="4344253"/>
            <a:ext cx="5907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600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1pPr>
          </a:lstStyle>
          <a:p>
            <a:r>
              <a:rPr lang="en-US" altLang="ko-KR" dirty="0"/>
              <a:t>if</a:t>
            </a:r>
            <a:r>
              <a:rPr lang="ko-KR" altLang="en-US" dirty="0"/>
              <a:t> 문은 최초에 들어갈 </a:t>
            </a:r>
            <a:r>
              <a:rPr lang="en-US" altLang="ko-KR" dirty="0"/>
              <a:t>if </a:t>
            </a:r>
            <a:r>
              <a:rPr lang="ko-KR" altLang="en-US" dirty="0"/>
              <a:t>뒤의 조건</a:t>
            </a:r>
            <a:r>
              <a:rPr lang="en-US" altLang="ko-KR" dirty="0"/>
              <a:t>1</a:t>
            </a:r>
            <a:r>
              <a:rPr lang="ko-KR" altLang="en-US" dirty="0"/>
              <a:t> 은 말 그대로 만일 조건</a:t>
            </a:r>
            <a:r>
              <a:rPr lang="en-US" altLang="ko-KR" dirty="0"/>
              <a:t>1</a:t>
            </a:r>
            <a:r>
              <a:rPr lang="ko-KR" altLang="en-US" dirty="0"/>
              <a:t>을 만족할 경우 아래 수행할 문장들이 실행되게 된다</a:t>
            </a:r>
            <a:r>
              <a:rPr lang="en-US" altLang="ko-KR" dirty="0"/>
              <a:t>. </a:t>
            </a:r>
            <a:r>
              <a:rPr lang="ko-KR" altLang="en-US" dirty="0"/>
              <a:t>첫번째 조건을 만족할 경우 </a:t>
            </a:r>
            <a:r>
              <a:rPr lang="en-US" altLang="ko-KR" dirty="0" err="1"/>
              <a:t>elif</a:t>
            </a:r>
            <a:r>
              <a:rPr lang="ko-KR" altLang="en-US" dirty="0"/>
              <a:t>와 </a:t>
            </a:r>
            <a:r>
              <a:rPr lang="en-US" altLang="ko-KR" dirty="0"/>
              <a:t>else</a:t>
            </a:r>
            <a:r>
              <a:rPr lang="ko-KR" altLang="en-US" dirty="0"/>
              <a:t>의 조건은 </a:t>
            </a:r>
            <a:r>
              <a:rPr lang="ko-KR" altLang="en-US" dirty="0" err="1"/>
              <a:t>무시된채</a:t>
            </a:r>
            <a:r>
              <a:rPr lang="ko-KR" altLang="en-US" dirty="0"/>
              <a:t> 넘어가게 되며 만약 조건</a:t>
            </a:r>
            <a:r>
              <a:rPr lang="en-US" altLang="ko-KR" dirty="0"/>
              <a:t>1</a:t>
            </a:r>
            <a:r>
              <a:rPr lang="ko-KR" altLang="en-US" dirty="0"/>
              <a:t>을 불만족할 경우 조건</a:t>
            </a:r>
            <a:r>
              <a:rPr lang="en-US" altLang="ko-KR" dirty="0"/>
              <a:t>2</a:t>
            </a:r>
            <a:r>
              <a:rPr lang="ko-KR" altLang="en-US" dirty="0"/>
              <a:t>에 해당하는지 검수하게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660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기본함수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48AEC1-A284-43D0-ADEB-D262800F07C4}"/>
              </a:ext>
            </a:extLst>
          </p:cNvPr>
          <p:cNvSpPr txBox="1"/>
          <p:nvPr/>
        </p:nvSpPr>
        <p:spPr>
          <a:xfrm>
            <a:off x="622138" y="1328697"/>
            <a:ext cx="35383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if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예시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</a:p>
          <a:p>
            <a:pPr lvl="1"/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if a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10:</a:t>
            </a: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	print(“10 </a:t>
            </a:r>
            <a:r>
              <a:rPr lang="ko-KR" altLang="en-US" dirty="0">
                <a:solidFill>
                  <a:schemeClr val="bg1"/>
                </a:solidFill>
              </a:rPr>
              <a:t>초과</a:t>
            </a:r>
            <a:r>
              <a:rPr lang="en-US" altLang="ko-KR" dirty="0">
                <a:solidFill>
                  <a:schemeClr val="bg1"/>
                </a:solidFill>
              </a:rPr>
              <a:t>”)</a:t>
            </a: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	</a:t>
            </a:r>
          </a:p>
          <a:p>
            <a:pPr lvl="1"/>
            <a:r>
              <a:rPr lang="en-US" altLang="ko-KR" dirty="0" err="1">
                <a:solidFill>
                  <a:schemeClr val="bg1"/>
                </a:solidFill>
              </a:rPr>
              <a:t>elif</a:t>
            </a:r>
            <a:r>
              <a:rPr lang="en-US" altLang="ko-KR" dirty="0">
                <a:solidFill>
                  <a:schemeClr val="bg1"/>
                </a:solidFill>
              </a:rPr>
              <a:t> a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10:</a:t>
            </a: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	print(“10 </a:t>
            </a:r>
            <a:r>
              <a:rPr lang="ko-KR" altLang="en-US" dirty="0">
                <a:solidFill>
                  <a:schemeClr val="bg1"/>
                </a:solidFill>
              </a:rPr>
              <a:t>미만“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else:</a:t>
            </a: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	print(“10”)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0BBED2-B279-4B5C-AE1B-ABD9B491A82A}"/>
              </a:ext>
            </a:extLst>
          </p:cNvPr>
          <p:cNvSpPr txBox="1"/>
          <p:nvPr/>
        </p:nvSpPr>
        <p:spPr>
          <a:xfrm>
            <a:off x="3906776" y="1130346"/>
            <a:ext cx="37017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</a:rPr>
              <a:t>왼쪽의 예시에서 만약 </a:t>
            </a:r>
            <a:endParaRPr lang="en-US" altLang="ko-KR" dirty="0">
              <a:solidFill>
                <a:srgbClr val="FFC000"/>
              </a:solidFill>
            </a:endParaRPr>
          </a:p>
          <a:p>
            <a:endParaRPr lang="en-US" altLang="ko-KR" dirty="0">
              <a:solidFill>
                <a:srgbClr val="FFC000"/>
              </a:solidFill>
            </a:endParaRPr>
          </a:p>
          <a:p>
            <a:r>
              <a:rPr lang="en-US" altLang="ko-KR" dirty="0">
                <a:solidFill>
                  <a:srgbClr val="FFC000"/>
                </a:solidFill>
              </a:rPr>
              <a:t>a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  <a:r>
              <a:rPr lang="en-US" altLang="ko-KR" dirty="0">
                <a:solidFill>
                  <a:srgbClr val="FFC000"/>
                </a:solidFill>
              </a:rPr>
              <a:t>=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  <a:r>
              <a:rPr lang="en-US" altLang="ko-KR" dirty="0">
                <a:solidFill>
                  <a:srgbClr val="FFC000"/>
                </a:solidFill>
              </a:rPr>
              <a:t>13 </a:t>
            </a:r>
            <a:r>
              <a:rPr lang="ko-KR" altLang="en-US" dirty="0">
                <a:solidFill>
                  <a:srgbClr val="FFC000"/>
                </a:solidFill>
              </a:rPr>
              <a:t>이라면 </a:t>
            </a:r>
            <a:endParaRPr lang="en-US" altLang="ko-KR" dirty="0">
              <a:solidFill>
                <a:srgbClr val="FFC000"/>
              </a:solidFill>
            </a:endParaRPr>
          </a:p>
          <a:p>
            <a:r>
              <a:rPr lang="en-US" altLang="ko-KR" dirty="0">
                <a:solidFill>
                  <a:srgbClr val="FFC000"/>
                </a:solidFill>
              </a:rPr>
              <a:t>“10 </a:t>
            </a:r>
            <a:r>
              <a:rPr lang="ko-KR" altLang="en-US" dirty="0">
                <a:solidFill>
                  <a:srgbClr val="FFC000"/>
                </a:solidFill>
              </a:rPr>
              <a:t>초과</a:t>
            </a:r>
            <a:r>
              <a:rPr lang="en-US" altLang="ko-KR" dirty="0">
                <a:solidFill>
                  <a:srgbClr val="FFC000"/>
                </a:solidFill>
              </a:rPr>
              <a:t>” </a:t>
            </a:r>
            <a:r>
              <a:rPr lang="ko-KR" altLang="en-US" dirty="0">
                <a:solidFill>
                  <a:srgbClr val="FFC000"/>
                </a:solidFill>
              </a:rPr>
              <a:t>라는 결과가</a:t>
            </a:r>
            <a:endParaRPr lang="en-US" altLang="ko-KR" dirty="0">
              <a:solidFill>
                <a:srgbClr val="FFC000"/>
              </a:solidFill>
            </a:endParaRPr>
          </a:p>
          <a:p>
            <a:endParaRPr lang="en-US" altLang="ko-KR" dirty="0">
              <a:solidFill>
                <a:srgbClr val="FFC000"/>
              </a:solidFill>
            </a:endParaRPr>
          </a:p>
          <a:p>
            <a:r>
              <a:rPr lang="en-US" altLang="ko-KR" dirty="0">
                <a:solidFill>
                  <a:srgbClr val="FFC000"/>
                </a:solidFill>
              </a:rPr>
              <a:t>a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  <a:r>
              <a:rPr lang="en-US" altLang="ko-KR" dirty="0">
                <a:solidFill>
                  <a:srgbClr val="FFC000"/>
                </a:solidFill>
              </a:rPr>
              <a:t>=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  <a:r>
              <a:rPr lang="en-US" altLang="ko-KR" dirty="0">
                <a:solidFill>
                  <a:srgbClr val="FFC000"/>
                </a:solidFill>
              </a:rPr>
              <a:t>3 </a:t>
            </a:r>
            <a:r>
              <a:rPr lang="ko-KR" altLang="en-US" dirty="0">
                <a:solidFill>
                  <a:srgbClr val="FFC000"/>
                </a:solidFill>
              </a:rPr>
              <a:t>이라면</a:t>
            </a:r>
            <a:endParaRPr lang="en-US" altLang="ko-KR" dirty="0">
              <a:solidFill>
                <a:srgbClr val="FFC000"/>
              </a:solidFill>
            </a:endParaRPr>
          </a:p>
          <a:p>
            <a:r>
              <a:rPr lang="en-US" altLang="ko-KR" dirty="0">
                <a:solidFill>
                  <a:srgbClr val="FFC000"/>
                </a:solidFill>
              </a:rPr>
              <a:t>“10</a:t>
            </a:r>
            <a:r>
              <a:rPr lang="ko-KR" altLang="en-US" dirty="0">
                <a:solidFill>
                  <a:srgbClr val="FFC000"/>
                </a:solidFill>
              </a:rPr>
              <a:t>미만</a:t>
            </a:r>
            <a:r>
              <a:rPr lang="en-US" altLang="ko-KR" dirty="0">
                <a:solidFill>
                  <a:srgbClr val="FFC000"/>
                </a:solidFill>
              </a:rPr>
              <a:t>” </a:t>
            </a:r>
            <a:r>
              <a:rPr lang="ko-KR" altLang="en-US" dirty="0">
                <a:solidFill>
                  <a:srgbClr val="FFC000"/>
                </a:solidFill>
              </a:rPr>
              <a:t>이라는 결과가</a:t>
            </a:r>
            <a:endParaRPr lang="en-US" altLang="ko-KR" dirty="0">
              <a:solidFill>
                <a:srgbClr val="FFC000"/>
              </a:solidFill>
            </a:endParaRPr>
          </a:p>
          <a:p>
            <a:endParaRPr lang="en-US" altLang="ko-KR" dirty="0">
              <a:solidFill>
                <a:srgbClr val="FFC000"/>
              </a:solidFill>
            </a:endParaRPr>
          </a:p>
          <a:p>
            <a:r>
              <a:rPr lang="en-US" altLang="ko-KR" dirty="0">
                <a:solidFill>
                  <a:srgbClr val="FFC000"/>
                </a:solidFill>
              </a:rPr>
              <a:t>a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  <a:r>
              <a:rPr lang="en-US" altLang="ko-KR" dirty="0">
                <a:solidFill>
                  <a:srgbClr val="FFC000"/>
                </a:solidFill>
              </a:rPr>
              <a:t>=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  <a:r>
              <a:rPr lang="en-US" altLang="ko-KR" dirty="0">
                <a:solidFill>
                  <a:srgbClr val="FFC000"/>
                </a:solidFill>
              </a:rPr>
              <a:t>10 </a:t>
            </a:r>
            <a:r>
              <a:rPr lang="ko-KR" altLang="en-US" dirty="0">
                <a:solidFill>
                  <a:srgbClr val="FFC000"/>
                </a:solidFill>
              </a:rPr>
              <a:t>이라면 </a:t>
            </a:r>
            <a:endParaRPr lang="en-US" altLang="ko-KR" dirty="0">
              <a:solidFill>
                <a:srgbClr val="FFC000"/>
              </a:solidFill>
            </a:endParaRPr>
          </a:p>
          <a:p>
            <a:r>
              <a:rPr lang="en-US" altLang="ko-KR" dirty="0">
                <a:solidFill>
                  <a:srgbClr val="FFC000"/>
                </a:solidFill>
              </a:rPr>
              <a:t>“10” </a:t>
            </a:r>
            <a:r>
              <a:rPr lang="ko-KR" altLang="en-US" dirty="0">
                <a:solidFill>
                  <a:srgbClr val="FFC000"/>
                </a:solidFill>
              </a:rPr>
              <a:t>이라는 결과가 나오게 된다</a:t>
            </a:r>
            <a:r>
              <a:rPr lang="en-US" altLang="ko-KR" dirty="0">
                <a:solidFill>
                  <a:srgbClr val="FFC000"/>
                </a:solidFill>
              </a:rPr>
              <a:t>.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7B57FCB-68D9-4F85-97ED-964A8F59286D}"/>
              </a:ext>
            </a:extLst>
          </p:cNvPr>
          <p:cNvSpPr txBox="1"/>
          <p:nvPr/>
        </p:nvSpPr>
        <p:spPr>
          <a:xfrm>
            <a:off x="3906776" y="4345239"/>
            <a:ext cx="79719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</a:rPr>
              <a:t>a = 10 </a:t>
            </a:r>
            <a:r>
              <a:rPr lang="ko-KR" altLang="en-US" sz="1400" dirty="0">
                <a:solidFill>
                  <a:srgbClr val="FFC000"/>
                </a:solidFill>
              </a:rPr>
              <a:t>의 경우를 따져보면 최초 </a:t>
            </a:r>
            <a:r>
              <a:rPr lang="en-US" altLang="ko-KR" sz="1400" dirty="0">
                <a:solidFill>
                  <a:srgbClr val="FFC000"/>
                </a:solidFill>
              </a:rPr>
              <a:t>if</a:t>
            </a:r>
            <a:r>
              <a:rPr lang="ko-KR" altLang="en-US" sz="1400" dirty="0">
                <a:solidFill>
                  <a:srgbClr val="FFC000"/>
                </a:solidFill>
              </a:rPr>
              <a:t>의 조건인 </a:t>
            </a:r>
            <a:r>
              <a:rPr lang="en-US" altLang="ko-KR" sz="1400" dirty="0">
                <a:solidFill>
                  <a:srgbClr val="FFC000"/>
                </a:solidFill>
              </a:rPr>
              <a:t>a &gt; 10 </a:t>
            </a:r>
            <a:r>
              <a:rPr lang="ko-KR" altLang="en-US" sz="1400" dirty="0">
                <a:solidFill>
                  <a:srgbClr val="FFC000"/>
                </a:solidFill>
              </a:rPr>
              <a:t>에서 </a:t>
            </a:r>
            <a:r>
              <a:rPr lang="en-US" altLang="ko-KR" sz="1400" dirty="0">
                <a:solidFill>
                  <a:srgbClr val="FFC000"/>
                </a:solidFill>
              </a:rPr>
              <a:t>10 &gt; 10</a:t>
            </a:r>
            <a:r>
              <a:rPr lang="ko-KR" altLang="en-US" sz="1400" dirty="0">
                <a:solidFill>
                  <a:srgbClr val="FFC000"/>
                </a:solidFill>
              </a:rPr>
              <a:t>을 </a:t>
            </a:r>
            <a:endParaRPr lang="en-US" altLang="ko-KR" sz="1400" dirty="0">
              <a:solidFill>
                <a:srgbClr val="FFC000"/>
              </a:solidFill>
            </a:endParaRPr>
          </a:p>
          <a:p>
            <a:r>
              <a:rPr lang="ko-KR" altLang="en-US" sz="1400" dirty="0">
                <a:solidFill>
                  <a:srgbClr val="FFC000"/>
                </a:solidFill>
              </a:rPr>
              <a:t>불만족 하므로 </a:t>
            </a:r>
            <a:r>
              <a:rPr lang="en-US" altLang="ko-KR" sz="1400" dirty="0" err="1">
                <a:solidFill>
                  <a:srgbClr val="FFC000"/>
                </a:solidFill>
              </a:rPr>
              <a:t>elif</a:t>
            </a:r>
            <a:r>
              <a:rPr lang="en-US" altLang="ko-KR" sz="1400" dirty="0">
                <a:solidFill>
                  <a:srgbClr val="FFC000"/>
                </a:solidFill>
              </a:rPr>
              <a:t> </a:t>
            </a:r>
            <a:r>
              <a:rPr lang="ko-KR" altLang="en-US" sz="1400" dirty="0">
                <a:solidFill>
                  <a:srgbClr val="FFC000"/>
                </a:solidFill>
              </a:rPr>
              <a:t>조건으로 넘어간다</a:t>
            </a:r>
            <a:r>
              <a:rPr lang="en-US" altLang="ko-KR" sz="1400" dirty="0">
                <a:solidFill>
                  <a:srgbClr val="FFC000"/>
                </a:solidFill>
              </a:rPr>
              <a:t>.</a:t>
            </a:r>
          </a:p>
          <a:p>
            <a:endParaRPr lang="en-US" altLang="ko-KR" sz="1400" dirty="0">
              <a:solidFill>
                <a:srgbClr val="FFC000"/>
              </a:solidFill>
            </a:endParaRPr>
          </a:p>
          <a:p>
            <a:r>
              <a:rPr lang="en-US" altLang="ko-KR" sz="1400" dirty="0" err="1">
                <a:solidFill>
                  <a:srgbClr val="FFC000"/>
                </a:solidFill>
              </a:rPr>
              <a:t>elif</a:t>
            </a:r>
            <a:r>
              <a:rPr lang="ko-KR" altLang="en-US" sz="1400" dirty="0">
                <a:solidFill>
                  <a:srgbClr val="FFC000"/>
                </a:solidFill>
              </a:rPr>
              <a:t>의 조건인 </a:t>
            </a:r>
            <a:r>
              <a:rPr lang="en-US" altLang="ko-KR" sz="1400" dirty="0">
                <a:solidFill>
                  <a:srgbClr val="FFC000"/>
                </a:solidFill>
              </a:rPr>
              <a:t>a &lt; 10 </a:t>
            </a:r>
            <a:r>
              <a:rPr lang="ko-KR" altLang="en-US" sz="1400" dirty="0">
                <a:solidFill>
                  <a:srgbClr val="FFC000"/>
                </a:solidFill>
              </a:rPr>
              <a:t>에서 </a:t>
            </a:r>
            <a:r>
              <a:rPr lang="en-US" altLang="ko-KR" sz="1400" dirty="0">
                <a:solidFill>
                  <a:srgbClr val="FFC000"/>
                </a:solidFill>
              </a:rPr>
              <a:t>10 &lt; 10 </a:t>
            </a:r>
            <a:r>
              <a:rPr lang="ko-KR" altLang="en-US" sz="1400" dirty="0">
                <a:solidFill>
                  <a:srgbClr val="FFC000"/>
                </a:solidFill>
              </a:rPr>
              <a:t>또한 불만족이므로 </a:t>
            </a:r>
            <a:r>
              <a:rPr lang="en-US" altLang="ko-KR" sz="1400" dirty="0">
                <a:solidFill>
                  <a:srgbClr val="FFC000"/>
                </a:solidFill>
              </a:rPr>
              <a:t>else</a:t>
            </a:r>
            <a:r>
              <a:rPr lang="ko-KR" altLang="en-US" sz="1400" dirty="0">
                <a:solidFill>
                  <a:srgbClr val="FFC000"/>
                </a:solidFill>
              </a:rPr>
              <a:t>로 넘어간다</a:t>
            </a:r>
            <a:r>
              <a:rPr lang="en-US" altLang="ko-KR" sz="1400" dirty="0">
                <a:solidFill>
                  <a:srgbClr val="FFC000"/>
                </a:solidFill>
              </a:rPr>
              <a:t>.</a:t>
            </a:r>
          </a:p>
          <a:p>
            <a:endParaRPr lang="en-US" altLang="ko-KR" sz="1400" dirty="0">
              <a:solidFill>
                <a:srgbClr val="FFC000"/>
              </a:solidFill>
            </a:endParaRPr>
          </a:p>
          <a:p>
            <a:r>
              <a:rPr lang="ko-KR" altLang="en-US" sz="1400" dirty="0">
                <a:solidFill>
                  <a:srgbClr val="FFC000"/>
                </a:solidFill>
              </a:rPr>
              <a:t>이때 </a:t>
            </a:r>
            <a:r>
              <a:rPr lang="en-US" altLang="ko-KR" sz="1400" dirty="0">
                <a:solidFill>
                  <a:srgbClr val="FFC000"/>
                </a:solidFill>
              </a:rPr>
              <a:t>else</a:t>
            </a:r>
            <a:r>
              <a:rPr lang="ko-KR" altLang="en-US" sz="1400" dirty="0">
                <a:solidFill>
                  <a:srgbClr val="FFC000"/>
                </a:solidFill>
              </a:rPr>
              <a:t>는 위 </a:t>
            </a:r>
            <a:r>
              <a:rPr lang="en-US" altLang="ko-KR" sz="1400" dirty="0">
                <a:solidFill>
                  <a:srgbClr val="FFC000"/>
                </a:solidFill>
              </a:rPr>
              <a:t>if</a:t>
            </a:r>
            <a:r>
              <a:rPr lang="ko-KR" altLang="en-US" sz="1400" dirty="0">
                <a:solidFill>
                  <a:srgbClr val="FFC000"/>
                </a:solidFill>
              </a:rPr>
              <a:t>와 </a:t>
            </a:r>
            <a:r>
              <a:rPr lang="en-US" altLang="ko-KR" sz="1400" dirty="0" err="1">
                <a:solidFill>
                  <a:srgbClr val="FFC000"/>
                </a:solidFill>
              </a:rPr>
              <a:t>elif</a:t>
            </a:r>
            <a:r>
              <a:rPr lang="ko-KR" altLang="en-US" sz="1400" dirty="0">
                <a:solidFill>
                  <a:srgbClr val="FFC000"/>
                </a:solidFill>
              </a:rPr>
              <a:t>들의 조건을 모두 불만족한 모든 것들을 포함하게 되어 </a:t>
            </a:r>
            <a:endParaRPr lang="en-US" altLang="ko-KR" sz="1400" dirty="0">
              <a:solidFill>
                <a:srgbClr val="FFC000"/>
              </a:solidFill>
            </a:endParaRPr>
          </a:p>
          <a:p>
            <a:r>
              <a:rPr lang="ko-KR" altLang="en-US" sz="1400" dirty="0">
                <a:solidFill>
                  <a:srgbClr val="FFC000"/>
                </a:solidFill>
              </a:rPr>
              <a:t>위 조건 중 아무 것에도 해당하지 않는 </a:t>
            </a:r>
            <a:r>
              <a:rPr lang="en-US" altLang="ko-KR" sz="1400" dirty="0">
                <a:solidFill>
                  <a:srgbClr val="FFC000"/>
                </a:solidFill>
              </a:rPr>
              <a:t>a </a:t>
            </a:r>
            <a:r>
              <a:rPr lang="ko-KR" altLang="en-US" sz="1400" dirty="0">
                <a:solidFill>
                  <a:srgbClr val="FFC000"/>
                </a:solidFill>
              </a:rPr>
              <a:t>는 </a:t>
            </a:r>
            <a:r>
              <a:rPr lang="en-US" altLang="ko-KR" sz="1400" dirty="0">
                <a:solidFill>
                  <a:srgbClr val="FFC000"/>
                </a:solidFill>
              </a:rPr>
              <a:t>print(“10”) </a:t>
            </a:r>
            <a:r>
              <a:rPr lang="ko-KR" altLang="en-US" sz="1400" dirty="0">
                <a:solidFill>
                  <a:srgbClr val="FFC000"/>
                </a:solidFill>
              </a:rPr>
              <a:t>을 수행하게 된다</a:t>
            </a:r>
            <a:r>
              <a:rPr lang="en-US" altLang="ko-KR" sz="1400" dirty="0">
                <a:solidFill>
                  <a:srgbClr val="FFC000"/>
                </a:solidFill>
              </a:rPr>
              <a:t>.</a:t>
            </a:r>
            <a:r>
              <a:rPr lang="ko-KR" altLang="en-US" sz="1400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DE0E0EF-BF58-437F-9A8D-48E691708932}"/>
              </a:ext>
            </a:extLst>
          </p:cNvPr>
          <p:cNvSpPr txBox="1"/>
          <p:nvPr/>
        </p:nvSpPr>
        <p:spPr>
          <a:xfrm>
            <a:off x="4041648" y="6099048"/>
            <a:ext cx="3328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FFC000"/>
                </a:solidFill>
              </a:rPr>
              <a:t>elif</a:t>
            </a:r>
            <a:r>
              <a:rPr lang="ko-KR" altLang="en-US" sz="1200" dirty="0">
                <a:solidFill>
                  <a:srgbClr val="FFC000"/>
                </a:solidFill>
              </a:rPr>
              <a:t>는 </a:t>
            </a:r>
            <a:r>
              <a:rPr lang="en-US" altLang="ko-KR" sz="1200" dirty="0">
                <a:solidFill>
                  <a:srgbClr val="FFC000"/>
                </a:solidFill>
              </a:rPr>
              <a:t>c</a:t>
            </a:r>
            <a:r>
              <a:rPr lang="ko-KR" altLang="en-US" sz="1200" dirty="0">
                <a:solidFill>
                  <a:srgbClr val="FFC000"/>
                </a:solidFill>
              </a:rPr>
              <a:t>언어의 </a:t>
            </a:r>
            <a:r>
              <a:rPr lang="en-US" altLang="ko-KR" sz="1200" dirty="0">
                <a:solidFill>
                  <a:srgbClr val="FFC000"/>
                </a:solidFill>
              </a:rPr>
              <a:t>else if</a:t>
            </a:r>
            <a:r>
              <a:rPr lang="ko-KR" altLang="en-US" sz="1200" dirty="0">
                <a:solidFill>
                  <a:srgbClr val="FFC000"/>
                </a:solidFill>
              </a:rPr>
              <a:t>에 해당</a:t>
            </a:r>
          </a:p>
        </p:txBody>
      </p:sp>
    </p:spTree>
    <p:extLst>
      <p:ext uri="{BB962C8B-B14F-4D97-AF65-F5344CB8AC3E}">
        <p14:creationId xmlns:p14="http://schemas.microsoft.com/office/powerpoint/2010/main" val="1019520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기본함수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60BBED2-B279-4B5C-AE1B-ABD9B491A82A}"/>
              </a:ext>
            </a:extLst>
          </p:cNvPr>
          <p:cNvSpPr txBox="1"/>
          <p:nvPr/>
        </p:nvSpPr>
        <p:spPr>
          <a:xfrm>
            <a:off x="5017318" y="1328697"/>
            <a:ext cx="60609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for</a:t>
            </a:r>
            <a:r>
              <a:rPr lang="ko-KR" altLang="en-US" dirty="0">
                <a:solidFill>
                  <a:srgbClr val="FFC000"/>
                </a:solidFill>
              </a:rPr>
              <a:t>문은 </a:t>
            </a:r>
            <a:r>
              <a:rPr lang="en-US" altLang="ko-KR" dirty="0">
                <a:solidFill>
                  <a:srgbClr val="FFC000"/>
                </a:solidFill>
              </a:rPr>
              <a:t>c</a:t>
            </a:r>
            <a:r>
              <a:rPr lang="ko-KR" altLang="en-US" dirty="0">
                <a:solidFill>
                  <a:srgbClr val="FFC000"/>
                </a:solidFill>
              </a:rPr>
              <a:t>언어와는 조금은 다른 양상을 보인다</a:t>
            </a:r>
            <a:r>
              <a:rPr lang="en-US" altLang="ko-KR" dirty="0">
                <a:solidFill>
                  <a:srgbClr val="FFC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c</a:t>
            </a:r>
            <a:r>
              <a:rPr lang="ko-KR" altLang="en-US" dirty="0">
                <a:solidFill>
                  <a:srgbClr val="FFC000"/>
                </a:solidFill>
              </a:rPr>
              <a:t>언어에서 </a:t>
            </a:r>
            <a:r>
              <a:rPr lang="en-US" altLang="ko-KR" dirty="0">
                <a:solidFill>
                  <a:srgbClr val="FFC000"/>
                </a:solidFill>
              </a:rPr>
              <a:t>for</a:t>
            </a:r>
            <a:r>
              <a:rPr lang="ko-KR" altLang="en-US" dirty="0">
                <a:solidFill>
                  <a:srgbClr val="FFC000"/>
                </a:solidFill>
              </a:rPr>
              <a:t>문은 변수에 조건을 주고 변수가 조건을 달성할 때 까지의 아래 조건을 반복하는 형식이었다면</a:t>
            </a:r>
            <a:endParaRPr lang="en-US" altLang="ko-KR" dirty="0">
              <a:solidFill>
                <a:srgbClr val="FFC000"/>
              </a:solidFill>
            </a:endParaRPr>
          </a:p>
          <a:p>
            <a:endParaRPr lang="en-US" altLang="ko-KR" dirty="0">
              <a:solidFill>
                <a:srgbClr val="FFC000"/>
              </a:solidFill>
            </a:endParaRPr>
          </a:p>
          <a:p>
            <a:r>
              <a:rPr lang="ko-KR" altLang="en-US" dirty="0" err="1">
                <a:solidFill>
                  <a:srgbClr val="FFC000"/>
                </a:solidFill>
              </a:rPr>
              <a:t>파이썬에서는</a:t>
            </a:r>
            <a:r>
              <a:rPr lang="ko-KR" altLang="en-US" dirty="0">
                <a:solidFill>
                  <a:srgbClr val="FFC000"/>
                </a:solidFill>
              </a:rPr>
              <a:t> 리스트 안에 있는 변수</a:t>
            </a:r>
            <a:endParaRPr lang="en-US" altLang="ko-KR" dirty="0">
              <a:solidFill>
                <a:srgbClr val="FFC000"/>
              </a:solidFill>
            </a:endParaRPr>
          </a:p>
          <a:p>
            <a:r>
              <a:rPr lang="en-US" altLang="ko-KR" dirty="0">
                <a:solidFill>
                  <a:srgbClr val="FFC000"/>
                </a:solidFill>
              </a:rPr>
              <a:t>(</a:t>
            </a:r>
            <a:r>
              <a:rPr lang="ko-KR" altLang="en-US" dirty="0">
                <a:solidFill>
                  <a:srgbClr val="FFC000"/>
                </a:solidFill>
              </a:rPr>
              <a:t>예를 들면 </a:t>
            </a:r>
            <a:r>
              <a:rPr lang="en-US" altLang="ko-KR" dirty="0">
                <a:solidFill>
                  <a:srgbClr val="FFC000"/>
                </a:solidFill>
              </a:rPr>
              <a:t>A=[1,2,3,4,5] </a:t>
            </a:r>
            <a:r>
              <a:rPr lang="ko-KR" altLang="en-US" dirty="0">
                <a:solidFill>
                  <a:srgbClr val="FFC000"/>
                </a:solidFill>
              </a:rPr>
              <a:t>라는 것이 있다면 </a:t>
            </a:r>
            <a:r>
              <a:rPr lang="en-US" altLang="ko-KR" dirty="0">
                <a:solidFill>
                  <a:srgbClr val="FFC000"/>
                </a:solidFill>
              </a:rPr>
              <a:t>A</a:t>
            </a:r>
            <a:r>
              <a:rPr lang="ko-KR" altLang="en-US" dirty="0">
                <a:solidFill>
                  <a:srgbClr val="FFC000"/>
                </a:solidFill>
              </a:rPr>
              <a:t>가 리스트</a:t>
            </a:r>
            <a:r>
              <a:rPr lang="en-US" altLang="ko-KR" dirty="0">
                <a:solidFill>
                  <a:srgbClr val="FFC000"/>
                </a:solidFill>
              </a:rPr>
              <a:t>, 1,2,3,4,5</a:t>
            </a:r>
            <a:r>
              <a:rPr lang="ko-KR" altLang="en-US" dirty="0">
                <a:solidFill>
                  <a:srgbClr val="FFC000"/>
                </a:solidFill>
              </a:rPr>
              <a:t>는 각 변수가 된다고 보면 된다</a:t>
            </a:r>
            <a:r>
              <a:rPr lang="en-US" altLang="ko-KR" dirty="0">
                <a:solidFill>
                  <a:srgbClr val="FFC000"/>
                </a:solidFill>
              </a:rPr>
              <a:t>.)</a:t>
            </a:r>
          </a:p>
          <a:p>
            <a:r>
              <a:rPr lang="ko-KR" altLang="en-US" dirty="0">
                <a:solidFill>
                  <a:srgbClr val="FFC000"/>
                </a:solidFill>
              </a:rPr>
              <a:t>그 각각의 변수마다 조건들을 실행하고 넘어간다</a:t>
            </a:r>
            <a:r>
              <a:rPr lang="en-US" altLang="ko-KR" dirty="0">
                <a:solidFill>
                  <a:srgbClr val="FFC000"/>
                </a:solidFill>
              </a:rPr>
              <a:t>.</a:t>
            </a:r>
          </a:p>
          <a:p>
            <a:endParaRPr lang="en-US" altLang="ko-KR" dirty="0">
              <a:solidFill>
                <a:srgbClr val="FFC000"/>
              </a:solidFill>
            </a:endParaRPr>
          </a:p>
          <a:p>
            <a:r>
              <a:rPr lang="en-US" altLang="ko-KR" dirty="0">
                <a:solidFill>
                  <a:srgbClr val="FFC000"/>
                </a:solidFill>
              </a:rPr>
              <a:t>for</a:t>
            </a:r>
            <a:r>
              <a:rPr lang="ko-KR" altLang="en-US" dirty="0">
                <a:solidFill>
                  <a:srgbClr val="FFC000"/>
                </a:solidFill>
              </a:rPr>
              <a:t>문을 사용할 때의 주의점은 </a:t>
            </a:r>
            <a:r>
              <a:rPr lang="en-US" altLang="ko-KR" dirty="0">
                <a:solidFill>
                  <a:srgbClr val="FFC000"/>
                </a:solidFill>
              </a:rPr>
              <a:t>for</a:t>
            </a:r>
            <a:r>
              <a:rPr lang="ko-KR" altLang="en-US" dirty="0">
                <a:solidFill>
                  <a:srgbClr val="FFC000"/>
                </a:solidFill>
              </a:rPr>
              <a:t>문에서 각 변수에 대한 조건 실행은 건너뛰지 못하고 모든 변수들에 조건을 실행하기 때문에 이점 유의해야 한다</a:t>
            </a:r>
            <a:r>
              <a:rPr lang="en-US" altLang="ko-KR" dirty="0">
                <a:solidFill>
                  <a:srgbClr val="FFC000"/>
                </a:solidFill>
              </a:rPr>
              <a:t>.</a:t>
            </a:r>
          </a:p>
          <a:p>
            <a:endParaRPr lang="en-US" altLang="ko-KR" dirty="0">
              <a:solidFill>
                <a:srgbClr val="FFC000"/>
              </a:solidFill>
            </a:endParaRPr>
          </a:p>
          <a:p>
            <a:r>
              <a:rPr lang="ko-KR" altLang="en-US" dirty="0">
                <a:solidFill>
                  <a:srgbClr val="FFC000"/>
                </a:solidFill>
              </a:rPr>
              <a:t>이때 변수에 해당하는 것은 어떠한 이름을 사용해도 상관 없으며 변수의 이름은 이미 존재하는 다른 변수와 같지만 않으면 된다</a:t>
            </a:r>
            <a:r>
              <a:rPr lang="en-US" altLang="ko-KR" dirty="0">
                <a:solidFill>
                  <a:srgbClr val="FFC000"/>
                </a:solidFill>
              </a:rPr>
              <a:t>.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84AC9D8-E042-4B97-8EA1-C7CD6F192A00}"/>
              </a:ext>
            </a:extLst>
          </p:cNvPr>
          <p:cNvSpPr txBox="1"/>
          <p:nvPr/>
        </p:nvSpPr>
        <p:spPr>
          <a:xfrm>
            <a:off x="622138" y="1328697"/>
            <a:ext cx="33387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for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[</a:t>
            </a:r>
            <a:r>
              <a:rPr lang="ko-KR" altLang="en-US" dirty="0">
                <a:solidFill>
                  <a:schemeClr val="bg1"/>
                </a:solidFill>
              </a:rPr>
              <a:t>기본구조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for </a:t>
            </a:r>
            <a:r>
              <a:rPr lang="ko-KR" altLang="en-US" dirty="0">
                <a:solidFill>
                  <a:schemeClr val="bg1"/>
                </a:solidFill>
              </a:rPr>
              <a:t>변수 </a:t>
            </a:r>
            <a:r>
              <a:rPr lang="en-US" altLang="ko-KR" dirty="0">
                <a:solidFill>
                  <a:schemeClr val="bg1"/>
                </a:solidFill>
              </a:rPr>
              <a:t>in</a:t>
            </a:r>
            <a:r>
              <a:rPr lang="ko-KR" altLang="en-US" dirty="0">
                <a:solidFill>
                  <a:schemeClr val="bg1"/>
                </a:solidFill>
              </a:rPr>
              <a:t> 리스트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  <a:r>
              <a:rPr lang="ko-KR" altLang="en-US" dirty="0">
                <a:solidFill>
                  <a:schemeClr val="bg1"/>
                </a:solidFill>
              </a:rPr>
              <a:t>조건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  <a:r>
              <a:rPr lang="ko-KR" altLang="en-US" dirty="0">
                <a:solidFill>
                  <a:schemeClr val="bg1"/>
                </a:solidFill>
              </a:rPr>
              <a:t>조건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...</a:t>
            </a:r>
          </a:p>
        </p:txBody>
      </p:sp>
    </p:spTree>
    <p:extLst>
      <p:ext uri="{BB962C8B-B14F-4D97-AF65-F5344CB8AC3E}">
        <p14:creationId xmlns:p14="http://schemas.microsoft.com/office/powerpoint/2010/main" val="2815204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기본함수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48AEC1-A284-43D0-ADEB-D262800F07C4}"/>
              </a:ext>
            </a:extLst>
          </p:cNvPr>
          <p:cNvSpPr txBox="1"/>
          <p:nvPr/>
        </p:nvSpPr>
        <p:spPr>
          <a:xfrm>
            <a:off x="622138" y="1328697"/>
            <a:ext cx="80646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for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예시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marks = [90, 25, 67, 45, 80]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number = 0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for </a:t>
            </a:r>
            <a:r>
              <a:rPr lang="en-US" altLang="ko-KR" dirty="0" err="1">
                <a:solidFill>
                  <a:schemeClr val="bg1"/>
                </a:solidFill>
              </a:rPr>
              <a:t>i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in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marks: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number = number + 1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if </a:t>
            </a:r>
            <a:r>
              <a:rPr lang="en-US" altLang="ko-KR" dirty="0" err="1">
                <a:solidFill>
                  <a:schemeClr val="bg1"/>
                </a:solidFill>
              </a:rPr>
              <a:t>i</a:t>
            </a:r>
            <a:r>
              <a:rPr lang="en-US" altLang="ko-KR" dirty="0">
                <a:solidFill>
                  <a:schemeClr val="bg1"/>
                </a:solidFill>
              </a:rPr>
              <a:t> &lt; 60: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continue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print(“%d</a:t>
            </a:r>
            <a:r>
              <a:rPr lang="ko-KR" altLang="en-US" dirty="0">
                <a:solidFill>
                  <a:schemeClr val="bg1"/>
                </a:solidFill>
              </a:rPr>
              <a:t>번 학생 축하합니다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합격입니다</a:t>
            </a:r>
            <a:r>
              <a:rPr lang="en-US" altLang="ko-KR" dirty="0">
                <a:solidFill>
                  <a:schemeClr val="bg1"/>
                </a:solidFill>
              </a:rPr>
              <a:t>.” % number)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586B18B-14C4-495E-B459-E2FB854B7923}"/>
              </a:ext>
            </a:extLst>
          </p:cNvPr>
          <p:cNvSpPr txBox="1"/>
          <p:nvPr/>
        </p:nvSpPr>
        <p:spPr>
          <a:xfrm>
            <a:off x="5065776" y="1707613"/>
            <a:ext cx="5376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for</a:t>
            </a:r>
            <a:r>
              <a:rPr lang="ko-KR" altLang="en-US" dirty="0">
                <a:solidFill>
                  <a:srgbClr val="FFC000"/>
                </a:solidFill>
              </a:rPr>
              <a:t>문의 리스트에 해당하는 </a:t>
            </a:r>
            <a:r>
              <a:rPr lang="en-US" altLang="ko-KR" dirty="0">
                <a:solidFill>
                  <a:srgbClr val="FFC000"/>
                </a:solidFill>
              </a:rPr>
              <a:t>marks</a:t>
            </a:r>
            <a:r>
              <a:rPr lang="ko-KR" altLang="en-US" dirty="0">
                <a:solidFill>
                  <a:srgbClr val="FFC000"/>
                </a:solidFill>
              </a:rPr>
              <a:t>는 각각 </a:t>
            </a:r>
            <a:r>
              <a:rPr lang="en-US" altLang="ko-KR" dirty="0">
                <a:solidFill>
                  <a:srgbClr val="FFC000"/>
                </a:solidFill>
              </a:rPr>
              <a:t>90, 25, 67, 45, 80</a:t>
            </a:r>
            <a:r>
              <a:rPr lang="ko-KR" altLang="en-US" dirty="0">
                <a:solidFill>
                  <a:srgbClr val="FFC000"/>
                </a:solidFill>
              </a:rPr>
              <a:t>이라는 변수들을 가지고 있다</a:t>
            </a:r>
            <a:r>
              <a:rPr lang="en-US" altLang="ko-KR" dirty="0">
                <a:solidFill>
                  <a:srgbClr val="FFC000"/>
                </a:solidFill>
              </a:rPr>
              <a:t>. </a:t>
            </a:r>
            <a:r>
              <a:rPr lang="ko-KR" altLang="en-US" dirty="0">
                <a:solidFill>
                  <a:srgbClr val="FFC000"/>
                </a:solidFill>
              </a:rPr>
              <a:t>이때 변수들은 수치만 가지는게 아니라 순서 또한 가지고 있는데 </a:t>
            </a:r>
            <a:r>
              <a:rPr lang="en-US" altLang="ko-KR" dirty="0">
                <a:solidFill>
                  <a:srgbClr val="FFC000"/>
                </a:solidFill>
              </a:rPr>
              <a:t>1</a:t>
            </a:r>
            <a:r>
              <a:rPr lang="ko-KR" altLang="en-US" dirty="0">
                <a:solidFill>
                  <a:srgbClr val="FFC000"/>
                </a:solidFill>
              </a:rPr>
              <a:t>번째는 </a:t>
            </a:r>
            <a:r>
              <a:rPr lang="en-US" altLang="ko-KR" dirty="0">
                <a:solidFill>
                  <a:srgbClr val="FFC000"/>
                </a:solidFill>
              </a:rPr>
              <a:t>90, 2</a:t>
            </a:r>
            <a:r>
              <a:rPr lang="ko-KR" altLang="en-US" dirty="0">
                <a:solidFill>
                  <a:srgbClr val="FFC000"/>
                </a:solidFill>
              </a:rPr>
              <a:t>번째는 </a:t>
            </a:r>
            <a:r>
              <a:rPr lang="en-US" altLang="ko-KR" dirty="0">
                <a:solidFill>
                  <a:srgbClr val="FFC000"/>
                </a:solidFill>
              </a:rPr>
              <a:t>25 </a:t>
            </a:r>
            <a:r>
              <a:rPr lang="ko-KR" altLang="en-US" dirty="0" err="1">
                <a:solidFill>
                  <a:srgbClr val="FFC000"/>
                </a:solidFill>
              </a:rPr>
              <a:t>이런식이다</a:t>
            </a:r>
            <a:r>
              <a:rPr lang="en-US" altLang="ko-KR" dirty="0">
                <a:solidFill>
                  <a:srgbClr val="FFC000"/>
                </a:solidFill>
              </a:rPr>
              <a:t>.</a:t>
            </a:r>
          </a:p>
          <a:p>
            <a:endParaRPr lang="en-US" altLang="ko-KR" dirty="0">
              <a:solidFill>
                <a:srgbClr val="FFC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28E67AE-3675-4402-9A2E-D3CCFEAF7ACF}"/>
              </a:ext>
            </a:extLst>
          </p:cNvPr>
          <p:cNvSpPr txBox="1"/>
          <p:nvPr/>
        </p:nvSpPr>
        <p:spPr>
          <a:xfrm>
            <a:off x="4936068" y="3148655"/>
            <a:ext cx="6942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</a:rPr>
              <a:t>(</a:t>
            </a:r>
            <a:r>
              <a:rPr lang="ko-KR" altLang="en-US" sz="1400" dirty="0">
                <a:solidFill>
                  <a:srgbClr val="FFC000"/>
                </a:solidFill>
              </a:rPr>
              <a:t> 리스트에 </a:t>
            </a:r>
            <a:r>
              <a:rPr lang="en-US" altLang="ko-KR" sz="1400" dirty="0">
                <a:solidFill>
                  <a:srgbClr val="FFC000"/>
                </a:solidFill>
              </a:rPr>
              <a:t>n</a:t>
            </a:r>
            <a:r>
              <a:rPr lang="ko-KR" altLang="en-US" sz="1400" dirty="0">
                <a:solidFill>
                  <a:srgbClr val="FFC000"/>
                </a:solidFill>
              </a:rPr>
              <a:t>번째 변수만을 가지고 오고 </a:t>
            </a:r>
            <a:r>
              <a:rPr lang="ko-KR" altLang="en-US" sz="1400" dirty="0" err="1">
                <a:solidFill>
                  <a:srgbClr val="FFC000"/>
                </a:solidFill>
              </a:rPr>
              <a:t>싶을땐</a:t>
            </a:r>
            <a:r>
              <a:rPr lang="ko-KR" altLang="en-US" sz="1400" dirty="0">
                <a:solidFill>
                  <a:srgbClr val="FFC000"/>
                </a:solidFill>
              </a:rPr>
              <a:t> </a:t>
            </a:r>
            <a:r>
              <a:rPr lang="en-US" altLang="ko-KR" sz="1400" dirty="0">
                <a:solidFill>
                  <a:srgbClr val="FFC000"/>
                </a:solidFill>
              </a:rPr>
              <a:t>marks[n] </a:t>
            </a:r>
            <a:r>
              <a:rPr lang="ko-KR" altLang="en-US" sz="1400" dirty="0">
                <a:solidFill>
                  <a:srgbClr val="FFC000"/>
                </a:solidFill>
              </a:rPr>
              <a:t>과 같은 형태로 쓰면 된다</a:t>
            </a:r>
            <a:r>
              <a:rPr lang="en-US" altLang="ko-KR" sz="1400" dirty="0">
                <a:solidFill>
                  <a:srgbClr val="FFC000"/>
                </a:solidFill>
              </a:rPr>
              <a:t>.)</a:t>
            </a:r>
          </a:p>
          <a:p>
            <a:r>
              <a:rPr lang="en-US" altLang="ko-KR" sz="1400" dirty="0">
                <a:solidFill>
                  <a:srgbClr val="FFC000"/>
                </a:solidFill>
              </a:rPr>
              <a:t>ex)</a:t>
            </a:r>
            <a:r>
              <a:rPr lang="ko-KR" altLang="en-US" sz="1400" dirty="0">
                <a:solidFill>
                  <a:srgbClr val="FFC000"/>
                </a:solidFill>
              </a:rPr>
              <a:t> </a:t>
            </a:r>
            <a:r>
              <a:rPr lang="en-US" altLang="ko-KR" sz="1400" dirty="0">
                <a:solidFill>
                  <a:srgbClr val="FFC000"/>
                </a:solidFill>
              </a:rPr>
              <a:t>print(marks[2]) </a:t>
            </a:r>
            <a:r>
              <a:rPr lang="ko-KR" altLang="en-US" sz="1400" dirty="0">
                <a:solidFill>
                  <a:srgbClr val="FFC000"/>
                </a:solidFill>
              </a:rPr>
              <a:t>결과물 </a:t>
            </a:r>
            <a:r>
              <a:rPr lang="en-US" altLang="ko-KR" sz="1400" dirty="0">
                <a:solidFill>
                  <a:srgbClr val="FFC000"/>
                </a:solidFill>
              </a:rPr>
              <a:t>: 67</a:t>
            </a:r>
            <a:r>
              <a:rPr lang="ko-KR" altLang="en-US" sz="1400" dirty="0">
                <a:solidFill>
                  <a:srgbClr val="FFC000"/>
                </a:solidFill>
              </a:rPr>
              <a:t> </a:t>
            </a:r>
            <a:endParaRPr lang="en-US" altLang="ko-KR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590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기본함수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48AEC1-A284-43D0-ADEB-D262800F07C4}"/>
              </a:ext>
            </a:extLst>
          </p:cNvPr>
          <p:cNvSpPr txBox="1"/>
          <p:nvPr/>
        </p:nvSpPr>
        <p:spPr>
          <a:xfrm>
            <a:off x="622138" y="1328697"/>
            <a:ext cx="80646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for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예시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marks = [90, 25, 67, 45, 80]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number = 0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for </a:t>
            </a:r>
            <a:r>
              <a:rPr lang="en-US" altLang="ko-KR" dirty="0" err="1">
                <a:solidFill>
                  <a:schemeClr val="bg1"/>
                </a:solidFill>
              </a:rPr>
              <a:t>i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in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marks: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number = number + 1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if </a:t>
            </a:r>
            <a:r>
              <a:rPr lang="en-US" altLang="ko-KR" dirty="0" err="1">
                <a:solidFill>
                  <a:schemeClr val="bg1"/>
                </a:solidFill>
              </a:rPr>
              <a:t>i</a:t>
            </a:r>
            <a:r>
              <a:rPr lang="en-US" altLang="ko-KR" dirty="0">
                <a:solidFill>
                  <a:schemeClr val="bg1"/>
                </a:solidFill>
              </a:rPr>
              <a:t> &lt; 60: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continue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print(“%d</a:t>
            </a:r>
            <a:r>
              <a:rPr lang="ko-KR" altLang="en-US" dirty="0">
                <a:solidFill>
                  <a:schemeClr val="bg1"/>
                </a:solidFill>
              </a:rPr>
              <a:t>번 학생 축하합니다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합격입니다</a:t>
            </a:r>
            <a:r>
              <a:rPr lang="en-US" altLang="ko-KR" dirty="0">
                <a:solidFill>
                  <a:schemeClr val="bg1"/>
                </a:solidFill>
              </a:rPr>
              <a:t>.” % number)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586B18B-14C4-495E-B459-E2FB854B7923}"/>
              </a:ext>
            </a:extLst>
          </p:cNvPr>
          <p:cNvSpPr txBox="1"/>
          <p:nvPr/>
        </p:nvSpPr>
        <p:spPr>
          <a:xfrm>
            <a:off x="6699267" y="1190197"/>
            <a:ext cx="53766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</a:rPr>
              <a:t>본격적으로 </a:t>
            </a:r>
            <a:r>
              <a:rPr lang="en-US" altLang="ko-KR" dirty="0">
                <a:solidFill>
                  <a:srgbClr val="FFC000"/>
                </a:solidFill>
              </a:rPr>
              <a:t>for</a:t>
            </a:r>
            <a:r>
              <a:rPr lang="ko-KR" altLang="en-US" dirty="0">
                <a:solidFill>
                  <a:srgbClr val="FFC000"/>
                </a:solidFill>
              </a:rPr>
              <a:t>문을 해석할 때</a:t>
            </a:r>
            <a:endParaRPr lang="en-US" altLang="ko-KR" dirty="0">
              <a:solidFill>
                <a:srgbClr val="FFC000"/>
              </a:solidFill>
            </a:endParaRPr>
          </a:p>
          <a:p>
            <a:r>
              <a:rPr lang="en-US" altLang="ko-KR" dirty="0">
                <a:solidFill>
                  <a:srgbClr val="FFC000"/>
                </a:solidFill>
              </a:rPr>
              <a:t>for</a:t>
            </a:r>
            <a:r>
              <a:rPr lang="ko-KR" altLang="en-US" dirty="0">
                <a:solidFill>
                  <a:srgbClr val="FFC000"/>
                </a:solidFill>
              </a:rPr>
              <a:t>문 안에 새롭게 추가된 변수인 </a:t>
            </a:r>
            <a:r>
              <a:rPr lang="en-US" altLang="ko-KR" dirty="0">
                <a:solidFill>
                  <a:srgbClr val="FFC000"/>
                </a:solidFill>
              </a:rPr>
              <a:t>number</a:t>
            </a:r>
            <a:r>
              <a:rPr lang="ko-KR" altLang="en-US" dirty="0">
                <a:solidFill>
                  <a:srgbClr val="FFC000"/>
                </a:solidFill>
              </a:rPr>
              <a:t>에 대해 짚고 넘어가야 한다</a:t>
            </a:r>
            <a:r>
              <a:rPr lang="en-US" altLang="ko-KR" dirty="0">
                <a:solidFill>
                  <a:srgbClr val="FFC000"/>
                </a:solidFill>
              </a:rPr>
              <a:t>.</a:t>
            </a:r>
          </a:p>
          <a:p>
            <a:endParaRPr lang="en-US" altLang="ko-KR" dirty="0">
              <a:solidFill>
                <a:srgbClr val="FFC000"/>
              </a:solidFill>
            </a:endParaRPr>
          </a:p>
          <a:p>
            <a:r>
              <a:rPr lang="ko-KR" altLang="en-US" dirty="0">
                <a:solidFill>
                  <a:srgbClr val="FFC000"/>
                </a:solidFill>
              </a:rPr>
              <a:t>최초 </a:t>
            </a:r>
            <a:r>
              <a:rPr lang="en-US" altLang="ko-KR" dirty="0">
                <a:solidFill>
                  <a:srgbClr val="FFC000"/>
                </a:solidFill>
              </a:rPr>
              <a:t>number</a:t>
            </a:r>
            <a:r>
              <a:rPr lang="ko-KR" altLang="en-US" dirty="0">
                <a:solidFill>
                  <a:srgbClr val="FFC000"/>
                </a:solidFill>
              </a:rPr>
              <a:t>는 </a:t>
            </a:r>
            <a:r>
              <a:rPr lang="en-US" altLang="ko-KR" dirty="0">
                <a:solidFill>
                  <a:srgbClr val="FFC000"/>
                </a:solidFill>
              </a:rPr>
              <a:t>0</a:t>
            </a:r>
            <a:r>
              <a:rPr lang="ko-KR" altLang="en-US" dirty="0">
                <a:solidFill>
                  <a:srgbClr val="FFC000"/>
                </a:solidFill>
              </a:rPr>
              <a:t>으로 정의 되었지만 </a:t>
            </a:r>
            <a:r>
              <a:rPr lang="en-US" altLang="ko-KR" dirty="0">
                <a:solidFill>
                  <a:srgbClr val="FFC000"/>
                </a:solidFill>
              </a:rPr>
              <a:t>for</a:t>
            </a:r>
            <a:r>
              <a:rPr lang="ko-KR" altLang="en-US" dirty="0">
                <a:solidFill>
                  <a:srgbClr val="FFC000"/>
                </a:solidFill>
              </a:rPr>
              <a:t>문 안에서 변화가 이루어 진다</a:t>
            </a:r>
            <a:r>
              <a:rPr lang="en-US" altLang="ko-KR" dirty="0">
                <a:solidFill>
                  <a:srgbClr val="FFC000"/>
                </a:solidFill>
              </a:rPr>
              <a:t>.</a:t>
            </a:r>
          </a:p>
          <a:p>
            <a:endParaRPr lang="en-US" altLang="ko-KR" dirty="0">
              <a:solidFill>
                <a:srgbClr val="FFC000"/>
              </a:solidFill>
            </a:endParaRPr>
          </a:p>
          <a:p>
            <a:r>
              <a:rPr lang="en-US" altLang="ko-KR" dirty="0">
                <a:solidFill>
                  <a:srgbClr val="FFC000"/>
                </a:solidFill>
              </a:rPr>
              <a:t>for</a:t>
            </a:r>
            <a:r>
              <a:rPr lang="ko-KR" altLang="en-US" dirty="0">
                <a:solidFill>
                  <a:srgbClr val="FFC000"/>
                </a:solidFill>
              </a:rPr>
              <a:t>문에서 처음 진행되는 변수인 </a:t>
            </a:r>
            <a:r>
              <a:rPr lang="en-US" altLang="ko-KR" dirty="0">
                <a:solidFill>
                  <a:srgbClr val="FFC000"/>
                </a:solidFill>
              </a:rPr>
              <a:t>90</a:t>
            </a:r>
            <a:r>
              <a:rPr lang="ko-KR" altLang="en-US" dirty="0">
                <a:solidFill>
                  <a:srgbClr val="FFC000"/>
                </a:solidFill>
              </a:rPr>
              <a:t>이 들어갈 때</a:t>
            </a:r>
            <a:endParaRPr lang="en-US" altLang="ko-KR" dirty="0">
              <a:solidFill>
                <a:srgbClr val="FFC000"/>
              </a:solidFill>
            </a:endParaRPr>
          </a:p>
          <a:p>
            <a:r>
              <a:rPr lang="en-US" altLang="ko-KR" dirty="0">
                <a:solidFill>
                  <a:srgbClr val="FFC000"/>
                </a:solidFill>
              </a:rPr>
              <a:t>number</a:t>
            </a:r>
            <a:r>
              <a:rPr lang="ko-KR" altLang="en-US" dirty="0">
                <a:solidFill>
                  <a:srgbClr val="FFC000"/>
                </a:solidFill>
              </a:rPr>
              <a:t>는 </a:t>
            </a:r>
            <a:r>
              <a:rPr lang="en-US" altLang="ko-KR" dirty="0">
                <a:solidFill>
                  <a:srgbClr val="FFC000"/>
                </a:solidFill>
              </a:rPr>
              <a:t>0 + 1</a:t>
            </a:r>
            <a:r>
              <a:rPr lang="ko-KR" altLang="en-US" dirty="0">
                <a:solidFill>
                  <a:srgbClr val="FFC000"/>
                </a:solidFill>
              </a:rPr>
              <a:t>인 </a:t>
            </a:r>
            <a:r>
              <a:rPr lang="en-US" altLang="ko-KR" dirty="0">
                <a:solidFill>
                  <a:srgbClr val="FFC000"/>
                </a:solidFill>
              </a:rPr>
              <a:t>1</a:t>
            </a:r>
            <a:r>
              <a:rPr lang="ko-KR" altLang="en-US" dirty="0">
                <a:solidFill>
                  <a:srgbClr val="FFC000"/>
                </a:solidFill>
              </a:rPr>
              <a:t>이 변수에 저장되고</a:t>
            </a:r>
            <a:endParaRPr lang="en-US" altLang="ko-KR" dirty="0">
              <a:solidFill>
                <a:srgbClr val="FFC000"/>
              </a:solidFill>
            </a:endParaRPr>
          </a:p>
          <a:p>
            <a:endParaRPr lang="en-US" altLang="ko-KR" dirty="0">
              <a:solidFill>
                <a:srgbClr val="FFC000"/>
              </a:solidFill>
            </a:endParaRPr>
          </a:p>
          <a:p>
            <a:r>
              <a:rPr lang="en-US" altLang="ko-KR" dirty="0">
                <a:solidFill>
                  <a:srgbClr val="FFC000"/>
                </a:solidFill>
              </a:rPr>
              <a:t>if</a:t>
            </a:r>
            <a:r>
              <a:rPr lang="ko-KR" altLang="en-US" dirty="0">
                <a:solidFill>
                  <a:srgbClr val="FFC000"/>
                </a:solidFill>
              </a:rPr>
              <a:t>문이 실행된다</a:t>
            </a:r>
            <a:r>
              <a:rPr lang="en-US" altLang="ko-KR" dirty="0">
                <a:solidFill>
                  <a:srgbClr val="FFC000"/>
                </a:solidFill>
              </a:rPr>
              <a:t>.</a:t>
            </a:r>
          </a:p>
          <a:p>
            <a:endParaRPr lang="en-US" altLang="ko-KR" dirty="0">
              <a:solidFill>
                <a:srgbClr val="FFC000"/>
              </a:solidFill>
            </a:endParaRPr>
          </a:p>
          <a:p>
            <a:r>
              <a:rPr lang="en-US" altLang="ko-KR" dirty="0">
                <a:solidFill>
                  <a:srgbClr val="FFC000"/>
                </a:solidFill>
              </a:rPr>
              <a:t>	90</a:t>
            </a:r>
            <a:r>
              <a:rPr lang="ko-KR" altLang="en-US" dirty="0">
                <a:solidFill>
                  <a:srgbClr val="FFC000"/>
                </a:solidFill>
              </a:rPr>
              <a:t>은 </a:t>
            </a:r>
            <a:r>
              <a:rPr lang="en-US" altLang="ko-KR" dirty="0">
                <a:solidFill>
                  <a:srgbClr val="FFC000"/>
                </a:solidFill>
              </a:rPr>
              <a:t>60</a:t>
            </a:r>
            <a:r>
              <a:rPr lang="ko-KR" altLang="en-US" dirty="0">
                <a:solidFill>
                  <a:srgbClr val="FFC000"/>
                </a:solidFill>
              </a:rPr>
              <a:t>보다 크니 </a:t>
            </a:r>
            <a:r>
              <a:rPr lang="en-US" altLang="ko-KR" dirty="0">
                <a:solidFill>
                  <a:srgbClr val="FFC000"/>
                </a:solidFill>
              </a:rPr>
              <a:t>if</a:t>
            </a:r>
            <a:r>
              <a:rPr lang="ko-KR" altLang="en-US" dirty="0">
                <a:solidFill>
                  <a:srgbClr val="FFC000"/>
                </a:solidFill>
              </a:rPr>
              <a:t>문을 무시하게 되고</a:t>
            </a:r>
            <a:endParaRPr lang="en-US" altLang="ko-KR" dirty="0">
              <a:solidFill>
                <a:srgbClr val="FFC000"/>
              </a:solidFill>
            </a:endParaRPr>
          </a:p>
          <a:p>
            <a:r>
              <a:rPr lang="en-US" altLang="ko-KR" dirty="0">
                <a:solidFill>
                  <a:srgbClr val="FFC000"/>
                </a:solidFill>
              </a:rPr>
              <a:t> 	“1</a:t>
            </a:r>
            <a:r>
              <a:rPr lang="ko-KR" altLang="en-US" dirty="0">
                <a:solidFill>
                  <a:srgbClr val="FFC000"/>
                </a:solidFill>
              </a:rPr>
              <a:t>번 학생 축하합니다</a:t>
            </a:r>
            <a:r>
              <a:rPr lang="en-US" altLang="ko-KR" dirty="0">
                <a:solidFill>
                  <a:srgbClr val="FFC000"/>
                </a:solidFill>
              </a:rPr>
              <a:t>. </a:t>
            </a:r>
            <a:r>
              <a:rPr lang="ko-KR" altLang="en-US" dirty="0">
                <a:solidFill>
                  <a:srgbClr val="FFC000"/>
                </a:solidFill>
              </a:rPr>
              <a:t>합격입니다</a:t>
            </a:r>
            <a:r>
              <a:rPr lang="en-US" altLang="ko-KR" dirty="0">
                <a:solidFill>
                  <a:srgbClr val="FFC000"/>
                </a:solidFill>
              </a:rPr>
              <a:t>.”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	</a:t>
            </a:r>
            <a:r>
              <a:rPr lang="ko-KR" altLang="en-US" dirty="0">
                <a:solidFill>
                  <a:srgbClr val="FFC000"/>
                </a:solidFill>
              </a:rPr>
              <a:t>라는 문구를 출력하게 된다</a:t>
            </a:r>
            <a:r>
              <a:rPr lang="en-US" altLang="ko-KR" dirty="0">
                <a:solidFill>
                  <a:srgbClr val="FFC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4326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기본함수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48AEC1-A284-43D0-ADEB-D262800F07C4}"/>
              </a:ext>
            </a:extLst>
          </p:cNvPr>
          <p:cNvSpPr txBox="1"/>
          <p:nvPr/>
        </p:nvSpPr>
        <p:spPr>
          <a:xfrm>
            <a:off x="622138" y="1328697"/>
            <a:ext cx="80646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for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예시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marks = [90, 25, 67, 45, 80]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number = 0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for </a:t>
            </a:r>
            <a:r>
              <a:rPr lang="en-US" altLang="ko-KR" dirty="0" err="1">
                <a:solidFill>
                  <a:schemeClr val="bg1"/>
                </a:solidFill>
              </a:rPr>
              <a:t>i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in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marks: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number = number + 1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if </a:t>
            </a:r>
            <a:r>
              <a:rPr lang="en-US" altLang="ko-KR" dirty="0" err="1">
                <a:solidFill>
                  <a:schemeClr val="bg1"/>
                </a:solidFill>
              </a:rPr>
              <a:t>i</a:t>
            </a:r>
            <a:r>
              <a:rPr lang="en-US" altLang="ko-KR" dirty="0">
                <a:solidFill>
                  <a:schemeClr val="bg1"/>
                </a:solidFill>
              </a:rPr>
              <a:t> &lt; 60: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continue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print(“%d</a:t>
            </a:r>
            <a:r>
              <a:rPr lang="ko-KR" altLang="en-US" dirty="0">
                <a:solidFill>
                  <a:schemeClr val="bg1"/>
                </a:solidFill>
              </a:rPr>
              <a:t>번 학생 축하합니다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합격입니다</a:t>
            </a:r>
            <a:r>
              <a:rPr lang="en-US" altLang="ko-KR" dirty="0">
                <a:solidFill>
                  <a:schemeClr val="bg1"/>
                </a:solidFill>
              </a:rPr>
              <a:t>.” % number)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586B18B-14C4-495E-B459-E2FB854B7923}"/>
              </a:ext>
            </a:extLst>
          </p:cNvPr>
          <p:cNvSpPr txBox="1"/>
          <p:nvPr/>
        </p:nvSpPr>
        <p:spPr>
          <a:xfrm>
            <a:off x="4984157" y="1174809"/>
            <a:ext cx="689457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C000"/>
                </a:solidFill>
              </a:rPr>
              <a:t>이렇게 첫번째 변수에 대한 조건이 완료되면 두번째 변수인 </a:t>
            </a:r>
            <a:r>
              <a:rPr lang="en-US" altLang="ko-KR" sz="1600" dirty="0">
                <a:solidFill>
                  <a:srgbClr val="FFC000"/>
                </a:solidFill>
              </a:rPr>
              <a:t>25</a:t>
            </a:r>
            <a:r>
              <a:rPr lang="ko-KR" altLang="en-US" sz="1600" dirty="0">
                <a:solidFill>
                  <a:srgbClr val="FFC000"/>
                </a:solidFill>
              </a:rPr>
              <a:t>에 대해 조건이 즉각 수행된다</a:t>
            </a:r>
            <a:r>
              <a:rPr lang="en-US" altLang="ko-KR" sz="1600" dirty="0">
                <a:solidFill>
                  <a:srgbClr val="FFC000"/>
                </a:solidFill>
              </a:rPr>
              <a:t>.</a:t>
            </a:r>
          </a:p>
          <a:p>
            <a:endParaRPr lang="en-US" altLang="ko-KR" sz="1600" dirty="0">
              <a:solidFill>
                <a:srgbClr val="FFC000"/>
              </a:solidFill>
            </a:endParaRPr>
          </a:p>
          <a:p>
            <a:r>
              <a:rPr lang="ko-KR" altLang="en-US" sz="1600" dirty="0">
                <a:solidFill>
                  <a:srgbClr val="FFC000"/>
                </a:solidFill>
              </a:rPr>
              <a:t>아래에 다른 수행문이 있어도 </a:t>
            </a:r>
            <a:r>
              <a:rPr lang="en-US" altLang="ko-KR" sz="1600" dirty="0">
                <a:solidFill>
                  <a:srgbClr val="FFC000"/>
                </a:solidFill>
              </a:rPr>
              <a:t>for</a:t>
            </a:r>
            <a:r>
              <a:rPr lang="ko-KR" altLang="en-US" sz="1600" dirty="0">
                <a:solidFill>
                  <a:srgbClr val="FFC000"/>
                </a:solidFill>
              </a:rPr>
              <a:t>문 안에 있는 모든 변수에 대한 조건 수행이 일어나지 않으면 넘어가지 않으므로 주의한다</a:t>
            </a:r>
            <a:r>
              <a:rPr lang="en-US" altLang="ko-KR" sz="1600" dirty="0">
                <a:solidFill>
                  <a:srgbClr val="FFC000"/>
                </a:solidFill>
              </a:rPr>
              <a:t>.</a:t>
            </a:r>
          </a:p>
          <a:p>
            <a:endParaRPr lang="en-US" altLang="ko-KR" sz="1600" dirty="0">
              <a:solidFill>
                <a:srgbClr val="FFC000"/>
              </a:solidFill>
            </a:endParaRPr>
          </a:p>
          <a:p>
            <a:r>
              <a:rPr lang="ko-KR" altLang="en-US" sz="1600" dirty="0">
                <a:solidFill>
                  <a:srgbClr val="FFC000"/>
                </a:solidFill>
              </a:rPr>
              <a:t>이때 다시 </a:t>
            </a:r>
            <a:r>
              <a:rPr lang="en-US" altLang="ko-KR" sz="1600" dirty="0">
                <a:solidFill>
                  <a:srgbClr val="FFC000"/>
                </a:solidFill>
              </a:rPr>
              <a:t>number</a:t>
            </a:r>
            <a:r>
              <a:rPr lang="ko-KR" altLang="en-US" sz="1600" dirty="0">
                <a:solidFill>
                  <a:srgbClr val="FFC000"/>
                </a:solidFill>
              </a:rPr>
              <a:t>에 대해 살펴보면 위에 </a:t>
            </a:r>
            <a:r>
              <a:rPr lang="en-US" altLang="ko-KR" sz="1600" dirty="0">
                <a:solidFill>
                  <a:srgbClr val="FFC000"/>
                </a:solidFill>
              </a:rPr>
              <a:t>number</a:t>
            </a:r>
            <a:r>
              <a:rPr lang="ko-KR" altLang="en-US" sz="1600" dirty="0">
                <a:solidFill>
                  <a:srgbClr val="FFC000"/>
                </a:solidFill>
              </a:rPr>
              <a:t>에 대한 정의는 </a:t>
            </a:r>
            <a:r>
              <a:rPr lang="en-US" altLang="ko-KR" sz="1600" dirty="0">
                <a:solidFill>
                  <a:srgbClr val="FFC000"/>
                </a:solidFill>
              </a:rPr>
              <a:t>0</a:t>
            </a:r>
            <a:r>
              <a:rPr lang="ko-KR" altLang="en-US" sz="1600" dirty="0">
                <a:solidFill>
                  <a:srgbClr val="FFC000"/>
                </a:solidFill>
              </a:rPr>
              <a:t>이라고 되어 있지만 첫번째 변수를 수행할 때 </a:t>
            </a:r>
            <a:r>
              <a:rPr lang="en-US" altLang="ko-KR" sz="1600" dirty="0">
                <a:solidFill>
                  <a:srgbClr val="FFC000"/>
                </a:solidFill>
              </a:rPr>
              <a:t>number</a:t>
            </a:r>
            <a:r>
              <a:rPr lang="ko-KR" altLang="en-US" sz="1600" dirty="0">
                <a:solidFill>
                  <a:srgbClr val="FFC000"/>
                </a:solidFill>
              </a:rPr>
              <a:t>는 </a:t>
            </a:r>
            <a:r>
              <a:rPr lang="en-US" altLang="ko-KR" sz="1600" dirty="0">
                <a:solidFill>
                  <a:srgbClr val="FFC000"/>
                </a:solidFill>
              </a:rPr>
              <a:t>1</a:t>
            </a:r>
            <a:r>
              <a:rPr lang="ko-KR" altLang="en-US" sz="1600" dirty="0">
                <a:solidFill>
                  <a:srgbClr val="FFC000"/>
                </a:solidFill>
              </a:rPr>
              <a:t>이 저장되었기 때문에 </a:t>
            </a:r>
            <a:endParaRPr lang="en-US" altLang="ko-KR" sz="1600" dirty="0">
              <a:solidFill>
                <a:srgbClr val="FFC000"/>
              </a:solidFill>
            </a:endParaRPr>
          </a:p>
          <a:p>
            <a:endParaRPr lang="en-US" altLang="ko-KR" sz="1600" dirty="0">
              <a:solidFill>
                <a:srgbClr val="FFC000"/>
              </a:solidFill>
            </a:endParaRPr>
          </a:p>
          <a:p>
            <a:r>
              <a:rPr lang="en-US" altLang="ko-KR" sz="1600" dirty="0">
                <a:solidFill>
                  <a:srgbClr val="FFC000"/>
                </a:solidFill>
              </a:rPr>
              <a:t>1+1</a:t>
            </a:r>
            <a:r>
              <a:rPr lang="ko-KR" altLang="en-US" sz="1600" dirty="0">
                <a:solidFill>
                  <a:srgbClr val="FFC000"/>
                </a:solidFill>
              </a:rPr>
              <a:t>이 </a:t>
            </a:r>
            <a:r>
              <a:rPr lang="en-US" altLang="ko-KR" sz="1600" dirty="0">
                <a:solidFill>
                  <a:srgbClr val="FFC000"/>
                </a:solidFill>
              </a:rPr>
              <a:t>number</a:t>
            </a:r>
            <a:r>
              <a:rPr lang="ko-KR" altLang="en-US" sz="1600" dirty="0">
                <a:solidFill>
                  <a:srgbClr val="FFC000"/>
                </a:solidFill>
              </a:rPr>
              <a:t>에 다시 저장되게 된다</a:t>
            </a:r>
            <a:r>
              <a:rPr lang="en-US" altLang="ko-KR" sz="1600" dirty="0">
                <a:solidFill>
                  <a:srgbClr val="FFC000"/>
                </a:solidFill>
              </a:rPr>
              <a:t>.</a:t>
            </a:r>
          </a:p>
          <a:p>
            <a:endParaRPr lang="en-US" altLang="ko-KR" sz="1600" dirty="0">
              <a:solidFill>
                <a:srgbClr val="FFC000"/>
              </a:solidFill>
            </a:endParaRPr>
          </a:p>
          <a:p>
            <a:r>
              <a:rPr lang="ko-KR" altLang="en-US" sz="1600" dirty="0">
                <a:solidFill>
                  <a:srgbClr val="FFC000"/>
                </a:solidFill>
              </a:rPr>
              <a:t>하지만 </a:t>
            </a:r>
            <a:r>
              <a:rPr lang="en-US" altLang="ko-KR" sz="1600" dirty="0">
                <a:solidFill>
                  <a:srgbClr val="FFC000"/>
                </a:solidFill>
              </a:rPr>
              <a:t>25</a:t>
            </a:r>
            <a:r>
              <a:rPr lang="ko-KR" altLang="en-US" sz="1600" dirty="0">
                <a:solidFill>
                  <a:srgbClr val="FFC000"/>
                </a:solidFill>
              </a:rPr>
              <a:t>는 </a:t>
            </a:r>
            <a:r>
              <a:rPr lang="en-US" altLang="ko-KR" sz="1600" dirty="0">
                <a:solidFill>
                  <a:srgbClr val="FFC000"/>
                </a:solidFill>
              </a:rPr>
              <a:t>60</a:t>
            </a:r>
            <a:r>
              <a:rPr lang="ko-KR" altLang="en-US" sz="1600" dirty="0">
                <a:solidFill>
                  <a:srgbClr val="FFC000"/>
                </a:solidFill>
              </a:rPr>
              <a:t>보다 작으므로 </a:t>
            </a:r>
            <a:r>
              <a:rPr lang="en-US" altLang="ko-KR" sz="1600" dirty="0">
                <a:solidFill>
                  <a:srgbClr val="FFC000"/>
                </a:solidFill>
              </a:rPr>
              <a:t>if</a:t>
            </a:r>
            <a:r>
              <a:rPr lang="ko-KR" altLang="en-US" sz="1600" dirty="0">
                <a:solidFill>
                  <a:srgbClr val="FFC000"/>
                </a:solidFill>
              </a:rPr>
              <a:t>문이 수행되는데</a:t>
            </a:r>
            <a:endParaRPr lang="en-US" altLang="ko-KR" sz="1600" dirty="0">
              <a:solidFill>
                <a:srgbClr val="FFC000"/>
              </a:solidFill>
            </a:endParaRPr>
          </a:p>
          <a:p>
            <a:r>
              <a:rPr lang="en-US" altLang="ko-KR" sz="1600" dirty="0">
                <a:solidFill>
                  <a:srgbClr val="FFC000"/>
                </a:solidFill>
              </a:rPr>
              <a:t>continue</a:t>
            </a:r>
            <a:r>
              <a:rPr lang="ko-KR" altLang="en-US" sz="1600" dirty="0">
                <a:solidFill>
                  <a:srgbClr val="FFC000"/>
                </a:solidFill>
              </a:rPr>
              <a:t>문이 나오게 되어 아무것도 출력하지 않고 다음으로 넘어간다</a:t>
            </a:r>
            <a:r>
              <a:rPr lang="en-US" altLang="ko-KR" sz="1600" dirty="0">
                <a:solidFill>
                  <a:srgbClr val="FFC000"/>
                </a:solidFill>
              </a:rPr>
              <a:t>.</a:t>
            </a:r>
          </a:p>
          <a:p>
            <a:endParaRPr lang="en-US" altLang="ko-KR" sz="1600" dirty="0">
              <a:solidFill>
                <a:srgbClr val="FFC000"/>
              </a:solidFill>
            </a:endParaRPr>
          </a:p>
          <a:p>
            <a:endParaRPr lang="en-US" altLang="ko-KR" sz="1600" dirty="0">
              <a:solidFill>
                <a:srgbClr val="FFC000"/>
              </a:solidFill>
            </a:endParaRPr>
          </a:p>
          <a:p>
            <a:endParaRPr lang="en-US" altLang="ko-KR" sz="1600" dirty="0">
              <a:solidFill>
                <a:srgbClr val="FFC000"/>
              </a:solidFill>
            </a:endParaRPr>
          </a:p>
          <a:p>
            <a:endParaRPr lang="en-US" altLang="ko-KR" sz="1600" dirty="0">
              <a:solidFill>
                <a:srgbClr val="FFC000"/>
              </a:solidFill>
            </a:endParaRPr>
          </a:p>
          <a:p>
            <a:r>
              <a:rPr lang="en-US" altLang="ko-KR" sz="1600" dirty="0">
                <a:solidFill>
                  <a:srgbClr val="FFC000"/>
                </a:solidFill>
              </a:rPr>
              <a:t>continue</a:t>
            </a:r>
            <a:r>
              <a:rPr lang="ko-KR" altLang="en-US" sz="1600" dirty="0">
                <a:solidFill>
                  <a:srgbClr val="FFC000"/>
                </a:solidFill>
              </a:rPr>
              <a:t>는 반복 수행하게 되는 체계에서 그 수행문의 처음으로 돌아가게 하는 함수이다</a:t>
            </a:r>
            <a:r>
              <a:rPr lang="en-US" altLang="ko-KR" sz="1600" dirty="0">
                <a:solidFill>
                  <a:srgbClr val="FFC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916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송성훈 구" panose="02010504000101010101" pitchFamily="2" charset="-127"/>
              </a:rPr>
              <a:t>06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송성훈 구" panose="02010504000101010101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9738" y="2463672"/>
            <a:ext cx="2169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송성훈 구" panose="02010504000101010101" pitchFamily="2" charset="-127"/>
              </a:rPr>
              <a:t>강의 </a:t>
            </a:r>
            <a:r>
              <a:rPr lang="en-US" altLang="ko-KR" sz="2800" dirty="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송성훈 구" panose="02010504000101010101" pitchFamily="2" charset="-127"/>
              </a:rPr>
              <a:t>VI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송성훈 구" panose="02010504000101010101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26469" y="3540868"/>
            <a:ext cx="632298" cy="8754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송성훈 구" panose="02010504000101010101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09737" y="4177736"/>
            <a:ext cx="8920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파이썬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err="1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파이썬의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 기본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함수 사용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Import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사용하기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err="1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파이썬의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 기본함수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err="1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파이썬의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 변수 제어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79006" y="6457890"/>
            <a:ext cx="293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Jihwang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Park. </a:t>
            </a:r>
            <a:b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</a:b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4463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기본함수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48AEC1-A284-43D0-ADEB-D262800F07C4}"/>
              </a:ext>
            </a:extLst>
          </p:cNvPr>
          <p:cNvSpPr txBox="1"/>
          <p:nvPr/>
        </p:nvSpPr>
        <p:spPr>
          <a:xfrm>
            <a:off x="622138" y="1328697"/>
            <a:ext cx="80646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for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예시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marks = [90, 25, 67, 45, 80]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number = 0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for </a:t>
            </a:r>
            <a:r>
              <a:rPr lang="en-US" altLang="ko-KR" dirty="0" err="1">
                <a:solidFill>
                  <a:schemeClr val="bg1"/>
                </a:solidFill>
              </a:rPr>
              <a:t>i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in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marks: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number = number + 1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if </a:t>
            </a:r>
            <a:r>
              <a:rPr lang="en-US" altLang="ko-KR" dirty="0" err="1">
                <a:solidFill>
                  <a:schemeClr val="bg1"/>
                </a:solidFill>
              </a:rPr>
              <a:t>i</a:t>
            </a:r>
            <a:r>
              <a:rPr lang="en-US" altLang="ko-KR" dirty="0">
                <a:solidFill>
                  <a:schemeClr val="bg1"/>
                </a:solidFill>
              </a:rPr>
              <a:t> &lt; 60: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continue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print(“%d</a:t>
            </a:r>
            <a:r>
              <a:rPr lang="ko-KR" altLang="en-US" dirty="0">
                <a:solidFill>
                  <a:schemeClr val="bg1"/>
                </a:solidFill>
              </a:rPr>
              <a:t>번 학생 축하합니다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합격입니다</a:t>
            </a:r>
            <a:r>
              <a:rPr lang="en-US" altLang="ko-KR" dirty="0">
                <a:solidFill>
                  <a:schemeClr val="bg1"/>
                </a:solidFill>
              </a:rPr>
              <a:t>.” % number)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18AEC85C-1E3F-4EC6-875A-B87FFE007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205820"/>
              </p:ext>
            </p:extLst>
          </p:nvPr>
        </p:nvGraphicFramePr>
        <p:xfrm>
          <a:off x="3906175" y="1209502"/>
          <a:ext cx="7972556" cy="220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0073">
                  <a:extLst>
                    <a:ext uri="{9D8B030D-6E8A-4147-A177-3AD203B41FA5}">
                      <a16:colId xmlns="" xmlns:a16="http://schemas.microsoft.com/office/drawing/2014/main" val="3093027511"/>
                    </a:ext>
                  </a:extLst>
                </a:gridCol>
                <a:gridCol w="1085264">
                  <a:extLst>
                    <a:ext uri="{9D8B030D-6E8A-4147-A177-3AD203B41FA5}">
                      <a16:colId xmlns="" xmlns:a16="http://schemas.microsoft.com/office/drawing/2014/main" val="3890073423"/>
                    </a:ext>
                  </a:extLst>
                </a:gridCol>
                <a:gridCol w="1183924">
                  <a:extLst>
                    <a:ext uri="{9D8B030D-6E8A-4147-A177-3AD203B41FA5}">
                      <a16:colId xmlns="" xmlns:a16="http://schemas.microsoft.com/office/drawing/2014/main" val="1602367205"/>
                    </a:ext>
                  </a:extLst>
                </a:gridCol>
                <a:gridCol w="3793940">
                  <a:extLst>
                    <a:ext uri="{9D8B030D-6E8A-4147-A177-3AD203B41FA5}">
                      <a16:colId xmlns="" xmlns:a16="http://schemas.microsoft.com/office/drawing/2014/main" val="846378303"/>
                    </a:ext>
                  </a:extLst>
                </a:gridCol>
                <a:gridCol w="1059355">
                  <a:extLst>
                    <a:ext uri="{9D8B030D-6E8A-4147-A177-3AD203B41FA5}">
                      <a16:colId xmlns="" xmlns:a16="http://schemas.microsoft.com/office/drawing/2014/main" val="34183573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marks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if</a:t>
                      </a:r>
                      <a:r>
                        <a:rPr lang="ko-KR" altLang="en-US" dirty="0"/>
                        <a:t>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if</a:t>
                      </a:r>
                      <a:r>
                        <a:rPr lang="ko-KR" altLang="en-US" dirty="0"/>
                        <a:t> 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수행하는 문장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</a:t>
                      </a:r>
                      <a:r>
                        <a:rPr lang="ko-KR" altLang="en-US" dirty="0"/>
                        <a:t>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9830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 &lt; 60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번 학생 축하합니다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합격입니다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반복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344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 &lt; 60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continue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반복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8490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67 &lt; 60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번 학생 축하합니다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합격입니다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반복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3346741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45 &lt; 60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continue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반복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1136413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 &lt; 60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번 학생 축하합니다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합격입니다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탈출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57245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586B18B-14C4-495E-B459-E2FB854B7923}"/>
              </a:ext>
            </a:extLst>
          </p:cNvPr>
          <p:cNvSpPr txBox="1"/>
          <p:nvPr/>
        </p:nvSpPr>
        <p:spPr>
          <a:xfrm>
            <a:off x="6457848" y="4874816"/>
            <a:ext cx="550925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C000"/>
                </a:solidFill>
              </a:rPr>
              <a:t>결과적으로</a:t>
            </a:r>
            <a:endParaRPr lang="en-US" altLang="ko-KR" sz="1600" dirty="0">
              <a:solidFill>
                <a:srgbClr val="FFC000"/>
              </a:solidFill>
            </a:endParaRPr>
          </a:p>
          <a:p>
            <a:endParaRPr lang="en-US" altLang="ko-KR" sz="1600" dirty="0">
              <a:solidFill>
                <a:srgbClr val="FFC000"/>
              </a:solidFill>
            </a:endParaRPr>
          </a:p>
          <a:p>
            <a:r>
              <a:rPr lang="en-US" altLang="ko-KR" sz="1600" dirty="0">
                <a:solidFill>
                  <a:srgbClr val="FFC000"/>
                </a:solidFill>
              </a:rPr>
              <a:t>“1</a:t>
            </a:r>
            <a:r>
              <a:rPr lang="ko-KR" altLang="en-US" sz="1600" dirty="0">
                <a:solidFill>
                  <a:srgbClr val="FFC000"/>
                </a:solidFill>
              </a:rPr>
              <a:t>번 학생 축하합니다</a:t>
            </a:r>
            <a:r>
              <a:rPr lang="en-US" altLang="ko-KR" sz="1600" dirty="0">
                <a:solidFill>
                  <a:srgbClr val="FFC000"/>
                </a:solidFill>
              </a:rPr>
              <a:t>. </a:t>
            </a:r>
            <a:r>
              <a:rPr lang="ko-KR" altLang="en-US" sz="1600" dirty="0">
                <a:solidFill>
                  <a:srgbClr val="FFC000"/>
                </a:solidFill>
              </a:rPr>
              <a:t>합격입니다</a:t>
            </a:r>
            <a:r>
              <a:rPr lang="en-US" altLang="ko-KR" sz="1600" dirty="0">
                <a:solidFill>
                  <a:srgbClr val="FFC000"/>
                </a:solidFill>
              </a:rPr>
              <a:t>”</a:t>
            </a:r>
          </a:p>
          <a:p>
            <a:r>
              <a:rPr lang="en-US" altLang="ko-KR" sz="1600" dirty="0">
                <a:solidFill>
                  <a:srgbClr val="FFC000"/>
                </a:solidFill>
              </a:rPr>
              <a:t>“3</a:t>
            </a:r>
            <a:r>
              <a:rPr lang="ko-KR" altLang="en-US" sz="1600" dirty="0">
                <a:solidFill>
                  <a:srgbClr val="FFC000"/>
                </a:solidFill>
              </a:rPr>
              <a:t>번 학생 축하합니다</a:t>
            </a:r>
            <a:r>
              <a:rPr lang="en-US" altLang="ko-KR" sz="1600" dirty="0">
                <a:solidFill>
                  <a:srgbClr val="FFC000"/>
                </a:solidFill>
              </a:rPr>
              <a:t>. </a:t>
            </a:r>
            <a:r>
              <a:rPr lang="ko-KR" altLang="en-US" sz="1600" dirty="0">
                <a:solidFill>
                  <a:srgbClr val="FFC000"/>
                </a:solidFill>
              </a:rPr>
              <a:t>합격입니다</a:t>
            </a:r>
            <a:r>
              <a:rPr lang="en-US" altLang="ko-KR" sz="1600" dirty="0">
                <a:solidFill>
                  <a:srgbClr val="FFC000"/>
                </a:solidFill>
              </a:rPr>
              <a:t>”</a:t>
            </a:r>
          </a:p>
          <a:p>
            <a:r>
              <a:rPr lang="en-US" altLang="ko-KR" sz="1600" dirty="0">
                <a:solidFill>
                  <a:srgbClr val="FFC000"/>
                </a:solidFill>
              </a:rPr>
              <a:t>“5</a:t>
            </a:r>
            <a:r>
              <a:rPr lang="ko-KR" altLang="en-US" sz="1600" dirty="0">
                <a:solidFill>
                  <a:srgbClr val="FFC000"/>
                </a:solidFill>
              </a:rPr>
              <a:t>번 학생 축하합니다</a:t>
            </a:r>
            <a:r>
              <a:rPr lang="en-US" altLang="ko-KR" sz="1600" dirty="0">
                <a:solidFill>
                  <a:srgbClr val="FFC000"/>
                </a:solidFill>
              </a:rPr>
              <a:t>. </a:t>
            </a:r>
            <a:r>
              <a:rPr lang="ko-KR" altLang="en-US" sz="1600" dirty="0">
                <a:solidFill>
                  <a:srgbClr val="FFC000"/>
                </a:solidFill>
              </a:rPr>
              <a:t>합격입니다</a:t>
            </a:r>
            <a:r>
              <a:rPr lang="en-US" altLang="ko-KR" sz="1600" dirty="0">
                <a:solidFill>
                  <a:srgbClr val="FFC000"/>
                </a:solidFill>
              </a:rPr>
              <a:t>”</a:t>
            </a:r>
          </a:p>
          <a:p>
            <a:endParaRPr lang="en-US" altLang="ko-KR" sz="1600" dirty="0">
              <a:solidFill>
                <a:srgbClr val="FFC000"/>
              </a:solidFill>
            </a:endParaRPr>
          </a:p>
          <a:p>
            <a:r>
              <a:rPr lang="ko-KR" altLang="en-US" sz="1600" dirty="0">
                <a:solidFill>
                  <a:srgbClr val="FFC000"/>
                </a:solidFill>
              </a:rPr>
              <a:t>가 출력이 되며 결과가 완료되면 반복문을 탈출하게 된다</a:t>
            </a:r>
            <a:r>
              <a:rPr lang="en-US" altLang="ko-KR" sz="1600" dirty="0">
                <a:solidFill>
                  <a:srgbClr val="FFC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9626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기본함수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48AEC1-A284-43D0-ADEB-D262800F07C4}"/>
              </a:ext>
            </a:extLst>
          </p:cNvPr>
          <p:cNvSpPr txBox="1"/>
          <p:nvPr/>
        </p:nvSpPr>
        <p:spPr>
          <a:xfrm>
            <a:off x="576418" y="1337841"/>
            <a:ext cx="35383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while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[</a:t>
            </a:r>
            <a:r>
              <a:rPr lang="ko-KR" altLang="en-US" dirty="0">
                <a:solidFill>
                  <a:schemeClr val="bg1"/>
                </a:solidFill>
              </a:rPr>
              <a:t>기본구조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while </a:t>
            </a:r>
            <a:r>
              <a:rPr lang="ko-KR" altLang="en-US" dirty="0" err="1">
                <a:solidFill>
                  <a:schemeClr val="bg1"/>
                </a:solidFill>
              </a:rPr>
              <a:t>조건문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  <a:r>
              <a:rPr lang="ko-KR" altLang="en-US" dirty="0">
                <a:solidFill>
                  <a:schemeClr val="bg1"/>
                </a:solidFill>
              </a:rPr>
              <a:t>수행할 문장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  <a:r>
              <a:rPr lang="ko-KR" altLang="en-US" dirty="0">
                <a:solidFill>
                  <a:schemeClr val="bg1"/>
                </a:solidFill>
              </a:rPr>
              <a:t>수행할 문장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...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0BBED2-B279-4B5C-AE1B-ABD9B491A82A}"/>
              </a:ext>
            </a:extLst>
          </p:cNvPr>
          <p:cNvSpPr txBox="1"/>
          <p:nvPr/>
        </p:nvSpPr>
        <p:spPr>
          <a:xfrm>
            <a:off x="5551932" y="1204918"/>
            <a:ext cx="60609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while</a:t>
            </a:r>
            <a:r>
              <a:rPr lang="ko-KR" altLang="en-US" dirty="0">
                <a:solidFill>
                  <a:srgbClr val="FFC000"/>
                </a:solidFill>
              </a:rPr>
              <a:t>문은 </a:t>
            </a:r>
            <a:r>
              <a:rPr lang="en-US" altLang="ko-KR" dirty="0">
                <a:solidFill>
                  <a:srgbClr val="FFC000"/>
                </a:solidFill>
              </a:rPr>
              <a:t>while</a:t>
            </a:r>
            <a:r>
              <a:rPr lang="ko-KR" altLang="en-US" dirty="0">
                <a:solidFill>
                  <a:srgbClr val="FFC000"/>
                </a:solidFill>
              </a:rPr>
              <a:t>문 뒤의 조건문이 참인 경우 아래 문장이 반복되어 수행하게 된다</a:t>
            </a:r>
            <a:r>
              <a:rPr lang="en-US" altLang="ko-KR" dirty="0">
                <a:solidFill>
                  <a:srgbClr val="FFC000"/>
                </a:solidFill>
              </a:rPr>
              <a:t>.</a:t>
            </a:r>
          </a:p>
          <a:p>
            <a:endParaRPr lang="en-US" altLang="ko-KR" dirty="0">
              <a:solidFill>
                <a:srgbClr val="FFC000"/>
              </a:solidFill>
            </a:endParaRPr>
          </a:p>
          <a:p>
            <a:r>
              <a:rPr lang="ko-KR" altLang="en-US" dirty="0">
                <a:solidFill>
                  <a:srgbClr val="FFC000"/>
                </a:solidFill>
              </a:rPr>
              <a:t>일반적으로 무한반복문을 만들 때 주로 사용하며 그렇지 않더라도 원하는 결과를 도출할 때까지 계산을 반복하려 할 때 이용한다</a:t>
            </a:r>
            <a:r>
              <a:rPr lang="en-US" altLang="ko-KR" dirty="0">
                <a:solidFill>
                  <a:srgbClr val="FFC000"/>
                </a:solidFill>
              </a:rPr>
              <a:t>.</a:t>
            </a:r>
          </a:p>
          <a:p>
            <a:endParaRPr lang="en-US" altLang="ko-KR" dirty="0">
              <a:solidFill>
                <a:srgbClr val="FFC000"/>
              </a:solidFill>
            </a:endParaRPr>
          </a:p>
          <a:p>
            <a:r>
              <a:rPr lang="ko-KR" altLang="en-US" dirty="0">
                <a:solidFill>
                  <a:srgbClr val="FFC000"/>
                </a:solidFill>
              </a:rPr>
              <a:t>예를 들어</a:t>
            </a:r>
            <a:endParaRPr lang="en-US" altLang="ko-KR" dirty="0">
              <a:solidFill>
                <a:srgbClr val="FFC000"/>
              </a:solidFill>
            </a:endParaRPr>
          </a:p>
          <a:p>
            <a:endParaRPr lang="en-US" altLang="ko-KR" dirty="0">
              <a:solidFill>
                <a:srgbClr val="FFC000"/>
              </a:solidFill>
            </a:endParaRPr>
          </a:p>
          <a:p>
            <a:r>
              <a:rPr lang="en-US" altLang="ko-KR" dirty="0">
                <a:solidFill>
                  <a:srgbClr val="FFC000"/>
                </a:solidFill>
              </a:rPr>
              <a:t>while True:</a:t>
            </a:r>
          </a:p>
          <a:p>
            <a:endParaRPr lang="en-US" altLang="ko-KR" dirty="0">
              <a:solidFill>
                <a:srgbClr val="FFC000"/>
              </a:solidFill>
            </a:endParaRPr>
          </a:p>
          <a:p>
            <a:r>
              <a:rPr lang="ko-KR" altLang="en-US" dirty="0" err="1">
                <a:solidFill>
                  <a:srgbClr val="FFC000"/>
                </a:solidFill>
              </a:rPr>
              <a:t>를</a:t>
            </a:r>
            <a:r>
              <a:rPr lang="ko-KR" altLang="en-US" dirty="0">
                <a:solidFill>
                  <a:srgbClr val="FFC000"/>
                </a:solidFill>
              </a:rPr>
              <a:t> 사용하면 </a:t>
            </a:r>
            <a:r>
              <a:rPr lang="en-US" altLang="ko-KR" dirty="0">
                <a:solidFill>
                  <a:srgbClr val="FFC000"/>
                </a:solidFill>
              </a:rPr>
              <a:t>while </a:t>
            </a:r>
            <a:r>
              <a:rPr lang="ko-KR" altLang="en-US" dirty="0">
                <a:solidFill>
                  <a:srgbClr val="FFC000"/>
                </a:solidFill>
              </a:rPr>
              <a:t>아래 문장들이 정상적으로 수행되는 한 무한히 지속되게 된다</a:t>
            </a:r>
            <a:r>
              <a:rPr lang="en-US" altLang="ko-KR" dirty="0">
                <a:solidFill>
                  <a:srgbClr val="FFC000"/>
                </a:solidFill>
              </a:rPr>
              <a:t>.</a:t>
            </a:r>
          </a:p>
          <a:p>
            <a:endParaRPr lang="en-US" altLang="ko-KR" dirty="0">
              <a:solidFill>
                <a:srgbClr val="FFC000"/>
              </a:solidFill>
            </a:endParaRPr>
          </a:p>
          <a:p>
            <a:r>
              <a:rPr lang="ko-KR" altLang="en-US" dirty="0">
                <a:solidFill>
                  <a:srgbClr val="FFC000"/>
                </a:solidFill>
              </a:rPr>
              <a:t>문장에 오류가 발생하면 반복이 되지 않는다고 생각할 수 있지만 문장에 오류가 있으면 프로그램 자체가 실행되지 않는다</a:t>
            </a:r>
            <a:r>
              <a:rPr lang="en-US" altLang="ko-KR" dirty="0">
                <a:solidFill>
                  <a:srgbClr val="FFC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6827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48AEC1-A284-43D0-ADEB-D262800F07C4}"/>
              </a:ext>
            </a:extLst>
          </p:cNvPr>
          <p:cNvSpPr txBox="1"/>
          <p:nvPr/>
        </p:nvSpPr>
        <p:spPr>
          <a:xfrm>
            <a:off x="576418" y="1337841"/>
            <a:ext cx="35383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while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[</a:t>
            </a:r>
            <a:r>
              <a:rPr lang="ko-KR" altLang="en-US" dirty="0">
                <a:solidFill>
                  <a:schemeClr val="bg1"/>
                </a:solidFill>
              </a:rPr>
              <a:t>기본구조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while </a:t>
            </a:r>
            <a:r>
              <a:rPr lang="ko-KR" altLang="en-US" dirty="0" err="1">
                <a:solidFill>
                  <a:schemeClr val="bg1"/>
                </a:solidFill>
              </a:rPr>
              <a:t>조건문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  <a:r>
              <a:rPr lang="ko-KR" altLang="en-US" dirty="0">
                <a:solidFill>
                  <a:schemeClr val="bg1"/>
                </a:solidFill>
              </a:rPr>
              <a:t>수행할 문장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  <a:r>
              <a:rPr lang="ko-KR" altLang="en-US" dirty="0">
                <a:solidFill>
                  <a:schemeClr val="bg1"/>
                </a:solidFill>
              </a:rPr>
              <a:t>수행할 문장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...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0BBED2-B279-4B5C-AE1B-ABD9B491A82A}"/>
              </a:ext>
            </a:extLst>
          </p:cNvPr>
          <p:cNvSpPr txBox="1"/>
          <p:nvPr/>
        </p:nvSpPr>
        <p:spPr>
          <a:xfrm>
            <a:off x="5401011" y="1524515"/>
            <a:ext cx="60609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</a:rPr>
              <a:t>만약 루프를 탈출하고 싶은데 </a:t>
            </a:r>
            <a:r>
              <a:rPr lang="en-US" altLang="ko-KR" dirty="0">
                <a:solidFill>
                  <a:srgbClr val="FFC000"/>
                </a:solidFill>
              </a:rPr>
              <a:t>while</a:t>
            </a:r>
            <a:r>
              <a:rPr lang="ko-KR" altLang="en-US" dirty="0">
                <a:solidFill>
                  <a:srgbClr val="FFC000"/>
                </a:solidFill>
              </a:rPr>
              <a:t>에 담을 조건만으론 충분하지 않다고 생각할 때</a:t>
            </a:r>
            <a:endParaRPr lang="en-US" altLang="ko-KR" dirty="0">
              <a:solidFill>
                <a:srgbClr val="FFC000"/>
              </a:solidFill>
            </a:endParaRPr>
          </a:p>
          <a:p>
            <a:endParaRPr lang="en-US" altLang="ko-KR" dirty="0">
              <a:solidFill>
                <a:srgbClr val="FFC000"/>
              </a:solidFill>
            </a:endParaRPr>
          </a:p>
          <a:p>
            <a:r>
              <a:rPr lang="en-US" altLang="ko-KR" dirty="0">
                <a:solidFill>
                  <a:srgbClr val="FFC000"/>
                </a:solidFill>
              </a:rPr>
              <a:t>if </a:t>
            </a:r>
            <a:r>
              <a:rPr lang="ko-KR" altLang="en-US" dirty="0">
                <a:solidFill>
                  <a:srgbClr val="FFC000"/>
                </a:solidFill>
              </a:rPr>
              <a:t>나 </a:t>
            </a:r>
            <a:r>
              <a:rPr lang="en-US" altLang="ko-KR" dirty="0">
                <a:solidFill>
                  <a:srgbClr val="FFC000"/>
                </a:solidFill>
              </a:rPr>
              <a:t>for</a:t>
            </a:r>
            <a:r>
              <a:rPr lang="ko-KR" altLang="en-US" dirty="0">
                <a:solidFill>
                  <a:srgbClr val="FFC000"/>
                </a:solidFill>
              </a:rPr>
              <a:t>문을 이용하여 새로운 조건을 추가한 뒤</a:t>
            </a:r>
            <a:endParaRPr lang="en-US" altLang="ko-KR" dirty="0">
              <a:solidFill>
                <a:srgbClr val="FFC000"/>
              </a:solidFill>
            </a:endParaRPr>
          </a:p>
          <a:p>
            <a:r>
              <a:rPr lang="ko-KR" altLang="en-US" dirty="0">
                <a:solidFill>
                  <a:srgbClr val="FFC000"/>
                </a:solidFill>
              </a:rPr>
              <a:t>그 조건을 만족시키게 되었을 때</a:t>
            </a:r>
            <a:endParaRPr lang="en-US" altLang="ko-KR" dirty="0">
              <a:solidFill>
                <a:srgbClr val="FFC000"/>
              </a:solidFill>
            </a:endParaRPr>
          </a:p>
          <a:p>
            <a:endParaRPr lang="en-US" altLang="ko-KR" dirty="0">
              <a:solidFill>
                <a:srgbClr val="FFC000"/>
              </a:solidFill>
            </a:endParaRPr>
          </a:p>
          <a:p>
            <a:r>
              <a:rPr lang="en-US" altLang="ko-KR" dirty="0">
                <a:solidFill>
                  <a:srgbClr val="FFC000"/>
                </a:solidFill>
              </a:rPr>
              <a:t>break</a:t>
            </a:r>
          </a:p>
          <a:p>
            <a:endParaRPr lang="en-US" altLang="ko-KR" dirty="0">
              <a:solidFill>
                <a:srgbClr val="FFC000"/>
              </a:solidFill>
            </a:endParaRPr>
          </a:p>
          <a:p>
            <a:r>
              <a:rPr lang="ko-KR" altLang="en-US" dirty="0" err="1">
                <a:solidFill>
                  <a:srgbClr val="FFC000"/>
                </a:solidFill>
              </a:rPr>
              <a:t>를</a:t>
            </a:r>
            <a:r>
              <a:rPr lang="ko-KR" altLang="en-US" dirty="0">
                <a:solidFill>
                  <a:srgbClr val="FFC000"/>
                </a:solidFill>
              </a:rPr>
              <a:t> 이용하면 루프에서 탈출하게 된다</a:t>
            </a:r>
            <a:r>
              <a:rPr lang="en-US" altLang="ko-KR" dirty="0">
                <a:solidFill>
                  <a:srgbClr val="FFC000"/>
                </a:solidFill>
              </a:rPr>
              <a:t>.</a:t>
            </a:r>
          </a:p>
          <a:p>
            <a:endParaRPr lang="en-US" altLang="ko-KR" dirty="0">
              <a:solidFill>
                <a:srgbClr val="FFC000"/>
              </a:solidFill>
            </a:endParaRPr>
          </a:p>
          <a:p>
            <a:r>
              <a:rPr lang="en-US" altLang="ko-KR" dirty="0">
                <a:solidFill>
                  <a:srgbClr val="FFC000"/>
                </a:solidFill>
              </a:rPr>
              <a:t>break</a:t>
            </a:r>
            <a:r>
              <a:rPr lang="ko-KR" altLang="en-US" dirty="0">
                <a:solidFill>
                  <a:srgbClr val="FFC000"/>
                </a:solidFill>
              </a:rPr>
              <a:t>는 </a:t>
            </a:r>
            <a:r>
              <a:rPr lang="en-US" altLang="ko-KR" dirty="0">
                <a:solidFill>
                  <a:srgbClr val="FFC000"/>
                </a:solidFill>
              </a:rPr>
              <a:t>for</a:t>
            </a:r>
            <a:r>
              <a:rPr lang="ko-KR" altLang="en-US" dirty="0">
                <a:solidFill>
                  <a:srgbClr val="FFC000"/>
                </a:solidFill>
              </a:rPr>
              <a:t>문에서도 사용 가능하며 </a:t>
            </a:r>
            <a:r>
              <a:rPr lang="en-US" altLang="ko-KR" dirty="0">
                <a:solidFill>
                  <a:srgbClr val="FFC000"/>
                </a:solidFill>
              </a:rPr>
              <a:t>for</a:t>
            </a:r>
            <a:r>
              <a:rPr lang="ko-KR" altLang="en-US" dirty="0">
                <a:solidFill>
                  <a:srgbClr val="FFC000"/>
                </a:solidFill>
              </a:rPr>
              <a:t>문에서 사용했던 </a:t>
            </a:r>
            <a:r>
              <a:rPr lang="en-US" altLang="ko-KR" dirty="0">
                <a:solidFill>
                  <a:srgbClr val="FFC000"/>
                </a:solidFill>
              </a:rPr>
              <a:t>continue </a:t>
            </a:r>
            <a:r>
              <a:rPr lang="ko-KR" altLang="en-US" dirty="0">
                <a:solidFill>
                  <a:srgbClr val="FFC000"/>
                </a:solidFill>
              </a:rPr>
              <a:t>마찬가지로 </a:t>
            </a:r>
            <a:r>
              <a:rPr lang="en-US" altLang="ko-KR" dirty="0">
                <a:solidFill>
                  <a:srgbClr val="FFC000"/>
                </a:solidFill>
              </a:rPr>
              <a:t>while</a:t>
            </a:r>
            <a:r>
              <a:rPr lang="ko-KR" altLang="en-US" dirty="0">
                <a:solidFill>
                  <a:srgbClr val="FFC000"/>
                </a:solidFill>
              </a:rPr>
              <a:t>문에서 사용 가능하다</a:t>
            </a:r>
            <a:r>
              <a:rPr lang="en-US" altLang="ko-KR" dirty="0">
                <a:solidFill>
                  <a:srgbClr val="FFC000"/>
                </a:solidFill>
              </a:rPr>
              <a:t>.</a:t>
            </a:r>
          </a:p>
          <a:p>
            <a:endParaRPr lang="en-US" altLang="ko-KR" dirty="0">
              <a:solidFill>
                <a:srgbClr val="FFC000"/>
              </a:solidFill>
            </a:endParaRPr>
          </a:p>
          <a:p>
            <a:r>
              <a:rPr lang="en-US" altLang="ko-KR" dirty="0">
                <a:solidFill>
                  <a:srgbClr val="FFC000"/>
                </a:solidFill>
              </a:rPr>
              <a:t>break </a:t>
            </a:r>
            <a:r>
              <a:rPr lang="ko-KR" altLang="en-US" dirty="0">
                <a:solidFill>
                  <a:srgbClr val="FFC000"/>
                </a:solidFill>
              </a:rPr>
              <a:t>이외에도 사용자가 직접 키보드를 이용해 </a:t>
            </a:r>
            <a:r>
              <a:rPr lang="en-US" altLang="ko-KR" dirty="0">
                <a:solidFill>
                  <a:srgbClr val="FFC000"/>
                </a:solidFill>
              </a:rPr>
              <a:t>ctrl + c</a:t>
            </a:r>
            <a:r>
              <a:rPr lang="ko-KR" altLang="en-US" dirty="0">
                <a:solidFill>
                  <a:srgbClr val="FFC000"/>
                </a:solidFill>
              </a:rPr>
              <a:t>를 누르면 강제적으로 루프에서 탈출 할 수 있다</a:t>
            </a:r>
            <a:r>
              <a:rPr lang="en-US" altLang="ko-KR" dirty="0">
                <a:solidFill>
                  <a:srgbClr val="FFC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5821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기본함수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3268" y="1212275"/>
            <a:ext cx="11502912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True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money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 우체국L" panose="02030504000101010101" pitchFamily="18" charset="-127"/>
              </a:rPr>
              <a:t>돈을 넣어 주세요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 우체국L" panose="02030504000101010101" pitchFamily="18" charset="-127"/>
              </a:rPr>
              <a:t>커피 한잔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300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 우체국L" panose="02030504000101010101" pitchFamily="18" charset="-127"/>
              </a:rPr>
              <a:t>원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): 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'%d 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 우체국L" panose="02030504000101010101" pitchFamily="18" charset="-127"/>
              </a:rPr>
              <a:t>을 넣었습니다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.'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%money)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money ==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 우체국L" panose="02030504000101010101" pitchFamily="18" charset="-127"/>
              </a:rPr>
              <a:t>커피를 줍니다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coffee = coffee-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money &gt;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 우체국L" panose="02030504000101010101" pitchFamily="18" charset="-127"/>
              </a:rPr>
              <a:t>거스름돈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%d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 우체국L" panose="02030504000101010101" pitchFamily="18" charset="-127"/>
              </a:rPr>
              <a:t>를 주고 커피를 줍니다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."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%(money-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coffee = coffee-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 우체국L" panose="02030504000101010101" pitchFamily="18" charset="-127"/>
              </a:rPr>
              <a:t>돈을 다시 돌려주고 커피를 주지 않습니다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 우체국L" panose="02030504000101010101" pitchFamily="18" charset="-127"/>
              </a:rPr>
              <a:t>남은 커피의 양은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%d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 우체국L" panose="02030504000101010101" pitchFamily="18" charset="-127"/>
              </a:rPr>
              <a:t>개 입니다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."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%coffee)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 ==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 우체국L" panose="02030504000101010101" pitchFamily="18" charset="-127"/>
              </a:rPr>
              <a:t>커피가 다 떨어졌습니다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 우체국L" panose="02030504000101010101" pitchFamily="18" charset="-127"/>
              </a:rPr>
              <a:t>판매를 중지합니다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E5ABFD3-EACC-4782-8399-FD6ECAFFF95F}"/>
              </a:ext>
            </a:extLst>
          </p:cNvPr>
          <p:cNvSpPr txBox="1"/>
          <p:nvPr/>
        </p:nvSpPr>
        <p:spPr>
          <a:xfrm>
            <a:off x="7457242" y="1522076"/>
            <a:ext cx="420801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while</a:t>
            </a:r>
            <a:r>
              <a:rPr lang="ko-KR" altLang="en-US" sz="1600" dirty="0"/>
              <a:t>문은 아래 들어갈 수 있는 수행문의 제약이 없고 다소 복잡하더라도 문법만 </a:t>
            </a:r>
            <a:r>
              <a:rPr lang="ko-KR" altLang="en-US" sz="1600" dirty="0" err="1"/>
              <a:t>맞다면</a:t>
            </a:r>
            <a:r>
              <a:rPr lang="ko-KR" altLang="en-US" sz="1600" dirty="0"/>
              <a:t> 문제없이 수행이 가능하다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while True </a:t>
            </a:r>
            <a:r>
              <a:rPr lang="ko-KR" altLang="en-US" sz="1600" dirty="0"/>
              <a:t>가 사용되어 무한 루프문을 만들고 각 루프마다 아래 수행문을 수행하는 형식이다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money</a:t>
            </a:r>
            <a:r>
              <a:rPr lang="ko-KR" altLang="en-US" sz="1600" dirty="0"/>
              <a:t>에 해당하는 문장에서 </a:t>
            </a:r>
            <a:r>
              <a:rPr lang="en-US" altLang="ko-KR" sz="1600" dirty="0"/>
              <a:t>input</a:t>
            </a:r>
            <a:r>
              <a:rPr lang="ko-KR" altLang="en-US" sz="1600" dirty="0"/>
              <a:t>은 파이썬 결과창에 직접 입력한 수치를 </a:t>
            </a:r>
            <a:r>
              <a:rPr lang="ko-KR" altLang="en-US" sz="1600" dirty="0" err="1"/>
              <a:t>입력받게</a:t>
            </a:r>
            <a:r>
              <a:rPr lang="ko-KR" altLang="en-US" sz="1600" dirty="0"/>
              <a:t> 되는 함수이다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없어도 상관 없지만 구지 </a:t>
            </a:r>
            <a:r>
              <a:rPr lang="en-US" altLang="ko-KR" sz="1600" dirty="0"/>
              <a:t>int</a:t>
            </a:r>
            <a:r>
              <a:rPr lang="ko-KR" altLang="en-US" sz="1600" dirty="0"/>
              <a:t>를 이용한 것은 정수만을 받기 위함이다</a:t>
            </a:r>
            <a:r>
              <a:rPr lang="en-US" altLang="ko-KR" sz="1600" dirty="0"/>
              <a:t>. </a:t>
            </a:r>
            <a:r>
              <a:rPr lang="ko-KR" altLang="en-US" sz="1600" dirty="0"/>
              <a:t>실수로 단어를 입력할 경우 컴퓨터는 </a:t>
            </a:r>
            <a:r>
              <a:rPr lang="en-US" altLang="ko-KR" sz="1600" dirty="0"/>
              <a:t>0x2c </a:t>
            </a:r>
            <a:r>
              <a:rPr lang="ko-KR" altLang="en-US" sz="1600" dirty="0"/>
              <a:t>같은 </a:t>
            </a:r>
            <a:r>
              <a:rPr lang="en-US" altLang="ko-KR" sz="1600" dirty="0"/>
              <a:t>16</a:t>
            </a:r>
            <a:r>
              <a:rPr lang="ko-KR" altLang="en-US" sz="1600" dirty="0"/>
              <a:t>진수로 받아들이게 되는데 이런 실수를 없애기 위한 것이다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2465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기본함수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3268" y="1212275"/>
            <a:ext cx="11502912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 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money 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 우체국L" panose="02030504000101010101" pitchFamily="18" charset="-127"/>
              </a:rPr>
              <a:t>돈을 넣어 주세요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 우체국L" panose="02030504000101010101" pitchFamily="18" charset="-127"/>
              </a:rPr>
              <a:t>커피 한잔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300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 우체국L" panose="02030504000101010101" pitchFamily="18" charset="-127"/>
              </a:rPr>
              <a:t>원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): 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'%d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 우체국L" panose="02030504000101010101" pitchFamily="18" charset="-127"/>
              </a:rPr>
              <a:t>을 넣었습니다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.'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%money)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money ==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 우체국L" panose="02030504000101010101" pitchFamily="18" charset="-127"/>
              </a:rPr>
              <a:t>커피를 줍니다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coffee = coffee-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money &gt;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 우체국L" panose="02030504000101010101" pitchFamily="18" charset="-127"/>
              </a:rPr>
              <a:t>거스름돈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%d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 우체국L" panose="02030504000101010101" pitchFamily="18" charset="-127"/>
              </a:rPr>
              <a:t>를 주고 커피를 줍니다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%(money-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coffee = coffee-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 우체국L" panose="02030504000101010101" pitchFamily="18" charset="-127"/>
              </a:rPr>
              <a:t>돈을 다시 돌려주고 커피를 주지 않습니다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 우체국L" panose="02030504000101010101" pitchFamily="18" charset="-127"/>
              </a:rPr>
              <a:t>남은 커피의 양은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%d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 우체국L" panose="02030504000101010101" pitchFamily="18" charset="-127"/>
              </a:rPr>
              <a:t>개 입니다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%coffee)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 ==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 우체국L" panose="02030504000101010101" pitchFamily="18" charset="-127"/>
              </a:rPr>
              <a:t>커피가 다 떨어졌습니다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 우체국L" panose="02030504000101010101" pitchFamily="18" charset="-127"/>
              </a:rPr>
              <a:t>판매를 중지합니다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45514" y="1566218"/>
            <a:ext cx="357770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결과부터 도출하면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input </a:t>
            </a:r>
            <a:r>
              <a:rPr lang="ko-KR" altLang="en-US" dirty="0"/>
              <a:t>값에 해당하는 </a:t>
            </a:r>
            <a:r>
              <a:rPr lang="en-US" altLang="ko-KR" dirty="0"/>
              <a:t>if</a:t>
            </a:r>
            <a:r>
              <a:rPr lang="ko-KR" altLang="en-US" dirty="0"/>
              <a:t>문이 먼저 수행되고 </a:t>
            </a:r>
            <a:endParaRPr lang="en-US" altLang="ko-KR" dirty="0"/>
          </a:p>
          <a:p>
            <a:r>
              <a:rPr lang="ko-KR" altLang="en-US" dirty="0"/>
              <a:t>그 이후 </a:t>
            </a:r>
            <a:r>
              <a:rPr lang="en-US" altLang="ko-KR" dirty="0"/>
              <a:t>coffee </a:t>
            </a:r>
            <a:r>
              <a:rPr lang="ko-KR" altLang="en-US" dirty="0"/>
              <a:t>변수가 </a:t>
            </a:r>
            <a:r>
              <a:rPr lang="en-US" altLang="ko-KR" dirty="0"/>
              <a:t>0</a:t>
            </a:r>
            <a:r>
              <a:rPr lang="ko-KR" altLang="en-US" dirty="0"/>
              <a:t>인지 확인하는 </a:t>
            </a:r>
            <a:r>
              <a:rPr lang="en-US" altLang="ko-KR" dirty="0"/>
              <a:t>if</a:t>
            </a:r>
            <a:r>
              <a:rPr lang="ko-KR" altLang="en-US" dirty="0"/>
              <a:t>문이 수행된다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coffee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아니라면 문장은 여기서 끝나므로 다시 처음으로 돌아가 </a:t>
            </a:r>
            <a:r>
              <a:rPr lang="en-US" altLang="ko-KR" dirty="0"/>
              <a:t>input</a:t>
            </a:r>
            <a:r>
              <a:rPr lang="ko-KR" altLang="en-US" dirty="0"/>
              <a:t>값을 요구하게 되고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coffee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이 되는 시점에서 위 </a:t>
            </a:r>
            <a:r>
              <a:rPr lang="en-US" altLang="ko-KR" dirty="0"/>
              <a:t>if</a:t>
            </a:r>
            <a:r>
              <a:rPr lang="ko-KR" altLang="en-US" dirty="0"/>
              <a:t>문의 </a:t>
            </a:r>
            <a:r>
              <a:rPr lang="en-US" altLang="ko-KR" dirty="0"/>
              <a:t>else</a:t>
            </a:r>
            <a:r>
              <a:rPr lang="ko-KR" altLang="en-US" dirty="0"/>
              <a:t>가 아닌 </a:t>
            </a:r>
            <a:r>
              <a:rPr lang="en-US" altLang="ko-KR" dirty="0"/>
              <a:t>if </a:t>
            </a:r>
            <a:r>
              <a:rPr lang="ko-KR" altLang="en-US" dirty="0"/>
              <a:t>혹은 </a:t>
            </a:r>
            <a:r>
              <a:rPr lang="en-US" altLang="ko-KR" dirty="0" err="1"/>
              <a:t>elif</a:t>
            </a:r>
            <a:r>
              <a:rPr lang="ko-KR" altLang="en-US" dirty="0"/>
              <a:t>를 수행하게 되면 </a:t>
            </a:r>
            <a:r>
              <a:rPr lang="en-US" altLang="ko-KR" dirty="0"/>
              <a:t>coffee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으로 저장되게 되는데 이때 마지막 </a:t>
            </a:r>
            <a:r>
              <a:rPr lang="en-US" altLang="ko-KR" dirty="0"/>
              <a:t>if</a:t>
            </a:r>
            <a:r>
              <a:rPr lang="ko-KR" altLang="en-US" dirty="0"/>
              <a:t>문에서 </a:t>
            </a:r>
            <a:r>
              <a:rPr lang="en-US" altLang="ko-KR" dirty="0"/>
              <a:t>coffee = 0</a:t>
            </a:r>
            <a:r>
              <a:rPr lang="ko-KR" altLang="en-US" dirty="0"/>
              <a:t>이 되므로 </a:t>
            </a:r>
            <a:r>
              <a:rPr lang="en-US" altLang="ko-KR" dirty="0"/>
              <a:t>break</a:t>
            </a:r>
            <a:r>
              <a:rPr lang="ko-KR" altLang="en-US" dirty="0"/>
              <a:t>를 수행하여 루프가 종료되게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9472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기본함수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부터 </a:t>
            </a:r>
            <a:r>
              <a:rPr lang="en-US" altLang="ko-KR" dirty="0"/>
              <a:t>100 </a:t>
            </a:r>
            <a:r>
              <a:rPr lang="ko-KR" altLang="en-US" dirty="0"/>
              <a:t>까지 출력하고 </a:t>
            </a:r>
            <a:r>
              <a:rPr lang="en-US" altLang="ko-KR" dirty="0"/>
              <a:t>100</a:t>
            </a:r>
            <a:r>
              <a:rPr lang="ko-KR" altLang="en-US" dirty="0"/>
              <a:t>이 되는 시점에서 프로그램이 종료되는 프로그램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03391C0-F617-45D8-89CC-4E6B7C544404}"/>
              </a:ext>
            </a:extLst>
          </p:cNvPr>
          <p:cNvSpPr txBox="1"/>
          <p:nvPr/>
        </p:nvSpPr>
        <p:spPr>
          <a:xfrm>
            <a:off x="539496" y="1695339"/>
            <a:ext cx="4050792" cy="2031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(1)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a = 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while True: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print(a)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a = a + 1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if a == 101: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break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F3C43C2-9329-4679-8220-2B8357FD2964}"/>
              </a:ext>
            </a:extLst>
          </p:cNvPr>
          <p:cNvSpPr txBox="1"/>
          <p:nvPr/>
        </p:nvSpPr>
        <p:spPr>
          <a:xfrm>
            <a:off x="5245608" y="1695339"/>
            <a:ext cx="4050792" cy="2031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(2)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a = 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while a &lt;= 100: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print(a)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a = a + 1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DD9937B-8D65-4D70-A037-43F19C5EAB78}"/>
              </a:ext>
            </a:extLst>
          </p:cNvPr>
          <p:cNvSpPr txBox="1"/>
          <p:nvPr/>
        </p:nvSpPr>
        <p:spPr>
          <a:xfrm>
            <a:off x="539496" y="4304959"/>
            <a:ext cx="4050792" cy="23083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(3)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a = 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while a &lt; 101: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print(a)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a = a + 1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372F475-BCC1-47D3-8ABE-80AF25BD2FB2}"/>
              </a:ext>
            </a:extLst>
          </p:cNvPr>
          <p:cNvSpPr txBox="1"/>
          <p:nvPr/>
        </p:nvSpPr>
        <p:spPr>
          <a:xfrm>
            <a:off x="5245608" y="4304959"/>
            <a:ext cx="4050792" cy="23083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(4)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a = 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while True: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if a &lt;= 100: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print(a)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a = a + 1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else: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break	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626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NUMPY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배열은 동일한 </a:t>
            </a:r>
            <a:r>
              <a:rPr lang="ko-KR" altLang="en-US" dirty="0" err="1"/>
              <a:t>자료형을</a:t>
            </a:r>
            <a:r>
              <a:rPr lang="ko-KR" altLang="en-US" dirty="0"/>
              <a:t> 가지는 값들이 </a:t>
            </a:r>
            <a:r>
              <a:rPr lang="ko-KR" altLang="en-US" dirty="0" err="1"/>
              <a:t>격자판</a:t>
            </a:r>
            <a:r>
              <a:rPr lang="ko-KR" altLang="en-US" dirty="0"/>
              <a:t> 형태로 있는 것이다</a:t>
            </a:r>
            <a:r>
              <a:rPr lang="en-US" altLang="ko-KR" dirty="0"/>
              <a:t>. </a:t>
            </a:r>
            <a:r>
              <a:rPr lang="ko-KR" altLang="en-US" dirty="0"/>
              <a:t>각각의 값들은 </a:t>
            </a:r>
            <a:r>
              <a:rPr lang="ko-KR" altLang="en-US" dirty="0" err="1"/>
              <a:t>튜플</a:t>
            </a:r>
            <a:r>
              <a:rPr lang="ko-KR" altLang="en-US" dirty="0"/>
              <a:t> 형태로 색인된다</a:t>
            </a:r>
            <a:r>
              <a:rPr lang="en-US" altLang="ko-KR" dirty="0"/>
              <a:t>. rank</a:t>
            </a:r>
            <a:r>
              <a:rPr lang="ko-KR" altLang="en-US" dirty="0"/>
              <a:t>는 배열의 차원을 의미하며 </a:t>
            </a:r>
            <a:r>
              <a:rPr lang="en-US" altLang="ko-KR" dirty="0"/>
              <a:t>shape</a:t>
            </a:r>
            <a:r>
              <a:rPr lang="ko-KR" altLang="en-US" dirty="0"/>
              <a:t>는 각 차원의 크기를 알려주는 정수들이 모인 </a:t>
            </a:r>
            <a:r>
              <a:rPr lang="ko-KR" altLang="en-US" dirty="0" err="1"/>
              <a:t>튜플이다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파이썬의</a:t>
            </a:r>
            <a:r>
              <a:rPr lang="ko-KR" altLang="en-US" dirty="0"/>
              <a:t> 리스트를 중첩해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배열을 초기화 할 수 있고</a:t>
            </a:r>
            <a:r>
              <a:rPr lang="en-US" altLang="ko-KR" dirty="0"/>
              <a:t>, </a:t>
            </a:r>
            <a:r>
              <a:rPr lang="ko-KR" altLang="en-US" dirty="0"/>
              <a:t>대괄호를 통해 각 요소에 접근할 수 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5F3CCFB-E8CB-43B9-8275-E3F6CF166579}"/>
              </a:ext>
            </a:extLst>
          </p:cNvPr>
          <p:cNvSpPr txBox="1"/>
          <p:nvPr/>
        </p:nvSpPr>
        <p:spPr>
          <a:xfrm>
            <a:off x="808890" y="3295526"/>
            <a:ext cx="50249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 = </a:t>
            </a:r>
            <a:r>
              <a:rPr lang="en-US" altLang="ko-KR" dirty="0" err="1">
                <a:solidFill>
                  <a:schemeClr val="bg1"/>
                </a:solidFill>
              </a:rPr>
              <a:t>numpy.array</a:t>
            </a:r>
            <a:r>
              <a:rPr lang="en-US" altLang="ko-KR" dirty="0">
                <a:solidFill>
                  <a:schemeClr val="bg1"/>
                </a:solidFill>
              </a:rPr>
              <a:t>([1, 2, 3])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여기서 </a:t>
            </a:r>
            <a:r>
              <a:rPr lang="en-US" altLang="ko-KR" dirty="0">
                <a:solidFill>
                  <a:schemeClr val="bg1"/>
                </a:solidFill>
              </a:rPr>
              <a:t>a</a:t>
            </a:r>
            <a:r>
              <a:rPr lang="ko-KR" altLang="en-US" dirty="0">
                <a:solidFill>
                  <a:schemeClr val="bg1"/>
                </a:solidFill>
              </a:rPr>
              <a:t>의 </a:t>
            </a:r>
            <a:r>
              <a:rPr lang="en-US" altLang="ko-KR" dirty="0">
                <a:solidFill>
                  <a:schemeClr val="bg1"/>
                </a:solidFill>
              </a:rPr>
              <a:t>rank</a:t>
            </a:r>
            <a:r>
              <a:rPr lang="ko-KR" altLang="en-US" dirty="0">
                <a:solidFill>
                  <a:schemeClr val="bg1"/>
                </a:solidFill>
              </a:rPr>
              <a:t>는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이고 </a:t>
            </a:r>
            <a:r>
              <a:rPr lang="en-US" altLang="ko-KR" dirty="0">
                <a:solidFill>
                  <a:schemeClr val="bg1"/>
                </a:solidFill>
              </a:rPr>
              <a:t>shape</a:t>
            </a:r>
            <a:r>
              <a:rPr lang="ko-KR" altLang="en-US" dirty="0">
                <a:solidFill>
                  <a:schemeClr val="bg1"/>
                </a:solidFill>
              </a:rPr>
              <a:t>는</a:t>
            </a:r>
            <a:r>
              <a:rPr lang="en-US" altLang="ko-KR" dirty="0">
                <a:solidFill>
                  <a:schemeClr val="bg1"/>
                </a:solidFill>
              </a:rPr>
              <a:t>(1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,3)</a:t>
            </a:r>
            <a:r>
              <a:rPr lang="ko-KR" altLang="en-US" dirty="0">
                <a:solidFill>
                  <a:schemeClr val="bg1"/>
                </a:solidFill>
              </a:rPr>
              <a:t>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만약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b = </a:t>
            </a:r>
            <a:r>
              <a:rPr lang="en-US" altLang="ko-KR" dirty="0" err="1">
                <a:solidFill>
                  <a:schemeClr val="bg1"/>
                </a:solidFill>
              </a:rPr>
              <a:t>np.array</a:t>
            </a:r>
            <a:r>
              <a:rPr lang="en-US" altLang="ko-KR" dirty="0">
                <a:solidFill>
                  <a:schemeClr val="bg1"/>
                </a:solidFill>
              </a:rPr>
              <a:t>([1, 2, 3], [4, 5, 6])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이면 </a:t>
            </a:r>
            <a:r>
              <a:rPr lang="en-US" altLang="ko-KR" dirty="0">
                <a:solidFill>
                  <a:schemeClr val="bg1"/>
                </a:solidFill>
              </a:rPr>
              <a:t>rank</a:t>
            </a:r>
            <a:r>
              <a:rPr lang="ko-KR" altLang="en-US" dirty="0">
                <a:solidFill>
                  <a:schemeClr val="bg1"/>
                </a:solidFill>
              </a:rPr>
              <a:t>는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이고 </a:t>
            </a:r>
            <a:r>
              <a:rPr lang="en-US" altLang="ko-KR" dirty="0">
                <a:solidFill>
                  <a:schemeClr val="bg1"/>
                </a:solidFill>
              </a:rPr>
              <a:t>shape</a:t>
            </a:r>
            <a:r>
              <a:rPr lang="ko-KR" altLang="en-US" dirty="0">
                <a:solidFill>
                  <a:schemeClr val="bg1"/>
                </a:solidFill>
              </a:rPr>
              <a:t>는 </a:t>
            </a:r>
            <a:r>
              <a:rPr lang="en-US" altLang="ko-KR" dirty="0">
                <a:solidFill>
                  <a:schemeClr val="bg1"/>
                </a:solidFill>
              </a:rPr>
              <a:t>(2, 3)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2C45965-AB48-490B-8B76-6A8F7AFAE783}"/>
              </a:ext>
            </a:extLst>
          </p:cNvPr>
          <p:cNvSpPr txBox="1"/>
          <p:nvPr/>
        </p:nvSpPr>
        <p:spPr>
          <a:xfrm>
            <a:off x="5833872" y="3575179"/>
            <a:ext cx="50249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이해가 어렵다면 행렬을 생각하면 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a = [ 1   2   3 ]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b =  1   2   3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4   5   6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인 행렬에 </a:t>
            </a:r>
            <a:r>
              <a:rPr lang="en-US" altLang="ko-KR" dirty="0">
                <a:solidFill>
                  <a:schemeClr val="bg1"/>
                </a:solidFill>
              </a:rPr>
              <a:t>shape</a:t>
            </a:r>
            <a:r>
              <a:rPr lang="ko-KR" altLang="en-US" dirty="0">
                <a:solidFill>
                  <a:schemeClr val="bg1"/>
                </a:solidFill>
              </a:rPr>
              <a:t>는 각 행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열을 표시한 것이라 생각하면 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ED592690-50C8-481C-A38F-B3EC86A33708}"/>
              </a:ext>
            </a:extLst>
          </p:cNvPr>
          <p:cNvCxnSpPr>
            <a:cxnSpLocks/>
          </p:cNvCxnSpPr>
          <p:nvPr/>
        </p:nvCxnSpPr>
        <p:spPr>
          <a:xfrm>
            <a:off x="6355080" y="5006340"/>
            <a:ext cx="0" cy="557784"/>
          </a:xfrm>
          <a:prstGeom prst="line">
            <a:avLst/>
          </a:prstGeom>
          <a:ln>
            <a:solidFill>
              <a:srgbClr val="76717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65FA4F46-93D7-4BB0-8784-1BDF7921CD5D}"/>
              </a:ext>
            </a:extLst>
          </p:cNvPr>
          <p:cNvCxnSpPr>
            <a:cxnSpLocks/>
          </p:cNvCxnSpPr>
          <p:nvPr/>
        </p:nvCxnSpPr>
        <p:spPr>
          <a:xfrm>
            <a:off x="7495032" y="5006340"/>
            <a:ext cx="0" cy="557784"/>
          </a:xfrm>
          <a:prstGeom prst="line">
            <a:avLst/>
          </a:prstGeom>
          <a:ln>
            <a:solidFill>
              <a:srgbClr val="76717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670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NUMPY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/>
              <a:t>Numpy</a:t>
            </a:r>
            <a:r>
              <a:rPr lang="ko-KR" altLang="en-US" b="1" dirty="0"/>
              <a:t>의 기본 함수</a:t>
            </a:r>
            <a:endParaRPr lang="en-US" altLang="ko-KR" b="1" dirty="0"/>
          </a:p>
          <a:p>
            <a:pPr lvl="1"/>
            <a:r>
              <a:rPr lang="en-US" altLang="ko-KR" dirty="0" err="1"/>
              <a:t>Numpy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사용할 때에는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모듈을 </a:t>
            </a:r>
            <a:r>
              <a:rPr lang="en-US" altLang="ko-KR" dirty="0"/>
              <a:t>import</a:t>
            </a:r>
            <a:r>
              <a:rPr lang="ko-KR" altLang="en-US" dirty="0"/>
              <a:t>해야 한다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np.array</a:t>
            </a:r>
            <a:r>
              <a:rPr lang="en-US" altLang="ko-KR" dirty="0"/>
              <a:t>([1, 2, 3])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np.zeros</a:t>
            </a:r>
            <a:r>
              <a:rPr lang="en-US" altLang="ko-KR" dirty="0"/>
              <a:t>((2, 2))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np.full</a:t>
            </a:r>
            <a:r>
              <a:rPr lang="en-US" altLang="ko-KR" dirty="0"/>
              <a:t>((2, 2), 5) 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np.random.random</a:t>
            </a:r>
            <a:r>
              <a:rPr lang="en-US" altLang="ko-KR" dirty="0"/>
              <a:t>((2, 2))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3267" y="2081524"/>
            <a:ext cx="11585359" cy="342371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import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lang="en-US" altLang="ko-KR" sz="1600" dirty="0" err="1">
                <a:solidFill>
                  <a:srgbClr val="111111"/>
                </a:solidFill>
                <a:latin typeface="Arial Unicode MS" panose="020B0604020202020204" pitchFamily="50" charset="-127"/>
              </a:rPr>
              <a:t>numpy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 as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np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0CCC2F8-A686-47FF-B27D-B8E677FC4C32}"/>
              </a:ext>
            </a:extLst>
          </p:cNvPr>
          <p:cNvSpPr txBox="1"/>
          <p:nvPr/>
        </p:nvSpPr>
        <p:spPr>
          <a:xfrm>
            <a:off x="4833803" y="2618628"/>
            <a:ext cx="647395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가장 기본적인 </a:t>
            </a:r>
            <a:r>
              <a:rPr lang="en-US" altLang="ko-KR" sz="1600" dirty="0" err="1">
                <a:solidFill>
                  <a:schemeClr val="bg1"/>
                </a:solidFill>
              </a:rPr>
              <a:t>numpy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배열 생성 함수이다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괄호 안에 입력된 </a:t>
            </a:r>
            <a:r>
              <a:rPr lang="en-US" altLang="ko-KR" sz="1600" dirty="0">
                <a:solidFill>
                  <a:schemeClr val="bg1"/>
                </a:solidFill>
              </a:rPr>
              <a:t>shape</a:t>
            </a:r>
            <a:r>
              <a:rPr lang="ko-KR" altLang="en-US" sz="1600" dirty="0">
                <a:solidFill>
                  <a:schemeClr val="bg1"/>
                </a:solidFill>
              </a:rPr>
              <a:t> 크기에 모든 요소가 </a:t>
            </a:r>
            <a:r>
              <a:rPr lang="en-US" altLang="ko-KR" sz="1600" dirty="0">
                <a:solidFill>
                  <a:schemeClr val="bg1"/>
                </a:solidFill>
              </a:rPr>
              <a:t>0</a:t>
            </a:r>
            <a:r>
              <a:rPr lang="ko-KR" altLang="en-US" sz="1600" dirty="0">
                <a:solidFill>
                  <a:schemeClr val="bg1"/>
                </a:solidFill>
              </a:rPr>
              <a:t>인 배열을 생성한다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괄호 안에 </a:t>
            </a:r>
            <a:r>
              <a:rPr lang="en-US" altLang="ko-KR" sz="1600" dirty="0">
                <a:solidFill>
                  <a:schemeClr val="bg1"/>
                </a:solidFill>
              </a:rPr>
              <a:t>shape</a:t>
            </a:r>
            <a:r>
              <a:rPr lang="ko-KR" altLang="en-US" sz="1600" dirty="0">
                <a:solidFill>
                  <a:schemeClr val="bg1"/>
                </a:solidFill>
              </a:rPr>
              <a:t>를 입력하고 그 뒤로 특정 정수 값을 입력하면 동일한 </a:t>
            </a:r>
            <a:r>
              <a:rPr lang="en-US" altLang="ko-KR" sz="1600" dirty="0">
                <a:solidFill>
                  <a:schemeClr val="bg1"/>
                </a:solidFill>
              </a:rPr>
              <a:t>shape</a:t>
            </a:r>
            <a:r>
              <a:rPr lang="ko-KR" altLang="en-US" sz="1600" dirty="0">
                <a:solidFill>
                  <a:schemeClr val="bg1"/>
                </a:solidFill>
              </a:rPr>
              <a:t>에 특정 정수 값으로만 이루어진 배열을 생성한다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괄호 안에 입력된 </a:t>
            </a:r>
            <a:r>
              <a:rPr lang="en-US" altLang="ko-KR" sz="1600" dirty="0">
                <a:solidFill>
                  <a:schemeClr val="bg1"/>
                </a:solidFill>
              </a:rPr>
              <a:t>shape</a:t>
            </a:r>
            <a:r>
              <a:rPr lang="ko-KR" altLang="en-US" sz="1600" dirty="0">
                <a:solidFill>
                  <a:schemeClr val="bg1"/>
                </a:solidFill>
              </a:rPr>
              <a:t>만큼의 배열을 생성하고 그 안의 요소가 완전히 랜덤으로 생성된다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8565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NUMPY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에서는 </a:t>
            </a:r>
            <a:r>
              <a:rPr lang="en-US" altLang="ko-KR" dirty="0"/>
              <a:t>sin cos tan </a:t>
            </a:r>
            <a:r>
              <a:rPr lang="en-US" altLang="ko-KR" dirty="0" err="1"/>
              <a:t>sinh</a:t>
            </a:r>
            <a:r>
              <a:rPr lang="en-US" altLang="ko-KR" dirty="0"/>
              <a:t> </a:t>
            </a:r>
            <a:r>
              <a:rPr lang="en-US" altLang="ko-KR" dirty="0" err="1"/>
              <a:t>cosh</a:t>
            </a:r>
            <a:r>
              <a:rPr lang="en-US" altLang="ko-KR" dirty="0"/>
              <a:t> </a:t>
            </a:r>
            <a:r>
              <a:rPr lang="en-US" altLang="ko-KR" dirty="0" err="1"/>
              <a:t>tanh</a:t>
            </a:r>
            <a:r>
              <a:rPr lang="ko-KR" altLang="en-US" dirty="0"/>
              <a:t>등의 삼각함수에 관한 함수를 포함하고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547151"/>
              </p:ext>
            </p:extLst>
          </p:nvPr>
        </p:nvGraphicFramePr>
        <p:xfrm>
          <a:off x="545606" y="1749880"/>
          <a:ext cx="6324600" cy="419100"/>
        </p:xfrm>
        <a:graphic>
          <a:graphicData uri="http://schemas.openxmlformats.org/drawingml/2006/table">
            <a:tbl>
              <a:tblPr/>
              <a:tblGrid>
                <a:gridCol w="6324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ko-KR" altLang="en-US" sz="1200" b="1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삼각함수 </a:t>
                      </a:r>
                      <a:r>
                        <a:rPr lang="en-US" altLang="ko-KR" sz="12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trigonometric functions) : </a:t>
                      </a:r>
                      <a:r>
                        <a:rPr lang="en-US" sz="1200" b="1" dirty="0" err="1">
                          <a:solidFill>
                            <a:srgbClr val="09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np.sin</a:t>
                      </a:r>
                      <a:r>
                        <a:rPr lang="en-US" sz="1200" b="1" dirty="0">
                          <a:solidFill>
                            <a:srgbClr val="09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r>
                        <a:rPr lang="en-US" sz="12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en-US" sz="1200" b="1" dirty="0" err="1">
                          <a:solidFill>
                            <a:srgbClr val="09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np.cos</a:t>
                      </a:r>
                      <a:r>
                        <a:rPr lang="en-US" sz="1200" b="1" dirty="0">
                          <a:solidFill>
                            <a:srgbClr val="09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r>
                        <a:rPr lang="en-US" sz="12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en-US" sz="1200" b="1" dirty="0" err="1">
                          <a:solidFill>
                            <a:srgbClr val="09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np.tan</a:t>
                      </a:r>
                      <a:r>
                        <a:rPr lang="en-US" sz="1200" b="1" dirty="0">
                          <a:solidFill>
                            <a:srgbClr val="09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BC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45606" y="2244625"/>
            <a:ext cx="85983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</a:rPr>
              <a:t>import 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numpy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</a:rPr>
              <a:t> as np</a:t>
            </a:r>
            <a:endParaRPr lang="en-US" altLang="ko-KR" sz="1400" dirty="0">
              <a:solidFill>
                <a:schemeClr val="bg1"/>
              </a:solidFill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/>
            </a:r>
            <a:br>
              <a:rPr lang="en-US" altLang="ko-KR" sz="1400" dirty="0">
                <a:solidFill>
                  <a:schemeClr val="bg1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endParaRPr lang="en-US" altLang="ko-KR" sz="1400" dirty="0">
              <a:solidFill>
                <a:schemeClr val="bg1"/>
              </a:solidFill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&gt;&gt;&gt;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np.sin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np.array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</a:rPr>
              <a:t>((0., 30., 45., 60., 90.))*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np.pi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 / 180.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</a:rPr>
              <a:t>)</a:t>
            </a:r>
            <a:endParaRPr lang="en-US" altLang="ko-KR" sz="1400" dirty="0">
              <a:solidFill>
                <a:schemeClr val="bg1"/>
              </a:solidFill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</a:rPr>
              <a:t>array([ 0.        ,  0.5       ,  0.70710678,  0.8660254 ,  1.        ])</a:t>
            </a:r>
            <a:endParaRPr lang="en-US" altLang="ko-KR" sz="1400" dirty="0">
              <a:solidFill>
                <a:schemeClr val="bg1"/>
              </a:solidFill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/>
            </a:r>
            <a:br>
              <a:rPr lang="en-US" altLang="ko-KR" sz="1400" dirty="0">
                <a:solidFill>
                  <a:schemeClr val="bg1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endParaRPr lang="en-US" altLang="ko-KR" sz="1400" dirty="0">
              <a:solidFill>
                <a:schemeClr val="bg1"/>
              </a:solidFill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</a:rPr>
              <a:t>&gt;&gt;&gt; 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np.cos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np.array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</a:rPr>
              <a:t>((0., 30., 45., 60., 90.))*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np.pi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 / 180.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</a:rPr>
              <a:t>)</a:t>
            </a:r>
            <a:endParaRPr lang="en-US" altLang="ko-KR" sz="1400" dirty="0">
              <a:solidFill>
                <a:schemeClr val="bg1"/>
              </a:solidFill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</a:rPr>
              <a:t>array([  1.00000000e+00,   8.66025404e-01,   7.07106781e-01,</a:t>
            </a:r>
            <a:r>
              <a:rPr lang="en-US" altLang="ko-KR" sz="1400" dirty="0">
                <a:solidFill>
                  <a:schemeClr val="bg1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/>
            </a:r>
            <a:br>
              <a:rPr lang="en-US" altLang="ko-KR" sz="1400" dirty="0">
                <a:solidFill>
                  <a:schemeClr val="bg1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</a:rPr>
              <a:t>          5.00000000e-01,   6.12323400e-17])</a:t>
            </a:r>
            <a:endParaRPr lang="en-US" altLang="ko-KR" sz="1400" dirty="0">
              <a:solidFill>
                <a:schemeClr val="bg1"/>
              </a:solidFill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/>
            </a:r>
            <a:br>
              <a:rPr lang="en-US" altLang="ko-KR" sz="1400" dirty="0">
                <a:solidFill>
                  <a:schemeClr val="bg1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altLang="ko-KR" sz="1400" dirty="0">
                <a:solidFill>
                  <a:schemeClr val="bg1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&gt;&gt;&gt;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</a:rPr>
              <a:t>: 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np.tan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np.array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</a:rPr>
              <a:t>((0., 30., 45., 60., 90.))*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np.pi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 / 180.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</a:rPr>
              <a:t>)</a:t>
            </a:r>
            <a:endParaRPr lang="en-US" altLang="ko-KR" sz="1400" dirty="0">
              <a:solidFill>
                <a:schemeClr val="bg1"/>
              </a:solidFill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</a:rPr>
              <a:t>array([  0.00000000e+00,   5.77350269e-01,   1.00000000e+00,</a:t>
            </a:r>
            <a:r>
              <a:rPr lang="en-US" altLang="ko-KR" sz="1400" dirty="0">
                <a:solidFill>
                  <a:schemeClr val="bg1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/>
            </a:r>
            <a:br>
              <a:rPr lang="en-US" altLang="ko-KR" sz="1400" dirty="0">
                <a:solidFill>
                  <a:schemeClr val="bg1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</a:rPr>
              <a:t>          1.73205081e+00,   1.63312394e+16])</a:t>
            </a:r>
            <a:endParaRPr lang="en-US" altLang="ko-KR" sz="1400" dirty="0">
              <a:solidFill>
                <a:schemeClr val="bg1"/>
              </a:solidFill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403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NUMPY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랜덤값</a:t>
            </a:r>
            <a:r>
              <a:rPr lang="ko-KR" altLang="en-US" dirty="0"/>
              <a:t> 불러오기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10</a:t>
            </a:r>
            <a:r>
              <a:rPr lang="ko-KR" altLang="en-US" dirty="0" err="1"/>
              <a:t>사이중</a:t>
            </a:r>
            <a:r>
              <a:rPr lang="ko-KR" altLang="en-US" dirty="0"/>
              <a:t> </a:t>
            </a:r>
            <a:r>
              <a:rPr lang="en-US" altLang="ko-KR" dirty="0"/>
              <a:t>[1x3]</a:t>
            </a:r>
            <a:r>
              <a:rPr lang="ko-KR" altLang="en-US" dirty="0"/>
              <a:t>행렬을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3267" y="2157680"/>
            <a:ext cx="11565466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 = np.random.randint(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(array)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70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숫자를 </a:t>
            </a:r>
            <a:r>
              <a:rPr lang="en-US" altLang="ko-KR" dirty="0"/>
              <a:t>print </a:t>
            </a:r>
            <a:r>
              <a:rPr lang="ko-KR" altLang="en-US" dirty="0"/>
              <a:t>하는 방법</a:t>
            </a:r>
            <a:endParaRPr lang="en-US" altLang="ko-KR" dirty="0"/>
          </a:p>
          <a:p>
            <a:pPr lvl="1"/>
            <a:r>
              <a:rPr lang="en-US" altLang="ko-KR" dirty="0"/>
              <a:t>python</a:t>
            </a:r>
            <a:r>
              <a:rPr lang="ko-KR" altLang="en-US" dirty="0"/>
              <a:t>에서는 변수를 </a:t>
            </a:r>
            <a:r>
              <a:rPr lang="ko-KR" altLang="en-US" dirty="0" err="1"/>
              <a:t>지정할때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, a = 3.14 ) C</a:t>
            </a:r>
            <a:r>
              <a:rPr lang="ko-KR" altLang="en-US" dirty="0"/>
              <a:t>언어처럼 숫자의 정의를 내리지 않고 바로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출력할때</a:t>
            </a:r>
            <a:r>
              <a:rPr lang="en-US" altLang="ko-KR" dirty="0"/>
              <a:t>, </a:t>
            </a:r>
            <a:r>
              <a:rPr lang="ko-KR" altLang="en-US" dirty="0"/>
              <a:t>원하는 숫자의 형태</a:t>
            </a:r>
            <a:r>
              <a:rPr lang="en-US" altLang="ko-KR" dirty="0"/>
              <a:t>(</a:t>
            </a: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)</a:t>
            </a:r>
            <a:r>
              <a:rPr lang="ko-KR" altLang="en-US" dirty="0"/>
              <a:t>로 나타내기 위하여 다음과 같이 </a:t>
            </a:r>
            <a:r>
              <a:rPr lang="ko-KR" altLang="en-US" dirty="0" err="1"/>
              <a:t>사용해야한다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동시에 여러 개의 변수에 대한 수를 </a:t>
            </a:r>
            <a:r>
              <a:rPr lang="ko-KR" altLang="en-US" dirty="0" err="1"/>
              <a:t>나타낼경우에는</a:t>
            </a:r>
            <a:r>
              <a:rPr lang="ko-KR" altLang="en-US" dirty="0"/>
              <a:t> 차례로 표기한다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3266" y="2533202"/>
            <a:ext cx="11565467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'%d'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#3.14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를 정수로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출력한다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＇%f'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#3.14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를 실수로 출력한다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3.140000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＇%.2f'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#3.14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를 소수점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째자리까지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출력한다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3.14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3266" y="4891181"/>
            <a:ext cx="11565467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'%d %f %.2f'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3 3.140000 3.14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27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NUMPY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matplotlib.pyplot</a:t>
            </a:r>
            <a:r>
              <a:rPr lang="en-US" altLang="ko-KR" dirty="0"/>
              <a:t> </a:t>
            </a:r>
            <a:r>
              <a:rPr lang="ko-KR" altLang="en-US" dirty="0"/>
              <a:t>모듈을 </a:t>
            </a:r>
            <a:r>
              <a:rPr lang="en-US" altLang="ko-KR" dirty="0"/>
              <a:t>import</a:t>
            </a:r>
            <a:r>
              <a:rPr lang="ko-KR" altLang="en-US" dirty="0"/>
              <a:t>하면 그래프를 </a:t>
            </a:r>
            <a:r>
              <a:rPr lang="ko-KR" altLang="en-US" dirty="0" err="1"/>
              <a:t>그릴수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다음을 설치한다</a:t>
            </a:r>
            <a:r>
              <a:rPr lang="en-US" altLang="ko-KR" dirty="0"/>
              <a:t>. (</a:t>
            </a:r>
            <a:r>
              <a:rPr lang="ko-KR" altLang="en-US" dirty="0"/>
              <a:t>터미널에서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092724"/>
              </p:ext>
            </p:extLst>
          </p:nvPr>
        </p:nvGraphicFramePr>
        <p:xfrm>
          <a:off x="541184" y="1570268"/>
          <a:ext cx="7518708" cy="2468880"/>
        </p:xfrm>
        <a:graphic>
          <a:graphicData uri="http://schemas.openxmlformats.org/drawingml/2006/table">
            <a:tbl>
              <a:tblPr/>
              <a:tblGrid>
                <a:gridCol w="75187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  <a:p>
                      <a:r>
                        <a:rPr lang="en-US" sz="1600" dirty="0">
                          <a:solidFill>
                            <a:srgbClr val="000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&gt;&gt;&gt;</a:t>
                      </a:r>
                      <a:r>
                        <a:rPr lang="en-US" sz="1600" baseline="0" dirty="0">
                          <a:solidFill>
                            <a:srgbClr val="000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9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import</a:t>
                      </a:r>
                      <a:r>
                        <a:rPr 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sz="1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matplotlib.pyplot</a:t>
                      </a:r>
                      <a:r>
                        <a:rPr 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sz="1600" dirty="0">
                          <a:solidFill>
                            <a:srgbClr val="09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</a:t>
                      </a:r>
                      <a:r>
                        <a:rPr 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sz="1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</a:t>
                      </a:r>
                      <a:endParaRPr lang="en-US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&gt;&gt;&gt; x = </a:t>
                      </a:r>
                      <a:r>
                        <a:rPr lang="en-US" sz="1600" dirty="0" err="1">
                          <a:solidFill>
                            <a:srgbClr val="09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np.arange</a:t>
                      </a:r>
                      <a:r>
                        <a:rPr 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(0, 2*</a:t>
                      </a:r>
                      <a:r>
                        <a:rPr lang="en-US" sz="1600" dirty="0" err="1">
                          <a:solidFill>
                            <a:srgbClr val="09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np.pi</a:t>
                      </a:r>
                      <a:r>
                        <a:rPr 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0.1)</a:t>
                      </a:r>
                    </a:p>
                    <a:p>
                      <a:r>
                        <a:rPr 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&gt;&gt;&gt;</a:t>
                      </a:r>
                      <a:r>
                        <a:rPr lang="en-US" sz="16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 = </a:t>
                      </a:r>
                      <a:r>
                        <a:rPr lang="en-US" sz="1600" b="1" dirty="0" err="1">
                          <a:solidFill>
                            <a:srgbClr val="09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np.sin</a:t>
                      </a:r>
                      <a:r>
                        <a:rPr 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(x)</a:t>
                      </a:r>
                    </a:p>
                    <a:p>
                      <a:r>
                        <a:rPr 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&gt;&gt;&gt;</a:t>
                      </a:r>
                      <a:r>
                        <a:rPr lang="en-US" sz="16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9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plt.plot</a:t>
                      </a:r>
                      <a:r>
                        <a:rPr 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(x, y)</a:t>
                      </a:r>
                    </a:p>
                    <a:p>
                      <a:endParaRPr lang="en-US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</a:t>
                      </a:r>
                      <a:r>
                        <a:rPr lang="en-US" altLang="ko-KR" sz="1800" b="1" i="0" kern="1200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plt.show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4343" name="Picture 7" descr="https://t1.daumcdn.net/cfile/tistory/2725523B58C7F945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808" y="1619797"/>
            <a:ext cx="3590925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2AF2E852-7F98-4A01-9B2B-E58EE7F93F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88" t="52198" r="60665" b="42128"/>
          <a:stretch/>
        </p:blipFill>
        <p:spPr>
          <a:xfrm>
            <a:off x="541184" y="5287732"/>
            <a:ext cx="5993573" cy="69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39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NUMPY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653" y="1532781"/>
            <a:ext cx="5835586" cy="499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80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9737" y="2463672"/>
            <a:ext cx="5739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질의응답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9738" y="2899959"/>
            <a:ext cx="2169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Question &amp; Answer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4559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6200000">
            <a:off x="5827455" y="2560501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5400000">
            <a:off x="5827455" y="2490624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53326" y="3232164"/>
            <a:ext cx="629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감사합니다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9039" y="3792135"/>
            <a:ext cx="5719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THANK YOU.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064364" y="-9728"/>
            <a:ext cx="83142" cy="24614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08009" y="4166333"/>
            <a:ext cx="1595853" cy="3023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79006" y="6457890"/>
            <a:ext cx="293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Jihwang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Park. </a:t>
            </a:r>
            <a:b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</a:b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75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01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의 수학계산</a:t>
            </a:r>
            <a:endParaRPr lang="en-US" altLang="ko-KR" dirty="0"/>
          </a:p>
          <a:p>
            <a:pPr lvl="1"/>
            <a:r>
              <a:rPr lang="en-US" altLang="ko-KR" dirty="0" err="1"/>
              <a:t>Phython</a:t>
            </a:r>
            <a:r>
              <a:rPr lang="ko-KR" altLang="en-US" dirty="0"/>
              <a:t>에는 기본적인 계산만 포함하고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121409"/>
              </p:ext>
            </p:extLst>
          </p:nvPr>
        </p:nvGraphicFramePr>
        <p:xfrm>
          <a:off x="1492779" y="1930348"/>
          <a:ext cx="7038976" cy="2255520"/>
        </p:xfrm>
        <a:graphic>
          <a:graphicData uri="http://schemas.openxmlformats.org/drawingml/2006/table">
            <a:tbl>
              <a:tblPr/>
              <a:tblGrid>
                <a:gridCol w="35194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194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  <a:latin typeface="+mn-lt"/>
                        </a:rPr>
                        <a:t>연산자</a:t>
                      </a:r>
                    </a:p>
                  </a:txBody>
                  <a:tcPr marL="76200" marR="76200" marT="19050" marB="190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>
                          <a:effectLst/>
                          <a:latin typeface="+mn-lt"/>
                        </a:rPr>
                        <a:t>의미</a:t>
                      </a:r>
                    </a:p>
                  </a:txBody>
                  <a:tcPr marL="76200" marR="76200" marT="19050" marB="190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76200" marR="76200" marT="19050" marB="190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+mn-lt"/>
                        </a:rPr>
                        <a:t>덧셈</a:t>
                      </a:r>
                    </a:p>
                  </a:txBody>
                  <a:tcPr marL="76200" marR="76200" marT="19050" marB="190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76200" marR="76200" marT="19050" marB="190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+mn-lt"/>
                        </a:rPr>
                        <a:t>뺄셈</a:t>
                      </a:r>
                    </a:p>
                  </a:txBody>
                  <a:tcPr marL="76200" marR="76200" marT="19050" marB="190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L="76200" marR="76200" marT="19050" marB="190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effectLst/>
                          <a:latin typeface="+mn-lt"/>
                        </a:rPr>
                        <a:t>곱셈</a:t>
                      </a:r>
                    </a:p>
                  </a:txBody>
                  <a:tcPr marL="76200" marR="76200" marT="19050" marB="190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  <a:latin typeface="+mn-lt"/>
                        </a:rPr>
                        <a:t>/</a:t>
                      </a:r>
                    </a:p>
                  </a:txBody>
                  <a:tcPr marL="76200" marR="76200" marT="19050" marB="190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effectLst/>
                          <a:latin typeface="+mn-lt"/>
                        </a:rPr>
                        <a:t>나눗셈</a:t>
                      </a:r>
                    </a:p>
                  </a:txBody>
                  <a:tcPr marL="76200" marR="76200" marT="19050" marB="190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+mn-lt"/>
                        </a:rPr>
                        <a:t>**</a:t>
                      </a:r>
                    </a:p>
                  </a:txBody>
                  <a:tcPr marL="76200" marR="76200" marT="19050" marB="190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effectLst/>
                          <a:latin typeface="+mn-lt"/>
                        </a:rPr>
                        <a:t>거듭제곱</a:t>
                      </a:r>
                    </a:p>
                  </a:txBody>
                  <a:tcPr marL="76200" marR="76200" marT="19050" marB="190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+mn-lt"/>
                        </a:rPr>
                        <a:t>//</a:t>
                      </a:r>
                    </a:p>
                  </a:txBody>
                  <a:tcPr marL="76200" marR="76200" marT="19050" marB="190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effectLst/>
                          <a:latin typeface="+mn-lt"/>
                        </a:rPr>
                        <a:t>몫</a:t>
                      </a:r>
                    </a:p>
                  </a:txBody>
                  <a:tcPr marL="76200" marR="76200" marT="19050" marB="190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76200" marR="76200" marT="19050" marB="190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effectLst/>
                          <a:latin typeface="+mn-lt"/>
                        </a:rPr>
                        <a:t>나머지</a:t>
                      </a:r>
                    </a:p>
                  </a:txBody>
                  <a:tcPr marL="76200" marR="76200" marT="19050" marB="190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6046" y="4488136"/>
            <a:ext cx="4648731" cy="157347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 1917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–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 2017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 -100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 &gt;&gt;&gt; 32 * 3.1415 # 별 기호(*)는 곱셈을 의미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100.528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90 / 360 # 빗금 기호(/)는 나눗셈을 의미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 0.25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303307" y="4469540"/>
            <a:ext cx="6456896" cy="157347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100 / 3 # 나눗셈 연산자는 소수점 아래의 작은 단위까지 구해 준다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33.33333333333333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100 // 3 # 몫 연산자는 몫만 구하고 소수점 아래 자리는 버린다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33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100 % 3 # 나머지 연산자를 이용하면 남은 수를 구할 수 있다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88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% </a:t>
            </a:r>
            <a:r>
              <a:rPr lang="ko-KR" altLang="en-US" dirty="0"/>
              <a:t>계산의 활용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일반적으로 </a:t>
            </a:r>
            <a:r>
              <a:rPr lang="ko-KR" altLang="en-US" dirty="0" err="1"/>
              <a:t>매번이</a:t>
            </a:r>
            <a:r>
              <a:rPr lang="ko-KR" altLang="en-US" dirty="0"/>
              <a:t> 아니라</a:t>
            </a:r>
            <a:r>
              <a:rPr lang="en-US" altLang="ko-KR" dirty="0"/>
              <a:t>, 2</a:t>
            </a:r>
            <a:r>
              <a:rPr lang="ko-KR" altLang="en-US" dirty="0"/>
              <a:t>번에 한번</a:t>
            </a:r>
            <a:r>
              <a:rPr lang="en-US" altLang="ko-KR" dirty="0"/>
              <a:t>, 3</a:t>
            </a:r>
            <a:r>
              <a:rPr lang="ko-KR" altLang="en-US" dirty="0"/>
              <a:t>번에 한번으로 수행하는 경우가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그럴땐</a:t>
            </a:r>
            <a:r>
              <a:rPr lang="en-US" altLang="ko-KR" dirty="0"/>
              <a:t>,</a:t>
            </a:r>
          </a:p>
          <a:p>
            <a:pPr lvl="2"/>
            <a:r>
              <a:rPr lang="ko-KR" altLang="en-US" dirty="0"/>
              <a:t>변하는 숫자 </a:t>
            </a:r>
            <a:r>
              <a:rPr lang="en-US" altLang="ko-KR" dirty="0"/>
              <a:t>n 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씩 </a:t>
            </a:r>
            <a:r>
              <a:rPr lang="ko-KR" altLang="en-US" dirty="0" err="1"/>
              <a:t>증가할때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n%3 </a:t>
            </a:r>
            <a:r>
              <a:rPr lang="ko-KR" altLang="en-US" dirty="0"/>
              <a:t>이 </a:t>
            </a:r>
            <a:r>
              <a:rPr lang="en-US" altLang="ko-KR" dirty="0"/>
              <a:t>0 </a:t>
            </a:r>
            <a:r>
              <a:rPr lang="ko-KR" altLang="en-US" dirty="0"/>
              <a:t>이면 </a:t>
            </a:r>
            <a:r>
              <a:rPr lang="en-US" altLang="ko-KR" dirty="0"/>
              <a:t>3</a:t>
            </a:r>
            <a:r>
              <a:rPr lang="ko-KR" altLang="en-US" dirty="0"/>
              <a:t>의 배수</a:t>
            </a:r>
            <a:endParaRPr lang="en-US" altLang="ko-KR" dirty="0"/>
          </a:p>
          <a:p>
            <a:pPr lvl="2"/>
            <a:r>
              <a:rPr lang="en-US" altLang="ko-KR" dirty="0"/>
              <a:t>n%3 </a:t>
            </a:r>
            <a:r>
              <a:rPr lang="ko-KR" altLang="en-US" dirty="0"/>
              <a:t>이 </a:t>
            </a:r>
            <a:r>
              <a:rPr lang="en-US" altLang="ko-KR" dirty="0"/>
              <a:t>1 </a:t>
            </a:r>
            <a:r>
              <a:rPr lang="ko-KR" altLang="en-US" dirty="0"/>
              <a:t>이면 </a:t>
            </a:r>
            <a:r>
              <a:rPr lang="en-US" altLang="ko-KR" dirty="0"/>
              <a:t>3n+1</a:t>
            </a:r>
          </a:p>
          <a:p>
            <a:pPr lvl="2"/>
            <a:r>
              <a:rPr lang="en-US" altLang="ko-KR" dirty="0"/>
              <a:t>n%3 </a:t>
            </a:r>
            <a:r>
              <a:rPr lang="ko-KR" altLang="en-US" dirty="0"/>
              <a:t>이 </a:t>
            </a:r>
            <a:r>
              <a:rPr lang="en-US" altLang="ko-KR" dirty="0"/>
              <a:t>2 </a:t>
            </a:r>
            <a:r>
              <a:rPr lang="ko-KR" altLang="en-US" dirty="0"/>
              <a:t>이면 </a:t>
            </a:r>
            <a:r>
              <a:rPr lang="en-US" altLang="ko-KR" dirty="0"/>
              <a:t>3n+2</a:t>
            </a:r>
          </a:p>
          <a:p>
            <a:pPr lvl="2"/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경우에 뭔가를 수행이 가능할 수 있도록 </a:t>
            </a:r>
            <a:r>
              <a:rPr lang="ko-KR" altLang="en-US" dirty="0" err="1"/>
              <a:t>시행할수</a:t>
            </a:r>
            <a:r>
              <a:rPr lang="ko-KR" altLang="en-US" dirty="0"/>
              <a:t> 있게 한다</a:t>
            </a:r>
            <a:r>
              <a:rPr lang="en-US" altLang="ko-KR" dirty="0"/>
              <a:t>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549916"/>
            <a:ext cx="12192000" cy="58859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100 % 3 # 나머지 연산자를 이용하면 남은 수를 구할 수 있다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83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부호의 변화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연산의 우선순위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괄호로 우선 순위 정하기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3267" y="1542283"/>
            <a:ext cx="11565466" cy="108103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- 100 # -는 수의 부호를 바꾼다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-100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- - 100 # 부호를 두 번 바꾸면 원래 수가 된다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100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3266" y="3354308"/>
            <a:ext cx="11565467" cy="58859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1 + 3 / 2 # 나눗셈이 덧셈보다 연산 우선 순위가 높다.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2.5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13266" y="4497151"/>
            <a:ext cx="11565467" cy="108103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(1 + 3) / 2 # 괄호로 둘러싼 식이 먼저 계산된다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2.0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(20 - 10) + (40 / (-2 - 8)) # 더 복잡한 식도 마찬가지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6.0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12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등호 </a:t>
            </a:r>
            <a:r>
              <a:rPr lang="en-US" altLang="ko-KR" dirty="0"/>
              <a:t>( = )</a:t>
            </a:r>
          </a:p>
          <a:p>
            <a:pPr lvl="1"/>
            <a:r>
              <a:rPr lang="ko-KR" altLang="en-US" dirty="0"/>
              <a:t>프로그램에서 등호</a:t>
            </a:r>
            <a:r>
              <a:rPr lang="en-US" altLang="ko-KR" dirty="0"/>
              <a:t>(=)</a:t>
            </a:r>
            <a:r>
              <a:rPr lang="ko-KR" altLang="en-US" dirty="0"/>
              <a:t>는 입력이란 의미로 쓰인다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 = 100 </a:t>
            </a:r>
          </a:p>
          <a:p>
            <a:pPr lvl="2"/>
            <a:r>
              <a:rPr lang="en-US" altLang="ko-KR" dirty="0"/>
              <a:t>a</a:t>
            </a:r>
            <a:r>
              <a:rPr lang="ko-KR" altLang="en-US" dirty="0"/>
              <a:t>에 </a:t>
            </a:r>
            <a:r>
              <a:rPr lang="en-US" altLang="ko-KR" dirty="0"/>
              <a:t>100</a:t>
            </a:r>
            <a:r>
              <a:rPr lang="ko-KR" altLang="en-US" dirty="0"/>
              <a:t>를 입력한다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) a = 100 </a:t>
            </a:r>
            <a:r>
              <a:rPr lang="ko-KR" altLang="en-US" dirty="0"/>
              <a:t>이고 </a:t>
            </a:r>
            <a:r>
              <a:rPr lang="en-US" altLang="ko-KR" dirty="0"/>
              <a:t>b = 200 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en-US" altLang="ko-KR" dirty="0"/>
              <a:t>a, b</a:t>
            </a:r>
            <a:r>
              <a:rPr lang="ko-KR" altLang="en-US" dirty="0"/>
              <a:t>의 값을 서로 바꾸는 경우에는</a:t>
            </a:r>
            <a:endParaRPr lang="en-US" altLang="ko-KR" dirty="0"/>
          </a:p>
          <a:p>
            <a:pPr lvl="2"/>
            <a:r>
              <a:rPr lang="en-US" altLang="ko-KR" dirty="0"/>
              <a:t>a= 100</a:t>
            </a:r>
          </a:p>
          <a:p>
            <a:pPr lvl="2"/>
            <a:r>
              <a:rPr lang="en-US" altLang="ko-KR" dirty="0"/>
              <a:t>b = 200</a:t>
            </a:r>
          </a:p>
          <a:p>
            <a:pPr lvl="3"/>
            <a:r>
              <a:rPr lang="en-US" altLang="ko-KR" dirty="0"/>
              <a:t>a = b # 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의 값을 입력 받고</a:t>
            </a:r>
            <a:endParaRPr lang="en-US" altLang="ko-KR" dirty="0"/>
          </a:p>
          <a:p>
            <a:pPr lvl="3"/>
            <a:r>
              <a:rPr lang="en-US" altLang="ko-KR" dirty="0"/>
              <a:t>b = a # a</a:t>
            </a:r>
            <a:r>
              <a:rPr lang="ko-KR" altLang="en-US" dirty="0"/>
              <a:t>가 이미 </a:t>
            </a:r>
            <a:r>
              <a:rPr lang="en-US" altLang="ko-KR" dirty="0"/>
              <a:t>b</a:t>
            </a:r>
            <a:r>
              <a:rPr lang="ko-KR" altLang="en-US" dirty="0"/>
              <a:t>의 값인 </a:t>
            </a:r>
            <a:r>
              <a:rPr lang="en-US" altLang="ko-KR" dirty="0"/>
              <a:t>200</a:t>
            </a:r>
            <a:r>
              <a:rPr lang="ko-KR" altLang="en-US" dirty="0"/>
              <a:t>을 받았기 때문에 </a:t>
            </a:r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200</a:t>
            </a:r>
            <a:r>
              <a:rPr lang="ko-KR" altLang="en-US" dirty="0"/>
              <a:t>이 되어버린다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이럴경우에는</a:t>
            </a:r>
            <a:r>
              <a:rPr lang="ko-KR" altLang="en-US" dirty="0"/>
              <a:t> 제</a:t>
            </a:r>
            <a:r>
              <a:rPr lang="en-US" altLang="ko-KR" dirty="0"/>
              <a:t>3</a:t>
            </a:r>
            <a:r>
              <a:rPr lang="ko-KR" altLang="en-US" dirty="0"/>
              <a:t>의 변수가 필요하다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c = a #c</a:t>
            </a:r>
            <a:r>
              <a:rPr lang="ko-KR" altLang="en-US" dirty="0"/>
              <a:t>가 </a:t>
            </a:r>
            <a:r>
              <a:rPr lang="en-US" altLang="ko-KR" dirty="0"/>
              <a:t>a</a:t>
            </a:r>
            <a:r>
              <a:rPr lang="ko-KR" altLang="en-US" dirty="0"/>
              <a:t>의 값인 </a:t>
            </a:r>
            <a:r>
              <a:rPr lang="en-US" altLang="ko-KR" dirty="0"/>
              <a:t>100</a:t>
            </a:r>
            <a:r>
              <a:rPr lang="ko-KR" altLang="en-US" dirty="0"/>
              <a:t>으로 입력</a:t>
            </a:r>
            <a:endParaRPr lang="en-US" altLang="ko-KR" dirty="0"/>
          </a:p>
          <a:p>
            <a:pPr lvl="3"/>
            <a:r>
              <a:rPr lang="en-US" altLang="ko-KR" dirty="0"/>
              <a:t>a = b #a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값인 </a:t>
            </a:r>
            <a:r>
              <a:rPr lang="en-US" altLang="ko-KR" dirty="0"/>
              <a:t>200</a:t>
            </a:r>
            <a:r>
              <a:rPr lang="ko-KR" altLang="en-US" dirty="0"/>
              <a:t>으로 입력</a:t>
            </a:r>
            <a:endParaRPr lang="en-US" altLang="ko-KR" dirty="0"/>
          </a:p>
          <a:p>
            <a:pPr lvl="3"/>
            <a:r>
              <a:rPr lang="en-US" altLang="ko-KR" dirty="0"/>
              <a:t>b = c #b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의 값을 받은 </a:t>
            </a:r>
            <a:r>
              <a:rPr lang="en-US" altLang="ko-KR" dirty="0"/>
              <a:t>c</a:t>
            </a:r>
            <a:r>
              <a:rPr lang="ko-KR" altLang="en-US" dirty="0"/>
              <a:t>의</a:t>
            </a:r>
            <a:r>
              <a:rPr lang="en-US" altLang="ko-KR" dirty="0"/>
              <a:t> 100</a:t>
            </a:r>
            <a:r>
              <a:rPr lang="ko-KR" altLang="en-US" dirty="0"/>
              <a:t>으로 입력 </a:t>
            </a:r>
          </a:p>
        </p:txBody>
      </p:sp>
    </p:spTree>
    <p:extLst>
      <p:ext uri="{BB962C8B-B14F-4D97-AF65-F5344CB8AC3E}">
        <p14:creationId xmlns:p14="http://schemas.microsoft.com/office/powerpoint/2010/main" val="2229893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Boolean ( </a:t>
            </a:r>
            <a:r>
              <a:rPr lang="ko-KR" altLang="en-US" dirty="0"/>
              <a:t>크기</a:t>
            </a:r>
            <a:r>
              <a:rPr lang="en-US" altLang="ko-KR" dirty="0"/>
              <a:t> </a:t>
            </a:r>
            <a:r>
              <a:rPr lang="ko-KR" altLang="en-US" dirty="0"/>
              <a:t>비교의 의미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Boolean</a:t>
            </a:r>
            <a:r>
              <a:rPr lang="ko-KR" altLang="en-US" dirty="0"/>
              <a:t>은 </a:t>
            </a:r>
            <a:r>
              <a:rPr lang="en-US" altLang="ko-KR" dirty="0"/>
              <a:t>if</a:t>
            </a:r>
            <a:r>
              <a:rPr lang="ko-KR" altLang="en-US" dirty="0"/>
              <a:t>처럼 어떤 범위에서 사용될 경우에 동작하도록 하기 위한 방법으로 사용된다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Boolean </a:t>
            </a:r>
            <a:r>
              <a:rPr lang="ko-KR" altLang="en-US" dirty="0"/>
              <a:t>표시</a:t>
            </a:r>
            <a:endParaRPr lang="en-US" altLang="ko-KR" dirty="0"/>
          </a:p>
          <a:p>
            <a:pPr lvl="2"/>
            <a:r>
              <a:rPr lang="ko-KR" altLang="en-US" dirty="0"/>
              <a:t>등호 </a:t>
            </a:r>
            <a:r>
              <a:rPr lang="en-US" altLang="ko-KR" dirty="0"/>
              <a:t>= </a:t>
            </a:r>
            <a:r>
              <a:rPr lang="ko-KR" altLang="en-US" dirty="0"/>
              <a:t>는 </a:t>
            </a:r>
            <a:r>
              <a:rPr lang="en-US" altLang="ko-KR" dirty="0"/>
              <a:t> ==  </a:t>
            </a:r>
            <a:r>
              <a:rPr lang="ko-KR" altLang="en-US" dirty="0"/>
              <a:t>로 표시</a:t>
            </a:r>
            <a:endParaRPr lang="en-US" altLang="ko-KR" dirty="0"/>
          </a:p>
          <a:p>
            <a:pPr lvl="2"/>
            <a:r>
              <a:rPr lang="ko-KR" altLang="en-US" dirty="0"/>
              <a:t>부등호 </a:t>
            </a:r>
            <a:r>
              <a:rPr lang="en-US" altLang="ko-KR" dirty="0"/>
              <a:t> &gt; , &lt; </a:t>
            </a:r>
            <a:r>
              <a:rPr lang="ko-KR" altLang="en-US" dirty="0"/>
              <a:t>는 </a:t>
            </a:r>
            <a:r>
              <a:rPr lang="en-US" altLang="ko-KR" dirty="0"/>
              <a:t>&gt;, &lt;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표시</a:t>
            </a:r>
            <a:endParaRPr lang="en-US" altLang="ko-KR" dirty="0"/>
          </a:p>
          <a:p>
            <a:pPr lvl="2"/>
            <a:r>
              <a:rPr lang="ko-KR" altLang="en-US" dirty="0" err="1"/>
              <a:t>등부등호</a:t>
            </a:r>
            <a:r>
              <a:rPr lang="ko-KR" altLang="en-US" dirty="0"/>
              <a:t> </a:t>
            </a:r>
            <a:r>
              <a:rPr lang="en-US" altLang="ko-KR" dirty="0"/>
              <a:t> ≥, ≤ </a:t>
            </a:r>
            <a:r>
              <a:rPr lang="ko-KR" altLang="en-US" dirty="0"/>
              <a:t>는 </a:t>
            </a:r>
            <a:r>
              <a:rPr lang="en-US" altLang="ko-KR" dirty="0"/>
              <a:t>&gt;=, &lt;= </a:t>
            </a:r>
            <a:r>
              <a:rPr lang="ko-KR" altLang="en-US" dirty="0"/>
              <a:t>로 표시 </a:t>
            </a:r>
            <a:r>
              <a:rPr lang="en-US" altLang="ko-KR" dirty="0"/>
              <a:t>( =&gt; , =&lt;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표시할 경우에는 에러가 발생한다</a:t>
            </a:r>
            <a:r>
              <a:rPr lang="en-US" altLang="ko-KR" dirty="0"/>
              <a:t>.)</a:t>
            </a:r>
          </a:p>
          <a:p>
            <a:pPr lvl="2"/>
            <a:r>
              <a:rPr lang="ko-KR" altLang="en-US" dirty="0"/>
              <a:t>부정 </a:t>
            </a:r>
            <a:r>
              <a:rPr lang="en-US" altLang="ko-KR" dirty="0"/>
              <a:t>≠ (</a:t>
            </a:r>
            <a:r>
              <a:rPr lang="ko-KR" altLang="en-US" dirty="0"/>
              <a:t>같지않다</a:t>
            </a:r>
            <a:r>
              <a:rPr lang="en-US" altLang="ko-KR" dirty="0"/>
              <a:t>) </a:t>
            </a:r>
            <a:r>
              <a:rPr lang="ko-KR" altLang="en-US" dirty="0"/>
              <a:t>는 </a:t>
            </a:r>
            <a:r>
              <a:rPr lang="en-US" altLang="ko-KR" dirty="0"/>
              <a:t>!= </a:t>
            </a:r>
            <a:r>
              <a:rPr lang="ko-KR" altLang="en-US" dirty="0"/>
              <a:t>로 표시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3266" y="3893116"/>
            <a:ext cx="11565467" cy="255836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1+2 == 3 # 양변이 같다 (== 등호가 2개인 것에 주의)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True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 &gt;&gt;&gt; 1+2 != 4 # 양변이 다르다 (!=)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True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1 &lt; 2 # 좌변이 우변보다 작다 (&lt;)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True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1 &gt; 2 # 좌변이 우변보다 크다 (&gt;)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False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1 &lt; 2 &lt; 3 &lt; 4 # 여러 수를 한 행에서 비교할 수도 있다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52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8733</TotalTime>
  <Words>2373</Words>
  <Application>Microsoft Office PowerPoint</Application>
  <PresentationFormat>와이드스크린</PresentationFormat>
  <Paragraphs>563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4" baseType="lpstr">
      <vt:lpstr> 우체국L</vt:lpstr>
      <vt:lpstr>Arial Unicode MS</vt:lpstr>
      <vt:lpstr>KoPub돋움체 Bold</vt:lpstr>
      <vt:lpstr>KoPub돋움체 Light</vt:lpstr>
      <vt:lpstr>KoPub바탕체 Bold</vt:lpstr>
      <vt:lpstr>Dotum</vt:lpstr>
      <vt:lpstr>맑은 고딕</vt:lpstr>
      <vt:lpstr>송성훈 구</vt:lpstr>
      <vt:lpstr>Arial</vt:lpstr>
      <vt:lpstr>Consolas</vt:lpstr>
      <vt:lpstr>Office 테마</vt:lpstr>
      <vt:lpstr>PowerPoint 프레젠테이션</vt:lpstr>
      <vt:lpstr>PowerPoint 프레젠테이션</vt:lpstr>
      <vt:lpstr>파이썬</vt:lpstr>
      <vt:lpstr>PowerPoint 프레젠테이션</vt:lpstr>
      <vt:lpstr>파이썬</vt:lpstr>
      <vt:lpstr>파이썬</vt:lpstr>
      <vt:lpstr>파이썬</vt:lpstr>
      <vt:lpstr>파이썬</vt:lpstr>
      <vt:lpstr>파이썬</vt:lpstr>
      <vt:lpstr>파이썬</vt:lpstr>
      <vt:lpstr>모듈과 패키지</vt:lpstr>
      <vt:lpstr>모듈과 패키지</vt:lpstr>
      <vt:lpstr>모듈과 패키지</vt:lpstr>
      <vt:lpstr>파이썬의 기본함수</vt:lpstr>
      <vt:lpstr>파이썬의 기본함수</vt:lpstr>
      <vt:lpstr>파이썬의 기본함수</vt:lpstr>
      <vt:lpstr>파이썬의 기본함수</vt:lpstr>
      <vt:lpstr>파이썬의 기본함수</vt:lpstr>
      <vt:lpstr>파이썬의 기본함수</vt:lpstr>
      <vt:lpstr>파이썬의 기본함수</vt:lpstr>
      <vt:lpstr>파이썬의 기본함수</vt:lpstr>
      <vt:lpstr>PowerPoint 프레젠테이션</vt:lpstr>
      <vt:lpstr>파이썬의 기본함수</vt:lpstr>
      <vt:lpstr>파이썬의 기본함수</vt:lpstr>
      <vt:lpstr>파이썬의 기본함수</vt:lpstr>
      <vt:lpstr>파이썬 NUMPY</vt:lpstr>
      <vt:lpstr>파이썬 NUMPY</vt:lpstr>
      <vt:lpstr>파이썬 NUMPY</vt:lpstr>
      <vt:lpstr>파이썬 NUMPY</vt:lpstr>
      <vt:lpstr>파이썬 NUMPY</vt:lpstr>
      <vt:lpstr>파이썬 NUMPY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Microsoft 계정</cp:lastModifiedBy>
  <cp:revision>266</cp:revision>
  <dcterms:created xsi:type="dcterms:W3CDTF">2017-12-29T01:13:06Z</dcterms:created>
  <dcterms:modified xsi:type="dcterms:W3CDTF">2021-01-20T11:21:57Z</dcterms:modified>
</cp:coreProperties>
</file>