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314" r:id="rId3"/>
    <p:sldId id="463" r:id="rId4"/>
    <p:sldId id="465" r:id="rId5"/>
    <p:sldId id="466" r:id="rId6"/>
    <p:sldId id="467" r:id="rId7"/>
    <p:sldId id="464" r:id="rId8"/>
    <p:sldId id="486" r:id="rId9"/>
    <p:sldId id="468" r:id="rId10"/>
    <p:sldId id="469" r:id="rId11"/>
    <p:sldId id="470" r:id="rId12"/>
    <p:sldId id="487" r:id="rId13"/>
    <p:sldId id="475" r:id="rId14"/>
    <p:sldId id="476" r:id="rId15"/>
    <p:sldId id="477" r:id="rId16"/>
    <p:sldId id="478" r:id="rId17"/>
    <p:sldId id="471" r:id="rId18"/>
    <p:sldId id="479" r:id="rId19"/>
    <p:sldId id="480" r:id="rId20"/>
    <p:sldId id="481" r:id="rId21"/>
    <p:sldId id="488" r:id="rId22"/>
    <p:sldId id="482" r:id="rId23"/>
    <p:sldId id="485" r:id="rId24"/>
    <p:sldId id="483" r:id="rId25"/>
    <p:sldId id="484" r:id="rId26"/>
    <p:sldId id="266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0464" autoAdjust="0"/>
  </p:normalViewPr>
  <p:slideViewPr>
    <p:cSldViewPr snapToGrid="0">
      <p:cViewPr varScale="1">
        <p:scale>
          <a:sx n="101" d="100"/>
          <a:sy n="101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4C8C-AD3C-45AA-AB68-9536153A4F8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5E5F-C48F-487C-81FA-F070BF433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5E5F-C48F-487C-81FA-F070BF433E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5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5E5F-C48F-487C-81FA-F070BF433E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0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5E5F-C48F-487C-81FA-F070BF433E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1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</a:t>
            </a:r>
            <a:r>
              <a:rPr lang="en-US" altLang="ko-KR" sz="1600" b="1" smtClean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7,8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: Python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676" y="4721639"/>
            <a:ext cx="160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2021.01.25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990600"/>
            <a:ext cx="11565466" cy="5688542"/>
          </a:xfrm>
        </p:spPr>
        <p:txBody>
          <a:bodyPr/>
          <a:lstStyle/>
          <a:p>
            <a:r>
              <a:rPr lang="ko-KR" altLang="en-US" dirty="0" err="1"/>
              <a:t>그림내에서</a:t>
            </a:r>
            <a:r>
              <a:rPr lang="ko-KR" altLang="en-US" dirty="0"/>
              <a:t> 밝기의 차이로 물체 검출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Contour </a:t>
            </a:r>
            <a:r>
              <a:rPr lang="ko-KR" altLang="en-US" b="1" dirty="0"/>
              <a:t>검출</a:t>
            </a:r>
            <a:endParaRPr lang="en-US" altLang="ko-KR" b="1" dirty="0"/>
          </a:p>
          <a:p>
            <a:pPr lvl="2"/>
            <a:r>
              <a:rPr lang="en-US" altLang="ko-KR" sz="2000" b="1" dirty="0"/>
              <a:t>contour</a:t>
            </a:r>
            <a:r>
              <a:rPr lang="en-US" altLang="ko-KR" sz="1600" dirty="0"/>
              <a:t> </a:t>
            </a:r>
            <a:r>
              <a:rPr lang="ko-KR" altLang="en-US" sz="1600" dirty="0"/>
              <a:t>는 사전적 의미로 윤곽이라는 뜻이고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 변환에서도 마찬가지로 윤곽을 추출할 때 사용하는 기술이다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767" y="1470451"/>
            <a:ext cx="7374466" cy="29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contour</a:t>
            </a:r>
            <a:r>
              <a:rPr lang="ko-KR" altLang="en-US" dirty="0"/>
              <a:t>를 검출하기 위해서 우선 이미지를 </a:t>
            </a:r>
            <a:r>
              <a:rPr lang="en-US" altLang="ko-KR" dirty="0"/>
              <a:t>binary</a:t>
            </a:r>
            <a:r>
              <a:rPr lang="ko-KR" altLang="en-US" dirty="0"/>
              <a:t>화 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binary</a:t>
            </a:r>
            <a:r>
              <a:rPr lang="en-US" altLang="ko-KR" dirty="0"/>
              <a:t> </a:t>
            </a:r>
            <a:r>
              <a:rPr lang="ko-KR" altLang="en-US" dirty="0"/>
              <a:t>는 이진화로서 이미지의 </a:t>
            </a:r>
            <a:r>
              <a:rPr lang="ko-KR" altLang="en-US" dirty="0" err="1"/>
              <a:t>픽셀값을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혹은 </a:t>
            </a:r>
            <a:r>
              <a:rPr lang="en-US" altLang="ko-KR" dirty="0"/>
              <a:t>1 </a:t>
            </a:r>
            <a:r>
              <a:rPr lang="ko-KR" altLang="en-US" dirty="0"/>
              <a:t>만으로 이루어지게 하는데 </a:t>
            </a:r>
            <a:r>
              <a:rPr lang="en-US" altLang="ko-KR" dirty="0"/>
              <a:t>gray scale</a:t>
            </a:r>
            <a:r>
              <a:rPr lang="ko-KR" altLang="en-US" dirty="0"/>
              <a:t>로 변환된 이미지의 각 픽셀  </a:t>
            </a:r>
            <a:r>
              <a:rPr lang="ko-KR" altLang="en-US" dirty="0" err="1"/>
              <a:t>수치별로</a:t>
            </a:r>
            <a:r>
              <a:rPr lang="ko-KR" altLang="en-US" dirty="0"/>
              <a:t> 일정 수치 이상의 값은 전부 </a:t>
            </a:r>
            <a:r>
              <a:rPr lang="en-US" altLang="ko-KR" dirty="0"/>
              <a:t>1, </a:t>
            </a:r>
            <a:r>
              <a:rPr lang="ko-KR" altLang="en-US" dirty="0"/>
              <a:t>그 외의 픽셀은 </a:t>
            </a:r>
            <a:r>
              <a:rPr lang="en-US" altLang="ko-KR" dirty="0"/>
              <a:t>0 </a:t>
            </a:r>
            <a:r>
              <a:rPr lang="ko-KR" altLang="en-US" dirty="0"/>
              <a:t>으로 바꿔준다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에서는 다양한 </a:t>
            </a:r>
            <a:r>
              <a:rPr lang="en-US" altLang="ko-KR" dirty="0"/>
              <a:t>binary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en-US" altLang="ko-KR" b="1" dirty="0"/>
              <a:t>threshold</a:t>
            </a:r>
          </a:p>
          <a:p>
            <a:pPr lvl="2"/>
            <a:r>
              <a:rPr lang="en-US" altLang="ko-KR" b="1" dirty="0"/>
              <a:t>Gaussian </a:t>
            </a:r>
            <a:r>
              <a:rPr lang="en-US" altLang="ko-KR" b="1" dirty="0" err="1"/>
              <a:t>adaptiveThreshold</a:t>
            </a:r>
            <a:endParaRPr lang="en-US" altLang="ko-KR" b="1" dirty="0"/>
          </a:p>
          <a:p>
            <a:pPr lvl="2"/>
            <a:r>
              <a:rPr lang="en-US" altLang="ko-KR" b="1" dirty="0" err="1"/>
              <a:t>otsu</a:t>
            </a:r>
            <a:r>
              <a:rPr lang="en-US" altLang="ko-KR" b="1" dirty="0"/>
              <a:t> threshold</a:t>
            </a:r>
          </a:p>
          <a:p>
            <a:pPr lvl="1"/>
            <a:r>
              <a:rPr lang="ko-KR" altLang="en-US" dirty="0"/>
              <a:t>가장 기본적인 </a:t>
            </a:r>
            <a:r>
              <a:rPr lang="en-US" altLang="ko-KR" dirty="0"/>
              <a:t>threshold </a:t>
            </a:r>
            <a:r>
              <a:rPr lang="ko-KR" altLang="en-US" dirty="0"/>
              <a:t>기법을 활용</a:t>
            </a:r>
            <a:endParaRPr lang="en-US" altLang="ko-KR" dirty="0"/>
          </a:p>
          <a:p>
            <a:pPr lvl="2"/>
            <a:r>
              <a:rPr lang="ko-KR" altLang="en-US" dirty="0"/>
              <a:t>이렇게 나뉜 </a:t>
            </a:r>
            <a:r>
              <a:rPr lang="en-US" altLang="ko-KR" dirty="0"/>
              <a:t>binary </a:t>
            </a:r>
            <a:r>
              <a:rPr lang="ko-KR" altLang="en-US" dirty="0"/>
              <a:t>이미지는 흰색과 검정색으로만 표현이 되고 흰색 영역</a:t>
            </a:r>
            <a:r>
              <a:rPr lang="en-US" altLang="ko-KR" dirty="0"/>
              <a:t>, </a:t>
            </a:r>
            <a:r>
              <a:rPr lang="ko-KR" altLang="en-US" dirty="0"/>
              <a:t>검정색 영역을 </a:t>
            </a:r>
            <a:r>
              <a:rPr lang="ko-KR" altLang="en-US" dirty="0" err="1"/>
              <a:t>구분지어</a:t>
            </a:r>
            <a:r>
              <a:rPr lang="ko-KR" altLang="en-US" dirty="0"/>
              <a:t> 놓는 것이 </a:t>
            </a:r>
            <a:r>
              <a:rPr lang="en-US" altLang="ko-KR" dirty="0"/>
              <a:t>contour </a:t>
            </a:r>
            <a:r>
              <a:rPr lang="ko-KR" altLang="en-US" dirty="0"/>
              <a:t>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98A279A-6EE7-4D92-80F0-28FCBA4D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16" y="4633484"/>
            <a:ext cx="540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724E4C-3BFF-4BDB-A7B6-39F5F656199B}"/>
              </a:ext>
            </a:extLst>
          </p:cNvPr>
          <p:cNvSpPr txBox="1"/>
          <p:nvPr/>
        </p:nvSpPr>
        <p:spPr>
          <a:xfrm>
            <a:off x="4679879" y="6442543"/>
            <a:ext cx="2832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threshold 127</a:t>
            </a:r>
            <a:r>
              <a:rPr lang="ko-KR" altLang="en-US" sz="1200" dirty="0">
                <a:solidFill>
                  <a:schemeClr val="bg1"/>
                </a:solidFill>
              </a:rPr>
              <a:t>값으로 이진화 한 결과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48216" y="4633484"/>
            <a:ext cx="1337051" cy="18090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75667" y="5538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밝기</a:t>
            </a:r>
            <a:r>
              <a:rPr lang="en-US" altLang="ko-KR" dirty="0"/>
              <a:t>=127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73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CB511-6393-4BDB-9D44-C4C8072FDF24}"/>
              </a:ext>
            </a:extLst>
          </p:cNvPr>
          <p:cNvSpPr txBox="1"/>
          <p:nvPr/>
        </p:nvSpPr>
        <p:spPr>
          <a:xfrm>
            <a:off x="466923" y="1125852"/>
            <a:ext cx="93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샘플 이미지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_https://webnautes.tistory.com/1270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3F6C25-2609-4398-87A7-B8E84D7B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" y="1935600"/>
            <a:ext cx="5892313" cy="44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3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CB511-6393-4BDB-9D44-C4C8072FDF24}"/>
              </a:ext>
            </a:extLst>
          </p:cNvPr>
          <p:cNvSpPr txBox="1"/>
          <p:nvPr/>
        </p:nvSpPr>
        <p:spPr>
          <a:xfrm>
            <a:off x="466923" y="1125852"/>
            <a:ext cx="93525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chemeClr val="bg1"/>
                </a:solidFill>
              </a:rPr>
              <a:t>cv2.drawContours()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원하는 이미지에 </a:t>
            </a:r>
            <a:r>
              <a:rPr lang="en-US" altLang="ko-KR" sz="1600" dirty="0">
                <a:solidFill>
                  <a:schemeClr val="bg1"/>
                </a:solidFill>
              </a:rPr>
              <a:t>contour</a:t>
            </a:r>
            <a:r>
              <a:rPr lang="ko-KR" altLang="en-US" sz="1600" dirty="0">
                <a:solidFill>
                  <a:schemeClr val="bg1"/>
                </a:solidFill>
              </a:rPr>
              <a:t>로 나뉜 구역을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표시할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cv2.contourArea()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contour</a:t>
            </a:r>
            <a:r>
              <a:rPr lang="ko-KR" altLang="en-US" sz="1600" dirty="0">
                <a:solidFill>
                  <a:schemeClr val="bg1"/>
                </a:solidFill>
              </a:rPr>
              <a:t>로 나뉜 각 영역의 크기를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60A347-FA4E-422C-9866-8E9BC0EC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65" y="2772456"/>
            <a:ext cx="7143750" cy="3943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3E49397-ABEC-49F0-95D3-72614233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581799"/>
            <a:ext cx="3358515" cy="2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3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CB511-6393-4BDB-9D44-C4C8072FDF24}"/>
              </a:ext>
            </a:extLst>
          </p:cNvPr>
          <p:cNvSpPr txBox="1"/>
          <p:nvPr/>
        </p:nvSpPr>
        <p:spPr>
          <a:xfrm>
            <a:off x="466923" y="1125852"/>
            <a:ext cx="42879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cv2.moment()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해당 </a:t>
            </a:r>
            <a:r>
              <a:rPr lang="en-US" altLang="ko-KR" sz="1600" dirty="0">
                <a:solidFill>
                  <a:schemeClr val="bg1"/>
                </a:solidFill>
              </a:rPr>
              <a:t>contour </a:t>
            </a:r>
            <a:r>
              <a:rPr lang="ko-KR" altLang="en-US" sz="1600" dirty="0">
                <a:solidFill>
                  <a:schemeClr val="bg1"/>
                </a:solidFill>
              </a:rPr>
              <a:t>영역의 모멘트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무게중심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  <a:r>
              <a:rPr lang="ko-KR" altLang="en-US" sz="1600" dirty="0">
                <a:solidFill>
                  <a:schemeClr val="bg1"/>
                </a:solidFill>
              </a:rPr>
              <a:t>정보를 </a:t>
            </a:r>
            <a:r>
              <a:rPr lang="en-US" altLang="ko-KR" sz="1600" dirty="0">
                <a:solidFill>
                  <a:schemeClr val="bg1"/>
                </a:solidFill>
              </a:rPr>
              <a:t>return </a:t>
            </a:r>
            <a:r>
              <a:rPr lang="ko-KR" altLang="en-US" sz="1600" dirty="0">
                <a:solidFill>
                  <a:schemeClr val="bg1"/>
                </a:solidFill>
              </a:rPr>
              <a:t>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cx , cy </a:t>
            </a:r>
            <a:r>
              <a:rPr lang="ko-KR" altLang="en-US" sz="1600" dirty="0">
                <a:solidFill>
                  <a:schemeClr val="bg1"/>
                </a:solidFill>
              </a:rPr>
              <a:t>는 각각 모멘트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좌표</a:t>
            </a:r>
            <a:r>
              <a:rPr lang="en-US" altLang="ko-KR" sz="1600" dirty="0">
                <a:solidFill>
                  <a:schemeClr val="bg1"/>
                </a:solidFill>
              </a:rPr>
              <a:t>, y</a:t>
            </a:r>
            <a:r>
              <a:rPr lang="ko-KR" altLang="en-US" sz="1600" dirty="0">
                <a:solidFill>
                  <a:schemeClr val="bg1"/>
                </a:solidFill>
              </a:rPr>
              <a:t>좌표의 값을 가진다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 좌표를 </a:t>
            </a:r>
            <a:r>
              <a:rPr lang="en-US" altLang="ko-KR" sz="1600" dirty="0">
                <a:solidFill>
                  <a:schemeClr val="bg1"/>
                </a:solidFill>
              </a:rPr>
              <a:t>cv2.circle</a:t>
            </a:r>
            <a:r>
              <a:rPr lang="ko-KR" altLang="en-US" sz="1600" dirty="0">
                <a:solidFill>
                  <a:schemeClr val="bg1"/>
                </a:solidFill>
              </a:rPr>
              <a:t>로 점으로 표시하여 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44FEEC2-683A-41F7-BEC1-451B8A7C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2" y="2354993"/>
            <a:ext cx="2981325" cy="82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39A213-47E4-4DD7-A596-058A6B66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01" y="1587419"/>
            <a:ext cx="7019925" cy="515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38D5CE1-0F1A-4E71-B8D2-241B1674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103" y="202501"/>
            <a:ext cx="3307823" cy="24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CB511-6393-4BDB-9D44-C4C8072FDF24}"/>
              </a:ext>
            </a:extLst>
          </p:cNvPr>
          <p:cNvSpPr txBox="1"/>
          <p:nvPr/>
        </p:nvSpPr>
        <p:spPr>
          <a:xfrm>
            <a:off x="466923" y="1125852"/>
            <a:ext cx="4287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cv2.convexHull()</a:t>
            </a: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contour</a:t>
            </a:r>
            <a:r>
              <a:rPr lang="ko-KR" altLang="en-US" sz="1600" dirty="0">
                <a:solidFill>
                  <a:schemeClr val="bg1"/>
                </a:solidFill>
              </a:rPr>
              <a:t>의 라인이 </a:t>
            </a:r>
            <a:r>
              <a:rPr lang="ko-KR" altLang="en-US" sz="1600" dirty="0" err="1">
                <a:solidFill>
                  <a:schemeClr val="bg1"/>
                </a:solidFill>
              </a:rPr>
              <a:t>볼록한지</a:t>
            </a:r>
            <a:r>
              <a:rPr lang="ko-KR" altLang="en-US" sz="1600" dirty="0">
                <a:solidFill>
                  <a:schemeClr val="bg1"/>
                </a:solidFill>
              </a:rPr>
              <a:t> 볼록하지 않은지를 판단하고 그 선을 볼록하고 평평한 선들로 이어주는 함수이다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즉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안쪽으로 </a:t>
            </a:r>
            <a:r>
              <a:rPr lang="ko-KR" altLang="en-US" sz="1600" dirty="0" err="1">
                <a:solidFill>
                  <a:schemeClr val="bg1"/>
                </a:solidFill>
              </a:rPr>
              <a:t>꺽여들어가는</a:t>
            </a:r>
            <a:r>
              <a:rPr lang="ko-KR" altLang="en-US" sz="1600" dirty="0">
                <a:solidFill>
                  <a:schemeClr val="bg1"/>
                </a:solidFill>
              </a:rPr>
              <a:t> 선을 없애고 모두 바깥으로 휘는 선과 직선만으로 영역을 표시할 수 </a:t>
            </a:r>
            <a:r>
              <a:rPr lang="ko-KR" altLang="en-US" sz="1600" dirty="0" err="1">
                <a:solidFill>
                  <a:schemeClr val="bg1"/>
                </a:solidFill>
              </a:rPr>
              <a:t>있게한다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202DC5-E102-464B-BF9D-D2D5801D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40" y="2840012"/>
            <a:ext cx="6545862" cy="39511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15CB92-6D09-4E4C-B635-925796DF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87" y="314190"/>
            <a:ext cx="3359215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 검출 프로그램 결과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60D3EA6D-9C54-4D11-8B5D-7FE1A0C2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4" y="1939491"/>
            <a:ext cx="5230392" cy="38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BD37C6-7F62-4254-9442-F8C81A07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9491"/>
            <a:ext cx="5230390" cy="38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원 검출하기</a:t>
            </a:r>
            <a:endParaRPr lang="en-US" altLang="ko-KR" b="1" dirty="0"/>
          </a:p>
          <a:p>
            <a:pPr lvl="1"/>
            <a:r>
              <a:rPr lang="en-US" altLang="ko-KR" b="1" dirty="0"/>
              <a:t>cv2.HoughCircles(image, method, </a:t>
            </a:r>
            <a:r>
              <a:rPr lang="en-US" altLang="ko-KR" b="1" dirty="0" err="1"/>
              <a:t>dp</a:t>
            </a:r>
            <a:r>
              <a:rPr lang="en-US" altLang="ko-KR" b="1" dirty="0"/>
              <a:t>, </a:t>
            </a:r>
            <a:r>
              <a:rPr lang="en-US" altLang="ko-KR" b="1" dirty="0" err="1"/>
              <a:t>minDist</a:t>
            </a:r>
            <a:r>
              <a:rPr lang="en-US" altLang="ko-KR" b="1" dirty="0"/>
              <a:t>, circles, param1, param2, </a:t>
            </a:r>
            <a:r>
              <a:rPr lang="en-US" altLang="ko-KR" b="1" dirty="0" err="1"/>
              <a:t>minRadius</a:t>
            </a:r>
            <a:r>
              <a:rPr lang="en-US" altLang="ko-KR" b="1" dirty="0"/>
              <a:t>, </a:t>
            </a:r>
            <a:r>
              <a:rPr lang="en-US" altLang="ko-KR" b="1" dirty="0" err="1"/>
              <a:t>maxRadius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1200150" lvl="2" indent="-285750"/>
            <a:r>
              <a:rPr lang="en-US" altLang="ko-KR" sz="1500" dirty="0"/>
              <a:t>image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원을 검출하고 싶은 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혹은 이미지</a:t>
            </a:r>
            <a:r>
              <a:rPr lang="en-US" altLang="ko-KR" sz="1600" dirty="0"/>
              <a:t>)</a:t>
            </a:r>
          </a:p>
          <a:p>
            <a:pPr marL="1200150" lvl="2" indent="-285750"/>
            <a:r>
              <a:rPr lang="en-US" altLang="ko-KR" sz="1500" dirty="0"/>
              <a:t>method : </a:t>
            </a:r>
            <a:r>
              <a:rPr lang="ko-KR" altLang="en-US" sz="1500" dirty="0"/>
              <a:t>현재까지 나와있는 원 검출 방법은 </a:t>
            </a:r>
            <a:r>
              <a:rPr lang="en-US" altLang="ko-KR" sz="1500" dirty="0"/>
              <a:t>cv2.HOUGH_GRADIENT </a:t>
            </a:r>
            <a:r>
              <a:rPr lang="ko-KR" altLang="en-US" sz="1500" dirty="0"/>
              <a:t>뿐이다</a:t>
            </a:r>
            <a:r>
              <a:rPr lang="en-US" altLang="ko-KR" sz="1500" dirty="0"/>
              <a:t>.</a:t>
            </a:r>
          </a:p>
          <a:p>
            <a:pPr marL="1200150" lvl="2" indent="-285750"/>
            <a:r>
              <a:rPr lang="en-US" altLang="ko-KR" sz="1500" dirty="0" err="1"/>
              <a:t>dp</a:t>
            </a:r>
            <a:r>
              <a:rPr lang="en-US" altLang="ko-KR" sz="1500" dirty="0"/>
              <a:t> : </a:t>
            </a:r>
            <a:r>
              <a:rPr lang="ko-KR" altLang="en-US" sz="1500" dirty="0"/>
              <a:t>이미지 해상도에 대한 검출 해상도의 역수이다</a:t>
            </a:r>
            <a:r>
              <a:rPr lang="en-US" altLang="ko-KR" sz="1500" dirty="0"/>
              <a:t>. (</a:t>
            </a:r>
            <a:r>
              <a:rPr lang="en-US" altLang="ko-KR" sz="1500" dirty="0" err="1"/>
              <a:t>dp</a:t>
            </a:r>
            <a:r>
              <a:rPr lang="en-US" altLang="ko-KR" sz="1500" dirty="0"/>
              <a:t>=1 </a:t>
            </a:r>
            <a:r>
              <a:rPr lang="ko-KR" altLang="en-US" sz="1500" dirty="0"/>
              <a:t>이면 이미지와 같은 해상도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dp</a:t>
            </a:r>
            <a:r>
              <a:rPr lang="en-US" altLang="ko-KR" sz="1500" dirty="0"/>
              <a:t>=2 </a:t>
            </a:r>
            <a:r>
              <a:rPr lang="ko-KR" altLang="en-US" sz="1500" dirty="0"/>
              <a:t>이면 이미지의 절반 해상도</a:t>
            </a:r>
            <a:r>
              <a:rPr lang="en-US" altLang="ko-KR" sz="1500" dirty="0"/>
              <a:t>)</a:t>
            </a:r>
          </a:p>
          <a:p>
            <a:pPr marL="1200150" lvl="2" indent="-285750"/>
            <a:r>
              <a:rPr lang="en-US" altLang="ko-KR" sz="1500" dirty="0" err="1"/>
              <a:t>minDist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검출된 원 사이의 최소거리</a:t>
            </a:r>
            <a:endParaRPr lang="en-US" altLang="ko-KR" sz="1500" dirty="0"/>
          </a:p>
          <a:p>
            <a:pPr marL="1200150" lvl="2" indent="-285750"/>
            <a:r>
              <a:rPr lang="en-US" altLang="ko-KR" sz="1500" dirty="0"/>
              <a:t>circles :</a:t>
            </a:r>
            <a:r>
              <a:rPr lang="ko-KR" altLang="en-US" sz="1500" dirty="0"/>
              <a:t> 검출된 원에 대한 </a:t>
            </a:r>
            <a:r>
              <a:rPr lang="ko-KR" altLang="en-US" sz="1500" dirty="0" err="1"/>
              <a:t>백터</a:t>
            </a:r>
            <a:r>
              <a:rPr lang="en-US" altLang="ko-KR" sz="1500" dirty="0"/>
              <a:t>, </a:t>
            </a:r>
            <a:r>
              <a:rPr lang="ko-KR" altLang="en-US" sz="1500" dirty="0"/>
              <a:t>각 벡터는 </a:t>
            </a:r>
            <a:r>
              <a:rPr lang="en-US" altLang="ko-KR" sz="1500" dirty="0"/>
              <a:t>3</a:t>
            </a:r>
            <a:r>
              <a:rPr lang="ko-KR" altLang="en-US" sz="1500" dirty="0"/>
              <a:t>개</a:t>
            </a:r>
            <a:r>
              <a:rPr lang="en-US" altLang="ko-KR" sz="1500" dirty="0"/>
              <a:t>(x, y, radius) </a:t>
            </a:r>
            <a:r>
              <a:rPr lang="ko-KR" altLang="en-US" sz="1500" dirty="0"/>
              <a:t>또는 </a:t>
            </a:r>
            <a:r>
              <a:rPr lang="en-US" altLang="ko-KR" sz="1500" dirty="0"/>
              <a:t>4</a:t>
            </a:r>
            <a:r>
              <a:rPr lang="ko-KR" altLang="en-US" sz="1500" dirty="0"/>
              <a:t>개</a:t>
            </a:r>
            <a:r>
              <a:rPr lang="en-US" altLang="ko-KR" sz="1500" dirty="0"/>
              <a:t>(x, y, radius, votes)</a:t>
            </a:r>
            <a:r>
              <a:rPr lang="ko-KR" altLang="en-US" sz="1500" dirty="0"/>
              <a:t>의 원소를 가진다</a:t>
            </a:r>
            <a:r>
              <a:rPr lang="en-US" altLang="ko-KR" sz="1500" dirty="0"/>
              <a:t>.</a:t>
            </a:r>
          </a:p>
          <a:p>
            <a:pPr marL="1200150" lvl="2" indent="-285750"/>
            <a:r>
              <a:rPr lang="en-US" altLang="ko-KR" sz="1500" dirty="0"/>
              <a:t>param1 : </a:t>
            </a:r>
            <a:r>
              <a:rPr lang="ko-KR" altLang="en-US" sz="1500" dirty="0"/>
              <a:t>원 검출방법을 위한 </a:t>
            </a:r>
            <a:r>
              <a:rPr lang="ko-KR" altLang="en-US" sz="1500" dirty="0" err="1"/>
              <a:t>파라미터</a:t>
            </a:r>
            <a:endParaRPr lang="en-US" altLang="ko-KR" sz="1500" dirty="0"/>
          </a:p>
          <a:p>
            <a:pPr marL="1200150" lvl="2" indent="-285750"/>
            <a:r>
              <a:rPr lang="en-US" altLang="ko-KR" sz="1500" dirty="0"/>
              <a:t>param2 : </a:t>
            </a:r>
            <a:r>
              <a:rPr lang="ko-KR" altLang="en-US" sz="1500" dirty="0"/>
              <a:t>원 검출방법을 위한 </a:t>
            </a:r>
            <a:r>
              <a:rPr lang="ko-KR" altLang="en-US" sz="1500" dirty="0" err="1"/>
              <a:t>파라미터</a:t>
            </a:r>
            <a:endParaRPr lang="en-US" altLang="ko-KR" sz="1500" dirty="0"/>
          </a:p>
          <a:p>
            <a:pPr marL="1200150" lvl="2" indent="-285750"/>
            <a:r>
              <a:rPr lang="en-US" altLang="ko-KR" sz="1500" dirty="0" err="1"/>
              <a:t>minRadius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검출하려는 원의 최소 반지름</a:t>
            </a:r>
            <a:endParaRPr lang="en-US" altLang="ko-KR" sz="1500" dirty="0"/>
          </a:p>
          <a:p>
            <a:pPr marL="1200150" lvl="2" indent="-285750"/>
            <a:r>
              <a:rPr lang="en-US" altLang="ko-KR" sz="1500" dirty="0" err="1"/>
              <a:t>maxRadius</a:t>
            </a:r>
            <a:r>
              <a:rPr lang="en-US" altLang="ko-KR" sz="1500" dirty="0"/>
              <a:t> : </a:t>
            </a:r>
            <a:r>
              <a:rPr lang="ko-KR" altLang="en-US" sz="1500" dirty="0"/>
              <a:t>검출하려는 원의 최대 반지름</a:t>
            </a:r>
            <a:endParaRPr lang="en-US" altLang="ko-KR" sz="1500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042" y="1871270"/>
            <a:ext cx="1169422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cv2.HoughCircles(</a:t>
            </a:r>
            <a:r>
              <a:rPr lang="en-US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"d:\python\image\sample3"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cv2.HOUGH_GRADIENT,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minRadius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maxRadius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7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042" y="1871270"/>
            <a:ext cx="11514691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cv2.HoughCircles(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gray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cv2.HOUGH_GRADIENT,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minRadius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maxRadius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91921" y="292328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위 함수를 보면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gray scale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로 변환된 이미지를 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HOUGH_GRADIENT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방법으로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파라미터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=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50,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파라미터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2 = 35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최소 반지름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최대 반지름 제한 없이 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원을 검출하게 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즉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method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파라미터에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충족하는 모든 원을 검출하게 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파라미터에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대한 자세한 설명이 부족했는데 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param1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은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gray scale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이미지의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canny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화를 자동으로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          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진행하면서 사용되는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canny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파라미터이고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param2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는 원에 대한 신뢰도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지표정도로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생각하면 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63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90F9366-8D39-4154-9880-6DB3294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59" y="1340690"/>
            <a:ext cx="9996189" cy="50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07,08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VII,VIII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설치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Import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하여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사용하기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의 응용프로그램 제작하기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크기가 다른 원 검출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5688" y="2665376"/>
            <a:ext cx="575151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 = cv2.imread(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'circles.jpg'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gray = cv2.cvtColor(img, cv2.COLOR_BGR2GRAY)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blur = cv2.GaussianBlur(gray,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circles1 = cv2.HoughCircles(blur, cv2.HOUGH_GRADIENT,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minRadius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maxRadius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circles1 = np.uint16(np.around(circles1))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circles1[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center = (c[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radius =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circles2 = cv2.HoughCircles(blur, cv2.HOUGH_GRADIENT,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ko-KR" sz="1200" dirty="0">
                <a:solidFill>
                  <a:srgbClr val="660099"/>
                </a:solidFill>
                <a:latin typeface="Consolas" panose="020B0609020204030204" pitchFamily="49" charset="0"/>
              </a:rPr>
              <a:t> param1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660099"/>
                </a:solidFill>
                <a:latin typeface="Consolas" panose="020B0609020204030204" pitchFamily="49" charset="0"/>
              </a:rPr>
              <a:t>param2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35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660099"/>
                </a:solidFill>
                <a:latin typeface="Consolas" panose="020B0609020204030204" pitchFamily="49" charset="0"/>
              </a:rPr>
              <a:t>minRadius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660099"/>
                </a:solidFill>
                <a:latin typeface="Consolas" panose="020B0609020204030204" pitchFamily="49" charset="0"/>
              </a:rPr>
              <a:t>maxRadius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1" y="1370851"/>
            <a:ext cx="2182171" cy="1208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95" y="1370851"/>
            <a:ext cx="2144565" cy="123668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27216" y="1742047"/>
            <a:ext cx="575151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circles2 = np.uint16(np.around(circles2))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circles2[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center = (c[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radius =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circles3 = cv2.HoughCircles(blur, cv2.HOUGH_GRADIENT,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minRadius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maxRadius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circles3 = np.uint16(np.around(circles3))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circles3[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center = (c[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radius = c[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cv2.circle(img, center, radius, 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img)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4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크기가 다른 원 검출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E5FD8945-52B6-456F-824C-233EFFE1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25" y="1119957"/>
            <a:ext cx="11477908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circles.png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cv2.COLOR_BGR2GRAY)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cv2.GaussianBlur(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circles1 = cv2.HoughCircles(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cv2.HOUGH_GRADIENT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minRadius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circles1 = np.uint16(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(circles1))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circles1[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circles2 = cv2.HoughCircles(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cv2.HOUGH_GRADIENT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minRadius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circles2 = np.uint16(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(circles2))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circles2[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circles3 = cv2.HoughCircles(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cv2.HOUGH_GRADIENT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param2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minRadius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circles3 = np.uint16(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(circles3))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circles3[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cv2.circle(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4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모서리 검출하기</a:t>
            </a:r>
            <a:endParaRPr lang="en-US" altLang="ko-KR" dirty="0"/>
          </a:p>
          <a:p>
            <a:pPr lvl="1"/>
            <a:r>
              <a:rPr lang="en-US" altLang="ko-KR" b="1" dirty="0" err="1"/>
              <a:t>cornerHarris</a:t>
            </a:r>
            <a:r>
              <a:rPr lang="en-US" altLang="ko-KR" b="1" dirty="0"/>
              <a:t> –</a:t>
            </a:r>
            <a:r>
              <a:rPr lang="ko-KR" altLang="en-US" b="1" dirty="0"/>
              <a:t> 모서리 검출하기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CB511-6393-4BDB-9D44-C4C8072FDF24}"/>
              </a:ext>
            </a:extLst>
          </p:cNvPr>
          <p:cNvSpPr txBox="1"/>
          <p:nvPr/>
        </p:nvSpPr>
        <p:spPr>
          <a:xfrm>
            <a:off x="396142" y="2237176"/>
            <a:ext cx="6739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우선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Harris Corner Detector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개념을 간단하게 살펴보자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아래의 이미지를 살펴보면 이해가 쉽다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이미지 안에 작은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window(mask)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를 만들어 이리저리 움직여본다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첫번째 이미지의 경우 </a:t>
            </a:r>
            <a:r>
              <a:rPr lang="ko-KR" altLang="en-US" sz="16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어느쪽으로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window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가 움직여도 안의 픽셀들이 변화가 없다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두번째 이미지의 경우 좌우로 움직이면 픽셀의 변화가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생기지만 위 아래로 움직일 경우 픽셀의 변화가 없다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세번째 이미지의 경우 어느 방향으로 움직여도 픽셀의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변화가 생긴다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 세번째 경우 즉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어느 방향으로 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window</a:t>
            </a:r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가 움직여도</a:t>
            </a:r>
            <a:endParaRPr lang="en-US" altLang="ko-KR" sz="16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변화가 생기는 부분을 모서리로 인식시키는 방법이다</a:t>
            </a:r>
            <a:r>
              <a:rPr lang="en-US" altLang="ko-KR" sz="16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D997AE-E1C5-426F-B561-3D411876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33" y="4130002"/>
            <a:ext cx="5819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8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모서리 검출하기 결과화면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6DD2C0E-4E3F-4C1B-93EC-938F6A70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4" y="2277049"/>
            <a:ext cx="4873610" cy="3756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1382A8-2BAB-48CB-8FFF-161638F1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52" y="2277049"/>
            <a:ext cx="4862675" cy="37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실제로 검출하는 방정식이나 데이터들은 더 복잡하고 많지만 이 정도만 이해해도 충분하다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에서는 이 기능을 </a:t>
            </a:r>
            <a:r>
              <a:rPr lang="en-US" altLang="ko-KR" b="1" dirty="0"/>
              <a:t>cv2.cornerHarris() </a:t>
            </a:r>
            <a:r>
              <a:rPr lang="ko-KR" altLang="en-US" dirty="0"/>
              <a:t>라는 간단한 함수로 사용할 수 있게 만들어 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cv2.cornerHarris(</a:t>
            </a:r>
            <a:r>
              <a:rPr lang="en-US" altLang="ko-KR" b="1" dirty="0" err="1"/>
              <a:t>src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blockSize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ksize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k[,</a:t>
            </a:r>
            <a:r>
              <a:rPr lang="ko-KR" altLang="en-US" b="1" dirty="0"/>
              <a:t> </a:t>
            </a:r>
            <a:r>
              <a:rPr lang="en-US" altLang="ko-KR" b="1" dirty="0" err="1"/>
              <a:t>dst</a:t>
            </a:r>
            <a:r>
              <a:rPr lang="en-US" altLang="ko-KR" b="1" dirty="0"/>
              <a:t>[,</a:t>
            </a:r>
            <a:r>
              <a:rPr lang="ko-KR" altLang="en-US" b="1" dirty="0"/>
              <a:t> </a:t>
            </a:r>
            <a:r>
              <a:rPr lang="en-US" altLang="ko-KR" b="1" dirty="0" err="1"/>
              <a:t>borderType</a:t>
            </a:r>
            <a:r>
              <a:rPr lang="en-US" altLang="ko-KR" b="1" dirty="0"/>
              <a:t>]])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1200150" lvl="2" indent="-285750"/>
            <a:r>
              <a:rPr lang="en-US" altLang="ko-KR" dirty="0" err="1"/>
              <a:t>src</a:t>
            </a:r>
            <a:r>
              <a:rPr lang="en-US" altLang="ko-KR" dirty="0"/>
              <a:t> : float32 </a:t>
            </a:r>
            <a:r>
              <a:rPr lang="ko-KR" altLang="en-US" dirty="0"/>
              <a:t>크기의 이미지 파일</a:t>
            </a:r>
            <a:r>
              <a:rPr lang="en-US" altLang="ko-KR" dirty="0"/>
              <a:t>(gray</a:t>
            </a:r>
            <a:r>
              <a:rPr lang="ko-KR" altLang="en-US" dirty="0"/>
              <a:t> </a:t>
            </a:r>
            <a:r>
              <a:rPr lang="en-US" altLang="ko-KR" dirty="0"/>
              <a:t>scale)</a:t>
            </a:r>
          </a:p>
          <a:p>
            <a:pPr marL="1200150" lvl="2" indent="-285750"/>
            <a:r>
              <a:rPr lang="en-US" altLang="ko-KR" dirty="0" err="1"/>
              <a:t>blockSize</a:t>
            </a:r>
            <a:r>
              <a:rPr lang="en-US" altLang="ko-KR" dirty="0"/>
              <a:t> : </a:t>
            </a:r>
            <a:r>
              <a:rPr lang="ko-KR" altLang="en-US" dirty="0"/>
              <a:t>코너를 검출하는데 쓰일 </a:t>
            </a:r>
            <a:r>
              <a:rPr lang="en-US" altLang="ko-KR" dirty="0"/>
              <a:t>window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marL="1200150" lvl="2" indent="-285750"/>
            <a:r>
              <a:rPr lang="en-US" altLang="ko-KR" dirty="0" err="1"/>
              <a:t>ksize</a:t>
            </a:r>
            <a:r>
              <a:rPr lang="en-US" altLang="ko-KR" dirty="0"/>
              <a:t> : </a:t>
            </a:r>
            <a:r>
              <a:rPr lang="ko-KR" altLang="en-US" dirty="0" err="1"/>
              <a:t>소벨</a:t>
            </a:r>
            <a:r>
              <a:rPr lang="ko-KR" altLang="en-US" dirty="0"/>
              <a:t> </a:t>
            </a:r>
            <a:r>
              <a:rPr lang="ko-KR" altLang="en-US" dirty="0" err="1"/>
              <a:t>연산시</a:t>
            </a:r>
            <a:r>
              <a:rPr lang="ko-KR" altLang="en-US" dirty="0"/>
              <a:t> 사용되는 </a:t>
            </a:r>
            <a:r>
              <a:rPr lang="ko-KR" altLang="en-US" dirty="0" err="1"/>
              <a:t>커널의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1200150" lvl="2" indent="-285750"/>
            <a:r>
              <a:rPr lang="en-US" altLang="ko-KR" dirty="0"/>
              <a:t>k : </a:t>
            </a:r>
            <a:r>
              <a:rPr lang="ko-KR" altLang="en-US" dirty="0"/>
              <a:t>경험적 상수 </a:t>
            </a:r>
            <a:r>
              <a:rPr lang="en-US" altLang="ko-KR" dirty="0"/>
              <a:t>0.04 ~ 0.06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027" y="2475709"/>
            <a:ext cx="1156546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 = cv2.cornerHarris(gray,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92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그림응용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267" y="2111920"/>
            <a:ext cx="1156546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 = cv2.cornerHarris(gray,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EB1E5D-159E-4CE6-81BD-41AC8746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36" y="2597149"/>
            <a:ext cx="6153150" cy="4124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3267" y="1487962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우선 가져올 이미지를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cv2.imread()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로 불러오고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gray scale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로 변환시킨다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마찬가지로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float32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크기로 변환하여 저장한다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여기서 살펴볼 점은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float32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크기의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gray scale </a:t>
            </a:r>
            <a:b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이미지를 집어 넣은 점과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5, 3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 두 숫자이다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는 코너를 검출하는데 쓰일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window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의 크기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 크기가 너무 크면 불필요한 코너들이 마구잡이로 검출되고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반대로 너무 작으면 원하는 코너구간이 잘 검출이 안될 수 있다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은 </a:t>
            </a:r>
            <a:r>
              <a:rPr lang="ko-KR" altLang="en-US" sz="1400" dirty="0" err="1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소벨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미분 연산에 필요한 상수인데 </a:t>
            </a:r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이 계산식의 행렬의 크기에 해당하는 수치이다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일 경우 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3x3 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행렬로 계산이 이루어 진다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. (3</a:t>
            </a:r>
            <a:r>
              <a:rPr lang="ko-KR" altLang="en-US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차원</a:t>
            </a:r>
            <a:r>
              <a:rPr lang="en-US" altLang="ko-KR" sz="1400" dirty="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016FD68-6C0C-4FB8-B624-4C8B5FFF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90" y="4659312"/>
            <a:ext cx="2809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OPENCV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은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라이브러리를 다운받을 때 복잡한 과정 없이 터미널을 통해 </a:t>
            </a:r>
            <a:r>
              <a:rPr lang="en-US" altLang="ko-KR" dirty="0"/>
              <a:t>pip </a:t>
            </a:r>
            <a:r>
              <a:rPr lang="ko-KR" altLang="en-US" dirty="0"/>
              <a:t>명령어 만으로 다운 및 적용시킬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터미널 명령으로</a:t>
            </a:r>
            <a:endParaRPr lang="en-US" altLang="ko-KR" dirty="0"/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en-US" altLang="ko-KR" dirty="0" err="1"/>
              <a:t>contrib</a:t>
            </a:r>
            <a:r>
              <a:rPr lang="en-US" altLang="ko-KR" dirty="0"/>
              <a:t>-python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b="1" dirty="0"/>
              <a:t>pip install --upgrade </a:t>
            </a:r>
            <a:r>
              <a:rPr lang="en-US" altLang="ko-KR" b="1" dirty="0" err="1"/>
              <a:t>opencv</a:t>
            </a:r>
            <a:r>
              <a:rPr lang="en-US" altLang="ko-KR" b="1" dirty="0"/>
              <a:t>-</a:t>
            </a:r>
            <a:r>
              <a:rPr lang="en-US" altLang="ko-KR" b="1" dirty="0" err="1"/>
              <a:t>contrib</a:t>
            </a:r>
            <a:r>
              <a:rPr lang="en-US" altLang="ko-KR" b="1" dirty="0"/>
              <a:t>-python</a:t>
            </a:r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4" y="2704437"/>
            <a:ext cx="11485861" cy="2345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3" y="4461008"/>
            <a:ext cx="11485861" cy="13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정상적으로 적용이 되었는지 확인을 위해 코드상에 다음과 같이 입력하여 </a:t>
            </a:r>
            <a:r>
              <a:rPr lang="ko-KR" altLang="en-US" dirty="0" err="1"/>
              <a:t>결과창을</a:t>
            </a:r>
            <a:r>
              <a:rPr lang="ko-KR" altLang="en-US" dirty="0"/>
              <a:t> 확인해본다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적용이 되었다면 최신 </a:t>
            </a:r>
            <a:r>
              <a:rPr lang="en-US" altLang="ko-KR" dirty="0" err="1"/>
              <a:t>opencv</a:t>
            </a:r>
            <a:r>
              <a:rPr lang="ko-KR" altLang="en-US" dirty="0"/>
              <a:t>의 버전이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출력될 것이고</a:t>
            </a:r>
            <a:r>
              <a:rPr lang="en-US" altLang="ko-KR" dirty="0"/>
              <a:t>, </a:t>
            </a:r>
            <a:r>
              <a:rPr lang="ko-KR" altLang="en-US" dirty="0"/>
              <a:t>잘못되었다면 </a:t>
            </a:r>
            <a:r>
              <a:rPr lang="en-US" altLang="ko-KR" dirty="0"/>
              <a:t>error </a:t>
            </a:r>
            <a:r>
              <a:rPr lang="ko-KR" altLang="en-US" dirty="0"/>
              <a:t>문구가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나오게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7667" y="21122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&gt;&gt;&gt; import cv2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&gt;&gt;&gt; print(cv2.__version__)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0E6F27-D874-4853-8EF5-6F31AFB6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76" y="2112201"/>
            <a:ext cx="6787584" cy="45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는 </a:t>
            </a:r>
            <a:r>
              <a:rPr lang="en-US" altLang="ko-KR" dirty="0"/>
              <a:t>Open Source Computer Vision Library </a:t>
            </a:r>
            <a:r>
              <a:rPr lang="ko-KR" altLang="en-US" dirty="0"/>
              <a:t>로서 컴퓨터 비전 및 기계학습 소프트웨어 라이브러리이다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Google, Yahoo, Microsoft, Intel </a:t>
            </a:r>
            <a:r>
              <a:rPr lang="ko-KR" altLang="en-US" dirty="0"/>
              <a:t>등 여러 소프트웨어 기업들에서 사용하고 </a:t>
            </a:r>
            <a:r>
              <a:rPr lang="en-US" altLang="ko-KR" dirty="0"/>
              <a:t>C++, Python, Java, MATLAB </a:t>
            </a:r>
            <a:r>
              <a:rPr lang="ko-KR" altLang="en-US" dirty="0"/>
              <a:t>등의 프로그램에서 사용 가능한 </a:t>
            </a:r>
            <a:r>
              <a:rPr lang="ko-KR" altLang="en-US" dirty="0" err="1"/>
              <a:t>비주얼</a:t>
            </a:r>
            <a:r>
              <a:rPr lang="ko-KR" altLang="en-US" dirty="0"/>
              <a:t> 관련 라이브러리이다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는 이미지의 </a:t>
            </a:r>
            <a:r>
              <a:rPr lang="ko-KR" altLang="en-US" dirty="0" err="1"/>
              <a:t>픽셀값을</a:t>
            </a:r>
            <a:r>
              <a:rPr lang="ko-KR" altLang="en-US" dirty="0"/>
              <a:t> 이용하여 </a:t>
            </a:r>
            <a:r>
              <a:rPr lang="ko-KR" altLang="en-US" dirty="0" err="1"/>
              <a:t>여러가지</a:t>
            </a:r>
            <a:r>
              <a:rPr lang="ko-KR" altLang="en-US" dirty="0"/>
              <a:t> 작업을 할 수 있는데 기본적으로 픽셀 하나에 </a:t>
            </a:r>
            <a:r>
              <a:rPr lang="en-US" altLang="ko-KR" dirty="0"/>
              <a:t>RGB(red,</a:t>
            </a:r>
            <a:r>
              <a:rPr lang="ko-KR" altLang="en-US" dirty="0"/>
              <a:t> </a:t>
            </a:r>
            <a:r>
              <a:rPr lang="en-US" altLang="ko-KR" dirty="0"/>
              <a:t>green,</a:t>
            </a:r>
            <a:r>
              <a:rPr lang="ko-KR" altLang="en-US" dirty="0"/>
              <a:t> </a:t>
            </a:r>
            <a:r>
              <a:rPr lang="en-US" altLang="ko-KR" dirty="0"/>
              <a:t>blue)</a:t>
            </a:r>
            <a:r>
              <a:rPr lang="ko-KR" altLang="en-US" dirty="0"/>
              <a:t>값이 들어가 있으며 </a:t>
            </a:r>
            <a:r>
              <a:rPr lang="en-US" altLang="ko-KR" dirty="0"/>
              <a:t>HSV, GRAY </a:t>
            </a:r>
            <a:r>
              <a:rPr lang="ko-KR" altLang="en-US" dirty="0"/>
              <a:t>등으로 편집하여 사용하기도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모니터의 해상도를 보면 </a:t>
            </a:r>
            <a:r>
              <a:rPr lang="en-US" altLang="ko-KR" dirty="0"/>
              <a:t>1920 x 1080, 1280 x</a:t>
            </a:r>
            <a:r>
              <a:rPr lang="ko-KR" altLang="en-US" dirty="0"/>
              <a:t> </a:t>
            </a:r>
            <a:r>
              <a:rPr lang="en-US" altLang="ko-KR" dirty="0"/>
              <a:t>1024</a:t>
            </a:r>
            <a:r>
              <a:rPr lang="ko-KR" altLang="en-US" dirty="0"/>
              <a:t> 등을 자주 보았을 것이다</a:t>
            </a:r>
            <a:r>
              <a:rPr lang="en-US" altLang="ko-KR" dirty="0"/>
              <a:t>. </a:t>
            </a:r>
            <a:r>
              <a:rPr lang="ko-KR" altLang="en-US" dirty="0"/>
              <a:t>이것은 가로 </a:t>
            </a:r>
            <a:r>
              <a:rPr lang="en-US" altLang="ko-KR" dirty="0"/>
              <a:t>1920 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1080</a:t>
            </a:r>
            <a:r>
              <a:rPr lang="ko-KR" altLang="en-US" dirty="0"/>
              <a:t>칸의 데이터로 화면을 채우고 있다는 것이 되고 </a:t>
            </a:r>
            <a:r>
              <a:rPr lang="en-US" altLang="ko-KR" dirty="0" err="1"/>
              <a:t>opencv</a:t>
            </a:r>
            <a:r>
              <a:rPr lang="ko-KR" altLang="en-US" dirty="0"/>
              <a:t>는 이 데이터들을 이용하여 작업을 할 수 있게 된다는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xmlns="" id="{1D5A0A62-8F79-4843-B041-EC6948FF1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89240"/>
              </p:ext>
            </p:extLst>
          </p:nvPr>
        </p:nvGraphicFramePr>
        <p:xfrm>
          <a:off x="9326019" y="4675704"/>
          <a:ext cx="1268616" cy="83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72">
                  <a:extLst>
                    <a:ext uri="{9D8B030D-6E8A-4147-A177-3AD203B41FA5}">
                      <a16:colId xmlns:a16="http://schemas.microsoft.com/office/drawing/2014/main" xmlns="" val="2665687501"/>
                    </a:ext>
                  </a:extLst>
                </a:gridCol>
                <a:gridCol w="422872">
                  <a:extLst>
                    <a:ext uri="{9D8B030D-6E8A-4147-A177-3AD203B41FA5}">
                      <a16:colId xmlns:a16="http://schemas.microsoft.com/office/drawing/2014/main" xmlns="" val="818211146"/>
                    </a:ext>
                  </a:extLst>
                </a:gridCol>
                <a:gridCol w="422872">
                  <a:extLst>
                    <a:ext uri="{9D8B030D-6E8A-4147-A177-3AD203B41FA5}">
                      <a16:colId xmlns:a16="http://schemas.microsoft.com/office/drawing/2014/main" xmlns="" val="55033339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412991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99271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err="1">
                          <a:solidFill>
                            <a:schemeClr val="tx1"/>
                          </a:solidFill>
                        </a:rPr>
                        <a:t>r,g,b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3504684"/>
                  </a:ext>
                </a:extLst>
              </a:tr>
            </a:tbl>
          </a:graphicData>
        </a:graphic>
      </p:graphicFrame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xmlns="" id="{E9B862CC-4D0A-4AD2-9CDF-2C06D176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12245"/>
              </p:ext>
            </p:extLst>
          </p:nvPr>
        </p:nvGraphicFramePr>
        <p:xfrm>
          <a:off x="9326019" y="6350635"/>
          <a:ext cx="12686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72">
                  <a:extLst>
                    <a:ext uri="{9D8B030D-6E8A-4147-A177-3AD203B41FA5}">
                      <a16:colId xmlns:a16="http://schemas.microsoft.com/office/drawing/2014/main" xmlns="" val="1366056343"/>
                    </a:ext>
                  </a:extLst>
                </a:gridCol>
                <a:gridCol w="422872">
                  <a:extLst>
                    <a:ext uri="{9D8B030D-6E8A-4147-A177-3AD203B41FA5}">
                      <a16:colId xmlns:a16="http://schemas.microsoft.com/office/drawing/2014/main" xmlns="" val="8926777"/>
                    </a:ext>
                  </a:extLst>
                </a:gridCol>
                <a:gridCol w="422872">
                  <a:extLst>
                    <a:ext uri="{9D8B030D-6E8A-4147-A177-3AD203B41FA5}">
                      <a16:colId xmlns:a16="http://schemas.microsoft.com/office/drawing/2014/main" xmlns="" val="2941636341"/>
                    </a:ext>
                  </a:extLst>
                </a:gridCol>
              </a:tblGrid>
              <a:tr h="36124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1510141"/>
                  </a:ext>
                </a:extLst>
              </a:tr>
            </a:tbl>
          </a:graphicData>
        </a:graphic>
      </p:graphicFrame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xmlns="" id="{AF1594B8-1E15-4E8C-9F46-CFFC0435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72557"/>
              </p:ext>
            </p:extLst>
          </p:nvPr>
        </p:nvGraphicFramePr>
        <p:xfrm>
          <a:off x="11116846" y="4675704"/>
          <a:ext cx="3454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xmlns="" val="5075542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968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762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120414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xmlns="" id="{2D40486D-BC1C-4864-BC3A-F6B0A4A7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98793"/>
              </p:ext>
            </p:extLst>
          </p:nvPr>
        </p:nvGraphicFramePr>
        <p:xfrm>
          <a:off x="11116846" y="6350635"/>
          <a:ext cx="345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xmlns="" val="107969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4150546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F618D69-2E32-4849-9A63-22543BDEEA07}"/>
              </a:ext>
            </a:extLst>
          </p:cNvPr>
          <p:cNvCxnSpPr>
            <a:cxnSpLocks/>
          </p:cNvCxnSpPr>
          <p:nvPr/>
        </p:nvCxnSpPr>
        <p:spPr>
          <a:xfrm flipV="1">
            <a:off x="10686576" y="5224344"/>
            <a:ext cx="33832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8E33751-3B9E-4D3B-B2AE-ADD774688FE5}"/>
              </a:ext>
            </a:extLst>
          </p:cNvPr>
          <p:cNvCxnSpPr>
            <a:cxnSpLocks/>
          </p:cNvCxnSpPr>
          <p:nvPr/>
        </p:nvCxnSpPr>
        <p:spPr>
          <a:xfrm>
            <a:off x="9960327" y="5861736"/>
            <a:ext cx="0" cy="292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989A74E-3A4C-4FF6-BECB-803DAB6E14BD}"/>
              </a:ext>
            </a:extLst>
          </p:cNvPr>
          <p:cNvCxnSpPr>
            <a:cxnSpLocks/>
          </p:cNvCxnSpPr>
          <p:nvPr/>
        </p:nvCxnSpPr>
        <p:spPr>
          <a:xfrm flipV="1">
            <a:off x="10686576" y="6533515"/>
            <a:ext cx="33832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524F7BC-89C7-4895-B9CC-B00449928502}"/>
              </a:ext>
            </a:extLst>
          </p:cNvPr>
          <p:cNvCxnSpPr>
            <a:cxnSpLocks/>
          </p:cNvCxnSpPr>
          <p:nvPr/>
        </p:nvCxnSpPr>
        <p:spPr>
          <a:xfrm>
            <a:off x="11289566" y="5904588"/>
            <a:ext cx="0" cy="292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9C46B28-16AB-4697-9AB8-8DF4BE2590FA}"/>
              </a:ext>
            </a:extLst>
          </p:cNvPr>
          <p:cNvCxnSpPr/>
          <p:nvPr/>
        </p:nvCxnSpPr>
        <p:spPr>
          <a:xfrm flipH="1">
            <a:off x="8798680" y="4675704"/>
            <a:ext cx="24688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6479F7A-8554-4FC1-B2F9-654A24E57867}"/>
              </a:ext>
            </a:extLst>
          </p:cNvPr>
          <p:cNvCxnSpPr>
            <a:cxnSpLocks/>
          </p:cNvCxnSpPr>
          <p:nvPr/>
        </p:nvCxnSpPr>
        <p:spPr>
          <a:xfrm flipV="1">
            <a:off x="8798680" y="4675704"/>
            <a:ext cx="0" cy="6436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D33987-F041-4CA0-A43F-D2A22191357E}"/>
              </a:ext>
            </a:extLst>
          </p:cNvPr>
          <p:cNvSpPr txBox="1"/>
          <p:nvPr/>
        </p:nvSpPr>
        <p:spPr>
          <a:xfrm>
            <a:off x="8626976" y="5392547"/>
            <a:ext cx="461665" cy="761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1080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18E8DA4-4997-4A37-927F-DA193B15B8F3}"/>
              </a:ext>
            </a:extLst>
          </p:cNvPr>
          <p:cNvCxnSpPr>
            <a:cxnSpLocks/>
          </p:cNvCxnSpPr>
          <p:nvPr/>
        </p:nvCxnSpPr>
        <p:spPr>
          <a:xfrm flipV="1">
            <a:off x="8845616" y="6072704"/>
            <a:ext cx="0" cy="6436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0DBAF3AA-BE99-47C8-B730-607B35C59201}"/>
              </a:ext>
            </a:extLst>
          </p:cNvPr>
          <p:cNvCxnSpPr/>
          <p:nvPr/>
        </p:nvCxnSpPr>
        <p:spPr>
          <a:xfrm flipH="1">
            <a:off x="8841753" y="6716395"/>
            <a:ext cx="24688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71400B83-2FD1-476E-AE8A-9AC366654162}"/>
              </a:ext>
            </a:extLst>
          </p:cNvPr>
          <p:cNvCxnSpPr>
            <a:cxnSpLocks/>
          </p:cNvCxnSpPr>
          <p:nvPr/>
        </p:nvCxnSpPr>
        <p:spPr>
          <a:xfrm flipV="1">
            <a:off x="9326019" y="4239457"/>
            <a:ext cx="0" cy="29604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2A39579-5350-4276-A51A-7EADD4FB029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26018" y="4236725"/>
            <a:ext cx="634309" cy="54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49FF0F-C15A-4AED-A27A-8C794D066B02}"/>
              </a:ext>
            </a:extLst>
          </p:cNvPr>
          <p:cNvSpPr txBox="1"/>
          <p:nvPr/>
        </p:nvSpPr>
        <p:spPr>
          <a:xfrm>
            <a:off x="9960327" y="4057523"/>
            <a:ext cx="7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FB305EA-1429-4219-AAAE-A61F88C4F144}"/>
              </a:ext>
            </a:extLst>
          </p:cNvPr>
          <p:cNvCxnSpPr>
            <a:cxnSpLocks/>
          </p:cNvCxnSpPr>
          <p:nvPr/>
        </p:nvCxnSpPr>
        <p:spPr>
          <a:xfrm flipH="1" flipV="1">
            <a:off x="10635441" y="4236725"/>
            <a:ext cx="793352" cy="54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BAB3CA44-F249-416D-871D-30AA990C47B7}"/>
              </a:ext>
            </a:extLst>
          </p:cNvPr>
          <p:cNvCxnSpPr>
            <a:cxnSpLocks/>
          </p:cNvCxnSpPr>
          <p:nvPr/>
        </p:nvCxnSpPr>
        <p:spPr>
          <a:xfrm flipV="1">
            <a:off x="11428793" y="4242189"/>
            <a:ext cx="0" cy="30423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OpenCV 로고">
            <a:extLst>
              <a:ext uri="{FF2B5EF4-FFF2-40B4-BE49-F238E27FC236}">
                <a16:creationId xmlns:a16="http://schemas.microsoft.com/office/drawing/2014/main" xmlns="" id="{EA602A97-8598-436C-9040-E05508C8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438747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6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그림화일</a:t>
            </a:r>
            <a:r>
              <a:rPr lang="ko-KR" altLang="en-US" dirty="0"/>
              <a:t> 불러오기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를 불러왔으나</a:t>
            </a:r>
            <a:r>
              <a:rPr lang="en-US" altLang="ko-KR" dirty="0"/>
              <a:t>,</a:t>
            </a:r>
            <a:r>
              <a:rPr lang="ko-KR" altLang="en-US" dirty="0"/>
              <a:t>사용을 </a:t>
            </a:r>
            <a:r>
              <a:rPr lang="ko-KR" altLang="en-US" dirty="0" err="1"/>
              <a:t>안하게</a:t>
            </a:r>
            <a:r>
              <a:rPr lang="ko-KR" altLang="en-US" dirty="0"/>
              <a:t> 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회색으로 표시가 됨</a:t>
            </a:r>
            <a:endParaRPr lang="en-US" altLang="ko-KR" dirty="0"/>
          </a:p>
          <a:p>
            <a:pPr lvl="1"/>
            <a:r>
              <a:rPr lang="ko-KR" altLang="en-US" dirty="0"/>
              <a:t>그림은 영어로 </a:t>
            </a:r>
            <a:r>
              <a:rPr lang="ko-KR" altLang="en-US" dirty="0" err="1"/>
              <a:t>되어있는게</a:t>
            </a:r>
            <a:r>
              <a:rPr lang="ko-KR" altLang="en-US" dirty="0"/>
              <a:t> 유리하므로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d </a:t>
            </a:r>
            <a:r>
              <a:rPr lang="ko-KR" altLang="en-US" dirty="0"/>
              <a:t>드라이브에 </a:t>
            </a:r>
            <a:r>
              <a:rPr lang="en-US" altLang="ko-KR" dirty="0"/>
              <a:t>python\image</a:t>
            </a:r>
            <a:r>
              <a:rPr lang="ko-KR" altLang="en-US" dirty="0"/>
              <a:t>는 그림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python\video</a:t>
            </a:r>
            <a:r>
              <a:rPr lang="ko-KR" altLang="en-US" dirty="0"/>
              <a:t>는 </a:t>
            </a:r>
            <a:r>
              <a:rPr lang="ko-KR" altLang="en-US" dirty="0" err="1"/>
              <a:t>비디오화일을</a:t>
            </a:r>
            <a:r>
              <a:rPr lang="ko-KR" altLang="en-US" dirty="0"/>
              <a:t>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할 예정</a:t>
            </a:r>
            <a:endParaRPr lang="en-US" altLang="ko-KR" dirty="0"/>
          </a:p>
          <a:p>
            <a:pPr lvl="1"/>
            <a:r>
              <a:rPr lang="en-US" altLang="ko-KR" dirty="0" err="1"/>
              <a:t>Imread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그림을 읽는 함수이며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그림화일</a:t>
            </a:r>
            <a:r>
              <a:rPr lang="ko-KR" altLang="en-US" dirty="0"/>
              <a:t> 위치</a:t>
            </a:r>
            <a:r>
              <a:rPr lang="en-US" altLang="ko-KR" dirty="0"/>
              <a:t>, </a:t>
            </a:r>
            <a:r>
              <a:rPr lang="ko-KR" altLang="en-US" dirty="0" err="1"/>
              <a:t>그림그대로</a:t>
            </a:r>
            <a:r>
              <a:rPr lang="ko-KR" altLang="en-US" dirty="0"/>
              <a:t> 받아오기</a:t>
            </a:r>
            <a:endParaRPr lang="en-US" altLang="ko-KR" dirty="0"/>
          </a:p>
          <a:p>
            <a:pPr lvl="1"/>
            <a:r>
              <a:rPr lang="en-US" altLang="ko-KR" dirty="0" err="1"/>
              <a:t>Imshow</a:t>
            </a:r>
            <a:r>
              <a:rPr lang="ko-KR" altLang="en-US" dirty="0"/>
              <a:t>는 </a:t>
            </a:r>
            <a:r>
              <a:rPr lang="ko-KR" altLang="en-US" dirty="0" err="1"/>
              <a:t>그림창위에</a:t>
            </a:r>
            <a:r>
              <a:rPr lang="ko-KR" altLang="en-US" dirty="0"/>
              <a:t> 그림 이름을 넣음</a:t>
            </a:r>
            <a:endParaRPr lang="en-US" altLang="ko-KR" dirty="0"/>
          </a:p>
          <a:p>
            <a:pPr lvl="1"/>
            <a:r>
              <a:rPr lang="en-US" altLang="ko-KR" dirty="0" err="1"/>
              <a:t>waitKey</a:t>
            </a:r>
            <a:r>
              <a:rPr lang="ko-KR" altLang="en-US" dirty="0"/>
              <a:t>는 보여주는 시간을 나타냄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</a:t>
            </a:r>
            <a:r>
              <a:rPr lang="ko-KR" altLang="en-US" dirty="0"/>
              <a:t>가 대문자로 써야 올바른 </a:t>
            </a:r>
            <a:r>
              <a:rPr lang="ko-KR" altLang="en-US" dirty="0" err="1"/>
              <a:t>명렁어가</a:t>
            </a:r>
            <a:r>
              <a:rPr lang="ko-KR" altLang="en-US" dirty="0"/>
              <a:t>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글을 쓰다가 추천되는 함수를 클릭하면 좋음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(0)</a:t>
            </a:r>
            <a:r>
              <a:rPr lang="ko-KR" altLang="en-US" dirty="0"/>
              <a:t>은 무한대 시간</a:t>
            </a:r>
            <a:r>
              <a:rPr lang="en-US" altLang="ko-KR" dirty="0"/>
              <a:t>, (1000)</a:t>
            </a:r>
            <a:r>
              <a:rPr lang="ko-KR" altLang="en-US" dirty="0"/>
              <a:t>은 </a:t>
            </a:r>
            <a:r>
              <a:rPr lang="en-US" altLang="ko-KR" dirty="0"/>
              <a:t>1000ms, 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초를 나타낸다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destroyAllWindows</a:t>
            </a:r>
            <a:r>
              <a:rPr lang="en-US" altLang="ko-KR" dirty="0"/>
              <a:t>()</a:t>
            </a:r>
            <a:r>
              <a:rPr lang="ko-KR" altLang="en-US" dirty="0"/>
              <a:t>는 열림 </a:t>
            </a:r>
            <a:r>
              <a:rPr lang="ko-KR" altLang="en-US" dirty="0" err="1"/>
              <a:t>그림창을</a:t>
            </a:r>
            <a:r>
              <a:rPr lang="ko-KR" altLang="en-US" dirty="0"/>
              <a:t> 닫는다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78" y="1216753"/>
            <a:ext cx="7088148" cy="45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6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불러오기 옵션 조절</a:t>
            </a:r>
            <a:endParaRPr lang="en-US" altLang="ko-KR" dirty="0"/>
          </a:p>
          <a:p>
            <a:pPr lvl="1"/>
            <a:r>
              <a:rPr lang="ko-KR" altLang="en-US" dirty="0"/>
              <a:t>색깔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크기조절 </a:t>
            </a:r>
            <a:r>
              <a:rPr lang="en-US" altLang="ko-KR" dirty="0"/>
              <a:t>: </a:t>
            </a:r>
            <a:r>
              <a:rPr lang="en-US" altLang="ko-KR" dirty="0" err="1"/>
              <a:t>imshow</a:t>
            </a:r>
            <a:r>
              <a:rPr lang="ko-KR" altLang="en-US" dirty="0"/>
              <a:t>를 사용할 경우에는 그림의 크기를 조절할 수가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624717"/>
            <a:ext cx="7905750" cy="12954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267" y="1913746"/>
            <a:ext cx="1156546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 = cv2.imread(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"d:\python\image\sample1.jpg"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cv2.IMREAD_UNCHANGED)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987" y="2624717"/>
            <a:ext cx="3544869" cy="28192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64301" y="54439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흑백으로 불러왔을 경우</a:t>
            </a:r>
          </a:p>
        </p:txBody>
      </p:sp>
    </p:spTree>
    <p:extLst>
      <p:ext uri="{BB962C8B-B14F-4D97-AF65-F5344CB8AC3E}">
        <p14:creationId xmlns:p14="http://schemas.microsoft.com/office/powerpoint/2010/main" val="373301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불러오기 옵션 조절</a:t>
            </a:r>
            <a:endParaRPr lang="en-US" altLang="ko-KR" dirty="0"/>
          </a:p>
          <a:p>
            <a:pPr lvl="1"/>
            <a:r>
              <a:rPr lang="ko-KR" altLang="en-US" dirty="0"/>
              <a:t>크기조절 </a:t>
            </a:r>
            <a:r>
              <a:rPr lang="en-US" altLang="ko-KR" dirty="0"/>
              <a:t>: </a:t>
            </a:r>
            <a:r>
              <a:rPr lang="en-US" altLang="ko-KR" dirty="0" err="1"/>
              <a:t>imshow</a:t>
            </a:r>
            <a:r>
              <a:rPr lang="ko-KR" altLang="en-US" dirty="0"/>
              <a:t>를 사용할 경우에는 그림의 크기를 조절할 수가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앞에 같은 이름으로</a:t>
            </a:r>
            <a:r>
              <a:rPr lang="en-US" altLang="ko-KR" dirty="0"/>
              <a:t>, </a:t>
            </a:r>
            <a:r>
              <a:rPr lang="ko-KR" altLang="en-US" dirty="0"/>
              <a:t>크기 조절이 가능한 옵션을 넣어주면 된다</a:t>
            </a:r>
            <a:r>
              <a:rPr lang="en-US" altLang="ko-KR" dirty="0"/>
              <a:t>. (</a:t>
            </a:r>
            <a:r>
              <a:rPr lang="ko-KR" altLang="en-US" dirty="0"/>
              <a:t>막 찌그러지게 나옴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이름을 다르게 적을 경우에는 창이 </a:t>
            </a:r>
            <a:r>
              <a:rPr lang="en-US" altLang="ko-KR" dirty="0"/>
              <a:t>2</a:t>
            </a:r>
            <a:r>
              <a:rPr lang="ko-KR" altLang="en-US" dirty="0"/>
              <a:t>개가 나옴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37" y="4139420"/>
            <a:ext cx="5606176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B256936-5210-4D55-B615-591F0E80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2691709"/>
            <a:ext cx="4933296" cy="3181284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xmlns="" id="{BACA985A-7F0D-4B55-A0D9-B91D62E58D05}"/>
              </a:ext>
            </a:extLst>
          </p:cNvPr>
          <p:cNvSpPr/>
          <p:nvPr/>
        </p:nvSpPr>
        <p:spPr>
          <a:xfrm rot="5400000">
            <a:off x="8719325" y="888559"/>
            <a:ext cx="457200" cy="56061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42699" y="3522370"/>
            <a:ext cx="541632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cv2.namedWindow(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"AutoMoon"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cv2.WINDOW_NORMAL)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FF855E-5559-4AE9-BF32-51A2F77439B6}"/>
              </a:ext>
            </a:extLst>
          </p:cNvPr>
          <p:cNvSpPr txBox="1"/>
          <p:nvPr/>
        </p:nvSpPr>
        <p:spPr>
          <a:xfrm>
            <a:off x="6096000" y="2938710"/>
            <a:ext cx="49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 옵션을 추가해주면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6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비디오</a:t>
            </a:r>
            <a:r>
              <a:rPr lang="en-US" altLang="ko-KR" dirty="0"/>
              <a:t>/</a:t>
            </a:r>
            <a:r>
              <a:rPr lang="ko-KR" altLang="en-US" dirty="0" err="1"/>
              <a:t>웹캠을</a:t>
            </a:r>
            <a:r>
              <a:rPr lang="ko-KR" altLang="en-US" dirty="0"/>
              <a:t> 불러오기</a:t>
            </a:r>
            <a:endParaRPr lang="en-US" altLang="ko-KR" dirty="0"/>
          </a:p>
          <a:p>
            <a:pPr lvl="1"/>
            <a:r>
              <a:rPr lang="en-US" altLang="ko-KR" dirty="0"/>
              <a:t>Cv2.VideoCapture()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노트북에 있는 카메라 키기</a:t>
            </a:r>
            <a:endParaRPr lang="en-US" altLang="ko-KR" dirty="0"/>
          </a:p>
          <a:p>
            <a:pPr lvl="2"/>
            <a:r>
              <a:rPr lang="ko-KR" altLang="en-US" dirty="0"/>
              <a:t>비디오 파일을 </a:t>
            </a:r>
            <a:r>
              <a:rPr lang="ko-KR" altLang="en-US" dirty="0" err="1"/>
              <a:t>열때는</a:t>
            </a:r>
            <a:r>
              <a:rPr lang="ko-KR" altLang="en-US" dirty="0"/>
              <a:t> </a:t>
            </a:r>
            <a:r>
              <a:rPr lang="ko-KR" altLang="en-US" dirty="0" err="1"/>
              <a:t>화일위치로</a:t>
            </a:r>
            <a:r>
              <a:rPr lang="ko-KR" altLang="en-US" dirty="0"/>
              <a:t>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\video</a:t>
            </a:r>
            <a:r>
              <a:rPr lang="ko-KR" altLang="en-US" dirty="0"/>
              <a:t>로 했으나</a:t>
            </a:r>
            <a:r>
              <a:rPr lang="en-US" altLang="ko-KR" dirty="0"/>
              <a:t>, \v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 err="1"/>
              <a:t>어떤의미가</a:t>
            </a:r>
            <a:r>
              <a:rPr lang="ko-KR" altLang="en-US" dirty="0"/>
              <a:t> 있는지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그 부분이 파란색으로 </a:t>
            </a:r>
            <a:r>
              <a:rPr lang="ko-KR" altLang="en-US" dirty="0" err="1"/>
              <a:t>변경되서</a:t>
            </a:r>
            <a:r>
              <a:rPr lang="en-US" altLang="ko-KR" dirty="0"/>
              <a:t>, play</a:t>
            </a:r>
            <a:r>
              <a:rPr lang="ko-KR" altLang="en-US" dirty="0"/>
              <a:t>폴더로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r>
              <a:rPr lang="ko-KR" altLang="en-US" dirty="0"/>
              <a:t>또는 </a:t>
            </a:r>
            <a:r>
              <a:rPr lang="en-US" altLang="ko-KR" dirty="0"/>
              <a:t>r</a:t>
            </a:r>
            <a:r>
              <a:rPr lang="ko-KR" altLang="en-US" dirty="0"/>
              <a:t>를 붙여두면 </a:t>
            </a:r>
            <a:r>
              <a:rPr lang="en-US" altLang="ko-KR" dirty="0"/>
              <a:t>\</a:t>
            </a:r>
            <a:r>
              <a:rPr lang="ko-KR" altLang="en-US" dirty="0"/>
              <a:t>문자에 대한 기능을 없애준다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cap.read</a:t>
            </a:r>
            <a:r>
              <a:rPr lang="ko-KR" altLang="en-US" dirty="0"/>
              <a:t>는 </a:t>
            </a:r>
            <a:r>
              <a:rPr lang="ko-KR" altLang="en-US" dirty="0" err="1"/>
              <a:t>두가지의</a:t>
            </a:r>
            <a:r>
              <a:rPr lang="ko-KR" altLang="en-US" dirty="0"/>
              <a:t> 변수를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하나는 참</a:t>
            </a:r>
            <a:r>
              <a:rPr lang="en-US" altLang="ko-KR" dirty="0"/>
              <a:t>,</a:t>
            </a:r>
            <a:r>
              <a:rPr lang="ko-KR" altLang="en-US" dirty="0"/>
              <a:t>거짓을 나타내는 값과 </a:t>
            </a:r>
            <a:r>
              <a:rPr lang="ko-KR" altLang="en-US" dirty="0" err="1"/>
              <a:t>그다음은</a:t>
            </a:r>
            <a:r>
              <a:rPr lang="ko-KR" altLang="en-US" dirty="0"/>
              <a:t> </a:t>
            </a:r>
            <a:r>
              <a:rPr lang="en-US" altLang="ko-KR" dirty="0"/>
              <a:t>frame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Ret,frame</a:t>
            </a:r>
            <a:r>
              <a:rPr lang="ko-KR" altLang="en-US" dirty="0"/>
              <a:t>으로 받는 문장도 있으나</a:t>
            </a:r>
            <a:r>
              <a:rPr lang="en-US" altLang="ko-KR" dirty="0"/>
              <a:t>, ret</a:t>
            </a:r>
            <a:r>
              <a:rPr lang="ko-KR" altLang="en-US" dirty="0"/>
              <a:t>값은 비디오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참 신호 이므로 변수로 사용하지 </a:t>
            </a:r>
            <a:r>
              <a:rPr lang="ko-KR" altLang="en-US" dirty="0" err="1"/>
              <a:t>않을때는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/>
              <a:t>Cv2.cvtColor</a:t>
            </a:r>
            <a:r>
              <a:rPr lang="ko-KR" altLang="en-US" dirty="0"/>
              <a:t>는 받은 </a:t>
            </a:r>
            <a:r>
              <a:rPr lang="ko-KR" altLang="en-US" dirty="0" err="1"/>
              <a:t>화면값을</a:t>
            </a:r>
            <a:r>
              <a:rPr lang="ko-KR" altLang="en-US" dirty="0"/>
              <a:t> 흑백으로 바꿔주는 부분</a:t>
            </a:r>
            <a:endParaRPr lang="en-US" altLang="ko-KR" dirty="0"/>
          </a:p>
          <a:p>
            <a:pPr lvl="1"/>
            <a:r>
              <a:rPr lang="en-US" altLang="ko-KR" dirty="0" err="1"/>
              <a:t>Frme</a:t>
            </a:r>
            <a:r>
              <a:rPr lang="ko-KR" altLang="en-US" dirty="0"/>
              <a:t>으로 받은 값을 그대로 보여주고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gray</a:t>
            </a:r>
            <a:r>
              <a:rPr lang="ko-KR" altLang="en-US" dirty="0"/>
              <a:t>로 흑백 변경한 </a:t>
            </a:r>
            <a:r>
              <a:rPr lang="ko-KR" altLang="en-US" dirty="0" err="1"/>
              <a:t>두개를</a:t>
            </a:r>
            <a:r>
              <a:rPr lang="ko-KR" altLang="en-US" dirty="0"/>
              <a:t> 보여준다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Cv2.waitKey(1)</a:t>
            </a:r>
            <a:r>
              <a:rPr lang="ko-KR" altLang="en-US" dirty="0"/>
              <a:t>은 프레임 플레이 타임을 </a:t>
            </a:r>
            <a:r>
              <a:rPr lang="en-US" altLang="ko-KR" dirty="0"/>
              <a:t>0.001</a:t>
            </a:r>
            <a:r>
              <a:rPr lang="ko-KR" altLang="en-US" dirty="0"/>
              <a:t>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간격으로 보여준다는 것으로</a:t>
            </a:r>
            <a:r>
              <a:rPr lang="en-US" altLang="ko-KR" dirty="0"/>
              <a:t>, </a:t>
            </a:r>
            <a:r>
              <a:rPr lang="ko-KR" altLang="en-US" dirty="0" err="1"/>
              <a:t>동영상일때는</a:t>
            </a:r>
            <a:r>
              <a:rPr lang="ko-KR" altLang="en-US" dirty="0"/>
              <a:t> </a:t>
            </a:r>
            <a:r>
              <a:rPr lang="ko-KR" altLang="en-US" dirty="0" err="1"/>
              <a:t>겁니</a:t>
            </a:r>
            <a:r>
              <a:rPr lang="ko-KR" altLang="en-US" dirty="0"/>
              <a:t> 빨리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플레이가 되고 사라짐</a:t>
            </a:r>
            <a:r>
              <a:rPr lang="en-US" altLang="ko-KR" dirty="0"/>
              <a:t>. (100)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설정하면 자연스러운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영상이 나옴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5767" y="1236768"/>
            <a:ext cx="590418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_,frame=cap.read()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gray = cv2.cvtColor(frame,cv2.COLOR_BGR2GRAY)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'real'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,frame)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'video'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,gray)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ESC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를 누르면 종료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cap.release()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9136" y="6072002"/>
            <a:ext cx="62247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'd:\python\play\sample1.mp4'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1084</Words>
  <Application>Microsoft Office PowerPoint</Application>
  <PresentationFormat>와이드스크린</PresentationFormat>
  <Paragraphs>250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 우체국L</vt:lpstr>
      <vt:lpstr>Arial Unicode MS</vt:lpstr>
      <vt:lpstr>JetBrains Mono</vt:lpstr>
      <vt:lpstr>KoPub돋움체 Bold</vt:lpstr>
      <vt:lpstr>KoPub돋움체 Light</vt:lpstr>
      <vt:lpstr>KoPub바탕체 Bold</vt:lpstr>
      <vt:lpstr>맑은 고딕</vt:lpstr>
      <vt:lpstr>송성훈 구</vt:lpstr>
      <vt:lpstr>Arial</vt:lpstr>
      <vt:lpstr>Consolas</vt:lpstr>
      <vt:lpstr>Office 테마</vt:lpstr>
      <vt:lpstr>PowerPoint 프레젠테이션</vt:lpstr>
      <vt:lpstr>PowerPoint 프레젠테이션</vt:lpstr>
      <vt:lpstr>OPENCV </vt:lpstr>
      <vt:lpstr>OPENCV </vt:lpstr>
      <vt:lpstr>OPENCV </vt:lpstr>
      <vt:lpstr>OpenCV</vt:lpstr>
      <vt:lpstr>OPENCV</vt:lpstr>
      <vt:lpstr>OPENCV</vt:lpstr>
      <vt:lpstr>OPENCV</vt:lpstr>
      <vt:lpstr>OpenCV-그림응용(1)</vt:lpstr>
      <vt:lpstr>OpenCV-그림응용(1)</vt:lpstr>
      <vt:lpstr>OpenCV-그림응용(1)</vt:lpstr>
      <vt:lpstr>OpenCV-그림응용(1)</vt:lpstr>
      <vt:lpstr>OpenCV-그림응용(1)</vt:lpstr>
      <vt:lpstr>OpenCV-그림응용(1)</vt:lpstr>
      <vt:lpstr>OpenCV-그림응용(2)</vt:lpstr>
      <vt:lpstr>OpenCV-그림응용(2)</vt:lpstr>
      <vt:lpstr>OpenCV-그림응용(2)</vt:lpstr>
      <vt:lpstr>OpenCV-그림응용(2)</vt:lpstr>
      <vt:lpstr>OpenCV-그림응용(2)</vt:lpstr>
      <vt:lpstr>OpenCV-그림응용(2)</vt:lpstr>
      <vt:lpstr>OpenCV-그림응용(3)</vt:lpstr>
      <vt:lpstr>OpenCV-그림응용(3)</vt:lpstr>
      <vt:lpstr>OpenCV-그림응용(3)</vt:lpstr>
      <vt:lpstr>OpenCV-그림응용(3)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310</cp:revision>
  <dcterms:created xsi:type="dcterms:W3CDTF">2017-12-29T01:13:06Z</dcterms:created>
  <dcterms:modified xsi:type="dcterms:W3CDTF">2021-01-25T04:55:43Z</dcterms:modified>
</cp:coreProperties>
</file>