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2"/>
  </p:notesMasterIdLst>
  <p:handoutMasterIdLst>
    <p:handoutMasterId r:id="rId23"/>
  </p:handoutMasterIdLst>
  <p:sldIdLst>
    <p:sldId id="259" r:id="rId2"/>
    <p:sldId id="260" r:id="rId3"/>
    <p:sldId id="261" r:id="rId4"/>
    <p:sldId id="265" r:id="rId5"/>
    <p:sldId id="318" r:id="rId6"/>
    <p:sldId id="319" r:id="rId7"/>
    <p:sldId id="330" r:id="rId8"/>
    <p:sldId id="320" r:id="rId9"/>
    <p:sldId id="321" r:id="rId10"/>
    <p:sldId id="322" r:id="rId11"/>
    <p:sldId id="323" r:id="rId12"/>
    <p:sldId id="324" r:id="rId13"/>
    <p:sldId id="325" r:id="rId14"/>
    <p:sldId id="331" r:id="rId15"/>
    <p:sldId id="326" r:id="rId16"/>
    <p:sldId id="327" r:id="rId17"/>
    <p:sldId id="307" r:id="rId18"/>
    <p:sldId id="328" r:id="rId19"/>
    <p:sldId id="329" r:id="rId20"/>
    <p:sldId id="282"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AED8B3-F31D-4F44-A293-6CE65DB71F4E}" v="174" dt="2018-08-26T00:40:23.323"/>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5" autoAdjust="0"/>
    <p:restoredTop sz="63825" autoAdjust="0"/>
  </p:normalViewPr>
  <p:slideViewPr>
    <p:cSldViewPr snapToGrid="0">
      <p:cViewPr varScale="1">
        <p:scale>
          <a:sx n="47" d="100"/>
          <a:sy n="47" d="100"/>
        </p:scale>
        <p:origin x="1524" y="44"/>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2018/8/25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2018/8/25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en-US" altLang="zh-CN"/>
              <a:t>Good morining</a:t>
            </a:r>
            <a:r>
              <a:rPr lang="zh-CN"/>
              <a:t> </a:t>
            </a:r>
            <a:r>
              <a:rPr lang="en-US" dirty="0"/>
              <a:t>ladies and gentlemen. It's </a:t>
            </a:r>
            <a:r>
              <a:rPr lang="en-US" dirty="0" err="1"/>
              <a:t>Chaoqi</a:t>
            </a:r>
            <a:r>
              <a:rPr lang="en-US" dirty="0"/>
              <a:t> here, presenting my work: </a:t>
            </a:r>
            <a:r>
              <a:rPr lang="en-US" dirty="0" err="1"/>
              <a:t>epoc</a:t>
            </a:r>
            <a:r>
              <a:rPr lang="en-US" dirty="0"/>
              <a:t>, a </a:t>
            </a:r>
            <a:r>
              <a:rPr lang="en-US" dirty="0" err="1"/>
              <a:t>survivial</a:t>
            </a:r>
            <a:r>
              <a:rPr lang="en-US" dirty="0"/>
              <a:t> perspective early pattern detection model for outbreak cascades.</a:t>
            </a:r>
            <a:endParaRPr lang="zh-CN" dirty="0"/>
          </a:p>
          <a:p>
            <a:pPr>
              <a:defRPr/>
            </a:pPr>
            <a:endParaRPr lang="en-US" dirty="0"/>
          </a:p>
          <a:p>
            <a:pPr>
              <a:defRPr/>
            </a:pPr>
            <a:r>
              <a:rPr lang="en-CA" dirty="0"/>
              <a:t>I collaborate with </a:t>
            </a:r>
            <a:r>
              <a:rPr lang="en-CA" dirty="0" err="1"/>
              <a:t>Qitian</a:t>
            </a:r>
            <a:r>
              <a:rPr lang="en-CA" dirty="0"/>
              <a:t> in this work, and our advisor is Doc. Xiaofeng Gao, and </a:t>
            </a:r>
            <a:r>
              <a:rPr lang="en-CA" dirty="0" err="1"/>
              <a:t>Guihai</a:t>
            </a:r>
            <a:r>
              <a:rPr lang="en-CA" dirty="0"/>
              <a:t> Chen.</a:t>
            </a:r>
            <a:endParaRPr lang="en-US" dirty="0"/>
          </a:p>
          <a:p>
            <a:pPr>
              <a:defRPr/>
            </a:pPr>
            <a:endParaRPr lang="en-US" dirty="0">
              <a:ea typeface="等线"/>
            </a:endParaRPr>
          </a:p>
        </p:txBody>
      </p:sp>
      <p:sp>
        <p:nvSpPr>
          <p:cNvPr id="4" name="灯片编号占位符 3"/>
          <p:cNvSpPr>
            <a:spLocks noGrp="1"/>
          </p:cNvSpPr>
          <p:nvPr>
            <p:ph type="sldNum" sz="quarter" idx="10"/>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3966261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a:t>
            </a:r>
            <a:r>
              <a:rPr lang="zh-CN" altLang="en-US" dirty="0"/>
              <a:t> </a:t>
            </a:r>
            <a:r>
              <a:rPr lang="en-US" altLang="zh-CN" dirty="0"/>
              <a:t>how</a:t>
            </a:r>
            <a:r>
              <a:rPr lang="zh-CN" altLang="en-US" dirty="0"/>
              <a:t> </a:t>
            </a:r>
            <a:r>
              <a:rPr lang="en-US" altLang="zh-CN" dirty="0"/>
              <a:t>can</a:t>
            </a:r>
            <a:r>
              <a:rPr lang="zh-CN" altLang="en-US" dirty="0"/>
              <a:t> </a:t>
            </a:r>
            <a:r>
              <a:rPr lang="en-US" altLang="zh-CN" dirty="0"/>
              <a:t>we</a:t>
            </a:r>
            <a:r>
              <a:rPr lang="zh-CN" altLang="en-US" dirty="0"/>
              <a:t> </a:t>
            </a:r>
            <a:r>
              <a:rPr lang="en-US" altLang="zh-CN" dirty="0"/>
              <a:t>transfer</a:t>
            </a:r>
            <a:r>
              <a:rPr lang="zh-CN" altLang="en-US" dirty="0"/>
              <a:t> </a:t>
            </a:r>
            <a:r>
              <a:rPr lang="en-US" altLang="zh-CN" dirty="0"/>
              <a:t>the</a:t>
            </a:r>
            <a:r>
              <a:rPr lang="zh-CN" altLang="en-US" dirty="0"/>
              <a:t> </a:t>
            </a:r>
            <a:r>
              <a:rPr lang="en-US" altLang="zh-CN" dirty="0"/>
              <a:t>tweet</a:t>
            </a:r>
            <a:r>
              <a:rPr lang="zh-CN" altLang="en-US" dirty="0"/>
              <a:t> </a:t>
            </a:r>
            <a:r>
              <a:rPr lang="en-US" altLang="zh-CN" dirty="0"/>
              <a:t>diffusion</a:t>
            </a:r>
            <a:r>
              <a:rPr lang="zh-CN" altLang="en-US" dirty="0"/>
              <a:t> </a:t>
            </a:r>
            <a:r>
              <a:rPr lang="en-US" altLang="zh-CN" dirty="0"/>
              <a:t>to</a:t>
            </a:r>
            <a:r>
              <a:rPr lang="zh-CN" altLang="en-US" dirty="0"/>
              <a:t> </a:t>
            </a:r>
            <a:r>
              <a:rPr lang="en-US" altLang="zh-CN" dirty="0"/>
              <a:t>the</a:t>
            </a:r>
            <a:r>
              <a:rPr lang="zh-CN" altLang="en-US" dirty="0"/>
              <a:t> </a:t>
            </a:r>
            <a:r>
              <a:rPr lang="en-US" altLang="zh-CN" dirty="0"/>
              <a:t>survival</a:t>
            </a:r>
            <a:r>
              <a:rPr lang="zh-CN" altLang="en-US" dirty="0"/>
              <a:t> </a:t>
            </a:r>
            <a:r>
              <a:rPr lang="en-US" altLang="zh-CN" dirty="0"/>
              <a:t>rate</a:t>
            </a:r>
            <a:r>
              <a:rPr lang="zh-CN" altLang="en-US" dirty="0"/>
              <a:t> </a:t>
            </a:r>
            <a:r>
              <a:rPr lang="en-US" altLang="zh-CN" dirty="0"/>
              <a:t>decreasing?</a:t>
            </a:r>
            <a:r>
              <a:rPr lang="zh-CN" altLang="en-US" dirty="0"/>
              <a:t> </a:t>
            </a:r>
            <a:r>
              <a:rPr lang="en-US" altLang="zh-CN" dirty="0"/>
              <a:t>We</a:t>
            </a:r>
            <a:r>
              <a:rPr lang="zh-CN" altLang="en-US" dirty="0"/>
              <a:t> </a:t>
            </a:r>
            <a:r>
              <a:rPr lang="en-US" altLang="zh-CN" dirty="0"/>
              <a:t>use</a:t>
            </a:r>
            <a:r>
              <a:rPr lang="zh-CN" altLang="en-US" dirty="0"/>
              <a:t> </a:t>
            </a:r>
            <a:r>
              <a:rPr lang="en-US" altLang="zh-CN" dirty="0"/>
              <a:t>cox</a:t>
            </a:r>
            <a:r>
              <a:rPr lang="zh-CN" altLang="en-US"/>
              <a:t>’</a:t>
            </a:r>
            <a:r>
              <a:rPr lang="en-US" altLang="zh-CN" dirty="0"/>
              <a:t>s-extended</a:t>
            </a:r>
            <a:r>
              <a:rPr lang="zh-CN" altLang="en-US" dirty="0"/>
              <a:t> </a:t>
            </a:r>
            <a:r>
              <a:rPr lang="en-US" altLang="zh-CN" dirty="0"/>
              <a:t>model.</a:t>
            </a:r>
            <a:endParaRPr lang="zh-CN" altLang="en-US" dirty="0"/>
          </a:p>
          <a:p>
            <a:endParaRPr lang="zh-CN" altLang="en-US" dirty="0"/>
          </a:p>
          <a:p>
            <a:r>
              <a:rPr lang="en-US" altLang="zh-CN" dirty="0"/>
              <a:t>Cox's</a:t>
            </a:r>
            <a:r>
              <a:rPr lang="zh-CN" altLang="en-US" dirty="0"/>
              <a:t> </a:t>
            </a:r>
            <a:r>
              <a:rPr lang="en-US" altLang="zh-CN" dirty="0"/>
              <a:t>model</a:t>
            </a:r>
            <a:r>
              <a:rPr lang="zh-CN" altLang="en-US" dirty="0"/>
              <a:t> </a:t>
            </a:r>
            <a:r>
              <a:rPr lang="en-US" altLang="zh-CN" dirty="0"/>
              <a:t>look</a:t>
            </a:r>
            <a:r>
              <a:rPr lang="zh-CN" altLang="en-US" dirty="0"/>
              <a:t> </a:t>
            </a:r>
            <a:r>
              <a:rPr lang="en-US" altLang="zh-CN" dirty="0"/>
              <a:t>like</a:t>
            </a:r>
            <a:r>
              <a:rPr lang="zh-CN" altLang="en-US" dirty="0"/>
              <a:t> </a:t>
            </a:r>
            <a:r>
              <a:rPr lang="en-US" altLang="zh-CN" dirty="0"/>
              <a:t>this,</a:t>
            </a:r>
            <a:r>
              <a:rPr lang="zh-CN" altLang="en-US" dirty="0"/>
              <a:t> </a:t>
            </a:r>
            <a:r>
              <a:rPr lang="en-US" altLang="zh-CN" dirty="0"/>
              <a:t>every</a:t>
            </a:r>
            <a:r>
              <a:rPr lang="zh-CN" altLang="en-US" dirty="0"/>
              <a:t> </a:t>
            </a:r>
            <a:r>
              <a:rPr lang="en-US" altLang="zh-CN" dirty="0"/>
              <a:t>tweet</a:t>
            </a:r>
            <a:r>
              <a:rPr lang="zh-CN" altLang="en-US" dirty="0"/>
              <a:t> </a:t>
            </a:r>
            <a:r>
              <a:rPr lang="en-US" altLang="zh-CN" dirty="0"/>
              <a:t>has</a:t>
            </a:r>
            <a:r>
              <a:rPr lang="zh-CN" altLang="en-US" dirty="0"/>
              <a:t> </a:t>
            </a:r>
            <a:r>
              <a:rPr lang="en-US" altLang="zh-CN" dirty="0"/>
              <a:t>a</a:t>
            </a:r>
            <a:r>
              <a:rPr lang="zh-CN" altLang="en-US" dirty="0"/>
              <a:t> </a:t>
            </a:r>
            <a:r>
              <a:rPr lang="en-US" altLang="zh-CN" dirty="0"/>
              <a:t>h</a:t>
            </a:r>
            <a:r>
              <a:rPr lang="zh-CN" altLang="en-US" dirty="0"/>
              <a:t> </a:t>
            </a:r>
            <a:r>
              <a:rPr lang="en-US" altLang="zh-CN" dirty="0"/>
              <a:t>function,</a:t>
            </a:r>
            <a:r>
              <a:rPr lang="zh-CN" altLang="en-US" dirty="0"/>
              <a:t> </a:t>
            </a:r>
            <a:r>
              <a:rPr lang="en-US" altLang="zh-CN" dirty="0"/>
              <a:t>x1,x2,x3</a:t>
            </a:r>
            <a:r>
              <a:rPr lang="zh-CN" altLang="en-US" dirty="0"/>
              <a:t> </a:t>
            </a:r>
            <a:r>
              <a:rPr lang="en-US" altLang="zh-CN" dirty="0"/>
              <a:t>are</a:t>
            </a:r>
            <a:r>
              <a:rPr lang="zh-CN" altLang="en-US" dirty="0"/>
              <a:t> </a:t>
            </a:r>
            <a:r>
              <a:rPr lang="en-US" altLang="zh-CN" dirty="0"/>
              <a:t>the</a:t>
            </a:r>
            <a:r>
              <a:rPr lang="zh-CN" altLang="en-US" dirty="0"/>
              <a:t> </a:t>
            </a:r>
            <a:r>
              <a:rPr lang="en-US" altLang="zh-CN" dirty="0"/>
              <a:t>time-dependent</a:t>
            </a:r>
            <a:r>
              <a:rPr lang="zh-CN" altLang="en-US" dirty="0"/>
              <a:t> </a:t>
            </a:r>
            <a:r>
              <a:rPr lang="en-US" altLang="zh-CN" dirty="0" err="1"/>
              <a:t>featues</a:t>
            </a:r>
            <a:r>
              <a:rPr lang="zh-CN" altLang="en-US" dirty="0"/>
              <a:t> </a:t>
            </a:r>
            <a:r>
              <a:rPr lang="en-US" altLang="zh-CN" dirty="0"/>
              <a:t>and</a:t>
            </a:r>
            <a:r>
              <a:rPr lang="zh-CN" altLang="en-US" dirty="0"/>
              <a:t> </a:t>
            </a:r>
            <a:r>
              <a:rPr lang="en-US" altLang="zh-CN" dirty="0"/>
              <a:t>beta1,</a:t>
            </a:r>
            <a:r>
              <a:rPr lang="zh-CN" altLang="en-US" dirty="0"/>
              <a:t> </a:t>
            </a:r>
            <a:r>
              <a:rPr lang="en-US" altLang="zh-CN" dirty="0"/>
              <a:t>beta2,</a:t>
            </a:r>
            <a:r>
              <a:rPr lang="zh-CN" altLang="en-US" dirty="0"/>
              <a:t> </a:t>
            </a:r>
            <a:r>
              <a:rPr lang="en-US" altLang="zh-CN" dirty="0"/>
              <a:t>beta3</a:t>
            </a:r>
            <a:r>
              <a:rPr lang="zh-CN" altLang="en-US" dirty="0"/>
              <a:t> </a:t>
            </a:r>
            <a:r>
              <a:rPr lang="en-US" altLang="zh-CN" dirty="0"/>
              <a:t>are</a:t>
            </a:r>
            <a:r>
              <a:rPr lang="zh-CN" altLang="en-US" dirty="0"/>
              <a:t> </a:t>
            </a:r>
            <a:r>
              <a:rPr lang="en-US" altLang="zh-CN" dirty="0"/>
              <a:t>parameters,</a:t>
            </a:r>
            <a:r>
              <a:rPr lang="zh-CN" altLang="en-US" dirty="0"/>
              <a:t> </a:t>
            </a:r>
            <a:r>
              <a:rPr lang="en-US" altLang="zh-CN" dirty="0"/>
              <a:t>they</a:t>
            </a:r>
            <a:r>
              <a:rPr lang="zh-CN" altLang="en-US" dirty="0"/>
              <a:t> </a:t>
            </a:r>
            <a:r>
              <a:rPr lang="en-US" altLang="zh-CN" dirty="0"/>
              <a:t>are</a:t>
            </a:r>
            <a:r>
              <a:rPr lang="zh-CN" altLang="en-US" dirty="0"/>
              <a:t> </a:t>
            </a:r>
            <a:r>
              <a:rPr lang="en-US" altLang="zh-CN" dirty="0"/>
              <a:t>shared</a:t>
            </a:r>
            <a:r>
              <a:rPr lang="zh-CN" altLang="en-US" dirty="0"/>
              <a:t> </a:t>
            </a:r>
            <a:r>
              <a:rPr lang="en-US" altLang="zh-CN" dirty="0"/>
              <a:t>across</a:t>
            </a:r>
            <a:r>
              <a:rPr lang="zh-CN" altLang="en-US" dirty="0"/>
              <a:t> </a:t>
            </a:r>
            <a:r>
              <a:rPr lang="en-US" altLang="zh-CN" dirty="0"/>
              <a:t>each</a:t>
            </a:r>
            <a:r>
              <a:rPr lang="zh-CN" altLang="en-US" dirty="0"/>
              <a:t> </a:t>
            </a:r>
            <a:r>
              <a:rPr lang="en-US" altLang="zh-CN" dirty="0" err="1"/>
              <a:t>tweeet</a:t>
            </a:r>
            <a:r>
              <a:rPr lang="en-US" altLang="zh-CN" dirty="0"/>
              <a:t>.</a:t>
            </a:r>
            <a:r>
              <a:rPr lang="zh-CN" altLang="en-US" dirty="0"/>
              <a:t> </a:t>
            </a:r>
            <a:r>
              <a:rPr lang="en-US" altLang="zh-CN" dirty="0"/>
              <a:t>Then</a:t>
            </a:r>
            <a:r>
              <a:rPr lang="zh-CN" altLang="en-US" dirty="0"/>
              <a:t> </a:t>
            </a:r>
            <a:r>
              <a:rPr lang="en-US" altLang="zh-CN" dirty="0"/>
              <a:t>we</a:t>
            </a:r>
            <a:r>
              <a:rPr lang="zh-CN" altLang="en-US" dirty="0"/>
              <a:t> </a:t>
            </a:r>
            <a:r>
              <a:rPr lang="en-US" altLang="zh-CN" dirty="0"/>
              <a:t>use</a:t>
            </a:r>
            <a:r>
              <a:rPr lang="zh-CN" altLang="en-US" dirty="0"/>
              <a:t> </a:t>
            </a:r>
            <a:r>
              <a:rPr lang="en-US" altLang="zh-CN" dirty="0"/>
              <a:t>max</a:t>
            </a:r>
            <a:r>
              <a:rPr lang="zh-CN" altLang="en-US" dirty="0"/>
              <a:t> </a:t>
            </a:r>
            <a:r>
              <a:rPr lang="en-US" altLang="zh-CN" dirty="0"/>
              <a:t>likelihood</a:t>
            </a:r>
            <a:r>
              <a:rPr lang="zh-CN" altLang="en-US" dirty="0"/>
              <a:t> </a:t>
            </a:r>
            <a:r>
              <a:rPr lang="en-US" altLang="zh-CN" dirty="0"/>
              <a:t>estimation</a:t>
            </a:r>
            <a:r>
              <a:rPr lang="zh-CN" altLang="en-US" dirty="0"/>
              <a:t> </a:t>
            </a:r>
            <a:r>
              <a:rPr lang="en-US" altLang="zh-CN" dirty="0"/>
              <a:t>to</a:t>
            </a:r>
            <a:r>
              <a:rPr lang="zh-CN" altLang="en-US" dirty="0"/>
              <a:t> </a:t>
            </a:r>
            <a:r>
              <a:rPr lang="en-US" altLang="zh-CN" dirty="0"/>
              <a:t>estimate</a:t>
            </a:r>
            <a:r>
              <a:rPr lang="zh-CN" altLang="en-US" dirty="0"/>
              <a:t> </a:t>
            </a:r>
            <a:r>
              <a:rPr lang="en-US" altLang="zh-CN" dirty="0"/>
              <a:t>the</a:t>
            </a:r>
            <a:r>
              <a:rPr lang="zh-CN" altLang="en-US" dirty="0"/>
              <a:t> </a:t>
            </a:r>
            <a:r>
              <a:rPr lang="en-US" altLang="zh-CN" dirty="0"/>
              <a:t>parameters.</a:t>
            </a:r>
            <a:r>
              <a:rPr lang="zh-CN" altLang="en-US" dirty="0"/>
              <a:t> </a:t>
            </a:r>
            <a:r>
              <a:rPr lang="en-US" altLang="zh-CN" dirty="0"/>
              <a:t>To</a:t>
            </a:r>
            <a:r>
              <a:rPr lang="zh-CN" altLang="en-US" dirty="0"/>
              <a:t> </a:t>
            </a:r>
            <a:r>
              <a:rPr lang="en-US" altLang="zh-CN" dirty="0"/>
              <a:t>make</a:t>
            </a:r>
            <a:r>
              <a:rPr lang="zh-CN" altLang="en-US" dirty="0"/>
              <a:t> </a:t>
            </a:r>
            <a:r>
              <a:rPr lang="en-US" altLang="zh-CN" dirty="0"/>
              <a:t>it</a:t>
            </a:r>
            <a:r>
              <a:rPr lang="zh-CN" altLang="en-US" dirty="0"/>
              <a:t> </a:t>
            </a:r>
            <a:r>
              <a:rPr lang="en-US" altLang="zh-CN" dirty="0"/>
              <a:t>simple,</a:t>
            </a:r>
            <a:r>
              <a:rPr lang="zh-CN" altLang="en-US" dirty="0"/>
              <a:t> </a:t>
            </a:r>
            <a:r>
              <a:rPr lang="en-US" altLang="zh-CN" dirty="0"/>
              <a:t>I</a:t>
            </a:r>
            <a:r>
              <a:rPr lang="zh-CN" altLang="en-US" dirty="0"/>
              <a:t> </a:t>
            </a:r>
            <a:r>
              <a:rPr lang="en-US" altLang="zh-CN" dirty="0"/>
              <a:t>will</a:t>
            </a:r>
            <a:r>
              <a:rPr lang="zh-CN" altLang="en-US" dirty="0"/>
              <a:t> </a:t>
            </a:r>
            <a:r>
              <a:rPr lang="en-US" altLang="zh-CN" dirty="0"/>
              <a:t>skip</a:t>
            </a:r>
            <a:r>
              <a:rPr lang="zh-CN" altLang="en-US" dirty="0"/>
              <a:t> </a:t>
            </a:r>
            <a:r>
              <a:rPr lang="en-US" altLang="zh-CN" dirty="0"/>
              <a:t>the</a:t>
            </a:r>
            <a:r>
              <a:rPr lang="zh-CN" altLang="en-US" dirty="0"/>
              <a:t> </a:t>
            </a:r>
            <a:r>
              <a:rPr lang="en-US" altLang="zh-CN" dirty="0"/>
              <a:t>basic</a:t>
            </a:r>
            <a:r>
              <a:rPr lang="zh-CN" altLang="en-US" dirty="0"/>
              <a:t> </a:t>
            </a:r>
            <a:r>
              <a:rPr lang="en-US" altLang="zh-CN" dirty="0"/>
              <a:t>math</a:t>
            </a:r>
            <a:r>
              <a:rPr lang="zh-CN" altLang="en-US" dirty="0"/>
              <a:t> </a:t>
            </a:r>
            <a:r>
              <a:rPr lang="en-US" altLang="zh-CN" dirty="0"/>
              <a:t>for</a:t>
            </a:r>
            <a:r>
              <a:rPr lang="zh-CN" altLang="en-US" dirty="0"/>
              <a:t> </a:t>
            </a:r>
            <a:r>
              <a:rPr lang="en-US" altLang="zh-CN" dirty="0"/>
              <a:t>cox</a:t>
            </a:r>
            <a:r>
              <a:rPr lang="zh-CN" altLang="en-US"/>
              <a:t>’</a:t>
            </a:r>
            <a:r>
              <a:rPr lang="en-US" altLang="zh-CN" dirty="0"/>
              <a:t>s</a:t>
            </a:r>
            <a:r>
              <a:rPr lang="zh-CN" altLang="en-US" dirty="0"/>
              <a:t> </a:t>
            </a:r>
            <a:r>
              <a:rPr lang="en-US" altLang="zh-CN" dirty="0"/>
              <a:t>model,</a:t>
            </a:r>
            <a:r>
              <a:rPr lang="zh-CN" altLang="en-US" dirty="0"/>
              <a:t> </a:t>
            </a:r>
            <a:r>
              <a:rPr lang="en-US" altLang="zh-CN" dirty="0"/>
              <a:t>just</a:t>
            </a:r>
            <a:r>
              <a:rPr lang="zh-CN" altLang="en-US" dirty="0"/>
              <a:t> </a:t>
            </a:r>
            <a:r>
              <a:rPr lang="en-US" altLang="zh-CN" dirty="0"/>
              <a:t>present</a:t>
            </a:r>
            <a:r>
              <a:rPr lang="zh-CN" altLang="en-US" dirty="0"/>
              <a:t> </a:t>
            </a:r>
            <a:r>
              <a:rPr lang="en-US" altLang="zh-CN" dirty="0"/>
              <a:t>our</a:t>
            </a:r>
            <a:r>
              <a:rPr lang="zh-CN" altLang="en-US" dirty="0"/>
              <a:t> </a:t>
            </a:r>
            <a:r>
              <a:rPr lang="en-US" altLang="zh-CN" dirty="0"/>
              <a:t>innovations.</a:t>
            </a:r>
            <a:r>
              <a:rPr lang="zh-CN" altLang="en-US" dirty="0"/>
              <a:t> </a:t>
            </a:r>
          </a:p>
          <a:p>
            <a:endParaRPr lang="zh-CN" dirty="0">
              <a:ea typeface="等线"/>
            </a:endParaRPr>
          </a:p>
          <a:p>
            <a:endParaRPr lang="en-US" altLang="zh-CN" dirty="0">
              <a:latin typeface="Calibri"/>
              <a:cs typeface="Calibri"/>
            </a:endParaRPr>
          </a:p>
        </p:txBody>
      </p:sp>
      <p:sp>
        <p:nvSpPr>
          <p:cNvPr id="4" name="灯片编号占位符 3"/>
          <p:cNvSpPr>
            <a:spLocks noGrp="1"/>
          </p:cNvSpPr>
          <p:nvPr>
            <p:ph type="sldNum" sz="quarter" idx="5"/>
          </p:nvPr>
        </p:nvSpPr>
        <p:spPr/>
        <p:txBody>
          <a:body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1604259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t>OK, we get the survival rates for each tweet with respect to the time now. Pretty nice ha. Here the non-viral means non-popular, viral means popular. </a:t>
            </a:r>
            <a:endParaRPr lang="zh-CN" dirty="0"/>
          </a:p>
          <a:p>
            <a:endParaRPr lang="zh-CN" dirty="0"/>
          </a:p>
          <a:p>
            <a:r>
              <a:rPr lang="zh-CN"/>
              <a:t>We can see that popular tweets and non-popular tweets will gather, then why not give them a clear boundary? That’s what we do next.</a:t>
            </a:r>
            <a:endParaRPr lang="zh-CN" dirty="0"/>
          </a:p>
          <a:p>
            <a:endParaRPr lang="zh-CN" dirty="0"/>
          </a:p>
          <a:p>
            <a:r>
              <a:rPr lang="zh-CN"/>
              <a:t>For a fixed time t, we plot the survival rate of every tweet like this. (next page)</a:t>
            </a:r>
            <a:endParaRPr lang="zh-CN" dirty="0"/>
          </a:p>
          <a:p>
            <a:endParaRPr lang="zh-CN" altLang="en-US" dirty="0">
              <a:ea typeface="等线"/>
            </a:endParaRPr>
          </a:p>
          <a:p>
            <a:endParaRPr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828749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t>After that, we use two Gaussian distribution to fit the non-viral and viral class. </a:t>
            </a:r>
            <a:endParaRPr lang="en-US" altLang="zh-CN"/>
          </a:p>
        </p:txBody>
      </p:sp>
      <p:sp>
        <p:nvSpPr>
          <p:cNvPr id="4" name="灯片编号占位符 3"/>
          <p:cNvSpPr>
            <a:spLocks noGrp="1"/>
          </p:cNvSpPr>
          <p:nvPr>
            <p:ph type="sldNum" sz="quarter" idx="5"/>
          </p:nvPr>
        </p:nvSpPr>
        <p:spPr/>
        <p:txBody>
          <a:body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3238983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t>Then use this formula to get the boundary value at time t, nice formula and the solution, now the S star is the boundary value at time t. </a:t>
            </a:r>
            <a:endParaRPr lang="en-US" altLang="zh-CN"/>
          </a:p>
        </p:txBody>
      </p:sp>
      <p:sp>
        <p:nvSpPr>
          <p:cNvPr id="4" name="灯片编号占位符 3"/>
          <p:cNvSpPr>
            <a:spLocks noGrp="1"/>
          </p:cNvSpPr>
          <p:nvPr>
            <p:ph type="sldNum" sz="quarter" idx="5"/>
          </p:nvPr>
        </p:nvSpPr>
        <p:spPr/>
        <p:txBody>
          <a:body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3697288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t>In order to make the problem more complete and rigorous, We further veify that the survival boundary is itself a survival curve, for time limit, we will skip here.</a:t>
            </a:r>
            <a:endParaRPr lang="en-US" altLang="zh-CN"/>
          </a:p>
        </p:txBody>
      </p:sp>
      <p:sp>
        <p:nvSpPr>
          <p:cNvPr id="4" name="灯片编号占位符 3"/>
          <p:cNvSpPr>
            <a:spLocks noGrp="1"/>
          </p:cNvSpPr>
          <p:nvPr>
            <p:ph type="sldNum" sz="quarter" idx="5"/>
          </p:nvPr>
        </p:nvSpPr>
        <p:spPr/>
        <p:txBody>
          <a:body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1709637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t>See what we get here. The red dash line is our survival boundary, given by two gaussian distrubutions.</a:t>
            </a:r>
            <a:endParaRPr lang="en-US"/>
          </a:p>
        </p:txBody>
      </p:sp>
      <p:sp>
        <p:nvSpPr>
          <p:cNvPr id="4" name="灯片编号占位符 3"/>
          <p:cNvSpPr>
            <a:spLocks noGrp="1"/>
          </p:cNvSpPr>
          <p:nvPr>
            <p:ph type="sldNum" sz="quarter" idx="5"/>
          </p:nvPr>
        </p:nvSpPr>
        <p:spPr/>
        <p:txBody>
          <a:body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515872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t>Now, if one new tweet comes, </a:t>
            </a:r>
            <a:endParaRPr lang="zh-CN" dirty="0"/>
          </a:p>
          <a:p>
            <a:endParaRPr lang="zh-CN" dirty="0"/>
          </a:p>
          <a:p>
            <a:r>
              <a:rPr lang="zh-CN"/>
              <a:t>first, we </a:t>
            </a:r>
            <a:r>
              <a:rPr lang="en-US" altLang="zh-CN" dirty="0"/>
              <a:t>using</a:t>
            </a:r>
            <a:r>
              <a:rPr lang="zh-CN" dirty="0"/>
              <a:t> </a:t>
            </a:r>
            <a:r>
              <a:rPr lang="en-US" altLang="zh-CN" dirty="0"/>
              <a:t>cox's-extended</a:t>
            </a:r>
            <a:r>
              <a:rPr lang="zh-CN" dirty="0"/>
              <a:t> </a:t>
            </a:r>
            <a:r>
              <a:rPr lang="en-US" altLang="zh-CN" dirty="0"/>
              <a:t>model</a:t>
            </a:r>
            <a:r>
              <a:rPr lang="zh-CN" dirty="0"/>
              <a:t> </a:t>
            </a:r>
            <a:r>
              <a:rPr lang="en-US" altLang="zh-CN" dirty="0"/>
              <a:t>to</a:t>
            </a:r>
            <a:r>
              <a:rPr lang="zh-CN" dirty="0"/>
              <a:t> </a:t>
            </a:r>
            <a:r>
              <a:rPr lang="en-US" altLang="zh-CN" dirty="0"/>
              <a:t>get</a:t>
            </a:r>
            <a:r>
              <a:rPr lang="zh-CN" dirty="0"/>
              <a:t> </a:t>
            </a:r>
            <a:r>
              <a:rPr lang="en-US" altLang="zh-CN" dirty="0"/>
              <a:t>its</a:t>
            </a:r>
            <a:r>
              <a:rPr lang="zh-CN" dirty="0"/>
              <a:t> </a:t>
            </a:r>
            <a:r>
              <a:rPr lang="en-US" altLang="zh-CN" dirty="0"/>
              <a:t>survival</a:t>
            </a:r>
            <a:r>
              <a:rPr lang="zh-CN" dirty="0"/>
              <a:t> </a:t>
            </a:r>
            <a:r>
              <a:rPr lang="en-US" altLang="zh-CN" dirty="0"/>
              <a:t>curve</a:t>
            </a:r>
            <a:r>
              <a:rPr lang="zh-CN" dirty="0"/>
              <a:t> </a:t>
            </a:r>
            <a:r>
              <a:rPr lang="en-US" altLang="zh-CN" dirty="0"/>
              <a:t>with</a:t>
            </a:r>
            <a:r>
              <a:rPr lang="zh-CN" dirty="0"/>
              <a:t> </a:t>
            </a:r>
            <a:r>
              <a:rPr lang="en-US" altLang="zh-CN" dirty="0"/>
              <a:t>respect</a:t>
            </a:r>
            <a:r>
              <a:rPr lang="zh-CN" dirty="0"/>
              <a:t> </a:t>
            </a:r>
            <a:r>
              <a:rPr lang="en-US" altLang="zh-CN" dirty="0"/>
              <a:t>to</a:t>
            </a:r>
            <a:r>
              <a:rPr lang="zh-CN" dirty="0"/>
              <a:t> </a:t>
            </a:r>
            <a:r>
              <a:rPr lang="en-US" altLang="zh-CN" dirty="0"/>
              <a:t>time</a:t>
            </a:r>
            <a:r>
              <a:rPr lang="zh-CN" dirty="0"/>
              <a:t> </a:t>
            </a:r>
            <a:r>
              <a:rPr lang="en-US" altLang="zh-CN" dirty="0"/>
              <a:t>t.</a:t>
            </a:r>
            <a:endParaRPr lang="zh-CN" dirty="0"/>
          </a:p>
          <a:p>
            <a:endParaRPr lang="zh-CN" dirty="0"/>
          </a:p>
          <a:p>
            <a:r>
              <a:rPr lang="en-US" altLang="zh-CN" dirty="0"/>
              <a:t>Then whenever</a:t>
            </a:r>
            <a:r>
              <a:rPr lang="zh-CN" dirty="0"/>
              <a:t> </a:t>
            </a:r>
            <a:r>
              <a:rPr lang="en-US" altLang="zh-CN" dirty="0"/>
              <a:t>this</a:t>
            </a:r>
            <a:r>
              <a:rPr lang="zh-CN" dirty="0"/>
              <a:t> </a:t>
            </a:r>
            <a:r>
              <a:rPr lang="en-US" altLang="zh-CN" dirty="0"/>
              <a:t>curve</a:t>
            </a:r>
            <a:r>
              <a:rPr lang="zh-CN" dirty="0"/>
              <a:t> </a:t>
            </a:r>
            <a:r>
              <a:rPr lang="en-US" altLang="zh-CN" dirty="0"/>
              <a:t>goes</a:t>
            </a:r>
            <a:r>
              <a:rPr lang="zh-CN" dirty="0"/>
              <a:t> </a:t>
            </a:r>
            <a:r>
              <a:rPr lang="en-US" altLang="zh-CN" dirty="0"/>
              <a:t>below</a:t>
            </a:r>
            <a:r>
              <a:rPr lang="zh-CN" dirty="0"/>
              <a:t> </a:t>
            </a:r>
            <a:r>
              <a:rPr lang="en-US" altLang="zh-CN" dirty="0"/>
              <a:t>the</a:t>
            </a:r>
            <a:r>
              <a:rPr lang="zh-CN" dirty="0"/>
              <a:t> </a:t>
            </a:r>
            <a:r>
              <a:rPr lang="en-US" altLang="zh-CN" dirty="0"/>
              <a:t>survival</a:t>
            </a:r>
            <a:r>
              <a:rPr lang="zh-CN" dirty="0"/>
              <a:t> </a:t>
            </a:r>
            <a:r>
              <a:rPr lang="en-US" altLang="zh-CN" dirty="0"/>
              <a:t>boundary,</a:t>
            </a:r>
            <a:r>
              <a:rPr lang="zh-CN" dirty="0"/>
              <a:t> </a:t>
            </a:r>
            <a:r>
              <a:rPr lang="en-US" altLang="zh-CN" dirty="0"/>
              <a:t>we</a:t>
            </a:r>
            <a:r>
              <a:rPr lang="zh-CN" dirty="0"/>
              <a:t> </a:t>
            </a:r>
            <a:r>
              <a:rPr lang="en-US" altLang="zh-CN" dirty="0"/>
              <a:t>say</a:t>
            </a:r>
            <a:r>
              <a:rPr lang="zh-CN" dirty="0"/>
              <a:t> </a:t>
            </a:r>
            <a:r>
              <a:rPr lang="en-US" altLang="zh-CN" dirty="0"/>
              <a:t>the</a:t>
            </a:r>
            <a:r>
              <a:rPr lang="zh-CN" dirty="0"/>
              <a:t> </a:t>
            </a:r>
            <a:r>
              <a:rPr lang="en-US" altLang="zh-CN" dirty="0"/>
              <a:t>tweet</a:t>
            </a:r>
            <a:r>
              <a:rPr lang="zh-CN" dirty="0"/>
              <a:t> </a:t>
            </a:r>
            <a:r>
              <a:rPr lang="en-US" altLang="zh-CN" dirty="0"/>
              <a:t>will</a:t>
            </a:r>
            <a:r>
              <a:rPr lang="zh-CN" dirty="0"/>
              <a:t> </a:t>
            </a:r>
            <a:r>
              <a:rPr lang="en-US" altLang="zh-CN" dirty="0"/>
              <a:t>go</a:t>
            </a:r>
            <a:r>
              <a:rPr lang="zh-CN" dirty="0"/>
              <a:t> </a:t>
            </a:r>
            <a:r>
              <a:rPr lang="en-US" altLang="zh-CN" dirty="0"/>
              <a:t>popular. </a:t>
            </a:r>
            <a:endParaRPr lang="zh-CN" dirty="0"/>
          </a:p>
          <a:p>
            <a:endParaRPr lang="en-US" altLang="zh-CN" dirty="0">
              <a:latin typeface="Calibri"/>
              <a:cs typeface="Calibri"/>
            </a:endParaRPr>
          </a:p>
        </p:txBody>
      </p:sp>
      <p:sp>
        <p:nvSpPr>
          <p:cNvPr id="4" name="灯片编号占位符 3"/>
          <p:cNvSpPr>
            <a:spLocks noGrp="1"/>
          </p:cNvSpPr>
          <p:nvPr>
            <p:ph type="sldNum" sz="quarter" idx="5"/>
          </p:nvPr>
        </p:nvSpPr>
        <p:spPr/>
        <p:txBody>
          <a:body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1630851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t>We do extensive experiment on two famous dataset, twitter and weibo.</a:t>
            </a:r>
            <a:endParaRPr lang="en-US" altLang="zh-CN"/>
          </a:p>
        </p:txBody>
      </p:sp>
      <p:sp>
        <p:nvSpPr>
          <p:cNvPr id="4" name="灯片编号占位符 3"/>
          <p:cNvSpPr>
            <a:spLocks noGrp="1"/>
          </p:cNvSpPr>
          <p:nvPr>
            <p:ph type="sldNum" sz="quarter" idx="5"/>
          </p:nvPr>
        </p:nvSpPr>
        <p:spPr/>
        <p:txBody>
          <a:body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531020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t>Twitter is a very well-known social media, and Weibo is a chinese social platform, just like twitter. All the experimental data are crawlered by API tools. </a:t>
            </a:r>
            <a:endParaRPr lang="zh-CN" dirty="0"/>
          </a:p>
          <a:p>
            <a:endParaRPr lang="zh-CN" dirty="0"/>
          </a:p>
          <a:p>
            <a:r>
              <a:rPr lang="zh-CN"/>
              <a:t>We compare our model with five baselines from different perspectives, LR(linear regression), SVR(support vector regressio), PreWhether(Beyesian network), SEISMIC(point process), SansNet(survival model). </a:t>
            </a:r>
            <a:endParaRPr lang="zh-CN" dirty="0"/>
          </a:p>
          <a:p>
            <a:endParaRPr lang="zh-CN" dirty="0"/>
          </a:p>
          <a:p>
            <a:r>
              <a:rPr lang="zh-CN"/>
              <a:t>Our experiments are based on 0.5h, 1h, 1.5h, 2h, 2.5h and 3h. </a:t>
            </a:r>
            <a:endParaRPr lang="zh-CN" dirty="0"/>
          </a:p>
          <a:p>
            <a:endParaRPr lang="zh-CN" dirty="0"/>
          </a:p>
          <a:p>
            <a:r>
              <a:rPr lang="zh-CN"/>
              <a:t>The evaluation metric is very special, k-coverage and self desiged cost</a:t>
            </a:r>
            <a:endParaRPr lang="zh-CN" dirty="0"/>
          </a:p>
          <a:p>
            <a:endParaRPr lang="zh-CN" dirty="0"/>
          </a:p>
          <a:p>
            <a:endParaRPr lang="zh-CN" dirty="0"/>
          </a:p>
          <a:p>
            <a:r>
              <a:rPr lang="zh-CN"/>
              <a:t>From this two figure, we can see that the deep green one is our model, and it beat the baselines by a remarkable margin.</a:t>
            </a:r>
            <a:endParaRPr lang="zh-CN" dirty="0"/>
          </a:p>
          <a:p>
            <a:endParaRPr lang="zh-CN" dirty="0">
              <a:latin typeface="等线"/>
              <a:ea typeface="等线"/>
              <a:cs typeface="Calibri"/>
            </a:endParaRPr>
          </a:p>
        </p:txBody>
      </p:sp>
      <p:sp>
        <p:nvSpPr>
          <p:cNvPr id="4" name="灯片编号占位符 3"/>
          <p:cNvSpPr>
            <a:spLocks noGrp="1"/>
          </p:cNvSpPr>
          <p:nvPr>
            <p:ph type="sldNum" sz="quarter" idx="5"/>
          </p:nvPr>
        </p:nvSpPr>
        <p:spPr/>
        <p:txBody>
          <a:body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1416023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t>Another experiment is how much time ahead we can condifently say that this tweet will be popular at the near future, in this experiment, our model also achieve state-of-the-art performance.</a:t>
            </a:r>
            <a:endParaRPr lang="en-US" altLang="zh-CN"/>
          </a:p>
        </p:txBody>
      </p:sp>
      <p:sp>
        <p:nvSpPr>
          <p:cNvPr id="4" name="灯片编号占位符 3"/>
          <p:cNvSpPr>
            <a:spLocks noGrp="1"/>
          </p:cNvSpPr>
          <p:nvPr>
            <p:ph type="sldNum" sz="quarter" idx="5"/>
          </p:nvPr>
        </p:nvSpPr>
        <p:spPr/>
        <p:txBody>
          <a:body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725319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dirty="0"/>
              <a:t>In</a:t>
            </a:r>
            <a:r>
              <a:rPr lang="zh-CN" altLang="en-US" baseline="0" dirty="0"/>
              <a:t> </a:t>
            </a:r>
            <a:r>
              <a:rPr lang="en-US" altLang="zh-CN" baseline="0" dirty="0"/>
              <a:t>this presentation, </a:t>
            </a:r>
            <a:r>
              <a:rPr lang="en-US" altLang="zh-CN" dirty="0"/>
              <a:t>we will introduce our problem and the design of our model, finally, we will show part of the experiment</a:t>
            </a:r>
            <a:r>
              <a:rPr lang="zh-CN" altLang="en-US"/>
              <a:t>’</a:t>
            </a:r>
            <a:r>
              <a:rPr lang="en-US" altLang="zh-CN" dirty="0"/>
              <a:t>s</a:t>
            </a:r>
            <a:r>
              <a:rPr lang="zh-CN" altLang="en-US" dirty="0"/>
              <a:t> </a:t>
            </a:r>
            <a:r>
              <a:rPr lang="en-US" altLang="zh-CN" dirty="0"/>
              <a:t>result.</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2</a:t>
            </a:fld>
            <a:endParaRPr lang="zh-CN" altLang="en-US"/>
          </a:p>
        </p:txBody>
      </p:sp>
    </p:spTree>
    <p:extLst>
      <p:ext uri="{BB962C8B-B14F-4D97-AF65-F5344CB8AC3E}">
        <p14:creationId xmlns:p14="http://schemas.microsoft.com/office/powerpoint/2010/main" val="2477062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t>Thnaks for your listening.</a:t>
            </a:r>
            <a:endParaRPr lang="en-US" altLang="zh-CN"/>
          </a:p>
        </p:txBody>
      </p:sp>
      <p:sp>
        <p:nvSpPr>
          <p:cNvPr id="4" name="灯片编号占位符 3"/>
          <p:cNvSpPr>
            <a:spLocks noGrp="1"/>
          </p:cNvSpPr>
          <p:nvPr>
            <p:ph type="sldNum" sz="quarter" idx="5"/>
          </p:nvPr>
        </p:nvSpPr>
        <p:spPr/>
        <p:txBody>
          <a:body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3352982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en-CA" altLang="zh-CN" dirty="0"/>
              <a:t>Let’s start by looking at the problems.</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3</a:t>
            </a:fld>
            <a:endParaRPr lang="zh-CN" altLang="en-US"/>
          </a:p>
        </p:txBody>
      </p:sp>
    </p:spTree>
    <p:extLst>
      <p:ext uri="{BB962C8B-B14F-4D97-AF65-F5344CB8AC3E}">
        <p14:creationId xmlns:p14="http://schemas.microsoft.com/office/powerpoint/2010/main" val="3243778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Every</a:t>
            </a:r>
            <a:r>
              <a:rPr lang="zh-CN" dirty="0"/>
              <a:t> </a:t>
            </a:r>
            <a:r>
              <a:rPr lang="en-US" altLang="zh-CN" dirty="0"/>
              <a:t>day</a:t>
            </a:r>
            <a:r>
              <a:rPr lang="zh-CN" dirty="0"/>
              <a:t> </a:t>
            </a:r>
            <a:r>
              <a:rPr lang="en-US" altLang="zh-CN" dirty="0"/>
              <a:t>millions</a:t>
            </a:r>
            <a:r>
              <a:rPr lang="zh-CN" dirty="0"/>
              <a:t> </a:t>
            </a:r>
            <a:r>
              <a:rPr lang="en-US" altLang="zh-CN" dirty="0"/>
              <a:t>of</a:t>
            </a:r>
            <a:r>
              <a:rPr lang="zh-CN" dirty="0"/>
              <a:t> </a:t>
            </a:r>
            <a:r>
              <a:rPr lang="en-US" altLang="zh-CN" dirty="0"/>
              <a:t>people</a:t>
            </a:r>
            <a:r>
              <a:rPr lang="zh-CN" dirty="0"/>
              <a:t> </a:t>
            </a:r>
            <a:r>
              <a:rPr lang="en-US" altLang="zh-CN" dirty="0"/>
              <a:t>express</a:t>
            </a:r>
            <a:r>
              <a:rPr lang="zh-CN" dirty="0"/>
              <a:t> </a:t>
            </a:r>
            <a:r>
              <a:rPr lang="en-US" altLang="zh-CN" dirty="0"/>
              <a:t>ideas</a:t>
            </a:r>
            <a:r>
              <a:rPr lang="zh-CN" dirty="0"/>
              <a:t> </a:t>
            </a:r>
            <a:r>
              <a:rPr lang="en-US" altLang="zh-CN" dirty="0"/>
              <a:t>and</a:t>
            </a:r>
            <a:r>
              <a:rPr lang="zh-CN" dirty="0"/>
              <a:t> </a:t>
            </a:r>
            <a:r>
              <a:rPr lang="en-US" altLang="zh-CN" dirty="0"/>
              <a:t>interact</a:t>
            </a:r>
            <a:r>
              <a:rPr lang="zh-CN" dirty="0"/>
              <a:t> </a:t>
            </a:r>
            <a:r>
              <a:rPr lang="en-US" altLang="zh-CN" dirty="0"/>
              <a:t>with</a:t>
            </a:r>
            <a:r>
              <a:rPr lang="zh-CN" dirty="0"/>
              <a:t> </a:t>
            </a:r>
            <a:r>
              <a:rPr lang="en-US" altLang="zh-CN" dirty="0"/>
              <a:t>friends</a:t>
            </a:r>
            <a:r>
              <a:rPr lang="zh-CN" dirty="0"/>
              <a:t> </a:t>
            </a:r>
            <a:r>
              <a:rPr lang="en-US" altLang="zh-CN" dirty="0"/>
              <a:t>through</a:t>
            </a:r>
            <a:r>
              <a:rPr lang="zh-CN" dirty="0"/>
              <a:t> </a:t>
            </a:r>
            <a:r>
              <a:rPr lang="en-US" altLang="zh-CN" dirty="0"/>
              <a:t>online</a:t>
            </a:r>
            <a:r>
              <a:rPr lang="zh-CN" dirty="0"/>
              <a:t> </a:t>
            </a:r>
            <a:r>
              <a:rPr lang="en-US" altLang="zh-CN" dirty="0"/>
              <a:t>platforms</a:t>
            </a:r>
            <a:r>
              <a:rPr lang="zh-CN" dirty="0"/>
              <a:t> </a:t>
            </a:r>
            <a:r>
              <a:rPr lang="en-US" altLang="zh-CN" dirty="0"/>
              <a:t>like</a:t>
            </a:r>
            <a:r>
              <a:rPr lang="zh-CN" dirty="0"/>
              <a:t> </a:t>
            </a:r>
            <a:r>
              <a:rPr lang="en-US" altLang="zh-CN" dirty="0"/>
              <a:t>Twitter</a:t>
            </a:r>
            <a:r>
              <a:rPr lang="zh-CN" dirty="0"/>
              <a:t> </a:t>
            </a:r>
            <a:r>
              <a:rPr lang="en-US" altLang="zh-CN" dirty="0"/>
              <a:t>and</a:t>
            </a:r>
            <a:r>
              <a:rPr lang="zh-CN" dirty="0"/>
              <a:t> </a:t>
            </a:r>
            <a:r>
              <a:rPr lang="en-US" altLang="zh-CN" dirty="0" err="1"/>
              <a:t>facebook</a:t>
            </a:r>
            <a:r>
              <a:rPr lang="en-US" altLang="zh-CN" dirty="0"/>
              <a:t>.</a:t>
            </a:r>
            <a:r>
              <a:rPr lang="zh-CN" dirty="0"/>
              <a:t> </a:t>
            </a:r>
            <a:r>
              <a:rPr lang="en-US" altLang="zh-CN" dirty="0"/>
              <a:t>So</a:t>
            </a:r>
            <a:r>
              <a:rPr lang="zh-CN" dirty="0"/>
              <a:t> </a:t>
            </a:r>
            <a:r>
              <a:rPr lang="en-US" altLang="zh-CN" dirty="0"/>
              <a:t>social</a:t>
            </a:r>
            <a:r>
              <a:rPr lang="zh-CN" dirty="0"/>
              <a:t> </a:t>
            </a:r>
            <a:r>
              <a:rPr lang="en-US" altLang="zh-CN" dirty="0"/>
              <a:t>medias</a:t>
            </a:r>
            <a:r>
              <a:rPr lang="zh-CN" dirty="0"/>
              <a:t> </a:t>
            </a:r>
            <a:r>
              <a:rPr lang="en-US" altLang="zh-CN" dirty="0"/>
              <a:t>play</a:t>
            </a:r>
            <a:r>
              <a:rPr lang="zh-CN" dirty="0"/>
              <a:t> </a:t>
            </a:r>
            <a:r>
              <a:rPr lang="en-US" altLang="zh-CN" dirty="0"/>
              <a:t>a</a:t>
            </a:r>
            <a:r>
              <a:rPr lang="zh-CN" dirty="0"/>
              <a:t> </a:t>
            </a:r>
            <a:r>
              <a:rPr lang="en-US" altLang="zh-CN" dirty="0"/>
              <a:t>dominant</a:t>
            </a:r>
            <a:r>
              <a:rPr lang="zh-CN" dirty="0"/>
              <a:t> </a:t>
            </a:r>
            <a:r>
              <a:rPr lang="en-US" altLang="zh-CN" dirty="0"/>
              <a:t>part</a:t>
            </a:r>
            <a:r>
              <a:rPr lang="zh-CN" dirty="0"/>
              <a:t> </a:t>
            </a:r>
            <a:r>
              <a:rPr lang="en-US" altLang="zh-CN" dirty="0"/>
              <a:t>in</a:t>
            </a:r>
            <a:r>
              <a:rPr lang="zh-CN" dirty="0"/>
              <a:t> </a:t>
            </a:r>
            <a:r>
              <a:rPr lang="en-US" altLang="zh-CN" dirty="0"/>
              <a:t>people</a:t>
            </a:r>
            <a:r>
              <a:rPr lang="zh-CN"/>
              <a:t>’</a:t>
            </a:r>
            <a:r>
              <a:rPr lang="en-US" altLang="zh-CN" dirty="0"/>
              <a:t>s</a:t>
            </a:r>
            <a:r>
              <a:rPr lang="zh-CN" dirty="0"/>
              <a:t> </a:t>
            </a:r>
            <a:r>
              <a:rPr lang="en-US" altLang="zh-CN" dirty="0"/>
              <a:t>nowadays</a:t>
            </a:r>
            <a:r>
              <a:rPr lang="zh-CN" dirty="0"/>
              <a:t> </a:t>
            </a:r>
            <a:r>
              <a:rPr lang="en-US" altLang="zh-CN" dirty="0"/>
              <a:t>life.</a:t>
            </a:r>
            <a:endParaRPr lang="zh-CN" altLang="en-US" dirty="0"/>
          </a:p>
          <a:p>
            <a:endParaRPr lang="zh-CN" dirty="0"/>
          </a:p>
          <a:p>
            <a:r>
              <a:rPr lang="en-US" altLang="zh-CN" dirty="0"/>
              <a:t>What</a:t>
            </a:r>
            <a:r>
              <a:rPr lang="zh-CN" dirty="0"/>
              <a:t> </a:t>
            </a:r>
            <a:r>
              <a:rPr lang="en-US" altLang="zh-CN" dirty="0"/>
              <a:t>if</a:t>
            </a:r>
            <a:r>
              <a:rPr lang="zh-CN" dirty="0"/>
              <a:t> </a:t>
            </a:r>
            <a:r>
              <a:rPr lang="en-US" altLang="zh-CN" dirty="0"/>
              <a:t>someone</a:t>
            </a:r>
            <a:r>
              <a:rPr lang="zh-CN" dirty="0"/>
              <a:t> </a:t>
            </a:r>
            <a:r>
              <a:rPr lang="en-US" altLang="zh-CN" dirty="0"/>
              <a:t>post</a:t>
            </a:r>
            <a:r>
              <a:rPr lang="zh-CN" dirty="0"/>
              <a:t> </a:t>
            </a:r>
            <a:r>
              <a:rPr lang="en-US" altLang="zh-CN" dirty="0"/>
              <a:t>a</a:t>
            </a:r>
            <a:r>
              <a:rPr lang="zh-CN" dirty="0"/>
              <a:t> </a:t>
            </a:r>
            <a:r>
              <a:rPr lang="en-US" altLang="zh-CN" dirty="0"/>
              <a:t>piece</a:t>
            </a:r>
            <a:r>
              <a:rPr lang="zh-CN" dirty="0"/>
              <a:t> </a:t>
            </a:r>
            <a:r>
              <a:rPr lang="en-US" altLang="zh-CN" dirty="0"/>
              <a:t>of</a:t>
            </a:r>
            <a:r>
              <a:rPr lang="zh-CN" dirty="0"/>
              <a:t> </a:t>
            </a:r>
            <a:r>
              <a:rPr lang="en-US" altLang="zh-CN" dirty="0" err="1"/>
              <a:t>infomation</a:t>
            </a:r>
            <a:r>
              <a:rPr lang="en-US" altLang="zh-CN" dirty="0"/>
              <a:t>,</a:t>
            </a:r>
            <a:r>
              <a:rPr lang="zh-CN" dirty="0"/>
              <a:t> </a:t>
            </a:r>
            <a:r>
              <a:rPr lang="en-US" altLang="zh-CN" dirty="0"/>
              <a:t>very</a:t>
            </a:r>
            <a:r>
              <a:rPr lang="zh-CN" dirty="0"/>
              <a:t> </a:t>
            </a:r>
            <a:r>
              <a:rPr lang="en-US" altLang="zh-CN" dirty="0"/>
              <a:t>hot</a:t>
            </a:r>
            <a:r>
              <a:rPr lang="zh-CN" dirty="0"/>
              <a:t> </a:t>
            </a:r>
            <a:r>
              <a:rPr lang="en-US" altLang="zh-CN" dirty="0"/>
              <a:t>one?</a:t>
            </a:r>
            <a:r>
              <a:rPr lang="zh-CN" dirty="0"/>
              <a:t> </a:t>
            </a:r>
            <a:r>
              <a:rPr lang="en-US" altLang="zh-CN" dirty="0"/>
              <a:t>How</a:t>
            </a:r>
            <a:r>
              <a:rPr lang="zh-CN" dirty="0"/>
              <a:t> </a:t>
            </a:r>
            <a:r>
              <a:rPr lang="en-US" altLang="zh-CN" dirty="0"/>
              <a:t>many</a:t>
            </a:r>
            <a:r>
              <a:rPr lang="zh-CN" dirty="0"/>
              <a:t> </a:t>
            </a:r>
            <a:r>
              <a:rPr lang="en-US" altLang="zh-CN" dirty="0"/>
              <a:t>people</a:t>
            </a:r>
            <a:r>
              <a:rPr lang="zh-CN" dirty="0"/>
              <a:t> </a:t>
            </a:r>
            <a:r>
              <a:rPr lang="en-US" altLang="zh-CN" dirty="0"/>
              <a:t>will</a:t>
            </a:r>
            <a:r>
              <a:rPr lang="zh-CN" dirty="0"/>
              <a:t> </a:t>
            </a:r>
            <a:r>
              <a:rPr lang="en-US" altLang="zh-CN" dirty="0"/>
              <a:t>be</a:t>
            </a:r>
            <a:r>
              <a:rPr lang="zh-CN" dirty="0"/>
              <a:t> </a:t>
            </a:r>
            <a:r>
              <a:rPr lang="en-US" altLang="zh-CN" dirty="0"/>
              <a:t>influenced,</a:t>
            </a:r>
            <a:r>
              <a:rPr lang="zh-CN" dirty="0"/>
              <a:t> </a:t>
            </a:r>
            <a:r>
              <a:rPr lang="en-US" altLang="zh-CN" dirty="0"/>
              <a:t>what</a:t>
            </a:r>
            <a:r>
              <a:rPr lang="zh-CN" dirty="0"/>
              <a:t> </a:t>
            </a:r>
            <a:r>
              <a:rPr lang="en-US" altLang="zh-CN" dirty="0"/>
              <a:t>will</a:t>
            </a:r>
            <a:r>
              <a:rPr lang="zh-CN" dirty="0"/>
              <a:t> </a:t>
            </a:r>
            <a:r>
              <a:rPr lang="en-US" altLang="zh-CN" dirty="0"/>
              <a:t>happen</a:t>
            </a:r>
            <a:r>
              <a:rPr lang="zh-CN" dirty="0"/>
              <a:t> </a:t>
            </a:r>
            <a:r>
              <a:rPr lang="en-US" altLang="zh-CN" dirty="0"/>
              <a:t>next?</a:t>
            </a:r>
            <a:r>
              <a:rPr lang="zh-CN" dirty="0"/>
              <a:t> </a:t>
            </a:r>
            <a:endParaRPr lang="zh-CN" dirty="0">
              <a:ea typeface="等线"/>
            </a:endParaRPr>
          </a:p>
          <a:p>
            <a:endParaRPr lang="zh-CN" dirty="0"/>
          </a:p>
          <a:p>
            <a:r>
              <a:rPr lang="en-US" altLang="zh-CN" dirty="0"/>
              <a:t>Just</a:t>
            </a:r>
            <a:r>
              <a:rPr lang="zh-CN" dirty="0"/>
              <a:t> </a:t>
            </a:r>
            <a:r>
              <a:rPr lang="en-US" altLang="zh-CN" dirty="0"/>
              <a:t>see</a:t>
            </a:r>
            <a:r>
              <a:rPr lang="zh-CN" dirty="0"/>
              <a:t> </a:t>
            </a:r>
            <a:r>
              <a:rPr lang="en-US" altLang="zh-CN" dirty="0"/>
              <a:t>the</a:t>
            </a:r>
            <a:r>
              <a:rPr lang="zh-CN" dirty="0"/>
              <a:t> </a:t>
            </a:r>
            <a:r>
              <a:rPr lang="en-US" altLang="zh-CN" dirty="0"/>
              <a:t>picture</a:t>
            </a:r>
            <a:r>
              <a:rPr lang="zh-CN" dirty="0"/>
              <a:t> </a:t>
            </a:r>
            <a:r>
              <a:rPr lang="en-US" altLang="zh-CN" dirty="0"/>
              <a:t>below,</a:t>
            </a:r>
            <a:r>
              <a:rPr lang="zh-CN" dirty="0"/>
              <a:t> </a:t>
            </a:r>
            <a:r>
              <a:rPr lang="en-US" altLang="zh-CN" dirty="0"/>
              <a:t>on</a:t>
            </a:r>
            <a:r>
              <a:rPr lang="zh-CN" dirty="0"/>
              <a:t> </a:t>
            </a:r>
            <a:r>
              <a:rPr lang="en-US" altLang="zh-CN" dirty="0"/>
              <a:t>Aug</a:t>
            </a:r>
            <a:r>
              <a:rPr lang="zh-CN" dirty="0"/>
              <a:t> </a:t>
            </a:r>
            <a:r>
              <a:rPr lang="en-US" altLang="zh-CN" dirty="0"/>
              <a:t>7th,</a:t>
            </a:r>
            <a:r>
              <a:rPr lang="zh-CN" dirty="0"/>
              <a:t> </a:t>
            </a:r>
            <a:r>
              <a:rPr lang="en-US" altLang="zh-CN" dirty="0"/>
              <a:t>Musk,</a:t>
            </a:r>
            <a:r>
              <a:rPr lang="zh-CN" dirty="0"/>
              <a:t> </a:t>
            </a:r>
            <a:r>
              <a:rPr lang="en-US" altLang="zh-CN" dirty="0"/>
              <a:t>CEO</a:t>
            </a:r>
            <a:r>
              <a:rPr lang="zh-CN" dirty="0"/>
              <a:t> </a:t>
            </a:r>
            <a:r>
              <a:rPr lang="en-US" altLang="zh-CN" dirty="0"/>
              <a:t>of</a:t>
            </a:r>
            <a:r>
              <a:rPr lang="zh-CN" dirty="0"/>
              <a:t> </a:t>
            </a:r>
            <a:r>
              <a:rPr lang="en-US" altLang="zh-CN" dirty="0"/>
              <a:t>tesla</a:t>
            </a:r>
            <a:r>
              <a:rPr lang="zh-CN" dirty="0"/>
              <a:t> </a:t>
            </a:r>
            <a:r>
              <a:rPr lang="en-US" altLang="zh-CN" dirty="0"/>
              <a:t>post</a:t>
            </a:r>
            <a:r>
              <a:rPr lang="zh-CN" dirty="0"/>
              <a:t> </a:t>
            </a:r>
            <a:r>
              <a:rPr lang="en-US" altLang="zh-CN" dirty="0"/>
              <a:t>one</a:t>
            </a:r>
            <a:r>
              <a:rPr lang="zh-CN" dirty="0"/>
              <a:t> </a:t>
            </a:r>
            <a:r>
              <a:rPr lang="en-US" altLang="zh-CN" dirty="0"/>
              <a:t>message</a:t>
            </a:r>
            <a:r>
              <a:rPr lang="zh-CN" dirty="0"/>
              <a:t> </a:t>
            </a:r>
            <a:r>
              <a:rPr lang="en-US" altLang="zh-CN" dirty="0"/>
              <a:t>on</a:t>
            </a:r>
            <a:r>
              <a:rPr lang="zh-CN" dirty="0"/>
              <a:t> </a:t>
            </a:r>
            <a:r>
              <a:rPr lang="en-US" altLang="zh-CN" dirty="0"/>
              <a:t>twitter:</a:t>
            </a:r>
            <a:r>
              <a:rPr lang="zh-CN" dirty="0"/>
              <a:t> </a:t>
            </a:r>
            <a:r>
              <a:rPr lang="en-US" altLang="zh-CN" dirty="0"/>
              <a:t>he</a:t>
            </a:r>
            <a:r>
              <a:rPr lang="zh-CN" dirty="0"/>
              <a:t> </a:t>
            </a:r>
            <a:r>
              <a:rPr lang="en-US" altLang="zh-CN" dirty="0"/>
              <a:t>was</a:t>
            </a:r>
            <a:r>
              <a:rPr lang="zh-CN" dirty="0"/>
              <a:t> </a:t>
            </a:r>
            <a:r>
              <a:rPr lang="en-US" altLang="zh-CN" dirty="0"/>
              <a:t>considering</a:t>
            </a:r>
            <a:r>
              <a:rPr lang="zh-CN" dirty="0"/>
              <a:t> </a:t>
            </a:r>
            <a:r>
              <a:rPr lang="en-US" altLang="zh-CN" dirty="0"/>
              <a:t>to</a:t>
            </a:r>
            <a:r>
              <a:rPr lang="zh-CN" dirty="0"/>
              <a:t> </a:t>
            </a:r>
            <a:r>
              <a:rPr lang="en-US" altLang="zh-CN" dirty="0"/>
              <a:t>take</a:t>
            </a:r>
            <a:r>
              <a:rPr lang="zh-CN" dirty="0"/>
              <a:t> </a:t>
            </a:r>
            <a:r>
              <a:rPr lang="en-US" altLang="zh-CN" dirty="0"/>
              <a:t>Tesla</a:t>
            </a:r>
            <a:r>
              <a:rPr lang="zh-CN" dirty="0"/>
              <a:t> </a:t>
            </a:r>
            <a:r>
              <a:rPr lang="en-US" altLang="zh-CN" dirty="0"/>
              <a:t>private!</a:t>
            </a:r>
            <a:r>
              <a:rPr lang="zh-CN" dirty="0"/>
              <a:t> </a:t>
            </a:r>
            <a:endParaRPr lang="zh-CN" dirty="0">
              <a:ea typeface="等线"/>
            </a:endParaRPr>
          </a:p>
          <a:p>
            <a:endParaRPr lang="en-US" altLang="zh-CN" baseline="0" dirty="0">
              <a:ea typeface="等线"/>
            </a:endParaRPr>
          </a:p>
        </p:txBody>
      </p:sp>
      <p:sp>
        <p:nvSpPr>
          <p:cNvPr id="4" name="灯片编号占位符 3"/>
          <p:cNvSpPr>
            <a:spLocks noGrp="1"/>
          </p:cNvSpPr>
          <p:nvPr>
            <p:ph type="sldNum" sz="quarter" idx="10"/>
          </p:nvPr>
        </p:nvSpPr>
        <p:spPr/>
        <p:txBody>
          <a:bodyPr/>
          <a:lstStyle/>
          <a:p>
            <a:fld id="{E3CFC841-E2E1-4802-8701-94EA307E94B0}" type="slidenum">
              <a:rPr lang="zh-CN" altLang="en-US" smtClean="0"/>
              <a:t>4</a:t>
            </a:fld>
            <a:endParaRPr lang="zh-CN" altLang="en-US"/>
          </a:p>
        </p:txBody>
      </p:sp>
    </p:spTree>
    <p:extLst>
      <p:ext uri="{BB962C8B-B14F-4D97-AF65-F5344CB8AC3E}">
        <p14:creationId xmlns:p14="http://schemas.microsoft.com/office/powerpoint/2010/main" val="1790864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t>See w</a:t>
            </a:r>
            <a:r>
              <a:rPr lang="en-US" altLang="zh-CN" dirty="0"/>
              <a:t>h</a:t>
            </a:r>
            <a:r>
              <a:rPr lang="zh-CN"/>
              <a:t>at happened, lots of people went to stock exchange center and buy stocks, forcing the trading system to be shutted down.</a:t>
            </a:r>
            <a:endParaRPr lang="zh-CN" dirty="0"/>
          </a:p>
          <a:p>
            <a:endParaRPr lang="zh-CN" dirty="0"/>
          </a:p>
          <a:p>
            <a:r>
              <a:rPr lang="zh-CN"/>
              <a:t>And plenty of news and messages emerges from the apps in my cellphone. I guess it is the same in your cellphone, right? </a:t>
            </a:r>
            <a:endParaRPr lang="zh-CN" dirty="0"/>
          </a:p>
          <a:p>
            <a:endParaRPr lang="zh-CN" dirty="0"/>
          </a:p>
          <a:p>
            <a:r>
              <a:rPr lang="zh-CN"/>
              <a:t>Just one tweet</a:t>
            </a:r>
            <a:r>
              <a:rPr lang="en-US" altLang="zh-CN" dirty="0"/>
              <a:t>,</a:t>
            </a:r>
            <a:r>
              <a:rPr lang="zh-CN" altLang="en-US" dirty="0"/>
              <a:t> </a:t>
            </a:r>
            <a:r>
              <a:rPr lang="en-US" altLang="zh-CN" dirty="0"/>
              <a:t>huge</a:t>
            </a:r>
            <a:r>
              <a:rPr lang="zh-CN" dirty="0"/>
              <a:t> </a:t>
            </a:r>
            <a:r>
              <a:rPr lang="en-US" altLang="zh-CN" dirty="0"/>
              <a:t>social</a:t>
            </a:r>
            <a:r>
              <a:rPr lang="zh-CN" dirty="0"/>
              <a:t> </a:t>
            </a:r>
            <a:r>
              <a:rPr lang="en-US" altLang="zh-CN" dirty="0"/>
              <a:t>impact.</a:t>
            </a:r>
            <a:endParaRPr lang="zh-CN" altLang="en-US" dirty="0"/>
          </a:p>
          <a:p>
            <a:endParaRPr lang="zh-CN" altLang="en-US" dirty="0">
              <a:latin typeface="等线"/>
              <a:ea typeface="等线"/>
              <a:cs typeface="Calibri"/>
            </a:endParaRPr>
          </a:p>
        </p:txBody>
      </p:sp>
      <p:sp>
        <p:nvSpPr>
          <p:cNvPr id="4" name="灯片编号占位符 3"/>
          <p:cNvSpPr>
            <a:spLocks noGrp="1"/>
          </p:cNvSpPr>
          <p:nvPr>
            <p:ph type="sldNum" sz="quarter" idx="5"/>
          </p:nvPr>
        </p:nvSpPr>
        <p:spPr/>
        <p:txBody>
          <a:body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3851845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t>So if we can predict the popularity of this tweet ahead of time, we can prevent the impart, right?</a:t>
            </a:r>
            <a:endParaRPr lang="zh-CN" dirty="0"/>
          </a:p>
          <a:p>
            <a:endParaRPr lang="zh-CN" dirty="0"/>
          </a:p>
          <a:p>
            <a:r>
              <a:rPr lang="zh-CN"/>
              <a:t>So problem comes, how can we predict that?</a:t>
            </a:r>
            <a:endParaRPr lang="zh-CN" dirty="0"/>
          </a:p>
          <a:p>
            <a:endParaRPr lang="zh-CN" dirty="0"/>
          </a:p>
          <a:p>
            <a:r>
              <a:rPr lang="zh-CN"/>
              <a:t>Previous works can be divided into two categories: feature driven and time series.</a:t>
            </a:r>
            <a:endParaRPr lang="zh-CN" dirty="0"/>
          </a:p>
          <a:p>
            <a:endParaRPr lang="zh-CN" dirty="0"/>
          </a:p>
          <a:p>
            <a:r>
              <a:rPr lang="zh-CN"/>
              <a:t>The feature driven ones, they first extract the feature from the original data, then using classifiers or regressors to get the result.</a:t>
            </a:r>
            <a:endParaRPr lang="zh-CN" dirty="0"/>
          </a:p>
          <a:p>
            <a:endParaRPr lang="zh-CN" dirty="0"/>
          </a:p>
          <a:p>
            <a:r>
              <a:rPr lang="zh-CN"/>
              <a:t>Time series ones, they use the generative model, see this problem as a counting process or poisson process, then using Max likelihood estimation to handle this.</a:t>
            </a:r>
            <a:endParaRPr lang="zh-CN" dirty="0"/>
          </a:p>
          <a:p>
            <a:endParaRPr lang="zh-CN" altLang="en-US" dirty="0">
              <a:latin typeface="等线"/>
              <a:ea typeface="等线"/>
              <a:cs typeface="Calibri"/>
            </a:endParaRPr>
          </a:p>
        </p:txBody>
      </p:sp>
      <p:sp>
        <p:nvSpPr>
          <p:cNvPr id="4" name="灯片编号占位符 3"/>
          <p:cNvSpPr>
            <a:spLocks noGrp="1"/>
          </p:cNvSpPr>
          <p:nvPr>
            <p:ph type="sldNum" sz="quarter" idx="5"/>
          </p:nvPr>
        </p:nvSpPr>
        <p:spPr/>
        <p:txBody>
          <a:body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4199860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en-US" altLang="zh-CN" dirty="0"/>
              <a:t>Different</a:t>
            </a:r>
            <a:r>
              <a:rPr lang="zh-CN" altLang="en-US" dirty="0"/>
              <a:t> </a:t>
            </a:r>
            <a:r>
              <a:rPr lang="en-US" altLang="zh-CN" dirty="0"/>
              <a:t>from</a:t>
            </a:r>
            <a:r>
              <a:rPr lang="zh-CN" altLang="en-US" dirty="0"/>
              <a:t> </a:t>
            </a:r>
            <a:r>
              <a:rPr lang="en-US" altLang="zh-CN" dirty="0"/>
              <a:t>the</a:t>
            </a:r>
            <a:r>
              <a:rPr lang="zh-CN" altLang="en-US" dirty="0"/>
              <a:t> </a:t>
            </a:r>
            <a:r>
              <a:rPr lang="en-US" altLang="zh-CN" dirty="0"/>
              <a:t>previous</a:t>
            </a:r>
            <a:r>
              <a:rPr lang="zh-CN" altLang="en-US" dirty="0"/>
              <a:t> </a:t>
            </a:r>
            <a:r>
              <a:rPr lang="en-US" altLang="zh-CN" dirty="0"/>
              <a:t>work,</a:t>
            </a:r>
            <a:r>
              <a:rPr lang="zh-CN" altLang="en-US" dirty="0"/>
              <a:t> </a:t>
            </a:r>
            <a:r>
              <a:rPr lang="en-US" altLang="zh-CN" dirty="0"/>
              <a:t>we</a:t>
            </a:r>
            <a:r>
              <a:rPr lang="zh-CN" altLang="en-US" dirty="0"/>
              <a:t> </a:t>
            </a:r>
            <a:r>
              <a:rPr lang="en-US" altLang="zh-CN" dirty="0"/>
              <a:t>adopt</a:t>
            </a:r>
            <a:r>
              <a:rPr lang="zh-CN" altLang="en-US" dirty="0"/>
              <a:t> </a:t>
            </a:r>
            <a:r>
              <a:rPr lang="en-US" altLang="zh-CN" dirty="0"/>
              <a:t>survival</a:t>
            </a:r>
            <a:r>
              <a:rPr lang="zh-CN" altLang="en-US" dirty="0"/>
              <a:t> </a:t>
            </a:r>
            <a:r>
              <a:rPr lang="en-US" altLang="zh-CN" dirty="0"/>
              <a:t>theory</a:t>
            </a:r>
            <a:r>
              <a:rPr lang="zh-CN" altLang="en-US" dirty="0"/>
              <a:t> </a:t>
            </a:r>
            <a:r>
              <a:rPr lang="en-US" altLang="zh-CN" dirty="0"/>
              <a:t>in</a:t>
            </a:r>
            <a:r>
              <a:rPr lang="zh-CN" altLang="en-US" dirty="0"/>
              <a:t> </a:t>
            </a:r>
            <a:r>
              <a:rPr lang="en-US" altLang="zh-CN" dirty="0"/>
              <a:t>this</a:t>
            </a:r>
            <a:r>
              <a:rPr lang="zh-CN" altLang="en-US" dirty="0"/>
              <a:t> </a:t>
            </a:r>
            <a:r>
              <a:rPr lang="en-US" altLang="zh-CN" dirty="0"/>
              <a:t>problem,</a:t>
            </a:r>
            <a:r>
              <a:rPr lang="zh-CN" altLang="en-US" dirty="0"/>
              <a:t> </a:t>
            </a:r>
            <a:r>
              <a:rPr lang="en-US" altLang="zh-CN" dirty="0"/>
              <a:t>and</a:t>
            </a:r>
            <a:r>
              <a:rPr lang="zh-CN" altLang="en-US" dirty="0"/>
              <a:t> </a:t>
            </a:r>
            <a:r>
              <a:rPr lang="en-US" altLang="zh-CN" dirty="0"/>
              <a:t>using</a:t>
            </a:r>
            <a:r>
              <a:rPr lang="zh-CN" altLang="en-US" dirty="0"/>
              <a:t> </a:t>
            </a:r>
            <a:r>
              <a:rPr lang="en-US" altLang="zh-CN" dirty="0"/>
              <a:t>cox</a:t>
            </a:r>
            <a:r>
              <a:rPr lang="zh-CN" altLang="en-US"/>
              <a:t>’</a:t>
            </a:r>
            <a:r>
              <a:rPr lang="en-US" altLang="zh-CN" dirty="0"/>
              <a:t>s</a:t>
            </a:r>
            <a:r>
              <a:rPr lang="zh-CN" altLang="en-US" dirty="0"/>
              <a:t> </a:t>
            </a:r>
            <a:r>
              <a:rPr lang="en-US" altLang="zh-CN" dirty="0"/>
              <a:t>extended</a:t>
            </a:r>
            <a:r>
              <a:rPr lang="zh-CN" altLang="en-US" dirty="0"/>
              <a:t> </a:t>
            </a:r>
            <a:r>
              <a:rPr lang="en-US" altLang="zh-CN" dirty="0"/>
              <a:t>model</a:t>
            </a:r>
            <a:r>
              <a:rPr lang="zh-CN" altLang="en-US" dirty="0"/>
              <a:t> </a:t>
            </a:r>
            <a:r>
              <a:rPr lang="en-US" altLang="zh-CN" dirty="0"/>
              <a:t>to</a:t>
            </a:r>
            <a:r>
              <a:rPr lang="zh-CN" altLang="en-US" dirty="0"/>
              <a:t> </a:t>
            </a:r>
            <a:r>
              <a:rPr lang="en-US" altLang="zh-CN" dirty="0"/>
              <a:t>capture</a:t>
            </a:r>
            <a:r>
              <a:rPr lang="zh-CN" altLang="en-US" dirty="0"/>
              <a:t> </a:t>
            </a:r>
            <a:r>
              <a:rPr lang="en-US" altLang="zh-CN" dirty="0"/>
              <a:t>the</a:t>
            </a:r>
            <a:r>
              <a:rPr lang="zh-CN" altLang="en-US" dirty="0"/>
              <a:t> </a:t>
            </a:r>
            <a:r>
              <a:rPr lang="en-US" altLang="zh-CN" dirty="0"/>
              <a:t>diffusion</a:t>
            </a:r>
            <a:r>
              <a:rPr lang="zh-CN" altLang="en-US" dirty="0"/>
              <a:t> </a:t>
            </a:r>
            <a:r>
              <a:rPr lang="en-US" altLang="zh-CN" dirty="0"/>
              <a:t>of</a:t>
            </a:r>
            <a:r>
              <a:rPr lang="zh-CN" altLang="en-US" dirty="0"/>
              <a:t> </a:t>
            </a:r>
            <a:r>
              <a:rPr lang="en-US" altLang="zh-CN" dirty="0"/>
              <a:t>tweets.</a:t>
            </a:r>
            <a:r>
              <a:rPr lang="zh-CN" altLang="en-US" dirty="0"/>
              <a:t> </a:t>
            </a:r>
            <a:endParaRPr lang="en-CA" altLang="zh-CN"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4</a:t>
            </a:fld>
            <a:endParaRPr lang="zh-CN" altLang="en-US"/>
          </a:p>
        </p:txBody>
      </p:sp>
    </p:spTree>
    <p:extLst>
      <p:ext uri="{BB962C8B-B14F-4D97-AF65-F5344CB8AC3E}">
        <p14:creationId xmlns:p14="http://schemas.microsoft.com/office/powerpoint/2010/main" val="2724935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t>The notion in survival thoery can be simplified as: </a:t>
            </a:r>
            <a:r>
              <a:rPr lang="en-US" dirty="0"/>
              <a:t>the longer one creature lives, the low probability it will still be alive, with bunches of  factors tuning its survival rate.</a:t>
            </a:r>
            <a:endParaRPr lang="zh-CN" dirty="0"/>
          </a:p>
          <a:p>
            <a:endParaRPr lang="zh-CN" dirty="0"/>
          </a:p>
          <a:p>
            <a:r>
              <a:rPr lang="en-US" dirty="0"/>
              <a:t>Now we adopt this theory into our problems, our assumption is that the longer one tweet exists, the low survival probability (the higher popularity) it will have, with bunches of  parameters tuning that.</a:t>
            </a:r>
            <a:endParaRPr lang="zh-CN" dirty="0"/>
          </a:p>
          <a:p>
            <a:endParaRPr lang="zh-CN" altLang="en-US" dirty="0">
              <a:latin typeface="等线"/>
              <a:ea typeface="等线"/>
              <a:cs typeface="Calibri"/>
            </a:endParaRPr>
          </a:p>
        </p:txBody>
      </p:sp>
      <p:sp>
        <p:nvSpPr>
          <p:cNvPr id="4" name="灯片编号占位符 3"/>
          <p:cNvSpPr>
            <a:spLocks noGrp="1"/>
          </p:cNvSpPr>
          <p:nvPr>
            <p:ph type="sldNum" sz="quarter" idx="5"/>
          </p:nvPr>
        </p:nvSpPr>
        <p:spPr/>
        <p:txBody>
          <a:body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114197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t>This page shows the real data from Twitter, in figure (a), there are 7 tweet diffusion cascade, the x-axis is time, and y-axis denotes the total retweet number, also called cascade size. Larger size cascade means the popular one. </a:t>
            </a:r>
            <a:endParaRPr lang="zh-CN" dirty="0"/>
          </a:p>
          <a:p>
            <a:endParaRPr lang="zh-CN" dirty="0"/>
          </a:p>
          <a:p>
            <a:r>
              <a:rPr lang="zh-CN"/>
              <a:t>In figure(b), we draw the retweet count of the the blue one in figure (a) with respect to time t. from t0, it get burst and experience a large retweeting period, right? </a:t>
            </a:r>
            <a:endParaRPr lang="zh-CN" dirty="0"/>
          </a:p>
          <a:p>
            <a:endParaRPr lang="zh-CN" dirty="0"/>
          </a:p>
          <a:p>
            <a:r>
              <a:rPr lang="zh-CN"/>
              <a:t>Now, if we capture this cascade in survival theory, its life table, the survival rate with respect to time will look like figure(c), during its burst period, the survival rate will drop dramatically, from totally non-popular to totally popular. </a:t>
            </a:r>
            <a:endParaRPr lang="zh-CN" dirty="0"/>
          </a:p>
          <a:p>
            <a:endParaRPr lang="zh-CN" altLang="en-US" dirty="0">
              <a:latin typeface="等线"/>
              <a:ea typeface="等线"/>
              <a:cs typeface="Calibri"/>
            </a:endParaRPr>
          </a:p>
        </p:txBody>
      </p:sp>
      <p:sp>
        <p:nvSpPr>
          <p:cNvPr id="4" name="灯片编号占位符 3"/>
          <p:cNvSpPr>
            <a:spLocks noGrp="1"/>
          </p:cNvSpPr>
          <p:nvPr>
            <p:ph type="sldNum" sz="quarter" idx="5"/>
          </p:nvPr>
        </p:nvSpPr>
        <p:spPr/>
        <p:txBody>
          <a:body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40038554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D4FD412-2317-4FE4-A9B6-AF783B8EC1FD}" type="datetimeFigureOut">
              <a:rPr lang="zh-CN" altLang="en-US" smtClean="0"/>
              <a:t>2018/8/25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5AA90CE-55D9-417B-96B7-8FB057DFB517}" type="slidenum">
              <a:rPr lang="zh-CN" altLang="en-US" smtClean="0"/>
              <a:t>‹#›</a:t>
            </a:fld>
            <a:endParaRPr lang="zh-CN" altLang="en-US"/>
          </a:p>
        </p:txBody>
      </p:sp>
    </p:spTree>
    <p:extLst>
      <p:ext uri="{BB962C8B-B14F-4D97-AF65-F5344CB8AC3E}">
        <p14:creationId xmlns:p14="http://schemas.microsoft.com/office/powerpoint/2010/main" val="2238132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microsoft.com/office/2007/relationships/hdphoto" Target="../media/hdphoto1.wdp"/><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9"/>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20" cstate="print">
            <a:extLst>
              <a:ext uri="{BEBA8EAE-BF5A-486C-A8C5-ECC9F3942E4B}">
                <a14:imgProps xmlns:a14="http://schemas.microsoft.com/office/drawing/2010/main">
                  <a14:imgLayer r:embed="rId21">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2"/>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9"/>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20" cstate="print">
            <a:extLst>
              <a:ext uri="{BEBA8EAE-BF5A-486C-A8C5-ECC9F3942E4B}">
                <a14:imgProps xmlns:a14="http://schemas.microsoft.com/office/drawing/2010/main">
                  <a14:imgLayer r:embed="rId21">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2"/>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124" y="4131054"/>
            <a:ext cx="8325019" cy="1114192"/>
          </a:xfrm>
        </p:spPr>
        <p:txBody>
          <a:bodyPr/>
          <a:lstStyle/>
          <a:p>
            <a:r>
              <a:rPr lang="en-US" altLang="zh-CN" sz="2800" dirty="0"/>
              <a:t>EPOC: a survival perspective Early Pattern detection model for Outbreak Cascades</a:t>
            </a:r>
          </a:p>
        </p:txBody>
      </p:sp>
      <p:sp>
        <p:nvSpPr>
          <p:cNvPr id="5" name="副标题 4"/>
          <p:cNvSpPr>
            <a:spLocks noGrp="1"/>
          </p:cNvSpPr>
          <p:nvPr>
            <p:ph type="subTitle" idx="1"/>
          </p:nvPr>
        </p:nvSpPr>
        <p:spPr>
          <a:xfrm>
            <a:off x="1041779" y="5342258"/>
            <a:ext cx="5820358" cy="468179"/>
          </a:xfrm>
        </p:spPr>
        <p:txBody>
          <a:bodyPr/>
          <a:lstStyle/>
          <a:p>
            <a:pPr algn="ctr"/>
            <a:r>
              <a:rPr lang="en-US" altLang="zh-CN" sz="1800" dirty="0" err="1"/>
              <a:t>Chaoqi</a:t>
            </a:r>
            <a:r>
              <a:rPr lang="en-US" altLang="zh-CN" sz="1800" dirty="0"/>
              <a:t> Yang, </a:t>
            </a:r>
            <a:r>
              <a:rPr lang="en-US" altLang="zh-CN" sz="1800" dirty="0" err="1"/>
              <a:t>Qitian</a:t>
            </a:r>
            <a:r>
              <a:rPr lang="en-US" altLang="zh-CN" sz="1800" dirty="0"/>
              <a:t> Wu, Xiaofeng Gao, </a:t>
            </a:r>
            <a:r>
              <a:rPr lang="en-US" altLang="zh-CN" sz="1800" dirty="0" err="1"/>
              <a:t>Guihai</a:t>
            </a:r>
            <a:r>
              <a:rPr lang="en-US" altLang="zh-CN" sz="1800" dirty="0"/>
              <a:t> Chen</a:t>
            </a:r>
            <a:endParaRPr lang="zh-CN" altLang="en-US" sz="1800" dirty="0"/>
          </a:p>
        </p:txBody>
      </p:sp>
      <p:sp>
        <p:nvSpPr>
          <p:cNvPr id="6" name="文本占位符 5"/>
          <p:cNvSpPr>
            <a:spLocks noGrp="1"/>
          </p:cNvSpPr>
          <p:nvPr>
            <p:ph type="body" sz="quarter" idx="10"/>
          </p:nvPr>
        </p:nvSpPr>
        <p:spPr>
          <a:xfrm>
            <a:off x="1651379" y="6009050"/>
            <a:ext cx="4159250" cy="499004"/>
          </a:xfrm>
        </p:spPr>
        <p:txBody>
          <a:bodyPr/>
          <a:lstStyle/>
          <a:p>
            <a:pPr algn="ctr"/>
            <a:r>
              <a:rPr lang="en-US" altLang="zh-CN" dirty="0"/>
              <a:t>                     2018/6/8</a:t>
            </a:r>
            <a:endParaRPr lang="zh-CN" altLang="en-US" dirty="0"/>
          </a:p>
        </p:txBody>
      </p:sp>
    </p:spTree>
    <p:extLst>
      <p:ext uri="{BB962C8B-B14F-4D97-AF65-F5344CB8AC3E}">
        <p14:creationId xmlns:p14="http://schemas.microsoft.com/office/powerpoint/2010/main" val="204977082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descr="图片包含 物体, 时钟, 手表&#10;&#10;已生成高可信度的说明">
            <a:extLst>
              <a:ext uri="{FF2B5EF4-FFF2-40B4-BE49-F238E27FC236}">
                <a16:creationId xmlns:a16="http://schemas.microsoft.com/office/drawing/2014/main" id="{82C72A58-2B7D-4F5B-958F-4244F03C82C2}"/>
              </a:ext>
            </a:extLst>
          </p:cNvPr>
          <p:cNvPicPr>
            <a:picLocks noGrp="1" noChangeAspect="1"/>
          </p:cNvPicPr>
          <p:nvPr>
            <p:ph sz="quarter" idx="10"/>
          </p:nvPr>
        </p:nvPicPr>
        <p:blipFill>
          <a:blip r:embed="rId3"/>
          <a:stretch>
            <a:fillRect/>
          </a:stretch>
        </p:blipFill>
        <p:spPr>
          <a:xfrm>
            <a:off x="364629" y="2159697"/>
            <a:ext cx="8372163" cy="695422"/>
          </a:xfrm>
          <a:prstGeom prst="rect">
            <a:avLst/>
          </a:prstGeom>
        </p:spPr>
      </p:pic>
      <p:sp>
        <p:nvSpPr>
          <p:cNvPr id="3" name="标题 2">
            <a:extLst>
              <a:ext uri="{FF2B5EF4-FFF2-40B4-BE49-F238E27FC236}">
                <a16:creationId xmlns:a16="http://schemas.microsoft.com/office/drawing/2014/main" id="{DC6641D2-0020-48F4-9E44-58B2BEACFA86}"/>
              </a:ext>
            </a:extLst>
          </p:cNvPr>
          <p:cNvSpPr>
            <a:spLocks noGrp="1"/>
          </p:cNvSpPr>
          <p:nvPr>
            <p:ph type="title"/>
          </p:nvPr>
        </p:nvSpPr>
        <p:spPr/>
        <p:txBody>
          <a:bodyPr/>
          <a:lstStyle/>
          <a:p>
            <a:r>
              <a:rPr lang="zh-CN" altLang="en-US"/>
              <a:t>Cox's-extended model</a:t>
            </a:r>
          </a:p>
        </p:txBody>
      </p:sp>
      <p:pic>
        <p:nvPicPr>
          <p:cNvPr id="6" name="图片 6">
            <a:extLst>
              <a:ext uri="{FF2B5EF4-FFF2-40B4-BE49-F238E27FC236}">
                <a16:creationId xmlns:a16="http://schemas.microsoft.com/office/drawing/2014/main" id="{02F2DCAF-F4CC-48E3-AC42-218542CD91BF}"/>
              </a:ext>
            </a:extLst>
          </p:cNvPr>
          <p:cNvPicPr>
            <a:picLocks noChangeAspect="1"/>
          </p:cNvPicPr>
          <p:nvPr/>
        </p:nvPicPr>
        <p:blipFill>
          <a:blip r:embed="rId4"/>
          <a:stretch>
            <a:fillRect/>
          </a:stretch>
        </p:blipFill>
        <p:spPr>
          <a:xfrm>
            <a:off x="497457" y="3258018"/>
            <a:ext cx="7875916" cy="1377135"/>
          </a:xfrm>
          <a:prstGeom prst="rect">
            <a:avLst/>
          </a:prstGeom>
        </p:spPr>
      </p:pic>
      <p:pic>
        <p:nvPicPr>
          <p:cNvPr id="8" name="图片 8" descr="图片包含 物体&#10;&#10;已生成高可信度的说明">
            <a:extLst>
              <a:ext uri="{FF2B5EF4-FFF2-40B4-BE49-F238E27FC236}">
                <a16:creationId xmlns:a16="http://schemas.microsoft.com/office/drawing/2014/main" id="{BFD6B8EF-EBFF-4DD0-AA31-FB5D0F02B4E1}"/>
              </a:ext>
            </a:extLst>
          </p:cNvPr>
          <p:cNvPicPr>
            <a:picLocks noChangeAspect="1"/>
          </p:cNvPicPr>
          <p:nvPr/>
        </p:nvPicPr>
        <p:blipFill>
          <a:blip r:embed="rId5"/>
          <a:stretch>
            <a:fillRect/>
          </a:stretch>
        </p:blipFill>
        <p:spPr>
          <a:xfrm>
            <a:off x="497457" y="4759305"/>
            <a:ext cx="7401464" cy="1508824"/>
          </a:xfrm>
          <a:prstGeom prst="rect">
            <a:avLst/>
          </a:prstGeom>
        </p:spPr>
      </p:pic>
    </p:spTree>
    <p:extLst>
      <p:ext uri="{BB962C8B-B14F-4D97-AF65-F5344CB8AC3E}">
        <p14:creationId xmlns:p14="http://schemas.microsoft.com/office/powerpoint/2010/main" val="136326409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a:extLst>
              <a:ext uri="{FF2B5EF4-FFF2-40B4-BE49-F238E27FC236}">
                <a16:creationId xmlns:a16="http://schemas.microsoft.com/office/drawing/2014/main" id="{C8C6AE47-5E2C-4B32-9BC9-812E06F89479}"/>
              </a:ext>
            </a:extLst>
          </p:cNvPr>
          <p:cNvPicPr>
            <a:picLocks noGrp="1" noChangeAspect="1"/>
          </p:cNvPicPr>
          <p:nvPr>
            <p:ph sz="quarter" idx="10"/>
          </p:nvPr>
        </p:nvPicPr>
        <p:blipFill>
          <a:blip r:embed="rId3"/>
          <a:stretch>
            <a:fillRect/>
          </a:stretch>
        </p:blipFill>
        <p:spPr>
          <a:xfrm>
            <a:off x="-2283" y="1628169"/>
            <a:ext cx="6431799" cy="4921498"/>
          </a:xfrm>
          <a:prstGeom prst="rect">
            <a:avLst/>
          </a:prstGeom>
        </p:spPr>
      </p:pic>
      <p:sp>
        <p:nvSpPr>
          <p:cNvPr id="3" name="标题 2">
            <a:extLst>
              <a:ext uri="{FF2B5EF4-FFF2-40B4-BE49-F238E27FC236}">
                <a16:creationId xmlns:a16="http://schemas.microsoft.com/office/drawing/2014/main" id="{138CD9DA-812B-4E5F-8805-C046C52796AC}"/>
              </a:ext>
            </a:extLst>
          </p:cNvPr>
          <p:cNvSpPr>
            <a:spLocks noGrp="1"/>
          </p:cNvSpPr>
          <p:nvPr>
            <p:ph type="title"/>
          </p:nvPr>
        </p:nvSpPr>
        <p:spPr/>
        <p:txBody>
          <a:bodyPr/>
          <a:lstStyle/>
          <a:p>
            <a:r>
              <a:rPr lang="zh-CN" altLang="en-US"/>
              <a:t>Survival rates for each tweet</a:t>
            </a:r>
            <a:endParaRPr lang="zh-CN" altLang="en-US" dirty="0"/>
          </a:p>
        </p:txBody>
      </p:sp>
      <p:sp>
        <p:nvSpPr>
          <p:cNvPr id="7" name="内容占位符 1">
            <a:extLst>
              <a:ext uri="{FF2B5EF4-FFF2-40B4-BE49-F238E27FC236}">
                <a16:creationId xmlns:a16="http://schemas.microsoft.com/office/drawing/2014/main" id="{31710576-E1C4-4EB1-9A57-CA27BE216EE0}"/>
              </a:ext>
            </a:extLst>
          </p:cNvPr>
          <p:cNvSpPr txBox="1">
            <a:spLocks/>
          </p:cNvSpPr>
          <p:nvPr/>
        </p:nvSpPr>
        <p:spPr>
          <a:xfrm>
            <a:off x="4858991" y="457850"/>
            <a:ext cx="4360880" cy="4015725"/>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ltLang="zh-CN" sz="2800" dirty="0">
              <a:ea typeface="等线 Light"/>
            </a:endParaRPr>
          </a:p>
          <a:p>
            <a:pPr lvl="1"/>
            <a:endParaRPr lang="en-US" altLang="zh-CN" sz="2800" dirty="0">
              <a:ea typeface="等线 Light"/>
            </a:endParaRPr>
          </a:p>
          <a:p>
            <a:pPr lvl="1"/>
            <a:endParaRPr lang="en-US" altLang="zh-CN" sz="2800" dirty="0">
              <a:ea typeface="等线 Light"/>
            </a:endParaRPr>
          </a:p>
          <a:p>
            <a:pPr lvl="1"/>
            <a:endParaRPr lang="en-US" altLang="zh-CN" sz="2800" dirty="0">
              <a:ea typeface="等线 Light"/>
            </a:endParaRPr>
          </a:p>
          <a:p>
            <a:pPr lvl="1"/>
            <a:endParaRPr lang="en-US" altLang="zh-CN" sz="2800" dirty="0">
              <a:ea typeface="等线 Light"/>
            </a:endParaRPr>
          </a:p>
          <a:p>
            <a:pPr lvl="1"/>
            <a:r>
              <a:rPr lang="en-US" altLang="zh-CN" sz="2800" dirty="0">
                <a:ea typeface="等线 Light"/>
              </a:rPr>
              <a:t>non-viral: non-popular</a:t>
            </a:r>
          </a:p>
          <a:p>
            <a:pPr lvl="1"/>
            <a:r>
              <a:rPr lang="en-US" altLang="zh-CN" sz="2800" dirty="0">
                <a:ea typeface="等线 Light"/>
              </a:rPr>
              <a:t>viral: popular</a:t>
            </a:r>
          </a:p>
        </p:txBody>
      </p:sp>
      <p:cxnSp>
        <p:nvCxnSpPr>
          <p:cNvPr id="8" name="直接箭头连接符 7">
            <a:extLst>
              <a:ext uri="{FF2B5EF4-FFF2-40B4-BE49-F238E27FC236}">
                <a16:creationId xmlns:a16="http://schemas.microsoft.com/office/drawing/2014/main" id="{2F0BA393-CBAC-4741-971C-5CD12517160E}"/>
              </a:ext>
            </a:extLst>
          </p:cNvPr>
          <p:cNvCxnSpPr/>
          <p:nvPr/>
        </p:nvCxnSpPr>
        <p:spPr>
          <a:xfrm>
            <a:off x="2101970" y="2332007"/>
            <a:ext cx="51759" cy="3861758"/>
          </a:xfrm>
          <a:prstGeom prst="straightConnector1">
            <a:avLst/>
          </a:prstGeom>
          <a:ln>
            <a:solidFill>
              <a:schemeClr val="bg1">
                <a:lumMod val="50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2238668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6CCF3CF-C46E-4FA4-A47C-EEAF11C8BBD2}"/>
              </a:ext>
            </a:extLst>
          </p:cNvPr>
          <p:cNvSpPr>
            <a:spLocks noGrp="1"/>
          </p:cNvSpPr>
          <p:nvPr>
            <p:ph type="title"/>
          </p:nvPr>
        </p:nvSpPr>
        <p:spPr/>
        <p:txBody>
          <a:bodyPr/>
          <a:lstStyle/>
          <a:p>
            <a:r>
              <a:rPr lang="zh-CN" altLang="en-US"/>
              <a:t>Survival boundary</a:t>
            </a:r>
          </a:p>
        </p:txBody>
      </p:sp>
      <p:pic>
        <p:nvPicPr>
          <p:cNvPr id="4" name="图片 4" descr="图片包含 文字&#10;&#10;已生成极高可信度的说明">
            <a:extLst>
              <a:ext uri="{FF2B5EF4-FFF2-40B4-BE49-F238E27FC236}">
                <a16:creationId xmlns:a16="http://schemas.microsoft.com/office/drawing/2014/main" id="{D8F90B81-BAA6-434A-AF82-92C79173D6F5}"/>
              </a:ext>
            </a:extLst>
          </p:cNvPr>
          <p:cNvPicPr>
            <a:picLocks noChangeAspect="1"/>
          </p:cNvPicPr>
          <p:nvPr/>
        </p:nvPicPr>
        <p:blipFill>
          <a:blip r:embed="rId3"/>
          <a:stretch>
            <a:fillRect/>
          </a:stretch>
        </p:blipFill>
        <p:spPr>
          <a:xfrm>
            <a:off x="195532" y="2136184"/>
            <a:ext cx="8393501" cy="3750197"/>
          </a:xfrm>
          <a:prstGeom prst="rect">
            <a:avLst/>
          </a:prstGeom>
        </p:spPr>
      </p:pic>
    </p:spTree>
    <p:extLst>
      <p:ext uri="{BB962C8B-B14F-4D97-AF65-F5344CB8AC3E}">
        <p14:creationId xmlns:p14="http://schemas.microsoft.com/office/powerpoint/2010/main" val="95649202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BE574A7-E5E3-4B9E-9187-A71FD9D3D90B}"/>
              </a:ext>
            </a:extLst>
          </p:cNvPr>
          <p:cNvSpPr>
            <a:spLocks noGrp="1"/>
          </p:cNvSpPr>
          <p:nvPr>
            <p:ph type="title"/>
          </p:nvPr>
        </p:nvSpPr>
        <p:spPr/>
        <p:txBody>
          <a:bodyPr/>
          <a:lstStyle/>
          <a:p>
            <a:r>
              <a:rPr lang="zh-CN"/>
              <a:t>Survival boundary</a:t>
            </a:r>
          </a:p>
        </p:txBody>
      </p:sp>
      <p:pic>
        <p:nvPicPr>
          <p:cNvPr id="4" name="图片 4" descr="图片包含 物体, 时钟&#10;&#10;已生成极高可信度的说明">
            <a:extLst>
              <a:ext uri="{FF2B5EF4-FFF2-40B4-BE49-F238E27FC236}">
                <a16:creationId xmlns:a16="http://schemas.microsoft.com/office/drawing/2014/main" id="{F49472B7-F8FF-4519-A032-EC6AF13EAD46}"/>
              </a:ext>
            </a:extLst>
          </p:cNvPr>
          <p:cNvPicPr>
            <a:picLocks noChangeAspect="1"/>
          </p:cNvPicPr>
          <p:nvPr/>
        </p:nvPicPr>
        <p:blipFill>
          <a:blip r:embed="rId3"/>
          <a:stretch>
            <a:fillRect/>
          </a:stretch>
        </p:blipFill>
        <p:spPr>
          <a:xfrm>
            <a:off x="181155" y="1792987"/>
            <a:ext cx="8566030" cy="2035573"/>
          </a:xfrm>
          <a:prstGeom prst="rect">
            <a:avLst/>
          </a:prstGeom>
        </p:spPr>
      </p:pic>
      <p:pic>
        <p:nvPicPr>
          <p:cNvPr id="6" name="图片 6" descr="图片包含 物体&#10;&#10;已生成高可信度的说明">
            <a:extLst>
              <a:ext uri="{FF2B5EF4-FFF2-40B4-BE49-F238E27FC236}">
                <a16:creationId xmlns:a16="http://schemas.microsoft.com/office/drawing/2014/main" id="{7DE0B0AA-F49F-4A71-B96A-2A401A087728}"/>
              </a:ext>
            </a:extLst>
          </p:cNvPr>
          <p:cNvPicPr>
            <a:picLocks noChangeAspect="1"/>
          </p:cNvPicPr>
          <p:nvPr/>
        </p:nvPicPr>
        <p:blipFill>
          <a:blip r:embed="rId4"/>
          <a:stretch>
            <a:fillRect/>
          </a:stretch>
        </p:blipFill>
        <p:spPr>
          <a:xfrm>
            <a:off x="80513" y="4145738"/>
            <a:ext cx="8810446" cy="1053807"/>
          </a:xfrm>
          <a:prstGeom prst="rect">
            <a:avLst/>
          </a:prstGeom>
        </p:spPr>
      </p:pic>
      <p:cxnSp>
        <p:nvCxnSpPr>
          <p:cNvPr id="8" name="直接箭头连接符 7">
            <a:extLst>
              <a:ext uri="{FF2B5EF4-FFF2-40B4-BE49-F238E27FC236}">
                <a16:creationId xmlns:a16="http://schemas.microsoft.com/office/drawing/2014/main" id="{AEB48F2F-9087-4F99-A804-394ECBED56E3}"/>
              </a:ext>
            </a:extLst>
          </p:cNvPr>
          <p:cNvCxnSpPr/>
          <p:nvPr/>
        </p:nvCxnSpPr>
        <p:spPr>
          <a:xfrm flipV="1">
            <a:off x="175404" y="4051539"/>
            <a:ext cx="8548777" cy="20128"/>
          </a:xfrm>
          <a:prstGeom prst="straightConnector1">
            <a:avLst/>
          </a:prstGeom>
        </p:spPr>
        <p:style>
          <a:lnRef idx="1">
            <a:schemeClr val="accent1"/>
          </a:lnRef>
          <a:fillRef idx="0">
            <a:schemeClr val="accent1"/>
          </a:fillRef>
          <a:effectRef idx="0">
            <a:schemeClr val="accent1"/>
          </a:effectRef>
          <a:fontRef idx="minor">
            <a:schemeClr val="tx1"/>
          </a:fontRef>
        </p:style>
      </p:cxnSp>
      <p:pic>
        <p:nvPicPr>
          <p:cNvPr id="9" name="图片 9" descr="图片包含 物体&#10;&#10;已生成高可信度的说明">
            <a:extLst>
              <a:ext uri="{FF2B5EF4-FFF2-40B4-BE49-F238E27FC236}">
                <a16:creationId xmlns:a16="http://schemas.microsoft.com/office/drawing/2014/main" id="{13FFB0FA-DF36-477C-902D-0378ACA6D27B}"/>
              </a:ext>
            </a:extLst>
          </p:cNvPr>
          <p:cNvPicPr>
            <a:picLocks noChangeAspect="1"/>
          </p:cNvPicPr>
          <p:nvPr/>
        </p:nvPicPr>
        <p:blipFill>
          <a:blip r:embed="rId5"/>
          <a:stretch>
            <a:fillRect/>
          </a:stretch>
        </p:blipFill>
        <p:spPr>
          <a:xfrm>
            <a:off x="1949570" y="5352271"/>
            <a:ext cx="2743200" cy="955497"/>
          </a:xfrm>
          <a:prstGeom prst="rect">
            <a:avLst/>
          </a:prstGeom>
        </p:spPr>
      </p:pic>
      <p:sp>
        <p:nvSpPr>
          <p:cNvPr id="11" name="箭头: 右 10">
            <a:extLst>
              <a:ext uri="{FF2B5EF4-FFF2-40B4-BE49-F238E27FC236}">
                <a16:creationId xmlns:a16="http://schemas.microsoft.com/office/drawing/2014/main" id="{B206DEDB-84E1-44AB-84EB-3B53B7C6BBB8}"/>
              </a:ext>
            </a:extLst>
          </p:cNvPr>
          <p:cNvSpPr/>
          <p:nvPr/>
        </p:nvSpPr>
        <p:spPr>
          <a:xfrm>
            <a:off x="488456" y="5594891"/>
            <a:ext cx="978408" cy="484632"/>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7858090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8724BB9-346B-4AA1-BA7C-6DAED6ADC939}"/>
              </a:ext>
            </a:extLst>
          </p:cNvPr>
          <p:cNvSpPr>
            <a:spLocks noGrp="1"/>
          </p:cNvSpPr>
          <p:nvPr>
            <p:ph type="title"/>
          </p:nvPr>
        </p:nvSpPr>
        <p:spPr/>
        <p:txBody>
          <a:bodyPr/>
          <a:lstStyle/>
          <a:p>
            <a:r>
              <a:rPr lang="zh-CN" altLang="en-US"/>
              <a:t>Well-definedness</a:t>
            </a:r>
          </a:p>
        </p:txBody>
      </p:sp>
      <p:pic>
        <p:nvPicPr>
          <p:cNvPr id="4" name="图片 4" descr="图片包含 文字&#10;&#10;已生成高可信度的说明">
            <a:extLst>
              <a:ext uri="{FF2B5EF4-FFF2-40B4-BE49-F238E27FC236}">
                <a16:creationId xmlns:a16="http://schemas.microsoft.com/office/drawing/2014/main" id="{9F0A4954-FF58-411B-B602-6182072B626C}"/>
              </a:ext>
            </a:extLst>
          </p:cNvPr>
          <p:cNvPicPr>
            <a:picLocks noChangeAspect="1"/>
          </p:cNvPicPr>
          <p:nvPr/>
        </p:nvPicPr>
        <p:blipFill>
          <a:blip r:embed="rId3"/>
          <a:stretch>
            <a:fillRect/>
          </a:stretch>
        </p:blipFill>
        <p:spPr>
          <a:xfrm>
            <a:off x="195532" y="2085009"/>
            <a:ext cx="8695425" cy="4053832"/>
          </a:xfrm>
          <a:prstGeom prst="rect">
            <a:avLst/>
          </a:prstGeom>
        </p:spPr>
      </p:pic>
    </p:spTree>
    <p:extLst>
      <p:ext uri="{BB962C8B-B14F-4D97-AF65-F5344CB8AC3E}">
        <p14:creationId xmlns:p14="http://schemas.microsoft.com/office/powerpoint/2010/main" val="3562433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descr="图片包含 文字, 地图&#10;&#10;已生成极高可信度的说明">
            <a:extLst>
              <a:ext uri="{FF2B5EF4-FFF2-40B4-BE49-F238E27FC236}">
                <a16:creationId xmlns:a16="http://schemas.microsoft.com/office/drawing/2014/main" id="{47217DA8-AE70-4B58-AC8B-BDD90F9C9DCB}"/>
              </a:ext>
            </a:extLst>
          </p:cNvPr>
          <p:cNvPicPr>
            <a:picLocks noGrp="1" noChangeAspect="1"/>
          </p:cNvPicPr>
          <p:nvPr>
            <p:ph sz="quarter" idx="10"/>
          </p:nvPr>
        </p:nvPicPr>
        <p:blipFill>
          <a:blip r:embed="rId3"/>
          <a:stretch>
            <a:fillRect/>
          </a:stretch>
        </p:blipFill>
        <p:spPr>
          <a:xfrm>
            <a:off x="910010" y="1757565"/>
            <a:ext cx="6648796" cy="4921498"/>
          </a:xfrm>
          <a:prstGeom prst="rect">
            <a:avLst/>
          </a:prstGeom>
        </p:spPr>
      </p:pic>
      <p:sp>
        <p:nvSpPr>
          <p:cNvPr id="3" name="标题 2">
            <a:extLst>
              <a:ext uri="{FF2B5EF4-FFF2-40B4-BE49-F238E27FC236}">
                <a16:creationId xmlns:a16="http://schemas.microsoft.com/office/drawing/2014/main" id="{C492F3AE-E166-4AB6-B112-0ED3173B8CC6}"/>
              </a:ext>
            </a:extLst>
          </p:cNvPr>
          <p:cNvSpPr>
            <a:spLocks noGrp="1"/>
          </p:cNvSpPr>
          <p:nvPr>
            <p:ph type="title"/>
          </p:nvPr>
        </p:nvSpPr>
        <p:spPr/>
        <p:txBody>
          <a:bodyPr/>
          <a:lstStyle/>
          <a:p>
            <a:r>
              <a:rPr lang="zh-CN" altLang="en-US"/>
              <a:t>EPOC</a:t>
            </a:r>
            <a:endParaRPr lang="zh-CN" altLang="en-US" dirty="0"/>
          </a:p>
        </p:txBody>
      </p:sp>
    </p:spTree>
    <p:extLst>
      <p:ext uri="{BB962C8B-B14F-4D97-AF65-F5344CB8AC3E}">
        <p14:creationId xmlns:p14="http://schemas.microsoft.com/office/powerpoint/2010/main" val="375595375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CF138E5-CE91-4FF1-A50A-4C00B8E28C6E}"/>
              </a:ext>
            </a:extLst>
          </p:cNvPr>
          <p:cNvSpPr>
            <a:spLocks noGrp="1"/>
          </p:cNvSpPr>
          <p:nvPr>
            <p:ph type="title"/>
          </p:nvPr>
        </p:nvSpPr>
        <p:spPr/>
        <p:txBody>
          <a:bodyPr/>
          <a:lstStyle/>
          <a:p>
            <a:r>
              <a:rPr lang="zh-CN" altLang="en-US"/>
              <a:t>For new tweet</a:t>
            </a:r>
          </a:p>
        </p:txBody>
      </p:sp>
      <p:sp>
        <p:nvSpPr>
          <p:cNvPr id="5" name="内容占位符 1">
            <a:extLst>
              <a:ext uri="{FF2B5EF4-FFF2-40B4-BE49-F238E27FC236}">
                <a16:creationId xmlns:a16="http://schemas.microsoft.com/office/drawing/2014/main" id="{687779B6-1174-4280-831B-8961BBB8AF80}"/>
              </a:ext>
            </a:extLst>
          </p:cNvPr>
          <p:cNvSpPr txBox="1">
            <a:spLocks/>
          </p:cNvSpPr>
          <p:nvPr/>
        </p:nvSpPr>
        <p:spPr>
          <a:xfrm>
            <a:off x="143218" y="1794945"/>
            <a:ext cx="8386540" cy="401572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altLang="zh-CN" sz="2800" dirty="0">
              <a:ea typeface="等线 Light"/>
            </a:endParaRPr>
          </a:p>
          <a:p>
            <a:pPr lvl="1"/>
            <a:r>
              <a:rPr lang="en-US" altLang="zh-CN" sz="2800" dirty="0">
                <a:ea typeface="等线 Light"/>
              </a:rPr>
              <a:t>Step1:</a:t>
            </a:r>
            <a:r>
              <a:rPr lang="zh-CN" altLang="en-US" sz="2800" dirty="0">
                <a:ea typeface="等线 Light"/>
              </a:rPr>
              <a:t> </a:t>
            </a:r>
            <a:r>
              <a:rPr lang="en-US" altLang="zh-CN" sz="2800" dirty="0">
                <a:ea typeface="等线 Light"/>
              </a:rPr>
              <a:t>using</a:t>
            </a:r>
            <a:r>
              <a:rPr lang="zh-CN" altLang="en-US" sz="2800" dirty="0">
                <a:ea typeface="等线 Light"/>
              </a:rPr>
              <a:t> </a:t>
            </a:r>
            <a:r>
              <a:rPr lang="en-US" altLang="zh-CN" sz="2800" dirty="0">
                <a:ea typeface="等线 Light"/>
              </a:rPr>
              <a:t>cox's-extended</a:t>
            </a:r>
            <a:r>
              <a:rPr lang="zh-CN" altLang="en-US" sz="2800" dirty="0">
                <a:ea typeface="等线 Light"/>
              </a:rPr>
              <a:t> </a:t>
            </a:r>
            <a:r>
              <a:rPr lang="en-US" altLang="zh-CN" sz="2800" dirty="0">
                <a:ea typeface="等线 Light"/>
              </a:rPr>
              <a:t>model</a:t>
            </a:r>
            <a:r>
              <a:rPr lang="zh-CN" altLang="en-US" sz="2800" dirty="0">
                <a:ea typeface="等线 Light"/>
              </a:rPr>
              <a:t> </a:t>
            </a:r>
            <a:r>
              <a:rPr lang="en-US" altLang="zh-CN" sz="2800" dirty="0">
                <a:ea typeface="等线 Light"/>
              </a:rPr>
              <a:t>to</a:t>
            </a:r>
            <a:r>
              <a:rPr lang="zh-CN" altLang="en-US" sz="2800" dirty="0">
                <a:ea typeface="等线 Light"/>
              </a:rPr>
              <a:t> </a:t>
            </a:r>
            <a:r>
              <a:rPr lang="en-US" altLang="zh-CN" sz="2800" dirty="0">
                <a:ea typeface="等线 Light"/>
              </a:rPr>
              <a:t>get</a:t>
            </a:r>
            <a:r>
              <a:rPr lang="zh-CN" altLang="en-US" sz="2800" dirty="0">
                <a:ea typeface="等线 Light"/>
              </a:rPr>
              <a:t> </a:t>
            </a:r>
            <a:r>
              <a:rPr lang="en-US" altLang="zh-CN" sz="2800" dirty="0">
                <a:ea typeface="等线 Light"/>
              </a:rPr>
              <a:t>its</a:t>
            </a:r>
            <a:r>
              <a:rPr lang="zh-CN" altLang="en-US" sz="2800" dirty="0">
                <a:ea typeface="等线 Light"/>
              </a:rPr>
              <a:t> </a:t>
            </a:r>
            <a:r>
              <a:rPr lang="en-US" altLang="zh-CN" sz="2800" dirty="0">
                <a:ea typeface="等线 Light"/>
              </a:rPr>
              <a:t>survival</a:t>
            </a:r>
            <a:r>
              <a:rPr lang="zh-CN" altLang="en-US" sz="2800" dirty="0">
                <a:ea typeface="等线 Light"/>
              </a:rPr>
              <a:t> </a:t>
            </a:r>
            <a:r>
              <a:rPr lang="en-US" altLang="zh-CN" sz="2800" dirty="0">
                <a:ea typeface="等线 Light"/>
              </a:rPr>
              <a:t>curve</a:t>
            </a:r>
            <a:r>
              <a:rPr lang="zh-CN" altLang="en-US" sz="2800" dirty="0">
                <a:ea typeface="等线 Light"/>
              </a:rPr>
              <a:t> </a:t>
            </a:r>
            <a:r>
              <a:rPr lang="en-US" altLang="zh-CN" sz="2800" dirty="0">
                <a:ea typeface="等线 Light"/>
              </a:rPr>
              <a:t>with</a:t>
            </a:r>
            <a:r>
              <a:rPr lang="zh-CN" altLang="en-US" sz="2800" dirty="0">
                <a:ea typeface="等线 Light"/>
              </a:rPr>
              <a:t> </a:t>
            </a:r>
            <a:r>
              <a:rPr lang="en-US" altLang="zh-CN" sz="2800" dirty="0">
                <a:ea typeface="等线 Light"/>
              </a:rPr>
              <a:t>respect</a:t>
            </a:r>
            <a:r>
              <a:rPr lang="zh-CN" altLang="en-US" sz="2800" dirty="0">
                <a:ea typeface="等线 Light"/>
              </a:rPr>
              <a:t> </a:t>
            </a:r>
            <a:r>
              <a:rPr lang="en-US" altLang="zh-CN" sz="2800" dirty="0">
                <a:ea typeface="等线 Light"/>
              </a:rPr>
              <a:t>to</a:t>
            </a:r>
            <a:r>
              <a:rPr lang="zh-CN" altLang="en-US" sz="2800" dirty="0">
                <a:ea typeface="等线 Light"/>
              </a:rPr>
              <a:t> </a:t>
            </a:r>
            <a:r>
              <a:rPr lang="en-US" altLang="zh-CN" sz="2800" dirty="0">
                <a:ea typeface="等线 Light"/>
              </a:rPr>
              <a:t>time</a:t>
            </a:r>
            <a:r>
              <a:rPr lang="zh-CN" altLang="en-US" sz="2800" dirty="0">
                <a:ea typeface="等线 Light"/>
              </a:rPr>
              <a:t> </a:t>
            </a:r>
            <a:r>
              <a:rPr lang="en-US" altLang="zh-CN" sz="2800" dirty="0">
                <a:ea typeface="等线 Light"/>
              </a:rPr>
              <a:t>t.</a:t>
            </a:r>
            <a:endParaRPr lang="en-US" sz="2800" dirty="0">
              <a:ea typeface="等线 Light"/>
            </a:endParaRPr>
          </a:p>
          <a:p>
            <a:pPr lvl="1"/>
            <a:endParaRPr lang="en-US" altLang="zh-CN" sz="2800" dirty="0">
              <a:ea typeface="等线 Light"/>
            </a:endParaRPr>
          </a:p>
          <a:p>
            <a:pPr lvl="1"/>
            <a:r>
              <a:rPr lang="en-US" altLang="zh-CN" sz="2800" dirty="0">
                <a:ea typeface="等线 Light"/>
              </a:rPr>
              <a:t>Step2:</a:t>
            </a:r>
            <a:r>
              <a:rPr lang="zh-CN" altLang="en-US" sz="2800" dirty="0">
                <a:ea typeface="等线 Light"/>
              </a:rPr>
              <a:t> </a:t>
            </a:r>
            <a:r>
              <a:rPr lang="en-US" altLang="zh-CN" sz="2800" dirty="0">
                <a:ea typeface="等线 Light"/>
              </a:rPr>
              <a:t>whenever</a:t>
            </a:r>
            <a:r>
              <a:rPr lang="zh-CN" altLang="en-US" sz="2800" dirty="0">
                <a:ea typeface="等线 Light"/>
              </a:rPr>
              <a:t> </a:t>
            </a:r>
            <a:r>
              <a:rPr lang="en-US" altLang="zh-CN" sz="2800" dirty="0">
                <a:ea typeface="等线 Light"/>
              </a:rPr>
              <a:t>this</a:t>
            </a:r>
            <a:r>
              <a:rPr lang="zh-CN" altLang="en-US" sz="2800" dirty="0">
                <a:ea typeface="等线 Light"/>
              </a:rPr>
              <a:t> </a:t>
            </a:r>
            <a:r>
              <a:rPr lang="en-US" altLang="zh-CN" sz="2800" dirty="0">
                <a:ea typeface="等线 Light"/>
              </a:rPr>
              <a:t>curve</a:t>
            </a:r>
            <a:r>
              <a:rPr lang="zh-CN" altLang="en-US" sz="2800" dirty="0">
                <a:ea typeface="等线 Light"/>
              </a:rPr>
              <a:t> </a:t>
            </a:r>
            <a:r>
              <a:rPr lang="en-US" altLang="zh-CN" sz="2800" dirty="0">
                <a:ea typeface="等线 Light"/>
              </a:rPr>
              <a:t>goes</a:t>
            </a:r>
            <a:r>
              <a:rPr lang="zh-CN" altLang="en-US" sz="2800" dirty="0">
                <a:ea typeface="等线 Light"/>
              </a:rPr>
              <a:t> </a:t>
            </a:r>
            <a:r>
              <a:rPr lang="en-US" altLang="zh-CN" sz="2800" dirty="0">
                <a:ea typeface="等线 Light"/>
              </a:rPr>
              <a:t>below</a:t>
            </a:r>
            <a:r>
              <a:rPr lang="zh-CN" altLang="en-US" sz="2800" dirty="0">
                <a:ea typeface="等线 Light"/>
              </a:rPr>
              <a:t> </a:t>
            </a:r>
            <a:r>
              <a:rPr lang="en-US" altLang="zh-CN" sz="2800" dirty="0">
                <a:ea typeface="等线 Light"/>
              </a:rPr>
              <a:t>the</a:t>
            </a:r>
            <a:r>
              <a:rPr lang="zh-CN" altLang="en-US" sz="2800" dirty="0">
                <a:ea typeface="等线 Light"/>
              </a:rPr>
              <a:t> </a:t>
            </a:r>
            <a:r>
              <a:rPr lang="en-US" altLang="zh-CN" sz="2800" dirty="0">
                <a:ea typeface="等线 Light"/>
              </a:rPr>
              <a:t>survival</a:t>
            </a:r>
            <a:r>
              <a:rPr lang="zh-CN" altLang="en-US" sz="2800" dirty="0">
                <a:ea typeface="等线 Light"/>
              </a:rPr>
              <a:t> </a:t>
            </a:r>
            <a:r>
              <a:rPr lang="en-US" altLang="zh-CN" sz="2800" dirty="0">
                <a:ea typeface="等线 Light"/>
              </a:rPr>
              <a:t>boundary,</a:t>
            </a:r>
            <a:r>
              <a:rPr lang="zh-CN" altLang="en-US" sz="2800" dirty="0">
                <a:ea typeface="等线 Light"/>
              </a:rPr>
              <a:t> </a:t>
            </a:r>
            <a:r>
              <a:rPr lang="en-US" altLang="zh-CN" sz="2800" dirty="0">
                <a:ea typeface="等线 Light"/>
              </a:rPr>
              <a:t>we</a:t>
            </a:r>
            <a:r>
              <a:rPr lang="zh-CN" altLang="en-US" sz="2800" dirty="0">
                <a:ea typeface="等线 Light"/>
              </a:rPr>
              <a:t> </a:t>
            </a:r>
            <a:r>
              <a:rPr lang="en-US" altLang="zh-CN" sz="2800" dirty="0">
                <a:ea typeface="等线 Light"/>
              </a:rPr>
              <a:t>say</a:t>
            </a:r>
            <a:r>
              <a:rPr lang="zh-CN" altLang="en-US" sz="2800" dirty="0">
                <a:ea typeface="等线 Light"/>
              </a:rPr>
              <a:t> </a:t>
            </a:r>
            <a:r>
              <a:rPr lang="en-US" altLang="zh-CN" sz="2800" dirty="0">
                <a:ea typeface="等线 Light"/>
              </a:rPr>
              <a:t>the</a:t>
            </a:r>
            <a:r>
              <a:rPr lang="zh-CN" altLang="en-US" sz="2800" dirty="0">
                <a:ea typeface="等线 Light"/>
              </a:rPr>
              <a:t> </a:t>
            </a:r>
            <a:r>
              <a:rPr lang="en-US" altLang="zh-CN" sz="2800" dirty="0">
                <a:ea typeface="等线 Light"/>
              </a:rPr>
              <a:t>tweet</a:t>
            </a:r>
            <a:r>
              <a:rPr lang="zh-CN" altLang="en-US" sz="2800" dirty="0">
                <a:ea typeface="等线 Light"/>
              </a:rPr>
              <a:t> </a:t>
            </a:r>
            <a:r>
              <a:rPr lang="en-US" altLang="zh-CN" sz="2800" dirty="0">
                <a:ea typeface="等线 Light"/>
              </a:rPr>
              <a:t>will</a:t>
            </a:r>
            <a:r>
              <a:rPr lang="zh-CN" altLang="en-US" sz="2800" dirty="0">
                <a:ea typeface="等线 Light"/>
              </a:rPr>
              <a:t> </a:t>
            </a:r>
            <a:r>
              <a:rPr lang="en-US" altLang="zh-CN" sz="2800" dirty="0">
                <a:ea typeface="等线 Light"/>
              </a:rPr>
              <a:t>go</a:t>
            </a:r>
            <a:r>
              <a:rPr lang="zh-CN" altLang="en-US" sz="2800" dirty="0">
                <a:ea typeface="等线 Light"/>
              </a:rPr>
              <a:t> </a:t>
            </a:r>
            <a:r>
              <a:rPr lang="en-US" altLang="zh-CN" sz="2800" dirty="0">
                <a:ea typeface="等线 Light"/>
              </a:rPr>
              <a:t>popular.</a:t>
            </a:r>
          </a:p>
          <a:p>
            <a:pPr lvl="1"/>
            <a:endParaRPr lang="en-US" altLang="zh-CN" sz="2800" dirty="0">
              <a:ea typeface="等线 Light"/>
            </a:endParaRPr>
          </a:p>
        </p:txBody>
      </p:sp>
    </p:spTree>
    <p:extLst>
      <p:ext uri="{BB962C8B-B14F-4D97-AF65-F5344CB8AC3E}">
        <p14:creationId xmlns:p14="http://schemas.microsoft.com/office/powerpoint/2010/main" val="402252779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92151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85771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cxnSpLocks/>
          </p:cNvCxnSpPr>
          <p:nvPr/>
        </p:nvCxnSpPr>
        <p:spPr>
          <a:xfrm>
            <a:off x="2534033" y="4091300"/>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828894"/>
            <a:ext cx="4387392" cy="461665"/>
          </a:xfrm>
          <a:prstGeom prst="rect">
            <a:avLst/>
          </a:prstGeom>
          <a:noFill/>
        </p:spPr>
        <p:txBody>
          <a:bodyPr wrap="square" rtlCol="0">
            <a:spAutoFit/>
          </a:bodyPr>
          <a:lstStyle/>
          <a:p>
            <a:r>
              <a:rPr lang="en-US" altLang="zh-CN" sz="2400" dirty="0"/>
              <a:t>Problem formulation</a:t>
            </a:r>
            <a:endParaRPr lang="zh-CN" altLang="en-US" sz="2400" dirty="0"/>
          </a:p>
        </p:txBody>
      </p:sp>
      <p:sp>
        <p:nvSpPr>
          <p:cNvPr id="13" name="Freeform 10"/>
          <p:cNvSpPr>
            <a:spLocks/>
          </p:cNvSpPr>
          <p:nvPr userDrawn="1"/>
        </p:nvSpPr>
        <p:spPr bwMode="auto">
          <a:xfrm>
            <a:off x="1841535" y="284149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1">
              <a:lumMod val="65000"/>
            </a:schemeClr>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77768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318534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748867"/>
            <a:ext cx="4387392" cy="461665"/>
          </a:xfrm>
          <a:prstGeom prst="rect">
            <a:avLst/>
          </a:prstGeom>
          <a:noFill/>
        </p:spPr>
        <p:txBody>
          <a:bodyPr wrap="square" rtlCol="0" anchor="t">
            <a:spAutoFit/>
          </a:bodyPr>
          <a:lstStyle/>
          <a:p>
            <a:r>
              <a:rPr lang="en-US" altLang="zh-CN" sz="2400" dirty="0">
                <a:solidFill>
                  <a:schemeClr val="tx1">
                    <a:lumMod val="75000"/>
                    <a:lumOff val="25000"/>
                  </a:schemeClr>
                </a:solidFill>
              </a:rPr>
              <a:t>EPOC model</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76146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0070C0"/>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69765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cxnSpLocks/>
          </p:cNvCxnSpPr>
          <p:nvPr/>
        </p:nvCxnSpPr>
        <p:spPr>
          <a:xfrm>
            <a:off x="2534033" y="2250642"/>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668840"/>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Experiment and result</a:t>
            </a:r>
          </a:p>
        </p:txBody>
      </p:sp>
      <p:sp>
        <p:nvSpPr>
          <p:cNvPr id="45" name="文本框 44"/>
          <p:cNvSpPr txBox="1"/>
          <p:nvPr/>
        </p:nvSpPr>
        <p:spPr>
          <a:xfrm>
            <a:off x="2071646" y="465318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315858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descr="图片包含 地图, 文字&#10;&#10;已生成极高可信度的说明">
            <a:extLst>
              <a:ext uri="{FF2B5EF4-FFF2-40B4-BE49-F238E27FC236}">
                <a16:creationId xmlns:a16="http://schemas.microsoft.com/office/drawing/2014/main" id="{6FF10347-2F2D-4030-A48E-C37B6292DA87}"/>
              </a:ext>
            </a:extLst>
          </p:cNvPr>
          <p:cNvPicPr>
            <a:picLocks noGrp="1" noChangeAspect="1"/>
          </p:cNvPicPr>
          <p:nvPr>
            <p:ph sz="quarter" idx="10"/>
          </p:nvPr>
        </p:nvPicPr>
        <p:blipFill>
          <a:blip r:embed="rId3"/>
          <a:stretch>
            <a:fillRect/>
          </a:stretch>
        </p:blipFill>
        <p:spPr>
          <a:xfrm>
            <a:off x="249610" y="3080894"/>
            <a:ext cx="8372163" cy="3338765"/>
          </a:xfrm>
          <a:prstGeom prst="rect">
            <a:avLst/>
          </a:prstGeom>
        </p:spPr>
      </p:pic>
      <p:sp>
        <p:nvSpPr>
          <p:cNvPr id="3" name="标题 2">
            <a:extLst>
              <a:ext uri="{FF2B5EF4-FFF2-40B4-BE49-F238E27FC236}">
                <a16:creationId xmlns:a16="http://schemas.microsoft.com/office/drawing/2014/main" id="{E462D2FF-4B81-45AC-BF18-1B594738325B}"/>
              </a:ext>
            </a:extLst>
          </p:cNvPr>
          <p:cNvSpPr>
            <a:spLocks noGrp="1"/>
          </p:cNvSpPr>
          <p:nvPr>
            <p:ph type="title"/>
          </p:nvPr>
        </p:nvSpPr>
        <p:spPr/>
        <p:txBody>
          <a:bodyPr/>
          <a:lstStyle/>
          <a:p>
            <a:r>
              <a:rPr lang="zh-CN" altLang="en-US"/>
              <a:t>K-coverage &amp; Cost</a:t>
            </a:r>
          </a:p>
        </p:txBody>
      </p:sp>
      <p:sp>
        <p:nvSpPr>
          <p:cNvPr id="7" name="内容占位符 1">
            <a:extLst>
              <a:ext uri="{FF2B5EF4-FFF2-40B4-BE49-F238E27FC236}">
                <a16:creationId xmlns:a16="http://schemas.microsoft.com/office/drawing/2014/main" id="{53D3C7BC-ADDB-4654-9310-C2D74364BA87}"/>
              </a:ext>
            </a:extLst>
          </p:cNvPr>
          <p:cNvSpPr txBox="1">
            <a:spLocks/>
          </p:cNvSpPr>
          <p:nvPr/>
        </p:nvSpPr>
        <p:spPr>
          <a:xfrm>
            <a:off x="-273725" y="1119209"/>
            <a:ext cx="9565482" cy="401572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altLang="zh-CN" sz="2800" dirty="0">
              <a:ea typeface="等线 Light"/>
            </a:endParaRPr>
          </a:p>
          <a:p>
            <a:pPr lvl="1"/>
            <a:r>
              <a:rPr lang="en-US" altLang="zh-CN" sz="2800" dirty="0">
                <a:ea typeface="等线 Light"/>
              </a:rPr>
              <a:t>Dataset: Twitter, Weibo</a:t>
            </a:r>
          </a:p>
          <a:p>
            <a:pPr lvl="1"/>
            <a:r>
              <a:rPr lang="en-US" altLang="zh-CN" sz="2800" dirty="0">
                <a:ea typeface="等线 Light"/>
              </a:rPr>
              <a:t>Baselines: LR, SVR, </a:t>
            </a:r>
            <a:r>
              <a:rPr lang="en-US" altLang="zh-CN" sz="2800" dirty="0" err="1">
                <a:ea typeface="等线 Light"/>
              </a:rPr>
              <a:t>PreWhether</a:t>
            </a:r>
            <a:r>
              <a:rPr lang="en-US" altLang="zh-CN" sz="2800" dirty="0">
                <a:ea typeface="等线 Light"/>
              </a:rPr>
              <a:t>, SEISMIC, </a:t>
            </a:r>
            <a:r>
              <a:rPr lang="en-US" altLang="zh-CN" sz="2800" dirty="0" err="1">
                <a:ea typeface="等线 Light"/>
              </a:rPr>
              <a:t>SansNet</a:t>
            </a:r>
          </a:p>
          <a:p>
            <a:pPr lvl="1"/>
            <a:endParaRPr lang="en-US" altLang="zh-CN" sz="2800" dirty="0">
              <a:ea typeface="等线 Light"/>
            </a:endParaRPr>
          </a:p>
        </p:txBody>
      </p:sp>
    </p:spTree>
    <p:extLst>
      <p:ext uri="{BB962C8B-B14F-4D97-AF65-F5344CB8AC3E}">
        <p14:creationId xmlns:p14="http://schemas.microsoft.com/office/powerpoint/2010/main" val="233630067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28AAE8-70CA-4D70-A7D7-87C974B94DE4}"/>
              </a:ext>
            </a:extLst>
          </p:cNvPr>
          <p:cNvSpPr>
            <a:spLocks noGrp="1"/>
          </p:cNvSpPr>
          <p:nvPr>
            <p:ph type="title"/>
          </p:nvPr>
        </p:nvSpPr>
        <p:spPr/>
        <p:txBody>
          <a:bodyPr/>
          <a:lstStyle/>
          <a:p>
            <a:r>
              <a:rPr lang="zh-CN" altLang="en-US"/>
              <a:t>Time ahead</a:t>
            </a:r>
          </a:p>
        </p:txBody>
      </p:sp>
      <p:pic>
        <p:nvPicPr>
          <p:cNvPr id="4" name="图片 4" descr="图片包含 屏幕截图&#10;&#10;已生成极高可信度的说明">
            <a:extLst>
              <a:ext uri="{FF2B5EF4-FFF2-40B4-BE49-F238E27FC236}">
                <a16:creationId xmlns:a16="http://schemas.microsoft.com/office/drawing/2014/main" id="{E5B2708D-DA75-4B4D-B723-19780729A29C}"/>
              </a:ext>
            </a:extLst>
          </p:cNvPr>
          <p:cNvPicPr>
            <a:picLocks noChangeAspect="1"/>
          </p:cNvPicPr>
          <p:nvPr/>
        </p:nvPicPr>
        <p:blipFill>
          <a:blip r:embed="rId3"/>
          <a:stretch>
            <a:fillRect/>
          </a:stretch>
        </p:blipFill>
        <p:spPr>
          <a:xfrm>
            <a:off x="94890" y="2548696"/>
            <a:ext cx="8637916" cy="3457138"/>
          </a:xfrm>
          <a:prstGeom prst="rect">
            <a:avLst/>
          </a:prstGeom>
        </p:spPr>
      </p:pic>
    </p:spTree>
    <p:extLst>
      <p:ext uri="{BB962C8B-B14F-4D97-AF65-F5344CB8AC3E}">
        <p14:creationId xmlns:p14="http://schemas.microsoft.com/office/powerpoint/2010/main" val="47974950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85771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226537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828895"/>
            <a:ext cx="4387392" cy="461665"/>
          </a:xfrm>
          <a:prstGeom prst="rect">
            <a:avLst/>
          </a:prstGeom>
          <a:noFill/>
        </p:spPr>
        <p:txBody>
          <a:bodyPr wrap="square" rtlCol="0">
            <a:spAutoFit/>
          </a:bodyPr>
          <a:lstStyle/>
          <a:p>
            <a:r>
              <a:rPr lang="en-US" altLang="zh-CN" sz="2400" dirty="0"/>
              <a:t>Problem formulation</a:t>
            </a:r>
            <a:endParaRPr lang="zh-CN" altLang="en-US" sz="2400" dirty="0"/>
          </a:p>
        </p:txBody>
      </p:sp>
      <p:grpSp>
        <p:nvGrpSpPr>
          <p:cNvPr id="12" name="组合 11"/>
          <p:cNvGrpSpPr/>
          <p:nvPr/>
        </p:nvGrpSpPr>
        <p:grpSpPr>
          <a:xfrm>
            <a:off x="1841535" y="277768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318534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748867"/>
            <a:ext cx="4387392" cy="461665"/>
          </a:xfrm>
          <a:prstGeom prst="rect">
            <a:avLst/>
          </a:prstGeom>
          <a:noFill/>
        </p:spPr>
        <p:txBody>
          <a:bodyPr wrap="square" rtlCol="0" anchor="t">
            <a:spAutoFit/>
          </a:bodyPr>
          <a:lstStyle/>
          <a:p>
            <a:r>
              <a:rPr lang="en-US" altLang="zh-CN" sz="2400" dirty="0"/>
              <a:t>EPOC model</a:t>
            </a:r>
            <a:endParaRPr lang="zh-CN" altLang="en-US" sz="2400" dirty="0"/>
          </a:p>
        </p:txBody>
      </p:sp>
      <p:grpSp>
        <p:nvGrpSpPr>
          <p:cNvPr id="17" name="组合 16"/>
          <p:cNvGrpSpPr/>
          <p:nvPr/>
        </p:nvGrpSpPr>
        <p:grpSpPr>
          <a:xfrm>
            <a:off x="1841535" y="369765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410532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668840"/>
            <a:ext cx="4387392" cy="461665"/>
          </a:xfrm>
          <a:prstGeom prst="rect">
            <a:avLst/>
          </a:prstGeom>
          <a:noFill/>
        </p:spPr>
        <p:txBody>
          <a:bodyPr wrap="square" rtlCol="0">
            <a:spAutoFit/>
          </a:bodyPr>
          <a:lstStyle/>
          <a:p>
            <a:r>
              <a:rPr lang="en-US" altLang="zh-CN" sz="2400" dirty="0"/>
              <a:t>Experiment and result</a:t>
            </a:r>
            <a:endParaRPr lang="zh-CN" altLang="en-US" sz="2400" dirty="0"/>
          </a:p>
        </p:txBody>
      </p:sp>
    </p:spTree>
    <p:extLst>
      <p:ext uri="{BB962C8B-B14F-4D97-AF65-F5344CB8AC3E}">
        <p14:creationId xmlns:p14="http://schemas.microsoft.com/office/powerpoint/2010/main" val="315525114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9141" y="1141562"/>
            <a:ext cx="8410492" cy="926932"/>
          </a:xfrm>
        </p:spPr>
        <p:txBody>
          <a:bodyPr/>
          <a:lstStyle/>
          <a:p>
            <a:r>
              <a:rPr lang="en-US" altLang="zh-CN" sz="5400" dirty="0">
                <a:latin typeface="宋体" panose="02010600030101010101" pitchFamily="2" charset="-122"/>
                <a:ea typeface="宋体" panose="02010600030101010101" pitchFamily="2" charset="-122"/>
              </a:rPr>
              <a:t>Thanks for Listening</a:t>
            </a:r>
            <a:r>
              <a:rPr lang="zh-CN" altLang="en-US" sz="540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36297364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92151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85771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226537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828894"/>
            <a:ext cx="4387392" cy="461665"/>
          </a:xfrm>
          <a:prstGeom prst="rect">
            <a:avLst/>
          </a:prstGeom>
          <a:noFill/>
        </p:spPr>
        <p:txBody>
          <a:bodyPr wrap="square" rtlCol="0">
            <a:spAutoFit/>
          </a:bodyPr>
          <a:lstStyle/>
          <a:p>
            <a:r>
              <a:rPr lang="en-US" altLang="zh-CN" sz="2400" dirty="0"/>
              <a:t>Problem formulation</a:t>
            </a:r>
            <a:endParaRPr lang="zh-CN" altLang="en-US" sz="2400" dirty="0"/>
          </a:p>
        </p:txBody>
      </p:sp>
      <p:sp>
        <p:nvSpPr>
          <p:cNvPr id="13" name="Freeform 10"/>
          <p:cNvSpPr>
            <a:spLocks/>
          </p:cNvSpPr>
          <p:nvPr userDrawn="1"/>
        </p:nvSpPr>
        <p:spPr bwMode="auto">
          <a:xfrm>
            <a:off x="1841535" y="284149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77768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318534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748867"/>
            <a:ext cx="4387392" cy="461665"/>
          </a:xfrm>
          <a:prstGeom prst="rect">
            <a:avLst/>
          </a:prstGeom>
          <a:noFill/>
        </p:spPr>
        <p:txBody>
          <a:bodyPr wrap="square" rtlCol="0" anchor="t">
            <a:spAutoFit/>
          </a:bodyPr>
          <a:lstStyle/>
          <a:p>
            <a:r>
              <a:rPr lang="en-US" altLang="zh-CN" sz="2400" dirty="0">
                <a:solidFill>
                  <a:schemeClr val="tx1">
                    <a:lumMod val="75000"/>
                    <a:lumOff val="25000"/>
                  </a:schemeClr>
                </a:solidFill>
                <a:ea typeface="等线 Light"/>
              </a:rPr>
              <a:t>EPOC model</a:t>
            </a:r>
          </a:p>
        </p:txBody>
      </p:sp>
      <p:sp>
        <p:nvSpPr>
          <p:cNvPr id="18" name="Freeform 10"/>
          <p:cNvSpPr>
            <a:spLocks/>
          </p:cNvSpPr>
          <p:nvPr userDrawn="1"/>
        </p:nvSpPr>
        <p:spPr bwMode="auto">
          <a:xfrm>
            <a:off x="1841535" y="376146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69765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410532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668840"/>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Experiment and result</a:t>
            </a:r>
          </a:p>
        </p:txBody>
      </p:sp>
    </p:spTree>
    <p:extLst>
      <p:ext uri="{BB962C8B-B14F-4D97-AF65-F5344CB8AC3E}">
        <p14:creationId xmlns:p14="http://schemas.microsoft.com/office/powerpoint/2010/main" val="184620906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0" y="1650760"/>
            <a:ext cx="9202485" cy="4921498"/>
          </a:xfrm>
        </p:spPr>
        <p:txBody>
          <a:bodyPr vert="horz" lIns="91440" tIns="45720" rIns="91440" bIns="45720" rtlCol="0" anchor="t">
            <a:normAutofit/>
          </a:bodyPr>
          <a:lstStyle/>
          <a:p>
            <a:pPr>
              <a:lnSpc>
                <a:spcPct val="105000"/>
              </a:lnSpc>
            </a:pPr>
            <a:r>
              <a:rPr lang="en-US" altLang="zh-CN" sz="2400" dirty="0">
                <a:latin typeface="Arial"/>
                <a:cs typeface="Arial" panose="020B0604020202020204" pitchFamily="34" charset="0"/>
              </a:rPr>
              <a:t>Social medias play as a dominant part in people's life now, one piece of hot information will bring tremendous influence to online users. </a:t>
            </a:r>
            <a:r>
              <a:rPr lang="en-US" altLang="zh-CN" sz="2400" b="1" dirty="0">
                <a:latin typeface="Arial"/>
                <a:cs typeface="Arial" panose="020B0604020202020204" pitchFamily="34" charset="0"/>
              </a:rPr>
              <a:t>Predicting the popularity</a:t>
            </a:r>
            <a:r>
              <a:rPr lang="en-US" altLang="zh-CN" sz="2400" dirty="0">
                <a:latin typeface="Arial"/>
                <a:cs typeface="Arial" panose="020B0604020202020204" pitchFamily="34" charset="0"/>
              </a:rPr>
              <a:t> of social content will be an essential job.</a:t>
            </a:r>
          </a:p>
          <a:p>
            <a:endParaRPr lang="en-US" altLang="zh-CN" dirty="0"/>
          </a:p>
        </p:txBody>
      </p:sp>
      <p:sp>
        <p:nvSpPr>
          <p:cNvPr id="3" name="标题 2"/>
          <p:cNvSpPr>
            <a:spLocks noGrp="1"/>
          </p:cNvSpPr>
          <p:nvPr>
            <p:ph type="title"/>
          </p:nvPr>
        </p:nvSpPr>
        <p:spPr/>
        <p:txBody>
          <a:bodyPr/>
          <a:lstStyle/>
          <a:p>
            <a:r>
              <a:rPr lang="en-US" altLang="zh-CN" dirty="0"/>
              <a:t>Background</a:t>
            </a:r>
            <a:endParaRPr lang="zh-CN" altLang="en-US" dirty="0"/>
          </a:p>
        </p:txBody>
      </p:sp>
      <p:pic>
        <p:nvPicPr>
          <p:cNvPr id="6" name="图片 6" descr="图片包含 屏幕截图&#10;&#10;已生成极高可信度的说明">
            <a:extLst>
              <a:ext uri="{FF2B5EF4-FFF2-40B4-BE49-F238E27FC236}">
                <a16:creationId xmlns:a16="http://schemas.microsoft.com/office/drawing/2014/main" id="{13CACE6F-601A-4EE9-AD76-EAC0DE5B945E}"/>
              </a:ext>
            </a:extLst>
          </p:cNvPr>
          <p:cNvPicPr>
            <a:picLocks noChangeAspect="1"/>
          </p:cNvPicPr>
          <p:nvPr/>
        </p:nvPicPr>
        <p:blipFill>
          <a:blip r:embed="rId3"/>
          <a:stretch>
            <a:fillRect/>
          </a:stretch>
        </p:blipFill>
        <p:spPr>
          <a:xfrm>
            <a:off x="1065252" y="3593701"/>
            <a:ext cx="7350011" cy="2652838"/>
          </a:xfrm>
          <a:prstGeom prst="rect">
            <a:avLst/>
          </a:prstGeom>
        </p:spPr>
      </p:pic>
      <p:cxnSp>
        <p:nvCxnSpPr>
          <p:cNvPr id="8" name="直接箭头连接符 7">
            <a:extLst>
              <a:ext uri="{FF2B5EF4-FFF2-40B4-BE49-F238E27FC236}">
                <a16:creationId xmlns:a16="http://schemas.microsoft.com/office/drawing/2014/main" id="{B5336002-F169-4258-A8E0-1FB226A94E0D}"/>
              </a:ext>
            </a:extLst>
          </p:cNvPr>
          <p:cNvCxnSpPr/>
          <p:nvPr/>
        </p:nvCxnSpPr>
        <p:spPr>
          <a:xfrm>
            <a:off x="2012169" y="5361708"/>
            <a:ext cx="4740699" cy="22005"/>
          </a:xfrm>
          <a:prstGeom prst="straightConnector1">
            <a:avLst/>
          </a:prstGeom>
          <a:ln>
            <a:solidFill>
              <a:srgbClr val="FF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5366623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BD75BA7-6C95-41E8-8AF6-55E3E9EE1D87}"/>
              </a:ext>
            </a:extLst>
          </p:cNvPr>
          <p:cNvSpPr>
            <a:spLocks noGrp="1"/>
          </p:cNvSpPr>
          <p:nvPr>
            <p:ph type="title"/>
          </p:nvPr>
        </p:nvSpPr>
        <p:spPr/>
        <p:txBody>
          <a:bodyPr/>
          <a:lstStyle/>
          <a:p>
            <a:r>
              <a:rPr lang="zh-CN" altLang="en-US"/>
              <a:t>Example</a:t>
            </a:r>
          </a:p>
        </p:txBody>
      </p:sp>
      <p:pic>
        <p:nvPicPr>
          <p:cNvPr id="4" name="图片 4" descr="图片包含 人员, 男士, 室内, 照片&#10;&#10;已生成极高可信度的说明">
            <a:extLst>
              <a:ext uri="{FF2B5EF4-FFF2-40B4-BE49-F238E27FC236}">
                <a16:creationId xmlns:a16="http://schemas.microsoft.com/office/drawing/2014/main" id="{737C58E9-41E3-4177-8C25-76DBDACB5FC6}"/>
              </a:ext>
            </a:extLst>
          </p:cNvPr>
          <p:cNvPicPr>
            <a:picLocks noChangeAspect="1"/>
          </p:cNvPicPr>
          <p:nvPr/>
        </p:nvPicPr>
        <p:blipFill>
          <a:blip r:embed="rId3"/>
          <a:stretch>
            <a:fillRect/>
          </a:stretch>
        </p:blipFill>
        <p:spPr>
          <a:xfrm>
            <a:off x="1537855" y="1848852"/>
            <a:ext cx="5884921" cy="4651697"/>
          </a:xfrm>
          <a:prstGeom prst="rect">
            <a:avLst/>
          </a:prstGeom>
        </p:spPr>
      </p:pic>
      <p:cxnSp>
        <p:nvCxnSpPr>
          <p:cNvPr id="7" name="直接箭头连接符 6">
            <a:extLst>
              <a:ext uri="{FF2B5EF4-FFF2-40B4-BE49-F238E27FC236}">
                <a16:creationId xmlns:a16="http://schemas.microsoft.com/office/drawing/2014/main" id="{743C6C99-90D3-45B9-AA48-512D2AE571F5}"/>
              </a:ext>
            </a:extLst>
          </p:cNvPr>
          <p:cNvCxnSpPr/>
          <p:nvPr/>
        </p:nvCxnSpPr>
        <p:spPr>
          <a:xfrm>
            <a:off x="1633207" y="2207761"/>
            <a:ext cx="2283554" cy="9781"/>
          </a:xfrm>
          <a:prstGeom prst="straightConnector1">
            <a:avLst/>
          </a:prstGeom>
          <a:ln>
            <a:solidFill>
              <a:srgbClr val="FF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6097979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431DD47-431A-4E70-8462-9FB6AF925EC5}"/>
              </a:ext>
            </a:extLst>
          </p:cNvPr>
          <p:cNvSpPr>
            <a:spLocks noGrp="1"/>
          </p:cNvSpPr>
          <p:nvPr>
            <p:ph type="title"/>
          </p:nvPr>
        </p:nvSpPr>
        <p:spPr/>
        <p:txBody>
          <a:bodyPr/>
          <a:lstStyle/>
          <a:p>
            <a:r>
              <a:rPr lang="zh-CN" altLang="en-US"/>
              <a:t>Problem</a:t>
            </a:r>
          </a:p>
        </p:txBody>
      </p:sp>
      <p:sp>
        <p:nvSpPr>
          <p:cNvPr id="10" name="内容占位符 1">
            <a:extLst>
              <a:ext uri="{FF2B5EF4-FFF2-40B4-BE49-F238E27FC236}">
                <a16:creationId xmlns:a16="http://schemas.microsoft.com/office/drawing/2014/main" id="{518A12D8-045C-4BCB-B51E-4C2464FC687C}"/>
              </a:ext>
            </a:extLst>
          </p:cNvPr>
          <p:cNvSpPr>
            <a:spLocks noGrp="1"/>
          </p:cNvSpPr>
          <p:nvPr>
            <p:ph sz="quarter" idx="10"/>
          </p:nvPr>
        </p:nvSpPr>
        <p:spPr>
          <a:xfrm>
            <a:off x="494025" y="1685678"/>
            <a:ext cx="8372163" cy="4921498"/>
          </a:xfrm>
        </p:spPr>
        <p:txBody>
          <a:bodyPr vert="horz" lIns="91440" tIns="45720" rIns="91440" bIns="45720" rtlCol="0" anchor="t">
            <a:normAutofit/>
          </a:bodyPr>
          <a:lstStyle/>
          <a:p>
            <a:r>
              <a:rPr lang="en-US" altLang="zh-CN" sz="2800" dirty="0">
                <a:ea typeface="等线 Light"/>
              </a:rPr>
              <a:t>How can we predict the popularity?</a:t>
            </a:r>
          </a:p>
          <a:p>
            <a:r>
              <a:rPr lang="en-US" altLang="zh-CN" sz="2800" dirty="0">
                <a:ea typeface="等线 Light"/>
              </a:rPr>
              <a:t>Previous works: feature driven or time series</a:t>
            </a:r>
          </a:p>
          <a:p>
            <a:r>
              <a:rPr lang="en-US" altLang="zh-CN" sz="2800" dirty="0">
                <a:ea typeface="等线 Light"/>
              </a:rPr>
              <a:t>Feature driven: </a:t>
            </a:r>
          </a:p>
          <a:p>
            <a:pPr lvl="1"/>
            <a:r>
              <a:rPr lang="en-US" altLang="zh-CN" sz="2600" dirty="0">
                <a:ea typeface="等线 Light"/>
              </a:rPr>
              <a:t>Feature preprocessing</a:t>
            </a:r>
          </a:p>
          <a:p>
            <a:pPr lvl="1"/>
            <a:r>
              <a:rPr lang="en-US" altLang="zh-CN" sz="2600" dirty="0">
                <a:ea typeface="等线 Light"/>
              </a:rPr>
              <a:t>Classifier or regressor </a:t>
            </a:r>
          </a:p>
          <a:p>
            <a:r>
              <a:rPr lang="en-US" altLang="zh-CN" sz="2800" dirty="0">
                <a:ea typeface="等线 Light"/>
              </a:rPr>
              <a:t>Time series</a:t>
            </a:r>
          </a:p>
          <a:p>
            <a:pPr lvl="1"/>
            <a:r>
              <a:rPr lang="en-US" altLang="zh-CN" sz="2600" dirty="0">
                <a:ea typeface="等线 Light"/>
              </a:rPr>
              <a:t>Counting process, </a:t>
            </a:r>
            <a:r>
              <a:rPr lang="en-US" altLang="zh-CN" sz="2600" dirty="0" err="1">
                <a:ea typeface="等线 Light"/>
              </a:rPr>
              <a:t>poisson</a:t>
            </a:r>
            <a:r>
              <a:rPr lang="en-US" altLang="zh-CN" sz="2600" dirty="0">
                <a:ea typeface="等线 Light"/>
              </a:rPr>
              <a:t> process</a:t>
            </a:r>
          </a:p>
          <a:p>
            <a:pPr lvl="1"/>
            <a:r>
              <a:rPr lang="en-US" altLang="zh-CN" sz="2600" dirty="0">
                <a:ea typeface="等线 Light"/>
              </a:rPr>
              <a:t>MLE</a:t>
            </a:r>
          </a:p>
        </p:txBody>
      </p:sp>
    </p:spTree>
    <p:extLst>
      <p:ext uri="{BB962C8B-B14F-4D97-AF65-F5344CB8AC3E}">
        <p14:creationId xmlns:p14="http://schemas.microsoft.com/office/powerpoint/2010/main" val="376543118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2856045"/>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cxnSp>
        <p:nvCxnSpPr>
          <p:cNvPr id="7" name="直接连接符 6"/>
          <p:cNvCxnSpPr>
            <a:stCxn id="4" idx="6"/>
          </p:cNvCxnSpPr>
          <p:nvPr/>
        </p:nvCxnSpPr>
        <p:spPr>
          <a:xfrm>
            <a:off x="6217103" y="7934333"/>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828894"/>
            <a:ext cx="4387392" cy="461665"/>
          </a:xfrm>
          <a:prstGeom prst="rect">
            <a:avLst/>
          </a:prstGeom>
          <a:noFill/>
        </p:spPr>
        <p:txBody>
          <a:bodyPr wrap="square" rtlCol="0">
            <a:spAutoFit/>
          </a:bodyPr>
          <a:lstStyle/>
          <a:p>
            <a:r>
              <a:rPr lang="en-US" altLang="zh-CN" sz="2400" dirty="0"/>
              <a:t>Problem formulation</a:t>
            </a:r>
            <a:endParaRPr lang="zh-CN" altLang="en-US" sz="2400" dirty="0"/>
          </a:p>
        </p:txBody>
      </p:sp>
      <p:sp>
        <p:nvSpPr>
          <p:cNvPr id="13" name="Freeform 10"/>
          <p:cNvSpPr>
            <a:spLocks/>
          </p:cNvSpPr>
          <p:nvPr userDrawn="1"/>
        </p:nvSpPr>
        <p:spPr bwMode="auto">
          <a:xfrm>
            <a:off x="1841535" y="193571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77768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13512589" y="15326380"/>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748867"/>
            <a:ext cx="4387392" cy="461665"/>
          </a:xfrm>
          <a:prstGeom prst="rect">
            <a:avLst/>
          </a:prstGeom>
          <a:noFill/>
        </p:spPr>
        <p:txBody>
          <a:bodyPr wrap="square" rtlCol="0" anchor="t">
            <a:spAutoFit/>
          </a:bodyPr>
          <a:lstStyle/>
          <a:p>
            <a:r>
              <a:rPr lang="en-US" altLang="zh-CN" sz="2400" dirty="0">
                <a:solidFill>
                  <a:schemeClr val="tx1">
                    <a:lumMod val="75000"/>
                    <a:lumOff val="25000"/>
                  </a:schemeClr>
                </a:solidFill>
                <a:ea typeface="等线 Light"/>
              </a:rPr>
              <a:t>EPOC model</a:t>
            </a:r>
          </a:p>
        </p:txBody>
      </p:sp>
      <p:sp>
        <p:nvSpPr>
          <p:cNvPr id="18" name="Freeform 10"/>
          <p:cNvSpPr>
            <a:spLocks/>
          </p:cNvSpPr>
          <p:nvPr userDrawn="1"/>
        </p:nvSpPr>
        <p:spPr bwMode="auto">
          <a:xfrm>
            <a:off x="1841535" y="376146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69765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410532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668840"/>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Experiment and result</a:t>
            </a:r>
          </a:p>
        </p:txBody>
      </p:sp>
      <p:sp>
        <p:nvSpPr>
          <p:cNvPr id="5" name="文本框 4"/>
          <p:cNvSpPr txBox="1"/>
          <p:nvPr userDrawn="1"/>
        </p:nvSpPr>
        <p:spPr>
          <a:xfrm>
            <a:off x="2071646" y="1886465"/>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6" name="直接连接符 5">
            <a:extLst>
              <a:ext uri="{FF2B5EF4-FFF2-40B4-BE49-F238E27FC236}">
                <a16:creationId xmlns:a16="http://schemas.microsoft.com/office/drawing/2014/main" id="{6BAB93BA-FFD2-4789-A7C1-96537E097CA6}"/>
              </a:ext>
            </a:extLst>
          </p:cNvPr>
          <p:cNvCxnSpPr/>
          <p:nvPr/>
        </p:nvCxnSpPr>
        <p:spPr>
          <a:xfrm>
            <a:off x="2528282" y="228820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D0A313F-7D45-4728-88FA-958795C391F1}"/>
              </a:ext>
            </a:extLst>
          </p:cNvPr>
          <p:cNvCxnSpPr/>
          <p:nvPr/>
        </p:nvCxnSpPr>
        <p:spPr>
          <a:xfrm>
            <a:off x="2505278" y="3185526"/>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75116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784DF0C-4310-4C37-8ED8-2B44FD5AC0BD}"/>
              </a:ext>
            </a:extLst>
          </p:cNvPr>
          <p:cNvSpPr>
            <a:spLocks noGrp="1"/>
          </p:cNvSpPr>
          <p:nvPr>
            <p:ph type="title"/>
          </p:nvPr>
        </p:nvSpPr>
        <p:spPr/>
        <p:txBody>
          <a:bodyPr/>
          <a:lstStyle/>
          <a:p>
            <a:r>
              <a:rPr lang="zh-CN" altLang="en-US"/>
              <a:t>EPOC</a:t>
            </a:r>
          </a:p>
        </p:txBody>
      </p:sp>
      <p:sp>
        <p:nvSpPr>
          <p:cNvPr id="11" name="内容占位符 1">
            <a:extLst>
              <a:ext uri="{FF2B5EF4-FFF2-40B4-BE49-F238E27FC236}">
                <a16:creationId xmlns:a16="http://schemas.microsoft.com/office/drawing/2014/main" id="{0948C4DC-69B9-4511-9CEB-1FF3F5074008}"/>
              </a:ext>
            </a:extLst>
          </p:cNvPr>
          <p:cNvSpPr txBox="1">
            <a:spLocks/>
          </p:cNvSpPr>
          <p:nvPr/>
        </p:nvSpPr>
        <p:spPr>
          <a:xfrm>
            <a:off x="-556" y="1823700"/>
            <a:ext cx="8717219" cy="492149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800" u="sng" dirty="0">
                <a:ea typeface="等线 Light"/>
              </a:rPr>
              <a:t>Survival theory:</a:t>
            </a:r>
            <a:r>
              <a:rPr lang="en-US" altLang="zh-CN" sz="2800" dirty="0">
                <a:ea typeface="等线 Light"/>
              </a:rPr>
              <a:t> the longer one creature lives, the low probability it will still be alive, with bunches of  factors tuning its survival rate.</a:t>
            </a:r>
          </a:p>
          <a:p>
            <a:pPr lvl="1"/>
            <a:endParaRPr lang="en-US" altLang="zh-CN" sz="2800" dirty="0">
              <a:ea typeface="等线 Light"/>
            </a:endParaRPr>
          </a:p>
          <a:p>
            <a:pPr lvl="1"/>
            <a:r>
              <a:rPr lang="en-US" altLang="zh-CN" sz="2800" u="sng" dirty="0">
                <a:ea typeface="等线 Light"/>
              </a:rPr>
              <a:t>Assumption:</a:t>
            </a:r>
            <a:r>
              <a:rPr lang="en-US" altLang="zh-CN" sz="2800" dirty="0">
                <a:ea typeface="等线 Light"/>
              </a:rPr>
              <a:t> the longer one tweet exists, the </a:t>
            </a:r>
            <a:r>
              <a:rPr lang="en-US" sz="2800" dirty="0">
                <a:ea typeface="等线 Light"/>
              </a:rPr>
              <a:t>low survival probability (the higher popularity) it will have, with bunches of  parameters tuning that.</a:t>
            </a:r>
          </a:p>
        </p:txBody>
      </p:sp>
    </p:spTree>
    <p:extLst>
      <p:ext uri="{BB962C8B-B14F-4D97-AF65-F5344CB8AC3E}">
        <p14:creationId xmlns:p14="http://schemas.microsoft.com/office/powerpoint/2010/main" val="222822417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descr="图片包含 文字, 地图&#10;&#10;已生成极高可信度的说明">
            <a:extLst>
              <a:ext uri="{FF2B5EF4-FFF2-40B4-BE49-F238E27FC236}">
                <a16:creationId xmlns:a16="http://schemas.microsoft.com/office/drawing/2014/main" id="{8678BC48-655E-4266-BC59-FD6BB710AB86}"/>
              </a:ext>
            </a:extLst>
          </p:cNvPr>
          <p:cNvPicPr>
            <a:picLocks noGrp="1" noChangeAspect="1"/>
          </p:cNvPicPr>
          <p:nvPr>
            <p:ph sz="quarter" idx="10"/>
          </p:nvPr>
        </p:nvPicPr>
        <p:blipFill>
          <a:blip r:embed="rId3"/>
          <a:stretch>
            <a:fillRect/>
          </a:stretch>
        </p:blipFill>
        <p:spPr>
          <a:xfrm>
            <a:off x="19571" y="1830277"/>
            <a:ext cx="9091030" cy="2878261"/>
          </a:xfrm>
          <a:prstGeom prst="rect">
            <a:avLst/>
          </a:prstGeom>
        </p:spPr>
      </p:pic>
      <p:sp>
        <p:nvSpPr>
          <p:cNvPr id="3" name="标题 2">
            <a:extLst>
              <a:ext uri="{FF2B5EF4-FFF2-40B4-BE49-F238E27FC236}">
                <a16:creationId xmlns:a16="http://schemas.microsoft.com/office/drawing/2014/main" id="{4EE18117-015A-4CCC-AC72-94E2792CF79B}"/>
              </a:ext>
            </a:extLst>
          </p:cNvPr>
          <p:cNvSpPr>
            <a:spLocks noGrp="1"/>
          </p:cNvSpPr>
          <p:nvPr>
            <p:ph type="title"/>
          </p:nvPr>
        </p:nvSpPr>
        <p:spPr>
          <a:xfrm>
            <a:off x="494024" y="974277"/>
            <a:ext cx="8372163" cy="574183"/>
          </a:xfrm>
        </p:spPr>
        <p:txBody>
          <a:bodyPr/>
          <a:lstStyle/>
          <a:p>
            <a:r>
              <a:rPr lang="zh-CN" altLang="en-US"/>
              <a:t>Real data from Twitter</a:t>
            </a:r>
          </a:p>
        </p:txBody>
      </p:sp>
      <p:sp>
        <p:nvSpPr>
          <p:cNvPr id="7" name="内容占位符 1">
            <a:extLst>
              <a:ext uri="{FF2B5EF4-FFF2-40B4-BE49-F238E27FC236}">
                <a16:creationId xmlns:a16="http://schemas.microsoft.com/office/drawing/2014/main" id="{3413E9A3-BF5A-4412-B90A-1D230BE2A63C}"/>
              </a:ext>
            </a:extLst>
          </p:cNvPr>
          <p:cNvSpPr txBox="1">
            <a:spLocks/>
          </p:cNvSpPr>
          <p:nvPr/>
        </p:nvSpPr>
        <p:spPr>
          <a:xfrm>
            <a:off x="13821" y="2140001"/>
            <a:ext cx="8717219" cy="4015725"/>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ltLang="zh-CN" sz="2800" dirty="0">
              <a:ea typeface="等线 Light"/>
            </a:endParaRPr>
          </a:p>
          <a:p>
            <a:pPr lvl="1"/>
            <a:endParaRPr lang="en-US" altLang="zh-CN" sz="2800" dirty="0">
              <a:ea typeface="等线 Light"/>
            </a:endParaRPr>
          </a:p>
          <a:p>
            <a:pPr lvl="1"/>
            <a:endParaRPr lang="en-US" altLang="zh-CN" sz="2800" dirty="0">
              <a:ea typeface="等线 Light"/>
            </a:endParaRPr>
          </a:p>
          <a:p>
            <a:pPr lvl="1"/>
            <a:endParaRPr lang="en-US" altLang="zh-CN" sz="2800" dirty="0">
              <a:ea typeface="等线 Light"/>
            </a:endParaRPr>
          </a:p>
          <a:p>
            <a:pPr lvl="1"/>
            <a:endParaRPr lang="en-US" altLang="zh-CN" sz="2800" dirty="0">
              <a:ea typeface="等线 Light"/>
            </a:endParaRPr>
          </a:p>
          <a:p>
            <a:pPr lvl="1"/>
            <a:r>
              <a:rPr lang="en-US" altLang="zh-CN" sz="2800" dirty="0">
                <a:ea typeface="等线 Light"/>
              </a:rPr>
              <a:t>Survival rate 0: totally non-popular</a:t>
            </a:r>
          </a:p>
          <a:p>
            <a:pPr lvl="1"/>
            <a:r>
              <a:rPr lang="en-US" altLang="zh-CN" sz="2800" dirty="0">
                <a:ea typeface="等线 Light"/>
              </a:rPr>
              <a:t>Survival rate 1: totally popular</a:t>
            </a:r>
          </a:p>
        </p:txBody>
      </p:sp>
    </p:spTree>
    <p:extLst>
      <p:ext uri="{BB962C8B-B14F-4D97-AF65-F5344CB8AC3E}">
        <p14:creationId xmlns:p14="http://schemas.microsoft.com/office/powerpoint/2010/main" val="1525214603"/>
      </p:ext>
    </p:extLst>
  </p:cSld>
  <p:clrMapOvr>
    <a:masterClrMapping/>
  </p:clrMapOvr>
  <p:transition spd="slow">
    <p:wipe/>
  </p:transition>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3127</TotalTime>
  <Words>1902</Words>
  <Application>Microsoft Office PowerPoint</Application>
  <PresentationFormat>全屏显示(4:3)</PresentationFormat>
  <Paragraphs>192</Paragraphs>
  <Slides>20</Slides>
  <Notes>20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2016-VI主题-蓝</vt:lpstr>
      <vt:lpstr>EPOC: a survival perspective Early Pattern detection model for Outbreak Cascades</vt:lpstr>
      <vt:lpstr> Contents</vt:lpstr>
      <vt:lpstr>目录 Contents</vt:lpstr>
      <vt:lpstr>Background</vt:lpstr>
      <vt:lpstr>Example</vt:lpstr>
      <vt:lpstr>Problem</vt:lpstr>
      <vt:lpstr>目录 Contents</vt:lpstr>
      <vt:lpstr>EPOC</vt:lpstr>
      <vt:lpstr>Real data from Twitter</vt:lpstr>
      <vt:lpstr>Cox's-extended model</vt:lpstr>
      <vt:lpstr>Survival rates for each tweet</vt:lpstr>
      <vt:lpstr>Survival boundary</vt:lpstr>
      <vt:lpstr>Survival boundary</vt:lpstr>
      <vt:lpstr>Well-definedness</vt:lpstr>
      <vt:lpstr>EPOC</vt:lpstr>
      <vt:lpstr>For new tweet</vt:lpstr>
      <vt:lpstr>目录 Contents</vt:lpstr>
      <vt:lpstr>K-coverage &amp; Cost</vt:lpstr>
      <vt:lpstr>Time ahead</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Irene</cp:lastModifiedBy>
  <cp:revision>356</cp:revision>
  <dcterms:created xsi:type="dcterms:W3CDTF">2016-04-20T02:59:17Z</dcterms:created>
  <dcterms:modified xsi:type="dcterms:W3CDTF">2018-08-26T01:00:22Z</dcterms:modified>
</cp:coreProperties>
</file>