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DC854-8049-4FD1-953B-AE9C07215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4B63E6-1F2A-4A2E-9BB2-6DDE2D27A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DC601-06DD-4BBB-AC85-DBBD11ED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F53-C888-494C-B27B-2443F1DBE2F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ABB03-20AF-4518-A27B-9EE2A0E7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63B45-2FE1-4011-962C-359D1E08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AAEC-3134-472B-B76A-DE90A0C09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44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D1AD1-B818-4B80-9B02-A96F774B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B5ADD8-1321-481C-A124-FDB5099D4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50680-E1E9-4492-A859-8FE3F71C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F53-C888-494C-B27B-2443F1DBE2F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967CE-3D37-42F1-9DDF-754EEF0D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0422B-2522-465C-BAAF-BE458F3E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AAEC-3134-472B-B76A-DE90A0C09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0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CF6D9B-1A16-47A5-82DB-CBCC15ABB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5CCF7E-AD23-4BA6-BE35-82C3DDEC9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CBCFC-02F1-4B52-8B0B-8ACFE55A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F53-C888-494C-B27B-2443F1DBE2F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DEC7E-5C64-4DF1-A5C9-80192242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F7BF4-4101-4F31-94AB-E8AB77DC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AAEC-3134-472B-B76A-DE90A0C09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5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6563F-B7B9-4E94-91F5-ACB6D84F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C5946-680E-4D8B-A8BE-7F1B7AA1D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22626-076B-4A7D-9CE6-55D2FAC4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F53-C888-494C-B27B-2443F1DBE2F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A3CCC-889A-4DC8-8EEB-D9212263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80751-B75F-442B-AF4A-EA02B643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AAEC-3134-472B-B76A-DE90A0C09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35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F8A34-A157-4BF5-9AD0-E7A57AF1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F93C3-94A1-4D03-9579-63FA7CFFC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29A3F-B970-4B18-B8A4-3501132F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F53-C888-494C-B27B-2443F1DBE2F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2F2276-ABC9-4B39-9CB6-2FC569BF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00C17-9E65-4C1A-BD5F-7FB8FE7F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AAEC-3134-472B-B76A-DE90A0C09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74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252B3-825E-47CB-A785-EC3021AD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D2E96-B36F-454C-9EF1-69251EE49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1A0C6B-63B8-42EF-98D6-54F2FB70F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ABA3BD-69C5-45F3-B760-8E17B100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F53-C888-494C-B27B-2443F1DBE2F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6A0AC5-8992-40C4-BAEB-43EB878D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292C3B-A454-4BCA-A2DC-3A05A2A4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AAEC-3134-472B-B76A-DE90A0C09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09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F277B-8FB0-4ED3-8AEF-E62B7B0C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0A04A-CB21-4690-9947-54856523B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1EE89F-6C98-4B1D-9002-27FB87989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2A4A8E-41D1-4FF6-BAC1-5F33B6082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640296-7573-4672-9157-1A5273247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229491-447A-4DF1-A87B-865FB791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F53-C888-494C-B27B-2443F1DBE2F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26D964-8C17-42C3-AF9A-FDD16DBF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8FFB65-66AE-4532-9B0C-F9B5FE09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AAEC-3134-472B-B76A-DE90A0C09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9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A8B36-1065-4AF7-82C7-9C8AC263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1946F3-DB44-4A53-8C0B-F1EB03FE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F53-C888-494C-B27B-2443F1DBE2F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BA1F0E-6DF5-4FEE-8118-B7795C3B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D395C5-E58E-4A93-AFC0-0EE39028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AAEC-3134-472B-B76A-DE90A0C09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2C53F0-C900-4643-8B11-726232A6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F53-C888-494C-B27B-2443F1DBE2F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A61FE5-00BF-4408-B642-5355B553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AD7A6A-3608-4A33-AD68-56E176E7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AAEC-3134-472B-B76A-DE90A0C09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1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7070F-F17A-46B1-B6F3-B97E239C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C7623-9D48-4EBA-8DA8-FA3707B46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FCE3BE-61DF-4A01-B461-282F6822B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25ACC4-3249-424F-A1F4-648B1410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F53-C888-494C-B27B-2443F1DBE2F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41E01F-A171-490C-B849-F16B3049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3024A-2439-4ABC-89D9-4C7207E9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AAEC-3134-472B-B76A-DE90A0C09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0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CC0A7-D70C-4965-9C6C-D9A9C3D6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7B1ED6-5868-4EBF-AF32-B97C8BA63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677BB5-093B-4C23-8DAB-CD14CCD0E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BBD93B-99C9-4B9B-BE3D-0D5F4920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AF53-C888-494C-B27B-2443F1DBE2F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307363-84D9-40AD-8EF9-78816735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EE51A8-DDB0-4E4D-A017-CB86DCE2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AAEC-3134-472B-B76A-DE90A0C09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56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52C3EE-4637-453E-8CCC-5DE700F6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8ED9CF-45C7-44E3-A529-CC9D93466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6A575-6887-476F-B08D-2B63E24EF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5AF53-C888-494C-B27B-2443F1DBE2F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1B328-D2F6-4DE1-8C99-14C0B00DB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715500-1095-452D-833F-871D4A7D5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8AAEC-3134-472B-B76A-DE90A0C09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14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B2DC7-C232-404A-B53A-8F71C048C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21</a:t>
            </a:r>
            <a:r>
              <a:rPr lang="ko-KR" altLang="en-US"/>
              <a:t>일 강의정리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B5838-5E11-473D-B60B-7E4977E07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23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1B39C-901E-4AC4-AA5D-600595CF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4E57F-5DDF-45E6-8514-1846D5DCE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프로세스에서 자원과 제어에서 제어만 분리한 </a:t>
            </a:r>
            <a:r>
              <a:rPr lang="ko-KR" altLang="en-US" b="1" i="1" u="sng" dirty="0"/>
              <a:t>실행 단위</a:t>
            </a:r>
            <a:endParaRPr lang="en-US" altLang="ko-KR" b="1" i="1" u="sng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프로세스 </a:t>
            </a:r>
            <a:r>
              <a:rPr lang="en-US" altLang="ko-KR" dirty="0"/>
              <a:t>: </a:t>
            </a:r>
            <a:r>
              <a:rPr lang="ko-KR" altLang="en-US" dirty="0"/>
              <a:t>실행 중인 프로그램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코드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데이터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스택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자원 </a:t>
            </a:r>
            <a:r>
              <a:rPr lang="en-US" altLang="ko-KR" dirty="0">
                <a:sym typeface="Wingdings" panose="05000000000000000000" pitchFamily="2" charset="2"/>
              </a:rPr>
              <a:t>: CPU, </a:t>
            </a:r>
            <a:r>
              <a:rPr lang="ko-KR" altLang="en-US" dirty="0">
                <a:sym typeface="Wingdings" panose="05000000000000000000" pitchFamily="2" charset="2"/>
              </a:rPr>
              <a:t>메모리</a:t>
            </a:r>
            <a:r>
              <a:rPr lang="en-US" altLang="ko-KR" dirty="0">
                <a:sym typeface="Wingdings" panose="05000000000000000000" pitchFamily="2" charset="2"/>
              </a:rPr>
              <a:t>, I/O </a:t>
            </a:r>
            <a:r>
              <a:rPr lang="ko-KR" altLang="en-US" dirty="0">
                <a:sym typeface="Wingdings" panose="05000000000000000000" pitchFamily="2" charset="2"/>
              </a:rPr>
              <a:t>등 컴퓨터에서 활용 가능한 모든 자원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제어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자원의 원활한 사용을 위한 자원 제어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실행 단위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875C439-4831-452F-A252-E1E6E38E77C2}"/>
              </a:ext>
            </a:extLst>
          </p:cNvPr>
          <p:cNvSpPr/>
          <p:nvPr/>
        </p:nvSpPr>
        <p:spPr>
          <a:xfrm>
            <a:off x="2147582" y="4169328"/>
            <a:ext cx="1048624" cy="1048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C7BB2D0-BB92-4DA5-B287-3B0FAB26DF1B}"/>
              </a:ext>
            </a:extLst>
          </p:cNvPr>
          <p:cNvSpPr/>
          <p:nvPr/>
        </p:nvSpPr>
        <p:spPr>
          <a:xfrm>
            <a:off x="2525086" y="5251508"/>
            <a:ext cx="595619" cy="1275127"/>
          </a:xfrm>
          <a:custGeom>
            <a:avLst/>
            <a:gdLst>
              <a:gd name="connsiteX0" fmla="*/ 125835 w 595619"/>
              <a:gd name="connsiteY0" fmla="*/ 0 h 1275127"/>
              <a:gd name="connsiteX1" fmla="*/ 436228 w 595619"/>
              <a:gd name="connsiteY1" fmla="*/ 209725 h 1275127"/>
              <a:gd name="connsiteX2" fmla="*/ 0 w 595619"/>
              <a:gd name="connsiteY2" fmla="*/ 494951 h 1275127"/>
              <a:gd name="connsiteX3" fmla="*/ 109057 w 595619"/>
              <a:gd name="connsiteY3" fmla="*/ 595619 h 1275127"/>
              <a:gd name="connsiteX4" fmla="*/ 595619 w 595619"/>
              <a:gd name="connsiteY4" fmla="*/ 788565 h 1275127"/>
              <a:gd name="connsiteX5" fmla="*/ 385894 w 595619"/>
              <a:gd name="connsiteY5" fmla="*/ 838899 h 1275127"/>
              <a:gd name="connsiteX6" fmla="*/ 226503 w 595619"/>
              <a:gd name="connsiteY6" fmla="*/ 855677 h 1275127"/>
              <a:gd name="connsiteX7" fmla="*/ 268448 w 595619"/>
              <a:gd name="connsiteY7" fmla="*/ 931178 h 1275127"/>
              <a:gd name="connsiteX8" fmla="*/ 260059 w 595619"/>
              <a:gd name="connsiteY8" fmla="*/ 1048624 h 1275127"/>
              <a:gd name="connsiteX9" fmla="*/ 134224 w 595619"/>
              <a:gd name="connsiteY9" fmla="*/ 1098958 h 1275127"/>
              <a:gd name="connsiteX10" fmla="*/ 109057 w 595619"/>
              <a:gd name="connsiteY10" fmla="*/ 1275127 h 1275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5619" h="1275127">
                <a:moveTo>
                  <a:pt x="125835" y="0"/>
                </a:moveTo>
                <a:cubicBezTo>
                  <a:pt x="427986" y="189924"/>
                  <a:pt x="355326" y="88373"/>
                  <a:pt x="436228" y="209725"/>
                </a:cubicBezTo>
                <a:cubicBezTo>
                  <a:pt x="6055" y="467829"/>
                  <a:pt x="89697" y="315556"/>
                  <a:pt x="0" y="494951"/>
                </a:cubicBezTo>
                <a:cubicBezTo>
                  <a:pt x="36352" y="528507"/>
                  <a:pt x="64683" y="573745"/>
                  <a:pt x="109057" y="595619"/>
                </a:cubicBezTo>
                <a:cubicBezTo>
                  <a:pt x="265550" y="672763"/>
                  <a:pt x="595619" y="788565"/>
                  <a:pt x="595619" y="788565"/>
                </a:cubicBezTo>
                <a:cubicBezTo>
                  <a:pt x="525711" y="805343"/>
                  <a:pt x="456628" y="826038"/>
                  <a:pt x="385894" y="838899"/>
                </a:cubicBezTo>
                <a:cubicBezTo>
                  <a:pt x="333332" y="848456"/>
                  <a:pt x="268511" y="822671"/>
                  <a:pt x="226503" y="855677"/>
                </a:cubicBezTo>
                <a:cubicBezTo>
                  <a:pt x="203865" y="873464"/>
                  <a:pt x="254466" y="906011"/>
                  <a:pt x="268448" y="931178"/>
                </a:cubicBezTo>
                <a:cubicBezTo>
                  <a:pt x="265652" y="970327"/>
                  <a:pt x="278339" y="1013892"/>
                  <a:pt x="260059" y="1048624"/>
                </a:cubicBezTo>
                <a:cubicBezTo>
                  <a:pt x="239784" y="1087147"/>
                  <a:pt x="171544" y="1092738"/>
                  <a:pt x="134224" y="1098958"/>
                </a:cubicBezTo>
                <a:cubicBezTo>
                  <a:pt x="108185" y="1263873"/>
                  <a:pt x="109057" y="1204560"/>
                  <a:pt x="109057" y="12751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8F00B55-DA51-4673-8D16-6064AEF3AE50}"/>
              </a:ext>
            </a:extLst>
          </p:cNvPr>
          <p:cNvSpPr/>
          <p:nvPr/>
        </p:nvSpPr>
        <p:spPr>
          <a:xfrm>
            <a:off x="3909270" y="4169328"/>
            <a:ext cx="1048624" cy="1048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thread</a:t>
            </a:r>
            <a:endParaRPr lang="ko-KR" altLang="en-US" sz="1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BA5D081-3040-4DA0-820E-D456BAEC55C9}"/>
              </a:ext>
            </a:extLst>
          </p:cNvPr>
          <p:cNvSpPr/>
          <p:nvPr/>
        </p:nvSpPr>
        <p:spPr>
          <a:xfrm>
            <a:off x="5571688" y="4169328"/>
            <a:ext cx="1048624" cy="1048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thread</a:t>
            </a:r>
            <a:endParaRPr lang="ko-KR" altLang="en-US" sz="14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C50B511-52B4-4D70-B9FB-CA7CB139ED39}"/>
              </a:ext>
            </a:extLst>
          </p:cNvPr>
          <p:cNvSpPr/>
          <p:nvPr/>
        </p:nvSpPr>
        <p:spPr>
          <a:xfrm>
            <a:off x="7414120" y="4169328"/>
            <a:ext cx="1048624" cy="1048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thread</a:t>
            </a:r>
            <a:endParaRPr lang="ko-KR" altLang="en-US" sz="14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EF3CCF6-DD46-4127-93D2-2E194DA4E839}"/>
              </a:ext>
            </a:extLst>
          </p:cNvPr>
          <p:cNvSpPr/>
          <p:nvPr/>
        </p:nvSpPr>
        <p:spPr>
          <a:xfrm>
            <a:off x="8732240" y="4169328"/>
            <a:ext cx="1048624" cy="1048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thread</a:t>
            </a:r>
            <a:endParaRPr lang="ko-KR" altLang="en-US" sz="14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48B0D3D9-3189-4AC0-BC50-5F0E80996005}"/>
              </a:ext>
            </a:extLst>
          </p:cNvPr>
          <p:cNvSpPr/>
          <p:nvPr/>
        </p:nvSpPr>
        <p:spPr>
          <a:xfrm>
            <a:off x="4362275" y="5251508"/>
            <a:ext cx="595619" cy="1275127"/>
          </a:xfrm>
          <a:custGeom>
            <a:avLst/>
            <a:gdLst>
              <a:gd name="connsiteX0" fmla="*/ 125835 w 595619"/>
              <a:gd name="connsiteY0" fmla="*/ 0 h 1275127"/>
              <a:gd name="connsiteX1" fmla="*/ 436228 w 595619"/>
              <a:gd name="connsiteY1" fmla="*/ 209725 h 1275127"/>
              <a:gd name="connsiteX2" fmla="*/ 0 w 595619"/>
              <a:gd name="connsiteY2" fmla="*/ 494951 h 1275127"/>
              <a:gd name="connsiteX3" fmla="*/ 109057 w 595619"/>
              <a:gd name="connsiteY3" fmla="*/ 595619 h 1275127"/>
              <a:gd name="connsiteX4" fmla="*/ 595619 w 595619"/>
              <a:gd name="connsiteY4" fmla="*/ 788565 h 1275127"/>
              <a:gd name="connsiteX5" fmla="*/ 385894 w 595619"/>
              <a:gd name="connsiteY5" fmla="*/ 838899 h 1275127"/>
              <a:gd name="connsiteX6" fmla="*/ 226503 w 595619"/>
              <a:gd name="connsiteY6" fmla="*/ 855677 h 1275127"/>
              <a:gd name="connsiteX7" fmla="*/ 268448 w 595619"/>
              <a:gd name="connsiteY7" fmla="*/ 931178 h 1275127"/>
              <a:gd name="connsiteX8" fmla="*/ 260059 w 595619"/>
              <a:gd name="connsiteY8" fmla="*/ 1048624 h 1275127"/>
              <a:gd name="connsiteX9" fmla="*/ 134224 w 595619"/>
              <a:gd name="connsiteY9" fmla="*/ 1098958 h 1275127"/>
              <a:gd name="connsiteX10" fmla="*/ 109057 w 595619"/>
              <a:gd name="connsiteY10" fmla="*/ 1275127 h 1275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5619" h="1275127">
                <a:moveTo>
                  <a:pt x="125835" y="0"/>
                </a:moveTo>
                <a:cubicBezTo>
                  <a:pt x="427986" y="189924"/>
                  <a:pt x="355326" y="88373"/>
                  <a:pt x="436228" y="209725"/>
                </a:cubicBezTo>
                <a:cubicBezTo>
                  <a:pt x="6055" y="467829"/>
                  <a:pt x="89697" y="315556"/>
                  <a:pt x="0" y="494951"/>
                </a:cubicBezTo>
                <a:cubicBezTo>
                  <a:pt x="36352" y="528507"/>
                  <a:pt x="64683" y="573745"/>
                  <a:pt x="109057" y="595619"/>
                </a:cubicBezTo>
                <a:cubicBezTo>
                  <a:pt x="265550" y="672763"/>
                  <a:pt x="595619" y="788565"/>
                  <a:pt x="595619" y="788565"/>
                </a:cubicBezTo>
                <a:cubicBezTo>
                  <a:pt x="525711" y="805343"/>
                  <a:pt x="456628" y="826038"/>
                  <a:pt x="385894" y="838899"/>
                </a:cubicBezTo>
                <a:cubicBezTo>
                  <a:pt x="333332" y="848456"/>
                  <a:pt x="268511" y="822671"/>
                  <a:pt x="226503" y="855677"/>
                </a:cubicBezTo>
                <a:cubicBezTo>
                  <a:pt x="203865" y="873464"/>
                  <a:pt x="254466" y="906011"/>
                  <a:pt x="268448" y="931178"/>
                </a:cubicBezTo>
                <a:cubicBezTo>
                  <a:pt x="265652" y="970327"/>
                  <a:pt x="278339" y="1013892"/>
                  <a:pt x="260059" y="1048624"/>
                </a:cubicBezTo>
                <a:cubicBezTo>
                  <a:pt x="239784" y="1087147"/>
                  <a:pt x="171544" y="1092738"/>
                  <a:pt x="134224" y="1098958"/>
                </a:cubicBezTo>
                <a:cubicBezTo>
                  <a:pt x="108185" y="1263873"/>
                  <a:pt x="109057" y="1204560"/>
                  <a:pt x="109057" y="12751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F37352EC-C66C-485D-B4A1-5263990A675A}"/>
              </a:ext>
            </a:extLst>
          </p:cNvPr>
          <p:cNvSpPr/>
          <p:nvPr/>
        </p:nvSpPr>
        <p:spPr>
          <a:xfrm>
            <a:off x="5991487" y="5251508"/>
            <a:ext cx="595619" cy="1275127"/>
          </a:xfrm>
          <a:custGeom>
            <a:avLst/>
            <a:gdLst>
              <a:gd name="connsiteX0" fmla="*/ 125835 w 595619"/>
              <a:gd name="connsiteY0" fmla="*/ 0 h 1275127"/>
              <a:gd name="connsiteX1" fmla="*/ 436228 w 595619"/>
              <a:gd name="connsiteY1" fmla="*/ 209725 h 1275127"/>
              <a:gd name="connsiteX2" fmla="*/ 0 w 595619"/>
              <a:gd name="connsiteY2" fmla="*/ 494951 h 1275127"/>
              <a:gd name="connsiteX3" fmla="*/ 109057 w 595619"/>
              <a:gd name="connsiteY3" fmla="*/ 595619 h 1275127"/>
              <a:gd name="connsiteX4" fmla="*/ 595619 w 595619"/>
              <a:gd name="connsiteY4" fmla="*/ 788565 h 1275127"/>
              <a:gd name="connsiteX5" fmla="*/ 385894 w 595619"/>
              <a:gd name="connsiteY5" fmla="*/ 838899 h 1275127"/>
              <a:gd name="connsiteX6" fmla="*/ 226503 w 595619"/>
              <a:gd name="connsiteY6" fmla="*/ 855677 h 1275127"/>
              <a:gd name="connsiteX7" fmla="*/ 268448 w 595619"/>
              <a:gd name="connsiteY7" fmla="*/ 931178 h 1275127"/>
              <a:gd name="connsiteX8" fmla="*/ 260059 w 595619"/>
              <a:gd name="connsiteY8" fmla="*/ 1048624 h 1275127"/>
              <a:gd name="connsiteX9" fmla="*/ 134224 w 595619"/>
              <a:gd name="connsiteY9" fmla="*/ 1098958 h 1275127"/>
              <a:gd name="connsiteX10" fmla="*/ 109057 w 595619"/>
              <a:gd name="connsiteY10" fmla="*/ 1275127 h 1275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5619" h="1275127">
                <a:moveTo>
                  <a:pt x="125835" y="0"/>
                </a:moveTo>
                <a:cubicBezTo>
                  <a:pt x="427986" y="189924"/>
                  <a:pt x="355326" y="88373"/>
                  <a:pt x="436228" y="209725"/>
                </a:cubicBezTo>
                <a:cubicBezTo>
                  <a:pt x="6055" y="467829"/>
                  <a:pt x="89697" y="315556"/>
                  <a:pt x="0" y="494951"/>
                </a:cubicBezTo>
                <a:cubicBezTo>
                  <a:pt x="36352" y="528507"/>
                  <a:pt x="64683" y="573745"/>
                  <a:pt x="109057" y="595619"/>
                </a:cubicBezTo>
                <a:cubicBezTo>
                  <a:pt x="265550" y="672763"/>
                  <a:pt x="595619" y="788565"/>
                  <a:pt x="595619" y="788565"/>
                </a:cubicBezTo>
                <a:cubicBezTo>
                  <a:pt x="525711" y="805343"/>
                  <a:pt x="456628" y="826038"/>
                  <a:pt x="385894" y="838899"/>
                </a:cubicBezTo>
                <a:cubicBezTo>
                  <a:pt x="333332" y="848456"/>
                  <a:pt x="268511" y="822671"/>
                  <a:pt x="226503" y="855677"/>
                </a:cubicBezTo>
                <a:cubicBezTo>
                  <a:pt x="203865" y="873464"/>
                  <a:pt x="254466" y="906011"/>
                  <a:pt x="268448" y="931178"/>
                </a:cubicBezTo>
                <a:cubicBezTo>
                  <a:pt x="265652" y="970327"/>
                  <a:pt x="278339" y="1013892"/>
                  <a:pt x="260059" y="1048624"/>
                </a:cubicBezTo>
                <a:cubicBezTo>
                  <a:pt x="239784" y="1087147"/>
                  <a:pt x="171544" y="1092738"/>
                  <a:pt x="134224" y="1098958"/>
                </a:cubicBezTo>
                <a:cubicBezTo>
                  <a:pt x="108185" y="1263873"/>
                  <a:pt x="109057" y="1204560"/>
                  <a:pt x="109057" y="12751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C4C78D34-7F85-4312-9C42-28B343D337EB}"/>
              </a:ext>
            </a:extLst>
          </p:cNvPr>
          <p:cNvSpPr/>
          <p:nvPr/>
        </p:nvSpPr>
        <p:spPr>
          <a:xfrm>
            <a:off x="7736397" y="5251508"/>
            <a:ext cx="595619" cy="1275127"/>
          </a:xfrm>
          <a:custGeom>
            <a:avLst/>
            <a:gdLst>
              <a:gd name="connsiteX0" fmla="*/ 125835 w 595619"/>
              <a:gd name="connsiteY0" fmla="*/ 0 h 1275127"/>
              <a:gd name="connsiteX1" fmla="*/ 436228 w 595619"/>
              <a:gd name="connsiteY1" fmla="*/ 209725 h 1275127"/>
              <a:gd name="connsiteX2" fmla="*/ 0 w 595619"/>
              <a:gd name="connsiteY2" fmla="*/ 494951 h 1275127"/>
              <a:gd name="connsiteX3" fmla="*/ 109057 w 595619"/>
              <a:gd name="connsiteY3" fmla="*/ 595619 h 1275127"/>
              <a:gd name="connsiteX4" fmla="*/ 595619 w 595619"/>
              <a:gd name="connsiteY4" fmla="*/ 788565 h 1275127"/>
              <a:gd name="connsiteX5" fmla="*/ 385894 w 595619"/>
              <a:gd name="connsiteY5" fmla="*/ 838899 h 1275127"/>
              <a:gd name="connsiteX6" fmla="*/ 226503 w 595619"/>
              <a:gd name="connsiteY6" fmla="*/ 855677 h 1275127"/>
              <a:gd name="connsiteX7" fmla="*/ 268448 w 595619"/>
              <a:gd name="connsiteY7" fmla="*/ 931178 h 1275127"/>
              <a:gd name="connsiteX8" fmla="*/ 260059 w 595619"/>
              <a:gd name="connsiteY8" fmla="*/ 1048624 h 1275127"/>
              <a:gd name="connsiteX9" fmla="*/ 134224 w 595619"/>
              <a:gd name="connsiteY9" fmla="*/ 1098958 h 1275127"/>
              <a:gd name="connsiteX10" fmla="*/ 109057 w 595619"/>
              <a:gd name="connsiteY10" fmla="*/ 1275127 h 1275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5619" h="1275127">
                <a:moveTo>
                  <a:pt x="125835" y="0"/>
                </a:moveTo>
                <a:cubicBezTo>
                  <a:pt x="427986" y="189924"/>
                  <a:pt x="355326" y="88373"/>
                  <a:pt x="436228" y="209725"/>
                </a:cubicBezTo>
                <a:cubicBezTo>
                  <a:pt x="6055" y="467829"/>
                  <a:pt x="89697" y="315556"/>
                  <a:pt x="0" y="494951"/>
                </a:cubicBezTo>
                <a:cubicBezTo>
                  <a:pt x="36352" y="528507"/>
                  <a:pt x="64683" y="573745"/>
                  <a:pt x="109057" y="595619"/>
                </a:cubicBezTo>
                <a:cubicBezTo>
                  <a:pt x="265550" y="672763"/>
                  <a:pt x="595619" y="788565"/>
                  <a:pt x="595619" y="788565"/>
                </a:cubicBezTo>
                <a:cubicBezTo>
                  <a:pt x="525711" y="805343"/>
                  <a:pt x="456628" y="826038"/>
                  <a:pt x="385894" y="838899"/>
                </a:cubicBezTo>
                <a:cubicBezTo>
                  <a:pt x="333332" y="848456"/>
                  <a:pt x="268511" y="822671"/>
                  <a:pt x="226503" y="855677"/>
                </a:cubicBezTo>
                <a:cubicBezTo>
                  <a:pt x="203865" y="873464"/>
                  <a:pt x="254466" y="906011"/>
                  <a:pt x="268448" y="931178"/>
                </a:cubicBezTo>
                <a:cubicBezTo>
                  <a:pt x="265652" y="970327"/>
                  <a:pt x="278339" y="1013892"/>
                  <a:pt x="260059" y="1048624"/>
                </a:cubicBezTo>
                <a:cubicBezTo>
                  <a:pt x="239784" y="1087147"/>
                  <a:pt x="171544" y="1092738"/>
                  <a:pt x="134224" y="1098958"/>
                </a:cubicBezTo>
                <a:cubicBezTo>
                  <a:pt x="108185" y="1263873"/>
                  <a:pt x="109057" y="1204560"/>
                  <a:pt x="109057" y="12751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7921A43E-22D3-450A-881D-8116DDA8B3BE}"/>
              </a:ext>
            </a:extLst>
          </p:cNvPr>
          <p:cNvSpPr/>
          <p:nvPr/>
        </p:nvSpPr>
        <p:spPr>
          <a:xfrm>
            <a:off x="9158505" y="5251508"/>
            <a:ext cx="595619" cy="1275127"/>
          </a:xfrm>
          <a:custGeom>
            <a:avLst/>
            <a:gdLst>
              <a:gd name="connsiteX0" fmla="*/ 125835 w 595619"/>
              <a:gd name="connsiteY0" fmla="*/ 0 h 1275127"/>
              <a:gd name="connsiteX1" fmla="*/ 436228 w 595619"/>
              <a:gd name="connsiteY1" fmla="*/ 209725 h 1275127"/>
              <a:gd name="connsiteX2" fmla="*/ 0 w 595619"/>
              <a:gd name="connsiteY2" fmla="*/ 494951 h 1275127"/>
              <a:gd name="connsiteX3" fmla="*/ 109057 w 595619"/>
              <a:gd name="connsiteY3" fmla="*/ 595619 h 1275127"/>
              <a:gd name="connsiteX4" fmla="*/ 595619 w 595619"/>
              <a:gd name="connsiteY4" fmla="*/ 788565 h 1275127"/>
              <a:gd name="connsiteX5" fmla="*/ 385894 w 595619"/>
              <a:gd name="connsiteY5" fmla="*/ 838899 h 1275127"/>
              <a:gd name="connsiteX6" fmla="*/ 226503 w 595619"/>
              <a:gd name="connsiteY6" fmla="*/ 855677 h 1275127"/>
              <a:gd name="connsiteX7" fmla="*/ 268448 w 595619"/>
              <a:gd name="connsiteY7" fmla="*/ 931178 h 1275127"/>
              <a:gd name="connsiteX8" fmla="*/ 260059 w 595619"/>
              <a:gd name="connsiteY8" fmla="*/ 1048624 h 1275127"/>
              <a:gd name="connsiteX9" fmla="*/ 134224 w 595619"/>
              <a:gd name="connsiteY9" fmla="*/ 1098958 h 1275127"/>
              <a:gd name="connsiteX10" fmla="*/ 109057 w 595619"/>
              <a:gd name="connsiteY10" fmla="*/ 1275127 h 1275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5619" h="1275127">
                <a:moveTo>
                  <a:pt x="125835" y="0"/>
                </a:moveTo>
                <a:cubicBezTo>
                  <a:pt x="427986" y="189924"/>
                  <a:pt x="355326" y="88373"/>
                  <a:pt x="436228" y="209725"/>
                </a:cubicBezTo>
                <a:cubicBezTo>
                  <a:pt x="6055" y="467829"/>
                  <a:pt x="89697" y="315556"/>
                  <a:pt x="0" y="494951"/>
                </a:cubicBezTo>
                <a:cubicBezTo>
                  <a:pt x="36352" y="528507"/>
                  <a:pt x="64683" y="573745"/>
                  <a:pt x="109057" y="595619"/>
                </a:cubicBezTo>
                <a:cubicBezTo>
                  <a:pt x="265550" y="672763"/>
                  <a:pt x="595619" y="788565"/>
                  <a:pt x="595619" y="788565"/>
                </a:cubicBezTo>
                <a:cubicBezTo>
                  <a:pt x="525711" y="805343"/>
                  <a:pt x="456628" y="826038"/>
                  <a:pt x="385894" y="838899"/>
                </a:cubicBezTo>
                <a:cubicBezTo>
                  <a:pt x="333332" y="848456"/>
                  <a:pt x="268511" y="822671"/>
                  <a:pt x="226503" y="855677"/>
                </a:cubicBezTo>
                <a:cubicBezTo>
                  <a:pt x="203865" y="873464"/>
                  <a:pt x="254466" y="906011"/>
                  <a:pt x="268448" y="931178"/>
                </a:cubicBezTo>
                <a:cubicBezTo>
                  <a:pt x="265652" y="970327"/>
                  <a:pt x="278339" y="1013892"/>
                  <a:pt x="260059" y="1048624"/>
                </a:cubicBezTo>
                <a:cubicBezTo>
                  <a:pt x="239784" y="1087147"/>
                  <a:pt x="171544" y="1092738"/>
                  <a:pt x="134224" y="1098958"/>
                </a:cubicBezTo>
                <a:cubicBezTo>
                  <a:pt x="108185" y="1263873"/>
                  <a:pt x="109057" y="1204560"/>
                  <a:pt x="109057" y="12751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63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4B602-4EF8-4F04-A94C-6013986D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30197-03D1-404B-8B61-97E93C451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자료구조</a:t>
            </a:r>
            <a:endParaRPr lang="en-US" altLang="ko-KR" dirty="0"/>
          </a:p>
          <a:p>
            <a:pPr lvl="1"/>
            <a:r>
              <a:rPr lang="en-US" altLang="ko-KR" dirty="0"/>
              <a:t> HANDLE : </a:t>
            </a:r>
            <a:r>
              <a:rPr lang="ko-KR" altLang="en-US" dirty="0"/>
              <a:t>스레드를 제어할 수 있는 핸들</a:t>
            </a:r>
            <a:endParaRPr lang="en-US" altLang="ko-KR" dirty="0"/>
          </a:p>
          <a:p>
            <a:r>
              <a:rPr lang="ko-KR" altLang="en-US" dirty="0"/>
              <a:t>실행 </a:t>
            </a:r>
            <a:r>
              <a:rPr lang="en-US" altLang="ko-KR" dirty="0"/>
              <a:t>API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CreateThread</a:t>
            </a:r>
            <a:r>
              <a:rPr lang="en-US" altLang="ko-KR" dirty="0"/>
              <a:t> : </a:t>
            </a:r>
            <a:r>
              <a:rPr lang="ko-KR" altLang="en-US" dirty="0"/>
              <a:t>스레드를 생성하는 </a:t>
            </a:r>
            <a:r>
              <a:rPr lang="en-US" altLang="ko-KR" dirty="0"/>
              <a:t>API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제약 조건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스레드 함수의 원형 </a:t>
            </a:r>
            <a:r>
              <a:rPr lang="en-US" altLang="ko-KR" dirty="0"/>
              <a:t>: DWORD WINAPI </a:t>
            </a:r>
            <a:r>
              <a:rPr lang="en-US" altLang="ko-KR" b="1" dirty="0" err="1"/>
              <a:t>function_name</a:t>
            </a:r>
            <a:r>
              <a:rPr lang="en-US" altLang="ko-KR" dirty="0"/>
              <a:t>(LPVOID </a:t>
            </a:r>
            <a:r>
              <a:rPr lang="en-US" altLang="ko-KR" b="1" dirty="0" err="1"/>
              <a:t>lp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81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07D1684E-CB6C-4BC7-8CFA-0E25146497C1}"/>
              </a:ext>
            </a:extLst>
          </p:cNvPr>
          <p:cNvSpPr/>
          <p:nvPr/>
        </p:nvSpPr>
        <p:spPr>
          <a:xfrm>
            <a:off x="1199626" y="436228"/>
            <a:ext cx="1887523" cy="4949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4C03040-81F0-4E46-B540-334D607AB5A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143388" y="931178"/>
            <a:ext cx="0" cy="746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1A858B-58EB-4983-9C3E-95F1976CA0EE}"/>
              </a:ext>
            </a:extLst>
          </p:cNvPr>
          <p:cNvSpPr txBox="1"/>
          <p:nvPr/>
        </p:nvSpPr>
        <p:spPr>
          <a:xfrm>
            <a:off x="1098958" y="130868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main()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922853-0831-4952-864D-E0C7C45A0F5A}"/>
              </a:ext>
            </a:extLst>
          </p:cNvPr>
          <p:cNvSpPr txBox="1"/>
          <p:nvPr/>
        </p:nvSpPr>
        <p:spPr>
          <a:xfrm>
            <a:off x="3328358" y="1678015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B8DFE8-696A-4690-B4CA-E3C4F4700E49}"/>
              </a:ext>
            </a:extLst>
          </p:cNvPr>
          <p:cNvCxnSpPr>
            <a:cxnSpLocks/>
          </p:cNvCxnSpPr>
          <p:nvPr/>
        </p:nvCxnSpPr>
        <p:spPr>
          <a:xfrm flipV="1">
            <a:off x="2143387" y="1115844"/>
            <a:ext cx="1086110" cy="56217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2AD00ED-EB5A-4366-8F90-4B048A1C3274}"/>
              </a:ext>
            </a:extLst>
          </p:cNvPr>
          <p:cNvCxnSpPr>
            <a:cxnSpLocks/>
          </p:cNvCxnSpPr>
          <p:nvPr/>
        </p:nvCxnSpPr>
        <p:spPr>
          <a:xfrm>
            <a:off x="3229497" y="1115844"/>
            <a:ext cx="0" cy="16273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3C5B58C-F770-4447-849B-1D20073B27F7}"/>
              </a:ext>
            </a:extLst>
          </p:cNvPr>
          <p:cNvCxnSpPr>
            <a:cxnSpLocks/>
          </p:cNvCxnSpPr>
          <p:nvPr/>
        </p:nvCxnSpPr>
        <p:spPr>
          <a:xfrm flipH="1" flipV="1">
            <a:off x="2143387" y="1678015"/>
            <a:ext cx="1086110" cy="106518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8FCFD0A-C16C-4500-A61D-2EBDBAB049C5}"/>
              </a:ext>
            </a:extLst>
          </p:cNvPr>
          <p:cNvCxnSpPr>
            <a:cxnSpLocks/>
          </p:cNvCxnSpPr>
          <p:nvPr/>
        </p:nvCxnSpPr>
        <p:spPr>
          <a:xfrm>
            <a:off x="2143388" y="1837188"/>
            <a:ext cx="0" cy="1686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D9A491-85AF-4C9B-95A5-CE2E9C8205E2}"/>
              </a:ext>
            </a:extLst>
          </p:cNvPr>
          <p:cNvSpPr txBox="1"/>
          <p:nvPr/>
        </p:nvSpPr>
        <p:spPr>
          <a:xfrm>
            <a:off x="3328358" y="3724929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scanf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A2F898E-3064-411C-A0B4-479AE2D53673}"/>
              </a:ext>
            </a:extLst>
          </p:cNvPr>
          <p:cNvCxnSpPr>
            <a:cxnSpLocks/>
          </p:cNvCxnSpPr>
          <p:nvPr/>
        </p:nvCxnSpPr>
        <p:spPr>
          <a:xfrm flipV="1">
            <a:off x="2143387" y="2911251"/>
            <a:ext cx="1086110" cy="56217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E9FD2E8-EF8C-456A-AC26-75212E87322C}"/>
              </a:ext>
            </a:extLst>
          </p:cNvPr>
          <p:cNvCxnSpPr>
            <a:cxnSpLocks/>
          </p:cNvCxnSpPr>
          <p:nvPr/>
        </p:nvCxnSpPr>
        <p:spPr>
          <a:xfrm>
            <a:off x="3229497" y="2911251"/>
            <a:ext cx="0" cy="162735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BD11A10-D1E1-403A-A30F-A7159A897343}"/>
              </a:ext>
            </a:extLst>
          </p:cNvPr>
          <p:cNvCxnSpPr>
            <a:cxnSpLocks/>
          </p:cNvCxnSpPr>
          <p:nvPr/>
        </p:nvCxnSpPr>
        <p:spPr>
          <a:xfrm flipH="1" flipV="1">
            <a:off x="2143387" y="3473422"/>
            <a:ext cx="1086110" cy="106518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CF1852A-3133-451E-A414-4EF77413998C}"/>
              </a:ext>
            </a:extLst>
          </p:cNvPr>
          <p:cNvCxnSpPr>
            <a:cxnSpLocks/>
          </p:cNvCxnSpPr>
          <p:nvPr/>
        </p:nvCxnSpPr>
        <p:spPr>
          <a:xfrm>
            <a:off x="2143388" y="3607265"/>
            <a:ext cx="0" cy="1686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수행의 시작/종료 25">
            <a:extLst>
              <a:ext uri="{FF2B5EF4-FFF2-40B4-BE49-F238E27FC236}">
                <a16:creationId xmlns:a16="http://schemas.microsoft.com/office/drawing/2014/main" id="{26344F2A-3F4B-4B05-873C-3C110104CEA1}"/>
              </a:ext>
            </a:extLst>
          </p:cNvPr>
          <p:cNvSpPr/>
          <p:nvPr/>
        </p:nvSpPr>
        <p:spPr>
          <a:xfrm>
            <a:off x="1199626" y="5293453"/>
            <a:ext cx="1887523" cy="4949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2EBA2F4-5F45-492C-88F5-654E69F2BCB2}"/>
              </a:ext>
            </a:extLst>
          </p:cNvPr>
          <p:cNvCxnSpPr>
            <a:cxnSpLocks/>
          </p:cNvCxnSpPr>
          <p:nvPr/>
        </p:nvCxnSpPr>
        <p:spPr>
          <a:xfrm>
            <a:off x="4861421" y="931178"/>
            <a:ext cx="0" cy="746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E75D895-28A3-49C8-8149-0EBCAD58E642}"/>
              </a:ext>
            </a:extLst>
          </p:cNvPr>
          <p:cNvCxnSpPr>
            <a:cxnSpLocks/>
          </p:cNvCxnSpPr>
          <p:nvPr/>
        </p:nvCxnSpPr>
        <p:spPr>
          <a:xfrm>
            <a:off x="4861421" y="1611174"/>
            <a:ext cx="0" cy="125807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8AEF73D-D8BE-4188-BA28-E8CC92B1D0F9}"/>
              </a:ext>
            </a:extLst>
          </p:cNvPr>
          <p:cNvCxnSpPr>
            <a:cxnSpLocks/>
          </p:cNvCxnSpPr>
          <p:nvPr/>
        </p:nvCxnSpPr>
        <p:spPr>
          <a:xfrm>
            <a:off x="4857227" y="2894718"/>
            <a:ext cx="0" cy="6793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C1CF6DF-2147-4AC9-BF47-2B55D49DEFD8}"/>
              </a:ext>
            </a:extLst>
          </p:cNvPr>
          <p:cNvCxnSpPr>
            <a:cxnSpLocks/>
          </p:cNvCxnSpPr>
          <p:nvPr/>
        </p:nvCxnSpPr>
        <p:spPr>
          <a:xfrm>
            <a:off x="4857227" y="3574064"/>
            <a:ext cx="0" cy="109056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67A1C7A-E795-4591-BE76-7E3553FC1048}"/>
              </a:ext>
            </a:extLst>
          </p:cNvPr>
          <p:cNvCxnSpPr>
            <a:cxnSpLocks/>
          </p:cNvCxnSpPr>
          <p:nvPr/>
        </p:nvCxnSpPr>
        <p:spPr>
          <a:xfrm>
            <a:off x="4861421" y="4681220"/>
            <a:ext cx="0" cy="746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FBBCDD47-1E03-451F-A4E2-1563EC2D9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963" y="1825625"/>
            <a:ext cx="6102176" cy="435133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일반적인 프로그램의 흐름</a:t>
            </a:r>
            <a:endParaRPr lang="en-US" altLang="ko-KR" dirty="0"/>
          </a:p>
          <a:p>
            <a:pPr lvl="1"/>
            <a:r>
              <a:rPr lang="en-US" altLang="ko-KR" dirty="0"/>
              <a:t> main </a:t>
            </a:r>
            <a:r>
              <a:rPr lang="ko-KR" altLang="en-US" dirty="0"/>
              <a:t>함수 시작과 종료가 전체 종료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내부 호출 함수는 프로세스 시간 사용</a:t>
            </a:r>
          </a:p>
        </p:txBody>
      </p:sp>
    </p:spTree>
    <p:extLst>
      <p:ext uri="{BB962C8B-B14F-4D97-AF65-F5344CB8AC3E}">
        <p14:creationId xmlns:p14="http://schemas.microsoft.com/office/powerpoint/2010/main" val="230713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D9256-1F2E-44ED-BD87-58F88EE0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900E7-107D-4542-8708-9858EE01A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Thread </a:t>
            </a:r>
            <a:r>
              <a:rPr lang="ko-KR" altLang="en-US" dirty="0"/>
              <a:t>생성 시 </a:t>
            </a:r>
            <a:r>
              <a:rPr lang="en-US" altLang="ko-KR" dirty="0"/>
              <a:t>HANDLE </a:t>
            </a:r>
            <a:r>
              <a:rPr lang="ko-KR" altLang="en-US" dirty="0"/>
              <a:t>반환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SuspendThread</a:t>
            </a:r>
            <a:r>
              <a:rPr lang="en-US" altLang="ko-KR" dirty="0"/>
              <a:t>( ): Thread </a:t>
            </a:r>
            <a:r>
              <a:rPr lang="ko-KR" altLang="en-US" dirty="0"/>
              <a:t>일시 중단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ResumeThread</a:t>
            </a:r>
            <a:r>
              <a:rPr lang="en-US" altLang="ko-KR" dirty="0"/>
              <a:t>( ) : Thread </a:t>
            </a:r>
            <a:r>
              <a:rPr lang="ko-KR" altLang="en-US" dirty="0"/>
              <a:t>작업 재개</a:t>
            </a:r>
          </a:p>
        </p:txBody>
      </p:sp>
    </p:spTree>
    <p:extLst>
      <p:ext uri="{BB962C8B-B14F-4D97-AF65-F5344CB8AC3E}">
        <p14:creationId xmlns:p14="http://schemas.microsoft.com/office/powerpoint/2010/main" val="246663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149</Words>
  <Application>Microsoft Office PowerPoint</Application>
  <PresentationFormat>와이드스크린</PresentationFormat>
  <Paragraphs>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10월 21일 강의정리</vt:lpstr>
      <vt:lpstr>Thread</vt:lpstr>
      <vt:lpstr>Thread 사용</vt:lpstr>
      <vt:lpstr>PowerPoint 프레젠테이션</vt:lpstr>
      <vt:lpstr>Thread 제어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7</cp:revision>
  <dcterms:created xsi:type="dcterms:W3CDTF">2024-10-21T00:38:17Z</dcterms:created>
  <dcterms:modified xsi:type="dcterms:W3CDTF">2024-10-21T02:44:33Z</dcterms:modified>
</cp:coreProperties>
</file>