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43A2B-BD75-4A3E-BB38-260958780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426A9E-C25D-4D8F-911C-9957CA9B8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41526-5D93-49CC-ADE7-698F655C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7E2-EE9B-4E8C-96BC-B1BC7099560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1CC42-35A5-411A-9532-88343719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75C64-773C-4A07-866C-DF9B92AE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1E6A-9EF1-4400-8924-B6C187746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DC11-6B77-47B1-B3C9-4D630E10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EC58EF-3B95-4015-B62C-AEF1F6C2B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52FDA-22BC-47F9-AE8A-98F60FD6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7E2-EE9B-4E8C-96BC-B1BC7099560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F2C86-5409-481F-9CA3-286C687D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666FF-BB96-4CAA-9F75-AC7A71CF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1E6A-9EF1-4400-8924-B6C187746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76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C0438E-B032-4FF0-B91A-4C727799D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F81599-5331-4728-A4F1-C167E67AC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A77CC-AF1B-4A71-9CBD-98F3B7E5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7E2-EE9B-4E8C-96BC-B1BC7099560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7691E-C020-4B6A-92B1-AEC54D7F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FF46E-C1ED-4C83-9860-00569560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1E6A-9EF1-4400-8924-B6C187746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3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D9D58-AFE5-458B-A7C2-F267216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69E12-209E-4184-B61E-5C785765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877AD-438D-458B-8773-6C012AEE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7E2-EE9B-4E8C-96BC-B1BC7099560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3FE3B-A374-4B53-9888-2CDF4940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70E9F-EA81-4214-85E0-4DFD6F6D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1E6A-9EF1-4400-8924-B6C187746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6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C025E-B26B-4BF7-807B-06E90E6A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5761B-B685-4BAC-ADAA-A61C6539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9BB39-9849-42DC-8B13-8021A46D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7E2-EE9B-4E8C-96BC-B1BC7099560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9EA08-6207-4F72-8BD2-F7EEFA80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C2DFB-E627-4946-B38B-7D51E784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1E6A-9EF1-4400-8924-B6C187746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6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0202C-3F71-46E3-B412-1C57B962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B4C9C-8BBB-4533-B3F7-A947D4E9A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6C824C-B5F0-4FEE-9CCC-6D3B5F6FB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EF94B-A329-4268-BD77-0738BDD4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7E2-EE9B-4E8C-96BC-B1BC7099560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44F767-A47A-414F-970E-50FF3FAA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8DB7D-2055-4D30-BF6C-B2F1656E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1E6A-9EF1-4400-8924-B6C187746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8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6D379-943D-4198-91C0-0FFC7D99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D8D25D-FC63-45A5-9611-4EC836A48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002E4C-7EB5-477E-B1A5-205A594DE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248F77-1D40-47F6-9481-7C78454F7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CBE84C-629D-48C4-B0D7-6D16EE30F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6C68D9-D1F7-4FC0-A5F1-8505B934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7E2-EE9B-4E8C-96BC-B1BC7099560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AE70A3-074C-4081-9E52-C23AA521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8CC2A2-2B0D-4CBB-8D53-E4700C71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1E6A-9EF1-4400-8924-B6C187746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8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2C569-EFC7-4232-9CC2-8F951F61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9AAA1-A10D-4D12-9201-EDB395C1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7E2-EE9B-4E8C-96BC-B1BC7099560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A11254-280E-48C0-96E6-A90FA5DB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788EE-CBD6-408A-90D6-60F69E61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1E6A-9EF1-4400-8924-B6C187746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6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3EABD2-C1A8-4034-9090-D326E399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7E2-EE9B-4E8C-96BC-B1BC7099560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8AC3E0-A99F-44F6-9172-DB85FDC4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D2F27C-2E96-47DD-A6E5-0635AC01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1E6A-9EF1-4400-8924-B6C187746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0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18ADB-273C-4928-9609-228A19AD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3A9D6-C131-4436-A3C5-64F031CCF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F31379-CE9C-479F-A47C-99D2195A8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02AFD-3F61-4AC8-AA8B-457885FD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7E2-EE9B-4E8C-96BC-B1BC7099560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F0C125-9460-4120-998F-AE8DA5F5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8E8D9-00D1-4E24-B9F5-D73D1A5D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1E6A-9EF1-4400-8924-B6C187746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2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5E3C4-450B-4FA7-B7BB-F3D4E757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83140E-5F47-4C8C-8B34-6A8B00D49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2A25D-FB7C-4ABE-9557-0A0F2180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31D35-6075-4E33-AE02-96FDB833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B7E2-EE9B-4E8C-96BC-B1BC7099560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D7560-4D80-4D7B-8D85-B37AE803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23ECF-4922-4299-B50F-4C908CA4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1E6A-9EF1-4400-8924-B6C187746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840922-F38F-4A3C-976A-D771B7F2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CA0604-8840-4840-9C39-36ED15E7F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FD32E-82A2-40AD-8569-D57E0666C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B7E2-EE9B-4E8C-96BC-B1BC7099560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1F419-3217-4EEF-B12A-0929C4403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E29FD-858D-4327-A24A-9B77673FE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1E6A-9EF1-4400-8924-B6C187746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4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3233F-F744-43F3-9C57-A01814E1D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수업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948EC5-5ABA-41F9-A9BD-611FDD487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A61A4-D16F-42BD-A3A3-A1A1EE74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DF1C4-B353-4567-B133-BAAC5EC4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6387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공유 자원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모든 자원은 </a:t>
            </a:r>
            <a:r>
              <a:rPr lang="en-US" altLang="ko-KR" dirty="0"/>
              <a:t>OS </a:t>
            </a:r>
            <a:r>
              <a:rPr lang="ko-KR" altLang="en-US" dirty="0"/>
              <a:t>것</a:t>
            </a:r>
            <a:r>
              <a:rPr lang="en-US" altLang="ko-KR" dirty="0"/>
              <a:t> : OS</a:t>
            </a:r>
            <a:r>
              <a:rPr lang="ko-KR" altLang="en-US" dirty="0"/>
              <a:t>에 요청해서 자원을 할당 받아 사용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자원은 무한하지 않다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자원을 효율적으로 사용할 것인가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시분할 시스템 </a:t>
            </a:r>
            <a:r>
              <a:rPr lang="en-US" altLang="ko-KR" dirty="0">
                <a:sym typeface="Wingdings" panose="05000000000000000000" pitchFamily="2" charset="2"/>
              </a:rPr>
              <a:t>: CPU time slice</a:t>
            </a:r>
            <a:r>
              <a:rPr lang="ko-KR" altLang="en-US" dirty="0">
                <a:sym typeface="Wingdings" panose="05000000000000000000" pitchFamily="2" charset="2"/>
              </a:rPr>
              <a:t>를 문제 없이 모두에게 분배할 수 있는가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멀티 </a:t>
            </a:r>
            <a:r>
              <a:rPr lang="ko-KR" altLang="en-US" dirty="0" err="1">
                <a:sym typeface="Wingdings" panose="05000000000000000000" pitchFamily="2" charset="2"/>
              </a:rPr>
              <a:t>태스킹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여러 개의 프로그램이 동시에 동작하는 것처럼 보이도록 만드는 환경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CPU time slice</a:t>
            </a:r>
            <a:r>
              <a:rPr lang="ko-KR" altLang="en-US" dirty="0">
                <a:sym typeface="Wingdings" panose="05000000000000000000" pitchFamily="2" charset="2"/>
              </a:rPr>
              <a:t>를 효과적으로 분배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스케줄러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범용은 개발 완료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52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8F22F-95BB-4B17-AC07-A74ADF18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임계 영역</a:t>
            </a:r>
            <a:r>
              <a:rPr lang="en-US" altLang="ko-KR" dirty="0"/>
              <a:t>(Critical Section)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439B3-833D-4B41-A03B-3E153307D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공유 자원을 접근하고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변경하는 코드가 위치한 부분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경쟁 상태 </a:t>
            </a:r>
            <a:r>
              <a:rPr lang="en-US" altLang="ko-KR" dirty="0"/>
              <a:t>: </a:t>
            </a:r>
            <a:r>
              <a:rPr lang="ko-KR" altLang="en-US" dirty="0"/>
              <a:t>공유 자원을 점유하기 위해 경쟁하는 상태가 발생</a:t>
            </a:r>
            <a:endParaRPr lang="en-US" altLang="ko-KR" dirty="0"/>
          </a:p>
          <a:p>
            <a:pPr lvl="2"/>
            <a:r>
              <a:rPr lang="en-US" altLang="ko-KR" dirty="0"/>
              <a:t> race condition ==&gt; </a:t>
            </a:r>
            <a:r>
              <a:rPr lang="ko-KR" altLang="en-US" dirty="0"/>
              <a:t>병목 현상이 발생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28D62-3925-4F31-806E-0E19896E4B9B}"/>
              </a:ext>
            </a:extLst>
          </p:cNvPr>
          <p:cNvSpPr/>
          <p:nvPr/>
        </p:nvSpPr>
        <p:spPr>
          <a:xfrm>
            <a:off x="3405931" y="3429000"/>
            <a:ext cx="4630723" cy="3355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E62CB1-5133-4A46-B6B9-9F1AED7A7D11}"/>
              </a:ext>
            </a:extLst>
          </p:cNvPr>
          <p:cNvSpPr/>
          <p:nvPr/>
        </p:nvSpPr>
        <p:spPr>
          <a:xfrm>
            <a:off x="3405930" y="4599264"/>
            <a:ext cx="4630723" cy="465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 자원 접근</a:t>
            </a:r>
            <a:r>
              <a:rPr lang="en-US" altLang="ko-KR" dirty="0"/>
              <a:t>, </a:t>
            </a:r>
            <a:r>
              <a:rPr lang="ko-KR" altLang="en-US" dirty="0"/>
              <a:t>변경 등이 발생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A94992-422A-434F-9CCE-08981E10F3A6}"/>
              </a:ext>
            </a:extLst>
          </p:cNvPr>
          <p:cNvSpPr/>
          <p:nvPr/>
        </p:nvSpPr>
        <p:spPr>
          <a:xfrm>
            <a:off x="3405930" y="5278772"/>
            <a:ext cx="4630723" cy="465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 자원 접근</a:t>
            </a:r>
            <a:r>
              <a:rPr lang="en-US" altLang="ko-KR" dirty="0"/>
              <a:t>, </a:t>
            </a:r>
            <a:r>
              <a:rPr lang="ko-KR" altLang="en-US" dirty="0"/>
              <a:t>변경 등이 발생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527458-007D-4F09-899B-537EFDE487B8}"/>
              </a:ext>
            </a:extLst>
          </p:cNvPr>
          <p:cNvSpPr/>
          <p:nvPr/>
        </p:nvSpPr>
        <p:spPr>
          <a:xfrm>
            <a:off x="3405930" y="6103559"/>
            <a:ext cx="4630723" cy="4655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 자원 접근</a:t>
            </a:r>
            <a:r>
              <a:rPr lang="en-US" altLang="ko-KR" dirty="0"/>
              <a:t>, </a:t>
            </a:r>
            <a:r>
              <a:rPr lang="ko-KR" altLang="en-US" dirty="0"/>
              <a:t>변경 등이 발생</a:t>
            </a:r>
          </a:p>
        </p:txBody>
      </p:sp>
    </p:spTree>
    <p:extLst>
      <p:ext uri="{BB962C8B-B14F-4D97-AF65-F5344CB8AC3E}">
        <p14:creationId xmlns:p14="http://schemas.microsoft.com/office/powerpoint/2010/main" val="343765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B46CD-15E4-4D0D-852D-5560A59D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데드</a:t>
            </a:r>
            <a:r>
              <a:rPr lang="ko-KR" altLang="en-US" dirty="0"/>
              <a:t> </a:t>
            </a:r>
            <a:r>
              <a:rPr lang="ko-KR" altLang="en-US" dirty="0" err="1"/>
              <a:t>락</a:t>
            </a:r>
            <a:r>
              <a:rPr lang="en-US" altLang="ko-KR" dirty="0"/>
              <a:t>(Dead Lock)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E5ECA-BDFE-4460-A40E-452AC9A0D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9884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공유 자원의 사용에 실패하여 프로그램이 아무도 실행되지 못하는 상태</a:t>
            </a:r>
          </a:p>
        </p:txBody>
      </p:sp>
    </p:spTree>
    <p:extLst>
      <p:ext uri="{BB962C8B-B14F-4D97-AF65-F5344CB8AC3E}">
        <p14:creationId xmlns:p14="http://schemas.microsoft.com/office/powerpoint/2010/main" val="66538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C7C5D-DD92-489D-81F7-182C7BB0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동기화 문제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7A98F-8E37-42DB-A474-BBA61EB6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공유 자원의 동시 접근 문제 해결</a:t>
            </a:r>
            <a:endParaRPr lang="en-US" altLang="ko-KR" dirty="0"/>
          </a:p>
          <a:p>
            <a:pPr lvl="1"/>
            <a:r>
              <a:rPr lang="en-US" altLang="ko-KR" dirty="0"/>
              <a:t> H/W </a:t>
            </a:r>
            <a:r>
              <a:rPr lang="ko-KR" altLang="en-US" dirty="0"/>
              <a:t>적으로 해결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Test &amp; Set </a:t>
            </a:r>
            <a:r>
              <a:rPr lang="ko-KR" altLang="en-US" dirty="0"/>
              <a:t>기법</a:t>
            </a:r>
            <a:endParaRPr lang="en-US" altLang="ko-KR" dirty="0"/>
          </a:p>
          <a:p>
            <a:pPr lvl="1"/>
            <a:r>
              <a:rPr lang="en-US" altLang="ko-KR" dirty="0"/>
              <a:t> S/W </a:t>
            </a:r>
            <a:r>
              <a:rPr lang="ko-KR" altLang="en-US" dirty="0"/>
              <a:t>적으로 해결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반복문으로 문제를 해결하려고 하였음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특정 변수에 사용 여부를 </a:t>
            </a:r>
            <a:r>
              <a:rPr lang="ko-KR" altLang="en-US" dirty="0" err="1"/>
              <a:t>넣어놓고</a:t>
            </a:r>
            <a:r>
              <a:rPr lang="ko-KR" altLang="en-US" dirty="0"/>
              <a:t> 해당 값을 확인하면서 무한 반복</a:t>
            </a:r>
            <a:endParaRPr lang="en-US" altLang="ko-KR" dirty="0"/>
          </a:p>
          <a:p>
            <a:pPr lvl="2"/>
            <a:r>
              <a:rPr lang="en-US" altLang="ko-KR" dirty="0"/>
              <a:t> Semaphore : P( ), V(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39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F42AD-4ED6-487D-87B1-851EF5C4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윈도우에서 지원하는 동기화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475D6-61BF-48D6-B524-D567FB9C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기법 </a:t>
            </a:r>
            <a:r>
              <a:rPr lang="en-US" altLang="ko-KR" dirty="0"/>
              <a:t>3</a:t>
            </a:r>
            <a:r>
              <a:rPr lang="ko-KR" altLang="en-US" dirty="0"/>
              <a:t>가지를 제공</a:t>
            </a:r>
            <a:endParaRPr lang="en-US" altLang="ko-KR" dirty="0"/>
          </a:p>
          <a:p>
            <a:pPr lvl="1"/>
            <a:r>
              <a:rPr lang="en-US" altLang="ko-KR" dirty="0"/>
              <a:t> Semaphore</a:t>
            </a:r>
          </a:p>
          <a:p>
            <a:pPr lvl="1"/>
            <a:r>
              <a:rPr lang="en-US" altLang="ko-KR" dirty="0"/>
              <a:t> Mutex</a:t>
            </a:r>
          </a:p>
          <a:p>
            <a:pPr lvl="1"/>
            <a:r>
              <a:rPr lang="en-US" altLang="ko-KR" dirty="0"/>
              <a:t> Critical 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81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C90CF-DB64-43B7-B6AF-37915671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</a:t>
            </a:r>
            <a:r>
              <a:rPr lang="ko-KR" altLang="en-US" dirty="0"/>
              <a:t> </a:t>
            </a:r>
            <a:r>
              <a:rPr lang="en-US" altLang="ko-KR" dirty="0"/>
              <a:t>Section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4331A-D644-49F8-9853-7FAE531C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임계 영역 기준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객체 생성 </a:t>
            </a:r>
            <a:r>
              <a:rPr lang="en-US" altLang="ko-KR" dirty="0"/>
              <a:t>: WM_CREATE</a:t>
            </a:r>
            <a:r>
              <a:rPr lang="ko-KR" altLang="en-US" dirty="0"/>
              <a:t>에서 생성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en-US" altLang="ko-KR" dirty="0" err="1"/>
              <a:t>IniticalizeCriticalSection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객체 사용</a:t>
            </a:r>
            <a:r>
              <a:rPr lang="en-US" altLang="ko-KR" dirty="0"/>
              <a:t>(</a:t>
            </a:r>
            <a:r>
              <a:rPr lang="ko-KR" altLang="en-US" dirty="0"/>
              <a:t>임계영역 직전 </a:t>
            </a:r>
            <a:r>
              <a:rPr lang="en-US" altLang="ko-KR" dirty="0"/>
              <a:t>: P( ) op.)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en-US" altLang="ko-KR" dirty="0" err="1"/>
              <a:t>EnterCriticalSection</a:t>
            </a:r>
            <a:endParaRPr lang="en-US" altLang="ko-KR" dirty="0"/>
          </a:p>
          <a:p>
            <a:pPr lvl="1"/>
            <a:r>
              <a:rPr lang="ko-KR" altLang="en-US" dirty="0"/>
              <a:t> 객체 해제</a:t>
            </a:r>
            <a:r>
              <a:rPr lang="en-US" altLang="ko-KR" dirty="0"/>
              <a:t>(v( ) op.)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LeaveCriticalSection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객체 삭제 </a:t>
            </a:r>
            <a:r>
              <a:rPr lang="en-US" altLang="ko-KR" dirty="0"/>
              <a:t>: </a:t>
            </a:r>
            <a:r>
              <a:rPr lang="en-US" altLang="ko-KR" dirty="0" err="1"/>
              <a:t>DeleteCriticalSection</a:t>
            </a:r>
            <a:endParaRPr lang="en-US" altLang="ko-KR" dirty="0"/>
          </a:p>
          <a:p>
            <a:pPr lvl="1"/>
            <a:r>
              <a:rPr lang="ko-KR" altLang="en-US" dirty="0"/>
              <a:t> 자료 구조 </a:t>
            </a:r>
            <a:r>
              <a:rPr lang="en-US" altLang="ko-KR" dirty="0"/>
              <a:t>: CRITICAL_SECTION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공유 자원에 대한 어떠한 </a:t>
            </a:r>
            <a:r>
              <a:rPr lang="en-US" altLang="ko-KR" dirty="0"/>
              <a:t>/ </a:t>
            </a:r>
            <a:r>
              <a:rPr lang="ko-KR" altLang="en-US" dirty="0"/>
              <a:t>다수의 접근을 모두 제어해준다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85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CCBA2-8DEA-43C6-8D7B-30B702D8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AF509-90DD-43B7-854E-8FD9717D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동일하게 임계 영역 기준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자료구조 </a:t>
            </a:r>
            <a:r>
              <a:rPr lang="en-US" altLang="ko-KR" dirty="0"/>
              <a:t>: HANDLE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: </a:t>
            </a:r>
            <a:r>
              <a:rPr lang="en-US" altLang="ko-KR" dirty="0" err="1"/>
              <a:t>CreateSemaphore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대기 </a:t>
            </a:r>
            <a:r>
              <a:rPr lang="en-US" altLang="ko-KR" dirty="0"/>
              <a:t>: </a:t>
            </a:r>
            <a:r>
              <a:rPr lang="en-US" altLang="ko-KR" dirty="0" err="1"/>
              <a:t>WaitForSingleObject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해제 </a:t>
            </a:r>
            <a:r>
              <a:rPr lang="en-US" altLang="ko-KR" dirty="0"/>
              <a:t>: </a:t>
            </a:r>
            <a:r>
              <a:rPr lang="en-US" altLang="ko-KR" dirty="0" err="1"/>
              <a:t>ReleaseSemaphore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en-US" altLang="ko-KR" dirty="0" err="1"/>
              <a:t>CloseHandle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몇 개인지를 사용하여 동기화를 지원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작업에 대한 동기화를 지원</a:t>
            </a:r>
          </a:p>
        </p:txBody>
      </p:sp>
    </p:spTree>
    <p:extLst>
      <p:ext uri="{BB962C8B-B14F-4D97-AF65-F5344CB8AC3E}">
        <p14:creationId xmlns:p14="http://schemas.microsoft.com/office/powerpoint/2010/main" val="280696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01CE3-7A30-4C4E-8711-5987B039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FCF28-A17B-47D4-8B3C-B1E8BC387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동일하게 임계 영역 기준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자료 구조 </a:t>
            </a:r>
            <a:r>
              <a:rPr lang="en-US" altLang="ko-KR" dirty="0"/>
              <a:t>: HANDLE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: </a:t>
            </a:r>
            <a:r>
              <a:rPr lang="en-US" altLang="ko-KR" dirty="0" err="1"/>
              <a:t>CreateMutex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대기 </a:t>
            </a:r>
            <a:r>
              <a:rPr lang="en-US" altLang="ko-KR" dirty="0"/>
              <a:t>: </a:t>
            </a:r>
            <a:r>
              <a:rPr lang="en-US" altLang="ko-KR" dirty="0" err="1"/>
              <a:t>WaitForSingleObject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해제 </a:t>
            </a:r>
            <a:r>
              <a:rPr lang="en-US" altLang="ko-KR" dirty="0"/>
              <a:t>: </a:t>
            </a:r>
            <a:r>
              <a:rPr lang="en-US" altLang="ko-KR" dirty="0" err="1"/>
              <a:t>ReleaseMutex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삭제 </a:t>
            </a:r>
            <a:r>
              <a:rPr lang="en-US" altLang="ko-KR" dirty="0"/>
              <a:t>: </a:t>
            </a:r>
            <a:r>
              <a:rPr lang="en-US" altLang="ko-KR" dirty="0" err="1"/>
              <a:t>CloseHandle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en-US" altLang="ko-KR" dirty="0"/>
              <a:t> Critical</a:t>
            </a:r>
            <a:r>
              <a:rPr lang="ko-KR" altLang="en-US" dirty="0"/>
              <a:t> </a:t>
            </a:r>
            <a:r>
              <a:rPr lang="en-US" altLang="ko-KR" dirty="0"/>
              <a:t>Section</a:t>
            </a:r>
            <a:r>
              <a:rPr lang="ko-KR" altLang="en-US" dirty="0"/>
              <a:t>과 </a:t>
            </a:r>
            <a:r>
              <a:rPr lang="en-US" altLang="ko-KR" dirty="0"/>
              <a:t>Semaphore</a:t>
            </a:r>
            <a:r>
              <a:rPr lang="ko-KR" altLang="en-US" dirty="0"/>
              <a:t>와 공통된 특성을 가짐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이름을 </a:t>
            </a:r>
            <a:r>
              <a:rPr lang="en-US" altLang="ko-KR" dirty="0"/>
              <a:t>OS </a:t>
            </a:r>
            <a:r>
              <a:rPr lang="ko-KR" altLang="en-US" dirty="0"/>
              <a:t>영역에 등록하기 때문에 단일 프로세스 생성에 많이 사용</a:t>
            </a:r>
          </a:p>
        </p:txBody>
      </p:sp>
    </p:spTree>
    <p:extLst>
      <p:ext uri="{BB962C8B-B14F-4D97-AF65-F5344CB8AC3E}">
        <p14:creationId xmlns:p14="http://schemas.microsoft.com/office/powerpoint/2010/main" val="351338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377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10월 28일 수업 정리</vt:lpstr>
      <vt:lpstr>동기화</vt:lpstr>
      <vt:lpstr>임계 영역(Critical Section)</vt:lpstr>
      <vt:lpstr>데드 락(Dead Lock)</vt:lpstr>
      <vt:lpstr>동기화 문제 해결</vt:lpstr>
      <vt:lpstr>윈도우에서 지원하는 동기화 기법</vt:lpstr>
      <vt:lpstr>Critical Section </vt:lpstr>
      <vt:lpstr>Semaphore</vt:lpstr>
      <vt:lpstr>Mutex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11</cp:revision>
  <dcterms:created xsi:type="dcterms:W3CDTF">2024-10-28T00:09:24Z</dcterms:created>
  <dcterms:modified xsi:type="dcterms:W3CDTF">2024-10-28T02:47:57Z</dcterms:modified>
</cp:coreProperties>
</file>