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1.73554" units="1/cm"/>
          <inkml:channelProperty channel="Y" name="resolution" value="15.88235" units="1/cm"/>
          <inkml:channelProperty channel="T" name="resolution" value="1" units="1/dev"/>
        </inkml:channelProperties>
      </inkml:inkSource>
      <inkml:timestamp xml:id="ts0" timeString="2025-09-09T00:14:57.0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17727 13176 0,'-18'0'0,"1"0"32,-18 0-32,-107 0 15,-105 124 1,-105-1-16,-142 89 31,106-53-31,141-54 31,123-16-15,36-54 0,35-17-1,18 17 1,-71 0-1,0 18 1,-35 18 0,71-54-1,-1 19 1,0-19 0,-34 36 15,34 0-16,-17 0 1,70-53 0</inkml:trace>
  <inkml:trace contextRef="#ctx0" brushRef="#br0" timeOffset="833.67">15346 13406 0,'-35'52'47,"-1"37"-32,-17-1-15,-35 53 31,18 18-15,34-71 0,1 0 15,35-53-15,0 18-16,0-17 31,-18-19-31,1 1 15,17 0 1,-18 17 0,0-18-1,18 36 1,0-35 0,-17 0-1,17-1 1,53-17 109,88 0-110,53 0-15,282 0 32,0 0-17,-140-35 1,-89 17 0,-230 18-1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7FAC1-2F5B-4A00-A7E7-88604697D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28BCBB-1D4C-41E2-AA0A-269BE8EDB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91F711-0733-4262-A868-4C04EA08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851E67-4B83-40B8-BB04-329D06377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1593CA-6247-48CC-9B61-64D7A347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94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4B38D3-FDB5-4FCA-8068-39F0BA4B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285956-1C56-477E-BB4B-AD9095BA4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B76D5-8F97-4D45-A26B-8DBB26832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72457-6E20-4B37-B02E-1447E7E2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89F9AF-DE9C-419E-B5C3-233E94F9A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05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B4FE22-85BF-40B4-9358-90CC54363A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525B396-6D13-4517-8023-F61BA773F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F9778-5F22-47EC-9F5C-D3ED0238A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A34A3A-7E57-4F5F-A1FF-511B9F94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0E954-467D-4DDF-9B4C-7E2A8C777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525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CA9475-02CB-400B-8FEB-60E85F9DE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A43F6E-F4B0-44DC-8D78-B2E7B3F8F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CE24A-6AD2-49C8-B8CB-9A659550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34B141-309B-4954-A3BB-598A909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655E7-F624-43CF-9AB2-119502E2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6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96D05-6F51-484B-9F87-0C8C010C2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1B56A4-9097-4CCA-A815-00C5F99EE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E12E3-3B09-4D37-8A4D-7FBB4746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3B90D6-FA9D-405C-9269-4B9D69687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E805B-1267-48AA-A501-AE3863FC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88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23A0CC-DB2F-4DF7-BCB0-8C71E8E10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4A44EC-0D1B-4DFC-8005-33739D466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2F29F0-70E9-4962-9F91-ECEB213E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FF6E6A-E086-4997-82CC-971BDD47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C211A-E9E1-44B1-86A0-336D5C0E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BEB85D-F978-4FB0-AFC6-D0FE4EDF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9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F298A0-CBD4-4ADD-B033-254DEFF6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18EB90-AF85-4848-AAA6-741AFE2D2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33BB16-6637-4504-B4E1-BC5F3E108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3BE0FA-37BA-43E2-B9AA-DE57A354A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F5384-84E5-419D-AD4E-16F2EEBA4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FB42DE-47E0-4A8D-976B-7BAFFF1C9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41E73A6-910D-462D-8685-BDABE09B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684CC26-0B81-469E-B024-5FF414DA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1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36523-EF19-40EF-A4E2-3E03F3FD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B197B1-66E6-4BEB-A642-097571016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A0E966-E653-4392-8C22-05584118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DC464B2-F4E6-4CCC-91EB-8BC8F79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96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EFF937-E954-4E16-9C79-ACF7E4A83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96E1DF-EDCD-4454-A748-F328D1B5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7C8D75-8536-4FDE-BAFF-4DEC20FCC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61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DB01A-28DF-437C-B800-895E36A3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D54FAF-A648-495F-9C7F-AB307103C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10005E-238F-4AD6-81A0-1F0C0E332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A051F0-A595-4775-96E8-E612FB0B4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5F872A-01D6-447E-8D95-629C0D68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0A99C9-C1D7-4F93-AA6D-3D535E6D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9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7C2C2-1C4C-4DD4-AAB8-7F9743E6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BA9CA6-4879-4F6D-9D66-955D9881BD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21225F-C9AB-4442-B0E1-E68DD000E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CB2A1E-9961-4D94-BEFA-EE8B0DAE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93036-CAEE-4FD4-8000-4871AD8D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6EF24-19A1-452F-9DF1-6F76AFB5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8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8B1DA7-A857-4B61-8DFF-BFF1B6533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C1B9E1-546E-4E08-A91D-278B5B07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A6497D-C2EC-4948-85C4-B0925BF5D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47517-08C2-4F28-B142-3D75AB881638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771C1B-299E-4DC9-A5F1-BC4FFF345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FF2551-AA0E-4C00-9B35-D2307948C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13626-8391-40E9-93F9-657A8AE617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78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0A6CC-F7A8-4AE3-BB7B-74A2746F63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0909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8D535B-E83C-4154-99B3-72B0CE48AD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3498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68C8E-9384-4BF4-9D5E-6AA3B1196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F3569-BF77-4964-9D22-2A5121D6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윈도우</a:t>
            </a:r>
            <a:r>
              <a:rPr lang="en-US" altLang="ko-KR" dirty="0"/>
              <a:t>(GUI </a:t>
            </a:r>
            <a:r>
              <a:rPr lang="ko-KR" altLang="en-US" dirty="0"/>
              <a:t>환경</a:t>
            </a:r>
            <a:r>
              <a:rPr lang="en-US" altLang="ko-KR" dirty="0"/>
              <a:t>)</a:t>
            </a:r>
            <a:r>
              <a:rPr lang="ko-KR" altLang="en-US" dirty="0"/>
              <a:t>에서 화면 그리기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 </a:t>
            </a:r>
            <a:r>
              <a:rPr lang="en-US" altLang="ko-KR" dirty="0"/>
              <a:t>: OS</a:t>
            </a:r>
            <a:r>
              <a:rPr lang="ko-KR" altLang="en-US" dirty="0"/>
              <a:t>의 것이다</a:t>
            </a:r>
            <a:r>
              <a:rPr lang="en-US" altLang="ko-KR" dirty="0"/>
              <a:t>. </a:t>
            </a:r>
            <a:r>
              <a:rPr lang="ko-KR" altLang="en-US" dirty="0"/>
              <a:t>화면 그리기는 결국 </a:t>
            </a:r>
            <a:r>
              <a:rPr lang="en-US" altLang="ko-KR" dirty="0"/>
              <a:t>OS</a:t>
            </a:r>
            <a:r>
              <a:rPr lang="ko-KR" altLang="en-US" dirty="0"/>
              <a:t>에게 요청하는 것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면</a:t>
            </a:r>
            <a:r>
              <a:rPr lang="en-US" altLang="ko-KR" dirty="0"/>
              <a:t>(</a:t>
            </a:r>
            <a:r>
              <a:rPr lang="ko-KR" altLang="en-US" dirty="0"/>
              <a:t>사각형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그리기 요청 </a:t>
            </a:r>
            <a:r>
              <a:rPr lang="en-US" altLang="ko-KR" dirty="0"/>
              <a:t>API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선 그리기 </a:t>
            </a:r>
            <a:r>
              <a:rPr lang="en-US" altLang="ko-KR" dirty="0"/>
              <a:t>: </a:t>
            </a:r>
            <a:r>
              <a:rPr lang="en-US" altLang="ko-KR" dirty="0" err="1"/>
              <a:t>MoveToEx</a:t>
            </a:r>
            <a:r>
              <a:rPr lang="en-US" altLang="ko-KR" dirty="0"/>
              <a:t>( ) – </a:t>
            </a:r>
            <a:r>
              <a:rPr lang="ko-KR" altLang="en-US" dirty="0"/>
              <a:t>시작점 설정</a:t>
            </a:r>
            <a:r>
              <a:rPr lang="en-US" altLang="ko-KR" dirty="0"/>
              <a:t>, </a:t>
            </a:r>
            <a:r>
              <a:rPr lang="en-US" altLang="ko-KR" dirty="0" err="1"/>
              <a:t>LineTo</a:t>
            </a:r>
            <a:r>
              <a:rPr lang="en-US" altLang="ko-KR" dirty="0"/>
              <a:t>( ) – </a:t>
            </a:r>
            <a:r>
              <a:rPr lang="ko-KR" altLang="en-US" dirty="0"/>
              <a:t>끝점 설정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사각형 그리기 </a:t>
            </a:r>
            <a:r>
              <a:rPr lang="en-US" altLang="ko-KR" dirty="0"/>
              <a:t>: Rectangle( ) – 2</a:t>
            </a:r>
            <a:r>
              <a:rPr lang="ko-KR" altLang="en-US" dirty="0"/>
              <a:t>개의 좌표 값 전달 </a:t>
            </a:r>
            <a:r>
              <a:rPr lang="en-US" altLang="ko-KR" dirty="0"/>
              <a:t>(left, top, right, bottom)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타원 그리기 </a:t>
            </a:r>
            <a:r>
              <a:rPr lang="en-US" altLang="ko-KR" dirty="0"/>
              <a:t>: Ellipse( ) – 2</a:t>
            </a:r>
            <a:r>
              <a:rPr lang="ko-KR" altLang="en-US" dirty="0"/>
              <a:t>개의 좌표 값 전달 </a:t>
            </a:r>
            <a:r>
              <a:rPr lang="en-US" altLang="ko-KR" dirty="0"/>
              <a:t>– </a:t>
            </a:r>
            <a:r>
              <a:rPr lang="ko-KR" altLang="en-US" dirty="0"/>
              <a:t>내접하는 원을 그리도록 요청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E9623A7-F2D6-4893-974C-0310777F1A5F}"/>
              </a:ext>
            </a:extLst>
          </p:cNvPr>
          <p:cNvGrpSpPr/>
          <p:nvPr/>
        </p:nvGrpSpPr>
        <p:grpSpPr>
          <a:xfrm>
            <a:off x="9609667" y="4563533"/>
            <a:ext cx="1529477" cy="1929342"/>
            <a:chOff x="7509933" y="2048933"/>
            <a:chExt cx="3191933" cy="4026429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A98DEE1-A1FE-4B60-A394-ED4AAD367A66}"/>
                </a:ext>
              </a:extLst>
            </p:cNvPr>
            <p:cNvSpPr/>
            <p:nvPr/>
          </p:nvSpPr>
          <p:spPr>
            <a:xfrm>
              <a:off x="7509933" y="2048933"/>
              <a:ext cx="3191933" cy="4026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0AB72C7-0B31-4D78-A65A-BB4BB0FD20B0}"/>
                </a:ext>
              </a:extLst>
            </p:cNvPr>
            <p:cNvSpPr/>
            <p:nvPr/>
          </p:nvSpPr>
          <p:spPr>
            <a:xfrm>
              <a:off x="8978899" y="4001294"/>
              <a:ext cx="254000" cy="232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AE12DBDA-DBF0-477B-A9F4-CD928D38E1A4}"/>
                </a:ext>
              </a:extLst>
            </p:cNvPr>
            <p:cNvCxnSpPr>
              <a:stCxn id="7" idx="6"/>
              <a:endCxn id="5" idx="6"/>
            </p:cNvCxnSpPr>
            <p:nvPr/>
          </p:nvCxnSpPr>
          <p:spPr>
            <a:xfrm flipV="1">
              <a:off x="9232899" y="4062148"/>
              <a:ext cx="1468967" cy="5516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EF0F275-E731-4CC3-AA78-9BD20A11A29E}"/>
                </a:ext>
              </a:extLst>
            </p:cNvPr>
            <p:cNvCxnSpPr>
              <a:cxnSpLocks/>
              <a:stCxn id="7" idx="0"/>
              <a:endCxn id="5" idx="0"/>
            </p:cNvCxnSpPr>
            <p:nvPr/>
          </p:nvCxnSpPr>
          <p:spPr>
            <a:xfrm flipV="1">
              <a:off x="9105899" y="2048933"/>
              <a:ext cx="1" cy="195236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E81FD36-357B-4C32-AA71-62A9E8F5D22E}"/>
              </a:ext>
            </a:extLst>
          </p:cNvPr>
          <p:cNvGrpSpPr/>
          <p:nvPr/>
        </p:nvGrpSpPr>
        <p:grpSpPr>
          <a:xfrm rot="5400000">
            <a:off x="7381488" y="4550548"/>
            <a:ext cx="1529475" cy="1929340"/>
            <a:chOff x="7509933" y="2048933"/>
            <a:chExt cx="3191933" cy="402642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43F5C934-3E17-4DCE-A391-ACD449E6BD62}"/>
                </a:ext>
              </a:extLst>
            </p:cNvPr>
            <p:cNvSpPr/>
            <p:nvPr/>
          </p:nvSpPr>
          <p:spPr>
            <a:xfrm>
              <a:off x="7509933" y="2048933"/>
              <a:ext cx="3191933" cy="402642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9556440-BEE7-4DF8-8015-4828DD329AD1}"/>
                </a:ext>
              </a:extLst>
            </p:cNvPr>
            <p:cNvSpPr/>
            <p:nvPr/>
          </p:nvSpPr>
          <p:spPr>
            <a:xfrm>
              <a:off x="8978899" y="4001294"/>
              <a:ext cx="254000" cy="232039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CA2FC3E6-B71A-4A3B-9747-25CDFC831283}"/>
                </a:ext>
              </a:extLst>
            </p:cNvPr>
            <p:cNvCxnSpPr>
              <a:stCxn id="18" idx="6"/>
              <a:endCxn id="17" idx="6"/>
            </p:cNvCxnSpPr>
            <p:nvPr/>
          </p:nvCxnSpPr>
          <p:spPr>
            <a:xfrm flipV="1">
              <a:off x="9232899" y="4062148"/>
              <a:ext cx="1468967" cy="55166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8C6776-FD66-41F6-8C7F-8C9EC69EACA2}"/>
                </a:ext>
              </a:extLst>
            </p:cNvPr>
            <p:cNvCxnSpPr>
              <a:cxnSpLocks/>
              <a:stCxn id="18" idx="0"/>
              <a:endCxn id="17" idx="0"/>
            </p:cNvCxnSpPr>
            <p:nvPr/>
          </p:nvCxnSpPr>
          <p:spPr>
            <a:xfrm flipV="1">
              <a:off x="9105899" y="2048933"/>
              <a:ext cx="1" cy="1952361"/>
            </a:xfrm>
            <a:prstGeom prst="line">
              <a:avLst/>
            </a:prstGeom>
            <a:ln w="571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39C344-8D62-475B-ABF4-B6E7604F3129}"/>
              </a:ext>
            </a:extLst>
          </p:cNvPr>
          <p:cNvGrpSpPr/>
          <p:nvPr/>
        </p:nvGrpSpPr>
        <p:grpSpPr>
          <a:xfrm>
            <a:off x="1975507" y="4967113"/>
            <a:ext cx="2074333" cy="911692"/>
            <a:chOff x="3157901" y="5030509"/>
            <a:chExt cx="2074333" cy="911692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6808EAC-D1A8-4625-B511-F1FF3575D002}"/>
                </a:ext>
              </a:extLst>
            </p:cNvPr>
            <p:cNvSpPr/>
            <p:nvPr/>
          </p:nvSpPr>
          <p:spPr>
            <a:xfrm>
              <a:off x="3157902" y="5030509"/>
              <a:ext cx="2074332" cy="9116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2D55F65-1B64-42F4-B280-53B12B7DEA55}"/>
                </a:ext>
              </a:extLst>
            </p:cNvPr>
            <p:cNvSpPr/>
            <p:nvPr/>
          </p:nvSpPr>
          <p:spPr>
            <a:xfrm>
              <a:off x="3157901" y="5030509"/>
              <a:ext cx="2074332" cy="911692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BC24839-6CBD-4411-80BB-72160FBD7082}"/>
              </a:ext>
            </a:extLst>
          </p:cNvPr>
          <p:cNvGrpSpPr/>
          <p:nvPr/>
        </p:nvGrpSpPr>
        <p:grpSpPr>
          <a:xfrm>
            <a:off x="4489693" y="4683920"/>
            <a:ext cx="725634" cy="1650999"/>
            <a:chOff x="5429770" y="4732866"/>
            <a:chExt cx="725634" cy="1650999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6C8492-3166-48CB-84E8-C182EA8791E6}"/>
                </a:ext>
              </a:extLst>
            </p:cNvPr>
            <p:cNvSpPr/>
            <p:nvPr/>
          </p:nvSpPr>
          <p:spPr>
            <a:xfrm rot="16200000">
              <a:off x="4967088" y="5195549"/>
              <a:ext cx="1650999" cy="7256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7DE8A3C-56D4-433C-A1BB-B6C6189D6DBF}"/>
                </a:ext>
              </a:extLst>
            </p:cNvPr>
            <p:cNvSpPr/>
            <p:nvPr/>
          </p:nvSpPr>
          <p:spPr>
            <a:xfrm rot="16200000">
              <a:off x="4967087" y="5195549"/>
              <a:ext cx="1650999" cy="725633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E63CD702-6737-4BED-B247-CBEB93D7BDFD}"/>
                  </a:ext>
                </a:extLst>
              </p14:cNvPr>
              <p14:cNvContentPartPr/>
              <p14:nvPr/>
            </p14:nvContentPartPr>
            <p14:xfrm>
              <a:off x="5270400" y="4743360"/>
              <a:ext cx="1111680" cy="464040"/>
            </p14:xfrm>
          </p:contentPart>
        </mc:Choice>
        <mc:Fallback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E63CD702-6737-4BED-B247-CBEB93D7BD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1040" y="4734000"/>
                <a:ext cx="1130400" cy="48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4122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6D0A-A54F-4051-BF12-10C69DCA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화면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1666B-E50A-4FAA-B287-565A4A082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5625"/>
            <a:ext cx="10820400" cy="4351338"/>
          </a:xfrm>
        </p:spPr>
        <p:txBody>
          <a:bodyPr/>
          <a:lstStyle/>
          <a:p>
            <a:r>
              <a:rPr lang="en-US" altLang="ko-KR" dirty="0"/>
              <a:t> WM_PAINT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내부에 구현되어 있는 코드는 화면의 모든 변경에도 문제없이 출력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화면의 모든 변경 </a:t>
            </a:r>
            <a:r>
              <a:rPr lang="en-US" altLang="ko-KR" dirty="0">
                <a:sym typeface="Wingdings" panose="05000000000000000000" pitchFamily="2" charset="2"/>
              </a:rPr>
              <a:t> WM_PAINT</a:t>
            </a:r>
            <a:r>
              <a:rPr lang="ko-KR" altLang="en-US" dirty="0">
                <a:sym typeface="Wingdings" panose="05000000000000000000" pitchFamily="2" charset="2"/>
              </a:rPr>
              <a:t>가 호출되는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창 크기 조절</a:t>
            </a:r>
            <a:r>
              <a:rPr lang="en-US" altLang="ko-KR" dirty="0"/>
              <a:t>, </a:t>
            </a:r>
            <a:r>
              <a:rPr lang="ko-KR" altLang="en-US" dirty="0"/>
              <a:t>창의 최대화</a:t>
            </a:r>
            <a:r>
              <a:rPr lang="en-US" altLang="ko-KR" dirty="0"/>
              <a:t>, </a:t>
            </a:r>
            <a:r>
              <a:rPr lang="ko-KR" altLang="en-US" dirty="0"/>
              <a:t>창의 최소화</a:t>
            </a:r>
            <a:r>
              <a:rPr lang="en-US" altLang="ko-KR" dirty="0"/>
              <a:t>, </a:t>
            </a:r>
            <a:r>
              <a:rPr lang="ko-KR" altLang="en-US" dirty="0"/>
              <a:t>화면 밖으로 이동하는 경우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프로그램이 실행되고 난 직후 </a:t>
            </a:r>
            <a:r>
              <a:rPr lang="en-US" altLang="ko-KR" dirty="0"/>
              <a:t>OS</a:t>
            </a:r>
            <a:r>
              <a:rPr lang="ko-KR" altLang="en-US" dirty="0"/>
              <a:t>에 의해 한번 호출 </a:t>
            </a:r>
            <a:r>
              <a:rPr lang="en-US" altLang="ko-KR" dirty="0"/>
              <a:t>(</a:t>
            </a:r>
            <a:r>
              <a:rPr lang="ko-KR" altLang="en-US" dirty="0"/>
              <a:t>자동으로 호출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 </a:t>
            </a:r>
            <a:r>
              <a:rPr lang="ko-KR" altLang="en-US" dirty="0"/>
              <a:t>프로그래머의 요청에 의해 </a:t>
            </a:r>
            <a:r>
              <a:rPr lang="en-US" altLang="ko-KR" dirty="0"/>
              <a:t>OS</a:t>
            </a:r>
            <a:r>
              <a:rPr lang="ko-KR" altLang="en-US" dirty="0"/>
              <a:t>가 호출해주는 경우</a:t>
            </a:r>
            <a:endParaRPr lang="en-US" altLang="ko-KR" dirty="0"/>
          </a:p>
          <a:p>
            <a:r>
              <a:rPr lang="en-US" altLang="ko-KR" dirty="0"/>
              <a:t> HDC (Handle Device Context)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화면에 그리기를 요청할 때 반드시 필요한 자료 구조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획득 방법 </a:t>
            </a:r>
            <a:r>
              <a:rPr lang="en-US" altLang="ko-KR" dirty="0"/>
              <a:t>1 – WM_PAINT</a:t>
            </a:r>
            <a:r>
              <a:rPr lang="ko-KR" altLang="en-US" dirty="0"/>
              <a:t>에서 </a:t>
            </a:r>
            <a:r>
              <a:rPr lang="en-US" altLang="ko-KR" dirty="0" err="1"/>
              <a:t>BeginPaint</a:t>
            </a:r>
            <a:r>
              <a:rPr lang="en-US" altLang="ko-KR" dirty="0"/>
              <a:t>( )</a:t>
            </a:r>
            <a:r>
              <a:rPr lang="ko-KR" altLang="en-US" dirty="0"/>
              <a:t>로 획득</a:t>
            </a:r>
            <a:r>
              <a:rPr lang="en-US" altLang="ko-KR" dirty="0"/>
              <a:t>, </a:t>
            </a:r>
            <a:r>
              <a:rPr lang="en-US" altLang="ko-KR" dirty="0" err="1"/>
              <a:t>EndPaint</a:t>
            </a:r>
            <a:r>
              <a:rPr lang="en-US" altLang="ko-KR" dirty="0"/>
              <a:t>( ) </a:t>
            </a:r>
            <a:r>
              <a:rPr lang="ko-KR" altLang="en-US" dirty="0"/>
              <a:t>해제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획득 방법 </a:t>
            </a:r>
            <a:r>
              <a:rPr lang="en-US" altLang="ko-KR" dirty="0"/>
              <a:t>2 – WM_PAINT </a:t>
            </a:r>
            <a:r>
              <a:rPr lang="ko-KR" altLang="en-US" dirty="0"/>
              <a:t>이외에서 </a:t>
            </a:r>
            <a:r>
              <a:rPr lang="en-US" altLang="ko-KR" dirty="0" err="1"/>
              <a:t>GetDC</a:t>
            </a:r>
            <a:r>
              <a:rPr lang="en-US" altLang="ko-KR" dirty="0"/>
              <a:t>( )</a:t>
            </a:r>
            <a:r>
              <a:rPr lang="ko-KR" altLang="en-US" dirty="0"/>
              <a:t>로 회득</a:t>
            </a:r>
            <a:r>
              <a:rPr lang="en-US" altLang="ko-KR" dirty="0"/>
              <a:t>, </a:t>
            </a:r>
            <a:r>
              <a:rPr lang="en-US" altLang="ko-KR" dirty="0" err="1"/>
              <a:t>ReleaseDC</a:t>
            </a:r>
            <a:r>
              <a:rPr lang="en-US" altLang="ko-KR" dirty="0"/>
              <a:t>( ) </a:t>
            </a:r>
            <a:r>
              <a:rPr lang="ko-KR" altLang="en-US" dirty="0"/>
              <a:t>해제</a:t>
            </a:r>
          </a:p>
        </p:txBody>
      </p:sp>
    </p:spTree>
    <p:extLst>
      <p:ext uri="{BB962C8B-B14F-4D97-AF65-F5344CB8AC3E}">
        <p14:creationId xmlns:p14="http://schemas.microsoft.com/office/powerpoint/2010/main" val="903262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70BEF-85E3-4792-AA6D-B4324934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92F8D0-CD51-4F54-B20F-DB6D45BC7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마우스 입력</a:t>
            </a:r>
            <a:endParaRPr lang="en-US" altLang="ko-KR" dirty="0"/>
          </a:p>
          <a:p>
            <a:pPr lvl="1"/>
            <a:r>
              <a:rPr lang="en-US" altLang="ko-KR" dirty="0"/>
              <a:t> WM_LBUTTONDOWN, WM_LBUTTONUP, WM_MOUSEMOVE</a:t>
            </a:r>
          </a:p>
          <a:p>
            <a:pPr lvl="1"/>
            <a:r>
              <a:rPr lang="en-US" altLang="ko-KR" dirty="0"/>
              <a:t> H/W </a:t>
            </a:r>
            <a:r>
              <a:rPr lang="ko-KR" altLang="en-US" dirty="0"/>
              <a:t>관련된 사용자 입력을 모든 단계가 구분된다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단계별로 구성되므로</a:t>
            </a:r>
            <a:r>
              <a:rPr lang="en-US" altLang="ko-KR" dirty="0"/>
              <a:t>, </a:t>
            </a:r>
            <a:r>
              <a:rPr lang="ko-KR" altLang="en-US" dirty="0"/>
              <a:t>사용자가 </a:t>
            </a:r>
            <a:r>
              <a:rPr lang="ko-KR" altLang="en-US" dirty="0" err="1"/>
              <a:t>입력할때마다</a:t>
            </a:r>
            <a:r>
              <a:rPr lang="ko-KR" altLang="en-US" dirty="0"/>
              <a:t> </a:t>
            </a:r>
            <a:r>
              <a:rPr lang="en-US" altLang="ko-KR" dirty="0"/>
              <a:t>WM</a:t>
            </a:r>
            <a:r>
              <a:rPr lang="ko-KR" altLang="en-US" dirty="0"/>
              <a:t>가 발생한다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함수 </a:t>
            </a:r>
            <a:r>
              <a:rPr lang="en-US" altLang="ko-KR" dirty="0"/>
              <a:t>: OS</a:t>
            </a:r>
            <a:r>
              <a:rPr lang="ko-KR" altLang="en-US" dirty="0"/>
              <a:t>가 호출하는 함수</a:t>
            </a:r>
            <a:r>
              <a:rPr lang="en-US" altLang="ko-KR" dirty="0"/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일반 함수와 동일한 성격</a:t>
            </a:r>
            <a:r>
              <a:rPr lang="ko-KR" altLang="en-US" dirty="0"/>
              <a:t>을 갖는다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이전</a:t>
            </a:r>
            <a:r>
              <a:rPr lang="en-US" altLang="ko-KR" dirty="0"/>
              <a:t> </a:t>
            </a:r>
            <a:r>
              <a:rPr lang="ko-KR" altLang="en-US" dirty="0" err="1"/>
              <a:t>콜백</a:t>
            </a:r>
            <a:r>
              <a:rPr lang="ko-KR" altLang="en-US" dirty="0"/>
              <a:t> 시에 정보를 보관하려면 전역 변수를 사용해야 한다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pPr lvl="1"/>
            <a:r>
              <a:rPr lang="en-US" altLang="ko-KR" dirty="0"/>
              <a:t> x, y </a:t>
            </a:r>
            <a:r>
              <a:rPr lang="ko-KR" altLang="en-US" dirty="0"/>
              <a:t>좌표 값을 획득하는 방법</a:t>
            </a:r>
            <a:endParaRPr lang="en-US" altLang="ko-KR" dirty="0"/>
          </a:p>
          <a:p>
            <a:pPr lvl="2"/>
            <a:r>
              <a:rPr lang="en-US" altLang="ko-KR" dirty="0"/>
              <a:t> </a:t>
            </a:r>
            <a:r>
              <a:rPr lang="en-US" altLang="ko-KR" dirty="0" err="1"/>
              <a:t>lParam</a:t>
            </a:r>
            <a:r>
              <a:rPr lang="ko-KR" altLang="en-US" dirty="0"/>
              <a:t>으로부터 획득</a:t>
            </a:r>
            <a:endParaRPr lang="en-US" altLang="ko-KR" dirty="0"/>
          </a:p>
          <a:p>
            <a:pPr lvl="2"/>
            <a:r>
              <a:rPr lang="en-US" altLang="ko-KR" dirty="0"/>
              <a:t> LOWORD( ) </a:t>
            </a:r>
            <a:r>
              <a:rPr lang="ko-KR" altLang="en-US" dirty="0"/>
              <a:t>매크로</a:t>
            </a:r>
            <a:r>
              <a:rPr lang="en-US" altLang="ko-KR" dirty="0"/>
              <a:t> – x </a:t>
            </a:r>
            <a:r>
              <a:rPr lang="ko-KR" altLang="en-US" dirty="0"/>
              <a:t>좌표</a:t>
            </a:r>
            <a:endParaRPr lang="en-US" altLang="ko-KR" dirty="0"/>
          </a:p>
          <a:p>
            <a:pPr lvl="2"/>
            <a:r>
              <a:rPr lang="en-US" altLang="ko-KR" dirty="0"/>
              <a:t> HIWORD( ) </a:t>
            </a:r>
            <a:r>
              <a:rPr lang="ko-KR" altLang="en-US" dirty="0"/>
              <a:t>매크로 </a:t>
            </a:r>
            <a:r>
              <a:rPr lang="en-US" altLang="ko-KR" dirty="0"/>
              <a:t>– y </a:t>
            </a:r>
            <a:r>
              <a:rPr lang="ko-KR" altLang="en-US" dirty="0"/>
              <a:t>좌표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CF8D637-F42B-45FA-8319-D2D826F6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244661"/>
            <a:ext cx="3762900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6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E7D72F-0C15-47CF-9268-27794826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자유선 그리기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3AA403-60D0-468A-90E3-727E3C0A1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마우스 커서 - 무료 편집 도구개 아이콘">
            <a:extLst>
              <a:ext uri="{FF2B5EF4-FFF2-40B4-BE49-F238E27FC236}">
                <a16:creationId xmlns:a16="http://schemas.microsoft.com/office/drawing/2014/main" id="{2572CB93-57AC-4FB7-AE9E-EA889DA66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6029" y="5322357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7B6E245D-DEA1-4705-9FA4-E4C503812DA9}"/>
              </a:ext>
            </a:extLst>
          </p:cNvPr>
          <p:cNvSpPr/>
          <p:nvPr/>
        </p:nvSpPr>
        <p:spPr>
          <a:xfrm>
            <a:off x="4372897" y="5113867"/>
            <a:ext cx="313266" cy="3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092698-A0E8-4ABC-B8AE-646D799C3353}"/>
              </a:ext>
            </a:extLst>
          </p:cNvPr>
          <p:cNvSpPr txBox="1"/>
          <p:nvPr/>
        </p:nvSpPr>
        <p:spPr>
          <a:xfrm>
            <a:off x="4933165" y="5400700"/>
            <a:ext cx="6086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x,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y </a:t>
            </a:r>
            <a:r>
              <a:rPr lang="en-US" altLang="ko-KR" dirty="0"/>
              <a:t>– </a:t>
            </a:r>
            <a:r>
              <a:rPr lang="ko-KR" altLang="en-US" dirty="0"/>
              <a:t>콜백함수의 인수로 전달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마우스 이동이나 다른 </a:t>
            </a:r>
            <a:r>
              <a:rPr lang="en-US" altLang="ko-KR" dirty="0">
                <a:sym typeface="Wingdings" panose="05000000000000000000" pitchFamily="2" charset="2"/>
              </a:rPr>
              <a:t>WM</a:t>
            </a:r>
            <a:r>
              <a:rPr lang="ko-KR" altLang="en-US" dirty="0">
                <a:sym typeface="Wingdings" panose="05000000000000000000" pitchFamily="2" charset="2"/>
              </a:rPr>
              <a:t>가 전달되면 </a:t>
            </a:r>
            <a:r>
              <a:rPr lang="en-US" altLang="ko-KR" dirty="0">
                <a:sym typeface="Wingdings" panose="05000000000000000000" pitchFamily="2" charset="2"/>
              </a:rPr>
              <a:t>x, y </a:t>
            </a:r>
            <a:r>
              <a:rPr lang="ko-KR" altLang="en-US" dirty="0">
                <a:sym typeface="Wingdings" panose="05000000000000000000" pitchFamily="2" charset="2"/>
              </a:rPr>
              <a:t>값은 삭제</a:t>
            </a:r>
            <a:endParaRPr lang="ko-KR" altLang="en-US" dirty="0"/>
          </a:p>
        </p:txBody>
      </p:sp>
      <p:pic>
        <p:nvPicPr>
          <p:cNvPr id="7" name="Picture 2" descr="마우스 커서 - 무료 편집 도구개 아이콘">
            <a:extLst>
              <a:ext uri="{FF2B5EF4-FFF2-40B4-BE49-F238E27FC236}">
                <a16:creationId xmlns:a16="http://schemas.microsoft.com/office/drawing/2014/main" id="{67FAA217-8A99-4325-838C-C1E525E632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1936" y="4544482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260431C0-5858-4A0B-8A75-CAB4389EE77B}"/>
              </a:ext>
            </a:extLst>
          </p:cNvPr>
          <p:cNvSpPr/>
          <p:nvPr/>
        </p:nvSpPr>
        <p:spPr>
          <a:xfrm>
            <a:off x="5078804" y="4335992"/>
            <a:ext cx="313266" cy="3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BB5269-FA5A-4B23-B97E-2B71BC46BFCF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640286" y="4603381"/>
            <a:ext cx="484395" cy="556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739C675-2813-42EA-A6DD-6A85FDF8470C}"/>
              </a:ext>
            </a:extLst>
          </p:cNvPr>
          <p:cNvSpPr txBox="1"/>
          <p:nvPr/>
        </p:nvSpPr>
        <p:spPr>
          <a:xfrm>
            <a:off x="4221965" y="46108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F8C38C-71D9-45E1-8197-8357F7BB53A0}"/>
              </a:ext>
            </a:extLst>
          </p:cNvPr>
          <p:cNvSpPr txBox="1"/>
          <p:nvPr/>
        </p:nvSpPr>
        <p:spPr>
          <a:xfrm>
            <a:off x="5613999" y="4696896"/>
            <a:ext cx="4977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x’,</a:t>
            </a:r>
            <a:r>
              <a:rPr lang="ko-KR" altLang="en-US" b="1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y’ </a:t>
            </a:r>
            <a:r>
              <a:rPr lang="en-US" altLang="ko-KR" dirty="0"/>
              <a:t>– </a:t>
            </a:r>
            <a:r>
              <a:rPr lang="ko-KR" altLang="en-US" dirty="0"/>
              <a:t>콜백함수의 인수로 전달</a:t>
            </a:r>
            <a:endParaRPr lang="en-US" altLang="ko-KR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x, y</a:t>
            </a:r>
            <a:r>
              <a:rPr lang="en-US" altLang="ko-KR" dirty="0"/>
              <a:t>, NULL); </a:t>
            </a:r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1"/>
                </a:solidFill>
              </a:rPr>
              <a:t>x’, y’</a:t>
            </a:r>
            <a:r>
              <a:rPr lang="en-US" altLang="ko-KR" dirty="0"/>
              <a:t>);</a:t>
            </a:r>
          </a:p>
        </p:txBody>
      </p:sp>
      <p:pic>
        <p:nvPicPr>
          <p:cNvPr id="14" name="Picture 2" descr="마우스 커서 - 무료 편집 도구개 아이콘">
            <a:extLst>
              <a:ext uri="{FF2B5EF4-FFF2-40B4-BE49-F238E27FC236}">
                <a16:creationId xmlns:a16="http://schemas.microsoft.com/office/drawing/2014/main" id="{0F3F98FF-F243-414C-8CB0-B8A2811C7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267" y="3739277"/>
            <a:ext cx="612775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타원 14">
            <a:extLst>
              <a:ext uri="{FF2B5EF4-FFF2-40B4-BE49-F238E27FC236}">
                <a16:creationId xmlns:a16="http://schemas.microsoft.com/office/drawing/2014/main" id="{A8455580-2207-4976-8430-F0C95BE15FE7}"/>
              </a:ext>
            </a:extLst>
          </p:cNvPr>
          <p:cNvSpPr/>
          <p:nvPr/>
        </p:nvSpPr>
        <p:spPr>
          <a:xfrm>
            <a:off x="5725135" y="3530787"/>
            <a:ext cx="313266" cy="3132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653533-86C7-4727-A7C8-2CE49D0B0175}"/>
              </a:ext>
            </a:extLst>
          </p:cNvPr>
          <p:cNvSpPr txBox="1"/>
          <p:nvPr/>
        </p:nvSpPr>
        <p:spPr>
          <a:xfrm>
            <a:off x="4868296" y="380563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이동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106E8FE-4D55-4AFC-8725-85F1EBEDF2E3}"/>
              </a:ext>
            </a:extLst>
          </p:cNvPr>
          <p:cNvCxnSpPr>
            <a:cxnSpLocks/>
            <a:stCxn id="8" idx="7"/>
            <a:endCxn id="15" idx="3"/>
          </p:cNvCxnSpPr>
          <p:nvPr/>
        </p:nvCxnSpPr>
        <p:spPr>
          <a:xfrm flipV="1">
            <a:off x="5346193" y="3798176"/>
            <a:ext cx="424819" cy="58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0C64FDE-2AB5-4A61-9113-16A791746E47}"/>
              </a:ext>
            </a:extLst>
          </p:cNvPr>
          <p:cNvCxnSpPr>
            <a:endCxn id="4" idx="1"/>
          </p:cNvCxnSpPr>
          <p:nvPr/>
        </p:nvCxnSpPr>
        <p:spPr>
          <a:xfrm>
            <a:off x="757630" y="2912533"/>
            <a:ext cx="3661144" cy="22472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136616-742E-48DB-A547-4EB095EE65D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757630" y="2912533"/>
            <a:ext cx="4367051" cy="1469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0931B788-2118-4E6A-A8A7-B70ED5D0D70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757630" y="2903732"/>
            <a:ext cx="5013382" cy="672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0FA611F-067F-4748-8BCD-3336AA7426BC}"/>
              </a:ext>
            </a:extLst>
          </p:cNvPr>
          <p:cNvSpPr txBox="1"/>
          <p:nvPr/>
        </p:nvSpPr>
        <p:spPr>
          <a:xfrm>
            <a:off x="6330181" y="3860998"/>
            <a:ext cx="5182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accent2"/>
                </a:solidFill>
              </a:rPr>
              <a:t>x’’,</a:t>
            </a:r>
            <a:r>
              <a:rPr lang="ko-KR" altLang="en-US" b="1" dirty="0">
                <a:solidFill>
                  <a:schemeClr val="accent2"/>
                </a:solidFill>
              </a:rPr>
              <a:t> </a:t>
            </a:r>
            <a:r>
              <a:rPr lang="en-US" altLang="ko-KR" b="1" dirty="0">
                <a:solidFill>
                  <a:schemeClr val="accent2"/>
                </a:solidFill>
              </a:rPr>
              <a:t>y’’</a:t>
            </a:r>
            <a:r>
              <a:rPr lang="en-US" altLang="ko-KR" dirty="0"/>
              <a:t> – </a:t>
            </a:r>
            <a:r>
              <a:rPr lang="ko-KR" altLang="en-US" dirty="0"/>
              <a:t>콜백함수의 인수로 전달</a:t>
            </a:r>
            <a:endParaRPr lang="en-US" altLang="ko-KR" dirty="0"/>
          </a:p>
          <a:p>
            <a:r>
              <a:rPr lang="en-US" altLang="ko-KR" dirty="0" err="1"/>
              <a:t>MoveToEx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  <a:r>
              <a:rPr lang="en-US" altLang="ko-KR" b="1" dirty="0">
                <a:solidFill>
                  <a:srgbClr val="0070C0"/>
                </a:solidFill>
              </a:rPr>
              <a:t>x’, y’</a:t>
            </a:r>
            <a:r>
              <a:rPr lang="en-US" altLang="ko-KR" b="1" dirty="0"/>
              <a:t>, </a:t>
            </a:r>
            <a:r>
              <a:rPr lang="en-US" altLang="ko-KR" dirty="0"/>
              <a:t>NULL); </a:t>
            </a:r>
            <a:r>
              <a:rPr lang="en-US" altLang="ko-KR" dirty="0" err="1"/>
              <a:t>LineTo</a:t>
            </a:r>
            <a:r>
              <a:rPr lang="en-US" altLang="ko-KR" dirty="0"/>
              <a:t>(</a:t>
            </a:r>
            <a:r>
              <a:rPr lang="en-US" altLang="ko-KR" dirty="0" err="1"/>
              <a:t>hdc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chemeClr val="accent2"/>
                </a:solidFill>
              </a:rPr>
              <a:t>x’’, y’’</a:t>
            </a:r>
            <a:r>
              <a:rPr lang="en-US" altLang="ko-KR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8743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B540A-EB72-464E-AB84-E484464C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B846B-C743-4420-BF90-105C7F826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9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385</Words>
  <Application>Microsoft Office PowerPoint</Application>
  <PresentationFormat>와이드스크린</PresentationFormat>
  <Paragraphs>41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0909</vt:lpstr>
      <vt:lpstr>화면 그리기</vt:lpstr>
      <vt:lpstr>화면 그리기</vt:lpstr>
      <vt:lpstr>사용자 입력</vt:lpstr>
      <vt:lpstr>자유선 그리기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0909</dc:title>
  <dc:creator>YUHAN</dc:creator>
  <cp:lastModifiedBy>YUHAN</cp:lastModifiedBy>
  <cp:revision>7</cp:revision>
  <dcterms:created xsi:type="dcterms:W3CDTF">2025-09-09T00:02:59Z</dcterms:created>
  <dcterms:modified xsi:type="dcterms:W3CDTF">2025-09-09T01:13:34Z</dcterms:modified>
</cp:coreProperties>
</file>