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EBF35-1C4B-47E2-935E-C1ED0C428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EB38D0-D1C6-423F-AA16-79D9642EF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1CD45-25C3-4283-9877-F2CFB2E17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D1A-BAEF-48DB-A68A-3518750F19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2752F-C4A9-4FF7-B4B0-1AC74F26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A9F21-04CA-4D0D-9526-90BCB11F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DC95-B2FF-43E8-961E-64095DA0B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9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5D7A9-A6B7-4506-858D-FDF77743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A168FC-B39D-4480-AB55-A59F53AF4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DA171-A80C-42BB-9080-5CB80BEA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D1A-BAEF-48DB-A68A-3518750F19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5F160-1327-4052-BC2E-24ECABE2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C68E-4028-4629-B7CB-3F4D3EA29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DC95-B2FF-43E8-961E-64095DA0B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9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AD510F-9AE9-40F0-91B7-152B299C7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DF635-0B84-4F4F-90BD-83457AD20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CDDAE1-C208-4B76-A7C4-0373B73A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D1A-BAEF-48DB-A68A-3518750F19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32E4C-B0B0-4F57-8D8A-17087428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3CE59-CA74-452A-BE21-CD72B796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DC95-B2FF-43E8-961E-64095DA0B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67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76735-60DD-4CB7-B80D-31D6ACED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5E675-0F27-4A40-97CC-5AB66400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CDFD6-51F4-4693-9EED-17290518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D1A-BAEF-48DB-A68A-3518750F19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FFC38-F567-479A-8613-81E2E412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4F411-CCDD-418E-9E08-C51C4A11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DC95-B2FF-43E8-961E-64095DA0B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5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38252-649D-4CD9-9D9A-AF3688C6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29B145-64EE-4C7E-8667-4E521704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5CE18C-615B-4498-9EDE-18D57B7B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D1A-BAEF-48DB-A68A-3518750F19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3E551-90E0-4863-B563-0245E483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D61FC1-C083-4EA5-B073-41860474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DC95-B2FF-43E8-961E-64095DA0B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0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AA4B5-0136-4F64-82FA-88DCA62C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F4208-13F0-405A-BC0F-316037BD8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2A14AD-7A04-432C-B2DB-DB557191E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44B28-6F0B-4C45-883A-2B13B0D7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D1A-BAEF-48DB-A68A-3518750F19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C12E6E-FBEB-4DB4-9418-C5BEE88C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7B29-3B01-4665-AFFC-561E0A25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DC95-B2FF-43E8-961E-64095DA0B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F21D9-74D3-41E3-B836-22A93BD7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1546A-5B3C-4229-B127-697C77A5C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4923F8-40F7-4CDC-8C8A-FA5F8EA2F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14E620-2596-4350-8783-E80728B60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DF856B-5DC2-4CF0-88C2-9F45C4F31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95675A-CD00-4EB9-A4CF-45626B34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D1A-BAEF-48DB-A68A-3518750F19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FF6DC3-4EE2-4F84-80EA-5F2FDCD8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F7CE59-9A6D-4C52-A0A0-D3E5C1D6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DC95-B2FF-43E8-961E-64095DA0B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5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5AE53-28C5-412E-9C17-5FB81E08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D8099F-BFCE-4402-AE7D-FA40C234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D1A-BAEF-48DB-A68A-3518750F19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4C8B1-8E20-40B6-87B6-EA101C81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C9E2D9-DA29-4767-97A6-680C03A5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DC95-B2FF-43E8-961E-64095DA0B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60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34513A-C924-44F2-AF07-86DFE681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D1A-BAEF-48DB-A68A-3518750F19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AF1D20-AA19-4655-A020-160E9F06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E695B5-59E4-465E-9DC1-17AF054C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DC95-B2FF-43E8-961E-64095DA0B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3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EBCE3-7CCD-4AC1-9E8F-B343D97A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1C5BB-E8F5-44C7-ADA7-17E0518A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E935D-BC2D-4AA8-A63B-00D7FA22C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FE7EB-26B9-4777-9B1D-C77ADBB4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D1A-BAEF-48DB-A68A-3518750F19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2BA09-38B4-4514-8DF4-9E3267844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68C50-7C75-4AEB-8F1B-1373DCA0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DC95-B2FF-43E8-961E-64095DA0B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16EB-DED2-4501-91D5-33049418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83B886-3BE8-443B-A6F5-34C6FB24E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3A66FE-7621-42E7-B4A8-D043DB8FB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B47487-C2CF-4829-BC94-2D8821C1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BD1A-BAEF-48DB-A68A-3518750F19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388556-FE6C-4ABA-8066-8788BD26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C2B3B-3951-479C-8127-AF11896B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DC95-B2FF-43E8-961E-64095DA0B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09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BE69E1-D423-4F3F-8C7C-DA6185D8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28B5C-D313-424D-B584-F053829F2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1BCC28-D39E-4E6A-BF3C-93C572BF2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BD1A-BAEF-48DB-A68A-3518750F19F6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586E5-5F69-4707-8480-73F92369B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A00E0-E57C-4F65-A2DF-9C609107F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3DC95-B2FF-43E8-961E-64095DA0BE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70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3FF98-D1F4-4F49-BF50-C54252B5E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0909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E0D4DD-EEE4-4DE1-B8AC-A09FAE2E7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9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83155-5466-4D27-AB91-D55AB4E8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46553-1270-4A48-88AC-7FD7D2B9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윈도우</a:t>
            </a:r>
            <a:r>
              <a:rPr lang="en-US" altLang="ko-KR" dirty="0"/>
              <a:t>(GUI 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  <a:r>
              <a:rPr lang="ko-KR" altLang="en-US" dirty="0"/>
              <a:t>에서의 화면 그리기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화면은 </a:t>
            </a:r>
            <a:r>
              <a:rPr lang="en-US" altLang="ko-KR" dirty="0"/>
              <a:t>OS</a:t>
            </a:r>
            <a:r>
              <a:rPr lang="ko-KR" altLang="en-US" dirty="0"/>
              <a:t>의 것이다</a:t>
            </a:r>
            <a:r>
              <a:rPr lang="en-US" altLang="ko-KR" dirty="0"/>
              <a:t>. </a:t>
            </a:r>
            <a:r>
              <a:rPr lang="ko-KR" altLang="en-US" dirty="0"/>
              <a:t>따라서 그리기는 결국 </a:t>
            </a:r>
            <a:r>
              <a:rPr lang="en-US" altLang="ko-KR" dirty="0"/>
              <a:t>OS</a:t>
            </a:r>
            <a:r>
              <a:rPr lang="ko-KR" altLang="en-US" dirty="0"/>
              <a:t>에게 요청하는 것이다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면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 : 2D </a:t>
            </a:r>
            <a:r>
              <a:rPr lang="ko-KR" altLang="en-US" dirty="0"/>
              <a:t>그래픽은 그리는 순서가 가장 아래에 위치한다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그리기 요청 </a:t>
            </a:r>
            <a:r>
              <a:rPr lang="en-US" altLang="ko-KR" dirty="0"/>
              <a:t>API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선 그리기 </a:t>
            </a:r>
            <a:r>
              <a:rPr lang="en-US" altLang="ko-KR" dirty="0"/>
              <a:t>: </a:t>
            </a:r>
            <a:r>
              <a:rPr lang="en-US" altLang="ko-KR" dirty="0" err="1"/>
              <a:t>MoveToEx</a:t>
            </a:r>
            <a:r>
              <a:rPr lang="en-US" altLang="ko-KR" dirty="0"/>
              <a:t>( ) – </a:t>
            </a:r>
            <a:r>
              <a:rPr lang="ko-KR" altLang="en-US" dirty="0"/>
              <a:t>시작점 설정</a:t>
            </a:r>
            <a:r>
              <a:rPr lang="en-US" altLang="ko-KR" dirty="0"/>
              <a:t>, </a:t>
            </a:r>
            <a:r>
              <a:rPr lang="en-US" altLang="ko-KR" dirty="0" err="1"/>
              <a:t>LineTo</a:t>
            </a:r>
            <a:r>
              <a:rPr lang="en-US" altLang="ko-KR" dirty="0"/>
              <a:t>( ) – </a:t>
            </a:r>
            <a:r>
              <a:rPr lang="ko-KR" altLang="en-US" dirty="0"/>
              <a:t>끝점 설정 및 그리기 요청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사각형 그리기 </a:t>
            </a:r>
            <a:r>
              <a:rPr lang="en-US" altLang="ko-KR" dirty="0"/>
              <a:t>: Rectangle( ) – 2</a:t>
            </a:r>
            <a:r>
              <a:rPr lang="ko-KR" altLang="en-US" dirty="0"/>
              <a:t>개의 좌표 값을 전달 </a:t>
            </a:r>
            <a:r>
              <a:rPr lang="en-US" altLang="ko-KR" dirty="0"/>
              <a:t>(left, top, right, bottom)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타원 그리기 </a:t>
            </a:r>
            <a:r>
              <a:rPr lang="en-US" altLang="ko-KR" dirty="0"/>
              <a:t>: Ellipse( ) – 2</a:t>
            </a:r>
            <a:r>
              <a:rPr lang="ko-KR" altLang="en-US" dirty="0"/>
              <a:t>개의 좌표 값을 전달 </a:t>
            </a:r>
            <a:r>
              <a:rPr lang="en-US" altLang="ko-KR" dirty="0"/>
              <a:t>– </a:t>
            </a:r>
            <a:r>
              <a:rPr lang="ko-KR" altLang="en-US" dirty="0"/>
              <a:t>내접하는 원을 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37097E5-8A4C-408C-ABA5-3E904369F5A6}"/>
              </a:ext>
            </a:extLst>
          </p:cNvPr>
          <p:cNvGrpSpPr/>
          <p:nvPr/>
        </p:nvGrpSpPr>
        <p:grpSpPr>
          <a:xfrm>
            <a:off x="6877909" y="4762011"/>
            <a:ext cx="2670409" cy="1580052"/>
            <a:chOff x="4888570" y="3783257"/>
            <a:chExt cx="4749799" cy="281040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7406186-AE50-4220-9F1C-0750DC7298B0}"/>
                </a:ext>
              </a:extLst>
            </p:cNvPr>
            <p:cNvSpPr/>
            <p:nvPr/>
          </p:nvSpPr>
          <p:spPr>
            <a:xfrm rot="16200000">
              <a:off x="5866470" y="2957229"/>
              <a:ext cx="2658533" cy="4614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7DF499E-F7E5-4338-B887-85F37D3E5673}"/>
                </a:ext>
              </a:extLst>
            </p:cNvPr>
            <p:cNvSpPr/>
            <p:nvPr/>
          </p:nvSpPr>
          <p:spPr>
            <a:xfrm>
              <a:off x="7128003" y="5128929"/>
              <a:ext cx="270933" cy="27093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FD4F6ED-3488-4181-A633-6CB17E313E28}"/>
                </a:ext>
              </a:extLst>
            </p:cNvPr>
            <p:cNvSpPr/>
            <p:nvPr/>
          </p:nvSpPr>
          <p:spPr>
            <a:xfrm>
              <a:off x="7128003" y="3783257"/>
              <a:ext cx="270933" cy="27093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FF2BED7-950E-4D47-88E3-BE66F7CBA3AB}"/>
                </a:ext>
              </a:extLst>
            </p:cNvPr>
            <p:cNvSpPr/>
            <p:nvPr/>
          </p:nvSpPr>
          <p:spPr>
            <a:xfrm>
              <a:off x="9367436" y="5128929"/>
              <a:ext cx="270933" cy="27093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2D06006-53DA-4F96-A45D-D584F36386B1}"/>
              </a:ext>
            </a:extLst>
          </p:cNvPr>
          <p:cNvGrpSpPr/>
          <p:nvPr/>
        </p:nvGrpSpPr>
        <p:grpSpPr>
          <a:xfrm>
            <a:off x="9889382" y="4411132"/>
            <a:ext cx="1464418" cy="2438489"/>
            <a:chOff x="7941733" y="1208088"/>
            <a:chExt cx="2925233" cy="487097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82E188C-653B-4D15-B4FB-2AB52EA12CF6}"/>
                </a:ext>
              </a:extLst>
            </p:cNvPr>
            <p:cNvSpPr/>
            <p:nvPr/>
          </p:nvSpPr>
          <p:spPr>
            <a:xfrm>
              <a:off x="8077200" y="1329267"/>
              <a:ext cx="2658533" cy="461433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93D4EC6-288C-4890-94B1-822C69BA4FD9}"/>
                </a:ext>
              </a:extLst>
            </p:cNvPr>
            <p:cNvSpPr/>
            <p:nvPr/>
          </p:nvSpPr>
          <p:spPr>
            <a:xfrm>
              <a:off x="9270999" y="1208088"/>
              <a:ext cx="270933" cy="27093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ABFA3E-89CD-4FAA-91CF-C470F7C47860}"/>
                </a:ext>
              </a:extLst>
            </p:cNvPr>
            <p:cNvSpPr/>
            <p:nvPr/>
          </p:nvSpPr>
          <p:spPr>
            <a:xfrm>
              <a:off x="9270999" y="5808133"/>
              <a:ext cx="270933" cy="27093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DA49352-7106-4FCF-8EE9-E98C0EB63B12}"/>
                </a:ext>
              </a:extLst>
            </p:cNvPr>
            <p:cNvSpPr/>
            <p:nvPr/>
          </p:nvSpPr>
          <p:spPr>
            <a:xfrm>
              <a:off x="7941733" y="3428999"/>
              <a:ext cx="270933" cy="27093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A0C762E-C377-4194-8A13-7E4B46E29928}"/>
                </a:ext>
              </a:extLst>
            </p:cNvPr>
            <p:cNvSpPr/>
            <p:nvPr/>
          </p:nvSpPr>
          <p:spPr>
            <a:xfrm>
              <a:off x="10596033" y="3428999"/>
              <a:ext cx="270933" cy="270933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B1D47A-CCB4-423A-BF7D-D711BB78A877}"/>
              </a:ext>
            </a:extLst>
          </p:cNvPr>
          <p:cNvSpPr/>
          <p:nvPr/>
        </p:nvSpPr>
        <p:spPr>
          <a:xfrm>
            <a:off x="1015999" y="5139496"/>
            <a:ext cx="2594249" cy="126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1286428-2876-4B92-997D-4714CBF464CE}"/>
              </a:ext>
            </a:extLst>
          </p:cNvPr>
          <p:cNvSpPr/>
          <p:nvPr/>
        </p:nvSpPr>
        <p:spPr>
          <a:xfrm>
            <a:off x="1021284" y="5138056"/>
            <a:ext cx="2594249" cy="126262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F81FDF-37DD-428F-A6EE-E117FDFAA780}"/>
              </a:ext>
            </a:extLst>
          </p:cNvPr>
          <p:cNvSpPr/>
          <p:nvPr/>
        </p:nvSpPr>
        <p:spPr>
          <a:xfrm rot="5400000">
            <a:off x="4079659" y="5100554"/>
            <a:ext cx="2152161" cy="1047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766E7D8-C52A-4810-9AC5-B01270EE39C1}"/>
              </a:ext>
            </a:extLst>
          </p:cNvPr>
          <p:cNvSpPr/>
          <p:nvPr/>
        </p:nvSpPr>
        <p:spPr>
          <a:xfrm rot="5400000">
            <a:off x="4084944" y="5099114"/>
            <a:ext cx="2152161" cy="104746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BA46D41-7EC9-4507-8455-CA191F048705}"/>
              </a:ext>
            </a:extLst>
          </p:cNvPr>
          <p:cNvSpPr/>
          <p:nvPr/>
        </p:nvSpPr>
        <p:spPr>
          <a:xfrm>
            <a:off x="4553204" y="4490558"/>
            <a:ext cx="152323" cy="1523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B56288-24AA-4B8A-AFAD-E8EAC74657B1}"/>
              </a:ext>
            </a:extLst>
          </p:cNvPr>
          <p:cNvSpPr/>
          <p:nvPr/>
        </p:nvSpPr>
        <p:spPr>
          <a:xfrm>
            <a:off x="5616522" y="6629481"/>
            <a:ext cx="152323" cy="15232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76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03988-2330-4C7D-A52B-EE122D02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6833A-4EFE-467A-B43B-A84C1C42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WM_PAINT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내부에 구현된 코드를 어떤 </a:t>
            </a:r>
            <a:r>
              <a:rPr lang="ko-KR" altLang="en-US" dirty="0" err="1"/>
              <a:t>상태에서든지</a:t>
            </a:r>
            <a:r>
              <a:rPr lang="ko-KR" altLang="en-US" dirty="0"/>
              <a:t> 반드시 화면에 출력한다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화면의 모든 변경 </a:t>
            </a:r>
            <a:r>
              <a:rPr lang="en-US" altLang="ko-KR" dirty="0">
                <a:sym typeface="Wingdings" panose="05000000000000000000" pitchFamily="2" charset="2"/>
              </a:rPr>
              <a:t> WM_PAINT</a:t>
            </a:r>
            <a:r>
              <a:rPr lang="ko-KR" altLang="en-US" dirty="0">
                <a:sym typeface="Wingdings" panose="05000000000000000000" pitchFamily="2" charset="2"/>
              </a:rPr>
              <a:t>가 호출된다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창의 크기 조절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창의 최대화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창의 최소화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화면 밖으로 이동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프로그램이 실행된 다음 </a:t>
            </a:r>
            <a:r>
              <a:rPr lang="en-US" altLang="ko-KR" dirty="0">
                <a:sym typeface="Wingdings" panose="05000000000000000000" pitchFamily="2" charset="2"/>
              </a:rPr>
              <a:t>OS</a:t>
            </a:r>
            <a:r>
              <a:rPr lang="ko-KR" altLang="en-US" dirty="0">
                <a:sym typeface="Wingdings" panose="05000000000000000000" pitchFamily="2" charset="2"/>
              </a:rPr>
              <a:t>에 의해서 자동적으로 한번 호출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프로그래머의 요청에 의해 </a:t>
            </a:r>
            <a:r>
              <a:rPr lang="en-US" altLang="ko-KR" dirty="0">
                <a:sym typeface="Wingdings" panose="05000000000000000000" pitchFamily="2" charset="2"/>
              </a:rPr>
              <a:t>OS</a:t>
            </a:r>
            <a:r>
              <a:rPr lang="ko-KR" altLang="en-US" dirty="0">
                <a:sym typeface="Wingdings" panose="05000000000000000000" pitchFamily="2" charset="2"/>
              </a:rPr>
              <a:t>가 호출해주는 경우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HDC(Handle Device Context)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화면에 그리기를 요청할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반드시 필요한 자료 구조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획득 방법 </a:t>
            </a:r>
            <a:r>
              <a:rPr lang="en-US" altLang="ko-KR" dirty="0">
                <a:sym typeface="Wingdings" panose="05000000000000000000" pitchFamily="2" charset="2"/>
              </a:rPr>
              <a:t>1 – WM_PAINT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 err="1">
                <a:sym typeface="Wingdings" panose="05000000000000000000" pitchFamily="2" charset="2"/>
              </a:rPr>
              <a:t>BeginPaint</a:t>
            </a:r>
            <a:r>
              <a:rPr lang="en-US" altLang="ko-KR" dirty="0">
                <a:sym typeface="Wingdings" panose="05000000000000000000" pitchFamily="2" charset="2"/>
              </a:rPr>
              <a:t>( ) </a:t>
            </a:r>
            <a:r>
              <a:rPr lang="ko-KR" altLang="en-US" dirty="0">
                <a:sym typeface="Wingdings" panose="05000000000000000000" pitchFamily="2" charset="2"/>
              </a:rPr>
              <a:t>획득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해제는 </a:t>
            </a:r>
            <a:r>
              <a:rPr lang="en-US" altLang="ko-KR" dirty="0" err="1">
                <a:sym typeface="Wingdings" panose="05000000000000000000" pitchFamily="2" charset="2"/>
              </a:rPr>
              <a:t>EndPaint</a:t>
            </a:r>
            <a:r>
              <a:rPr lang="en-US" altLang="ko-KR" dirty="0">
                <a:sym typeface="Wingdings" panose="05000000000000000000" pitchFamily="2" charset="2"/>
              </a:rPr>
              <a:t>( 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획득 방법 </a:t>
            </a:r>
            <a:r>
              <a:rPr lang="en-US" altLang="ko-KR" dirty="0">
                <a:sym typeface="Wingdings" panose="05000000000000000000" pitchFamily="2" charset="2"/>
              </a:rPr>
              <a:t>2 – WM_PAINT </a:t>
            </a:r>
            <a:r>
              <a:rPr lang="ko-KR" altLang="en-US" dirty="0">
                <a:sym typeface="Wingdings" panose="05000000000000000000" pitchFamily="2" charset="2"/>
              </a:rPr>
              <a:t>외에서 </a:t>
            </a:r>
            <a:r>
              <a:rPr lang="en-US" altLang="ko-KR" dirty="0" err="1">
                <a:sym typeface="Wingdings" panose="05000000000000000000" pitchFamily="2" charset="2"/>
              </a:rPr>
              <a:t>GetDC</a:t>
            </a:r>
            <a:r>
              <a:rPr lang="en-US" altLang="ko-KR" dirty="0">
                <a:sym typeface="Wingdings" panose="05000000000000000000" pitchFamily="2" charset="2"/>
              </a:rPr>
              <a:t>( )</a:t>
            </a:r>
            <a:r>
              <a:rPr lang="ko-KR" altLang="en-US" dirty="0">
                <a:sym typeface="Wingdings" panose="05000000000000000000" pitchFamily="2" charset="2"/>
              </a:rPr>
              <a:t> 획득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해제는 </a:t>
            </a:r>
            <a:r>
              <a:rPr lang="en-US" altLang="ko-KR" dirty="0" err="1">
                <a:sym typeface="Wingdings" panose="05000000000000000000" pitchFamily="2" charset="2"/>
              </a:rPr>
              <a:t>ReleaseDC</a:t>
            </a:r>
            <a:r>
              <a:rPr lang="en-US" altLang="ko-KR" dirty="0">
                <a:sym typeface="Wingdings" panose="05000000000000000000" pitchFamily="2" charset="2"/>
              </a:rPr>
              <a:t>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E8793-2072-4DFB-8CD2-10F2C7C0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</a:t>
            </a:r>
            <a:r>
              <a:rPr lang="en-US" altLang="ko-KR" dirty="0"/>
              <a:t>- </a:t>
            </a:r>
            <a:r>
              <a:rPr lang="ko-KR" altLang="en-US" dirty="0"/>
              <a:t>마우스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6018D-462D-4D4F-BA95-83A437DD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마우스 입력</a:t>
            </a:r>
            <a:endParaRPr lang="en-US" altLang="ko-KR" dirty="0"/>
          </a:p>
          <a:p>
            <a:pPr lvl="1"/>
            <a:r>
              <a:rPr lang="en-US" altLang="ko-KR" dirty="0"/>
              <a:t> WM_L/RBUTTONDOWN, WM_L/RBUTTONUP, WM_MOUSEMOVE</a:t>
            </a:r>
          </a:p>
          <a:p>
            <a:pPr lvl="1"/>
            <a:r>
              <a:rPr lang="en-US" altLang="ko-KR" dirty="0"/>
              <a:t> H/W </a:t>
            </a:r>
            <a:r>
              <a:rPr lang="ko-KR" altLang="en-US" dirty="0"/>
              <a:t>관련된 사용자 입력은 모든 단계가 별도로 구성된다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단계가 별도로 구성되기 때문에 그때마다 </a:t>
            </a:r>
            <a:r>
              <a:rPr lang="en-US" altLang="ko-KR" dirty="0"/>
              <a:t>WM</a:t>
            </a:r>
            <a:r>
              <a:rPr lang="ko-KR" altLang="en-US" dirty="0"/>
              <a:t>가 발생한다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함수 </a:t>
            </a:r>
            <a:r>
              <a:rPr lang="en-US" altLang="ko-KR" dirty="0"/>
              <a:t>: OS</a:t>
            </a:r>
            <a:r>
              <a:rPr lang="ko-KR" altLang="en-US" dirty="0"/>
              <a:t>가 호출할 수 있는 함수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chemeClr val="accent1"/>
                </a:solidFill>
              </a:rPr>
              <a:t>일반 함수와 동일한 속성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이전에 발생한 </a:t>
            </a:r>
            <a:r>
              <a:rPr lang="ko-KR" altLang="en-US" dirty="0" err="1"/>
              <a:t>콜백에서</a:t>
            </a:r>
            <a:r>
              <a:rPr lang="ko-KR" altLang="en-US" dirty="0"/>
              <a:t> 정보를 보관하려면 전역 변수를 사용</a:t>
            </a:r>
            <a:r>
              <a:rPr lang="en-US" altLang="ko-KR" dirty="0"/>
              <a:t>!!!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x, y </a:t>
            </a:r>
            <a:r>
              <a:rPr lang="ko-KR" altLang="en-US" dirty="0"/>
              <a:t>좌표를 획득하는 방법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lParam</a:t>
            </a:r>
            <a:r>
              <a:rPr lang="ko-KR" altLang="en-US" dirty="0"/>
              <a:t>에서 정보를 획득</a:t>
            </a:r>
            <a:endParaRPr lang="en-US" altLang="ko-KR" dirty="0"/>
          </a:p>
          <a:p>
            <a:pPr lvl="2"/>
            <a:r>
              <a:rPr lang="en-US" altLang="ko-KR" dirty="0"/>
              <a:t> LOWORD( ) </a:t>
            </a:r>
            <a:r>
              <a:rPr lang="ko-KR" altLang="en-US" dirty="0"/>
              <a:t>매크로 </a:t>
            </a:r>
            <a:r>
              <a:rPr lang="en-US" altLang="ko-KR" dirty="0">
                <a:sym typeface="Wingdings" panose="05000000000000000000" pitchFamily="2" charset="2"/>
              </a:rPr>
              <a:t> x</a:t>
            </a:r>
            <a:r>
              <a:rPr lang="ko-KR" altLang="en-US" dirty="0">
                <a:sym typeface="Wingdings" panose="05000000000000000000" pitchFamily="2" charset="2"/>
              </a:rPr>
              <a:t>좌표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HIWORD( ) </a:t>
            </a:r>
            <a:r>
              <a:rPr lang="ko-KR" altLang="en-US" dirty="0">
                <a:sym typeface="Wingdings" panose="05000000000000000000" pitchFamily="2" charset="2"/>
              </a:rPr>
              <a:t>매크로 </a:t>
            </a:r>
            <a:r>
              <a:rPr lang="en-US" altLang="ko-KR" dirty="0">
                <a:sym typeface="Wingdings" panose="05000000000000000000" pitchFamily="2" charset="2"/>
              </a:rPr>
              <a:t> y</a:t>
            </a:r>
            <a:r>
              <a:rPr lang="ko-KR" altLang="en-US" dirty="0">
                <a:sym typeface="Wingdings" panose="05000000000000000000" pitchFamily="2" charset="2"/>
              </a:rPr>
              <a:t>좌표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04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28BE50E9-6439-4352-94C4-31176AE6F3C2}"/>
              </a:ext>
            </a:extLst>
          </p:cNvPr>
          <p:cNvSpPr/>
          <p:nvPr/>
        </p:nvSpPr>
        <p:spPr>
          <a:xfrm>
            <a:off x="4466029" y="5497268"/>
            <a:ext cx="265628" cy="290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9FE969-3FAE-4904-B5E6-53ABBAD3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자유선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80CF9C-84D9-4229-AA01-8B6AB3E35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7327"/>
          </a:xfrm>
        </p:spPr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현재 위치는 다음 위치의 이전 위치가 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현재 </a:t>
            </a:r>
            <a:r>
              <a:rPr lang="en-US" altLang="ko-KR" dirty="0"/>
              <a:t>x, y </a:t>
            </a:r>
            <a:r>
              <a:rPr lang="ko-KR" altLang="en-US" dirty="0"/>
              <a:t>좌표 값은 다음 위치에서 시작 좌표로 설정</a:t>
            </a:r>
          </a:p>
        </p:txBody>
      </p:sp>
      <p:pic>
        <p:nvPicPr>
          <p:cNvPr id="4" name="Picture 2" descr="마우스 커서 - 무료 편집 도구개 아이콘">
            <a:extLst>
              <a:ext uri="{FF2B5EF4-FFF2-40B4-BE49-F238E27FC236}">
                <a16:creationId xmlns:a16="http://schemas.microsoft.com/office/drawing/2014/main" id="{A0B00824-122A-4675-9F22-E2541A811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029" y="5497268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1D0869-D4A7-497E-B4A7-06D393C5195C}"/>
              </a:ext>
            </a:extLst>
          </p:cNvPr>
          <p:cNvSpPr txBox="1"/>
          <p:nvPr/>
        </p:nvSpPr>
        <p:spPr>
          <a:xfrm>
            <a:off x="5181600" y="5787554"/>
            <a:ext cx="6006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</a:t>
            </a:r>
            <a:r>
              <a:rPr lang="ko-KR" alt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altLang="ko-KR" dirty="0"/>
              <a:t> </a:t>
            </a:r>
            <a:r>
              <a:rPr lang="ko-KR" altLang="en-US" dirty="0"/>
              <a:t>좌표 값 획득 가능 </a:t>
            </a:r>
            <a:r>
              <a:rPr lang="en-US" altLang="ko-KR" dirty="0"/>
              <a:t>– </a:t>
            </a:r>
            <a:r>
              <a:rPr lang="ko-KR" altLang="en-US" dirty="0" err="1"/>
              <a:t>콜백</a:t>
            </a:r>
            <a:r>
              <a:rPr lang="ko-KR" altLang="en-US" dirty="0"/>
              <a:t> 함수의 인수로 전달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마우스 이동이나 다른 </a:t>
            </a:r>
            <a:r>
              <a:rPr lang="en-US" altLang="ko-KR" dirty="0"/>
              <a:t>WM</a:t>
            </a:r>
            <a:r>
              <a:rPr lang="ko-KR" altLang="en-US" dirty="0"/>
              <a:t>가 전달되면</a:t>
            </a:r>
            <a:r>
              <a:rPr lang="en-US" altLang="ko-KR" dirty="0"/>
              <a:t>, x, y </a:t>
            </a:r>
            <a:r>
              <a:rPr lang="ko-KR" altLang="en-US" dirty="0"/>
              <a:t>값은 삭제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ED10EC2-A057-4173-BC70-57702700C8EA}"/>
              </a:ext>
            </a:extLst>
          </p:cNvPr>
          <p:cNvCxnSpPr>
            <a:cxnSpLocks/>
          </p:cNvCxnSpPr>
          <p:nvPr/>
        </p:nvCxnSpPr>
        <p:spPr>
          <a:xfrm flipH="1" flipV="1">
            <a:off x="897467" y="2734734"/>
            <a:ext cx="3701376" cy="28447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4A39361-CE87-4B98-8883-B9E5ABC95BCE}"/>
              </a:ext>
            </a:extLst>
          </p:cNvPr>
          <p:cNvSpPr/>
          <p:nvPr/>
        </p:nvSpPr>
        <p:spPr>
          <a:xfrm>
            <a:off x="5244963" y="4884493"/>
            <a:ext cx="265628" cy="290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마우스 커서 - 무료 편집 도구개 아이콘">
            <a:extLst>
              <a:ext uri="{FF2B5EF4-FFF2-40B4-BE49-F238E27FC236}">
                <a16:creationId xmlns:a16="http://schemas.microsoft.com/office/drawing/2014/main" id="{399C32F3-E051-4BFE-B21C-1FFEA13A4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963" y="4884493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A1A2AFF-5F03-4932-808A-85736A67B191}"/>
              </a:ext>
            </a:extLst>
          </p:cNvPr>
          <p:cNvCxnSpPr>
            <a:cxnSpLocks/>
          </p:cNvCxnSpPr>
          <p:nvPr/>
        </p:nvCxnSpPr>
        <p:spPr>
          <a:xfrm flipH="1" flipV="1">
            <a:off x="897467" y="2760889"/>
            <a:ext cx="4388256" cy="2205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92BBC3-5B7A-4308-B1BD-250A25C07467}"/>
              </a:ext>
            </a:extLst>
          </p:cNvPr>
          <p:cNvSpPr txBox="1"/>
          <p:nvPr/>
        </p:nvSpPr>
        <p:spPr>
          <a:xfrm>
            <a:off x="5799029" y="4834835"/>
            <a:ext cx="4977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x’,</a:t>
            </a:r>
            <a:r>
              <a:rPr lang="ko-KR" altLang="en-US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y’</a:t>
            </a:r>
            <a:r>
              <a:rPr lang="en-US" altLang="ko-KR" dirty="0"/>
              <a:t> </a:t>
            </a:r>
            <a:r>
              <a:rPr lang="ko-KR" altLang="en-US" dirty="0"/>
              <a:t>좌표 값 획득 가능</a:t>
            </a:r>
            <a:endParaRPr lang="en-US" altLang="ko-KR" dirty="0"/>
          </a:p>
          <a:p>
            <a:r>
              <a:rPr lang="en-US" altLang="ko-KR" dirty="0" err="1"/>
              <a:t>MoveToEx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 y</a:t>
            </a:r>
            <a:r>
              <a:rPr lang="en-US" altLang="ko-KR" dirty="0"/>
              <a:t>, NULL); </a:t>
            </a:r>
            <a:r>
              <a:rPr lang="en-US" altLang="ko-KR" dirty="0" err="1"/>
              <a:t>LineTo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2"/>
                </a:solidFill>
              </a:rPr>
              <a:t>x’, y’</a:t>
            </a:r>
            <a:r>
              <a:rPr lang="en-US" altLang="ko-KR" dirty="0"/>
              <a:t>);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DC65A2E-E339-46F4-969C-E371BFAA66FC}"/>
              </a:ext>
            </a:extLst>
          </p:cNvPr>
          <p:cNvSpPr/>
          <p:nvPr/>
        </p:nvSpPr>
        <p:spPr>
          <a:xfrm>
            <a:off x="5763464" y="4076917"/>
            <a:ext cx="265628" cy="290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 descr="마우스 커서 - 무료 편집 도구개 아이콘">
            <a:extLst>
              <a:ext uri="{FF2B5EF4-FFF2-40B4-BE49-F238E27FC236}">
                <a16:creationId xmlns:a16="http://schemas.microsoft.com/office/drawing/2014/main" id="{99A48FC4-1812-4BD6-8F63-6478646F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464" y="4076917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4124BF-AA22-48A2-A049-F4C8E159847E}"/>
              </a:ext>
            </a:extLst>
          </p:cNvPr>
          <p:cNvSpPr txBox="1"/>
          <p:nvPr/>
        </p:nvSpPr>
        <p:spPr>
          <a:xfrm>
            <a:off x="6317530" y="4027259"/>
            <a:ext cx="5189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x’’,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y’’</a:t>
            </a:r>
            <a:r>
              <a:rPr lang="en-US" altLang="ko-KR" dirty="0"/>
              <a:t> </a:t>
            </a:r>
            <a:r>
              <a:rPr lang="ko-KR" altLang="en-US" dirty="0"/>
              <a:t>좌표 값 획득 가능</a:t>
            </a:r>
            <a:endParaRPr lang="en-US" altLang="ko-KR" dirty="0"/>
          </a:p>
          <a:p>
            <a:r>
              <a:rPr lang="en-US" altLang="ko-KR" dirty="0" err="1"/>
              <a:t>MoveToEx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x’, y’</a:t>
            </a:r>
            <a:r>
              <a:rPr lang="en-US" altLang="ko-KR" dirty="0"/>
              <a:t>, NULL); </a:t>
            </a:r>
            <a:r>
              <a:rPr lang="en-US" altLang="ko-KR" dirty="0" err="1"/>
              <a:t>LineTo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x’’, y’’</a:t>
            </a:r>
            <a:r>
              <a:rPr lang="en-US" altLang="ko-KR" dirty="0"/>
              <a:t>);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BD3E85B-CC46-438F-B9AF-8442CD13E002}"/>
              </a:ext>
            </a:extLst>
          </p:cNvPr>
          <p:cNvCxnSpPr>
            <a:cxnSpLocks/>
          </p:cNvCxnSpPr>
          <p:nvPr/>
        </p:nvCxnSpPr>
        <p:spPr>
          <a:xfrm flipH="1" flipV="1">
            <a:off x="897467" y="2804653"/>
            <a:ext cx="4977004" cy="1368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74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416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0909</vt:lpstr>
      <vt:lpstr>화면 그리기</vt:lpstr>
      <vt:lpstr>화면 그리기</vt:lpstr>
      <vt:lpstr>사용자 입력 - 마우스</vt:lpstr>
      <vt:lpstr>자유선 그리기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0909</dc:title>
  <dc:creator>YUHAN</dc:creator>
  <cp:lastModifiedBy>YUHAN</cp:lastModifiedBy>
  <cp:revision>6</cp:revision>
  <dcterms:created xsi:type="dcterms:W3CDTF">2025-09-09T04:07:09Z</dcterms:created>
  <dcterms:modified xsi:type="dcterms:W3CDTF">2025-09-09T06:04:10Z</dcterms:modified>
</cp:coreProperties>
</file>