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9" r:id="rId3"/>
    <p:sldId id="257" r:id="rId4"/>
    <p:sldId id="262" r:id="rId5"/>
    <p:sldId id="263" r:id="rId6"/>
    <p:sldId id="265" r:id="rId7"/>
    <p:sldId id="264" r:id="rId8"/>
    <p:sldId id="266" r:id="rId9"/>
    <p:sldId id="267" r:id="rId10"/>
    <p:sldId id="268" r:id="rId11"/>
    <p:sldId id="281" r:id="rId12"/>
    <p:sldId id="269" r:id="rId13"/>
    <p:sldId id="280" r:id="rId14"/>
    <p:sldId id="271" r:id="rId15"/>
    <p:sldId id="274" r:id="rId16"/>
    <p:sldId id="275" r:id="rId17"/>
    <p:sldId id="276" r:id="rId18"/>
    <p:sldId id="282" r:id="rId19"/>
    <p:sldId id="283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4E4"/>
    <a:srgbClr val="FCF600"/>
    <a:srgbClr val="DB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80" autoAdjust="0"/>
    <p:restoredTop sz="93629" autoAdjust="0"/>
  </p:normalViewPr>
  <p:slideViewPr>
    <p:cSldViewPr snapToGrid="0">
      <p:cViewPr varScale="1">
        <p:scale>
          <a:sx n="77" d="100"/>
          <a:sy n="77" d="100"/>
        </p:scale>
        <p:origin x="7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16C84-702D-4AE6-9563-48CD2A2DF6CB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F15506-529A-4704-A780-F7CF657D3C4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78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15506-529A-4704-A780-F7CF657D3C4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24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F15506-529A-4704-A780-F7CF657D3C4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20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C1A8B3-501F-7E68-22E5-B6F15ED69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8C1A05E-2AEB-5356-D382-7555D7F4B4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22F189-D32A-C1D2-4DF3-2F44D7D8A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17A2-F4BB-4B47-820A-5DEC067FDA8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44C231-F973-5CDF-26E7-DFE55F4A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62097-E851-576F-7880-4B4724980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00CF-6FDA-4EE3-AB4B-8A469B92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99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A77B04-F086-DE57-2FD0-C9F31616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230676-EB18-E5E0-BD62-E8DFAEEADA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67F44F-804B-A18E-C3BF-647090F6E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17A2-F4BB-4B47-820A-5DEC067FDA8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B68BF1-E1CD-DE9B-8563-88302960E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982603-5B81-54A9-A51A-849B15F99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00CF-6FDA-4EE3-AB4B-8A469B92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25406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083242-73CD-37D5-8AC1-1A8E48ACCA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5B374D-6243-9455-AEDE-FA5962A84F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63A29-2D5C-CAD6-8AD7-7C3B0CED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17A2-F4BB-4B47-820A-5DEC067FDA8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810ACA-E579-E614-51A8-472ED4AD1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ED303C-6F7C-208C-F603-08B9A0FE0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00CF-6FDA-4EE3-AB4B-8A469B92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2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D5C5E-B530-EBF5-2051-3DC6BAEA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EEC466-24E7-E041-7C5F-8F709C281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20008-9EF7-C6CC-EA2D-B182ACBD2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17A2-F4BB-4B47-820A-5DEC067FDA8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779655-503D-57A4-15B9-07252259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4DA5F-0B05-FD68-C7CB-3D595E0F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00CF-6FDA-4EE3-AB4B-8A469B92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82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45919B-19F5-DCA4-2202-3102CB726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FAC171-4B32-83D8-CA0C-5BA092084F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AC7DF1-5376-36AE-DEFA-76443042E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17A2-F4BB-4B47-820A-5DEC067FDA8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41055-5AE3-FF82-B1F5-C12E9D446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AE79C-9550-6961-6E50-3CB86FCFC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00CF-6FDA-4EE3-AB4B-8A469B92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8054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C757E7-7A83-477D-7719-FA3F796B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2028F7-284C-66E0-760B-235EDDBB7B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2C2676-9F4F-8694-D614-A7FB03D02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3DF180-04BB-3F75-58A5-37CF43B2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17A2-F4BB-4B47-820A-5DEC067FDA8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D56F8A-8940-EFDD-0FA4-21A02AE63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0EDCEF-1D98-94C2-7C28-1236136D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00CF-6FDA-4EE3-AB4B-8A469B92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724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370588-3DD8-052D-23FE-79CA328C9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D19A84-A068-D5FB-F626-CBE3BF8DF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124F80-51BA-675D-4D33-9FDA2D224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F09DAC1-1CF7-0E49-8AC0-5B4E56EF0C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6852EDA-2A36-CE53-70B1-27DB85F2E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C4F0837-6095-0891-756E-856C0223E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17A2-F4BB-4B47-820A-5DEC067FDA8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7886DB-0076-D774-4595-BAE40F3FD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2FAFF0-91B1-2BF0-1754-A5C7D2BEA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00CF-6FDA-4EE3-AB4B-8A469B92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6642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C26FC0-6B41-08A5-5290-16EE1D40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BFF7DA5-EDDA-C736-F614-C54E41C9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17A2-F4BB-4B47-820A-5DEC067FDA8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2F982B-55AB-3C59-D4C5-9451D1A78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82A31A5-047B-02A0-2463-D14138062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00CF-6FDA-4EE3-AB4B-8A469B92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201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D6DFFE-AB99-E751-2C8C-AC409FF5C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17A2-F4BB-4B47-820A-5DEC067FDA8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4D5242-33BF-3901-8FB0-ECF87CD28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D8976B-FD12-0900-18FB-A00BB036D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00CF-6FDA-4EE3-AB4B-8A469B92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82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D02111-CCD0-6C49-9D53-74F0D8B1B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B039A7D-7078-F1E5-5B71-9A87ED3AD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B6E439-005F-7149-8619-CAE362ABE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5DDAC-C6AD-4485-4909-C3FC67473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17A2-F4BB-4B47-820A-5DEC067FDA8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247C418-A6A7-276F-EB65-138203B9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CC696B-F075-26C9-0977-ABCFDC53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00CF-6FDA-4EE3-AB4B-8A469B92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239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CF24B9-EF81-1A46-E71F-F3901DC7F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424986B-5708-D8B1-EFEF-7829D58BF6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F50DC65-E7DD-9739-8CA1-7169EEDCB2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11ADF2-79FB-A6E4-D351-9A5DFB9A7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17A2-F4BB-4B47-820A-5DEC067FDA8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CB5B501-826A-3B4B-7034-BAADD2198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1F1A8B4-78B4-7628-24FA-51009F21C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300CF-6FDA-4EE3-AB4B-8A469B92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7095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CD7767-866C-B63E-809B-22A4A2C8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396A86-1012-C680-D7E9-1C156DA3D8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9B9BDE-718B-9F33-8FB8-5D4862B797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DA17A2-F4BB-4B47-820A-5DEC067FDA88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0BF6E0-2EF1-91D7-A58D-B4C11BF2D0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77CE50-696A-1335-BE4E-2B9600BFC2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8300CF-6FDA-4EE3-AB4B-8A469B925D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6200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Y7GeIfezvGw?si=uWixs957W3yMIhoZ" TargetMode="External"/><Relationship Id="rId2" Type="http://schemas.openxmlformats.org/officeDocument/2006/relationships/hyperlink" Target="https://www.researchgate.net/publication/383177164_Evolution_and_Impact_of_Malware_A_Comprehensive_Analysis_from_the_First_Known_Malware_to_Modern-Day_Cyber_Threats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://www.boannews.com/media/view.asp?idx=137027" TargetMode="External"/><Relationship Id="rId4" Type="http://schemas.openxmlformats.org/officeDocument/2006/relationships/hyperlink" Target="https://m.boannews.com/html/detail.html?idx=54231&amp;kind=0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56E442-8BF5-203F-F403-B4285E23F04B}"/>
              </a:ext>
            </a:extLst>
          </p:cNvPr>
          <p:cNvSpPr txBox="1"/>
          <p:nvPr/>
        </p:nvSpPr>
        <p:spPr>
          <a:xfrm>
            <a:off x="1519266" y="2844224"/>
            <a:ext cx="9153468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SKT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개인정보 유출과</a:t>
            </a:r>
            <a:endParaRPr lang="en-US" altLang="ko-KR" sz="3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/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해킹 시스템 내 </a:t>
            </a:r>
            <a:r>
              <a:rPr lang="ko-KR" altLang="en-US" sz="35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백도어</a:t>
            </a:r>
            <a:r>
              <a:rPr lang="en-US" altLang="ko-KR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(Back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Door)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작동 원리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1B8A4F-596A-2586-2626-828CBDF81077}"/>
              </a:ext>
            </a:extLst>
          </p:cNvPr>
          <p:cNvSpPr txBox="1"/>
          <p:nvPr/>
        </p:nvSpPr>
        <p:spPr>
          <a:xfrm>
            <a:off x="8149082" y="5048281"/>
            <a:ext cx="316598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7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컴퓨터소프트웨어공학과</a:t>
            </a:r>
            <a:endParaRPr lang="en-US" altLang="ko-KR" sz="17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/>
            <a:r>
              <a:rPr lang="en-US" altLang="ko-KR" sz="1700" dirty="0">
                <a:latin typeface="새굴림" panose="02030600000101010101" pitchFamily="18" charset="-127"/>
                <a:ea typeface="새굴림" panose="02030600000101010101" pitchFamily="18" charset="-127"/>
              </a:rPr>
              <a:t>202417011 </a:t>
            </a:r>
            <a:r>
              <a:rPr lang="ko-KR" altLang="en-US" sz="1700" dirty="0">
                <a:latin typeface="새굴림" panose="02030600000101010101" pitchFamily="18" charset="-127"/>
                <a:ea typeface="새굴림" panose="02030600000101010101" pitchFamily="18" charset="-127"/>
              </a:rPr>
              <a:t>안시연</a:t>
            </a:r>
            <a:endParaRPr lang="en-US" altLang="ko-KR" sz="17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algn="ctr"/>
            <a:r>
              <a:rPr lang="ko-KR" altLang="en-US" sz="1700" dirty="0">
                <a:latin typeface="새굴림" panose="02030600000101010101" pitchFamily="18" charset="-127"/>
                <a:ea typeface="새굴림" panose="02030600000101010101" pitchFamily="18" charset="-127"/>
              </a:rPr>
              <a:t>레퍼런스 </a:t>
            </a:r>
            <a:r>
              <a:rPr lang="en-US" altLang="ko-KR" sz="1700" dirty="0">
                <a:latin typeface="새굴림" panose="02030600000101010101" pitchFamily="18" charset="-127"/>
                <a:ea typeface="새굴림" panose="02030600000101010101" pitchFamily="18" charset="-127"/>
              </a:rPr>
              <a:t>20250526</a:t>
            </a:r>
          </a:p>
        </p:txBody>
      </p:sp>
    </p:spTree>
    <p:extLst>
      <p:ext uri="{BB962C8B-B14F-4D97-AF65-F5344CB8AC3E}">
        <p14:creationId xmlns:p14="http://schemas.microsoft.com/office/powerpoint/2010/main" val="412908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EB007-0330-2552-FB9B-BC791D4B2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9B727BA-4740-7920-FD51-D5DAA7BB896D}"/>
              </a:ext>
            </a:extLst>
          </p:cNvPr>
          <p:cNvSpPr txBox="1"/>
          <p:nvPr/>
        </p:nvSpPr>
        <p:spPr>
          <a:xfrm>
            <a:off x="11726562" y="6400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2050" name="Picture 2" descr="뒷문 - 무료 보안개 아이콘">
            <a:extLst>
              <a:ext uri="{FF2B5EF4-FFF2-40B4-BE49-F238E27FC236}">
                <a16:creationId xmlns:a16="http://schemas.microsoft.com/office/drawing/2014/main" id="{CAF56D59-4CA0-7EE6-6D1A-D579E116E8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00" t="28438" r="31000" b="19438"/>
          <a:stretch/>
        </p:blipFill>
        <p:spPr bwMode="auto">
          <a:xfrm>
            <a:off x="405995" y="2157984"/>
            <a:ext cx="1828800" cy="2542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0A388B4-D14F-044F-641C-83FA069ED320}"/>
              </a:ext>
            </a:extLst>
          </p:cNvPr>
          <p:cNvSpPr txBox="1"/>
          <p:nvPr/>
        </p:nvSpPr>
        <p:spPr>
          <a:xfrm>
            <a:off x="405995" y="373008"/>
            <a:ext cx="503375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２．백도어－백도어란？</a:t>
            </a:r>
            <a:endParaRPr lang="en-US" altLang="ko-KR" sz="3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11C8E6-F1AC-01C4-06EA-851033F9D4BB}"/>
              </a:ext>
            </a:extLst>
          </p:cNvPr>
          <p:cNvSpPr txBox="1"/>
          <p:nvPr/>
        </p:nvSpPr>
        <p:spPr>
          <a:xfrm>
            <a:off x="824105" y="5025182"/>
            <a:ext cx="99257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백도어</a:t>
            </a:r>
            <a:endParaRPr lang="ko-KR" altLang="en-US" sz="21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BB4E31-3CFA-E20A-25C9-1A2ED9EE050F}"/>
              </a:ext>
            </a:extLst>
          </p:cNvPr>
          <p:cNvSpPr txBox="1"/>
          <p:nvPr/>
        </p:nvSpPr>
        <p:spPr>
          <a:xfrm>
            <a:off x="2793028" y="2690336"/>
            <a:ext cx="878317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공격자가　시스템에　몰래　침투하여　만든　비밀　통로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보안　우회를　통해　원격　명령　수행，　정보　유출，　지속적　침입　가능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존재를　알아차리지　못하게　위장　및　은폐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CCE1A36-E629-14DC-27B3-6771A2DFC04C}"/>
              </a:ext>
            </a:extLst>
          </p:cNvPr>
          <p:cNvCxnSpPr/>
          <p:nvPr/>
        </p:nvCxnSpPr>
        <p:spPr>
          <a:xfrm>
            <a:off x="1816684" y="1481328"/>
            <a:ext cx="112768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549E88B-2BDD-27D5-B522-275D2D2379BB}"/>
              </a:ext>
            </a:extLst>
          </p:cNvPr>
          <p:cNvCxnSpPr/>
          <p:nvPr/>
        </p:nvCxnSpPr>
        <p:spPr>
          <a:xfrm>
            <a:off x="1816684" y="1463040"/>
            <a:ext cx="0" cy="5486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04911A-5407-B655-1A36-A99995A97CE1}"/>
              </a:ext>
            </a:extLst>
          </p:cNvPr>
          <p:cNvSpPr txBox="1"/>
          <p:nvPr/>
        </p:nvSpPr>
        <p:spPr>
          <a:xfrm>
            <a:off x="2944368" y="1258190"/>
            <a:ext cx="6857968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b="1" dirty="0">
                <a:solidFill>
                  <a:srgbClr val="C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정상적인　보안　</a:t>
            </a:r>
            <a:r>
              <a:rPr lang="ko-KR" altLang="en-US" sz="2300" b="1" dirty="0" err="1">
                <a:solidFill>
                  <a:srgbClr val="C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경로Ｘ</a:t>
            </a:r>
            <a:r>
              <a:rPr lang="ko-KR" altLang="en-US" sz="2300" b="1" dirty="0">
                <a:solidFill>
                  <a:srgbClr val="C00000"/>
                </a:solidFill>
                <a:latin typeface="새굴림" panose="02030600000101010101" pitchFamily="18" charset="-127"/>
                <a:ea typeface="새굴림" panose="02030600000101010101" pitchFamily="18" charset="-127"/>
              </a:rPr>
              <a:t>　＂비인가　접근　경로＂</a:t>
            </a:r>
          </a:p>
        </p:txBody>
      </p:sp>
    </p:spTree>
    <p:extLst>
      <p:ext uri="{BB962C8B-B14F-4D97-AF65-F5344CB8AC3E}">
        <p14:creationId xmlns:p14="http://schemas.microsoft.com/office/powerpoint/2010/main" val="3693774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1750BC-57D0-525A-D85C-568AB2399041}"/>
              </a:ext>
            </a:extLst>
          </p:cNvPr>
          <p:cNvSpPr txBox="1"/>
          <p:nvPr/>
        </p:nvSpPr>
        <p:spPr>
          <a:xfrm>
            <a:off x="405995" y="373008"/>
            <a:ext cx="988283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２．백도어－ＳＫＴ해킹에　사용된　</a:t>
            </a:r>
            <a:r>
              <a:rPr lang="ko-KR" altLang="en-US" sz="35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ＢＰＦ도어</a:t>
            </a:r>
            <a:endParaRPr lang="en-US" altLang="ko-KR" sz="3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3074" name="Picture 2" descr="리눅스 기본 명령어 모음 | Linux 의미, 기능, 작성 예시">
            <a:extLst>
              <a:ext uri="{FF2B5EF4-FFF2-40B4-BE49-F238E27FC236}">
                <a16:creationId xmlns:a16="http://schemas.microsoft.com/office/drawing/2014/main" id="{4408E821-AA5D-2C7F-82CB-496AC78EA8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5" t="28393" r="15574" b="28080"/>
          <a:stretch/>
        </p:blipFill>
        <p:spPr bwMode="auto">
          <a:xfrm>
            <a:off x="3934996" y="1678620"/>
            <a:ext cx="4322007" cy="2073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E94D63-3C7F-6904-B0CB-15312A9E5956}"/>
              </a:ext>
            </a:extLst>
          </p:cNvPr>
          <p:cNvSpPr txBox="1"/>
          <p:nvPr/>
        </p:nvSpPr>
        <p:spPr>
          <a:xfrm>
            <a:off x="682983" y="4260057"/>
            <a:ext cx="10642016" cy="1985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3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ＢＰＦ도어</a:t>
            </a:r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：　백도어의　한　종류，　리눅스　커널에서</a:t>
            </a:r>
            <a:endParaRPr lang="en-US" altLang="ko-KR" sz="23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3"/>
            <a:r>
              <a:rPr lang="en-US" altLang="ko-KR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	</a:t>
            </a:r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　　</a:t>
            </a:r>
            <a:r>
              <a:rPr lang="en-US" altLang="ko-KR" sz="2300" b="1" dirty="0"/>
              <a:t>BPF(</a:t>
            </a:r>
            <a:r>
              <a:rPr lang="en-US" altLang="ko-KR" sz="2300" b="1" dirty="0" err="1"/>
              <a:t>eBPF</a:t>
            </a:r>
            <a:r>
              <a:rPr lang="en-US" altLang="ko-KR" sz="2300" b="1" dirty="0"/>
              <a:t>, Extended Berkeley Packet Filter)</a:t>
            </a:r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기능을</a:t>
            </a:r>
            <a:r>
              <a:rPr lang="ko-KR" altLang="en-US" sz="2300" b="1" dirty="0"/>
              <a:t>　</a:t>
            </a:r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악용해</a:t>
            </a:r>
            <a:endParaRPr lang="en-US" altLang="ko-KR" sz="23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3"/>
            <a:r>
              <a:rPr lang="en-US" altLang="ko-KR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	</a:t>
            </a:r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　　만들어진　특정　</a:t>
            </a:r>
            <a:r>
              <a:rPr lang="ko-KR" altLang="en-US" sz="23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백도어</a:t>
            </a:r>
            <a:r>
              <a:rPr lang="ko-KR" altLang="en-US" sz="23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　악성코드</a:t>
            </a:r>
            <a:endParaRPr lang="en-US" altLang="ko-KR" sz="23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（＊</a:t>
            </a:r>
            <a:r>
              <a:rPr lang="en-US" altLang="ko-KR" dirty="0"/>
              <a:t>BPF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：　네트워크　패킷　필터링，　모니터링　등에　쓰이는　합법적　기술，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	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　　해커가　이를　악용하여　탐지　회피와　은닉을　극대화한　</a:t>
            </a:r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백도어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　제작）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32F3DA-337D-6541-B3B1-824F3C9F0A37}"/>
              </a:ext>
            </a:extLst>
          </p:cNvPr>
          <p:cNvSpPr txBox="1"/>
          <p:nvPr/>
        </p:nvSpPr>
        <p:spPr>
          <a:xfrm>
            <a:off x="11726562" y="6400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E223923-A59E-8352-FC94-985E94F73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6214" y="2915889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3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1BEB6-3A80-9196-5388-E03FC5814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A53F3035-2D9D-CC90-C6A1-876EEA8F278D}"/>
              </a:ext>
            </a:extLst>
          </p:cNvPr>
          <p:cNvSpPr txBox="1"/>
          <p:nvPr/>
        </p:nvSpPr>
        <p:spPr>
          <a:xfrm>
            <a:off x="532590" y="1278634"/>
            <a:ext cx="11659410" cy="48628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AutoNum type="arabicDbPeriod"/>
            </a:pPr>
            <a:r>
              <a:rPr lang="ko-KR" altLang="en-US" sz="3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감염　경로　및　초기　침투</a:t>
            </a:r>
            <a:endParaRPr lang="en-US" altLang="ko-KR" sz="30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457200" indent="-457200">
              <a:buAutoNum type="arabicDbPeriod"/>
            </a:pPr>
            <a:endParaRPr lang="en-US" altLang="ko-KR" sz="28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피싱　이메일　＋　매크로　기반　</a:t>
            </a:r>
            <a:r>
              <a:rPr lang="ko-KR" altLang="en-US" sz="28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드로퍼</a:t>
            </a: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　공격</a:t>
            </a:r>
            <a:endParaRPr lang="en-US" altLang="ko-KR" sz="28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en-US" altLang="ko-KR" sz="2300" dirty="0"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ko-KR" altLang="en-US" sz="2300" dirty="0">
                <a:latin typeface="굴림체" panose="020B0609000101010101" pitchFamily="49" charset="-127"/>
                <a:ea typeface="굴림체" panose="020B0609000101010101" pitchFamily="49" charset="-127"/>
              </a:rPr>
              <a:t>악성　매크로　포함된　문서　전송하여　사용자　실행　유도</a:t>
            </a:r>
            <a:endParaRPr lang="en-US" altLang="ko-KR" sz="23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endParaRPr lang="en-US" altLang="ko-KR" sz="25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소프트웨어　취약점　이용</a:t>
            </a:r>
            <a:r>
              <a:rPr lang="en-US" altLang="ko-KR" sz="2800" dirty="0"/>
              <a:t>(Exploit)</a:t>
            </a:r>
          </a:p>
          <a:p>
            <a:pPr lvl="1"/>
            <a:r>
              <a:rPr lang="en-US" altLang="ko-KR" sz="2300" dirty="0"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en-US" altLang="ko-KR" sz="2800" dirty="0"/>
              <a:t>Adobe Flash Player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나 </a:t>
            </a:r>
            <a:r>
              <a:rPr lang="en-US" altLang="ko-KR" sz="2800" dirty="0"/>
              <a:t>Oracle Java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의 취약점을 악용하여 악성 코드를 실행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endParaRPr lang="en-US" altLang="ko-KR" sz="23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사회공학　기법（</a:t>
            </a:r>
            <a:r>
              <a:rPr lang="en-US" altLang="ko-KR" sz="2800" dirty="0"/>
              <a:t>Social Engineering</a:t>
            </a: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）</a:t>
            </a:r>
            <a:endParaRPr lang="en-US" altLang="ko-KR" sz="28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en-US" altLang="ko-KR" sz="2300" dirty="0"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ko-KR" altLang="en-US" sz="2300" dirty="0">
                <a:latin typeface="굴림체" panose="020B0609000101010101" pitchFamily="49" charset="-127"/>
                <a:ea typeface="굴림체" panose="020B0609000101010101" pitchFamily="49" charset="-127"/>
              </a:rPr>
              <a:t>사용자의　신뢰를　얻기　위해　합법적인　소프트웨어　또는　</a:t>
            </a:r>
            <a:r>
              <a:rPr lang="ko-KR" altLang="en-US" sz="23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엡데이트로</a:t>
            </a:r>
            <a:endParaRPr lang="en-US" altLang="ko-KR" sz="23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en-US" altLang="ko-KR" sz="2300" dirty="0"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ko-KR" altLang="en-US" sz="2300" dirty="0">
                <a:latin typeface="굴림체" panose="020B0609000101010101" pitchFamily="49" charset="-127"/>
                <a:ea typeface="굴림체" panose="020B0609000101010101" pitchFamily="49" charset="-127"/>
              </a:rPr>
              <a:t>위장하여　악성　코드　배포</a:t>
            </a:r>
            <a:endParaRPr lang="en-US" altLang="ko-KR" sz="23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endParaRPr lang="en-US" altLang="ko-KR" sz="23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1CA12DB-0B4F-6B2C-75C0-2F416D6E6F1C}"/>
              </a:ext>
            </a:extLst>
          </p:cNvPr>
          <p:cNvSpPr txBox="1"/>
          <p:nvPr/>
        </p:nvSpPr>
        <p:spPr>
          <a:xfrm>
            <a:off x="405995" y="373008"/>
            <a:ext cx="11413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２．백도어－백도어</a:t>
            </a:r>
            <a:r>
              <a:rPr lang="ko-KR" altLang="en-US" sz="1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　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작동</a:t>
            </a:r>
            <a:r>
              <a:rPr lang="ko-KR" altLang="en-US" sz="1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　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방식</a:t>
            </a:r>
            <a:r>
              <a:rPr lang="en-US" altLang="ko-KR" sz="3600" dirty="0"/>
              <a:t>(Operation Mechanism)</a:t>
            </a:r>
            <a:endParaRPr lang="en-US" altLang="ko-KR" sz="3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8D20AC1-1C4E-8C86-CFC5-9CCAD2C36A78}"/>
              </a:ext>
            </a:extLst>
          </p:cNvPr>
          <p:cNvSpPr txBox="1"/>
          <p:nvPr/>
        </p:nvSpPr>
        <p:spPr>
          <a:xfrm>
            <a:off x="11701848" y="64008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882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56C855-AC0F-C707-81B5-FF9985E7DACF}"/>
              </a:ext>
            </a:extLst>
          </p:cNvPr>
          <p:cNvSpPr txBox="1"/>
          <p:nvPr/>
        </p:nvSpPr>
        <p:spPr>
          <a:xfrm>
            <a:off x="534011" y="1787410"/>
            <a:ext cx="1034129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8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드라이브－바이</a:t>
            </a: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　다운로드（</a:t>
            </a:r>
            <a:r>
              <a:rPr lang="en-US" altLang="ko-KR" sz="2800" dirty="0"/>
              <a:t>Drive-by Download</a:t>
            </a: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）</a:t>
            </a:r>
            <a:r>
              <a:rPr lang="en-US" altLang="ko-KR" sz="25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		</a:t>
            </a:r>
          </a:p>
          <a:p>
            <a:pPr lvl="1"/>
            <a:r>
              <a:rPr lang="en-US" altLang="ko-KR" sz="25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ko-KR" altLang="en-US" sz="2300" dirty="0">
                <a:latin typeface="굴림체" panose="020B0609000101010101" pitchFamily="49" charset="-127"/>
                <a:ea typeface="굴림체" panose="020B0609000101010101" pitchFamily="49" charset="-127"/>
              </a:rPr>
              <a:t>악성　광고나　감염된　웹사이트　접속만으로</a:t>
            </a:r>
            <a:endParaRPr lang="en-US" altLang="ko-KR" sz="23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ko-KR" altLang="en-US" sz="2300" dirty="0">
                <a:latin typeface="굴림체" panose="020B0609000101010101" pitchFamily="49" charset="-127"/>
                <a:ea typeface="굴림체" panose="020B0609000101010101" pitchFamily="49" charset="-127"/>
              </a:rPr>
              <a:t>　악성코드　자동　</a:t>
            </a:r>
            <a:r>
              <a:rPr lang="ko-KR" altLang="en-US" sz="23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다운로드／실행</a:t>
            </a:r>
            <a:endParaRPr lang="en-US" altLang="ko-KR" sz="23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3A7C26-BAE2-DCFF-7AD3-3F597C7321BB}"/>
              </a:ext>
            </a:extLst>
          </p:cNvPr>
          <p:cNvSpPr txBox="1"/>
          <p:nvPr/>
        </p:nvSpPr>
        <p:spPr>
          <a:xfrm>
            <a:off x="11701848" y="64008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11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DDD81-1D43-DC9A-A96E-39ABD610F59E}"/>
              </a:ext>
            </a:extLst>
          </p:cNvPr>
          <p:cNvSpPr txBox="1"/>
          <p:nvPr/>
        </p:nvSpPr>
        <p:spPr>
          <a:xfrm>
            <a:off x="405995" y="373008"/>
            <a:ext cx="11413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２．백도어－백도어</a:t>
            </a:r>
            <a:r>
              <a:rPr lang="ko-KR" altLang="en-US" sz="1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　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작동</a:t>
            </a:r>
            <a:r>
              <a:rPr lang="ko-KR" altLang="en-US" sz="1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　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방식</a:t>
            </a:r>
            <a:r>
              <a:rPr lang="en-US" altLang="ko-KR" sz="3600" dirty="0"/>
              <a:t>(Operation Mechanism)</a:t>
            </a:r>
            <a:endParaRPr lang="en-US" altLang="ko-KR" sz="3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087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F32B7-1A80-8A50-0A20-0A727FCD6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D32E23-44F7-D414-B6B8-7D3DEEDDA4CF}"/>
              </a:ext>
            </a:extLst>
          </p:cNvPr>
          <p:cNvSpPr txBox="1"/>
          <p:nvPr/>
        </p:nvSpPr>
        <p:spPr>
          <a:xfrm>
            <a:off x="11714205" y="64008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12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D843AA-C6CD-4458-90EA-C1214857E9B9}"/>
              </a:ext>
            </a:extLst>
          </p:cNvPr>
          <p:cNvSpPr txBox="1"/>
          <p:nvPr/>
        </p:nvSpPr>
        <p:spPr>
          <a:xfrm>
            <a:off x="405995" y="373008"/>
            <a:ext cx="11413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２．백도어－백도어</a:t>
            </a:r>
            <a:r>
              <a:rPr lang="ko-KR" altLang="en-US" sz="1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　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작동</a:t>
            </a:r>
            <a:r>
              <a:rPr lang="ko-KR" altLang="en-US" sz="1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　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방식</a:t>
            </a:r>
            <a:r>
              <a:rPr lang="en-US" altLang="ko-KR" sz="3600" dirty="0"/>
              <a:t>(Operation Mechanism)</a:t>
            </a:r>
            <a:endParaRPr lang="en-US" altLang="ko-KR" sz="3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C035EA-4DD1-5636-7242-BB72EFCB5022}"/>
              </a:ext>
            </a:extLst>
          </p:cNvPr>
          <p:cNvSpPr txBox="1"/>
          <p:nvPr/>
        </p:nvSpPr>
        <p:spPr>
          <a:xfrm>
            <a:off x="532590" y="1301718"/>
            <a:ext cx="11619555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２．　악성　코드의　실행　및　은닉</a:t>
            </a:r>
            <a:endParaRPr lang="en-US" altLang="ko-KR" sz="30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28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시스템　권한　상승</a:t>
            </a:r>
            <a:endParaRPr lang="en-US" altLang="ko-KR" sz="28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en-US" altLang="ko-KR" sz="2300" dirty="0"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ko-KR" altLang="en-US" sz="2300" dirty="0">
                <a:latin typeface="굴림체" panose="020B0609000101010101" pitchFamily="49" charset="-127"/>
                <a:ea typeface="굴림체" panose="020B0609000101010101" pitchFamily="49" charset="-127"/>
              </a:rPr>
              <a:t>악성　코드로　시스템　관리자　권한　</a:t>
            </a:r>
            <a:r>
              <a:rPr lang="ko-KR" altLang="en-US" sz="23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획득→더</a:t>
            </a:r>
            <a:r>
              <a:rPr lang="ko-KR" altLang="en-US" sz="2300" dirty="0">
                <a:latin typeface="굴림체" panose="020B0609000101010101" pitchFamily="49" charset="-127"/>
                <a:ea typeface="굴림체" panose="020B0609000101010101" pitchFamily="49" charset="-127"/>
              </a:rPr>
              <a:t>　높은　수준　접근　권한을</a:t>
            </a:r>
            <a:endParaRPr lang="en-US" altLang="ko-KR" sz="23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en-US" altLang="ko-KR" sz="2300" dirty="0"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ko-KR" altLang="en-US" sz="2300" dirty="0">
                <a:latin typeface="굴림체" panose="020B0609000101010101" pitchFamily="49" charset="-127"/>
                <a:ea typeface="굴림체" panose="020B0609000101010101" pitchFamily="49" charset="-127"/>
              </a:rPr>
              <a:t>가짐</a:t>
            </a:r>
            <a:endParaRPr lang="en-US" altLang="ko-KR" sz="23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endParaRPr lang="en-US" altLang="ko-KR" sz="25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은닉　기법</a:t>
            </a:r>
            <a:endParaRPr lang="en-US" altLang="ko-KR" sz="28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en-US" altLang="ko-KR" sz="2300" dirty="0"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시스템의　정상적인　프로세스에　숨거나，　파일을　암호화하여</a:t>
            </a:r>
            <a:endParaRPr lang="en-US" altLang="ko-KR" sz="2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en-US" altLang="ko-KR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탐지　회피</a:t>
            </a:r>
            <a:endParaRPr lang="en-US" altLang="ko-KR" sz="24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endParaRPr lang="en-US" altLang="ko-KR" sz="23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지속성　유지</a:t>
            </a:r>
            <a:endParaRPr lang="en-US" altLang="ko-KR" sz="28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en-US" altLang="ko-KR" sz="2300" dirty="0"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ko-KR" altLang="en-US" sz="2300" dirty="0">
                <a:latin typeface="굴림체" panose="020B0609000101010101" pitchFamily="49" charset="-127"/>
                <a:ea typeface="굴림체" panose="020B0609000101010101" pitchFamily="49" charset="-127"/>
              </a:rPr>
              <a:t>시스템　재부팅　후에도　생존하기　위해　시작　프로그램에　자신을　등록</a:t>
            </a:r>
            <a:endParaRPr lang="en-US" altLang="ko-KR" sz="23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9917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7B08E-20C3-8BD7-4F71-B16F643D7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464D488-424C-EE89-30D8-E8F67609ABC9}"/>
              </a:ext>
            </a:extLst>
          </p:cNvPr>
          <p:cNvSpPr txBox="1"/>
          <p:nvPr/>
        </p:nvSpPr>
        <p:spPr>
          <a:xfrm>
            <a:off x="11714205" y="64008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190B95-83B4-2B08-80FE-57646DFE788E}"/>
              </a:ext>
            </a:extLst>
          </p:cNvPr>
          <p:cNvSpPr txBox="1"/>
          <p:nvPr/>
        </p:nvSpPr>
        <p:spPr>
          <a:xfrm>
            <a:off x="405995" y="373008"/>
            <a:ext cx="11413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２．백도어－백도어</a:t>
            </a:r>
            <a:r>
              <a:rPr lang="ko-KR" altLang="en-US" sz="1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　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작동</a:t>
            </a:r>
            <a:r>
              <a:rPr lang="ko-KR" altLang="en-US" sz="1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　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방식</a:t>
            </a:r>
            <a:r>
              <a:rPr lang="en-US" altLang="ko-KR" sz="3600" dirty="0"/>
              <a:t>(Operation Mechanism)</a:t>
            </a:r>
            <a:endParaRPr lang="en-US" altLang="ko-KR" sz="3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75AA15-61DA-91A9-4897-3EE8B86D78DA}"/>
              </a:ext>
            </a:extLst>
          </p:cNvPr>
          <p:cNvSpPr txBox="1"/>
          <p:nvPr/>
        </p:nvSpPr>
        <p:spPr>
          <a:xfrm>
            <a:off x="405995" y="1434720"/>
            <a:ext cx="11619555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３．　</a:t>
            </a:r>
            <a:r>
              <a:rPr lang="ko-KR" altLang="en-US" sz="3000" b="1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명령－제어</a:t>
            </a:r>
            <a:r>
              <a:rPr lang="ko-KR" altLang="en-US" sz="3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　서버（</a:t>
            </a:r>
            <a:r>
              <a:rPr lang="en-US" altLang="ko-KR" sz="3200" dirty="0"/>
              <a:t>C2</a:t>
            </a:r>
            <a:r>
              <a:rPr lang="ko-KR" altLang="en-US" sz="3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）와의　통신</a:t>
            </a:r>
            <a:endParaRPr lang="en-US" altLang="ko-KR" sz="30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30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ko-KR" sz="2800" dirty="0"/>
              <a:t>C2</a:t>
            </a:r>
            <a:r>
              <a:rPr lang="ko-KR" altLang="en-US" sz="800" b="1" dirty="0"/>
              <a:t>　</a:t>
            </a:r>
            <a:r>
              <a:rPr lang="ko-KR" altLang="en-US" sz="28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통신</a:t>
            </a:r>
            <a:endParaRPr lang="en-US" altLang="ko-KR" sz="28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en-US" altLang="ko-KR" sz="2300" dirty="0"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ko-KR" altLang="en-US" sz="2300" dirty="0">
                <a:latin typeface="굴림체" panose="020B0609000101010101" pitchFamily="49" charset="-127"/>
                <a:ea typeface="굴림체" panose="020B0609000101010101" pitchFamily="49" charset="-127"/>
              </a:rPr>
              <a:t>악성　코드는　</a:t>
            </a:r>
            <a:r>
              <a:rPr lang="ko-KR" altLang="en-US" sz="2300" dirty="0" err="1">
                <a:latin typeface="굴림체" panose="020B0609000101010101" pitchFamily="49" charset="-127"/>
                <a:ea typeface="굴림체" panose="020B0609000101010101" pitchFamily="49" charset="-127"/>
              </a:rPr>
              <a:t>명령－제어</a:t>
            </a:r>
            <a:r>
              <a:rPr lang="ko-KR" altLang="en-US" sz="2300" dirty="0">
                <a:latin typeface="굴림체" panose="020B0609000101010101" pitchFamily="49" charset="-127"/>
                <a:ea typeface="굴림체" panose="020B0609000101010101" pitchFamily="49" charset="-127"/>
              </a:rPr>
              <a:t>　서버와　연결하여　외부　명령을　수신하고</a:t>
            </a:r>
            <a:endParaRPr lang="en-US" altLang="ko-KR" sz="23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en-US" altLang="ko-KR" sz="23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수집　데이터　전송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endParaRPr lang="en-US" altLang="ko-KR" sz="25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en-US" altLang="ko-KR" sz="2500" dirty="0">
                <a:latin typeface="새굴림" panose="02030600000101010101" pitchFamily="18" charset="-127"/>
                <a:ea typeface="새굴림" panose="02030600000101010101" pitchFamily="18" charset="-127"/>
              </a:rPr>
              <a:t>	</a:t>
            </a:r>
            <a:r>
              <a:rPr lang="ko-KR" altLang="en-US" sz="2400" dirty="0">
                <a:latin typeface="새굴림" panose="02030600000101010101" pitchFamily="18" charset="-127"/>
                <a:ea typeface="새굴림" panose="02030600000101010101" pitchFamily="18" charset="-127"/>
              </a:rPr>
              <a:t>이　통신은　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 HTTP/HTTPS, DNS 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　</a:t>
            </a:r>
            <a:r>
              <a:rPr lang="ko-KR" altLang="en-US" sz="20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터널링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，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Tor 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네트워크　등을　이용해　탐지　회피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1510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38804-C693-D9CF-2E98-9C6B74BEE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5293FF-EB12-EF86-6004-DF2EC4DC1846}"/>
              </a:ext>
            </a:extLst>
          </p:cNvPr>
          <p:cNvSpPr txBox="1"/>
          <p:nvPr/>
        </p:nvSpPr>
        <p:spPr>
          <a:xfrm>
            <a:off x="11714205" y="64008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14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15A01D-D717-0D88-2321-62A8AC4CE72D}"/>
              </a:ext>
            </a:extLst>
          </p:cNvPr>
          <p:cNvSpPr txBox="1"/>
          <p:nvPr/>
        </p:nvSpPr>
        <p:spPr>
          <a:xfrm>
            <a:off x="405995" y="373008"/>
            <a:ext cx="11413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２．백도어－백도어</a:t>
            </a:r>
            <a:r>
              <a:rPr lang="ko-KR" altLang="en-US" sz="1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　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작동</a:t>
            </a:r>
            <a:r>
              <a:rPr lang="ko-KR" altLang="en-US" sz="1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　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방식</a:t>
            </a:r>
            <a:r>
              <a:rPr lang="en-US" altLang="ko-KR" sz="3600" dirty="0"/>
              <a:t>(Operation Mechanism)</a:t>
            </a:r>
            <a:endParaRPr lang="en-US" altLang="ko-KR" sz="3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F712A1-83D2-3C50-9B2C-08C32C8561CF}"/>
              </a:ext>
            </a:extLst>
          </p:cNvPr>
          <p:cNvSpPr txBox="1"/>
          <p:nvPr/>
        </p:nvSpPr>
        <p:spPr>
          <a:xfrm>
            <a:off x="532590" y="1318474"/>
            <a:ext cx="11619555" cy="4539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0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４．　데이터　수집　및　유출</a:t>
            </a:r>
            <a:endParaRPr lang="en-US" altLang="ko-KR" sz="30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endParaRPr lang="en-US" altLang="ko-KR" sz="30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정보　수집</a:t>
            </a:r>
            <a:endParaRPr lang="en-US" altLang="ko-KR" sz="28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en-US" altLang="ko-KR" sz="2300" dirty="0"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ko-KR" altLang="en-US" sz="2300" dirty="0">
                <a:latin typeface="굴림체" panose="020B0609000101010101" pitchFamily="49" charset="-127"/>
                <a:ea typeface="굴림체" panose="020B0609000101010101" pitchFamily="49" charset="-127"/>
              </a:rPr>
              <a:t>악성　코드는　시스템의　사용자　정보，　키　입력，　스크린샷　등　수집</a:t>
            </a:r>
            <a:endParaRPr lang="en-US" altLang="ko-KR" sz="23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endParaRPr lang="en-US" altLang="ko-KR" sz="23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800" b="1" dirty="0">
                <a:latin typeface="굴림체" panose="020B0609000101010101" pitchFamily="49" charset="-127"/>
                <a:ea typeface="굴림체" panose="020B0609000101010101" pitchFamily="49" charset="-127"/>
              </a:rPr>
              <a:t>데이터　유출</a:t>
            </a:r>
            <a:endParaRPr lang="en-US" altLang="ko-KR" sz="2800" b="1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en-US" altLang="ko-KR" sz="2000" dirty="0"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수집된　정보는</a:t>
            </a:r>
            <a:r>
              <a:rPr lang="en-US" altLang="ko-KR" sz="2400" dirty="0"/>
              <a:t> C2 </a:t>
            </a:r>
            <a:r>
              <a:rPr lang="ko-KR" altLang="en-US" sz="2400" dirty="0">
                <a:latin typeface="굴림체" panose="020B0609000101010101" pitchFamily="49" charset="-127"/>
                <a:ea typeface="굴림체" panose="020B0609000101010101" pitchFamily="49" charset="-127"/>
              </a:rPr>
              <a:t>서버로　전송되어　외부로　유출됨</a:t>
            </a:r>
            <a:endParaRPr lang="en-US" altLang="ko-KR" sz="2400" dirty="0">
              <a:latin typeface="굴림체" panose="020B0609000101010101" pitchFamily="49" charset="-127"/>
              <a:ea typeface="굴림체" panose="020B0609000101010101" pitchFamily="49" charset="-127"/>
            </a:endParaRPr>
          </a:p>
          <a:p>
            <a:pPr lvl="1"/>
            <a:r>
              <a:rPr lang="en-US" altLang="ko-KR" sz="1000" dirty="0">
                <a:latin typeface="굴림체" panose="020B0609000101010101" pitchFamily="49" charset="-127"/>
                <a:ea typeface="굴림체" panose="020B0609000101010101" pitchFamily="49" charset="-127"/>
              </a:rPr>
              <a:t>	</a:t>
            </a:r>
          </a:p>
          <a:p>
            <a:pPr lvl="1"/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　（＊</a:t>
            </a:r>
            <a:r>
              <a:rPr lang="en-US" altLang="ko-KR" sz="2000" dirty="0"/>
              <a:t>C2</a:t>
            </a:r>
            <a:r>
              <a:rPr lang="ko-KR" altLang="en-US" sz="20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서버：해커가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 감염된 시스템을 원격으로 제어하고 명령을 내리는 서버）</a:t>
            </a: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endParaRPr lang="en-US" altLang="ko-KR" sz="25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r>
              <a:rPr lang="en-US" altLang="ko-KR" sz="2500" dirty="0">
                <a:latin typeface="새굴림" panose="02030600000101010101" pitchFamily="18" charset="-127"/>
                <a:ea typeface="새굴림" panose="02030600000101010101" pitchFamily="18" charset="-127"/>
              </a:rPr>
              <a:t>	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9469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068794-1444-F8DB-9B47-7A08D1D3B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5E1042-6CB0-26D0-6899-493BAE9F98A8}"/>
              </a:ext>
            </a:extLst>
          </p:cNvPr>
          <p:cNvSpPr txBox="1"/>
          <p:nvPr/>
        </p:nvSpPr>
        <p:spPr>
          <a:xfrm>
            <a:off x="11714205" y="64008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4FD835-0B90-5D1F-0F05-1C0E87E15E81}"/>
              </a:ext>
            </a:extLst>
          </p:cNvPr>
          <p:cNvSpPr txBox="1"/>
          <p:nvPr/>
        </p:nvSpPr>
        <p:spPr>
          <a:xfrm>
            <a:off x="405995" y="373008"/>
            <a:ext cx="10471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２．백도어－</a:t>
            </a:r>
            <a:r>
              <a:rPr lang="en-US" altLang="ko-KR" sz="36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SKT </a:t>
            </a:r>
            <a:r>
              <a:rPr lang="ko-KR" altLang="en-US" sz="36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사건에서의 </a:t>
            </a:r>
            <a:r>
              <a:rPr lang="ko-KR" altLang="en-US" sz="36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백도어</a:t>
            </a:r>
            <a:r>
              <a:rPr lang="ko-KR" altLang="en-US" sz="36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영향과　대응</a:t>
            </a:r>
            <a:endParaRPr lang="en-US" altLang="ko-KR" sz="3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5C5979-D6E3-8160-F246-39E073A5319A}"/>
              </a:ext>
            </a:extLst>
          </p:cNvPr>
          <p:cNvSpPr txBox="1"/>
          <p:nvPr/>
        </p:nvSpPr>
        <p:spPr>
          <a:xfrm>
            <a:off x="278382" y="1328708"/>
            <a:ext cx="11873763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영향</a:t>
            </a:r>
            <a:endParaRPr lang="en-US" altLang="ko-KR" sz="30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장기간 은닉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2022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년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6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월부터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2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년 넘게 시스템 속에 은닉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대규모 </a:t>
            </a:r>
            <a:r>
              <a:rPr lang="ko-KR" altLang="en-US" sz="23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유출：약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2,500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만 명의 유심 및 개인정보 유출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3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복제폰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 등 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2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차 피해 우려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ko-KR" altLang="en-US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보안 취약점 노출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: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초기 침투 및 장기간 탐지 실패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개인정보 암호화 미흡 지적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E8F7BA-E08B-FB6D-580A-03B6E487E41C}"/>
              </a:ext>
            </a:extLst>
          </p:cNvPr>
          <p:cNvSpPr txBox="1"/>
          <p:nvPr/>
        </p:nvSpPr>
        <p:spPr>
          <a:xfrm>
            <a:off x="278382" y="4077087"/>
            <a:ext cx="7782900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3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대응</a:t>
            </a:r>
            <a:endParaRPr lang="en-US" altLang="ko-KR" sz="30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불법 유심 복제 차단 시스템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, 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다중 보안체계 강화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KISA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와 협력하여 악성코드 분석 및 공격자 추적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ko-KR" altLang="en-US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내부 보안 인프라 전반 강화 필요성 대두</a:t>
            </a:r>
          </a:p>
        </p:txBody>
      </p:sp>
    </p:spTree>
    <p:extLst>
      <p:ext uri="{BB962C8B-B14F-4D97-AF65-F5344CB8AC3E}">
        <p14:creationId xmlns:p14="http://schemas.microsoft.com/office/powerpoint/2010/main" val="156087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CA4AD0-E7DC-46A9-140D-5CD62C39B63B}"/>
              </a:ext>
            </a:extLst>
          </p:cNvPr>
          <p:cNvSpPr txBox="1"/>
          <p:nvPr/>
        </p:nvSpPr>
        <p:spPr>
          <a:xfrm>
            <a:off x="11714205" y="64008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16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239CCC-D945-4750-3F76-898921336307}"/>
              </a:ext>
            </a:extLst>
          </p:cNvPr>
          <p:cNvSpPr txBox="1"/>
          <p:nvPr/>
        </p:nvSpPr>
        <p:spPr>
          <a:xfrm>
            <a:off x="592975" y="1582340"/>
            <a:ext cx="110060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［</a:t>
            </a:r>
            <a:r>
              <a:rPr lang="ko-KR" altLang="en-US" dirty="0" err="1"/>
              <a:t>문헌참고</a:t>
            </a:r>
            <a:r>
              <a:rPr lang="ko-KR" altLang="en-US" dirty="0"/>
              <a:t>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0" i="0" u="sng" dirty="0">
                <a:effectLst/>
                <a:latin typeface="Helvetica" panose="020B0604020202020204" pitchFamily="34" charset="0"/>
                <a:hlinkClick r:id="rId2"/>
              </a:rPr>
              <a:t>https://www.researchgate.net/publication/383177164_Evolution_and_Impact_of_Malware_A_Comprehensive_Analysis_from_the_First_Known_Malware_to_Modern-Day_Cyber_Threats</a:t>
            </a:r>
            <a:endParaRPr lang="en-US" altLang="ko-KR" b="0" i="0" u="sng" dirty="0">
              <a:effectLst/>
              <a:latin typeface="Helvetica" panose="020B0604020202020204" pitchFamily="34" charset="0"/>
            </a:endParaRPr>
          </a:p>
          <a:p>
            <a:r>
              <a:rPr lang="en-US" altLang="ko-KR" dirty="0">
                <a:hlinkClick r:id="rId3"/>
              </a:rPr>
              <a:t>https://youtu.be/Y7GeIfezvGw?si=uWixs957W3yMIhoZ</a:t>
            </a:r>
            <a:endParaRPr lang="en-US" altLang="ko-KR" u="sng" dirty="0">
              <a:latin typeface="Helvetica" panose="020B0604020202020204" pitchFamily="34" charset="0"/>
            </a:endParaRPr>
          </a:p>
          <a:p>
            <a:r>
              <a:rPr lang="en-US" altLang="ko-KR" dirty="0"/>
              <a:t>https://youtu.be/JihFiezEgGc?si=Jqhk8d-nEH1Yy5h7</a:t>
            </a:r>
          </a:p>
          <a:p>
            <a:endParaRPr lang="en-US" altLang="ko-KR" dirty="0"/>
          </a:p>
          <a:p>
            <a:r>
              <a:rPr lang="ko-KR" altLang="en-US" dirty="0"/>
              <a:t>［이미지］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hlinkClick r:id="rId4"/>
              </a:rPr>
              <a:t>https://m.boannews.com/html/detail.html?idx=54231&amp;kind=0</a:t>
            </a:r>
            <a:endParaRPr lang="en-US" altLang="ko-KR" dirty="0"/>
          </a:p>
          <a:p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나눔 고딕"/>
                <a:hlinkClick r:id="rId5"/>
              </a:rPr>
              <a:t>http://www.boannews.com/media/view.asp?idx=137027</a:t>
            </a:r>
            <a:endParaRPr lang="en-US" altLang="ko-KR" b="0" i="0" u="none" strike="noStrike" dirty="0">
              <a:solidFill>
                <a:srgbClr val="333333"/>
              </a:solidFill>
              <a:effectLst/>
              <a:latin typeface="나눔 고딕"/>
            </a:endParaRPr>
          </a:p>
          <a:p>
            <a:r>
              <a:rPr lang="en-US" altLang="ko-KR" b="0" i="0" u="none" strike="noStrike" dirty="0">
                <a:solidFill>
                  <a:srgbClr val="333333"/>
                </a:solidFill>
                <a:effectLst/>
                <a:latin typeface="나눔 고딕"/>
              </a:rPr>
              <a:t>https://news.kbs.co.kr/news/pc/view/view.do?ncd=8146184</a:t>
            </a:r>
          </a:p>
          <a:p>
            <a:r>
              <a:rPr lang="en-US" altLang="ko-KR" dirty="0" err="1"/>
              <a:t>Pixabay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4834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A92224-21D1-F0CF-F7EF-6389121A6C5F}"/>
              </a:ext>
            </a:extLst>
          </p:cNvPr>
          <p:cNvSpPr txBox="1"/>
          <p:nvPr/>
        </p:nvSpPr>
        <p:spPr>
          <a:xfrm>
            <a:off x="4493638" y="3113529"/>
            <a:ext cx="32047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감사합니다．</a:t>
            </a:r>
          </a:p>
        </p:txBody>
      </p:sp>
    </p:spTree>
    <p:extLst>
      <p:ext uri="{BB962C8B-B14F-4D97-AF65-F5344CB8AC3E}">
        <p14:creationId xmlns:p14="http://schemas.microsoft.com/office/powerpoint/2010/main" val="1136076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1E662C-7DDD-022B-F712-AC3699439906}"/>
              </a:ext>
            </a:extLst>
          </p:cNvPr>
          <p:cNvSpPr txBox="1"/>
          <p:nvPr/>
        </p:nvSpPr>
        <p:spPr>
          <a:xfrm>
            <a:off x="827981" y="1389980"/>
            <a:ext cx="7654660" cy="40780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SKT 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유심 유출 사건</a:t>
            </a:r>
            <a:endParaRPr lang="en-US" altLang="ko-KR" sz="5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사건 개요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23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침해경과，유출정보，보안위협，공격기법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　분석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lvl="1"/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514350" indent="-514350">
              <a:buFont typeface="+mj-lt"/>
              <a:buAutoNum type="arabicPeriod"/>
            </a:pPr>
            <a:r>
              <a:rPr lang="ko-KR" altLang="en-US" sz="35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백도어</a:t>
            </a:r>
            <a:endParaRPr lang="en-US" altLang="ko-KR" sz="3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endParaRPr lang="en-US" altLang="ko-KR" sz="5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백도어란</a:t>
            </a:r>
            <a:r>
              <a:rPr lang="en-US" altLang="ko-KR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?</a:t>
            </a: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ＳＫＴ　유심　유출　사건　속　</a:t>
            </a:r>
            <a:r>
              <a:rPr lang="ko-KR" altLang="en-US" sz="23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ＢＰＦ도어란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？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23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백도어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 작동 방식</a:t>
            </a:r>
            <a:endParaRPr lang="en-US" altLang="ko-KR" sz="23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ko-KR" altLang="en-US" sz="2300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백도어</a:t>
            </a:r>
            <a:r>
              <a:rPr lang="ko-KR" altLang="en-US" sz="2300" dirty="0">
                <a:latin typeface="새굴림" panose="02030600000101010101" pitchFamily="18" charset="-127"/>
                <a:ea typeface="새굴림" panose="02030600000101010101" pitchFamily="18" charset="-127"/>
              </a:rPr>
              <a:t>　영향과　대응</a:t>
            </a:r>
          </a:p>
        </p:txBody>
      </p:sp>
    </p:spTree>
    <p:extLst>
      <p:ext uri="{BB962C8B-B14F-4D97-AF65-F5344CB8AC3E}">
        <p14:creationId xmlns:p14="http://schemas.microsoft.com/office/powerpoint/2010/main" val="876092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7011BE-CFC3-5D19-C4F8-60E148261A2D}"/>
              </a:ext>
            </a:extLst>
          </p:cNvPr>
          <p:cNvSpPr txBox="1"/>
          <p:nvPr/>
        </p:nvSpPr>
        <p:spPr>
          <a:xfrm>
            <a:off x="11726562" y="6400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41F8CF-95B1-1758-5C6D-9598C53336EC}"/>
              </a:ext>
            </a:extLst>
          </p:cNvPr>
          <p:cNvSpPr txBox="1"/>
          <p:nvPr/>
        </p:nvSpPr>
        <p:spPr>
          <a:xfrm>
            <a:off x="2362962" y="2998113"/>
            <a:ext cx="746607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5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SKT </a:t>
            </a:r>
            <a:r>
              <a:rPr lang="ko-KR" altLang="en-US" sz="5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유심 유출 사건</a:t>
            </a:r>
            <a:endParaRPr lang="en-US" altLang="ko-KR" sz="5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5653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2BFC9-9F1E-EFA6-DB87-B39791B97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658F8E9-F5F9-573C-A889-0EB9CB3C95FA}"/>
              </a:ext>
            </a:extLst>
          </p:cNvPr>
          <p:cNvSpPr txBox="1"/>
          <p:nvPr/>
        </p:nvSpPr>
        <p:spPr>
          <a:xfrm>
            <a:off x="11726562" y="6400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F5507E-8E15-EE82-B1B5-2D155F807024}"/>
              </a:ext>
            </a:extLst>
          </p:cNvPr>
          <p:cNvSpPr txBox="1"/>
          <p:nvPr/>
        </p:nvSpPr>
        <p:spPr>
          <a:xfrm>
            <a:off x="405995" y="373008"/>
            <a:ext cx="8153194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SK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텔레콤 유심 정보 유출 사건 </a:t>
            </a:r>
            <a:r>
              <a:rPr lang="en-US" altLang="ko-KR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- 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개요</a:t>
            </a:r>
            <a:endParaRPr lang="en-US" altLang="ko-KR" sz="3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1DCC8-C1EE-6241-A3A4-F67F6F9661B7}"/>
              </a:ext>
            </a:extLst>
          </p:cNvPr>
          <p:cNvSpPr txBox="1"/>
          <p:nvPr/>
        </p:nvSpPr>
        <p:spPr>
          <a:xfrm>
            <a:off x="405995" y="3822725"/>
            <a:ext cx="1160285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SKT 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이용자 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2,700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만 건의 가입자 정보 유출</a:t>
            </a: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2025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년 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4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월 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18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일 이상 징후 감지 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-&gt; 19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일 해킹 피해 확정 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-&gt; 20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일 한국인터넷진흥원</a:t>
            </a:r>
            <a:r>
              <a:rPr lang="en-US" altLang="ko-KR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(KISA) </a:t>
            </a: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신고</a:t>
            </a: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유심 정보 포함된 민감 정보 대량 유출</a:t>
            </a: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새굴림" panose="02030600000101010101" pitchFamily="18" charset="-127"/>
                <a:ea typeface="새굴림" panose="02030600000101010101" pitchFamily="18" charset="-127"/>
              </a:rPr>
              <a:t>침해 탐지 늦음 법적 보고 지연 논란</a:t>
            </a:r>
            <a:endParaRPr lang="en-US" altLang="ko-KR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8135599-E535-2CC8-C618-C12BCC557AE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581" t="35053" r="29920" b="36770"/>
          <a:stretch/>
        </p:blipFill>
        <p:spPr>
          <a:xfrm>
            <a:off x="405995" y="1447163"/>
            <a:ext cx="2743200" cy="193234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9AA3DB7-56D5-F00E-BADC-896A972AA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6710" y="2082642"/>
            <a:ext cx="7887801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63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31117-9B07-4A04-8F65-F9DBE74F4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B8D8344-1A44-C0AE-8970-05ABF2F8A7FA}"/>
              </a:ext>
            </a:extLst>
          </p:cNvPr>
          <p:cNvSpPr txBox="1"/>
          <p:nvPr/>
        </p:nvSpPr>
        <p:spPr>
          <a:xfrm>
            <a:off x="11726562" y="6400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AD8776-D9F4-AE27-C914-E3A9EE0CB330}"/>
              </a:ext>
            </a:extLst>
          </p:cNvPr>
          <p:cNvSpPr txBox="1"/>
          <p:nvPr/>
        </p:nvSpPr>
        <p:spPr>
          <a:xfrm>
            <a:off x="863195" y="1772394"/>
            <a:ext cx="6676103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*</a:t>
            </a:r>
            <a:r>
              <a:rPr lang="ko-KR" altLang="en-US" sz="2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타임라인 다이어그램</a:t>
            </a:r>
            <a:endParaRPr lang="en-US" altLang="ko-KR" sz="2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[2025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년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4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월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18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일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]		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이상 트래픽 감지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5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	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↓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5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[2025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년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4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월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19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일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]		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악성코드 발견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5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	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↓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	</a:t>
            </a:r>
          </a:p>
          <a:p>
            <a:endParaRPr lang="en-US" altLang="ko-KR" sz="5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[2025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년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4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월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20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일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]		KISA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신고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5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	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↓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		</a:t>
            </a:r>
          </a:p>
          <a:p>
            <a:endParaRPr lang="en-US" altLang="ko-KR" sz="5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[2025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년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4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월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23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일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]		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대국민 발표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5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	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↓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5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5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         [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이후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]			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국회 청문회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DD160C-E53A-150B-D0BD-B3BECCA1B522}"/>
              </a:ext>
            </a:extLst>
          </p:cNvPr>
          <p:cNvSpPr txBox="1"/>
          <p:nvPr/>
        </p:nvSpPr>
        <p:spPr>
          <a:xfrm>
            <a:off x="405995" y="373008"/>
            <a:ext cx="91823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SK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텔레콤 유심 정보 유출 사건 </a:t>
            </a:r>
            <a:r>
              <a:rPr lang="en-US" altLang="ko-KR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– 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침해 경과</a:t>
            </a:r>
            <a:endParaRPr lang="en-US" altLang="ko-KR" sz="3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5899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0737B-9D05-7245-6A17-736DF1A6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F2267C7-2F11-F8B1-F514-9A94F463ACD7}"/>
              </a:ext>
            </a:extLst>
          </p:cNvPr>
          <p:cNvSpPr txBox="1"/>
          <p:nvPr/>
        </p:nvSpPr>
        <p:spPr>
          <a:xfrm>
            <a:off x="11726562" y="6400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8538A4-4986-280A-1D37-B21742736B00}"/>
              </a:ext>
            </a:extLst>
          </p:cNvPr>
          <p:cNvSpPr txBox="1"/>
          <p:nvPr/>
        </p:nvSpPr>
        <p:spPr>
          <a:xfrm>
            <a:off x="405995" y="373008"/>
            <a:ext cx="9568645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SK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텔레콤 유심 정보 유출 사건 </a:t>
            </a:r>
            <a:r>
              <a:rPr lang="en-US" altLang="ko-KR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– 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유출된 정보</a:t>
            </a:r>
            <a:endParaRPr lang="en-US" altLang="ko-KR" sz="3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0C5B7D1-3D61-F385-2095-F6485B6E20AA}"/>
              </a:ext>
            </a:extLst>
          </p:cNvPr>
          <p:cNvCxnSpPr>
            <a:cxnSpLocks/>
          </p:cNvCxnSpPr>
          <p:nvPr/>
        </p:nvCxnSpPr>
        <p:spPr>
          <a:xfrm>
            <a:off x="2414421" y="2628860"/>
            <a:ext cx="0" cy="21496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그림 14" descr="스크린샷, 노랑, 직사각형, 사각형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E2344D8-7914-FD9C-4BDF-D4B54878E5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691" y="2628860"/>
            <a:ext cx="1989730" cy="135023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C38F98F-F60D-7961-58B5-CEE55367CB92}"/>
              </a:ext>
            </a:extLst>
          </p:cNvPr>
          <p:cNvSpPr txBox="1"/>
          <p:nvPr/>
        </p:nvSpPr>
        <p:spPr>
          <a:xfrm>
            <a:off x="563273" y="4378420"/>
            <a:ext cx="14853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IMSI, ICCID</a:t>
            </a:r>
            <a:endParaRPr lang="ko-KR" altLang="en-US" sz="2000" dirty="0"/>
          </a:p>
        </p:txBody>
      </p:sp>
      <p:pic>
        <p:nvPicPr>
          <p:cNvPr id="22" name="그림 21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0D55375-373C-9047-52CA-489B50E909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1174">
            <a:off x="2717177" y="2413054"/>
            <a:ext cx="1781852" cy="178185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873FB0D-EADF-6170-B99F-93BB55DAF6B2}"/>
              </a:ext>
            </a:extLst>
          </p:cNvPr>
          <p:cNvSpPr txBox="1"/>
          <p:nvPr/>
        </p:nvSpPr>
        <p:spPr>
          <a:xfrm>
            <a:off x="3086165" y="4378420"/>
            <a:ext cx="10438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인증 키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596157D0-3BCA-EE9D-B941-3A77CC33FE44}"/>
              </a:ext>
            </a:extLst>
          </p:cNvPr>
          <p:cNvCxnSpPr>
            <a:cxnSpLocks/>
          </p:cNvCxnSpPr>
          <p:nvPr/>
        </p:nvCxnSpPr>
        <p:spPr>
          <a:xfrm>
            <a:off x="4669340" y="2730376"/>
            <a:ext cx="0" cy="2048154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그림 25" descr="원, 블랙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3638523-6EBA-4D4A-ADCB-95D51F212E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236" y="2686882"/>
            <a:ext cx="1103874" cy="114968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16002F3B-D6CF-228C-93F6-933941E849FE}"/>
              </a:ext>
            </a:extLst>
          </p:cNvPr>
          <p:cNvSpPr txBox="1"/>
          <p:nvPr/>
        </p:nvSpPr>
        <p:spPr>
          <a:xfrm>
            <a:off x="4971156" y="4381138"/>
            <a:ext cx="1869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생년월일</a:t>
            </a:r>
            <a:r>
              <a:rPr lang="en-US" altLang="ko-KR" sz="2000" dirty="0"/>
              <a:t>, </a:t>
            </a:r>
            <a:r>
              <a:rPr lang="ko-KR" altLang="en-US" sz="2000" dirty="0"/>
              <a:t>이름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869D440-3294-D06D-C9ED-F405DCC8748D}"/>
              </a:ext>
            </a:extLst>
          </p:cNvPr>
          <p:cNvCxnSpPr>
            <a:cxnSpLocks/>
          </p:cNvCxnSpPr>
          <p:nvPr/>
        </p:nvCxnSpPr>
        <p:spPr>
          <a:xfrm>
            <a:off x="7032668" y="2628860"/>
            <a:ext cx="0" cy="214967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그림 30" descr="스크린샷, 정보기기, 휴대 전화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4175A9E-1D6E-EE78-63F9-CC888DD0B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270" y="2730376"/>
            <a:ext cx="786304" cy="1380617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6B45969C-38FA-5043-D8EF-F164A4B58647}"/>
              </a:ext>
            </a:extLst>
          </p:cNvPr>
          <p:cNvSpPr txBox="1"/>
          <p:nvPr/>
        </p:nvSpPr>
        <p:spPr>
          <a:xfrm>
            <a:off x="7982814" y="4378420"/>
            <a:ext cx="6912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IMEI</a:t>
            </a:r>
            <a:endParaRPr lang="ko-KR" altLang="en-US" sz="2000" dirty="0"/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2A229564-D380-C3BA-7080-411ADA49C3DA}"/>
              </a:ext>
            </a:extLst>
          </p:cNvPr>
          <p:cNvCxnSpPr>
            <a:cxnSpLocks/>
          </p:cNvCxnSpPr>
          <p:nvPr/>
        </p:nvCxnSpPr>
        <p:spPr>
          <a:xfrm>
            <a:off x="9455404" y="2659238"/>
            <a:ext cx="0" cy="2119292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그림 34" descr="기어, 메탈웨어, 원, 바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C8555F5-B965-8697-7700-B3357611EB1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3336" y="2637347"/>
            <a:ext cx="1473646" cy="1473646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42D48947-201E-0907-9F3A-683732F63C26}"/>
              </a:ext>
            </a:extLst>
          </p:cNvPr>
          <p:cNvSpPr txBox="1"/>
          <p:nvPr/>
        </p:nvSpPr>
        <p:spPr>
          <a:xfrm>
            <a:off x="9695420" y="4378420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시스템 내부 정보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842330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CDA96-2E7C-90E4-C496-CFE993662C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4B9C07A-9306-84B6-CA21-D1CFE5CB3E4B}"/>
              </a:ext>
            </a:extLst>
          </p:cNvPr>
          <p:cNvSpPr txBox="1"/>
          <p:nvPr/>
        </p:nvSpPr>
        <p:spPr>
          <a:xfrm>
            <a:off x="11726562" y="6400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ED63D2-E6CD-7482-DD58-F302E0A44750}"/>
              </a:ext>
            </a:extLst>
          </p:cNvPr>
          <p:cNvSpPr txBox="1"/>
          <p:nvPr/>
        </p:nvSpPr>
        <p:spPr>
          <a:xfrm>
            <a:off x="405995" y="373008"/>
            <a:ext cx="9127820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SK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텔레콤 유심 정보 유출 사건 </a:t>
            </a:r>
            <a:r>
              <a:rPr lang="en-US" altLang="ko-KR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– 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보안 위협</a:t>
            </a:r>
            <a:endParaRPr lang="en-US" altLang="ko-KR" sz="3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6C5DE4-BAF2-3AD8-0036-5A9FB1953313}"/>
              </a:ext>
            </a:extLst>
          </p:cNvPr>
          <p:cNvSpPr txBox="1"/>
          <p:nvPr/>
        </p:nvSpPr>
        <p:spPr>
          <a:xfrm>
            <a:off x="1393991" y="1870911"/>
            <a:ext cx="3178453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*SIM </a:t>
            </a:r>
            <a:r>
              <a:rPr lang="ko-KR" altLang="en-US" sz="2500" b="1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클로닝</a:t>
            </a:r>
            <a:r>
              <a:rPr lang="ko-KR" altLang="en-US" sz="2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 흐름도</a:t>
            </a:r>
            <a:endParaRPr lang="en-US" altLang="ko-KR" sz="2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유출된 유심 정보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5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	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↓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5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빈 유심에 복제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5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	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↓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500" dirty="0">
                <a:latin typeface="새굴림" panose="02030600000101010101" pitchFamily="18" charset="-127"/>
                <a:ea typeface="새굴림" panose="02030600000101010101" pitchFamily="18" charset="-127"/>
              </a:rPr>
              <a:t>	</a:t>
            </a:r>
          </a:p>
          <a:p>
            <a:endParaRPr lang="en-US" altLang="ko-KR" sz="5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 err="1">
                <a:latin typeface="새굴림" panose="02030600000101010101" pitchFamily="18" charset="-127"/>
                <a:ea typeface="새굴림" panose="02030600000101010101" pitchFamily="18" charset="-127"/>
              </a:rPr>
              <a:t>복제폰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 생성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5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	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↓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sz="500" dirty="0">
                <a:latin typeface="새굴림" panose="02030600000101010101" pitchFamily="18" charset="-127"/>
                <a:ea typeface="새굴림" panose="02030600000101010101" pitchFamily="18" charset="-127"/>
              </a:rPr>
              <a:t>	</a:t>
            </a: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인증시스템 우회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5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	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↓</a:t>
            </a:r>
            <a:endParaRPr lang="en-US" altLang="ko-KR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5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endParaRPr lang="en-US" altLang="ko-KR" sz="5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  <a:p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금융 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/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본인인증</a:t>
            </a:r>
            <a:r>
              <a:rPr lang="en-US" altLang="ko-KR" dirty="0">
                <a:latin typeface="새굴림" panose="02030600000101010101" pitchFamily="18" charset="-127"/>
                <a:ea typeface="새굴림" panose="02030600000101010101" pitchFamily="18" charset="-127"/>
              </a:rPr>
              <a:t> / </a:t>
            </a:r>
            <a:r>
              <a:rPr lang="ko-KR" altLang="en-US" dirty="0">
                <a:latin typeface="새굴림" panose="02030600000101010101" pitchFamily="18" charset="-127"/>
                <a:ea typeface="새굴림" panose="02030600000101010101" pitchFamily="18" charset="-127"/>
              </a:rPr>
              <a:t>사기</a:t>
            </a:r>
          </a:p>
        </p:txBody>
      </p:sp>
      <p:pic>
        <p:nvPicPr>
          <p:cNvPr id="5" name="그림 4" descr="블랙, 어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A6F0FA4-C787-5F28-D1D9-4CA5CFB6AE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723" y="3879153"/>
            <a:ext cx="2061094" cy="2061094"/>
          </a:xfrm>
          <a:prstGeom prst="rect">
            <a:avLst/>
          </a:prstGeom>
        </p:spPr>
      </p:pic>
      <p:pic>
        <p:nvPicPr>
          <p:cNvPr id="9" name="그림 8" descr="교통 표지판, 표지판, 삼각형, 노랑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6CB84C4-8C4A-74F1-8D4C-2DE8FCBFD4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8251" y="1870911"/>
            <a:ext cx="1809758" cy="1558089"/>
          </a:xfrm>
          <a:prstGeom prst="rect">
            <a:avLst/>
          </a:prstGeom>
        </p:spPr>
      </p:pic>
      <p:pic>
        <p:nvPicPr>
          <p:cNvPr id="1026" name="Picture 2" descr="SIM Cloning - Staysafeonline">
            <a:extLst>
              <a:ext uri="{FF2B5EF4-FFF2-40B4-BE49-F238E27FC236}">
                <a16:creationId xmlns:a16="http://schemas.microsoft.com/office/drawing/2014/main" id="{C7261EAA-E0D4-6CB5-E37B-382648BC39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0637" y="2269045"/>
            <a:ext cx="1990725" cy="1990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6423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AB0B3-24F8-C3FB-77D4-FAFEEAD4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B2A7E0B-DF3E-CCDF-CC1B-68210E4A1D1C}"/>
              </a:ext>
            </a:extLst>
          </p:cNvPr>
          <p:cNvSpPr txBox="1"/>
          <p:nvPr/>
        </p:nvSpPr>
        <p:spPr>
          <a:xfrm>
            <a:off x="11726562" y="6400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675AAA-B6E5-9F49-08EF-5B7C54652166}"/>
              </a:ext>
            </a:extLst>
          </p:cNvPr>
          <p:cNvSpPr txBox="1"/>
          <p:nvPr/>
        </p:nvSpPr>
        <p:spPr>
          <a:xfrm>
            <a:off x="405995" y="373008"/>
            <a:ext cx="1015694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SK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텔레콤 유심 정보 유출 사건 </a:t>
            </a:r>
            <a:r>
              <a:rPr lang="en-US" altLang="ko-KR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– </a:t>
            </a:r>
            <a:r>
              <a:rPr lang="ko-KR" altLang="en-US" sz="35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공격 기법 분석</a:t>
            </a:r>
            <a:endParaRPr lang="en-US" altLang="ko-KR" sz="35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6A89856-679A-5858-6123-8A3B5F6214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816" t="16447" r="8509" b="14201"/>
          <a:stretch/>
        </p:blipFill>
        <p:spPr>
          <a:xfrm>
            <a:off x="6556248" y="2392005"/>
            <a:ext cx="4895424" cy="304662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8419880-9ED5-4F15-AE5E-2C948981D2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682" y="2392005"/>
            <a:ext cx="4566776" cy="3046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0663FC-C5D6-C506-1B23-38308F37AFD3}"/>
              </a:ext>
            </a:extLst>
          </p:cNvPr>
          <p:cNvSpPr txBox="1"/>
          <p:nvPr/>
        </p:nvSpPr>
        <p:spPr>
          <a:xfrm>
            <a:off x="2699527" y="5884718"/>
            <a:ext cx="1263487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100" dirty="0"/>
              <a:t>BPF </a:t>
            </a:r>
            <a:r>
              <a:rPr lang="ko-KR" altLang="en-US" sz="2100" dirty="0"/>
              <a:t>도어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58FC60-3A90-DDBA-3A74-18B8121C0835}"/>
              </a:ext>
            </a:extLst>
          </p:cNvPr>
          <p:cNvSpPr txBox="1"/>
          <p:nvPr/>
        </p:nvSpPr>
        <p:spPr>
          <a:xfrm>
            <a:off x="9003960" y="5880410"/>
            <a:ext cx="72327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100" dirty="0" err="1"/>
              <a:t>웹셀</a:t>
            </a:r>
            <a:endParaRPr lang="ko-KR" altLang="en-US" sz="21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7EC47-644D-908C-DCA9-7202DB68663A}"/>
              </a:ext>
            </a:extLst>
          </p:cNvPr>
          <p:cNvSpPr txBox="1"/>
          <p:nvPr/>
        </p:nvSpPr>
        <p:spPr>
          <a:xfrm>
            <a:off x="2053868" y="1313257"/>
            <a:ext cx="80842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ＢＡＣＫ　</a:t>
            </a:r>
            <a:r>
              <a:rPr lang="ko-KR" altLang="en-US" sz="4400" dirty="0" err="1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ＤＯＯＲ（백도어</a:t>
            </a:r>
            <a:r>
              <a:rPr lang="ko-KR" altLang="en-US" sz="4400" dirty="0">
                <a:solidFill>
                  <a:srgbClr val="C000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574712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53BDA-F6D6-F2A0-CF4E-C3B4B54DD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77FCC90-5611-F099-798D-BEF2E9FED3B6}"/>
              </a:ext>
            </a:extLst>
          </p:cNvPr>
          <p:cNvSpPr txBox="1"/>
          <p:nvPr/>
        </p:nvSpPr>
        <p:spPr>
          <a:xfrm>
            <a:off x="11726562" y="64008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20180A-0AE2-8E37-AFA6-75B207E3AFAA}"/>
              </a:ext>
            </a:extLst>
          </p:cNvPr>
          <p:cNvSpPr txBox="1"/>
          <p:nvPr/>
        </p:nvSpPr>
        <p:spPr>
          <a:xfrm>
            <a:off x="3976497" y="2998113"/>
            <a:ext cx="4239006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5000" b="1" dirty="0">
                <a:latin typeface="새굴림" panose="02030600000101010101" pitchFamily="18" charset="-127"/>
                <a:ea typeface="새굴림" panose="02030600000101010101" pitchFamily="18" charset="-127"/>
              </a:rPr>
              <a:t>２．백도어</a:t>
            </a:r>
            <a:endParaRPr lang="en-US" altLang="ko-KR" sz="5000" b="1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6398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1586</TotalTime>
  <Words>880</Words>
  <Application>Microsoft Office PowerPoint</Application>
  <PresentationFormat>와이드스크린</PresentationFormat>
  <Paragraphs>188</Paragraphs>
  <Slides>19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7" baseType="lpstr">
      <vt:lpstr>HY견고딕</vt:lpstr>
      <vt:lpstr>굴림체</vt:lpstr>
      <vt:lpstr>나눔 고딕</vt:lpstr>
      <vt:lpstr>맑은 고딕</vt:lpstr>
      <vt:lpstr>새굴림</vt:lpstr>
      <vt:lpstr>Arial</vt:lpstr>
      <vt:lpstr>Helvetica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안시연</dc:creator>
  <cp:lastModifiedBy>용현 김</cp:lastModifiedBy>
  <cp:revision>3</cp:revision>
  <dcterms:created xsi:type="dcterms:W3CDTF">2025-05-26T04:33:31Z</dcterms:created>
  <dcterms:modified xsi:type="dcterms:W3CDTF">2025-06-10T12:22:18Z</dcterms:modified>
</cp:coreProperties>
</file>