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1" r:id="rId2"/>
    <p:sldId id="292" r:id="rId3"/>
    <p:sldId id="293" r:id="rId4"/>
    <p:sldId id="304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633244"/>
            <a:ext cx="9144000" cy="2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692150"/>
            <a:ext cx="7772400" cy="2232025"/>
          </a:xfrm>
        </p:spPr>
        <p:txBody>
          <a:bodyPr/>
          <a:lstStyle>
            <a:lvl1pPr>
              <a:defRPr sz="33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ko-KR" altLang="en-US" noProof="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08427"/>
            <a:ext cx="6400800" cy="2544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35113" y="3519488"/>
            <a:ext cx="8194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350">
                <a:solidFill>
                  <a:schemeClr val="hlink"/>
                </a:solidFill>
                <a:latin typeface="Verdana" panose="020B0604030504040204" pitchFamily="34" charset="0"/>
                <a:ea typeface="HY헤드라인M" panose="02030600000101010101" pitchFamily="18" charset="-127"/>
              </a:rPr>
              <a:t>About..</a:t>
            </a:r>
          </a:p>
        </p:txBody>
      </p:sp>
    </p:spTree>
    <p:extLst>
      <p:ext uri="{BB962C8B-B14F-4D97-AF65-F5344CB8AC3E}">
        <p14:creationId xmlns:p14="http://schemas.microsoft.com/office/powerpoint/2010/main" val="188900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53190"/>
            <a:ext cx="9144000" cy="432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0" y="976313"/>
            <a:ext cx="9144000" cy="560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5184775"/>
          </a:xfrm>
        </p:spPr>
        <p:txBody>
          <a:bodyPr/>
          <a:lstStyle>
            <a:lvl1pPr>
              <a:defRPr sz="2400"/>
            </a:lvl1pPr>
            <a:lvl3pPr>
              <a:defRPr sz="1400"/>
            </a:lvl3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265176-EA6A-4351-9392-EC41082E82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9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74638"/>
            <a:ext cx="79311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683" y="1268415"/>
            <a:ext cx="8866368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1963" y="6597650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1">
                <a:latin typeface="+mn-lt"/>
                <a:ea typeface="+mn-ea"/>
              </a:defRPr>
            </a:lvl1pPr>
          </a:lstStyle>
          <a:p>
            <a:fld id="{A9265176-EA6A-4351-9392-EC41082E8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Verdana" panose="020B0604030504040204" pitchFamily="34" charset="0"/>
          <a:ea typeface="HY헤드라인M" panose="02030600000101010101" pitchFamily="18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컴퓨터소프트웨어공학과</a:t>
            </a:r>
            <a:endParaRPr lang="en-US" altLang="ko-KR" dirty="0" smtClean="0"/>
          </a:p>
          <a:p>
            <a:r>
              <a:rPr lang="ko-KR" altLang="en-US" dirty="0" smtClean="0"/>
              <a:t>김 원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3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이용한 파일 버전 관리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스냅샷을 이용한 버전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스냅샷을 이용한 파일 시스템은 </a:t>
            </a:r>
            <a:r>
              <a:rPr lang="ko-KR" altLang="en-US" dirty="0" smtClean="0">
                <a:solidFill>
                  <a:schemeClr val="accent6"/>
                </a:solidFill>
              </a:rPr>
              <a:t>변경 전 파일에 대한 정보만 링크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스냅샷 </a:t>
            </a:r>
            <a:r>
              <a:rPr lang="ko-KR" altLang="en-US" dirty="0"/>
              <a:t>기반 버전 관리 시스템의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Version 4</a:t>
            </a:r>
            <a:r>
              <a:rPr lang="ko-KR" altLang="en-US" dirty="0" smtClean="0"/>
              <a:t>를 </a:t>
            </a:r>
            <a:r>
              <a:rPr lang="ko-KR" altLang="en-US" dirty="0"/>
              <a:t>가져올</a:t>
            </a:r>
            <a:r>
              <a:rPr lang="en-US" altLang="ko-KR" dirty="0"/>
              <a:t>(Checkout)</a:t>
            </a:r>
            <a:r>
              <a:rPr lang="ko-KR" altLang="en-US" dirty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A2, B1, C2 </a:t>
            </a:r>
            <a:r>
              <a:rPr lang="ko-KR" altLang="en-US" dirty="0" smtClean="0"/>
              <a:t>파일을 그대로 가져오기만 하면 문제 해결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C2 </a:t>
            </a:r>
            <a:r>
              <a:rPr lang="ko-KR" altLang="en-US" dirty="0" smtClean="0"/>
              <a:t>파일은 링크로 구성되고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변경이 발생하면 </a:t>
            </a:r>
            <a:r>
              <a:rPr lang="en-US" altLang="ko-KR" dirty="0" smtClean="0"/>
              <a:t>C3</a:t>
            </a:r>
            <a:r>
              <a:rPr lang="ko-KR" altLang="en-US" dirty="0" smtClean="0"/>
              <a:t>로 저장하면 완료</a:t>
            </a:r>
            <a:endParaRPr lang="ko-KR" altLang="en-US" dirty="0"/>
          </a:p>
        </p:txBody>
      </p:sp>
      <p:pic>
        <p:nvPicPr>
          <p:cNvPr id="1026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9" y="3548065"/>
            <a:ext cx="7620000" cy="2905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이용한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저장소의 모든 정보를 모두가 가짐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chemeClr val="accent6"/>
                </a:solidFill>
              </a:rPr>
              <a:t>git</a:t>
            </a:r>
            <a:r>
              <a:rPr lang="en-US" altLang="ko-KR" b="1" dirty="0" smtClean="0">
                <a:solidFill>
                  <a:schemeClr val="accent6"/>
                </a:solidFill>
              </a:rPr>
              <a:t> clone</a:t>
            </a:r>
            <a:r>
              <a:rPr lang="ko-KR" altLang="en-US" dirty="0" smtClean="0"/>
              <a:t>을 통한 복제는 원본을 그대로 복제하여 로컬에 저장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서버에 문제가 발생해도 모든 복제 본에 파일 이력과 변경 정보가 보관되는 형태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하나의 복제 본만 존재해도 서버를 다시 구축할 수 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 이력에 대한 데이터베이스 정보를 모두가 동일하게 보관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서버에 업로드가 된 경우에 한함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chemeClr val="accent6"/>
                </a:solidFill>
              </a:rPr>
              <a:t>로컬 기반으로 데이터를 관리</a:t>
            </a:r>
            <a:r>
              <a:rPr lang="ko-KR" altLang="en-US" dirty="0" smtClean="0"/>
              <a:t>하는 것이 기본 설정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로컬에 모두 복제되므로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이전 파일 정보도 로컬에서 즉시 확인 가능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CVS</a:t>
            </a:r>
            <a:r>
              <a:rPr lang="ko-KR" altLang="en-US" dirty="0" smtClean="0"/>
              <a:t>와 같은 시스템은 이전 파일 정보 확인을 위해 서버에 반드시 접속해야 함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원격지 접근은 필요한 경우에만 접근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 업데이트</a:t>
            </a:r>
            <a:r>
              <a:rPr lang="ko-KR" altLang="en-US" dirty="0" smtClean="0"/>
              <a:t>를 제외하고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작업을 로컬에서 수행할 수 있음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협업 정보의 교환 전에는 굳이 서버에 업로드하지 않아도 문제 없음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무결성 지원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스냅샷을 작성할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파일에 대한 </a:t>
            </a:r>
            <a:r>
              <a:rPr lang="ko-KR" altLang="en-US" dirty="0" err="1" smtClean="0">
                <a:solidFill>
                  <a:schemeClr val="accent6"/>
                </a:solidFill>
              </a:rPr>
              <a:t>체크섬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구하여 데이터를 관리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err="1" smtClean="0"/>
              <a:t>체크섬은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SHA-1 </a:t>
            </a:r>
            <a:r>
              <a:rPr lang="ko-KR" altLang="en-US" dirty="0" smtClean="0"/>
              <a:t>해시를 이용하여 생성 </a:t>
            </a:r>
            <a:r>
              <a:rPr lang="en-US" altLang="ko-KR" dirty="0" smtClean="0"/>
              <a:t>(40</a:t>
            </a:r>
            <a:r>
              <a:rPr lang="ko-KR" altLang="en-US" dirty="0" smtClean="0"/>
              <a:t>자 길이의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문자열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이용한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2917867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상태 관리 </a:t>
            </a:r>
            <a:r>
              <a:rPr lang="en-US" altLang="ko-KR" dirty="0" smtClean="0"/>
              <a:t>– 1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committed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파일을 안전하게 관리 및 추적하고 있는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수정 발생 전으로 언제든지 복원이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수정이 발생하였으나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내용은 아직 관리되지 않는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수정 내용이 데이터베이스에 적용되지 않았음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파일이 곧 </a:t>
            </a:r>
            <a:r>
              <a:rPr lang="en-US" altLang="ko-KR" dirty="0" err="1" smtClean="0"/>
              <a:t>committe</a:t>
            </a:r>
            <a:r>
              <a:rPr lang="ko-KR" altLang="en-US" dirty="0" smtClean="0"/>
              <a:t>될 예정인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데이터베이스에 바로 적용이 가능한 상태로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추가적인 파일 수정이 불가능한 상태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취소를 통해 파일을 다시 수정할 수 있음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76692" y="5797486"/>
            <a:ext cx="1828800" cy="5656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committed file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0782" y="4260915"/>
            <a:ext cx="1828800" cy="56560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modified file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1765" y="5797485"/>
            <a:ext cx="1828800" cy="565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staged file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 rot="18900000">
            <a:off x="2509654" y="4996207"/>
            <a:ext cx="1093510" cy="565609"/>
            <a:chOff x="2408547" y="4807669"/>
            <a:chExt cx="1093510" cy="565609"/>
          </a:xfrm>
        </p:grpSpPr>
        <p:sp>
          <p:nvSpPr>
            <p:cNvPr id="7" name="오른쪽 화살표 6"/>
            <p:cNvSpPr/>
            <p:nvPr/>
          </p:nvSpPr>
          <p:spPr>
            <a:xfrm>
              <a:off x="2408547" y="4807669"/>
              <a:ext cx="1093510" cy="377073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408547" y="4996205"/>
              <a:ext cx="1093510" cy="37707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2700000">
            <a:off x="5180026" y="4996205"/>
            <a:ext cx="1093510" cy="565610"/>
            <a:chOff x="5208307" y="4807668"/>
            <a:chExt cx="1093510" cy="565610"/>
          </a:xfrm>
        </p:grpSpPr>
        <p:sp>
          <p:nvSpPr>
            <p:cNvPr id="9" name="오른쪽 화살표 8"/>
            <p:cNvSpPr/>
            <p:nvPr/>
          </p:nvSpPr>
          <p:spPr>
            <a:xfrm>
              <a:off x="5208307" y="4807668"/>
              <a:ext cx="1093510" cy="37707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10800000">
              <a:off x="5208307" y="4996205"/>
              <a:ext cx="1093510" cy="37707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 rot="10800000">
            <a:off x="2846895" y="5891752"/>
            <a:ext cx="3026004" cy="3770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01104" y="489747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edit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7718" y="5283695"/>
            <a:ext cx="961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reset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7482" y="528369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고딕"/>
              </a:rPr>
              <a:t>File staging</a:t>
            </a:r>
          </a:p>
          <a:p>
            <a:pPr algn="ctr"/>
            <a:r>
              <a:rPr lang="en-US" altLang="ko-KR" sz="1400" b="1" dirty="0" smtClean="0">
                <a:latin typeface="맑은고딕"/>
              </a:rPr>
              <a:t>cancel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3759" y="4904575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staging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510" y="6199774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commit</a:t>
            </a:r>
            <a:endParaRPr lang="ko-KR" altLang="en-US" sz="1400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1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이용한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626373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상태 관리 </a:t>
            </a:r>
            <a:r>
              <a:rPr lang="en-US" altLang="ko-KR" dirty="0" smtClean="0"/>
              <a:t>–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693" y="2255153"/>
            <a:ext cx="2658485" cy="13849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2449" y="2147431"/>
            <a:ext cx="265848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  return 0;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2449" y="4405865"/>
            <a:ext cx="265848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고딕"/>
              </a:rPr>
              <a:t>   return 0;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54326" y="3064414"/>
            <a:ext cx="1448974" cy="37707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6530402" y="3811977"/>
            <a:ext cx="1093510" cy="3770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654326" y="5272742"/>
            <a:ext cx="1452442" cy="3770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9355" y="3287598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고딕"/>
              </a:rPr>
              <a:t>Modified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3654326" y="2661770"/>
            <a:ext cx="1448974" cy="3770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54910" y="2477827"/>
            <a:ext cx="64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Reset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49047" y="5521496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Commit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85567" y="3846623"/>
            <a:ext cx="830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Staging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0" name="오른쪽 화살표 19"/>
          <p:cNvSpPr/>
          <p:nvPr/>
        </p:nvSpPr>
        <p:spPr>
          <a:xfrm rot="16200000">
            <a:off x="6855464" y="3805841"/>
            <a:ext cx="1105783" cy="37707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5692" y="3815257"/>
            <a:ext cx="830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맑은고딕"/>
              </a:rPr>
              <a:t>Staging</a:t>
            </a:r>
          </a:p>
          <a:p>
            <a:pPr algn="ctr"/>
            <a:r>
              <a:rPr lang="en-US" altLang="ko-KR" sz="1400" b="1" dirty="0" smtClean="0">
                <a:latin typeface="맑은고딕"/>
              </a:rPr>
              <a:t>cancel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693" y="4405865"/>
            <a:ext cx="2658485" cy="16004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#include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&lt;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stdio.h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&gt;</a:t>
            </a:r>
          </a:p>
          <a:p>
            <a:endParaRPr lang="en-US" altLang="ko-KR" sz="1400" b="1" dirty="0">
              <a:solidFill>
                <a:srgbClr val="00B050"/>
              </a:solidFill>
              <a:latin typeface="맑은고딕"/>
            </a:endParaRPr>
          </a:p>
          <a:p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int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main( )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{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 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고딕"/>
              </a:rPr>
              <a:t>printf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( “Hello World\n” );</a:t>
            </a:r>
          </a:p>
          <a:p>
            <a:r>
              <a:rPr lang="en-US" altLang="ko-KR" sz="1400" b="1" dirty="0">
                <a:solidFill>
                  <a:srgbClr val="00B050"/>
                </a:solidFill>
                <a:latin typeface="맑은고딕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   return 0;</a:t>
            </a:r>
          </a:p>
          <a:p>
            <a:r>
              <a:rPr lang="en-US" altLang="ko-KR" sz="1400" b="1" dirty="0" smtClean="0">
                <a:solidFill>
                  <a:srgbClr val="00B050"/>
                </a:solidFill>
                <a:latin typeface="맑은고딕"/>
              </a:rPr>
              <a:t>}</a:t>
            </a:r>
            <a:endParaRPr lang="ko-KR" altLang="en-US" sz="1400" b="1" dirty="0">
              <a:solidFill>
                <a:srgbClr val="00B050"/>
              </a:solidFill>
              <a:latin typeface="맑은고딕"/>
            </a:endParaRP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2464779" y="3811979"/>
            <a:ext cx="1093510" cy="37707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1099464" y="3857477"/>
            <a:ext cx="1855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맑은고딕"/>
              </a:rPr>
              <a:t>File Version Update</a:t>
            </a:r>
            <a:endParaRPr lang="ko-KR" altLang="en-US" sz="1400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5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버전 관리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자신의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생성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ycs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학번 계정으로 저장소를 생성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저장소를 로컬로 복제하기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clone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복제된 저장소에 파일을 수정하기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수정된 파일</a:t>
            </a:r>
            <a:r>
              <a:rPr lang="en-US" altLang="ko-KR" dirty="0" smtClean="0"/>
              <a:t>(modified)</a:t>
            </a:r>
            <a:r>
              <a:rPr lang="ko-KR" altLang="en-US" dirty="0" smtClean="0"/>
              <a:t> 정보 확인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수정된 파일을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staging </a:t>
            </a:r>
            <a:r>
              <a:rPr lang="ko-KR" altLang="en-US" dirty="0" smtClean="0"/>
              <a:t>파일을 수정 상태로 변경하기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HEAD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staging </a:t>
            </a:r>
            <a:r>
              <a:rPr lang="ko-KR" altLang="en-US" dirty="0" smtClean="0"/>
              <a:t>상태로 변경하기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committed </a:t>
            </a:r>
            <a:r>
              <a:rPr lang="ko-KR" altLang="en-US" dirty="0" smtClean="0"/>
              <a:t>상태를 로컬 데이터베이스에 기록하기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</a:t>
            </a: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변경된 로컬 데이터베이스를 서버로 업로드하기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설치와 기본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컴퓨터소프트웨어공학과</a:t>
            </a:r>
            <a:endParaRPr lang="en-US" altLang="ko-KR" dirty="0" smtClean="0"/>
          </a:p>
          <a:p>
            <a:r>
              <a:rPr lang="ko-KR" altLang="en-US" dirty="0" smtClean="0"/>
              <a:t>김 원 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만들기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나의 저장소 </a:t>
            </a:r>
            <a:r>
              <a:rPr lang="ko-KR" altLang="en-US" dirty="0" smtClean="0"/>
              <a:t>관리하기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저장소 로컬로 가져오기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동작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저장소 상태 정보 확인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 토큰 생성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인증 토큰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인증 </a:t>
            </a:r>
            <a:r>
              <a:rPr lang="ko-KR" altLang="en-US" dirty="0" smtClean="0"/>
              <a:t>토큰 삭제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설치 프로그램 다운로드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http://git-scm.com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 및 최신 버전 다운로드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283083" y="2121939"/>
            <a:ext cx="6577834" cy="4331251"/>
            <a:chOff x="1283083" y="2366111"/>
            <a:chExt cx="6577834" cy="43312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083" y="2366111"/>
              <a:ext cx="6577834" cy="4331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5852160" y="5802284"/>
              <a:ext cx="1662545" cy="332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라이선스 동의와 설치 경로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926734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8139" y="5220393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6561" y="6301048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설치 도구와 시작 메뉴 이름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설치 도구는 그대로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271099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142990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79826" y="5586153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6561" y="6430754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online 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book</a:t>
            </a:r>
            <a:endParaRPr lang="en-US" altLang="ko-KR" dirty="0"/>
          </a:p>
          <a:p>
            <a:pPr lvl="1"/>
            <a:r>
              <a:rPr lang="en-US" altLang="ko-KR" dirty="0"/>
              <a:t> https://</a:t>
            </a:r>
            <a:r>
              <a:rPr lang="en-US" altLang="ko-KR" dirty="0" smtClean="0"/>
              <a:t>git-scm.com/book/ko/v2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03" y="2286000"/>
            <a:ext cx="6324071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7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문서 편집기와 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수업과 연계를 위해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을 편집기로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관리하도록 진행을 권장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458748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8189" y="3391594"/>
            <a:ext cx="279677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1" y="3950043"/>
            <a:ext cx="103077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시스템 경로에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등록과 보안 연결 방식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984923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1687" y="3557848"/>
            <a:ext cx="3594799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950043"/>
            <a:ext cx="3183775" cy="472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소스코드 처리 방식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86854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438" y="2776452"/>
            <a:ext cx="341191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950044"/>
            <a:ext cx="2651760" cy="28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 다운로드 시의 동작 설정과 자격증명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에서 로그인 수행을 위한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217679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313" y="3150525"/>
            <a:ext cx="206525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4548" y="3950043"/>
            <a:ext cx="191287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추가 옵션과 테스트 중인 옵션 설정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97708" y="1867046"/>
            <a:ext cx="4752975" cy="3686175"/>
            <a:chOff x="197708" y="1675853"/>
            <a:chExt cx="4752975" cy="36861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08" y="1675853"/>
              <a:ext cx="4752975" cy="36861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53252" y="2651760"/>
              <a:ext cx="1682872" cy="241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193317" y="3011187"/>
            <a:ext cx="4752975" cy="3686175"/>
            <a:chOff x="4193317" y="3011187"/>
            <a:chExt cx="4752975" cy="3686175"/>
          </a:xfrm>
        </p:grpSpPr>
        <p:grpSp>
          <p:nvGrpSpPr>
            <p:cNvPr id="9" name="그룹 8"/>
            <p:cNvGrpSpPr/>
            <p:nvPr/>
          </p:nvGrpSpPr>
          <p:grpSpPr>
            <a:xfrm>
              <a:off x="4193317" y="3011187"/>
              <a:ext cx="4752975" cy="3686175"/>
              <a:chOff x="4193317" y="3011187"/>
              <a:chExt cx="4752975" cy="36861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3317" y="3011187"/>
                <a:ext cx="4752975" cy="3686175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4485172" y="3950043"/>
                <a:ext cx="352835" cy="33250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264393" y="6345381"/>
              <a:ext cx="807264" cy="2798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5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설치 및 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0695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6" y="3011186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탐색기에서 설치 확인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빈 곳에서 오른쪽 클릭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메뉴의 추가 여부 확인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449212"/>
            <a:ext cx="5648325" cy="424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20647" y="5087390"/>
            <a:ext cx="1416865" cy="44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만들기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“Sign up”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17445" y="2240230"/>
            <a:ext cx="6551988" cy="4573325"/>
            <a:chOff x="1228725" y="2030112"/>
            <a:chExt cx="6686550" cy="46672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725" y="2030112"/>
              <a:ext cx="6686550" cy="46672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671418" y="2030112"/>
              <a:ext cx="743535" cy="4138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만들기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계정 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입력으로 계정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메일 인증 후</a:t>
            </a:r>
            <a:r>
              <a:rPr lang="en-US" altLang="ko-KR" dirty="0" smtClean="0"/>
              <a:t>, </a:t>
            </a:r>
            <a:r>
              <a:rPr lang="en-US" altLang="ko-KR" dirty="0"/>
              <a:t>“Sign </a:t>
            </a:r>
            <a:r>
              <a:rPr lang="en-US" altLang="ko-KR" dirty="0" smtClean="0"/>
              <a:t>in”</a:t>
            </a:r>
            <a:r>
              <a:rPr lang="ko-KR" altLang="en-US" dirty="0" smtClean="0"/>
              <a:t>으로 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07" y="3017400"/>
            <a:ext cx="3938053" cy="3211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39" y="2592749"/>
            <a:ext cx="2363535" cy="3860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9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나의 저장소 관리하기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나의 메인 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67746"/>
            <a:ext cx="4844939" cy="1782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67" y="1800268"/>
            <a:ext cx="4733925" cy="4881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18270" y="2720068"/>
            <a:ext cx="643782" cy="41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2"/>
            <a:endCxn id="5" idx="1"/>
          </p:cNvCxnSpPr>
          <p:nvPr/>
        </p:nvCxnSpPr>
        <p:spPr>
          <a:xfrm rot="16200000" flipH="1">
            <a:off x="2322719" y="2351340"/>
            <a:ext cx="1107091" cy="26722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파일 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로컬 파일 버전 관리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ko-KR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복사하여 관리</a:t>
            </a:r>
            <a:r>
              <a:rPr lang="ko-KR" altLang="en-US" dirty="0"/>
              <a:t>하는 방법을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디렉터리명에 </a:t>
            </a:r>
            <a:r>
              <a:rPr lang="ko-KR" altLang="en-US" dirty="0">
                <a:solidFill>
                  <a:schemeClr val="accent6"/>
                </a:solidFill>
              </a:rPr>
              <a:t>날짜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chemeClr val="accent6"/>
                </a:solidFill>
              </a:rPr>
              <a:t>시간</a:t>
            </a:r>
            <a:r>
              <a:rPr lang="ko-KR" altLang="en-US" dirty="0"/>
              <a:t>을 포함하여 관리하는 것이 </a:t>
            </a:r>
            <a:r>
              <a:rPr lang="ko-KR" altLang="en-US" dirty="0" smtClean="0"/>
              <a:t>일반적</a:t>
            </a:r>
            <a:endParaRPr lang="ko-KR" altLang="en-US" dirty="0"/>
          </a:p>
          <a:p>
            <a:pPr lvl="4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디렉터리 삭제나 잘못된 파일 수정 및 복사 등으로 관리가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해당 디렉터리 생성 시점에 필요한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알아야 하는 </a:t>
            </a:r>
            <a:r>
              <a:rPr lang="ko-KR" altLang="en-US" dirty="0" smtClean="0">
                <a:solidFill>
                  <a:schemeClr val="accent6"/>
                </a:solidFill>
              </a:rPr>
              <a:t>정보를 별도로 관리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날짜와 시간만으로는 해당 시점에 관련된 정보를 모두 확인하기 어려움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2" y="4239846"/>
            <a:ext cx="6626534" cy="2213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1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asfdasfasfsda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mtClean="0"/>
          </a:p>
          <a:p>
            <a:r>
              <a:rPr lang="en-US" altLang="ko-KR" smtClean="0"/>
              <a:t>sdfsdffsd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5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VCS(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변화를 버전에 따라 관리할 수 있는 시스템</a:t>
            </a:r>
            <a:endParaRPr lang="en-US" altLang="ko-KR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역사</a:t>
            </a:r>
            <a:r>
              <a:rPr lang="en-US" altLang="ko-KR" dirty="0" smtClean="0"/>
              <a:t>(History)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관리할 수 있는 시스템을 통칭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다양한 형태의 파일의 변화를 저장하고 관리 가능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단위 파일 뿐만 아니라 프로젝트 전체를 관리할 수 있음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다양한 형태의 프로젝트 변화를 확인할 수 있음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파일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chemeClr val="accent6"/>
                </a:solidFill>
              </a:rPr>
              <a:t>이전 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프로젝트</a:t>
            </a:r>
            <a:r>
              <a:rPr lang="ko-KR" altLang="en-US" dirty="0" smtClean="0"/>
              <a:t>의 이전 상태 확인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수정 내용 비교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문제를 발생시킨 </a:t>
            </a:r>
            <a:r>
              <a:rPr lang="ko-KR" altLang="en-US" dirty="0" smtClean="0">
                <a:solidFill>
                  <a:schemeClr val="accent6"/>
                </a:solidFill>
              </a:rPr>
              <a:t>사용자</a:t>
            </a:r>
            <a:r>
              <a:rPr lang="ko-KR" altLang="en-US" dirty="0" smtClean="0"/>
              <a:t>에 대한 </a:t>
            </a:r>
            <a:r>
              <a:rPr lang="ko-KR" altLang="en-US" dirty="0" smtClean="0">
                <a:solidFill>
                  <a:schemeClr val="accent6"/>
                </a:solidFill>
              </a:rPr>
              <a:t>정보 확인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파일의 생성과 변화 전체를 확인 가능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이슈 발생 시점과 관련 정보 확인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 정보를 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로컬 데이터베이스</a:t>
            </a:r>
            <a:r>
              <a:rPr lang="ko-KR" altLang="en-US" dirty="0" smtClean="0"/>
              <a:t>에 기록하는 형태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 변경 정보를 관리할 수 있도록 인터페이스를 제공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파일 변경에 대한 정보를 </a:t>
            </a:r>
            <a:r>
              <a:rPr lang="ko-KR" altLang="en-US" b="1" dirty="0" smtClean="0">
                <a:solidFill>
                  <a:schemeClr val="accent6"/>
                </a:solidFill>
              </a:rPr>
              <a:t>패치</a:t>
            </a:r>
            <a:r>
              <a:rPr lang="en-US" altLang="ko-KR" dirty="0" smtClean="0"/>
              <a:t>(Patch) </a:t>
            </a:r>
            <a:r>
              <a:rPr lang="ko-KR" altLang="en-US" dirty="0" smtClean="0"/>
              <a:t>형태로 관리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패치 적용으로 특정 시점으로 파일을 되돌릴 수 있도록 관리 인터페이스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중앙집중식 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CVCS(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VCS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서버를 이용하여 버전 관리를 </a:t>
            </a:r>
            <a:r>
              <a:rPr lang="ko-KR" altLang="en-US" dirty="0" smtClean="0">
                <a:solidFill>
                  <a:schemeClr val="accent6"/>
                </a:solidFill>
              </a:rPr>
              <a:t>중앙에서 관리하는 시스템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CVS, Subversion, Perforce</a:t>
            </a:r>
            <a:r>
              <a:rPr lang="ko-KR" altLang="en-US" dirty="0" smtClean="0"/>
              <a:t>와 같은 시스템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파일에 대한 모든 정보를 서버에서 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chemeClr val="accent6"/>
                </a:solidFill>
              </a:rPr>
              <a:t>변경 정보를 서버에서 받아서 적용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관리자에 의한 </a:t>
            </a:r>
            <a:r>
              <a:rPr lang="ko-KR" altLang="en-US" b="1" dirty="0" smtClean="0">
                <a:solidFill>
                  <a:schemeClr val="accent6"/>
                </a:solidFill>
              </a:rPr>
              <a:t>중앙 </a:t>
            </a:r>
            <a:r>
              <a:rPr lang="ko-KR" altLang="en-US" b="1" dirty="0" err="1" smtClean="0">
                <a:solidFill>
                  <a:schemeClr val="accent6"/>
                </a:solidFill>
              </a:rPr>
              <a:t>집중식</a:t>
            </a:r>
            <a:r>
              <a:rPr lang="ko-KR" altLang="en-US" b="1" dirty="0" smtClean="0">
                <a:solidFill>
                  <a:schemeClr val="accent6"/>
                </a:solidFill>
              </a:rPr>
              <a:t> 관리</a:t>
            </a:r>
            <a:r>
              <a:rPr lang="ko-KR" altLang="en-US" dirty="0" smtClean="0"/>
              <a:t>가 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모든 클라이언트가 관리된 동일한 파일을 전달 받을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서버에 문제가 발생할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해결할 수 있는 방법이 존재하지 않음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개발 시스템 전체가 정지되므로 </a:t>
            </a:r>
            <a:r>
              <a:rPr lang="ko-KR" altLang="en-US" dirty="0" smtClean="0">
                <a:solidFill>
                  <a:schemeClr val="accent6"/>
                </a:solidFill>
              </a:rPr>
              <a:t>개발 업무 자체가 중단되는 사태</a:t>
            </a:r>
            <a:r>
              <a:rPr lang="ko-KR" altLang="en-US" dirty="0" smtClean="0"/>
              <a:t>가 발생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서버 디스크에 문제가 발생한 경우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파일에 대한 전체 </a:t>
            </a:r>
            <a:r>
              <a:rPr lang="en-US" altLang="ko-KR" dirty="0" smtClean="0">
                <a:solidFill>
                  <a:schemeClr val="accent6"/>
                </a:solidFill>
              </a:rPr>
              <a:t>History </a:t>
            </a:r>
            <a:r>
              <a:rPr lang="ko-KR" altLang="en-US" dirty="0" smtClean="0">
                <a:solidFill>
                  <a:schemeClr val="accent6"/>
                </a:solidFill>
              </a:rPr>
              <a:t>정보를 잃을 수 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5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DVCS(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VCS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History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변경의 모든 정보를 분산하여 저장</a:t>
            </a:r>
            <a:r>
              <a:rPr lang="ko-KR" altLang="en-US" dirty="0" smtClean="0"/>
              <a:t>하는 구조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관리 서버의 모든 정보를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클라이언트도 동일하게 보관</a:t>
            </a:r>
            <a:endParaRPr lang="en-US" altLang="ko-KR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모든 정보가 클라이언트로 복제되어 저장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서버에 문제가 생겨도 가장 최신 버전을 갖는 개발자 정보로 복원이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완벽하게 복원하는 것은 어려우나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는 복원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Kernel 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 관리</a:t>
            </a:r>
            <a:r>
              <a:rPr lang="ko-KR" altLang="en-US" dirty="0" smtClean="0"/>
              <a:t>를 위해 개발됨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1991~2002</a:t>
            </a:r>
            <a:r>
              <a:rPr lang="ko-KR" altLang="en-US" dirty="0" smtClean="0"/>
              <a:t>년 동안 </a:t>
            </a:r>
            <a:r>
              <a:rPr lang="en-US" altLang="ko-KR" dirty="0" smtClean="0"/>
              <a:t>Linux 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파일과 단순 압축 파일로 관리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ko-KR" altLang="en-US" dirty="0" smtClean="0"/>
              <a:t>라는 상용 </a:t>
            </a:r>
            <a:r>
              <a:rPr lang="en-US" altLang="ko-KR" dirty="0" smtClean="0"/>
              <a:t>DVCS </a:t>
            </a:r>
            <a:r>
              <a:rPr lang="ko-KR" altLang="en-US" dirty="0" smtClean="0"/>
              <a:t>프로그램을 이용하여 관리를 시작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2005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ko-KR" altLang="en-US" dirty="0" smtClean="0"/>
              <a:t>의 상용화로 소스 관리 도구의 필요성이 각인됨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Linux Torvalds</a:t>
            </a:r>
            <a:r>
              <a:rPr lang="ko-KR" altLang="en-US" dirty="0" smtClean="0"/>
              <a:t>가 직접 개발에 참여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빠른 속도와 단순한 구조로 설계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비선형적인 개발 지원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완벽한 분산 데이터 저장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대형 프로젝트에서도 문제 없도록 다양한 전략을 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7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파일 버전 관리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29" y="1268415"/>
            <a:ext cx="8885221" cy="1891447"/>
          </a:xfrm>
        </p:spPr>
        <p:txBody>
          <a:bodyPr/>
          <a:lstStyle/>
          <a:p>
            <a:r>
              <a:rPr lang="ko-KR" altLang="en-US" dirty="0" smtClean="0"/>
              <a:t> 파일 차이를 이용한 버전 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기존 코드 관리 프로그램들은 </a:t>
            </a:r>
            <a:r>
              <a:rPr lang="en-US" altLang="ko-K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형식으로 정보를 관리</a:t>
            </a:r>
            <a:endParaRPr lang="en-US" altLang="ko-KR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텍스트 패치 형식은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변화된 부분만을 별도 보관</a:t>
            </a:r>
            <a:r>
              <a:rPr lang="ko-KR" altLang="en-US" dirty="0" smtClean="0"/>
              <a:t>하는 형태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개방형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diff </a:t>
            </a:r>
            <a:r>
              <a:rPr lang="ko-KR" altLang="en-US" dirty="0" smtClean="0"/>
              <a:t>명령으로 간단히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파일 생성이 가능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파일을 비교하여 다른 점을 확인하는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9" y="4739752"/>
            <a:ext cx="4037250" cy="1947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38" y="3159862"/>
            <a:ext cx="2660996" cy="1345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84" y="3215683"/>
            <a:ext cx="2676030" cy="1240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꺾인 연결선 7"/>
          <p:cNvCxnSpPr>
            <a:stCxn id="5" idx="3"/>
            <a:endCxn id="4" idx="0"/>
          </p:cNvCxnSpPr>
          <p:nvPr/>
        </p:nvCxnSpPr>
        <p:spPr>
          <a:xfrm>
            <a:off x="3580934" y="3832628"/>
            <a:ext cx="770470" cy="9071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" idx="1"/>
            <a:endCxn id="4" idx="0"/>
          </p:cNvCxnSpPr>
          <p:nvPr/>
        </p:nvCxnSpPr>
        <p:spPr>
          <a:xfrm rot="10800000" flipV="1">
            <a:off x="4351404" y="3835830"/>
            <a:ext cx="1411480" cy="9039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파일 버전 관리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목록의 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파일 변경을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형태로 저장하여 사용하는 형태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파일 변화를 시간 순으로 관리하면서 파일 집합을 관리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델타 기반 버전 관리 시스템의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version 4</a:t>
            </a:r>
            <a:r>
              <a:rPr lang="ko-KR" altLang="en-US" dirty="0" smtClean="0"/>
              <a:t>를 가져올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6"/>
                </a:solidFill>
              </a:rPr>
              <a:t>Checkout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“File A”</a:t>
            </a:r>
            <a:r>
              <a:rPr lang="ko-KR" altLang="en-US" dirty="0" smtClean="0"/>
              <a:t>에 델타</a:t>
            </a:r>
            <a:r>
              <a:rPr lang="en-US" altLang="ko-KR" dirty="0" smtClean="0"/>
              <a:t>1 </a:t>
            </a:r>
            <a:r>
              <a:rPr lang="ko-KR" altLang="en-US" dirty="0" smtClean="0"/>
              <a:t>△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△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적용하여 파일을 가져오는 형식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원본 파일을 항상 보관한 상태에서 시작해야 함</a:t>
            </a:r>
            <a:endParaRPr lang="ko-KR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22" y="3776016"/>
            <a:ext cx="6908833" cy="2677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e">
  <a:themeElements>
    <a:clrScheme name="introdu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roduce">
      <a:majorFont>
        <a:latin typeface="Verdana"/>
        <a:ea typeface="HY헤드라인M"/>
        <a:cs typeface=""/>
      </a:majorFont>
      <a:minorFont>
        <a:latin typeface="Verdan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ntrodu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_04_레퍼런스_운영계획서" id="{33DECD40-91B7-4120-8E7A-8D4379CEE173}" vid="{D6563ECE-3C4D-47D5-B6AE-3F9709947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unangel</Template>
  <TotalTime>395</TotalTime>
  <Words>1329</Words>
  <Application>Microsoft Office PowerPoint</Application>
  <PresentationFormat>화면 슬라이드 쇼(4:3)</PresentationFormat>
  <Paragraphs>235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HY헤드라인M</vt:lpstr>
      <vt:lpstr>굴림</vt:lpstr>
      <vt:lpstr>맑은고딕</vt:lpstr>
      <vt:lpstr>Arial</vt:lpstr>
      <vt:lpstr>Verdana</vt:lpstr>
      <vt:lpstr>introduce</vt:lpstr>
      <vt:lpstr>git basic</vt:lpstr>
      <vt:lpstr>git online book</vt:lpstr>
      <vt:lpstr>일반적인 파일 버전 관리</vt:lpstr>
      <vt:lpstr>page add</vt:lpstr>
      <vt:lpstr>버전 관리</vt:lpstr>
      <vt:lpstr>중앙집중식 버전 관리</vt:lpstr>
      <vt:lpstr>분산 버전 관리</vt:lpstr>
      <vt:lpstr>기존 파일 버전 관리 – 1</vt:lpstr>
      <vt:lpstr>기존 파일 버전 관리 – 2</vt:lpstr>
      <vt:lpstr>git을 이용한 파일 버전 관리 – 1</vt:lpstr>
      <vt:lpstr>git을 이용한 파일 버전 관리 – 2</vt:lpstr>
      <vt:lpstr>git을 이용한 파일 버전 관리 – 3</vt:lpstr>
      <vt:lpstr>git을 이용한 파일 버전 관리 – 4</vt:lpstr>
      <vt:lpstr>git 파일 버전 관리 명령어</vt:lpstr>
      <vt:lpstr>git 설치와 기본 설정</vt:lpstr>
      <vt:lpstr>목 차</vt:lpstr>
      <vt:lpstr>git 다운로드</vt:lpstr>
      <vt:lpstr>git 설치 – 1</vt:lpstr>
      <vt:lpstr>git 설치 – 2</vt:lpstr>
      <vt:lpstr>git 설치 – 3</vt:lpstr>
      <vt:lpstr>git 설치 – 4</vt:lpstr>
      <vt:lpstr>git 설치 – 5</vt:lpstr>
      <vt:lpstr>git 설치 – 6</vt:lpstr>
      <vt:lpstr>git 설치 – 7</vt:lpstr>
      <vt:lpstr>git 설치 – 8</vt:lpstr>
      <vt:lpstr>git 설치 – 9</vt:lpstr>
      <vt:lpstr>github 계정 만들기 – 1</vt:lpstr>
      <vt:lpstr>github 계정 만들기 – 2</vt:lpstr>
      <vt:lpstr>나의 저장소 관리하기 –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YUHAN</dc:creator>
  <cp:lastModifiedBy>YUHAN</cp:lastModifiedBy>
  <cp:revision>12</cp:revision>
  <dcterms:created xsi:type="dcterms:W3CDTF">2021-04-26T06:13:07Z</dcterms:created>
  <dcterms:modified xsi:type="dcterms:W3CDTF">2022-03-10T07:13:21Z</dcterms:modified>
</cp:coreProperties>
</file>