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2"/>
  </p:notesMasterIdLst>
  <p:sldIdLst>
    <p:sldId id="551" r:id="rId2"/>
    <p:sldId id="509" r:id="rId3"/>
    <p:sldId id="257" r:id="rId4"/>
    <p:sldId id="258" r:id="rId5"/>
    <p:sldId id="508" r:id="rId6"/>
    <p:sldId id="259" r:id="rId7"/>
    <p:sldId id="294" r:id="rId8"/>
    <p:sldId id="295" r:id="rId9"/>
    <p:sldId id="296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CC00FF"/>
    <a:srgbClr val="663300"/>
    <a:srgbClr val="003300"/>
    <a:srgbClr val="FF00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4652" autoAdjust="0"/>
  </p:normalViewPr>
  <p:slideViewPr>
    <p:cSldViewPr>
      <p:cViewPr varScale="1">
        <p:scale>
          <a:sx n="133" d="100"/>
          <a:sy n="133" d="100"/>
        </p:scale>
        <p:origin x="30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EFE36-A0B1-6BDF-A6A7-AD783C1D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/>
              <a:t>/49</a:t>
            </a:r>
          </a:p>
        </p:txBody>
      </p:sp>
      <p:pic>
        <p:nvPicPr>
          <p:cNvPr id="4" name="Picture 3" descr="A screenshot of a qr code&#10;&#10;Description automatically generated">
            <a:extLst>
              <a:ext uri="{FF2B5EF4-FFF2-40B4-BE49-F238E27FC236}">
                <a16:creationId xmlns:a16="http://schemas.microsoft.com/office/drawing/2014/main" id="{3F4AC267-F87D-BA62-65BB-AB7E0BD78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/>
          <a:stretch/>
        </p:blipFill>
        <p:spPr>
          <a:xfrm>
            <a:off x="1979712" y="0"/>
            <a:ext cx="5326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7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214282" y="1368425"/>
            <a:ext cx="803436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、结点的度与树的度：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树中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子树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。树中各结点的度的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最大值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，通常将度为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的树称为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571472" y="571480"/>
            <a:ext cx="3605208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7.1.3 </a:t>
            </a:r>
            <a:r>
              <a:rPr kumimoji="1"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的基本术语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次树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406655" y="2493963"/>
              <a:ext cx="654044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00413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48430" cy="12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、分支结点与叶结点：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度不为零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非终端结点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，又叫</a:t>
            </a:r>
            <a:r>
              <a:rPr kumimoji="1" lang="zh-CN" altLang="en-US" sz="2000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度为零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终端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结点或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叶结点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单分支结点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；度为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双分支结点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，依此类推。</a:t>
            </a:r>
            <a:endParaRPr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419873" y="4297369"/>
            <a:ext cx="503238" cy="144463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78648" y="4010032"/>
            <a:ext cx="124973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428728" y="2727320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双分支结点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500298" y="3084510"/>
            <a:ext cx="413137" cy="13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>
          <a:xfrm>
            <a:off x="2592400" y="2428868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03588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55509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3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、路径与路径长度：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两个结点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的结点序列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CC00FF"/>
                </a:solidFill>
                <a:highlight>
                  <a:srgbClr val="FFFF00"/>
                </a:highlight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路径。其中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是分支。</a:t>
            </a: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路径长度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等于路径所通过的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结点数目减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路径上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目）</a:t>
            </a:r>
            <a:r>
              <a:rPr kumimoji="1" lang="zh-CN" altLang="en-US" sz="2000" dirty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143108" y="2285992"/>
            <a:ext cx="3816350" cy="2305050"/>
            <a:chOff x="2143108" y="2285992"/>
            <a:chExt cx="3816350" cy="2305050"/>
          </a:xfrm>
        </p:grpSpPr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2779705" y="2503480"/>
              <a:ext cx="731827" cy="51275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auto">
            <a:xfrm>
              <a:off x="2382822" y="3301985"/>
              <a:ext cx="182570" cy="293695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auto">
            <a:xfrm>
              <a:off x="2808281" y="3289285"/>
              <a:ext cx="185738" cy="298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50"/>
                </a:cxn>
              </a:cxnLst>
              <a:rect l="0" t="0" r="r" b="b"/>
              <a:pathLst>
                <a:path w="72" h="150">
                  <a:moveTo>
                    <a:pt x="0" y="0"/>
                  </a:moveTo>
                  <a:lnTo>
                    <a:pt x="72" y="1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3511533" y="228599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503471" y="2935280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3511533" y="293528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519596" y="29352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143108" y="35829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2792396" y="35829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3511533" y="35829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3511533" y="42306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159233" y="35829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4951396" y="35829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4375133" y="42306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4956158" y="42306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599096" y="42306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689333" y="2646355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3881421" y="2532055"/>
              <a:ext cx="647700" cy="503237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694096" y="3332155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3694096" y="3943342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4391008" y="3281355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4830746" y="3252780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28575" cap="flat" cmpd="sng">
              <a:solidFill>
                <a:srgbClr val="CC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H="1">
              <a:off x="4635483" y="3871905"/>
              <a:ext cx="360363" cy="358775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5138721" y="3943342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5278421" y="385285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428860" y="5072074"/>
            <a:ext cx="324008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的路径为</a:t>
            </a:r>
            <a:r>
              <a:rPr lang="en-US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其长度为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8321703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4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、孩子结点、双亲结点和兄弟结点：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在一棵树中，每个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结点的后继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，被称作该结点的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孩子结点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（或子女结点）。相应地，该结点被称作孩子结点的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父母结点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具有同一双亲的孩子结点互为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兄弟结点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59"/>
          <p:cNvGrpSpPr/>
          <p:nvPr/>
        </p:nvGrpSpPr>
        <p:grpSpPr>
          <a:xfrm>
            <a:off x="1000100" y="2500306"/>
            <a:ext cx="3816350" cy="2305050"/>
            <a:chOff x="1000100" y="2500306"/>
            <a:chExt cx="3816350" cy="2305050"/>
          </a:xfrm>
        </p:grpSpPr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643042" y="2717794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239813" y="350995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665247" y="347185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368525" y="250030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360463" y="3149594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368525" y="3149594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76588" y="31495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1000100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1719238" y="37972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368525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2368525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016225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808388" y="37972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3232125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813150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4456088" y="44449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546325" y="2860669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738413" y="2746369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551088" y="3546469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551088" y="4157656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48000" y="349566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687738" y="346709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3492475" y="4086219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95713" y="4157656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135413" y="406716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72066" y="285749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的孩子结点有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2066" y="332904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的双亲结点为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3857628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的互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为兄弟结点</a:t>
            </a:r>
            <a:endParaRPr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4282" y="357166"/>
            <a:ext cx="8643998" cy="167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5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、子孙结点和祖先结点：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在一棵树中，一个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结点的所有子树中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的结点称为该结点的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孙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从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到达一个结点的路径上经过的所有结点被称作该结点的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所有结点都是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的子孙结点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祖先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结点为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1470030" y="2571744"/>
            <a:ext cx="3816350" cy="2305050"/>
            <a:chOff x="1692275" y="2276475"/>
            <a:chExt cx="3816350" cy="2305050"/>
          </a:xfrm>
        </p:grpSpPr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2406655" y="2493963"/>
              <a:ext cx="654044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6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、结点的层次和树的高度：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树中的每个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处在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次上。结点的层次从树根开始定义，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根结点为第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，它的孩子结点为第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层，以此类推，一个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结点所在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双亲结点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所在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的层次加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树中结点的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最大层次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称为树的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（或树的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1142976" y="257174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3071802" y="250030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7"/>
          <p:cNvGrpSpPr/>
          <p:nvPr/>
        </p:nvGrpSpPr>
        <p:grpSpPr>
          <a:xfrm>
            <a:off x="4071934" y="317500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8"/>
          <p:cNvGrpSpPr/>
          <p:nvPr/>
        </p:nvGrpSpPr>
        <p:grpSpPr>
          <a:xfrm>
            <a:off x="4500562" y="381794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69"/>
          <p:cNvGrpSpPr/>
          <p:nvPr/>
        </p:nvGrpSpPr>
        <p:grpSpPr>
          <a:xfrm>
            <a:off x="5102228" y="446088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85984" y="528638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树的高度为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71"/>
          <p:cNvGrpSpPr/>
          <p:nvPr/>
        </p:nvGrpSpPr>
        <p:grpSpPr>
          <a:xfrm>
            <a:off x="6500826" y="2571744"/>
            <a:ext cx="747418" cy="2500330"/>
            <a:chOff x="7358082" y="2786058"/>
            <a:chExt cx="747418" cy="250033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13057" y="2786058"/>
              <a:ext cx="492443" cy="25003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pc="3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</a:t>
              </a:r>
              <a:r>
                <a:rPr kumimoji="1" lang="zh-CN" altLang="en-US" sz="2000" spc="3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层次或深度</a:t>
              </a:r>
              <a:endParaRPr lang="zh-CN" altLang="en-US" sz="2000" spc="3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7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、有序树和无序树：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若树中各结点的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子树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是按照一定的次序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从左向右安排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的，且相对次序是不能随意变换的，则称为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有序树，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否则称为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190028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</a:p>
        </p:txBody>
      </p:sp>
      <p:sp>
        <p:nvSpPr>
          <p:cNvPr id="4" name="椭圆 3"/>
          <p:cNvSpPr/>
          <p:nvPr/>
        </p:nvSpPr>
        <p:spPr>
          <a:xfrm>
            <a:off x="785786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5" name="椭圆 4"/>
          <p:cNvSpPr/>
          <p:nvPr/>
        </p:nvSpPr>
        <p:spPr>
          <a:xfrm>
            <a:off x="1857356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6" name="椭圆 5"/>
          <p:cNvSpPr/>
          <p:nvPr/>
        </p:nvSpPr>
        <p:spPr>
          <a:xfrm>
            <a:off x="3143240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236922"/>
            <a:ext cx="512323" cy="81466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5400000">
            <a:off x="2143108" y="2650383"/>
            <a:ext cx="428628" cy="7143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201202"/>
            <a:ext cx="512323" cy="88610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440061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有序树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79476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2143108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3500430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43636" y="185736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</a:p>
        </p:txBody>
      </p:sp>
      <p:sp>
        <p:nvSpPr>
          <p:cNvPr id="19" name="椭圆 18"/>
          <p:cNvSpPr/>
          <p:nvPr/>
        </p:nvSpPr>
        <p:spPr>
          <a:xfrm>
            <a:off x="5000628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20" name="椭圆 19"/>
          <p:cNvSpPr/>
          <p:nvPr/>
        </p:nvSpPr>
        <p:spPr>
          <a:xfrm>
            <a:off x="6072198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sp>
        <p:nvSpPr>
          <p:cNvPr id="21" name="椭圆 20"/>
          <p:cNvSpPr/>
          <p:nvPr/>
        </p:nvSpPr>
        <p:spPr>
          <a:xfrm>
            <a:off x="7358082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194002"/>
            <a:ext cx="512323" cy="81466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5400000">
            <a:off x="6357950" y="2607463"/>
            <a:ext cx="428628" cy="7143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158282"/>
            <a:ext cx="512323" cy="88610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435769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无序树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294318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6357950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7715272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51435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kumimoji="1"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有序树</a:t>
            </a:r>
            <a:endParaRPr lang="zh-CN" altLang="en-US" sz="20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42910" y="428604"/>
            <a:ext cx="788831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森林：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）个互不相交的树的集合称为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把含有多棵子树的树的根结点删去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就成了森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林。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85720" y="2071678"/>
            <a:ext cx="8429684" cy="2305050"/>
            <a:chOff x="285720" y="2071678"/>
            <a:chExt cx="8429684" cy="2305050"/>
          </a:xfrm>
        </p:grpSpPr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H="1">
              <a:off x="928662" y="2289166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7"/>
            <p:cNvSpPr>
              <a:spLocks/>
            </p:cNvSpPr>
            <p:nvPr/>
          </p:nvSpPr>
          <p:spPr bwMode="auto">
            <a:xfrm>
              <a:off x="525433" y="308132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8"/>
            <p:cNvSpPr>
              <a:spLocks/>
            </p:cNvSpPr>
            <p:nvPr/>
          </p:nvSpPr>
          <p:spPr bwMode="auto">
            <a:xfrm>
              <a:off x="950867" y="304322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1654145" y="207167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Oval 32"/>
            <p:cNvSpPr>
              <a:spLocks noChangeArrowheads="1"/>
            </p:cNvSpPr>
            <p:nvPr/>
          </p:nvSpPr>
          <p:spPr bwMode="auto">
            <a:xfrm>
              <a:off x="646083" y="272096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1654145" y="272096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2662208" y="27209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85720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1004858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1654145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1654145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2301845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9" name="Oval 40"/>
            <p:cNvSpPr>
              <a:spLocks noChangeArrowheads="1"/>
            </p:cNvSpPr>
            <p:nvPr/>
          </p:nvSpPr>
          <p:spPr bwMode="auto">
            <a:xfrm>
              <a:off x="3094008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2517745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098770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auto">
            <a:xfrm>
              <a:off x="3741708" y="40163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1831945" y="2432041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024033" y="2317741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836708" y="3105141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1836708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533620" y="306704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2973358" y="303846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 flipH="1">
              <a:off x="2778095" y="3657591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3281333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3421033" y="3638541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5138767" y="308132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5564201" y="304322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5259417" y="272096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6267479" y="272096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7275542" y="27209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899054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618192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6267479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6267479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6915179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7707342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7131079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7712104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8355042" y="40163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6450042" y="3105141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6450042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146954" y="306704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586692" y="303846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7391429" y="3657591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7894667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8034367" y="3638541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右箭头 56"/>
            <p:cNvSpPr/>
            <p:nvPr/>
          </p:nvSpPr>
          <p:spPr bwMode="auto">
            <a:xfrm>
              <a:off x="4143372" y="3214686"/>
              <a:ext cx="428628" cy="21431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7888315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给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m&gt;1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）棵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独立的树加上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，并把这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作为该结点的子树，则森林就变成了一颗树。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525433" y="3295641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950867" y="3257541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1654145" y="192880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646083" y="2935280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654145" y="2935280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2662208" y="29352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285720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5" name="Oval 36"/>
          <p:cNvSpPr>
            <a:spLocks noChangeArrowheads="1"/>
          </p:cNvSpPr>
          <p:nvPr/>
        </p:nvSpPr>
        <p:spPr bwMode="auto">
          <a:xfrm>
            <a:off x="1004858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1654145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1654145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2301845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094008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Oval 41"/>
          <p:cNvSpPr>
            <a:spLocks noChangeArrowheads="1"/>
          </p:cNvSpPr>
          <p:nvPr/>
        </p:nvSpPr>
        <p:spPr bwMode="auto">
          <a:xfrm>
            <a:off x="2517745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21" name="Oval 42"/>
          <p:cNvSpPr>
            <a:spLocks noChangeArrowheads="1"/>
          </p:cNvSpPr>
          <p:nvPr/>
        </p:nvSpPr>
        <p:spPr bwMode="auto">
          <a:xfrm>
            <a:off x="3098770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3741708" y="42306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1836708" y="3309930"/>
            <a:ext cx="0" cy="259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1836708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Freeform 51"/>
          <p:cNvSpPr>
            <a:spLocks/>
          </p:cNvSpPr>
          <p:nvPr/>
        </p:nvSpPr>
        <p:spPr bwMode="auto">
          <a:xfrm>
            <a:off x="2533620" y="3281355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Freeform 52"/>
          <p:cNvSpPr>
            <a:spLocks/>
          </p:cNvSpPr>
          <p:nvPr/>
        </p:nvSpPr>
        <p:spPr bwMode="auto">
          <a:xfrm>
            <a:off x="2973358" y="3252780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H="1">
            <a:off x="2778095" y="3871905"/>
            <a:ext cx="360363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>
            <a:off x="3281333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Freeform 55"/>
          <p:cNvSpPr>
            <a:spLocks/>
          </p:cNvSpPr>
          <p:nvPr/>
        </p:nvSpPr>
        <p:spPr bwMode="auto">
          <a:xfrm>
            <a:off x="3421033" y="3852855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970492" y="2285992"/>
            <a:ext cx="3816350" cy="2305050"/>
            <a:chOff x="1692275" y="2276475"/>
            <a:chExt cx="3816350" cy="2305050"/>
          </a:xfrm>
        </p:grpSpPr>
        <p:sp>
          <p:nvSpPr>
            <p:cNvPr id="33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00413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右箭头 57"/>
          <p:cNvSpPr/>
          <p:nvPr/>
        </p:nvSpPr>
        <p:spPr bwMode="auto">
          <a:xfrm>
            <a:off x="4143372" y="3214686"/>
            <a:ext cx="428628" cy="214314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18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1039159"/>
            <a:ext cx="7215238" cy="45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  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树中的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结点数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等于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所有结点的度数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之和加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7158" y="214290"/>
            <a:ext cx="3071834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7.1.4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树的性质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406" y="1605012"/>
            <a:ext cx="8929718" cy="87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证明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树中每个分支计为一个结点的度（每条分支线从一个结点引出来的）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           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微软雅黑" pitchFamily="34" charset="-122"/>
                <a:cs typeface="Consolas" pitchFamily="49" charset="0"/>
              </a:rPr>
              <a:t>所有结点的度之和＝分支数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14942" y="3571876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结点的度之和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8" name="右大括号 87"/>
          <p:cNvSpPr/>
          <p:nvPr/>
        </p:nvSpPr>
        <p:spPr>
          <a:xfrm>
            <a:off x="4929190" y="2928934"/>
            <a:ext cx="214314" cy="2214578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90"/>
          <p:cNvGrpSpPr/>
          <p:nvPr/>
        </p:nvGrpSpPr>
        <p:grpSpPr>
          <a:xfrm>
            <a:off x="898526" y="2857496"/>
            <a:ext cx="3816350" cy="2305050"/>
            <a:chOff x="214282" y="2714620"/>
            <a:chExt cx="3816350" cy="2305050"/>
          </a:xfrm>
        </p:grpSpPr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5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3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4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>
              <a:off x="1765270" y="3751258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19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 bwMode="auto">
          <a:xfrm>
            <a:off x="285720" y="1643050"/>
            <a:ext cx="8715436" cy="45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5" descr="信纸"/>
          <p:cNvSpPr txBox="1">
            <a:spLocks noChangeArrowheads="1"/>
          </p:cNvSpPr>
          <p:nvPr/>
        </p:nvSpPr>
        <p:spPr bwMode="auto">
          <a:xfrm>
            <a:off x="500034" y="2928934"/>
            <a:ext cx="396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概念和性质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3643314"/>
            <a:ext cx="396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叉树的存储结构 </a:t>
            </a: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4357694"/>
            <a:ext cx="457203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叉树基本运算及其实现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547934" y="435769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夫曼树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47934" y="364331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索二叉树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47934" y="292893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7.6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叉树的构造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00034" y="5072074"/>
            <a:ext cx="3924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叉树的遍历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547934" y="507207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214546" y="500042"/>
            <a:ext cx="4071966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树和二叉树</a:t>
            </a:r>
            <a:r>
              <a:rPr lang="zh-CN" altLang="en-US" sz="3200" b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3" descr="信纸"/>
          <p:cNvSpPr txBox="1">
            <a:spLocks noChangeArrowheads="1"/>
          </p:cNvSpPr>
          <p:nvPr/>
        </p:nvSpPr>
        <p:spPr bwMode="auto">
          <a:xfrm>
            <a:off x="3000364" y="2000240"/>
            <a:ext cx="3017563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03533" y="1071546"/>
            <a:ext cx="1482451" cy="1346106"/>
            <a:chOff x="552422" y="500043"/>
            <a:chExt cx="1482451" cy="1346106"/>
          </a:xfrm>
        </p:grpSpPr>
        <p:grpSp>
          <p:nvGrpSpPr>
            <p:cNvPr id="14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5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6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83582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除了根结点，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每条分支线都指向一个结点。给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根结点加上一个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分支：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1"/>
          <p:cNvGrpSpPr/>
          <p:nvPr/>
        </p:nvGrpSpPr>
        <p:grpSpPr>
          <a:xfrm>
            <a:off x="3214678" y="5126241"/>
            <a:ext cx="2428892" cy="971614"/>
            <a:chOff x="1357290" y="5072074"/>
            <a:chExt cx="2428892" cy="971614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度之和</a:t>
              </a: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57488" y="4071942"/>
            <a:ext cx="4000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这样分支数与结点数相同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实际分支数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3786182" y="2393735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90"/>
          <p:cNvGrpSpPr/>
          <p:nvPr/>
        </p:nvGrpSpPr>
        <p:grpSpPr>
          <a:xfrm>
            <a:off x="214282" y="1500174"/>
            <a:ext cx="3816350" cy="2305050"/>
            <a:chOff x="214282" y="2714620"/>
            <a:chExt cx="3816350" cy="2305050"/>
          </a:xfrm>
        </p:grpSpPr>
        <p:sp>
          <p:nvSpPr>
            <p:cNvPr id="97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1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4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5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7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8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9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11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49"/>
            <p:cNvSpPr>
              <a:spLocks noChangeShapeType="1"/>
            </p:cNvSpPr>
            <p:nvPr/>
          </p:nvSpPr>
          <p:spPr bwMode="auto">
            <a:xfrm>
              <a:off x="1765270" y="3751258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49"/>
          <p:cNvGrpSpPr/>
          <p:nvPr/>
        </p:nvGrpSpPr>
        <p:grpSpPr>
          <a:xfrm>
            <a:off x="4786314" y="1235601"/>
            <a:ext cx="3816350" cy="2641061"/>
            <a:chOff x="4786314" y="1235601"/>
            <a:chExt cx="3816350" cy="2641061"/>
          </a:xfrm>
        </p:grpSpPr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>
              <a:off x="4786314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24" name="Freeform 47"/>
            <p:cNvSpPr>
              <a:spLocks/>
            </p:cNvSpPr>
            <p:nvPr/>
          </p:nvSpPr>
          <p:spPr bwMode="auto">
            <a:xfrm>
              <a:off x="5026027" y="2581261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Freeform 48"/>
            <p:cNvSpPr>
              <a:spLocks/>
            </p:cNvSpPr>
            <p:nvPr/>
          </p:nvSpPr>
          <p:spPr bwMode="auto">
            <a:xfrm>
              <a:off x="5451461" y="2543161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154739" y="157161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5146677" y="2220900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6154739" y="222090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7162802" y="22209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0" name="Oval 36"/>
            <p:cNvSpPr>
              <a:spLocks noChangeArrowheads="1"/>
            </p:cNvSpPr>
            <p:nvPr/>
          </p:nvSpPr>
          <p:spPr bwMode="auto">
            <a:xfrm>
              <a:off x="5505452" y="28686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31" name="Oval 37"/>
            <p:cNvSpPr>
              <a:spLocks noChangeArrowheads="1"/>
            </p:cNvSpPr>
            <p:nvPr/>
          </p:nvSpPr>
          <p:spPr bwMode="auto">
            <a:xfrm>
              <a:off x="6154739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32" name="Oval 38"/>
            <p:cNvSpPr>
              <a:spLocks noChangeArrowheads="1"/>
            </p:cNvSpPr>
            <p:nvPr/>
          </p:nvSpPr>
          <p:spPr bwMode="auto">
            <a:xfrm>
              <a:off x="6154739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33" name="Oval 39"/>
            <p:cNvSpPr>
              <a:spLocks noChangeArrowheads="1"/>
            </p:cNvSpPr>
            <p:nvPr/>
          </p:nvSpPr>
          <p:spPr bwMode="auto">
            <a:xfrm>
              <a:off x="6802439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34" name="Oval 40"/>
            <p:cNvSpPr>
              <a:spLocks noChangeArrowheads="1"/>
            </p:cNvSpPr>
            <p:nvPr/>
          </p:nvSpPr>
          <p:spPr bwMode="auto">
            <a:xfrm>
              <a:off x="7594602" y="28686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35" name="Oval 41"/>
            <p:cNvSpPr>
              <a:spLocks noChangeArrowheads="1"/>
            </p:cNvSpPr>
            <p:nvPr/>
          </p:nvSpPr>
          <p:spPr bwMode="auto">
            <a:xfrm>
              <a:off x="7018339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7599364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" name="Oval 43"/>
            <p:cNvSpPr>
              <a:spLocks noChangeArrowheads="1"/>
            </p:cNvSpPr>
            <p:nvPr/>
          </p:nvSpPr>
          <p:spPr bwMode="auto">
            <a:xfrm>
              <a:off x="8242302" y="35163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38" name="Line 44"/>
            <p:cNvSpPr>
              <a:spLocks noChangeShapeType="1"/>
            </p:cNvSpPr>
            <p:nvPr/>
          </p:nvSpPr>
          <p:spPr bwMode="auto">
            <a:xfrm flipH="1">
              <a:off x="5441956" y="1801800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>
              <a:off x="6332539" y="1931975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Line 46"/>
            <p:cNvSpPr>
              <a:spLocks noChangeShapeType="1"/>
            </p:cNvSpPr>
            <p:nvPr/>
          </p:nvSpPr>
          <p:spPr bwMode="auto">
            <a:xfrm>
              <a:off x="6524627" y="1817675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Line 49"/>
            <p:cNvSpPr>
              <a:spLocks noChangeShapeType="1"/>
            </p:cNvSpPr>
            <p:nvPr/>
          </p:nvSpPr>
          <p:spPr bwMode="auto">
            <a:xfrm>
              <a:off x="6337302" y="2608250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Line 50"/>
            <p:cNvSpPr>
              <a:spLocks noChangeShapeType="1"/>
            </p:cNvSpPr>
            <p:nvPr/>
          </p:nvSpPr>
          <p:spPr bwMode="auto">
            <a:xfrm>
              <a:off x="6337302" y="3228962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7034214" y="2566975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7473952" y="2538400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Line 53"/>
            <p:cNvSpPr>
              <a:spLocks noChangeShapeType="1"/>
            </p:cNvSpPr>
            <p:nvPr/>
          </p:nvSpPr>
          <p:spPr bwMode="auto">
            <a:xfrm flipH="1">
              <a:off x="7278689" y="3157525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Line 54"/>
            <p:cNvSpPr>
              <a:spLocks noChangeShapeType="1"/>
            </p:cNvSpPr>
            <p:nvPr/>
          </p:nvSpPr>
          <p:spPr bwMode="auto">
            <a:xfrm>
              <a:off x="7781927" y="3228962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Freeform 55"/>
            <p:cNvSpPr>
              <a:spLocks/>
            </p:cNvSpPr>
            <p:nvPr/>
          </p:nvSpPr>
          <p:spPr bwMode="auto">
            <a:xfrm>
              <a:off x="7921627" y="313847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6011910" y="1235601"/>
              <a:ext cx="265112" cy="360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4286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的树的其他重要特性（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1/2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Wingding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472" y="857232"/>
            <a:ext cx="7786742" cy="14144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结点个数表示：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为总结点个数，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为度为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）的结点个数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</p:txBody>
      </p:sp>
      <p:grpSp>
        <p:nvGrpSpPr>
          <p:cNvPr id="2" name="组合 63"/>
          <p:cNvGrpSpPr/>
          <p:nvPr/>
        </p:nvGrpSpPr>
        <p:grpSpPr>
          <a:xfrm>
            <a:off x="714348" y="2695586"/>
            <a:ext cx="7715304" cy="2305050"/>
            <a:chOff x="571472" y="2928934"/>
            <a:chExt cx="7715304" cy="2305050"/>
          </a:xfrm>
        </p:grpSpPr>
        <p:grpSp>
          <p:nvGrpSpPr>
            <p:cNvPr id="3" name="组合 90"/>
            <p:cNvGrpSpPr/>
            <p:nvPr/>
          </p:nvGrpSpPr>
          <p:grpSpPr>
            <a:xfrm>
              <a:off x="571472" y="2928934"/>
              <a:ext cx="3746014" cy="2305050"/>
              <a:chOff x="214282" y="2714620"/>
              <a:chExt cx="3746014" cy="2305050"/>
            </a:xfrm>
          </p:grpSpPr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3349595" y="4281483"/>
                <a:ext cx="365149" cy="433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246"/>
                  </a:cxn>
                </a:cxnLst>
                <a:rect l="0" t="0" r="r" b="b"/>
                <a:pathLst>
                  <a:path w="282" h="246">
                    <a:moveTo>
                      <a:pt x="0" y="0"/>
                    </a:moveTo>
                    <a:lnTo>
                      <a:pt x="282" y="246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214282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453995" y="3724269"/>
                <a:ext cx="211120" cy="30003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144"/>
                  </a:cxn>
                </a:cxnLst>
                <a:rect l="0" t="0" r="r" b="b"/>
                <a:pathLst>
                  <a:path w="121" h="144">
                    <a:moveTo>
                      <a:pt x="121" y="0"/>
                    </a:moveTo>
                    <a:lnTo>
                      <a:pt x="0" y="144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>
                <a:off x="879429" y="3686169"/>
                <a:ext cx="214314" cy="3238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47"/>
                  </a:cxn>
                </a:cxnLst>
                <a:rect l="0" t="0" r="r" b="b"/>
                <a:pathLst>
                  <a:path w="115" h="147">
                    <a:moveTo>
                      <a:pt x="0" y="0"/>
                    </a:moveTo>
                    <a:lnTo>
                      <a:pt x="115" y="14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582707" y="2714620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574645" y="3363908"/>
                <a:ext cx="360362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74" name="Oval 33"/>
              <p:cNvSpPr>
                <a:spLocks noChangeArrowheads="1"/>
              </p:cNvSpPr>
              <p:nvPr/>
            </p:nvSpPr>
            <p:spPr bwMode="auto">
              <a:xfrm>
                <a:off x="1582707" y="3363908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75" name="Oval 34"/>
              <p:cNvSpPr>
                <a:spLocks noChangeArrowheads="1"/>
              </p:cNvSpPr>
              <p:nvPr/>
            </p:nvSpPr>
            <p:spPr bwMode="auto">
              <a:xfrm>
                <a:off x="2590770" y="33639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auto">
              <a:xfrm>
                <a:off x="93342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15827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auto">
              <a:xfrm>
                <a:off x="15827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22304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302257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>
                <a:off x="24463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auto">
              <a:xfrm>
                <a:off x="3027332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  <p:sp>
            <p:nvSpPr>
              <p:cNvPr id="83" name="Oval 43"/>
              <p:cNvSpPr>
                <a:spLocks noChangeArrowheads="1"/>
              </p:cNvSpPr>
              <p:nvPr/>
            </p:nvSpPr>
            <p:spPr bwMode="auto">
              <a:xfrm>
                <a:off x="3599934" y="46593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</a:p>
            </p:txBody>
          </p:sp>
          <p:sp>
            <p:nvSpPr>
              <p:cNvPr id="84" name="Line 44"/>
              <p:cNvSpPr>
                <a:spLocks noChangeShapeType="1"/>
              </p:cNvSpPr>
              <p:nvPr/>
            </p:nvSpPr>
            <p:spPr bwMode="auto">
              <a:xfrm flipH="1">
                <a:off x="869924" y="2944808"/>
                <a:ext cx="725482" cy="4444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45"/>
              <p:cNvSpPr>
                <a:spLocks noChangeShapeType="1"/>
              </p:cNvSpPr>
              <p:nvPr/>
            </p:nvSpPr>
            <p:spPr bwMode="auto">
              <a:xfrm>
                <a:off x="1760507" y="3074983"/>
                <a:ext cx="0" cy="288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46"/>
              <p:cNvSpPr>
                <a:spLocks noChangeShapeType="1"/>
              </p:cNvSpPr>
              <p:nvPr/>
            </p:nvSpPr>
            <p:spPr bwMode="auto">
              <a:xfrm>
                <a:off x="1952595" y="2960683"/>
                <a:ext cx="647700" cy="5032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1765270" y="3751258"/>
                <a:ext cx="0" cy="259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50"/>
              <p:cNvSpPr>
                <a:spLocks noChangeShapeType="1"/>
              </p:cNvSpPr>
              <p:nvPr/>
            </p:nvSpPr>
            <p:spPr bwMode="auto">
              <a:xfrm>
                <a:off x="1765270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Freeform 51"/>
              <p:cNvSpPr>
                <a:spLocks/>
              </p:cNvSpPr>
              <p:nvPr/>
            </p:nvSpPr>
            <p:spPr bwMode="auto">
              <a:xfrm>
                <a:off x="2462182" y="3709983"/>
                <a:ext cx="220663" cy="3016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90"/>
                  </a:cxn>
                </a:cxnLst>
                <a:rect l="0" t="0" r="r" b="b"/>
                <a:pathLst>
                  <a:path w="139" h="190">
                    <a:moveTo>
                      <a:pt x="139" y="0"/>
                    </a:moveTo>
                    <a:lnTo>
                      <a:pt x="0" y="1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2901920" y="3681408"/>
                <a:ext cx="265112" cy="330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208"/>
                  </a:cxn>
                </a:cxnLst>
                <a:rect l="0" t="0" r="r" b="b"/>
                <a:pathLst>
                  <a:path w="167" h="208">
                    <a:moveTo>
                      <a:pt x="0" y="0"/>
                    </a:moveTo>
                    <a:lnTo>
                      <a:pt x="167" y="208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2706657" y="4300533"/>
                <a:ext cx="360363" cy="3587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3209895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000628" y="3214686"/>
              <a:ext cx="3286148" cy="142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n=13,m=3</a:t>
              </a: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=7,n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n=n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+n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=13</a:t>
              </a:r>
              <a:endParaRPr lang="zh-CN" altLang="en-US" sz="2000" b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4643438" y="2928934"/>
              <a:ext cx="214314" cy="221457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457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的树的其他重要特性（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2/2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Wingding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472" y="857232"/>
            <a:ext cx="8358246" cy="1323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在所有结点度之和中，一个度为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个度，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，一个度为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个度，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 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mn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 i="1" baseline="-25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571472" y="2552710"/>
            <a:ext cx="8215370" cy="2305050"/>
            <a:chOff x="571472" y="2928934"/>
            <a:chExt cx="8215370" cy="2305050"/>
          </a:xfrm>
        </p:grpSpPr>
        <p:grpSp>
          <p:nvGrpSpPr>
            <p:cNvPr id="3" name="组合 90"/>
            <p:cNvGrpSpPr/>
            <p:nvPr/>
          </p:nvGrpSpPr>
          <p:grpSpPr>
            <a:xfrm>
              <a:off x="571472" y="2928934"/>
              <a:ext cx="3746014" cy="2305050"/>
              <a:chOff x="214282" y="2714620"/>
              <a:chExt cx="3746014" cy="2305050"/>
            </a:xfrm>
          </p:grpSpPr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3349595" y="4281483"/>
                <a:ext cx="365149" cy="433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246"/>
                  </a:cxn>
                </a:cxnLst>
                <a:rect l="0" t="0" r="r" b="b"/>
                <a:pathLst>
                  <a:path w="282" h="246">
                    <a:moveTo>
                      <a:pt x="0" y="0"/>
                    </a:moveTo>
                    <a:lnTo>
                      <a:pt x="282" y="246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214282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453995" y="3724269"/>
                <a:ext cx="211120" cy="30003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144"/>
                  </a:cxn>
                </a:cxnLst>
                <a:rect l="0" t="0" r="r" b="b"/>
                <a:pathLst>
                  <a:path w="121" h="144">
                    <a:moveTo>
                      <a:pt x="121" y="0"/>
                    </a:moveTo>
                    <a:lnTo>
                      <a:pt x="0" y="144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>
                <a:off x="879429" y="3686169"/>
                <a:ext cx="214314" cy="3238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47"/>
                  </a:cxn>
                </a:cxnLst>
                <a:rect l="0" t="0" r="r" b="b"/>
                <a:pathLst>
                  <a:path w="115" h="147">
                    <a:moveTo>
                      <a:pt x="0" y="0"/>
                    </a:moveTo>
                    <a:lnTo>
                      <a:pt x="115" y="14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582707" y="2714620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574645" y="3363908"/>
                <a:ext cx="360362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74" name="Oval 33"/>
              <p:cNvSpPr>
                <a:spLocks noChangeArrowheads="1"/>
              </p:cNvSpPr>
              <p:nvPr/>
            </p:nvSpPr>
            <p:spPr bwMode="auto">
              <a:xfrm>
                <a:off x="1582707" y="3363908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75" name="Oval 34"/>
              <p:cNvSpPr>
                <a:spLocks noChangeArrowheads="1"/>
              </p:cNvSpPr>
              <p:nvPr/>
            </p:nvSpPr>
            <p:spPr bwMode="auto">
              <a:xfrm>
                <a:off x="2590770" y="33639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auto">
              <a:xfrm>
                <a:off x="93342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15827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auto">
              <a:xfrm>
                <a:off x="15827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22304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302257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>
                <a:off x="24463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auto">
              <a:xfrm>
                <a:off x="3027332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  <p:sp>
            <p:nvSpPr>
              <p:cNvPr id="83" name="Oval 43"/>
              <p:cNvSpPr>
                <a:spLocks noChangeArrowheads="1"/>
              </p:cNvSpPr>
              <p:nvPr/>
            </p:nvSpPr>
            <p:spPr bwMode="auto">
              <a:xfrm>
                <a:off x="3599934" y="46593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</a:p>
            </p:txBody>
          </p:sp>
          <p:sp>
            <p:nvSpPr>
              <p:cNvPr id="84" name="Line 44"/>
              <p:cNvSpPr>
                <a:spLocks noChangeShapeType="1"/>
              </p:cNvSpPr>
              <p:nvPr/>
            </p:nvSpPr>
            <p:spPr bwMode="auto">
              <a:xfrm flipH="1">
                <a:off x="869924" y="2944808"/>
                <a:ext cx="725482" cy="4444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45"/>
              <p:cNvSpPr>
                <a:spLocks noChangeShapeType="1"/>
              </p:cNvSpPr>
              <p:nvPr/>
            </p:nvSpPr>
            <p:spPr bwMode="auto">
              <a:xfrm>
                <a:off x="1760507" y="3074983"/>
                <a:ext cx="0" cy="288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46"/>
              <p:cNvSpPr>
                <a:spLocks noChangeShapeType="1"/>
              </p:cNvSpPr>
              <p:nvPr/>
            </p:nvSpPr>
            <p:spPr bwMode="auto">
              <a:xfrm>
                <a:off x="1952595" y="2960683"/>
                <a:ext cx="647700" cy="5032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1765270" y="3751258"/>
                <a:ext cx="0" cy="259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50"/>
              <p:cNvSpPr>
                <a:spLocks noChangeShapeType="1"/>
              </p:cNvSpPr>
              <p:nvPr/>
            </p:nvSpPr>
            <p:spPr bwMode="auto">
              <a:xfrm>
                <a:off x="1765270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Freeform 51"/>
              <p:cNvSpPr>
                <a:spLocks/>
              </p:cNvSpPr>
              <p:nvPr/>
            </p:nvSpPr>
            <p:spPr bwMode="auto">
              <a:xfrm>
                <a:off x="2462182" y="3709983"/>
                <a:ext cx="220663" cy="3016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90"/>
                  </a:cxn>
                </a:cxnLst>
                <a:rect l="0" t="0" r="r" b="b"/>
                <a:pathLst>
                  <a:path w="139" h="190">
                    <a:moveTo>
                      <a:pt x="139" y="0"/>
                    </a:moveTo>
                    <a:lnTo>
                      <a:pt x="0" y="1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2901920" y="3681408"/>
                <a:ext cx="265112" cy="330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208"/>
                  </a:cxn>
                </a:cxnLst>
                <a:rect l="0" t="0" r="r" b="b"/>
                <a:pathLst>
                  <a:path w="167" h="208">
                    <a:moveTo>
                      <a:pt x="0" y="0"/>
                    </a:moveTo>
                    <a:lnTo>
                      <a:pt x="167" y="208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2706657" y="4300533"/>
                <a:ext cx="360363" cy="3587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3209895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000628" y="3214686"/>
              <a:ext cx="3786214" cy="183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n=13,m=3</a:t>
              </a:r>
            </a:p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</a:p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结点的度之和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+3n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=2+4+6=12=n-1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4643438" y="2928934"/>
              <a:ext cx="214314" cy="221457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785786" y="630634"/>
            <a:ext cx="7929618" cy="133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的结点，则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的叶子结点个数是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   )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A.41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B.82     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	C.113	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D.122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835696" y="2522440"/>
            <a:ext cx="44640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注：本题为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2010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285852" y="3071810"/>
            <a:ext cx="735811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4</a:t>
            </a:r>
            <a:r>
              <a:rPr lang="zh-CN" altLang="en-US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4 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+10+1+10+20 = 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+41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3671832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-1 = 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度之和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+3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+4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4 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122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，得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123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428625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0  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-41 = 123-41 = 82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5852" y="492919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42910" y="1000108"/>
            <a:ext cx="6786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 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度为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的树中第</a:t>
            </a:r>
            <a:r>
              <a:rPr kumimoji="1"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层上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至多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有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i="1" baseline="30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baseline="30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个结点（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6115" y="2065332"/>
            <a:ext cx="793749" cy="5064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248886"/>
            <a:ext cx="0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5" y="2065332"/>
            <a:ext cx="919178" cy="5064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3273982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的树第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至多有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  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高度为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次树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至多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有       个结点。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154489" y="500042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419040" progId="">
                  <p:embed/>
                </p:oleObj>
              </mc:Choice>
              <mc:Fallback>
                <p:oleObj name="Equation" r:id="rId2" imgW="457200" imgH="419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9" y="500042"/>
                        <a:ext cx="6794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928662" y="1500174"/>
            <a:ext cx="3571900" cy="2644243"/>
            <a:chOff x="928662" y="1500174"/>
            <a:chExt cx="3571900" cy="2644243"/>
          </a:xfrm>
        </p:grpSpPr>
        <p:sp>
          <p:nvSpPr>
            <p:cNvPr id="5" name="TextBox 4"/>
            <p:cNvSpPr txBox="1"/>
            <p:nvPr/>
          </p:nvSpPr>
          <p:spPr>
            <a:xfrm>
              <a:off x="928662" y="1500174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次树每层最多结点数：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0100" y="2000240"/>
              <a:ext cx="2571768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baseline="30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baseline="30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</a:t>
              </a:r>
              <a:endPara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i="1" baseline="30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baseline="30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3143240" y="2143116"/>
              <a:ext cx="142876" cy="1785950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5735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7085" y="2643182"/>
              <a:ext cx="8477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43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 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具有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个结点的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次树的</a:t>
            </a:r>
            <a:r>
              <a:rPr kumimoji="1" lang="zh-CN" altLang="en-US" sz="2000" dirty="0">
                <a:solidFill>
                  <a:srgbClr val="CC00FF"/>
                </a:solidFill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最小高度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log</a:t>
            </a:r>
            <a:r>
              <a:rPr kumimoji="1" lang="en-US" altLang="zh-CN" sz="2000" i="1" baseline="-30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-1)+1)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928663" y="1857364"/>
            <a:ext cx="7786741" cy="2179498"/>
            <a:chOff x="928663" y="1857364"/>
            <a:chExt cx="7786741" cy="2179498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1785918" y="1857364"/>
              <a:ext cx="1500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1571604" y="2571746"/>
              <a:ext cx="798512" cy="5000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534675" y="2715108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586017" y="2571746"/>
              <a:ext cx="914413" cy="5000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>
              <a:off x="1071538" y="3187100"/>
              <a:ext cx="434976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1435077" y="3258538"/>
              <a:ext cx="71438" cy="5048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588000" y="3307676"/>
              <a:ext cx="215901" cy="5032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2143107" y="3187100"/>
              <a:ext cx="371471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>
              <a:off x="2500298" y="3357562"/>
              <a:ext cx="24329" cy="4286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586016" y="3187100"/>
              <a:ext cx="342909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370116" y="2428872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362052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71704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378181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928663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1290614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1650977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009753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2371704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2732067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29058" y="2500306"/>
              <a:ext cx="47863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20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最小高度 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(10 ×(3-1)+1)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</a:t>
              </a:r>
            </a:p>
            <a:p>
              <a:pPr algn="l">
                <a:lnSpc>
                  <a:spcPts val="32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        =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 </a:t>
              </a:r>
            </a:p>
            <a:p>
              <a:pPr algn="l">
                <a:lnSpc>
                  <a:spcPts val="32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        = 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643042" y="1569353"/>
            <a:ext cx="5286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设含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次树的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000" baseline="30000" dirty="0">
              <a:latin typeface="Consolas" pitchFamily="49" charset="0"/>
              <a:ea typeface="楷体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1357290" y="285728"/>
            <a:ext cx="7358114" cy="91307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含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次树的最小高度是多少？最大高度是多少？ 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看成是性质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的证明过程。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928662" y="2428868"/>
            <a:ext cx="7416800" cy="2071702"/>
            <a:chOff x="869976" y="1763716"/>
            <a:chExt cx="7416800" cy="2071702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435308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：最多结点情况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435308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：最少结点情况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55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27</a:t>
            </a:fld>
            <a:r>
              <a:rPr lang="en-US" altLang="zh-CN"/>
              <a:t>/49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920729" y="1489065"/>
            <a:ext cx="722313" cy="582613"/>
            <a:chOff x="1774825" y="5489593"/>
            <a:chExt cx="722313" cy="582613"/>
          </a:xfrm>
        </p:grpSpPr>
        <p:sp>
          <p:nvSpPr>
            <p:cNvPr id="5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63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4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sz="20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i="1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-2   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sz="20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 (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1)/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 &lt; 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 3</a:t>
            </a:r>
            <a:r>
              <a:rPr kumimoji="1" lang="en-US" altLang="zh-CN" sz="2000" i="1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-1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&lt; 2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+1 </a:t>
            </a:r>
            <a:r>
              <a:rPr kumimoji="1" lang="en-US" altLang="zh-CN" sz="200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kumimoji="1" lang="en-US" altLang="zh-CN" sz="2000" i="1" baseline="30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r>
              <a:rPr kumimoji="1"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kumimoji="1" lang="en-US" altLang="zh-CN" sz="2000" baseline="30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baseline="30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4929190" y="500042"/>
            <a:ext cx="3956054" cy="2900440"/>
            <a:chOff x="428596" y="785794"/>
            <a:chExt cx="3956054" cy="2900440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最多结点情况，结点个数：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sz="2000" baseline="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baseline="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z="200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i="1" baseline="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baseline="30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3"/>
          <p:cNvGrpSpPr/>
          <p:nvPr/>
        </p:nvGrpSpPr>
        <p:grpSpPr>
          <a:xfrm>
            <a:off x="1260476" y="467005"/>
            <a:ext cx="3954466" cy="2933477"/>
            <a:chOff x="4429124" y="785794"/>
            <a:chExt cx="3954466" cy="2933477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最少结点情况，结点个数：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sz="2000" baseline="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baseline="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z="2000" dirty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i="1" baseline="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baseline="30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776961" y="3695323"/>
            <a:ext cx="1028652" cy="438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652831" y="4390509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07660" y="857232"/>
            <a:ext cx="492443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28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Symbol" pitchFamily="18" charset="2"/>
              </a:rPr>
              <a:t>最大高度？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2928926" y="1249418"/>
            <a:ext cx="1079500" cy="2463746"/>
            <a:chOff x="2928926" y="1249418"/>
            <a:chExt cx="1079500" cy="2463746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214554"/>
              <a:ext cx="57626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  <a:endParaRPr lang="en-US" altLang="zh-CN" sz="3200" b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249418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286256"/>
            <a:ext cx="7643866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最大高度为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-2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（某一层有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个结点，其他每层只有一个结点）。</a:t>
            </a: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29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43182"/>
            <a:ext cx="831853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是包含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个结点的有限集合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）。当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空树，否则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满足以下条件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23541"/>
            <a:ext cx="7743854" cy="20107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来说没有前驱结点，结点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一个前驱结点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中每个结点可以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个后继结点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357158" y="1285860"/>
            <a:ext cx="3000396" cy="4749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7.1.1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树的定义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85786" y="2071717"/>
            <a:ext cx="3857652" cy="400110"/>
          </a:xfrm>
          <a:prstGeom prst="rect">
            <a:avLst/>
          </a:prstGeom>
          <a:noFill/>
          <a:ln>
            <a:noFill/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形式化</a:t>
            </a:r>
            <a:r>
              <a:rPr kumimoji="1"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定义（二元组）</a:t>
            </a:r>
            <a:endParaRPr kumimoji="1"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3" descr="信纸"/>
          <p:cNvSpPr txBox="1">
            <a:spLocks noChangeArrowheads="1"/>
          </p:cNvSpPr>
          <p:nvPr/>
        </p:nvSpPr>
        <p:spPr bwMode="auto">
          <a:xfrm>
            <a:off x="2928926" y="428604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kumimoji="1"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5725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若一棵三次树中度为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个，则该三次树中总的结点个数和叶子结点个数分别是多少？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643182"/>
            <a:ext cx="7929618" cy="24494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所有结点度数之和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+3×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=1×2+2×1+3×2=10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所有结点度数之和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=11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=11-2-1-2=6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30</a:t>
            </a:fld>
            <a:r>
              <a:rPr lang="en-US" altLang="zh-CN"/>
              <a:t>/49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0729" y="1917693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532184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7.1.5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4532316" cy="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类： 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214554"/>
            <a:ext cx="8143932" cy="19878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查找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满足某种特定关系的结点，如查找当前结点的双亲结点等。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插入或删除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某个结点，如在树的当前结点上插入一个新结点或删除当前结点的第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个孩子结点等。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遍历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树中每个结点。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31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619156" y="714356"/>
            <a:ext cx="8382000" cy="82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树的遍历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运算是指按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某种方式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树中的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每一个结点</a:t>
            </a:r>
            <a:r>
              <a:rPr kumimoji="1"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每一个结点只被</a:t>
            </a:r>
            <a:r>
              <a:rPr kumimoji="1"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ea typeface="楷体" pitchFamily="49" charset="-122"/>
                <a:cs typeface="Times New Roman" pitchFamily="18" charset="0"/>
              </a:rPr>
              <a:t>访问一次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   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214290"/>
            <a:ext cx="1714511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78592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814390" y="2379984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5318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先根遍历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  <a:endParaRPr kumimoji="1" lang="en-US" altLang="zh-CN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访问根结点，然后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785786" y="3357562"/>
            <a:ext cx="7572428" cy="910312"/>
            <a:chOff x="1071538" y="3429000"/>
            <a:chExt cx="7572428" cy="91031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5318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后根遍历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908425"/>
              <a:ext cx="7345415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棵子树，然后访问根结点。</a:t>
              </a:r>
              <a:endParaRPr kumimoji="1" lang="zh-CN" altLang="en-US" sz="2000" dirty="0">
                <a:solidFill>
                  <a:srgbClr val="0033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785786" y="4357694"/>
            <a:ext cx="7286676" cy="951587"/>
            <a:chOff x="1071538" y="4429132"/>
            <a:chExt cx="7286676" cy="95158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5318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层次遍历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49832"/>
              <a:ext cx="7204126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自上而下、自左至右访问树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中每个结点。</a:t>
              </a:r>
              <a:endParaRPr kumimoji="1" lang="zh-CN" altLang="en-US" sz="2000" dirty="0">
                <a:solidFill>
                  <a:srgbClr val="0033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85786" y="557214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先根和后根遍历算法都是递归的。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32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1000100" y="4429132"/>
            <a:ext cx="379412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先根遍历的结点访问次序：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19305" y="911225"/>
            <a:ext cx="1347787" cy="4681538"/>
            <a:chOff x="975" y="121"/>
            <a:chExt cx="849" cy="2949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2424115" y="1611313"/>
            <a:ext cx="550863" cy="3981449"/>
            <a:chOff x="1151" y="562"/>
            <a:chExt cx="347" cy="2508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146426" y="1611313"/>
            <a:ext cx="1125538" cy="3981449"/>
            <a:chOff x="1606" y="562"/>
            <a:chExt cx="709" cy="2508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938588" y="1611313"/>
            <a:ext cx="719137" cy="3981449"/>
            <a:chOff x="2105" y="562"/>
            <a:chExt cx="453" cy="2508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2073274" y="2301875"/>
            <a:ext cx="1333500" cy="3290888"/>
            <a:chOff x="930" y="997"/>
            <a:chExt cx="840" cy="2073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743201" y="2301875"/>
            <a:ext cx="1096963" cy="3290888"/>
            <a:chOff x="1352" y="997"/>
            <a:chExt cx="691" cy="2073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951288" y="2301875"/>
            <a:ext cx="1182687" cy="3290888"/>
            <a:chOff x="2113" y="997"/>
            <a:chExt cx="745" cy="2073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944938" y="2947988"/>
            <a:ext cx="1620837" cy="2644774"/>
            <a:chOff x="2109" y="1404"/>
            <a:chExt cx="1021" cy="1666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3956051" y="3606801"/>
            <a:ext cx="2474913" cy="1985963"/>
            <a:chOff x="2116" y="1819"/>
            <a:chExt cx="1559" cy="1251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435350" y="3606801"/>
            <a:ext cx="2563813" cy="1985963"/>
            <a:chOff x="1788" y="1819"/>
            <a:chExt cx="1615" cy="1251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4508499" y="3606801"/>
            <a:ext cx="2406650" cy="1985963"/>
            <a:chOff x="2464" y="1819"/>
            <a:chExt cx="1516" cy="1251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3248017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树的先根遍历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示例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33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785786" y="4500570"/>
            <a:ext cx="408146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后根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遍历的结点访问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279651" y="1658938"/>
            <a:ext cx="982663" cy="3981449"/>
            <a:chOff x="1151" y="562"/>
            <a:chExt cx="619" cy="2508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28815" y="2349500"/>
            <a:ext cx="425450" cy="3290888"/>
            <a:chOff x="930" y="997"/>
            <a:chExt cx="268" cy="2073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001965" y="1658938"/>
            <a:ext cx="693738" cy="3981449"/>
            <a:chOff x="1606" y="562"/>
            <a:chExt cx="437" cy="2508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76500" y="2349500"/>
            <a:ext cx="468313" cy="3290888"/>
            <a:chOff x="1275" y="997"/>
            <a:chExt cx="295" cy="2073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800475" y="2995613"/>
            <a:ext cx="1620838" cy="2644774"/>
            <a:chOff x="2109" y="1404"/>
            <a:chExt cx="1021" cy="1666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794125" y="1658938"/>
            <a:ext cx="2492375" cy="3981449"/>
            <a:chOff x="2105" y="562"/>
            <a:chExt cx="1570" cy="2508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811586" y="3654426"/>
            <a:ext cx="701674" cy="1985963"/>
            <a:chOff x="2116" y="1819"/>
            <a:chExt cx="442" cy="1251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3806825" y="2349500"/>
            <a:ext cx="2047875" cy="3290888"/>
            <a:chOff x="2113" y="997"/>
            <a:chExt cx="1290" cy="2073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3290888" y="3654426"/>
            <a:ext cx="836612" cy="1985963"/>
            <a:chOff x="1788" y="1819"/>
            <a:chExt cx="527" cy="1251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001963" y="958850"/>
            <a:ext cx="3768725" cy="4681538"/>
            <a:chOff x="1606" y="121"/>
            <a:chExt cx="2374" cy="2949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4364041" y="3654426"/>
            <a:ext cx="625475" cy="1985963"/>
            <a:chOff x="2464" y="1819"/>
            <a:chExt cx="394" cy="1251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3176579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树的后根遍历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示例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34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457650"/>
            <a:ext cx="4851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层次</a:t>
            </a: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遍历的结点访问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55788" y="885825"/>
            <a:ext cx="1347787" cy="4681538"/>
            <a:chOff x="975" y="121"/>
            <a:chExt cx="849" cy="2949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135190" y="1585913"/>
            <a:ext cx="550863" cy="3981449"/>
            <a:chOff x="1151" y="562"/>
            <a:chExt cx="347" cy="2508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63838" y="1585913"/>
            <a:ext cx="438150" cy="3981449"/>
            <a:chOff x="1547" y="562"/>
            <a:chExt cx="276" cy="2508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784350" y="2276475"/>
            <a:ext cx="2198688" cy="3290888"/>
            <a:chOff x="930" y="997"/>
            <a:chExt cx="1385" cy="2073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197225" y="1585913"/>
            <a:ext cx="796925" cy="3981449"/>
            <a:chOff x="1820" y="562"/>
            <a:chExt cx="502" cy="2508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454274" y="2276475"/>
            <a:ext cx="1914525" cy="3290888"/>
            <a:chOff x="1352" y="997"/>
            <a:chExt cx="1206" cy="2073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662363" y="2276475"/>
            <a:ext cx="1182687" cy="3290888"/>
            <a:chOff x="2113" y="997"/>
            <a:chExt cx="745" cy="2073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3656013" y="2922588"/>
            <a:ext cx="1620837" cy="2644774"/>
            <a:chOff x="2109" y="1404"/>
            <a:chExt cx="1021" cy="1666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667126" y="3581401"/>
            <a:ext cx="2474913" cy="1985963"/>
            <a:chOff x="2116" y="1819"/>
            <a:chExt cx="1559" cy="1251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3146425" y="3581401"/>
            <a:ext cx="2563813" cy="1985963"/>
            <a:chOff x="1788" y="1819"/>
            <a:chExt cx="1615" cy="1251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4219574" y="3581401"/>
            <a:ext cx="2406650" cy="1985963"/>
            <a:chOff x="2464" y="1819"/>
            <a:chExt cx="1516" cy="1251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2890827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树的层次遍历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示例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35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695695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兰亭超细黑简体" pitchFamily="2" charset="-122"/>
                <a:cs typeface="Consolas" pitchFamily="49" charset="0"/>
              </a:rPr>
              <a:t>7.1.6 </a:t>
            </a:r>
            <a:r>
              <a:rPr kumimoji="1"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267492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、双亲存储结构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1000100" y="2747970"/>
            <a:ext cx="1800225" cy="2016125"/>
            <a:chOff x="1000100" y="2747970"/>
            <a:chExt cx="1800225" cy="20161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647800" y="274797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0100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647800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368525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000100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647800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368525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295375" y="3097220"/>
              <a:ext cx="393700" cy="469900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296"/>
                </a:cxn>
              </a:cxnLst>
              <a:rect l="0" t="0" r="r" b="b"/>
              <a:pathLst>
                <a:path w="248" h="296">
                  <a:moveTo>
                    <a:pt x="248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63700" y="3179770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038325" y="3097220"/>
              <a:ext cx="43180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296"/>
                </a:cxn>
              </a:cxnLst>
              <a:rect l="0" t="0" r="r" b="b"/>
              <a:pathLst>
                <a:path w="272" h="296">
                  <a:moveTo>
                    <a:pt x="0" y="0"/>
                  </a:moveTo>
                  <a:lnTo>
                    <a:pt x="272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63700" y="3971932"/>
              <a:ext cx="0" cy="360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276325" y="3871920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057375" y="3846520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CC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60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45013" y="2519370"/>
            <a:ext cx="1223962" cy="2555875"/>
            <a:chOff x="2971" y="957"/>
            <a:chExt cx="771" cy="1610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伪指针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指示</a:t>
            </a:r>
            <a:r>
              <a:rPr kumimoji="1" lang="zh-CN" altLang="en-US" sz="2000">
                <a:latin typeface="仿宋" pitchFamily="49" charset="-122"/>
                <a:ea typeface="仿宋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位置</a:t>
            </a:r>
            <a:endParaRPr lang="zh-CN" altLang="en-US" sz="20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4" y="1900655"/>
            <a:ext cx="415884" cy="843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9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树中任何结点只有</a:t>
              </a:r>
              <a:r>
                <a:rPr lang="zh-CN" altLang="en-US" sz="2000" dirty="0">
                  <a:highlight>
                    <a:srgbClr val="FFFF00"/>
                  </a:highlight>
                  <a:latin typeface="仿宋" pitchFamily="49" charset="-122"/>
                  <a:ea typeface="仿宋" pitchFamily="49" charset="-122"/>
                  <a:cs typeface="Consolas" pitchFamily="49" charset="0"/>
                </a:rPr>
                <a:t>唯一</a:t>
              </a: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的双亲结点</a:t>
              </a: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52"/>
          <p:cNvGrpSpPr/>
          <p:nvPr/>
        </p:nvGrpSpPr>
        <p:grpSpPr>
          <a:xfrm>
            <a:off x="4857752" y="5286388"/>
            <a:ext cx="2341592" cy="828738"/>
            <a:chOff x="4857752" y="5286388"/>
            <a:chExt cx="2341592" cy="828738"/>
          </a:xfrm>
        </p:grpSpPr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2341592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树的双亲存储结构</a:t>
              </a: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5786446" y="5286388"/>
              <a:ext cx="214314" cy="357190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36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769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PTree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4282" y="3357562"/>
            <a:ext cx="4824413" cy="1768475"/>
            <a:chOff x="204" y="1707"/>
            <a:chExt cx="3039" cy="1114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思考题：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720" y="35716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 sz="200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37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278608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、孩子链存储结构    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60"/>
          <p:cNvGrpSpPr/>
          <p:nvPr/>
        </p:nvGrpSpPr>
        <p:grpSpPr>
          <a:xfrm>
            <a:off x="412736" y="1500174"/>
            <a:ext cx="2087562" cy="2660650"/>
            <a:chOff x="142844" y="1500174"/>
            <a:chExt cx="2087562" cy="266065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95369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90544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9054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798606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42844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90544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511269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014381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071531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674781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06444" y="2647937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9069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200119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00562" y="114298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每个指针指向一颗子树</a:t>
            </a:r>
          </a:p>
        </p:txBody>
      </p:sp>
      <p:grpSp>
        <p:nvGrpSpPr>
          <p:cNvPr id="4" name="组合 64"/>
          <p:cNvGrpSpPr/>
          <p:nvPr/>
        </p:nvGrpSpPr>
        <p:grpSpPr>
          <a:xfrm>
            <a:off x="4500562" y="5000636"/>
            <a:ext cx="2951162" cy="828738"/>
            <a:chOff x="4500562" y="5000636"/>
            <a:chExt cx="2951162" cy="828738"/>
          </a:xfrm>
        </p:grpSpPr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4500562" y="5429264"/>
              <a:ext cx="2951162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树的孩子链存储结构</a:t>
              </a:r>
            </a:p>
          </p:txBody>
        </p:sp>
        <p:sp>
          <p:nvSpPr>
            <p:cNvPr id="64" name="上箭头 63"/>
            <p:cNvSpPr/>
            <p:nvPr/>
          </p:nvSpPr>
          <p:spPr>
            <a:xfrm>
              <a:off x="5786446" y="5000636"/>
              <a:ext cx="214314" cy="357190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38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57158" y="1071546"/>
            <a:ext cx="6715172" cy="170958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216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sons[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MaxSons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TSonNode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42988" y="3933828"/>
            <a:ext cx="7705725" cy="1323976"/>
            <a:chOff x="657" y="2478"/>
            <a:chExt cx="4854" cy="834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</a:t>
              </a:r>
              <a:r>
                <a:rPr lang="en-US" altLang="zh-CN" sz="20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孩子链存储结构的结点类型声明如下：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MaxSons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为最多的孩子结点个数。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39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52478" y="936293"/>
            <a:ext cx="7177108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）个结点组成的有限集合（记为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757" cy="25758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，它是一棵空树，这是树的特例；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个结点中存在一个唯一结点作为树的根结点（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），其余结点可分为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+mn-ea"/>
                <a:cs typeface="Consolas" pitchFamily="49" charset="0"/>
              </a:rPr>
              <a:t>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）个互不相交的有限子集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，而每个子集本身又是一棵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，称为根结点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00298" y="4413271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78264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i="1" baseline="-25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714348" y="285728"/>
            <a:ext cx="1409380" cy="400110"/>
          </a:xfrm>
          <a:prstGeom prst="rect">
            <a:avLst/>
          </a:prstGeom>
          <a:noFill/>
          <a:ln>
            <a:noFill/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递归定义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621510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孩子链存储结构：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次树有多少个空指针域？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8926" y="2000240"/>
            <a:ext cx="5143536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总指针域个数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非空指针域个数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空指针域个数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98424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40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8"/>
          <p:cNvGrpSpPr/>
          <p:nvPr/>
        </p:nvGrpSpPr>
        <p:grpSpPr>
          <a:xfrm>
            <a:off x="1285374" y="1968180"/>
            <a:ext cx="7072840" cy="2325089"/>
            <a:chOff x="1285374" y="1968180"/>
            <a:chExt cx="7072840" cy="2325089"/>
          </a:xfrm>
        </p:grpSpPr>
        <p:sp>
          <p:nvSpPr>
            <p:cNvPr id="45" name="任意多边形 44"/>
            <p:cNvSpPr/>
            <p:nvPr/>
          </p:nvSpPr>
          <p:spPr>
            <a:xfrm>
              <a:off x="4324364" y="1968180"/>
              <a:ext cx="2169694" cy="770021"/>
            </a:xfrm>
            <a:custGeom>
              <a:avLst/>
              <a:gdLst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94" h="770021">
                  <a:moveTo>
                    <a:pt x="174458" y="76200"/>
                  </a:moveTo>
                  <a:cubicBezTo>
                    <a:pt x="0" y="152400"/>
                    <a:pt x="58152" y="424621"/>
                    <a:pt x="210552" y="533400"/>
                  </a:cubicBezTo>
                  <a:cubicBezTo>
                    <a:pt x="242636" y="631658"/>
                    <a:pt x="178468" y="631658"/>
                    <a:pt x="366963" y="665747"/>
                  </a:cubicBezTo>
                  <a:cubicBezTo>
                    <a:pt x="555458" y="699836"/>
                    <a:pt x="1074821" y="733926"/>
                    <a:pt x="1341521" y="737936"/>
                  </a:cubicBezTo>
                  <a:cubicBezTo>
                    <a:pt x="1608221" y="741946"/>
                    <a:pt x="1848852" y="770021"/>
                    <a:pt x="1967163" y="689810"/>
                  </a:cubicBezTo>
                  <a:cubicBezTo>
                    <a:pt x="2085474" y="609599"/>
                    <a:pt x="2169694" y="358941"/>
                    <a:pt x="2051384" y="256673"/>
                  </a:cubicBezTo>
                  <a:cubicBezTo>
                    <a:pt x="1933074" y="154405"/>
                    <a:pt x="1564105" y="108284"/>
                    <a:pt x="1257300" y="76200"/>
                  </a:cubicBezTo>
                  <a:cubicBezTo>
                    <a:pt x="950495" y="44116"/>
                    <a:pt x="348916" y="0"/>
                    <a:pt x="174458" y="762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285374" y="1981200"/>
              <a:ext cx="5514473" cy="2312069"/>
            </a:xfrm>
            <a:custGeom>
              <a:avLst/>
              <a:gdLst>
                <a:gd name="connsiteX0" fmla="*/ 1927058 w 5514473"/>
                <a:gd name="connsiteY0" fmla="*/ 42110 h 2314074"/>
                <a:gd name="connsiteX1" fmla="*/ 1217194 w 5514473"/>
                <a:gd name="connsiteY1" fmla="*/ 114300 h 2314074"/>
                <a:gd name="connsiteX2" fmla="*/ 182479 w 5514473"/>
                <a:gd name="connsiteY2" fmla="*/ 415089 h 2314074"/>
                <a:gd name="connsiteX3" fmla="*/ 122321 w 5514473"/>
                <a:gd name="connsiteY3" fmla="*/ 1534026 h 2314074"/>
                <a:gd name="connsiteX4" fmla="*/ 747963 w 5514473"/>
                <a:gd name="connsiteY4" fmla="*/ 2003258 h 2314074"/>
                <a:gd name="connsiteX5" fmla="*/ 2480510 w 5514473"/>
                <a:gd name="connsiteY5" fmla="*/ 2292016 h 2314074"/>
                <a:gd name="connsiteX6" fmla="*/ 3611479 w 5514473"/>
                <a:gd name="connsiteY6" fmla="*/ 2135605 h 2314074"/>
                <a:gd name="connsiteX7" fmla="*/ 5187615 w 5514473"/>
                <a:gd name="connsiteY7" fmla="*/ 1642310 h 2314074"/>
                <a:gd name="connsiteX8" fmla="*/ 5283868 w 5514473"/>
                <a:gd name="connsiteY8" fmla="*/ 872289 h 2314074"/>
                <a:gd name="connsiteX9" fmla="*/ 3803984 w 5514473"/>
                <a:gd name="connsiteY9" fmla="*/ 836194 h 2314074"/>
                <a:gd name="connsiteX10" fmla="*/ 2949742 w 5514473"/>
                <a:gd name="connsiteY10" fmla="*/ 523373 h 2314074"/>
                <a:gd name="connsiteX11" fmla="*/ 2733173 w 5514473"/>
                <a:gd name="connsiteY11" fmla="*/ 78205 h 2314074"/>
                <a:gd name="connsiteX12" fmla="*/ 1927058 w 5514473"/>
                <a:gd name="connsiteY12" fmla="*/ 42110 h 2314074"/>
                <a:gd name="connsiteX0" fmla="*/ 1927058 w 5514473"/>
                <a:gd name="connsiteY0" fmla="*/ 44116 h 2316080"/>
                <a:gd name="connsiteX1" fmla="*/ 1217194 w 5514473"/>
                <a:gd name="connsiteY1" fmla="*/ 116306 h 2316080"/>
                <a:gd name="connsiteX2" fmla="*/ 182479 w 5514473"/>
                <a:gd name="connsiteY2" fmla="*/ 417095 h 2316080"/>
                <a:gd name="connsiteX3" fmla="*/ 122321 w 5514473"/>
                <a:gd name="connsiteY3" fmla="*/ 1536032 h 2316080"/>
                <a:gd name="connsiteX4" fmla="*/ 747963 w 5514473"/>
                <a:gd name="connsiteY4" fmla="*/ 2005264 h 2316080"/>
                <a:gd name="connsiteX5" fmla="*/ 2480510 w 5514473"/>
                <a:gd name="connsiteY5" fmla="*/ 2294022 h 2316080"/>
                <a:gd name="connsiteX6" fmla="*/ 3611479 w 5514473"/>
                <a:gd name="connsiteY6" fmla="*/ 2137611 h 2316080"/>
                <a:gd name="connsiteX7" fmla="*/ 5187615 w 5514473"/>
                <a:gd name="connsiteY7" fmla="*/ 1644316 h 2316080"/>
                <a:gd name="connsiteX8" fmla="*/ 5283868 w 5514473"/>
                <a:gd name="connsiteY8" fmla="*/ 874295 h 2316080"/>
                <a:gd name="connsiteX9" fmla="*/ 3803984 w 5514473"/>
                <a:gd name="connsiteY9" fmla="*/ 838200 h 2316080"/>
                <a:gd name="connsiteX10" fmla="*/ 2949742 w 5514473"/>
                <a:gd name="connsiteY10" fmla="*/ 525379 h 2316080"/>
                <a:gd name="connsiteX11" fmla="*/ 2733173 w 5514473"/>
                <a:gd name="connsiteY11" fmla="*/ 80211 h 2316080"/>
                <a:gd name="connsiteX12" fmla="*/ 1927058 w 5514473"/>
                <a:gd name="connsiteY12" fmla="*/ 44116 h 2316080"/>
                <a:gd name="connsiteX0" fmla="*/ 1927058 w 5514473"/>
                <a:gd name="connsiteY0" fmla="*/ 40105 h 2312069"/>
                <a:gd name="connsiteX1" fmla="*/ 1217194 w 5514473"/>
                <a:gd name="connsiteY1" fmla="*/ 112295 h 2312069"/>
                <a:gd name="connsiteX2" fmla="*/ 182479 w 5514473"/>
                <a:gd name="connsiteY2" fmla="*/ 413084 h 2312069"/>
                <a:gd name="connsiteX3" fmla="*/ 122321 w 5514473"/>
                <a:gd name="connsiteY3" fmla="*/ 1532021 h 2312069"/>
                <a:gd name="connsiteX4" fmla="*/ 747963 w 5514473"/>
                <a:gd name="connsiteY4" fmla="*/ 2001253 h 2312069"/>
                <a:gd name="connsiteX5" fmla="*/ 2480510 w 5514473"/>
                <a:gd name="connsiteY5" fmla="*/ 2290011 h 2312069"/>
                <a:gd name="connsiteX6" fmla="*/ 3611479 w 5514473"/>
                <a:gd name="connsiteY6" fmla="*/ 2133600 h 2312069"/>
                <a:gd name="connsiteX7" fmla="*/ 5187615 w 5514473"/>
                <a:gd name="connsiteY7" fmla="*/ 1640305 h 2312069"/>
                <a:gd name="connsiteX8" fmla="*/ 5283868 w 5514473"/>
                <a:gd name="connsiteY8" fmla="*/ 870284 h 2312069"/>
                <a:gd name="connsiteX9" fmla="*/ 3803984 w 5514473"/>
                <a:gd name="connsiteY9" fmla="*/ 834189 h 2312069"/>
                <a:gd name="connsiteX10" fmla="*/ 2949742 w 5514473"/>
                <a:gd name="connsiteY10" fmla="*/ 521368 h 2312069"/>
                <a:gd name="connsiteX11" fmla="*/ 2937710 w 5514473"/>
                <a:gd name="connsiteY11" fmla="*/ 497305 h 2312069"/>
                <a:gd name="connsiteX12" fmla="*/ 2733173 w 5514473"/>
                <a:gd name="connsiteY12" fmla="*/ 76200 h 2312069"/>
                <a:gd name="connsiteX13" fmla="*/ 1927058 w 5514473"/>
                <a:gd name="connsiteY13" fmla="*/ 40105 h 231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14473" h="2312069">
                  <a:moveTo>
                    <a:pt x="1927058" y="40105"/>
                  </a:moveTo>
                  <a:cubicBezTo>
                    <a:pt x="1674395" y="46121"/>
                    <a:pt x="1507957" y="50132"/>
                    <a:pt x="1217194" y="112295"/>
                  </a:cubicBezTo>
                  <a:cubicBezTo>
                    <a:pt x="926431" y="174458"/>
                    <a:pt x="364958" y="176463"/>
                    <a:pt x="182479" y="413084"/>
                  </a:cubicBezTo>
                  <a:cubicBezTo>
                    <a:pt x="0" y="649705"/>
                    <a:pt x="28074" y="1267326"/>
                    <a:pt x="122321" y="1532021"/>
                  </a:cubicBezTo>
                  <a:cubicBezTo>
                    <a:pt x="216568" y="1796716"/>
                    <a:pt x="354932" y="1874921"/>
                    <a:pt x="747963" y="2001253"/>
                  </a:cubicBezTo>
                  <a:cubicBezTo>
                    <a:pt x="1140995" y="2127585"/>
                    <a:pt x="2003257" y="2267953"/>
                    <a:pt x="2480510" y="2290011"/>
                  </a:cubicBezTo>
                  <a:cubicBezTo>
                    <a:pt x="2957763" y="2312069"/>
                    <a:pt x="3160295" y="2241884"/>
                    <a:pt x="3611479" y="2133600"/>
                  </a:cubicBezTo>
                  <a:cubicBezTo>
                    <a:pt x="4062663" y="2025316"/>
                    <a:pt x="4908884" y="1850858"/>
                    <a:pt x="5187615" y="1640305"/>
                  </a:cubicBezTo>
                  <a:cubicBezTo>
                    <a:pt x="5466346" y="1429752"/>
                    <a:pt x="5514473" y="1004637"/>
                    <a:pt x="5283868" y="870284"/>
                  </a:cubicBezTo>
                  <a:cubicBezTo>
                    <a:pt x="5053263" y="735931"/>
                    <a:pt x="4193005" y="892342"/>
                    <a:pt x="3803984" y="834189"/>
                  </a:cubicBezTo>
                  <a:cubicBezTo>
                    <a:pt x="3414963" y="776036"/>
                    <a:pt x="3094121" y="577515"/>
                    <a:pt x="2949742" y="521368"/>
                  </a:cubicBezTo>
                  <a:cubicBezTo>
                    <a:pt x="2805363" y="465221"/>
                    <a:pt x="2973805" y="571500"/>
                    <a:pt x="2937710" y="497305"/>
                  </a:cubicBezTo>
                  <a:cubicBezTo>
                    <a:pt x="2901615" y="423110"/>
                    <a:pt x="2901615" y="152400"/>
                    <a:pt x="2733173" y="76200"/>
                  </a:cubicBezTo>
                  <a:cubicBezTo>
                    <a:pt x="2564731" y="0"/>
                    <a:pt x="2179721" y="34089"/>
                    <a:pt x="1927058" y="401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72330" y="264318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仿宋" pitchFamily="49" charset="-122"/>
                  <a:ea typeface="仿宋" pitchFamily="49" charset="-122"/>
                </a:rPr>
                <a:t>两棵子树</a:t>
              </a: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6786578" y="2357430"/>
              <a:ext cx="214314" cy="100013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428604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7.3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以孩子链作为树的存储结构，设计一个求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sz="2000" i="1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的递归算法。</a:t>
            </a:r>
          </a:p>
        </p:txBody>
      </p:sp>
      <p:grpSp>
        <p:nvGrpSpPr>
          <p:cNvPr id="4" name="组合 42"/>
          <p:cNvGrpSpPr/>
          <p:nvPr/>
        </p:nvGrpSpPr>
        <p:grpSpPr>
          <a:xfrm>
            <a:off x="1500166" y="1059404"/>
            <a:ext cx="4980642" cy="2912583"/>
            <a:chOff x="1500166" y="1059404"/>
            <a:chExt cx="4980642" cy="2912583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347787" y="154309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26344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86338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57776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555726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434283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082860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785705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4633671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5512228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5160806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5863651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150016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2378723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202730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273014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200432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78989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72756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43041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89940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77796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42654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6129385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3472070" y="1661928"/>
              <a:ext cx="528426" cy="65162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398528" y="1661928"/>
              <a:ext cx="527134" cy="65162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2672005" y="2491146"/>
              <a:ext cx="586566" cy="53278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3609994" y="2432383"/>
              <a:ext cx="175711" cy="59155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961417" y="2491146"/>
              <a:ext cx="1171839" cy="53278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51"/>
            <p:cNvSpPr>
              <a:spLocks noChangeArrowheads="1"/>
            </p:cNvSpPr>
            <p:nvPr/>
          </p:nvSpPr>
          <p:spPr bwMode="auto">
            <a:xfrm>
              <a:off x="3199140" y="367555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4077696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3726274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429119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3843846" y="3201531"/>
              <a:ext cx="0" cy="474026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868" y="105940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6200000" flipH="1">
              <a:off x="3792671" y="1350808"/>
              <a:ext cx="257235" cy="12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41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>
          <a:xfrm>
            <a:off x="857224" y="4071942"/>
            <a:ext cx="5786478" cy="1528773"/>
            <a:chOff x="857224" y="4500570"/>
            <a:chExt cx="5786478" cy="1528773"/>
          </a:xfrm>
        </p:grpSpPr>
        <p:sp>
          <p:nvSpPr>
            <p:cNvPr id="51" name="圆角矩形 50"/>
            <p:cNvSpPr/>
            <p:nvPr/>
          </p:nvSpPr>
          <p:spPr>
            <a:xfrm>
              <a:off x="1109638" y="5029211"/>
              <a:ext cx="4533932" cy="100013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7224" y="4500570"/>
              <a:ext cx="5786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的高度，其递归模型如下：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15" y="5143512"/>
              <a:ext cx="4286280" cy="788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59"/>
          <p:cNvGrpSpPr/>
          <p:nvPr/>
        </p:nvGrpSpPr>
        <p:grpSpPr>
          <a:xfrm>
            <a:off x="1286954" y="1000108"/>
            <a:ext cx="3142170" cy="2428892"/>
            <a:chOff x="1072640" y="500042"/>
            <a:chExt cx="3142170" cy="2428892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1785918" y="111446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664475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301518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015898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1714480" y="1233300"/>
              <a:ext cx="724146" cy="105269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2857488" y="1285860"/>
              <a:ext cx="235143" cy="981254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09999" y="50004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6200000" flipH="1">
              <a:off x="2190200" y="881578"/>
              <a:ext cx="328672" cy="137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等腰三角形 53"/>
            <p:cNvSpPr/>
            <p:nvPr/>
          </p:nvSpPr>
          <p:spPr>
            <a:xfrm>
              <a:off x="1357290" y="228599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2640" y="165309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sons[0]</a:t>
              </a:r>
              <a:endParaRPr lang="zh-CN" altLang="en-US" sz="16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04696" y="2357430"/>
              <a:ext cx="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714612" y="228599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3184903" y="1265764"/>
              <a:ext cx="601279" cy="102022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02916" y="171448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sons[i]</a:t>
              </a:r>
              <a:endParaRPr lang="zh-CN" altLang="en-US" sz="16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28662" y="52856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>
                <a:latin typeface="微软雅黑" pitchFamily="34" charset="-122"/>
                <a:ea typeface="微软雅黑" pitchFamily="34" charset="-122"/>
              </a:rPr>
              <a:t>基本结构：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42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8001056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TSonNode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TSonNode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i,h,maxh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空树返回高度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MaxSons;i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p=t-&gt;sons[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(p!=NULL)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若存在第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</a:t>
            </a: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h=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求出对应子树的高度</a:t>
            </a: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&lt;h)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=h;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递归算法：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43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33908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3.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孩子兄弟链存储结构    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546101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孩子兄弟链存储结构是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为每个结点设计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个域：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713730"/>
            <a:ext cx="4643470" cy="1603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一个数据元素域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第一个孩子结点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（长子）指针域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一个兄弟结点指针域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1142976" y="3988362"/>
            <a:ext cx="3714776" cy="2012406"/>
            <a:chOff x="1142976" y="3714752"/>
            <a:chExt cx="3714776" cy="2012406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33552" y="371475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285852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33552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65427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9452" y="4146552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62077" y="4046539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343127" y="4021139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2976" y="535782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长子</a:t>
              </a:r>
              <a:endParaRPr lang="zh-CN" altLang="en-US" sz="1800" b="0"/>
            </a:p>
          </p:txBody>
        </p:sp>
        <p:cxnSp>
          <p:nvCxnSpPr>
            <p:cNvPr id="26" name="直接箭头连接符 25"/>
            <p:cNvCxnSpPr>
              <a:stCxn id="24" idx="0"/>
              <a:endCxn id="15" idx="4"/>
            </p:cNvCxnSpPr>
            <p:nvPr/>
          </p:nvCxnSpPr>
          <p:spPr>
            <a:xfrm rot="5400000" flipH="1" flipV="1">
              <a:off x="1291403" y="5147477"/>
              <a:ext cx="41911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283076" y="371475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4283076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4498976" y="4146552"/>
              <a:ext cx="0" cy="360362"/>
            </a:xfrm>
            <a:prstGeom prst="line">
              <a:avLst/>
            </a:prstGeom>
            <a:ln w="19050">
              <a:solidFill>
                <a:srgbClr val="FF0000"/>
              </a:solidFill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3372" y="535782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长子</a:t>
              </a:r>
              <a:endParaRPr lang="zh-CN" altLang="en-US" sz="1800" b="0"/>
            </a:p>
          </p:txBody>
        </p:sp>
        <p:cxnSp>
          <p:nvCxnSpPr>
            <p:cNvPr id="31" name="直接箭头连接符 30"/>
            <p:cNvCxnSpPr>
              <a:stCxn id="30" idx="0"/>
            </p:cNvCxnSpPr>
            <p:nvPr/>
          </p:nvCxnSpPr>
          <p:spPr>
            <a:xfrm rot="5400000" flipH="1" flipV="1">
              <a:off x="4291799" y="5147477"/>
              <a:ext cx="41911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44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95288" y="1628775"/>
            <a:ext cx="2087562" cy="2660650"/>
            <a:chOff x="395288" y="1628775"/>
            <a:chExt cx="2087562" cy="2660650"/>
          </a:xfrm>
        </p:grpSpPr>
        <p:sp>
          <p:nvSpPr>
            <p:cNvPr id="386102" name="Oval 54"/>
            <p:cNvSpPr>
              <a:spLocks noChangeArrowheads="1"/>
            </p:cNvSpPr>
            <p:nvPr/>
          </p:nvSpPr>
          <p:spPr bwMode="auto">
            <a:xfrm>
              <a:off x="1547813" y="162877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6103" name="Oval 55"/>
            <p:cNvSpPr>
              <a:spLocks noChangeArrowheads="1"/>
            </p:cNvSpPr>
            <p:nvPr/>
          </p:nvSpPr>
          <p:spPr bwMode="auto">
            <a:xfrm>
              <a:off x="1042988" y="385762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6104" name="Oval 56"/>
            <p:cNvSpPr>
              <a:spLocks noChangeArrowheads="1"/>
            </p:cNvSpPr>
            <p:nvPr/>
          </p:nvSpPr>
          <p:spPr bwMode="auto">
            <a:xfrm>
              <a:off x="1042988" y="234473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6105" name="Oval 57"/>
            <p:cNvSpPr>
              <a:spLocks noChangeArrowheads="1"/>
            </p:cNvSpPr>
            <p:nvPr/>
          </p:nvSpPr>
          <p:spPr bwMode="auto">
            <a:xfrm>
              <a:off x="2051050" y="234473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6106" name="Oval 58"/>
            <p:cNvSpPr>
              <a:spLocks noChangeArrowheads="1"/>
            </p:cNvSpPr>
            <p:nvPr/>
          </p:nvSpPr>
          <p:spPr bwMode="auto">
            <a:xfrm>
              <a:off x="395288" y="313690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6107" name="Oval 59"/>
            <p:cNvSpPr>
              <a:spLocks noChangeArrowheads="1"/>
            </p:cNvSpPr>
            <p:nvPr/>
          </p:nvSpPr>
          <p:spPr bwMode="auto">
            <a:xfrm>
              <a:off x="1042988" y="313690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6108" name="Oval 60"/>
            <p:cNvSpPr>
              <a:spLocks noChangeArrowheads="1"/>
            </p:cNvSpPr>
            <p:nvPr/>
          </p:nvSpPr>
          <p:spPr bwMode="auto">
            <a:xfrm>
              <a:off x="1763713" y="313690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6109" name="Freeform 61"/>
            <p:cNvSpPr>
              <a:spLocks/>
            </p:cNvSpPr>
            <p:nvPr/>
          </p:nvSpPr>
          <p:spPr bwMode="auto">
            <a:xfrm>
              <a:off x="1266825" y="3567113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0" name="Freeform 62"/>
            <p:cNvSpPr>
              <a:spLocks/>
            </p:cNvSpPr>
            <p:nvPr/>
          </p:nvSpPr>
          <p:spPr bwMode="auto">
            <a:xfrm>
              <a:off x="1323975" y="1985963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1" name="Freeform 63"/>
            <p:cNvSpPr>
              <a:spLocks/>
            </p:cNvSpPr>
            <p:nvPr/>
          </p:nvSpPr>
          <p:spPr bwMode="auto">
            <a:xfrm>
              <a:off x="1927225" y="1979613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2" name="Line 64"/>
            <p:cNvSpPr>
              <a:spLocks noChangeShapeType="1"/>
            </p:cNvSpPr>
            <p:nvPr/>
          </p:nvSpPr>
          <p:spPr bwMode="auto">
            <a:xfrm>
              <a:off x="1258888" y="2776538"/>
              <a:ext cx="0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3" name="Freeform 65"/>
            <p:cNvSpPr>
              <a:spLocks/>
            </p:cNvSpPr>
            <p:nvPr/>
          </p:nvSpPr>
          <p:spPr bwMode="auto">
            <a:xfrm>
              <a:off x="671513" y="2676525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4" name="Freeform 66"/>
            <p:cNvSpPr>
              <a:spLocks/>
            </p:cNvSpPr>
            <p:nvPr/>
          </p:nvSpPr>
          <p:spPr bwMode="auto">
            <a:xfrm>
              <a:off x="1452563" y="2651125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结点的所有孩子链起来</a:t>
              </a: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4429124" y="4643446"/>
            <a:ext cx="3084512" cy="900176"/>
            <a:chOff x="4429124" y="4643446"/>
            <a:chExt cx="3084512" cy="900176"/>
          </a:xfrm>
        </p:grpSpPr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4429124" y="5143512"/>
              <a:ext cx="3084512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树的孩子兄弟链存储结构</a:t>
              </a:r>
            </a:p>
          </p:txBody>
        </p:sp>
        <p:sp>
          <p:nvSpPr>
            <p:cNvPr id="54" name="上箭头 53"/>
            <p:cNvSpPr/>
            <p:nvPr/>
          </p:nvSpPr>
          <p:spPr>
            <a:xfrm>
              <a:off x="5715008" y="4643446"/>
              <a:ext cx="214314" cy="428628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45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5748347" cy="1603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结点的值</a:t>
            </a: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*hp;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指向兄弟</a:t>
            </a: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vp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指向孩子结点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TSBNode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7801" y="4346575"/>
            <a:ext cx="4679950" cy="1714500"/>
            <a:chOff x="112" y="2738"/>
            <a:chExt cx="2948" cy="1080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思考题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57158" y="357166"/>
            <a:ext cx="639129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孩子兄弟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链存储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结构中结点的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571472" y="3071810"/>
            <a:ext cx="2736850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每个结点固定只有两个指针域！！！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000364" y="2214554"/>
            <a:ext cx="1643074" cy="135890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071802" y="1857363"/>
            <a:ext cx="2436823" cy="171609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46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71480"/>
            <a:ext cx="7358114" cy="40011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孩子兄弟链存储结构：</a:t>
            </a:r>
            <a:r>
              <a:rPr lang="en-US" altLang="zh-CN" sz="2000" i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en-US" altLang="zh-CN" sz="2000" i="1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次树有多少个空指针域？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1737358"/>
            <a:ext cx="4857784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总指针域个数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非空指针域个数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空指针域个数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8572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47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5"/>
          <p:cNvGrpSpPr/>
          <p:nvPr/>
        </p:nvGrpSpPr>
        <p:grpSpPr>
          <a:xfrm>
            <a:off x="1643042" y="2041095"/>
            <a:ext cx="6223959" cy="2102285"/>
            <a:chOff x="1705627" y="2039655"/>
            <a:chExt cx="6223959" cy="2102285"/>
          </a:xfrm>
        </p:grpSpPr>
        <p:sp>
          <p:nvSpPr>
            <p:cNvPr id="42" name="任意多边形 41"/>
            <p:cNvSpPr/>
            <p:nvPr/>
          </p:nvSpPr>
          <p:spPr>
            <a:xfrm>
              <a:off x="1705627" y="2039655"/>
              <a:ext cx="4688910" cy="2102285"/>
            </a:xfrm>
            <a:custGeom>
              <a:avLst/>
              <a:gdLst>
                <a:gd name="connsiteX0" fmla="*/ 311063 w 4688910"/>
                <a:gd name="connsiteY0" fmla="*/ 189978 h 2102285"/>
                <a:gd name="connsiteX1" fmla="*/ 749474 w 4688910"/>
                <a:gd name="connsiteY1" fmla="*/ 202504 h 2102285"/>
                <a:gd name="connsiteX2" fmla="*/ 1526088 w 4688910"/>
                <a:gd name="connsiteY2" fmla="*/ 215030 h 2102285"/>
                <a:gd name="connsiteX3" fmla="*/ 1663874 w 4688910"/>
                <a:gd name="connsiteY3" fmla="*/ 778701 h 2102285"/>
                <a:gd name="connsiteX4" fmla="*/ 2402910 w 4688910"/>
                <a:gd name="connsiteY4" fmla="*/ 941540 h 2102285"/>
                <a:gd name="connsiteX5" fmla="*/ 4081398 w 4688910"/>
                <a:gd name="connsiteY5" fmla="*/ 916487 h 2102285"/>
                <a:gd name="connsiteX6" fmla="*/ 4432126 w 4688910"/>
                <a:gd name="connsiteY6" fmla="*/ 929013 h 2102285"/>
                <a:gd name="connsiteX7" fmla="*/ 4532335 w 4688910"/>
                <a:gd name="connsiteY7" fmla="*/ 1041748 h 2102285"/>
                <a:gd name="connsiteX8" fmla="*/ 4369496 w 4688910"/>
                <a:gd name="connsiteY8" fmla="*/ 1592893 h 2102285"/>
                <a:gd name="connsiteX9" fmla="*/ 2615852 w 4688910"/>
                <a:gd name="connsiteY9" fmla="*/ 2056356 h 2102285"/>
                <a:gd name="connsiteX10" fmla="*/ 1425880 w 4688910"/>
                <a:gd name="connsiteY10" fmla="*/ 1868466 h 2102285"/>
                <a:gd name="connsiteX11" fmla="*/ 185803 w 4688910"/>
                <a:gd name="connsiteY11" fmla="*/ 1342372 h 2102285"/>
                <a:gd name="connsiteX12" fmla="*/ 311063 w 4688910"/>
                <a:gd name="connsiteY12" fmla="*/ 189978 h 21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8910" h="2102285">
                  <a:moveTo>
                    <a:pt x="311063" y="189978"/>
                  </a:moveTo>
                  <a:cubicBezTo>
                    <a:pt x="405008" y="0"/>
                    <a:pt x="749474" y="202504"/>
                    <a:pt x="749474" y="202504"/>
                  </a:cubicBezTo>
                  <a:cubicBezTo>
                    <a:pt x="951978" y="206679"/>
                    <a:pt x="1373688" y="118997"/>
                    <a:pt x="1526088" y="215030"/>
                  </a:cubicBezTo>
                  <a:cubicBezTo>
                    <a:pt x="1678488" y="311063"/>
                    <a:pt x="1517737" y="657616"/>
                    <a:pt x="1663874" y="778701"/>
                  </a:cubicBezTo>
                  <a:cubicBezTo>
                    <a:pt x="1810011" y="899786"/>
                    <a:pt x="1999989" y="918576"/>
                    <a:pt x="2402910" y="941540"/>
                  </a:cubicBezTo>
                  <a:cubicBezTo>
                    <a:pt x="2805831" y="964504"/>
                    <a:pt x="3743195" y="918575"/>
                    <a:pt x="4081398" y="916487"/>
                  </a:cubicBezTo>
                  <a:cubicBezTo>
                    <a:pt x="4419601" y="914399"/>
                    <a:pt x="4356970" y="908136"/>
                    <a:pt x="4432126" y="929013"/>
                  </a:cubicBezTo>
                  <a:cubicBezTo>
                    <a:pt x="4507282" y="949890"/>
                    <a:pt x="4542773" y="931101"/>
                    <a:pt x="4532335" y="1041748"/>
                  </a:cubicBezTo>
                  <a:cubicBezTo>
                    <a:pt x="4521897" y="1152395"/>
                    <a:pt x="4688910" y="1423792"/>
                    <a:pt x="4369496" y="1592893"/>
                  </a:cubicBezTo>
                  <a:cubicBezTo>
                    <a:pt x="4050082" y="1761994"/>
                    <a:pt x="3106455" y="2010427"/>
                    <a:pt x="2615852" y="2056356"/>
                  </a:cubicBezTo>
                  <a:cubicBezTo>
                    <a:pt x="2125249" y="2102285"/>
                    <a:pt x="1830888" y="1987463"/>
                    <a:pt x="1425880" y="1868466"/>
                  </a:cubicBezTo>
                  <a:cubicBezTo>
                    <a:pt x="1020872" y="1749469"/>
                    <a:pt x="371606" y="1615857"/>
                    <a:pt x="185803" y="1342372"/>
                  </a:cubicBezTo>
                  <a:cubicBezTo>
                    <a:pt x="0" y="1068887"/>
                    <a:pt x="217118" y="379956"/>
                    <a:pt x="311063" y="18997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41518" y="2252132"/>
              <a:ext cx="1357322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3702" y="25717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两棵子树</a:t>
              </a:r>
            </a:p>
          </p:txBody>
        </p:sp>
        <p:sp>
          <p:nvSpPr>
            <p:cNvPr id="45" name="右大括号 44"/>
            <p:cNvSpPr/>
            <p:nvPr/>
          </p:nvSpPr>
          <p:spPr>
            <a:xfrm>
              <a:off x="6357950" y="2285992"/>
              <a:ext cx="214314" cy="100013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285728"/>
            <a:ext cx="792961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7.4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以孩子兄弟链作为树的存储结构，设计一个求树</a:t>
            </a:r>
            <a:r>
              <a:rPr lang="en-US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</a:p>
        </p:txBody>
      </p:sp>
      <p:grpSp>
        <p:nvGrpSpPr>
          <p:cNvPr id="4" name="组合 34"/>
          <p:cNvGrpSpPr/>
          <p:nvPr/>
        </p:nvGrpSpPr>
        <p:grpSpPr>
          <a:xfrm>
            <a:off x="2038087" y="1242939"/>
            <a:ext cx="3962673" cy="2686127"/>
            <a:chOff x="2018363" y="1385815"/>
            <a:chExt cx="4730085" cy="3257631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21415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30051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5733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Rectangle 72"/>
            <p:cNvSpPr>
              <a:spLocks noChangeArrowheads="1"/>
            </p:cNvSpPr>
            <p:nvPr/>
          </p:nvSpPr>
          <p:spPr bwMode="auto">
            <a:xfrm>
              <a:off x="21399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73"/>
            <p:cNvSpPr>
              <a:spLocks noChangeArrowheads="1"/>
            </p:cNvSpPr>
            <p:nvPr/>
          </p:nvSpPr>
          <p:spPr bwMode="auto">
            <a:xfrm>
              <a:off x="30035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25717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Rectangle 75"/>
            <p:cNvSpPr>
              <a:spLocks noChangeArrowheads="1"/>
            </p:cNvSpPr>
            <p:nvPr/>
          </p:nvSpPr>
          <p:spPr bwMode="auto">
            <a:xfrm>
              <a:off x="37972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76"/>
            <p:cNvSpPr>
              <a:spLocks noChangeArrowheads="1"/>
            </p:cNvSpPr>
            <p:nvPr/>
          </p:nvSpPr>
          <p:spPr bwMode="auto">
            <a:xfrm>
              <a:off x="46608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77"/>
            <p:cNvSpPr>
              <a:spLocks noChangeArrowheads="1"/>
            </p:cNvSpPr>
            <p:nvPr/>
          </p:nvSpPr>
          <p:spPr bwMode="auto">
            <a:xfrm>
              <a:off x="42290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21399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79"/>
            <p:cNvSpPr>
              <a:spLocks noChangeArrowheads="1"/>
            </p:cNvSpPr>
            <p:nvPr/>
          </p:nvSpPr>
          <p:spPr bwMode="auto">
            <a:xfrm>
              <a:off x="30035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25717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37972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46608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42290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4530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63166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8848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37972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46608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42290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2355835" y="2132021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>
              <a:off x="2355835" y="2924184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92"/>
            <p:cNvSpPr>
              <a:spLocks noChangeShapeType="1"/>
            </p:cNvSpPr>
            <p:nvPr/>
          </p:nvSpPr>
          <p:spPr bwMode="auto">
            <a:xfrm>
              <a:off x="4013185" y="3779846"/>
              <a:ext cx="0" cy="5032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3221023" y="2995621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94"/>
            <p:cNvSpPr>
              <a:spLocks noChangeShapeType="1"/>
            </p:cNvSpPr>
            <p:nvPr/>
          </p:nvSpPr>
          <p:spPr bwMode="auto">
            <a:xfrm>
              <a:off x="3221023" y="3787784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95"/>
            <p:cNvSpPr>
              <a:spLocks noChangeShapeType="1"/>
            </p:cNvSpPr>
            <p:nvPr/>
          </p:nvSpPr>
          <p:spPr bwMode="auto">
            <a:xfrm>
              <a:off x="4922823" y="3754446"/>
              <a:ext cx="503238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363" y="1385815"/>
              <a:ext cx="357190" cy="44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6200000" flipH="1">
              <a:off x="2177016" y="1748394"/>
              <a:ext cx="389097" cy="114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48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363117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为树</a:t>
            </a:r>
            <a:r>
              <a:rPr lang="en-US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的高度，其递归模型如下：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3" y="4323468"/>
            <a:ext cx="4071965" cy="748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组合 54"/>
          <p:cNvGrpSpPr/>
          <p:nvPr/>
        </p:nvGrpSpPr>
        <p:grpSpPr>
          <a:xfrm>
            <a:off x="1785918" y="939820"/>
            <a:ext cx="3296196" cy="1989114"/>
            <a:chOff x="1418680" y="582630"/>
            <a:chExt cx="3296196" cy="1989114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1644372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2367861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006117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1823914" y="1258213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1857356" y="1928802"/>
              <a:ext cx="1080000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6679" y="582630"/>
              <a:ext cx="2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6200000" flipH="1">
              <a:off x="1683771" y="887940"/>
              <a:ext cx="303469" cy="99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/>
            <p:cNvSpPr/>
            <p:nvPr/>
          </p:nvSpPr>
          <p:spPr>
            <a:xfrm>
              <a:off x="1470022" y="192880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18680" y="148007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vp</a:t>
              </a:r>
              <a:endParaRPr lang="zh-CN" alt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43108" y="1916660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hp</a:t>
              </a:r>
              <a:endParaRPr lang="zh-CN" altLang="en-US" sz="1600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623078" y="192880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Line 93"/>
            <p:cNvSpPr>
              <a:spLocks noChangeShapeType="1"/>
            </p:cNvSpPr>
            <p:nvPr/>
          </p:nvSpPr>
          <p:spPr bwMode="auto">
            <a:xfrm>
              <a:off x="3021562" y="1928802"/>
              <a:ext cx="1080000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28992" y="1928802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hp</a:t>
              </a:r>
              <a:endParaRPr lang="zh-CN" altLang="en-US" sz="16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4762" y="1621852"/>
              <a:ext cx="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8662" y="35716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>
                <a:latin typeface="微软雅黑" pitchFamily="34" charset="-122"/>
                <a:ea typeface="微软雅黑" pitchFamily="34" charset="-122"/>
              </a:rPr>
              <a:t>基本结构：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49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428604"/>
            <a:ext cx="6286544" cy="11679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思考题</a:t>
            </a:r>
            <a:endParaRPr lang="en-US" altLang="zh-CN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         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请你列出几个现实生活中属于树形结构的数据。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714480" y="2071678"/>
            <a:ext cx="4286280" cy="2316794"/>
            <a:chOff x="1714480" y="2071678"/>
            <a:chExt cx="4286280" cy="2316794"/>
          </a:xfrm>
        </p:grpSpPr>
        <p:sp>
          <p:nvSpPr>
            <p:cNvPr id="5" name="TextBox 4"/>
            <p:cNvSpPr txBox="1"/>
            <p:nvPr/>
          </p:nvSpPr>
          <p:spPr>
            <a:xfrm>
              <a:off x="3643306" y="207167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华文中宋" pitchFamily="2" charset="-122"/>
                  <a:ea typeface="华文中宋" pitchFamily="2" charset="-122"/>
                </a:rPr>
                <a:t>中国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43372" y="300037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湖北省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2132" y="300037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868" y="398836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仿宋" pitchFamily="49" charset="-122"/>
                  <a:ea typeface="仿宋" pitchFamily="49" charset="-122"/>
                </a:rPr>
                <a:t>武汉市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562" y="398836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>
              <a:endCxn id="16" idx="0"/>
            </p:cNvCxnSpPr>
            <p:nvPr/>
          </p:nvCxnSpPr>
          <p:spPr>
            <a:xfrm rot="5400000">
              <a:off x="4006567" y="3422929"/>
              <a:ext cx="6308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7" idx="0"/>
            </p:cNvCxnSpPr>
            <p:nvPr/>
          </p:nvCxnSpPr>
          <p:spPr>
            <a:xfrm rot="16200000" flipH="1">
              <a:off x="4363757" y="3565805"/>
              <a:ext cx="63080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5984" y="300037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广东省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7554" y="300037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4480" y="398836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仿宋" pitchFamily="49" charset="-122"/>
                  <a:ea typeface="仿宋" pitchFamily="49" charset="-122"/>
                </a:rPr>
                <a:t>广州市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3174" y="398836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>
              <a:endCxn id="22" idx="0"/>
            </p:cNvCxnSpPr>
            <p:nvPr/>
          </p:nvCxnSpPr>
          <p:spPr>
            <a:xfrm rot="5400000">
              <a:off x="2149179" y="3422929"/>
              <a:ext cx="6308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23" idx="0"/>
            </p:cNvCxnSpPr>
            <p:nvPr/>
          </p:nvCxnSpPr>
          <p:spPr>
            <a:xfrm rot="16200000" flipH="1">
              <a:off x="2506369" y="3565805"/>
              <a:ext cx="63080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20" idx="0"/>
            </p:cNvCxnSpPr>
            <p:nvPr/>
          </p:nvCxnSpPr>
          <p:spPr>
            <a:xfrm rot="5400000">
              <a:off x="3164700" y="2093138"/>
              <a:ext cx="528584" cy="1285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5" idx="2"/>
              <a:endCxn id="7" idx="0"/>
            </p:cNvCxnSpPr>
            <p:nvPr/>
          </p:nvCxnSpPr>
          <p:spPr>
            <a:xfrm rot="16200000" flipH="1">
              <a:off x="4093394" y="2450328"/>
              <a:ext cx="52858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2"/>
              <a:endCxn id="8" idx="0"/>
            </p:cNvCxnSpPr>
            <p:nvPr/>
          </p:nvCxnSpPr>
          <p:spPr>
            <a:xfrm rot="16200000" flipH="1">
              <a:off x="4664898" y="1878824"/>
              <a:ext cx="528584" cy="1714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递归算法：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143932" cy="47954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TSBNode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*t)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TSBNode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800" dirty="0" err="1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h,maxh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p=t-&gt;</a:t>
            </a:r>
            <a:r>
              <a:rPr lang="en-US" sz="1800" dirty="0" err="1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vp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的所有子树</a:t>
            </a: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h=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子树的高度</a:t>
            </a: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sz="1800" dirty="0" err="1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&lt;h) </a:t>
            </a:r>
            <a:r>
              <a:rPr lang="en-US" sz="1800" dirty="0" err="1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</a:t>
            </a:r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=h;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p=p-&gt;hp;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的其他子树</a:t>
            </a: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50</a:t>
            </a:fld>
            <a:r>
              <a:rPr lang="en-US" altLang="zh-CN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175125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7.1.2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500034" y="1285860"/>
            <a:ext cx="79296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）树形表示法。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使用一棵倒置的树表示树结构，非常直观和形象。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1331640" y="5072074"/>
            <a:ext cx="3943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上方结点是下方结点的前驱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/>
              <a:t>/49</a:t>
            </a:r>
          </a:p>
        </p:txBody>
      </p:sp>
      <p:sp>
        <p:nvSpPr>
          <p:cNvPr id="3" name="Text Box 56">
            <a:extLst>
              <a:ext uri="{FF2B5EF4-FFF2-40B4-BE49-F238E27FC236}">
                <a16:creationId xmlns:a16="http://schemas.microsoft.com/office/drawing/2014/main" id="{E290479C-D34C-6271-1766-5A192E2C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256600"/>
            <a:ext cx="2735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圆圈：代表</a:t>
            </a:r>
            <a:r>
              <a:rPr lang="zh-CN" altLang="en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7EB06-2C22-661E-E59E-37F51B55CC4C}"/>
              </a:ext>
            </a:extLst>
          </p:cNvPr>
          <p:cNvSpPr txBox="1"/>
          <p:nvPr/>
        </p:nvSpPr>
        <p:spPr>
          <a:xfrm>
            <a:off x="4129001" y="270760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符号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：数据信息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F5A1E7D1-BF44-4472-9F7F-B5AD3965BDEB}"/>
              </a:ext>
            </a:extLst>
          </p:cNvPr>
          <p:cNvCxnSpPr>
            <a:cxnSpLocks/>
          </p:cNvCxnSpPr>
          <p:nvPr/>
        </p:nvCxnSpPr>
        <p:spPr>
          <a:xfrm>
            <a:off x="3754438" y="2774156"/>
            <a:ext cx="1788319" cy="545307"/>
          </a:xfrm>
          <a:prstGeom prst="curved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5159C-66F1-25FA-3C49-78B6E70E5F3B}"/>
              </a:ext>
            </a:extLst>
          </p:cNvPr>
          <p:cNvSpPr txBox="1"/>
          <p:nvPr/>
        </p:nvSpPr>
        <p:spPr>
          <a:xfrm>
            <a:off x="4160838" y="313128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：结点关系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85720" y="357166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使用集合以及集合的包含关系描述树结构。</a:t>
            </a: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1199872" y="5266985"/>
            <a:ext cx="1814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142844" y="1285860"/>
            <a:ext cx="4214842" cy="3929090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3000372"/>
            <a:ext cx="857256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56310" y="2195520"/>
            <a:ext cx="3173408" cy="2090736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65353" y="2493963"/>
              <a:ext cx="695346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/>
              <a:t>/49</a:t>
            </a:r>
          </a:p>
        </p:txBody>
      </p:sp>
      <p:sp>
        <p:nvSpPr>
          <p:cNvPr id="2" name="Text Box 56">
            <a:extLst>
              <a:ext uri="{FF2B5EF4-FFF2-40B4-BE49-F238E27FC236}">
                <a16:creationId xmlns:a16="http://schemas.microsoft.com/office/drawing/2014/main" id="{E1A0A773-47C0-290D-326B-2FA368CD1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39" y="5655416"/>
            <a:ext cx="51492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每个圆圈：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一棵树，包含了</a:t>
            </a:r>
            <a:r>
              <a:rPr lang="zh-CN" altLang="en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子树的圆圈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。同一根结点下的子树</a:t>
            </a:r>
            <a:r>
              <a:rPr lang="zh-CN" altLang="en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不相交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圆圈的包含：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结点关系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00042"/>
            <a:ext cx="75319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的伸缩关系描述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树结构。</a:t>
            </a:r>
            <a:endParaRPr kumimoji="1" lang="zh-CN" altLang="en-US" sz="20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6143644"/>
            <a:ext cx="2063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6248" y="3071810"/>
            <a:ext cx="858842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00694" y="2071678"/>
            <a:ext cx="3429024" cy="214314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7158" y="1142984"/>
            <a:ext cx="3286148" cy="4880084"/>
            <a:chOff x="357158" y="1142984"/>
            <a:chExt cx="3286148" cy="4880084"/>
          </a:xfrm>
        </p:grpSpPr>
        <p:sp>
          <p:nvSpPr>
            <p:cNvPr id="34" name="TextBox 33"/>
            <p:cNvSpPr txBox="1"/>
            <p:nvPr/>
          </p:nvSpPr>
          <p:spPr>
            <a:xfrm>
              <a:off x="357158" y="114298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14348" y="1214422"/>
              <a:ext cx="2928958" cy="216000"/>
            </a:xfrm>
            <a:prstGeom prst="rect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034" y="150017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35306" y="1571612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5786" y="194889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123306" y="1948898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233733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123306" y="2337334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034" y="2664380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835306" y="2735818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5786" y="311310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123306" y="3113104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44909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303306" y="3520534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034" y="383753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35306" y="3908970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5786" y="425611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123306" y="4256112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5786" y="462445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23306" y="4624452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28662" y="495149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303306" y="5022936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662" y="532732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303306" y="5398762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8662" y="568451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303306" y="5755952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/>
              <a:t>/49</a:t>
            </a:r>
          </a:p>
        </p:txBody>
      </p:sp>
      <p:sp>
        <p:nvSpPr>
          <p:cNvPr id="2" name="Text Box 56">
            <a:extLst>
              <a:ext uri="{FF2B5EF4-FFF2-40B4-BE49-F238E27FC236}">
                <a16:creationId xmlns:a16="http://schemas.microsoft.com/office/drawing/2014/main" id="{6415575A-22F7-BD3C-F23E-B117322DF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66" y="5251363"/>
            <a:ext cx="51492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每棵树的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根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一个条形。子树的根对应较短的条形；树根在上，子树的根在下。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6605604" cy="105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）括号表示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法。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用一个字符串表示树。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基本形式：根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子树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，子树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，子树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2000" b="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5720" y="1928802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500298" y="4786322"/>
            <a:ext cx="592932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latin typeface="Consolas" pitchFamily="49" charset="0"/>
                <a:ea typeface="楷体" pitchFamily="49" charset="-122"/>
                <a:cs typeface="Consolas" pitchFamily="49" charset="0"/>
              </a:rPr>
              <a:t>A(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B(E</a:t>
            </a:r>
            <a:r>
              <a:rPr lang="zh-CN" altLang="en-US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F)</a:t>
            </a:r>
            <a:r>
              <a:rPr lang="zh-CN" altLang="en-US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C(G(J))</a:t>
            </a:r>
            <a:r>
              <a:rPr lang="zh-CN" altLang="en-US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D(H</a:t>
            </a:r>
            <a:r>
              <a:rPr lang="zh-CN" altLang="en-US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I(K</a:t>
            </a:r>
            <a:r>
              <a:rPr lang="zh-CN" altLang="en-US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973326" y="3414002"/>
            <a:ext cx="1643074" cy="571504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/>
              <a:t>/49</a:t>
            </a:r>
          </a:p>
        </p:txBody>
      </p:sp>
      <p:sp>
        <p:nvSpPr>
          <p:cNvPr id="2" name="Text Box 56">
            <a:extLst>
              <a:ext uri="{FF2B5EF4-FFF2-40B4-BE49-F238E27FC236}">
                <a16:creationId xmlns:a16="http://schemas.microsoft.com/office/drawing/2014/main" id="{0171A5A7-B79B-FB94-6AD8-7BD6DBBA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08" y="5378678"/>
            <a:ext cx="51492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子树之间使用逗号分开。结点的关系通过括号的嵌套表示。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>
            <a:latin typeface="Consolas" pitchFamily="49" charset="0"/>
            <a:cs typeface="Consolas" pitchFamily="49" charset="0"/>
          </a:defRPr>
        </a:defPPr>
      </a:lst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3686</Words>
  <Application>Microsoft Macintosh PowerPoint</Application>
  <PresentationFormat>On-screen Show (4:3)</PresentationFormat>
  <Paragraphs>907</Paragraphs>
  <Slides>50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仿宋</vt:lpstr>
      <vt:lpstr>楷体</vt:lpstr>
      <vt:lpstr>微软雅黑</vt:lpstr>
      <vt:lpstr>黑体</vt:lpstr>
      <vt:lpstr>宋体</vt:lpstr>
      <vt:lpstr>华文中宋</vt:lpstr>
      <vt:lpstr>方正启体简体</vt:lpstr>
      <vt:lpstr>方正细珊瑚简体</vt:lpstr>
      <vt:lpstr>Arial</vt:lpstr>
      <vt:lpstr>Calibri</vt:lpstr>
      <vt:lpstr>Consolas</vt:lpstr>
      <vt:lpstr>Times New Roman</vt:lpstr>
      <vt:lpstr>Wingdings</vt:lpstr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Xingfeng LI</cp:lastModifiedBy>
  <cp:revision>1042</cp:revision>
  <dcterms:created xsi:type="dcterms:W3CDTF">2004-04-08T11:59:15Z</dcterms:created>
  <dcterms:modified xsi:type="dcterms:W3CDTF">2024-04-07T06:47:54Z</dcterms:modified>
</cp:coreProperties>
</file>