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2"/>
  </p:notesMasterIdLst>
  <p:sldIdLst>
    <p:sldId id="264" r:id="rId2"/>
    <p:sldId id="441" r:id="rId3"/>
    <p:sldId id="311" r:id="rId4"/>
    <p:sldId id="521" r:id="rId5"/>
    <p:sldId id="312" r:id="rId6"/>
    <p:sldId id="518" r:id="rId7"/>
    <p:sldId id="519" r:id="rId8"/>
    <p:sldId id="522" r:id="rId9"/>
    <p:sldId id="523" r:id="rId10"/>
    <p:sldId id="524" r:id="rId11"/>
    <p:sldId id="525" r:id="rId12"/>
    <p:sldId id="526" r:id="rId13"/>
    <p:sldId id="527" r:id="rId14"/>
    <p:sldId id="528" r:id="rId15"/>
    <p:sldId id="529" r:id="rId16"/>
    <p:sldId id="530" r:id="rId17"/>
    <p:sldId id="531" r:id="rId18"/>
    <p:sldId id="532" r:id="rId19"/>
    <p:sldId id="533" r:id="rId20"/>
    <p:sldId id="534" r:id="rId21"/>
    <p:sldId id="535" r:id="rId22"/>
    <p:sldId id="536" r:id="rId23"/>
    <p:sldId id="537" r:id="rId24"/>
    <p:sldId id="538" r:id="rId25"/>
    <p:sldId id="539" r:id="rId26"/>
    <p:sldId id="540" r:id="rId27"/>
    <p:sldId id="541" r:id="rId28"/>
    <p:sldId id="542" r:id="rId29"/>
    <p:sldId id="543" r:id="rId30"/>
    <p:sldId id="544" r:id="rId31"/>
    <p:sldId id="545" r:id="rId32"/>
    <p:sldId id="546" r:id="rId33"/>
    <p:sldId id="547" r:id="rId34"/>
    <p:sldId id="548" r:id="rId35"/>
    <p:sldId id="549" r:id="rId36"/>
    <p:sldId id="550" r:id="rId37"/>
    <p:sldId id="551" r:id="rId38"/>
    <p:sldId id="552" r:id="rId39"/>
    <p:sldId id="553" r:id="rId40"/>
    <p:sldId id="554" r:id="rId41"/>
    <p:sldId id="555" r:id="rId42"/>
    <p:sldId id="556" r:id="rId43"/>
    <p:sldId id="557" r:id="rId44"/>
    <p:sldId id="558" r:id="rId45"/>
    <p:sldId id="559" r:id="rId46"/>
    <p:sldId id="560" r:id="rId47"/>
    <p:sldId id="561" r:id="rId48"/>
    <p:sldId id="562" r:id="rId49"/>
    <p:sldId id="563" r:id="rId50"/>
    <p:sldId id="564" r:id="rId5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FF"/>
    <a:srgbClr val="0000FF"/>
    <a:srgbClr val="CC00FF"/>
    <a:srgbClr val="003300"/>
    <a:srgbClr val="0099FF"/>
    <a:srgbClr val="663300"/>
    <a:srgbClr val="FF0000"/>
    <a:srgbClr val="0000CC"/>
    <a:srgbClr val="EAE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94" autoAdjust="0"/>
  </p:normalViewPr>
  <p:slideViewPr>
    <p:cSldViewPr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F325A-EE59-454A-BEAE-DC2151A7CB6C}" type="datetimeFigureOut">
              <a:rPr lang="zh-CN" altLang="en-US" smtClean="0"/>
              <a:pPr/>
              <a:t>2024/4/9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10420-ACC2-4E03-9968-402B4FFFD3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10420-ACC2-4E03-9968-402B4FFFD38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EA6D6-D83A-4C5E-AC13-CEF6D73A7799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EA6D6-D83A-4C5E-AC13-CEF6D73A7799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EA6D6-D83A-4C5E-AC13-CEF6D73A7799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33272-38B0-4814-B06C-3A5B064D4A07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33272-38B0-4814-B06C-3A5B064D4A07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33272-38B0-4814-B06C-3A5B064D4A07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33272-38B0-4814-B06C-3A5B064D4A07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33272-38B0-4814-B06C-3A5B064D4A07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33272-38B0-4814-B06C-3A5B064D4A07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33272-38B0-4814-B06C-3A5B064D4A07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33272-38B0-4814-B06C-3A5B064D4A07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7CB2BE83-1AD7-4D57-BED4-A5A7924D4FB7}" type="slidenum">
              <a:rPr lang="en-US" altLang="zh-CN" smtClean="0"/>
              <a:pPr/>
              <a:t>‹#›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2BD54-2A83-41D7-A0BE-AE50B782F0F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00034" y="3214686"/>
            <a:ext cx="4429156" cy="4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二叉树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是有限的结点集合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242690" name="Text Box 2" descr="纸莎草纸"/>
          <p:cNvSpPr txBox="1">
            <a:spLocks noChangeArrowheads="1"/>
          </p:cNvSpPr>
          <p:nvPr/>
        </p:nvSpPr>
        <p:spPr bwMode="auto">
          <a:xfrm>
            <a:off x="714348" y="2000240"/>
            <a:ext cx="3357586" cy="46166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7.2.1 </a:t>
            </a:r>
            <a:r>
              <a:rPr kumimoji="1"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叉树的定义</a:t>
            </a:r>
          </a:p>
        </p:txBody>
      </p:sp>
      <p:sp>
        <p:nvSpPr>
          <p:cNvPr id="4" name="椭圆形标注 3"/>
          <p:cNvSpPr/>
          <p:nvPr/>
        </p:nvSpPr>
        <p:spPr>
          <a:xfrm>
            <a:off x="5148064" y="2813327"/>
            <a:ext cx="1071570" cy="928694"/>
          </a:xfrm>
          <a:prstGeom prst="wedgeEllipseCallout">
            <a:avLst>
              <a:gd name="adj1" fmla="val -179585"/>
              <a:gd name="adj2" fmla="val 779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2000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递归定义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3835292"/>
            <a:ext cx="8215370" cy="153372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这个集合或者是空。</a:t>
            </a:r>
          </a:p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或者由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一个根结点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两棵互不相交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的称为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左子树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右子树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的二叉树组成。</a:t>
            </a:r>
            <a:r>
              <a:rPr kumimoji="1" lang="zh-CN" altLang="en-US" sz="2000" dirty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 Box 15" descr="信纸"/>
          <p:cNvSpPr txBox="1">
            <a:spLocks noChangeArrowheads="1"/>
          </p:cNvSpPr>
          <p:nvPr/>
        </p:nvSpPr>
        <p:spPr bwMode="auto">
          <a:xfrm>
            <a:off x="2071670" y="571480"/>
            <a:ext cx="4572032" cy="648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08000" bIns="10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7.2 </a:t>
            </a:r>
            <a:r>
              <a:rPr kumimoji="1" lang="zh-CN" altLang="en-US" sz="2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</a:t>
            </a:r>
            <a:r>
              <a:rPr kumimoji="1" lang="zh-CN" altLang="en-US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叉树的</a:t>
            </a:r>
            <a:r>
              <a:rPr kumimoji="1" lang="zh-CN" altLang="en-US" sz="2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概念和性质 </a:t>
            </a:r>
            <a:endParaRPr kumimoji="1"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857232"/>
            <a:ext cx="7572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 一棵二叉树中有</a:t>
            </a:r>
            <a:r>
              <a:rPr 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个度为</a:t>
            </a:r>
            <a:r>
              <a:rPr 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的结点和</a:t>
            </a:r>
            <a:r>
              <a:rPr 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个度为</a:t>
            </a:r>
            <a:r>
              <a:rPr 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的结点，其总共有（   ）个结点。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 A.16	  B.18       C.20 	   D.30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4480" y="2714620"/>
            <a:ext cx="5143536" cy="160310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=7,</a:t>
            </a:r>
            <a:r>
              <a:rPr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n</a:t>
            </a:r>
            <a:r>
              <a:rPr lang="en-US" altLang="zh-CN" sz="2000" baseline="-25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=5</a:t>
            </a:r>
            <a:r>
              <a:rPr 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sz="2000" dirty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 </a:t>
            </a:r>
            <a:r>
              <a:rPr lang="en-US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+1=8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结点总数</a:t>
            </a:r>
            <a:r>
              <a:rPr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=20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答案为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5"/>
          <p:cNvGrpSpPr/>
          <p:nvPr/>
        </p:nvGrpSpPr>
        <p:grpSpPr>
          <a:xfrm>
            <a:off x="642910" y="357166"/>
            <a:ext cx="1000100" cy="785817"/>
            <a:chOff x="5691204" y="3835411"/>
            <a:chExt cx="1238250" cy="1236663"/>
          </a:xfrm>
        </p:grpSpPr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9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0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1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10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357158" y="642918"/>
            <a:ext cx="8315324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性质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  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非空二叉树上第</a:t>
            </a:r>
            <a:r>
              <a:rPr kumimoji="1" lang="en-US" altLang="zh-CN" sz="2000" i="1" dirty="0" err="1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层上至多有</a:t>
            </a:r>
            <a:r>
              <a:rPr kumimoji="1" lang="en-US" altLang="zh-CN" sz="2000" err="1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kumimoji="1" lang="en-US" altLang="zh-CN" sz="2000" i="1" baseline="30000" err="1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i</a:t>
            </a:r>
            <a:r>
              <a:rPr kumimoji="1" lang="en-US" altLang="zh-CN" sz="2000" baseline="3000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-1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个结点（</a:t>
            </a:r>
            <a:r>
              <a:rPr kumimoji="1" lang="en-US" altLang="zh-CN" sz="2000" i="1" dirty="0" err="1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i</a:t>
            </a:r>
            <a:r>
              <a:rPr kumimoji="1" lang="en-US" altLang="zh-CN" sz="2000" dirty="0" err="1">
                <a:solidFill>
                  <a:srgbClr val="3333FF"/>
                </a:solidFill>
                <a:latin typeface="+mj-ea"/>
                <a:ea typeface="+mj-ea"/>
                <a:cs typeface="Consolas" pitchFamily="49" charset="0"/>
              </a:rPr>
              <a:t>≥</a:t>
            </a:r>
            <a:r>
              <a:rPr kumimoji="1" lang="en-US" altLang="zh-CN" sz="2000" dirty="0" err="1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       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树的性质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可推出。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2362176"/>
            <a:ext cx="8429684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性质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3 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高度为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h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的二叉树至多有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kumimoji="1" lang="en-US" altLang="zh-CN" sz="2000" i="1" baseline="30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h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-1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个结点（</a:t>
            </a:r>
            <a:r>
              <a:rPr kumimoji="1" lang="en-US" altLang="zh-CN" sz="2000" i="1" dirty="0" err="1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h</a:t>
            </a:r>
            <a:r>
              <a:rPr kumimoji="1" lang="en-US" altLang="zh-CN" sz="2000" dirty="0" err="1">
                <a:solidFill>
                  <a:srgbClr val="3333FF"/>
                </a:solidFill>
                <a:latin typeface="+mn-ea"/>
                <a:cs typeface="Consolas" pitchFamily="49" charset="0"/>
              </a:rPr>
              <a:t>≥</a:t>
            </a:r>
            <a:r>
              <a:rPr kumimoji="1" lang="en-US" altLang="zh-CN" sz="2000" dirty="0" err="1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        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由树的性质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可推出。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11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142844" y="214290"/>
            <a:ext cx="64770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 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性质</a:t>
            </a:r>
            <a:r>
              <a:rPr kumimoji="1" lang="en-US" altLang="zh-CN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4  </a:t>
            </a:r>
            <a:r>
              <a:rPr kumimoji="1" lang="zh-CN" altLang="en-US" sz="2000">
                <a:latin typeface="Consolas" pitchFamily="49" charset="0"/>
                <a:ea typeface="华文中宋" pitchFamily="2" charset="-122"/>
                <a:cs typeface="Consolas" pitchFamily="49" charset="0"/>
              </a:rPr>
              <a:t>完全二叉树性质（含</a:t>
            </a:r>
            <a:r>
              <a:rPr kumimoji="1" lang="en-US" altLang="zh-CN" sz="2000" i="1">
                <a:latin typeface="Consolas" pitchFamily="49" charset="0"/>
                <a:ea typeface="华文中宋" pitchFamily="2" charset="-122"/>
                <a:cs typeface="Consolas" pitchFamily="49" charset="0"/>
              </a:rPr>
              <a:t>n</a:t>
            </a:r>
            <a:r>
              <a:rPr kumimoji="1" lang="zh-CN" altLang="en-US" sz="2000">
                <a:latin typeface="Consolas" pitchFamily="49" charset="0"/>
                <a:ea typeface="华文中宋" pitchFamily="2" charset="-122"/>
                <a:cs typeface="Consolas" pitchFamily="49" charset="0"/>
              </a:rPr>
              <a:t>为结点）： </a:t>
            </a:r>
            <a:endParaRPr kumimoji="1" lang="zh-CN" altLang="en-US" sz="2000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4754" y="857232"/>
            <a:ext cx="5429288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Bef>
                <a:spcPts val="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  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2000" baseline="-2500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1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=0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或者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2000" baseline="-2500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1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=1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。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2000" baseline="-2500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1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可由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的奇偶性确定：</a:t>
            </a:r>
            <a:endParaRPr kumimoji="1" lang="en-US" altLang="zh-CN" sz="2000">
              <a:solidFill>
                <a:srgbClr val="3333FF"/>
              </a:solidFill>
              <a:latin typeface="Consolas" pitchFamily="49" charset="0"/>
              <a:ea typeface="方正启体简体" pitchFamily="65" charset="-122"/>
              <a:cs typeface="Consolas" pitchFamily="49" charset="0"/>
              <a:sym typeface="Wingding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3316" y="4038905"/>
            <a:ext cx="7358114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zh-CN" sz="200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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 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若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i</a:t>
            </a:r>
            <a:r>
              <a:rPr kumimoji="1" lang="en-US" altLang="zh-CN" sz="2000">
                <a:solidFill>
                  <a:srgbClr val="3333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 pitchFamily="18" charset="2"/>
              </a:rPr>
              <a:t>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 pitchFamily="18" charset="2"/>
              </a:rPr>
              <a:t>n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 pitchFamily="18" charset="2"/>
              </a:rPr>
              <a:t>/2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 pitchFamily="18" charset="2"/>
              </a:rPr>
              <a:t>，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则编号为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i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的结点为分支结点，否则为叶结点。   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grpSp>
        <p:nvGrpSpPr>
          <p:cNvPr id="2" name="组合 27"/>
          <p:cNvGrpSpPr/>
          <p:nvPr/>
        </p:nvGrpSpPr>
        <p:grpSpPr>
          <a:xfrm>
            <a:off x="1783108" y="1994620"/>
            <a:ext cx="1503008" cy="1005752"/>
            <a:chOff x="925852" y="1711678"/>
            <a:chExt cx="1503008" cy="1005752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1500166" y="1711678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925852" y="2354620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2068860" y="2357430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直接连接符 24"/>
            <p:cNvCxnSpPr>
              <a:stCxn id="21" idx="3"/>
              <a:endCxn id="22" idx="7"/>
            </p:cNvCxnSpPr>
            <p:nvPr/>
          </p:nvCxnSpPr>
          <p:spPr>
            <a:xfrm rot="5400000">
              <a:off x="1198817" y="2053271"/>
              <a:ext cx="388384" cy="31975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1" idx="5"/>
              <a:endCxn id="23" idx="1"/>
            </p:cNvCxnSpPr>
            <p:nvPr/>
          </p:nvCxnSpPr>
          <p:spPr>
            <a:xfrm rot="16200000" flipH="1">
              <a:off x="1768916" y="2057486"/>
              <a:ext cx="391194" cy="31413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38"/>
          <p:cNvGrpSpPr/>
          <p:nvPr/>
        </p:nvGrpSpPr>
        <p:grpSpPr>
          <a:xfrm>
            <a:off x="4802220" y="1571612"/>
            <a:ext cx="1984358" cy="1708495"/>
            <a:chOff x="3373460" y="1714488"/>
            <a:chExt cx="1984358" cy="1708495"/>
          </a:xfrm>
        </p:grpSpPr>
        <p:sp>
          <p:nvSpPr>
            <p:cNvPr id="30" name="Oval 4"/>
            <p:cNvSpPr>
              <a:spLocks noChangeArrowheads="1"/>
            </p:cNvSpPr>
            <p:nvPr/>
          </p:nvSpPr>
          <p:spPr bwMode="auto">
            <a:xfrm>
              <a:off x="4429124" y="1714488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3854810" y="2357430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Oval 4"/>
            <p:cNvSpPr>
              <a:spLocks noChangeArrowheads="1"/>
            </p:cNvSpPr>
            <p:nvPr/>
          </p:nvSpPr>
          <p:spPr bwMode="auto">
            <a:xfrm>
              <a:off x="4997818" y="2360240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3" name="直接连接符 32"/>
            <p:cNvCxnSpPr>
              <a:stCxn id="30" idx="3"/>
              <a:endCxn id="31" idx="7"/>
            </p:cNvCxnSpPr>
            <p:nvPr/>
          </p:nvCxnSpPr>
          <p:spPr>
            <a:xfrm rot="5400000">
              <a:off x="4127775" y="2056081"/>
              <a:ext cx="388384" cy="31975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30" idx="5"/>
              <a:endCxn id="32" idx="1"/>
            </p:cNvCxnSpPr>
            <p:nvPr/>
          </p:nvCxnSpPr>
          <p:spPr>
            <a:xfrm rot="16200000" flipH="1">
              <a:off x="4697874" y="2060296"/>
              <a:ext cx="391194" cy="31413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4"/>
            <p:cNvSpPr>
              <a:spLocks noChangeArrowheads="1"/>
            </p:cNvSpPr>
            <p:nvPr/>
          </p:nvSpPr>
          <p:spPr bwMode="auto">
            <a:xfrm>
              <a:off x="3373460" y="3062983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6" name="直接连接符 35"/>
            <p:cNvCxnSpPr>
              <a:stCxn id="31" idx="3"/>
              <a:endCxn id="35" idx="7"/>
            </p:cNvCxnSpPr>
            <p:nvPr/>
          </p:nvCxnSpPr>
          <p:spPr>
            <a:xfrm rot="5400000">
              <a:off x="3568638" y="2776810"/>
              <a:ext cx="450995" cy="226792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1428728" y="3286124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800" i="1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为奇数 </a:t>
            </a:r>
            <a:r>
              <a:rPr kumimoji="1"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 </a:t>
            </a:r>
            <a:r>
              <a:rPr kumimoji="1" lang="en-US" altLang="zh-CN" sz="1800" i="1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1800" baseline="-2500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1</a:t>
            </a:r>
            <a:r>
              <a:rPr kumimoji="1" lang="en-US" altLang="zh-CN" sz="180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=0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86314" y="3429000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800" i="1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为偶数 </a:t>
            </a:r>
            <a:r>
              <a:rPr kumimoji="1"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 </a:t>
            </a:r>
            <a:r>
              <a:rPr kumimoji="1" lang="en-US" altLang="zh-CN" sz="1800" i="1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1800" baseline="-2500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1</a:t>
            </a:r>
            <a:r>
              <a:rPr kumimoji="1" lang="en-US" altLang="zh-CN" sz="180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=1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71736" y="1835339"/>
            <a:ext cx="4286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28728" y="2500306"/>
            <a:ext cx="4286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43240" y="2406843"/>
            <a:ext cx="4286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43636" y="1357298"/>
            <a:ext cx="4286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00628" y="2022265"/>
            <a:ext cx="4286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43702" y="1928802"/>
            <a:ext cx="4286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00562" y="2786058"/>
            <a:ext cx="4286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6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4282" y="4643446"/>
            <a:ext cx="8786842" cy="114143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=3 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 </a:t>
            </a:r>
            <a:r>
              <a:rPr kumimoji="1" lang="en-US" altLang="zh-CN" sz="200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kumimoji="1"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n</a:t>
            </a:r>
            <a:r>
              <a:rPr kumimoji="1" lang="en-US" altLang="zh-CN" sz="200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/2=1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，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编号为</a:t>
            </a:r>
            <a:r>
              <a:rPr kumimoji="1" lang="en-US" altLang="zh-CN" sz="200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1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的是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分支结点；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编号为</a:t>
            </a:r>
            <a:r>
              <a:rPr kumimoji="1" lang="en-US" altLang="zh-CN" sz="200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2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、</a:t>
            </a:r>
            <a:r>
              <a:rPr kumimoji="1" lang="en-US" altLang="zh-CN" sz="200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3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的是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叶结点</a:t>
            </a:r>
            <a:endParaRPr kumimoji="1" lang="en-US" altLang="zh-CN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=4 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 </a:t>
            </a:r>
            <a:r>
              <a:rPr kumimoji="1" lang="en-US" altLang="zh-CN" sz="200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kumimoji="1"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n</a:t>
            </a:r>
            <a:r>
              <a:rPr kumimoji="1" lang="en-US" altLang="zh-CN" sz="200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/2=2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，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编号为</a:t>
            </a:r>
            <a:r>
              <a:rPr kumimoji="1" lang="en-US" altLang="zh-CN" sz="200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1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、</a:t>
            </a:r>
            <a:r>
              <a:rPr kumimoji="1" lang="en-US" altLang="zh-CN" sz="200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2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的是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分支结点；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编号为</a:t>
            </a:r>
            <a:r>
              <a:rPr kumimoji="1" lang="en-US" altLang="zh-CN" sz="200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3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、</a:t>
            </a:r>
            <a:r>
              <a:rPr kumimoji="1" lang="en-US" altLang="zh-CN" sz="200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4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的是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叶结点</a:t>
            </a:r>
            <a:endParaRPr kumimoji="1" lang="en-US" altLang="zh-CN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12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9"/>
          <p:cNvGrpSpPr/>
          <p:nvPr/>
        </p:nvGrpSpPr>
        <p:grpSpPr>
          <a:xfrm>
            <a:off x="1857356" y="2977077"/>
            <a:ext cx="2857520" cy="2166435"/>
            <a:chOff x="2500298" y="4000504"/>
            <a:chExt cx="2857520" cy="2166435"/>
          </a:xfrm>
        </p:grpSpPr>
        <p:sp>
          <p:nvSpPr>
            <p:cNvPr id="10" name="椭圆 9"/>
            <p:cNvSpPr/>
            <p:nvPr/>
          </p:nvSpPr>
          <p:spPr>
            <a:xfrm>
              <a:off x="3357554" y="4000504"/>
              <a:ext cx="857256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/2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428992" y="4857760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500298" y="5643578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i="1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357686" y="5643578"/>
              <a:ext cx="1000132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i="1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+1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连接符 14"/>
            <p:cNvCxnSpPr>
              <a:stCxn id="10" idx="4"/>
              <a:endCxn id="11" idx="0"/>
            </p:cNvCxnSpPr>
            <p:nvPr/>
          </p:nvCxnSpPr>
          <p:spPr>
            <a:xfrm rot="5400000">
              <a:off x="3619235" y="4690812"/>
              <a:ext cx="333895" cy="1588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1" idx="3"/>
              <a:endCxn id="12" idx="7"/>
            </p:cNvCxnSpPr>
            <p:nvPr/>
          </p:nvCxnSpPr>
          <p:spPr>
            <a:xfrm rot="5400000">
              <a:off x="3113963" y="5300573"/>
              <a:ext cx="415745" cy="423552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1" idx="5"/>
              <a:endCxn id="13" idx="1"/>
            </p:cNvCxnSpPr>
            <p:nvPr/>
          </p:nvCxnSpPr>
          <p:spPr>
            <a:xfrm rot="16200000" flipH="1">
              <a:off x="4063580" y="5279649"/>
              <a:ext cx="415745" cy="465399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214282" y="642918"/>
            <a:ext cx="8572560" cy="17056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08000" tIns="108000" bIns="108000" rtlCol="0">
            <a:spAutoFit/>
          </a:bodyPr>
          <a:lstStyle/>
          <a:p>
            <a:pPr algn="just">
              <a:lnSpc>
                <a:spcPts val="26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   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 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除树根结点外，若一个结点的编号为</a:t>
            </a:r>
            <a:r>
              <a:rPr kumimoji="1" lang="en-US" altLang="zh-CN" sz="2000" i="1" dirty="0" err="1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，则它的双亲结点的编号为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Symbol" pitchFamily="18" charset="2"/>
              </a:rPr>
              <a:t></a:t>
            </a:r>
            <a:r>
              <a:rPr kumimoji="1" lang="en-US" altLang="zh-CN" sz="2000" i="1" dirty="0" err="1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Symbol" pitchFamily="18" charset="2"/>
              </a:rPr>
              <a:t>i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Symbol" pitchFamily="18" charset="2"/>
              </a:rPr>
              <a:t>/2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Symbol" pitchFamily="18" charset="2"/>
              </a:rPr>
              <a:t>。</a:t>
            </a:r>
            <a:endParaRPr kumimoji="1" lang="en-US" altLang="zh-CN" sz="2000" dirty="0">
              <a:solidFill>
                <a:srgbClr val="3333FF"/>
              </a:solidFill>
              <a:latin typeface="Consolas" pitchFamily="49" charset="0"/>
              <a:ea typeface="华文中宋" pitchFamily="2" charset="-122"/>
              <a:cs typeface="Consolas" pitchFamily="49" charset="0"/>
              <a:sym typeface="Symbol" pitchFamily="18" charset="2"/>
            </a:endParaRPr>
          </a:p>
          <a:p>
            <a:pPr algn="just">
              <a:lnSpc>
                <a:spcPts val="26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   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 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若编号为</a:t>
            </a:r>
            <a:r>
              <a:rPr kumimoji="1" lang="en-US" altLang="zh-CN" sz="2000" i="1" dirty="0" err="1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的结点有左孩子结点，则左孩子结点的编号为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；若编号为</a:t>
            </a:r>
            <a:r>
              <a:rPr kumimoji="1" lang="en-US" altLang="zh-CN" sz="2000" i="1" dirty="0" err="1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的结点有右孩子结点，则右孩子结点的编号为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i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+1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。      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3" name="组合 31"/>
          <p:cNvGrpSpPr/>
          <p:nvPr/>
        </p:nvGrpSpPr>
        <p:grpSpPr>
          <a:xfrm>
            <a:off x="5143504" y="2857496"/>
            <a:ext cx="2857520" cy="1928826"/>
            <a:chOff x="5214942" y="2857496"/>
            <a:chExt cx="2857520" cy="1928826"/>
          </a:xfrm>
        </p:grpSpPr>
        <p:grpSp>
          <p:nvGrpSpPr>
            <p:cNvPr id="4" name="组合 17"/>
            <p:cNvGrpSpPr/>
            <p:nvPr/>
          </p:nvGrpSpPr>
          <p:grpSpPr>
            <a:xfrm>
              <a:off x="6016666" y="3077827"/>
              <a:ext cx="1984358" cy="1708495"/>
              <a:chOff x="3373460" y="1714488"/>
              <a:chExt cx="1984358" cy="1708495"/>
            </a:xfrm>
          </p:grpSpPr>
          <p:sp>
            <p:nvSpPr>
              <p:cNvPr id="20" name="Oval 4"/>
              <p:cNvSpPr>
                <a:spLocks noChangeArrowheads="1"/>
              </p:cNvSpPr>
              <p:nvPr/>
            </p:nvSpPr>
            <p:spPr bwMode="auto">
              <a:xfrm>
                <a:off x="4429124" y="1714488"/>
                <a:ext cx="360000" cy="3600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Oval 4"/>
              <p:cNvSpPr>
                <a:spLocks noChangeArrowheads="1"/>
              </p:cNvSpPr>
              <p:nvPr/>
            </p:nvSpPr>
            <p:spPr bwMode="auto">
              <a:xfrm>
                <a:off x="3854810" y="2357430"/>
                <a:ext cx="360000" cy="3600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" name="Oval 4"/>
              <p:cNvSpPr>
                <a:spLocks noChangeArrowheads="1"/>
              </p:cNvSpPr>
              <p:nvPr/>
            </p:nvSpPr>
            <p:spPr bwMode="auto">
              <a:xfrm>
                <a:off x="4997818" y="2360240"/>
                <a:ext cx="360000" cy="3600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3" name="直接连接符 22"/>
              <p:cNvCxnSpPr>
                <a:stCxn id="20" idx="3"/>
                <a:endCxn id="21" idx="7"/>
              </p:cNvCxnSpPr>
              <p:nvPr/>
            </p:nvCxnSpPr>
            <p:spPr>
              <a:xfrm rot="5400000">
                <a:off x="4127775" y="2056081"/>
                <a:ext cx="388384" cy="319756"/>
              </a:xfrm>
              <a:prstGeom prst="line">
                <a:avLst/>
              </a:prstGeom>
              <a:ln w="28575">
                <a:solidFill>
                  <a:srgbClr val="FF00FF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20" idx="5"/>
                <a:endCxn id="22" idx="1"/>
              </p:cNvCxnSpPr>
              <p:nvPr/>
            </p:nvCxnSpPr>
            <p:spPr>
              <a:xfrm rot="16200000" flipH="1">
                <a:off x="4697874" y="2060296"/>
                <a:ext cx="391194" cy="314136"/>
              </a:xfrm>
              <a:prstGeom prst="line">
                <a:avLst/>
              </a:prstGeom>
              <a:ln w="28575">
                <a:solidFill>
                  <a:srgbClr val="FF00FF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Oval 4"/>
              <p:cNvSpPr>
                <a:spLocks noChangeArrowheads="1"/>
              </p:cNvSpPr>
              <p:nvPr/>
            </p:nvSpPr>
            <p:spPr bwMode="auto">
              <a:xfrm>
                <a:off x="3373460" y="3062983"/>
                <a:ext cx="360000" cy="3600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6" name="直接连接符 25"/>
              <p:cNvCxnSpPr>
                <a:stCxn id="21" idx="3"/>
                <a:endCxn id="25" idx="7"/>
              </p:cNvCxnSpPr>
              <p:nvPr/>
            </p:nvCxnSpPr>
            <p:spPr>
              <a:xfrm rot="5400000">
                <a:off x="3568638" y="2776810"/>
                <a:ext cx="450995" cy="226792"/>
              </a:xfrm>
              <a:prstGeom prst="line">
                <a:avLst/>
              </a:prstGeom>
              <a:ln w="28575">
                <a:solidFill>
                  <a:srgbClr val="FF00FF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7458562" y="2863513"/>
              <a:ext cx="28575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09292" y="3528480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58148" y="3435017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929322" y="4292273"/>
              <a:ext cx="28575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14942" y="2857496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例如：</a:t>
              </a:r>
            </a:p>
          </p:txBody>
        </p: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13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 descr="羊皮纸"/>
          <p:cNvSpPr txBox="1">
            <a:spLocks noChangeArrowheads="1"/>
          </p:cNvSpPr>
          <p:nvPr/>
        </p:nvSpPr>
        <p:spPr bwMode="auto">
          <a:xfrm>
            <a:off x="357158" y="1357313"/>
            <a:ext cx="8424862" cy="20137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0" tIns="108000" bIns="108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66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对于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完全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二叉树：</a:t>
            </a:r>
            <a:endParaRPr lang="zh-CN" altLang="pt-BR" sz="2000" i="1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    由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的奇偶性确定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2000" baseline="-25000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1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（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为奇数  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2000" baseline="-25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1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=0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，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n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为偶数  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2000" baseline="-25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1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=1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）</a:t>
            </a:r>
            <a:endParaRPr kumimoji="1" lang="en-US" altLang="zh-CN" sz="2000" dirty="0">
              <a:solidFill>
                <a:srgbClr val="3333FF"/>
              </a:solidFill>
              <a:latin typeface="Consolas" pitchFamily="49" charset="0"/>
              <a:ea typeface="方正启体简体" pitchFamily="65" charset="-122"/>
              <a:cs typeface="Consolas" pitchFamily="49" charset="0"/>
              <a:sym typeface="Wingdings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    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2000" baseline="-25000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0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=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2000" baseline="-25000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2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+1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    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=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2000" baseline="-25000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0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+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2000" baseline="-25000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1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+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2000" baseline="-25000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2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=2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2000" baseline="-25000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2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+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2000" baseline="-25000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1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+1  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2000" baseline="-25000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2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=(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-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2000" baseline="-25000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1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-1)/2    </a:t>
            </a:r>
            <a:endParaRPr lang="en-US" altLang="zh-CN" sz="2000" dirty="0">
              <a:solidFill>
                <a:srgbClr val="CC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000232" y="538443"/>
            <a:ext cx="4429156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求解完全二叉树结点个数方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法归纳</a:t>
            </a:r>
          </a:p>
        </p:txBody>
      </p:sp>
      <p:sp>
        <p:nvSpPr>
          <p:cNvPr id="6" name="Text Box 4" descr="羊皮纸"/>
          <p:cNvSpPr txBox="1">
            <a:spLocks noChangeArrowheads="1"/>
          </p:cNvSpPr>
          <p:nvPr/>
        </p:nvSpPr>
        <p:spPr bwMode="auto">
          <a:xfrm>
            <a:off x="428596" y="4786322"/>
            <a:ext cx="8215370" cy="679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66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  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h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=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/>
              </a:rPr>
              <a:t>log</a:t>
            </a:r>
            <a:r>
              <a:rPr kumimoji="1" lang="en-US" altLang="zh-CN" sz="2000" baseline="-25000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/>
              </a:rPr>
              <a:t>2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/>
              </a:rPr>
              <a:t>(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/>
              </a:rPr>
              <a:t>n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/>
              </a:rPr>
              <a:t>+1)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/>
              </a:rPr>
              <a:t>或者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/>
              </a:rPr>
              <a:t>log</a:t>
            </a:r>
            <a:r>
              <a:rPr kumimoji="1" lang="en-US" altLang="zh-CN" sz="2000" baseline="-25000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/>
              </a:rPr>
              <a:t>2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/>
              </a:rPr>
              <a:t>n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/>
              </a:rPr>
              <a:t>+1</a:t>
            </a:r>
            <a:endParaRPr lang="en-US" altLang="zh-CN" sz="2000" dirty="0">
              <a:solidFill>
                <a:srgbClr val="CC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0100" y="3957584"/>
            <a:ext cx="685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当</a:t>
            </a:r>
            <a:r>
              <a:rPr kumimoji="1"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确定时，</a:t>
            </a:r>
            <a:r>
              <a:rPr kumimoji="1"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2000" baseline="-25000" dirty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0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、</a:t>
            </a:r>
            <a:r>
              <a:rPr kumimoji="1"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2000" baseline="-25000" dirty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1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、</a:t>
            </a:r>
            <a:r>
              <a:rPr kumimoji="1"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2000" baseline="-25000" dirty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2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都是确定的，其树形也可以确定！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4000496" y="3571876"/>
            <a:ext cx="214314" cy="35719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14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16" y="714356"/>
            <a:ext cx="792961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已知一棵完全二叉树的第</a:t>
            </a:r>
            <a:r>
              <a:rPr 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层（设根为第</a:t>
            </a:r>
            <a:r>
              <a:rPr 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层）有</a:t>
            </a:r>
            <a:r>
              <a:rPr 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个叶子结点，则该完全二叉树的结点个数最多是（   ）。</a:t>
            </a:r>
            <a:endParaRPr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A. 39	 B. 52		C. 111	    D. 119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7290" y="2285992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2009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年全国计算机专业硕士学位研究生考试题目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2857496"/>
            <a:ext cx="8286808" cy="305840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完全二叉树的叶子结点只能在最下两层，对于本题，结点最多的情况是第</a:t>
            </a:r>
            <a:r>
              <a:rPr 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层为倒数第二层，即</a:t>
            </a:r>
            <a:r>
              <a:rPr 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层构成一个满二叉树，其结点总数为</a:t>
            </a:r>
            <a:r>
              <a:rPr 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2000" baseline="30000"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-1=63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其中第</a:t>
            </a:r>
            <a:r>
              <a:rPr 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层有</a:t>
            </a:r>
            <a:r>
              <a:rPr 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2000" baseline="30000"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=32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个结点，含</a:t>
            </a:r>
            <a:r>
              <a:rPr 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个叶子结点，则另外有</a:t>
            </a:r>
            <a:r>
              <a:rPr 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32-8=24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个非叶子结点，它们中每个结点有两个孩子结点（均为第</a:t>
            </a:r>
            <a:r>
              <a:rPr 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层的叶子结点），计</a:t>
            </a:r>
            <a:r>
              <a:rPr 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48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个叶子结点。这样最多的结点个数</a:t>
            </a:r>
            <a:r>
              <a:rPr 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=63+48=111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答案为</a:t>
            </a:r>
            <a:r>
              <a:rPr 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6"/>
          <p:cNvGrpSpPr/>
          <p:nvPr/>
        </p:nvGrpSpPr>
        <p:grpSpPr>
          <a:xfrm>
            <a:off x="428596" y="142853"/>
            <a:ext cx="1000100" cy="785817"/>
            <a:chOff x="5691204" y="3835411"/>
            <a:chExt cx="1238250" cy="1236663"/>
          </a:xfrm>
        </p:grpSpPr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0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1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2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15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7290" y="1038566"/>
            <a:ext cx="7000924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一棵完全二叉树中有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个叶子结点，则高度至多是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A.3  	   B.4		C.5	D.</a:t>
            </a:r>
            <a:r>
              <a:rPr lang="zh-CN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不确定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571504" y="357167"/>
            <a:ext cx="1000100" cy="785817"/>
            <a:chOff x="5691204" y="3835411"/>
            <a:chExt cx="1238250" cy="1236663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7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9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00100" y="2500306"/>
            <a:ext cx="7286676" cy="221596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该完全二叉树，</a:t>
            </a:r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=8</a:t>
            </a:r>
            <a:r>
              <a:rPr lang="zh-CN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-1=7</a:t>
            </a:r>
            <a:r>
              <a:rPr lang="zh-CN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=15+</a:t>
            </a:r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完全二叉树中</a:t>
            </a:r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时结点个数最多，此时</a:t>
            </a:r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=16</a:t>
            </a:r>
            <a:r>
              <a:rPr lang="zh-CN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最大高度</a:t>
            </a:r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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2000" baseline="-2500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+1)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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=5</a:t>
            </a:r>
            <a:r>
              <a:rPr lang="zh-CN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答案为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16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8" name="Oval 4"/>
          <p:cNvSpPr>
            <a:spLocks noChangeArrowheads="1"/>
          </p:cNvSpPr>
          <p:nvPr/>
        </p:nvSpPr>
        <p:spPr bwMode="auto">
          <a:xfrm>
            <a:off x="2817835" y="221931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79909" name="Oval 5"/>
          <p:cNvSpPr>
            <a:spLocks noChangeArrowheads="1"/>
          </p:cNvSpPr>
          <p:nvPr/>
        </p:nvSpPr>
        <p:spPr bwMode="auto">
          <a:xfrm>
            <a:off x="2025672" y="29384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79910" name="Oval 6"/>
          <p:cNvSpPr>
            <a:spLocks noChangeArrowheads="1"/>
          </p:cNvSpPr>
          <p:nvPr/>
        </p:nvSpPr>
        <p:spPr bwMode="auto">
          <a:xfrm>
            <a:off x="2817835" y="29384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79911" name="Oval 7"/>
          <p:cNvSpPr>
            <a:spLocks noChangeArrowheads="1"/>
          </p:cNvSpPr>
          <p:nvPr/>
        </p:nvSpPr>
        <p:spPr bwMode="auto">
          <a:xfrm>
            <a:off x="3605235" y="29384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79912" name="Freeform 8"/>
          <p:cNvSpPr>
            <a:spLocks/>
          </p:cNvSpPr>
          <p:nvPr/>
        </p:nvSpPr>
        <p:spPr bwMode="auto">
          <a:xfrm>
            <a:off x="2355872" y="2508237"/>
            <a:ext cx="488950" cy="463550"/>
          </a:xfrm>
          <a:custGeom>
            <a:avLst/>
            <a:gdLst/>
            <a:ahLst/>
            <a:cxnLst>
              <a:cxn ang="0">
                <a:pos x="308" y="0"/>
              </a:cxn>
              <a:cxn ang="0">
                <a:pos x="0" y="292"/>
              </a:cxn>
            </a:cxnLst>
            <a:rect l="0" t="0" r="r" b="b"/>
            <a:pathLst>
              <a:path w="308" h="292">
                <a:moveTo>
                  <a:pt x="308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9916" name="Oval 12"/>
          <p:cNvSpPr>
            <a:spLocks noChangeArrowheads="1"/>
          </p:cNvSpPr>
          <p:nvPr/>
        </p:nvSpPr>
        <p:spPr bwMode="auto">
          <a:xfrm>
            <a:off x="2025672" y="3702037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79917" name="Oval 13"/>
          <p:cNvSpPr>
            <a:spLocks noChangeArrowheads="1"/>
          </p:cNvSpPr>
          <p:nvPr/>
        </p:nvSpPr>
        <p:spPr bwMode="auto">
          <a:xfrm>
            <a:off x="2817835" y="3702037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79918" name="Oval 14"/>
          <p:cNvSpPr>
            <a:spLocks noChangeArrowheads="1"/>
          </p:cNvSpPr>
          <p:nvPr/>
        </p:nvSpPr>
        <p:spPr bwMode="auto">
          <a:xfrm>
            <a:off x="3605235" y="3702037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79919" name="Freeform 15"/>
          <p:cNvSpPr>
            <a:spLocks/>
          </p:cNvSpPr>
          <p:nvPr/>
        </p:nvSpPr>
        <p:spPr bwMode="auto">
          <a:xfrm>
            <a:off x="2355872" y="3271825"/>
            <a:ext cx="488950" cy="463550"/>
          </a:xfrm>
          <a:custGeom>
            <a:avLst/>
            <a:gdLst/>
            <a:ahLst/>
            <a:cxnLst>
              <a:cxn ang="0">
                <a:pos x="308" y="0"/>
              </a:cxn>
              <a:cxn ang="0">
                <a:pos x="0" y="292"/>
              </a:cxn>
            </a:cxnLst>
            <a:rect l="0" t="0" r="r" b="b"/>
            <a:pathLst>
              <a:path w="308" h="292">
                <a:moveTo>
                  <a:pt x="308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3033735" y="2508237"/>
            <a:ext cx="712787" cy="1201738"/>
            <a:chOff x="1519" y="1208"/>
            <a:chExt cx="449" cy="757"/>
          </a:xfrm>
        </p:grpSpPr>
        <p:sp>
          <p:nvSpPr>
            <p:cNvPr id="379913" name="Line 9"/>
            <p:cNvSpPr>
              <a:spLocks noChangeShapeType="1"/>
            </p:cNvSpPr>
            <p:nvPr/>
          </p:nvSpPr>
          <p:spPr bwMode="auto">
            <a:xfrm>
              <a:off x="1519" y="1298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9914" name="Freeform 10"/>
            <p:cNvSpPr>
              <a:spLocks/>
            </p:cNvSpPr>
            <p:nvPr/>
          </p:nvSpPr>
          <p:spPr bwMode="auto">
            <a:xfrm>
              <a:off x="1648" y="1208"/>
              <a:ext cx="320" cy="2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0" y="276"/>
                </a:cxn>
              </a:cxnLst>
              <a:rect l="0" t="0" r="r" b="b"/>
              <a:pathLst>
                <a:path w="320" h="276">
                  <a:moveTo>
                    <a:pt x="0" y="0"/>
                  </a:moveTo>
                  <a:lnTo>
                    <a:pt x="320" y="27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9920" name="Freeform 16"/>
            <p:cNvSpPr>
              <a:spLocks/>
            </p:cNvSpPr>
            <p:nvPr/>
          </p:nvSpPr>
          <p:spPr bwMode="auto">
            <a:xfrm>
              <a:off x="1526" y="1745"/>
              <a:ext cx="1" cy="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6"/>
                </a:cxn>
              </a:cxnLst>
              <a:rect l="0" t="0" r="r" b="b"/>
              <a:pathLst>
                <a:path w="1" h="216">
                  <a:moveTo>
                    <a:pt x="0" y="0"/>
                  </a:moveTo>
                  <a:lnTo>
                    <a:pt x="0" y="21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9921" name="Freeform 17"/>
            <p:cNvSpPr>
              <a:spLocks/>
            </p:cNvSpPr>
            <p:nvPr/>
          </p:nvSpPr>
          <p:spPr bwMode="auto">
            <a:xfrm>
              <a:off x="1642" y="1677"/>
              <a:ext cx="326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6" y="288"/>
                </a:cxn>
              </a:cxnLst>
              <a:rect l="0" t="0" r="r" b="b"/>
              <a:pathLst>
                <a:path w="326" h="288">
                  <a:moveTo>
                    <a:pt x="0" y="0"/>
                  </a:moveTo>
                  <a:lnTo>
                    <a:pt x="326" y="28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79922" name="Oval 18"/>
          <p:cNvSpPr>
            <a:spLocks noChangeArrowheads="1"/>
          </p:cNvSpPr>
          <p:nvPr/>
        </p:nvSpPr>
        <p:spPr bwMode="auto">
          <a:xfrm>
            <a:off x="2819422" y="4464037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379923" name="Freeform 19"/>
          <p:cNvSpPr>
            <a:spLocks/>
          </p:cNvSpPr>
          <p:nvPr/>
        </p:nvSpPr>
        <p:spPr bwMode="auto">
          <a:xfrm>
            <a:off x="3046435" y="4122725"/>
            <a:ext cx="1587" cy="342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6"/>
              </a:cxn>
            </a:cxnLst>
            <a:rect l="0" t="0" r="r" b="b"/>
            <a:pathLst>
              <a:path w="1" h="216">
                <a:moveTo>
                  <a:pt x="0" y="0"/>
                </a:moveTo>
                <a:lnTo>
                  <a:pt x="0" y="21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2452710" y="3154350"/>
            <a:ext cx="1165225" cy="754062"/>
            <a:chOff x="1153" y="1615"/>
            <a:chExt cx="734" cy="475"/>
          </a:xfrm>
        </p:grpSpPr>
        <p:sp>
          <p:nvSpPr>
            <p:cNvPr id="379945" name="Line 41"/>
            <p:cNvSpPr>
              <a:spLocks noChangeShapeType="1"/>
            </p:cNvSpPr>
            <p:nvPr/>
          </p:nvSpPr>
          <p:spPr bwMode="auto">
            <a:xfrm>
              <a:off x="1153" y="1615"/>
              <a:ext cx="72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9946" name="Line 42"/>
            <p:cNvSpPr>
              <a:spLocks noChangeShapeType="1"/>
            </p:cNvSpPr>
            <p:nvPr/>
          </p:nvSpPr>
          <p:spPr bwMode="auto">
            <a:xfrm>
              <a:off x="1161" y="2090"/>
              <a:ext cx="72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4762522" y="1571612"/>
            <a:ext cx="3024188" cy="3959225"/>
            <a:chOff x="2608" y="618"/>
            <a:chExt cx="1905" cy="2494"/>
          </a:xfrm>
        </p:grpSpPr>
        <p:grpSp>
          <p:nvGrpSpPr>
            <p:cNvPr id="5" name="Group 46"/>
            <p:cNvGrpSpPr>
              <a:grpSpLocks/>
            </p:cNvGrpSpPr>
            <p:nvPr/>
          </p:nvGrpSpPr>
          <p:grpSpPr bwMode="auto">
            <a:xfrm>
              <a:off x="3518" y="618"/>
              <a:ext cx="995" cy="2494"/>
              <a:chOff x="3518" y="618"/>
              <a:chExt cx="995" cy="2494"/>
            </a:xfrm>
          </p:grpSpPr>
          <p:sp>
            <p:nvSpPr>
              <p:cNvPr id="379925" name="Oval 21"/>
              <p:cNvSpPr>
                <a:spLocks noChangeArrowheads="1"/>
              </p:cNvSpPr>
              <p:nvPr/>
            </p:nvSpPr>
            <p:spPr bwMode="auto">
              <a:xfrm>
                <a:off x="4017" y="618"/>
                <a:ext cx="272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 dirty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</a:p>
            </p:txBody>
          </p:sp>
          <p:sp>
            <p:nvSpPr>
              <p:cNvPr id="379926" name="Oval 22"/>
              <p:cNvSpPr>
                <a:spLocks noChangeArrowheads="1"/>
              </p:cNvSpPr>
              <p:nvPr/>
            </p:nvSpPr>
            <p:spPr bwMode="auto">
              <a:xfrm>
                <a:off x="3518" y="1071"/>
                <a:ext cx="272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</a:p>
            </p:txBody>
          </p:sp>
          <p:sp>
            <p:nvSpPr>
              <p:cNvPr id="379927" name="Oval 23"/>
              <p:cNvSpPr>
                <a:spLocks noChangeArrowheads="1"/>
              </p:cNvSpPr>
              <p:nvPr/>
            </p:nvSpPr>
            <p:spPr bwMode="auto">
              <a:xfrm>
                <a:off x="3878" y="1570"/>
                <a:ext cx="272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C</a:t>
                </a:r>
              </a:p>
            </p:txBody>
          </p:sp>
          <p:sp>
            <p:nvSpPr>
              <p:cNvPr id="379928" name="Oval 24"/>
              <p:cNvSpPr>
                <a:spLocks noChangeArrowheads="1"/>
              </p:cNvSpPr>
              <p:nvPr/>
            </p:nvSpPr>
            <p:spPr bwMode="auto">
              <a:xfrm>
                <a:off x="4196" y="2024"/>
                <a:ext cx="272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D</a:t>
                </a:r>
              </a:p>
            </p:txBody>
          </p:sp>
          <p:sp>
            <p:nvSpPr>
              <p:cNvPr id="379929" name="Freeform 25"/>
              <p:cNvSpPr>
                <a:spLocks/>
              </p:cNvSpPr>
              <p:nvPr/>
            </p:nvSpPr>
            <p:spPr bwMode="auto">
              <a:xfrm>
                <a:off x="3726" y="800"/>
                <a:ext cx="308" cy="292"/>
              </a:xfrm>
              <a:custGeom>
                <a:avLst/>
                <a:gdLst/>
                <a:ahLst/>
                <a:cxnLst>
                  <a:cxn ang="0">
                    <a:pos x="308" y="0"/>
                  </a:cxn>
                  <a:cxn ang="0">
                    <a:pos x="0" y="292"/>
                  </a:cxn>
                </a:cxnLst>
                <a:rect l="0" t="0" r="r" b="b"/>
                <a:pathLst>
                  <a:path w="308" h="292">
                    <a:moveTo>
                      <a:pt x="308" y="0"/>
                    </a:moveTo>
                    <a:lnTo>
                      <a:pt x="0" y="292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9931" name="Freeform 27"/>
              <p:cNvSpPr>
                <a:spLocks/>
              </p:cNvSpPr>
              <p:nvPr/>
            </p:nvSpPr>
            <p:spPr bwMode="auto">
              <a:xfrm>
                <a:off x="4101" y="1803"/>
                <a:ext cx="216" cy="2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6" y="222"/>
                  </a:cxn>
                </a:cxnLst>
                <a:rect l="0" t="0" r="r" b="b"/>
                <a:pathLst>
                  <a:path w="216" h="222">
                    <a:moveTo>
                      <a:pt x="0" y="0"/>
                    </a:moveTo>
                    <a:lnTo>
                      <a:pt x="216" y="222"/>
                    </a:lnTo>
                  </a:path>
                </a:pathLst>
              </a:custGeom>
              <a:noFill/>
              <a:ln w="28575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9932" name="Oval 28"/>
              <p:cNvSpPr>
                <a:spLocks noChangeArrowheads="1"/>
              </p:cNvSpPr>
              <p:nvPr/>
            </p:nvSpPr>
            <p:spPr bwMode="auto">
              <a:xfrm>
                <a:off x="3561" y="2024"/>
                <a:ext cx="272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E</a:t>
                </a:r>
              </a:p>
            </p:txBody>
          </p:sp>
          <p:sp>
            <p:nvSpPr>
              <p:cNvPr id="379933" name="Oval 29"/>
              <p:cNvSpPr>
                <a:spLocks noChangeArrowheads="1"/>
              </p:cNvSpPr>
              <p:nvPr/>
            </p:nvSpPr>
            <p:spPr bwMode="auto">
              <a:xfrm>
                <a:off x="3923" y="2432"/>
                <a:ext cx="272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sp>
            <p:nvSpPr>
              <p:cNvPr id="379934" name="Oval 30"/>
              <p:cNvSpPr>
                <a:spLocks noChangeArrowheads="1"/>
              </p:cNvSpPr>
              <p:nvPr/>
            </p:nvSpPr>
            <p:spPr bwMode="auto">
              <a:xfrm>
                <a:off x="4241" y="2840"/>
                <a:ext cx="272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G</a:t>
                </a:r>
              </a:p>
            </p:txBody>
          </p:sp>
          <p:sp>
            <p:nvSpPr>
              <p:cNvPr id="379937" name="Freeform 33"/>
              <p:cNvSpPr>
                <a:spLocks/>
              </p:cNvSpPr>
              <p:nvPr/>
            </p:nvSpPr>
            <p:spPr bwMode="auto">
              <a:xfrm>
                <a:off x="3735" y="1317"/>
                <a:ext cx="216" cy="2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6" y="270"/>
                  </a:cxn>
                </a:cxnLst>
                <a:rect l="0" t="0" r="r" b="b"/>
                <a:pathLst>
                  <a:path w="216" h="270">
                    <a:moveTo>
                      <a:pt x="0" y="0"/>
                    </a:moveTo>
                    <a:lnTo>
                      <a:pt x="216" y="270"/>
                    </a:lnTo>
                  </a:path>
                </a:pathLst>
              </a:custGeom>
              <a:noFill/>
              <a:ln w="28575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9938" name="Oval 34"/>
              <p:cNvSpPr>
                <a:spLocks noChangeArrowheads="1"/>
              </p:cNvSpPr>
              <p:nvPr/>
            </p:nvSpPr>
            <p:spPr bwMode="auto">
              <a:xfrm>
                <a:off x="3651" y="2840"/>
                <a:ext cx="272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H</a:t>
                </a:r>
              </a:p>
            </p:txBody>
          </p:sp>
          <p:sp>
            <p:nvSpPr>
              <p:cNvPr id="379940" name="Freeform 36"/>
              <p:cNvSpPr>
                <a:spLocks/>
              </p:cNvSpPr>
              <p:nvPr/>
            </p:nvSpPr>
            <p:spPr bwMode="auto">
              <a:xfrm>
                <a:off x="3741" y="1797"/>
                <a:ext cx="183" cy="234"/>
              </a:xfrm>
              <a:custGeom>
                <a:avLst/>
                <a:gdLst/>
                <a:ahLst/>
                <a:cxnLst>
                  <a:cxn ang="0">
                    <a:pos x="183" y="0"/>
                  </a:cxn>
                  <a:cxn ang="0">
                    <a:pos x="0" y="234"/>
                  </a:cxn>
                </a:cxnLst>
                <a:rect l="0" t="0" r="r" b="b"/>
                <a:pathLst>
                  <a:path w="183" h="234">
                    <a:moveTo>
                      <a:pt x="183" y="0"/>
                    </a:moveTo>
                    <a:lnTo>
                      <a:pt x="0" y="234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9942" name="Line 38"/>
              <p:cNvSpPr>
                <a:spLocks noChangeShapeType="1"/>
              </p:cNvSpPr>
              <p:nvPr/>
            </p:nvSpPr>
            <p:spPr bwMode="auto">
              <a:xfrm>
                <a:off x="3787" y="2251"/>
                <a:ext cx="182" cy="226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9943" name="Freeform 39"/>
              <p:cNvSpPr>
                <a:spLocks/>
              </p:cNvSpPr>
              <p:nvPr/>
            </p:nvSpPr>
            <p:spPr bwMode="auto">
              <a:xfrm>
                <a:off x="3837" y="2659"/>
                <a:ext cx="132" cy="188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0" y="188"/>
                  </a:cxn>
                </a:cxnLst>
                <a:rect l="0" t="0" r="r" b="b"/>
                <a:pathLst>
                  <a:path w="132" h="188">
                    <a:moveTo>
                      <a:pt x="132" y="0"/>
                    </a:moveTo>
                    <a:lnTo>
                      <a:pt x="0" y="188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9944" name="Freeform 40"/>
              <p:cNvSpPr>
                <a:spLocks/>
              </p:cNvSpPr>
              <p:nvPr/>
            </p:nvSpPr>
            <p:spPr bwMode="auto">
              <a:xfrm>
                <a:off x="4150" y="2659"/>
                <a:ext cx="167" cy="1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7" y="194"/>
                  </a:cxn>
                </a:cxnLst>
                <a:rect l="0" t="0" r="r" b="b"/>
                <a:pathLst>
                  <a:path w="167" h="194">
                    <a:moveTo>
                      <a:pt x="0" y="0"/>
                    </a:moveTo>
                    <a:lnTo>
                      <a:pt x="167" y="194"/>
                    </a:lnTo>
                  </a:path>
                </a:pathLst>
              </a:custGeom>
              <a:noFill/>
              <a:ln w="28575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379947" name="AutoShape 43"/>
            <p:cNvSpPr>
              <a:spLocks noChangeArrowheads="1"/>
            </p:cNvSpPr>
            <p:nvPr/>
          </p:nvSpPr>
          <p:spPr bwMode="auto">
            <a:xfrm>
              <a:off x="2608" y="1661"/>
              <a:ext cx="544" cy="227"/>
            </a:xfrm>
            <a:prstGeom prst="rightArrow">
              <a:avLst>
                <a:gd name="adj1" fmla="val 50000"/>
                <a:gd name="adj2" fmla="val 42767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3" name="Text Box 2" descr="纸莎草纸"/>
          <p:cNvSpPr txBox="1">
            <a:spLocks noChangeArrowheads="1"/>
          </p:cNvSpPr>
          <p:nvPr/>
        </p:nvSpPr>
        <p:spPr bwMode="auto">
          <a:xfrm>
            <a:off x="381000" y="242888"/>
            <a:ext cx="5762636" cy="514738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7.2.3  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二叉树与树、森林之间的转换</a:t>
            </a:r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609602" y="1125538"/>
            <a:ext cx="3533770" cy="40011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、森林、树转换为二叉树</a:t>
            </a:r>
            <a:endParaRPr lang="zh-CN" altLang="en-US" sz="2000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3413" y="1857364"/>
            <a:ext cx="492443" cy="42148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zh-CN" altLang="en-US" sz="2000" spc="3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一颗</a:t>
            </a:r>
            <a:r>
              <a:rPr kumimoji="1" lang="zh-CN" altLang="en-US" sz="2000" spc="3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树转换为二叉树</a:t>
            </a:r>
            <a:endParaRPr lang="zh-CN" altLang="en-US" sz="2000" spc="300" dirty="0">
              <a:solidFill>
                <a:srgbClr val="3333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6" name="组合 47"/>
          <p:cNvGrpSpPr/>
          <p:nvPr/>
        </p:nvGrpSpPr>
        <p:grpSpPr>
          <a:xfrm>
            <a:off x="6143636" y="5715016"/>
            <a:ext cx="1814500" cy="828738"/>
            <a:chOff x="6143636" y="5715016"/>
            <a:chExt cx="1814500" cy="828738"/>
          </a:xfrm>
        </p:grpSpPr>
        <p:sp>
          <p:nvSpPr>
            <p:cNvPr id="379953" name="Text Box 49"/>
            <p:cNvSpPr txBox="1">
              <a:spLocks noChangeArrowheads="1"/>
            </p:cNvSpPr>
            <p:nvPr/>
          </p:nvSpPr>
          <p:spPr bwMode="auto">
            <a:xfrm>
              <a:off x="6143636" y="6143644"/>
              <a:ext cx="1814500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仿宋" pitchFamily="49" charset="-122"/>
                  <a:ea typeface="仿宋" pitchFamily="49" charset="-122"/>
                </a:rPr>
                <a:t>对应的二叉树</a:t>
              </a:r>
            </a:p>
          </p:txBody>
        </p:sp>
        <p:sp>
          <p:nvSpPr>
            <p:cNvPr id="47" name="上箭头 46"/>
            <p:cNvSpPr/>
            <p:nvPr/>
          </p:nvSpPr>
          <p:spPr>
            <a:xfrm>
              <a:off x="6929454" y="5715016"/>
              <a:ext cx="142876" cy="357190"/>
            </a:xfrm>
            <a:prstGeom prst="up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143108" y="5286388"/>
            <a:ext cx="4000528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4"/>
              </a:buBlip>
            </a:pPr>
            <a:r>
              <a:rPr lang="zh-CN" altLang="en-US" sz="2000" dirty="0"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长子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关系转换为</a:t>
            </a:r>
            <a:r>
              <a:rPr lang="zh-CN" altLang="en-US" sz="2000" dirty="0"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左孩子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关系</a:t>
            </a:r>
            <a:endParaRPr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4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兄弟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关系转换为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右孩子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关系</a:t>
            </a: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17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Oval 4"/>
          <p:cNvSpPr>
            <a:spLocks noChangeArrowheads="1"/>
          </p:cNvSpPr>
          <p:nvPr/>
        </p:nvSpPr>
        <p:spPr bwMode="auto">
          <a:xfrm>
            <a:off x="2889273" y="1889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78885" name="Oval 5"/>
          <p:cNvSpPr>
            <a:spLocks noChangeArrowheads="1"/>
          </p:cNvSpPr>
          <p:nvPr/>
        </p:nvSpPr>
        <p:spPr bwMode="auto">
          <a:xfrm>
            <a:off x="2097110" y="9080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78886" name="Oval 6"/>
          <p:cNvSpPr>
            <a:spLocks noChangeArrowheads="1"/>
          </p:cNvSpPr>
          <p:nvPr/>
        </p:nvSpPr>
        <p:spPr bwMode="auto">
          <a:xfrm>
            <a:off x="2889273" y="9080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78887" name="Oval 7"/>
          <p:cNvSpPr>
            <a:spLocks noChangeArrowheads="1"/>
          </p:cNvSpPr>
          <p:nvPr/>
        </p:nvSpPr>
        <p:spPr bwMode="auto">
          <a:xfrm>
            <a:off x="3676673" y="9080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78888" name="Oval 8"/>
          <p:cNvSpPr>
            <a:spLocks noChangeArrowheads="1"/>
          </p:cNvSpPr>
          <p:nvPr/>
        </p:nvSpPr>
        <p:spPr bwMode="auto">
          <a:xfrm>
            <a:off x="4905398" y="1889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78889" name="Oval 9"/>
          <p:cNvSpPr>
            <a:spLocks noChangeArrowheads="1"/>
          </p:cNvSpPr>
          <p:nvPr/>
        </p:nvSpPr>
        <p:spPr bwMode="auto">
          <a:xfrm>
            <a:off x="4905398" y="9080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78890" name="Oval 10"/>
          <p:cNvSpPr>
            <a:spLocks noChangeArrowheads="1"/>
          </p:cNvSpPr>
          <p:nvPr/>
        </p:nvSpPr>
        <p:spPr bwMode="auto">
          <a:xfrm>
            <a:off x="6850085" y="1889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78892" name="Oval 12"/>
          <p:cNvSpPr>
            <a:spLocks noChangeArrowheads="1"/>
          </p:cNvSpPr>
          <p:nvPr/>
        </p:nvSpPr>
        <p:spPr bwMode="auto">
          <a:xfrm>
            <a:off x="6345260" y="9080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378893" name="Oval 13"/>
          <p:cNvSpPr>
            <a:spLocks noChangeArrowheads="1"/>
          </p:cNvSpPr>
          <p:nvPr/>
        </p:nvSpPr>
        <p:spPr bwMode="auto">
          <a:xfrm>
            <a:off x="7426348" y="9080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378894" name="Freeform 14"/>
          <p:cNvSpPr>
            <a:spLocks/>
          </p:cNvSpPr>
          <p:nvPr/>
        </p:nvSpPr>
        <p:spPr bwMode="auto">
          <a:xfrm>
            <a:off x="2427310" y="477838"/>
            <a:ext cx="488950" cy="463550"/>
          </a:xfrm>
          <a:custGeom>
            <a:avLst/>
            <a:gdLst/>
            <a:ahLst/>
            <a:cxnLst>
              <a:cxn ang="0">
                <a:pos x="308" y="0"/>
              </a:cxn>
              <a:cxn ang="0">
                <a:pos x="0" y="292"/>
              </a:cxn>
            </a:cxnLst>
            <a:rect l="0" t="0" r="r" b="b"/>
            <a:pathLst>
              <a:path w="308" h="292">
                <a:moveTo>
                  <a:pt x="308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897" name="Line 17"/>
          <p:cNvSpPr>
            <a:spLocks noChangeShapeType="1"/>
          </p:cNvSpPr>
          <p:nvPr/>
        </p:nvSpPr>
        <p:spPr bwMode="auto">
          <a:xfrm>
            <a:off x="5121298" y="620713"/>
            <a:ext cx="0" cy="287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898" name="Freeform 18"/>
          <p:cNvSpPr>
            <a:spLocks/>
          </p:cNvSpPr>
          <p:nvPr/>
        </p:nvSpPr>
        <p:spPr bwMode="auto">
          <a:xfrm>
            <a:off x="6618310" y="549275"/>
            <a:ext cx="304800" cy="373063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235"/>
              </a:cxn>
            </a:cxnLst>
            <a:rect l="0" t="0" r="r" b="b"/>
            <a:pathLst>
              <a:path w="192" h="235">
                <a:moveTo>
                  <a:pt x="192" y="0"/>
                </a:moveTo>
                <a:lnTo>
                  <a:pt x="0" y="235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3105173" y="477838"/>
            <a:ext cx="4483100" cy="438150"/>
            <a:chOff x="1383" y="301"/>
            <a:chExt cx="2824" cy="276"/>
          </a:xfrm>
        </p:grpSpPr>
        <p:sp>
          <p:nvSpPr>
            <p:cNvPr id="378895" name="Line 15"/>
            <p:cNvSpPr>
              <a:spLocks noChangeShapeType="1"/>
            </p:cNvSpPr>
            <p:nvPr/>
          </p:nvSpPr>
          <p:spPr bwMode="auto">
            <a:xfrm>
              <a:off x="1383" y="391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896" name="Freeform 16"/>
            <p:cNvSpPr>
              <a:spLocks/>
            </p:cNvSpPr>
            <p:nvPr/>
          </p:nvSpPr>
          <p:spPr bwMode="auto">
            <a:xfrm>
              <a:off x="1512" y="301"/>
              <a:ext cx="320" cy="2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0" y="276"/>
                </a:cxn>
              </a:cxnLst>
              <a:rect l="0" t="0" r="r" b="b"/>
              <a:pathLst>
                <a:path w="320" h="276">
                  <a:moveTo>
                    <a:pt x="0" y="0"/>
                  </a:moveTo>
                  <a:lnTo>
                    <a:pt x="320" y="27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899" name="Line 19"/>
            <p:cNvSpPr>
              <a:spLocks noChangeShapeType="1"/>
            </p:cNvSpPr>
            <p:nvPr/>
          </p:nvSpPr>
          <p:spPr bwMode="auto">
            <a:xfrm>
              <a:off x="3981" y="350"/>
              <a:ext cx="226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2528910" y="1123950"/>
            <a:ext cx="4897438" cy="0"/>
            <a:chOff x="2528910" y="1123950"/>
            <a:chExt cx="4897438" cy="0"/>
          </a:xfrm>
        </p:grpSpPr>
        <p:sp>
          <p:nvSpPr>
            <p:cNvPr id="378900" name="Line 20"/>
            <p:cNvSpPr>
              <a:spLocks noChangeShapeType="1"/>
            </p:cNvSpPr>
            <p:nvPr/>
          </p:nvSpPr>
          <p:spPr bwMode="auto">
            <a:xfrm>
              <a:off x="1020" y="708"/>
              <a:ext cx="726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01" name="Line 21"/>
            <p:cNvSpPr>
              <a:spLocks noChangeShapeType="1"/>
            </p:cNvSpPr>
            <p:nvPr/>
          </p:nvSpPr>
          <p:spPr bwMode="auto">
            <a:xfrm>
              <a:off x="3696" y="708"/>
              <a:ext cx="409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2097110" y="1597025"/>
            <a:ext cx="5472113" cy="2119313"/>
            <a:chOff x="748" y="1006"/>
            <a:chExt cx="3447" cy="1335"/>
          </a:xfrm>
        </p:grpSpPr>
        <p:sp>
          <p:nvSpPr>
            <p:cNvPr id="378902" name="AutoShape 22"/>
            <p:cNvSpPr>
              <a:spLocks noChangeArrowheads="1"/>
            </p:cNvSpPr>
            <p:nvPr/>
          </p:nvSpPr>
          <p:spPr bwMode="auto">
            <a:xfrm>
              <a:off x="2562" y="1006"/>
              <a:ext cx="195" cy="189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03" name="Oval 23"/>
            <p:cNvSpPr>
              <a:spLocks noChangeArrowheads="1"/>
            </p:cNvSpPr>
            <p:nvPr/>
          </p:nvSpPr>
          <p:spPr bwMode="auto">
            <a:xfrm>
              <a:off x="1247" y="1071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78904" name="Oval 24"/>
            <p:cNvSpPr>
              <a:spLocks noChangeArrowheads="1"/>
            </p:cNvSpPr>
            <p:nvPr/>
          </p:nvSpPr>
          <p:spPr bwMode="auto">
            <a:xfrm>
              <a:off x="748" y="1524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78905" name="Oval 25"/>
            <p:cNvSpPr>
              <a:spLocks noChangeArrowheads="1"/>
            </p:cNvSpPr>
            <p:nvPr/>
          </p:nvSpPr>
          <p:spPr bwMode="auto">
            <a:xfrm>
              <a:off x="1156" y="1797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78906" name="Oval 26"/>
            <p:cNvSpPr>
              <a:spLocks noChangeArrowheads="1"/>
            </p:cNvSpPr>
            <p:nvPr/>
          </p:nvSpPr>
          <p:spPr bwMode="auto">
            <a:xfrm>
              <a:off x="1565" y="2069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78907" name="Oval 27"/>
            <p:cNvSpPr>
              <a:spLocks noChangeArrowheads="1"/>
            </p:cNvSpPr>
            <p:nvPr/>
          </p:nvSpPr>
          <p:spPr bwMode="auto">
            <a:xfrm>
              <a:off x="2517" y="1298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78908" name="Oval 28"/>
            <p:cNvSpPr>
              <a:spLocks noChangeArrowheads="1"/>
            </p:cNvSpPr>
            <p:nvPr/>
          </p:nvSpPr>
          <p:spPr bwMode="auto">
            <a:xfrm>
              <a:off x="2290" y="1751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78912" name="Freeform 32"/>
            <p:cNvSpPr>
              <a:spLocks/>
            </p:cNvSpPr>
            <p:nvPr/>
          </p:nvSpPr>
          <p:spPr bwMode="auto">
            <a:xfrm>
              <a:off x="956" y="1253"/>
              <a:ext cx="308" cy="292"/>
            </a:xfrm>
            <a:custGeom>
              <a:avLst/>
              <a:gdLst/>
              <a:ahLst/>
              <a:cxnLst>
                <a:cxn ang="0">
                  <a:pos x="308" y="0"/>
                </a:cxn>
                <a:cxn ang="0">
                  <a:pos x="0" y="292"/>
                </a:cxn>
              </a:cxnLst>
              <a:rect l="0" t="0" r="r" b="b"/>
              <a:pathLst>
                <a:path w="308" h="292">
                  <a:moveTo>
                    <a:pt x="308" y="0"/>
                  </a:moveTo>
                  <a:lnTo>
                    <a:pt x="0" y="292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14" name="Freeform 34"/>
            <p:cNvSpPr>
              <a:spLocks/>
            </p:cNvSpPr>
            <p:nvPr/>
          </p:nvSpPr>
          <p:spPr bwMode="auto">
            <a:xfrm>
              <a:off x="1000" y="1729"/>
              <a:ext cx="176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6" y="144"/>
                </a:cxn>
              </a:cxnLst>
              <a:rect l="0" t="0" r="r" b="b"/>
              <a:pathLst>
                <a:path w="176" h="144">
                  <a:moveTo>
                    <a:pt x="0" y="0"/>
                  </a:moveTo>
                  <a:lnTo>
                    <a:pt x="17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15" name="Freeform 35"/>
            <p:cNvSpPr>
              <a:spLocks/>
            </p:cNvSpPr>
            <p:nvPr/>
          </p:nvSpPr>
          <p:spPr bwMode="auto">
            <a:xfrm>
              <a:off x="2472" y="1560"/>
              <a:ext cx="120" cy="200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200"/>
                </a:cxn>
              </a:cxnLst>
              <a:rect l="0" t="0" r="r" b="b"/>
              <a:pathLst>
                <a:path w="120" h="200">
                  <a:moveTo>
                    <a:pt x="120" y="0"/>
                  </a:moveTo>
                  <a:lnTo>
                    <a:pt x="0" y="20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20" name="Line 40"/>
            <p:cNvSpPr>
              <a:spLocks noChangeShapeType="1"/>
            </p:cNvSpPr>
            <p:nvPr/>
          </p:nvSpPr>
          <p:spPr bwMode="auto">
            <a:xfrm>
              <a:off x="1403" y="2002"/>
              <a:ext cx="182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31" name="Oval 51"/>
            <p:cNvSpPr>
              <a:spLocks noChangeArrowheads="1"/>
            </p:cNvSpPr>
            <p:nvPr/>
          </p:nvSpPr>
          <p:spPr bwMode="auto">
            <a:xfrm>
              <a:off x="3469" y="1484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378932" name="Oval 52"/>
            <p:cNvSpPr>
              <a:spLocks noChangeArrowheads="1"/>
            </p:cNvSpPr>
            <p:nvPr/>
          </p:nvSpPr>
          <p:spPr bwMode="auto">
            <a:xfrm>
              <a:off x="3923" y="1757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378933" name="Freeform 53"/>
            <p:cNvSpPr>
              <a:spLocks/>
            </p:cNvSpPr>
            <p:nvPr/>
          </p:nvSpPr>
          <p:spPr bwMode="auto">
            <a:xfrm>
              <a:off x="3690" y="1284"/>
              <a:ext cx="210" cy="234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0" y="234"/>
                </a:cxn>
              </a:cxnLst>
              <a:rect l="0" t="0" r="r" b="b"/>
              <a:pathLst>
                <a:path w="210" h="234">
                  <a:moveTo>
                    <a:pt x="210" y="0"/>
                  </a:moveTo>
                  <a:lnTo>
                    <a:pt x="0" y="23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34" name="Freeform 54"/>
            <p:cNvSpPr>
              <a:spLocks/>
            </p:cNvSpPr>
            <p:nvPr/>
          </p:nvSpPr>
          <p:spPr bwMode="auto">
            <a:xfrm>
              <a:off x="3732" y="1674"/>
              <a:ext cx="198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8" y="168"/>
                </a:cxn>
              </a:cxnLst>
              <a:rect l="0" t="0" r="r" b="b"/>
              <a:pathLst>
                <a:path w="198" h="168">
                  <a:moveTo>
                    <a:pt x="0" y="0"/>
                  </a:moveTo>
                  <a:lnTo>
                    <a:pt x="198" y="16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35" name="Oval 55"/>
            <p:cNvSpPr>
              <a:spLocks noChangeArrowheads="1"/>
            </p:cNvSpPr>
            <p:nvPr/>
          </p:nvSpPr>
          <p:spPr bwMode="auto">
            <a:xfrm>
              <a:off x="3878" y="1072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</p:grp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4400576" y="2636838"/>
            <a:ext cx="3298826" cy="3960812"/>
            <a:chOff x="2199" y="1661"/>
            <a:chExt cx="2078" cy="2495"/>
          </a:xfrm>
        </p:grpSpPr>
        <p:sp>
          <p:nvSpPr>
            <p:cNvPr id="378909" name="Oval 29"/>
            <p:cNvSpPr>
              <a:spLocks noChangeArrowheads="1"/>
            </p:cNvSpPr>
            <p:nvPr/>
          </p:nvSpPr>
          <p:spPr bwMode="auto">
            <a:xfrm>
              <a:off x="3651" y="3158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378910" name="Oval 30"/>
            <p:cNvSpPr>
              <a:spLocks noChangeArrowheads="1"/>
            </p:cNvSpPr>
            <p:nvPr/>
          </p:nvSpPr>
          <p:spPr bwMode="auto">
            <a:xfrm>
              <a:off x="3333" y="3566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378911" name="Oval 31"/>
            <p:cNvSpPr>
              <a:spLocks noChangeArrowheads="1"/>
            </p:cNvSpPr>
            <p:nvPr/>
          </p:nvSpPr>
          <p:spPr bwMode="auto">
            <a:xfrm>
              <a:off x="3742" y="3884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378916" name="Freeform 36"/>
            <p:cNvSpPr>
              <a:spLocks/>
            </p:cNvSpPr>
            <p:nvPr/>
          </p:nvSpPr>
          <p:spPr bwMode="auto">
            <a:xfrm>
              <a:off x="3528" y="3378"/>
              <a:ext cx="150" cy="21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0" y="210"/>
                </a:cxn>
              </a:cxnLst>
              <a:rect l="0" t="0" r="r" b="b"/>
              <a:pathLst>
                <a:path w="150" h="210">
                  <a:moveTo>
                    <a:pt x="150" y="0"/>
                  </a:moveTo>
                  <a:lnTo>
                    <a:pt x="0" y="21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17" name="Freeform 37"/>
            <p:cNvSpPr>
              <a:spLocks/>
            </p:cNvSpPr>
            <p:nvPr/>
          </p:nvSpPr>
          <p:spPr bwMode="auto">
            <a:xfrm>
              <a:off x="3600" y="3762"/>
              <a:ext cx="192" cy="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150"/>
                </a:cxn>
              </a:cxnLst>
              <a:rect l="0" t="0" r="r" b="b"/>
              <a:pathLst>
                <a:path w="192" h="150">
                  <a:moveTo>
                    <a:pt x="0" y="0"/>
                  </a:moveTo>
                  <a:lnTo>
                    <a:pt x="192" y="15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21" name="Oval 41"/>
            <p:cNvSpPr>
              <a:spLocks noChangeArrowheads="1"/>
            </p:cNvSpPr>
            <p:nvPr/>
          </p:nvSpPr>
          <p:spPr bwMode="auto">
            <a:xfrm>
              <a:off x="2699" y="2296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78922" name="Oval 42"/>
            <p:cNvSpPr>
              <a:spLocks noChangeArrowheads="1"/>
            </p:cNvSpPr>
            <p:nvPr/>
          </p:nvSpPr>
          <p:spPr bwMode="auto">
            <a:xfrm>
              <a:off x="2199" y="2749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78923" name="Oval 43"/>
            <p:cNvSpPr>
              <a:spLocks noChangeArrowheads="1"/>
            </p:cNvSpPr>
            <p:nvPr/>
          </p:nvSpPr>
          <p:spPr bwMode="auto">
            <a:xfrm>
              <a:off x="2471" y="3204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78924" name="Oval 44"/>
            <p:cNvSpPr>
              <a:spLocks noChangeArrowheads="1"/>
            </p:cNvSpPr>
            <p:nvPr/>
          </p:nvSpPr>
          <p:spPr bwMode="auto">
            <a:xfrm>
              <a:off x="2789" y="3566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78925" name="Freeform 45"/>
            <p:cNvSpPr>
              <a:spLocks/>
            </p:cNvSpPr>
            <p:nvPr/>
          </p:nvSpPr>
          <p:spPr bwMode="auto">
            <a:xfrm>
              <a:off x="2436" y="2502"/>
              <a:ext cx="288" cy="288"/>
            </a:xfrm>
            <a:custGeom>
              <a:avLst/>
              <a:gdLst/>
              <a:ahLst/>
              <a:cxnLst>
                <a:cxn ang="0">
                  <a:pos x="288" y="0"/>
                </a:cxn>
                <a:cxn ang="0">
                  <a:pos x="0" y="288"/>
                </a:cxn>
              </a:cxnLst>
              <a:rect l="0" t="0" r="r" b="b"/>
              <a:pathLst>
                <a:path w="288" h="288">
                  <a:moveTo>
                    <a:pt x="288" y="0"/>
                  </a:moveTo>
                  <a:lnTo>
                    <a:pt x="0" y="288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26" name="Freeform 46"/>
            <p:cNvSpPr>
              <a:spLocks/>
            </p:cNvSpPr>
            <p:nvPr/>
          </p:nvSpPr>
          <p:spPr bwMode="auto">
            <a:xfrm>
              <a:off x="2412" y="2994"/>
              <a:ext cx="156" cy="2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6" y="210"/>
                </a:cxn>
              </a:cxnLst>
              <a:rect l="0" t="0" r="r" b="b"/>
              <a:pathLst>
                <a:path w="156" h="210">
                  <a:moveTo>
                    <a:pt x="0" y="0"/>
                  </a:moveTo>
                  <a:lnTo>
                    <a:pt x="156" y="21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27" name="Freeform 47"/>
            <p:cNvSpPr>
              <a:spLocks/>
            </p:cNvSpPr>
            <p:nvPr/>
          </p:nvSpPr>
          <p:spPr bwMode="auto">
            <a:xfrm>
              <a:off x="2706" y="3426"/>
              <a:ext cx="126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" y="168"/>
                </a:cxn>
              </a:cxnLst>
              <a:rect l="0" t="0" r="r" b="b"/>
              <a:pathLst>
                <a:path w="126" h="168">
                  <a:moveTo>
                    <a:pt x="0" y="0"/>
                  </a:moveTo>
                  <a:lnTo>
                    <a:pt x="126" y="16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28" name="Oval 48"/>
            <p:cNvSpPr>
              <a:spLocks noChangeArrowheads="1"/>
            </p:cNvSpPr>
            <p:nvPr/>
          </p:nvSpPr>
          <p:spPr bwMode="auto">
            <a:xfrm>
              <a:off x="3197" y="2750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78929" name="Oval 49"/>
            <p:cNvSpPr>
              <a:spLocks noChangeArrowheads="1"/>
            </p:cNvSpPr>
            <p:nvPr/>
          </p:nvSpPr>
          <p:spPr bwMode="auto">
            <a:xfrm>
              <a:off x="2970" y="3203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78930" name="Freeform 50"/>
            <p:cNvSpPr>
              <a:spLocks/>
            </p:cNvSpPr>
            <p:nvPr/>
          </p:nvSpPr>
          <p:spPr bwMode="auto">
            <a:xfrm>
              <a:off x="3152" y="3012"/>
              <a:ext cx="120" cy="200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200"/>
                </a:cxn>
              </a:cxnLst>
              <a:rect l="0" t="0" r="r" b="b"/>
              <a:pathLst>
                <a:path w="120" h="200">
                  <a:moveTo>
                    <a:pt x="120" y="0"/>
                  </a:moveTo>
                  <a:lnTo>
                    <a:pt x="0" y="20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36" name="Freeform 56"/>
            <p:cNvSpPr>
              <a:spLocks/>
            </p:cNvSpPr>
            <p:nvPr/>
          </p:nvSpPr>
          <p:spPr bwMode="auto">
            <a:xfrm>
              <a:off x="2958" y="2496"/>
              <a:ext cx="300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0" y="270"/>
                </a:cxn>
              </a:cxnLst>
              <a:rect l="0" t="0" r="r" b="b"/>
              <a:pathLst>
                <a:path w="300" h="270">
                  <a:moveTo>
                    <a:pt x="0" y="0"/>
                  </a:moveTo>
                  <a:lnTo>
                    <a:pt x="300" y="27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37" name="Freeform 57"/>
            <p:cNvSpPr>
              <a:spLocks/>
            </p:cNvSpPr>
            <p:nvPr/>
          </p:nvSpPr>
          <p:spPr bwMode="auto">
            <a:xfrm>
              <a:off x="3444" y="2958"/>
              <a:ext cx="252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2" y="245"/>
                </a:cxn>
              </a:cxnLst>
              <a:rect l="0" t="0" r="r" b="b"/>
              <a:pathLst>
                <a:path w="252" h="245">
                  <a:moveTo>
                    <a:pt x="0" y="0"/>
                  </a:moveTo>
                  <a:lnTo>
                    <a:pt x="252" y="245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38" name="AutoShape 58"/>
            <p:cNvSpPr>
              <a:spLocks noChangeArrowheads="1"/>
            </p:cNvSpPr>
            <p:nvPr/>
          </p:nvSpPr>
          <p:spPr bwMode="auto">
            <a:xfrm>
              <a:off x="2622" y="2061"/>
              <a:ext cx="144" cy="189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43" name="Oval 63"/>
            <p:cNvSpPr>
              <a:spLocks noChangeArrowheads="1"/>
            </p:cNvSpPr>
            <p:nvPr/>
          </p:nvSpPr>
          <p:spPr bwMode="auto">
            <a:xfrm rot="2049258">
              <a:off x="2957" y="2660"/>
              <a:ext cx="537" cy="8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8575" algn="ctr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44" name="Oval 64"/>
            <p:cNvSpPr>
              <a:spLocks noChangeArrowheads="1"/>
            </p:cNvSpPr>
            <p:nvPr/>
          </p:nvSpPr>
          <p:spPr bwMode="auto">
            <a:xfrm rot="2049258">
              <a:off x="3284" y="3197"/>
              <a:ext cx="993" cy="9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8575" algn="ctr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45" name="Line 65"/>
            <p:cNvSpPr>
              <a:spLocks noChangeShapeType="1"/>
            </p:cNvSpPr>
            <p:nvPr/>
          </p:nvSpPr>
          <p:spPr bwMode="auto">
            <a:xfrm>
              <a:off x="3379" y="2478"/>
              <a:ext cx="0" cy="272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46" name="Freeform 66"/>
            <p:cNvSpPr>
              <a:spLocks/>
            </p:cNvSpPr>
            <p:nvPr/>
          </p:nvSpPr>
          <p:spPr bwMode="auto">
            <a:xfrm>
              <a:off x="2789" y="1661"/>
              <a:ext cx="595" cy="827"/>
            </a:xfrm>
            <a:custGeom>
              <a:avLst/>
              <a:gdLst/>
              <a:ahLst/>
              <a:cxnLst>
                <a:cxn ang="0">
                  <a:pos x="595" y="827"/>
                </a:cxn>
                <a:cxn ang="0">
                  <a:pos x="0" y="0"/>
                </a:cxn>
              </a:cxnLst>
              <a:rect l="0" t="0" r="r" b="b"/>
              <a:pathLst>
                <a:path w="595" h="827">
                  <a:moveTo>
                    <a:pt x="595" y="827"/>
                  </a:moveTo>
                  <a:lnTo>
                    <a:pt x="0" y="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47" name="Line 67"/>
            <p:cNvSpPr>
              <a:spLocks noChangeShapeType="1"/>
            </p:cNvSpPr>
            <p:nvPr/>
          </p:nvSpPr>
          <p:spPr bwMode="auto">
            <a:xfrm>
              <a:off x="4014" y="2091"/>
              <a:ext cx="0" cy="1088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78949" name="Text Box 69"/>
          <p:cNvSpPr txBox="1">
            <a:spLocks noChangeArrowheads="1"/>
          </p:cNvSpPr>
          <p:nvPr/>
        </p:nvSpPr>
        <p:spPr bwMode="auto">
          <a:xfrm>
            <a:off x="721974" y="765175"/>
            <a:ext cx="492443" cy="4449775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wrap="square">
            <a:spAutoFit/>
          </a:bodyPr>
          <a:lstStyle/>
          <a:p>
            <a:pPr marL="457200" indent="-457200"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多颗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树转换为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一颗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二叉树</a:t>
            </a:r>
          </a:p>
        </p:txBody>
      </p:sp>
      <p:grpSp>
        <p:nvGrpSpPr>
          <p:cNvPr id="6" name="组合 68"/>
          <p:cNvGrpSpPr/>
          <p:nvPr/>
        </p:nvGrpSpPr>
        <p:grpSpPr>
          <a:xfrm>
            <a:off x="2528910" y="1123950"/>
            <a:ext cx="4955562" cy="20622"/>
            <a:chOff x="2528910" y="1123950"/>
            <a:chExt cx="4955562" cy="20622"/>
          </a:xfrm>
        </p:grpSpPr>
        <p:cxnSp>
          <p:nvCxnSpPr>
            <p:cNvPr id="67" name="直接连接符 66"/>
            <p:cNvCxnSpPr>
              <a:stCxn id="378885" idx="6"/>
              <a:endCxn id="378887" idx="2"/>
            </p:cNvCxnSpPr>
            <p:nvPr/>
          </p:nvCxnSpPr>
          <p:spPr>
            <a:xfrm>
              <a:off x="2528910" y="1123950"/>
              <a:ext cx="1147763" cy="1588"/>
            </a:xfrm>
            <a:prstGeom prst="line">
              <a:avLst/>
            </a:prstGeom>
            <a:ln w="28575">
              <a:solidFill>
                <a:srgbClr val="663300"/>
              </a:solidFill>
              <a:prstDash val="dash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6764472" y="1142984"/>
              <a:ext cx="720000" cy="1588"/>
            </a:xfrm>
            <a:prstGeom prst="line">
              <a:avLst/>
            </a:prstGeom>
            <a:ln w="28575">
              <a:solidFill>
                <a:srgbClr val="663300"/>
              </a:solidFill>
              <a:prstDash val="dash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组合 71"/>
          <p:cNvGrpSpPr/>
          <p:nvPr/>
        </p:nvGrpSpPr>
        <p:grpSpPr>
          <a:xfrm>
            <a:off x="3000365" y="5572140"/>
            <a:ext cx="1928826" cy="757300"/>
            <a:chOff x="3000365" y="5572140"/>
            <a:chExt cx="1928826" cy="757300"/>
          </a:xfrm>
        </p:grpSpPr>
        <p:sp>
          <p:nvSpPr>
            <p:cNvPr id="378951" name="Text Box 71"/>
            <p:cNvSpPr txBox="1">
              <a:spLocks noChangeArrowheads="1"/>
            </p:cNvSpPr>
            <p:nvPr/>
          </p:nvSpPr>
          <p:spPr bwMode="auto">
            <a:xfrm>
              <a:off x="3000365" y="5929330"/>
              <a:ext cx="1928826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对应的二叉树</a:t>
              </a:r>
            </a:p>
          </p:txBody>
        </p:sp>
        <p:sp>
          <p:nvSpPr>
            <p:cNvPr id="71" name="右箭头 70"/>
            <p:cNvSpPr/>
            <p:nvPr/>
          </p:nvSpPr>
          <p:spPr>
            <a:xfrm rot="19091015">
              <a:off x="4071934" y="5572140"/>
              <a:ext cx="571504" cy="214314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70" name="灯片编号占位符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18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Oval 4"/>
          <p:cNvSpPr>
            <a:spLocks noChangeArrowheads="1"/>
          </p:cNvSpPr>
          <p:nvPr/>
        </p:nvSpPr>
        <p:spPr bwMode="auto">
          <a:xfrm>
            <a:off x="2363767" y="14493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78885" name="Oval 5"/>
          <p:cNvSpPr>
            <a:spLocks noChangeArrowheads="1"/>
          </p:cNvSpPr>
          <p:nvPr/>
        </p:nvSpPr>
        <p:spPr bwMode="auto">
          <a:xfrm>
            <a:off x="1571604" y="216846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78886" name="Oval 6"/>
          <p:cNvSpPr>
            <a:spLocks noChangeArrowheads="1"/>
          </p:cNvSpPr>
          <p:nvPr/>
        </p:nvSpPr>
        <p:spPr bwMode="auto">
          <a:xfrm>
            <a:off x="2363767" y="216846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78887" name="Oval 7"/>
          <p:cNvSpPr>
            <a:spLocks noChangeArrowheads="1"/>
          </p:cNvSpPr>
          <p:nvPr/>
        </p:nvSpPr>
        <p:spPr bwMode="auto">
          <a:xfrm>
            <a:off x="3151167" y="216846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78888" name="Oval 8"/>
          <p:cNvSpPr>
            <a:spLocks noChangeArrowheads="1"/>
          </p:cNvSpPr>
          <p:nvPr/>
        </p:nvSpPr>
        <p:spPr bwMode="auto">
          <a:xfrm>
            <a:off x="4379892" y="14493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78889" name="Oval 9"/>
          <p:cNvSpPr>
            <a:spLocks noChangeArrowheads="1"/>
          </p:cNvSpPr>
          <p:nvPr/>
        </p:nvSpPr>
        <p:spPr bwMode="auto">
          <a:xfrm>
            <a:off x="4379892" y="216846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78890" name="Oval 10"/>
          <p:cNvSpPr>
            <a:spLocks noChangeArrowheads="1"/>
          </p:cNvSpPr>
          <p:nvPr/>
        </p:nvSpPr>
        <p:spPr bwMode="auto">
          <a:xfrm>
            <a:off x="6324579" y="14493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78892" name="Oval 12"/>
          <p:cNvSpPr>
            <a:spLocks noChangeArrowheads="1"/>
          </p:cNvSpPr>
          <p:nvPr/>
        </p:nvSpPr>
        <p:spPr bwMode="auto">
          <a:xfrm>
            <a:off x="5819754" y="216846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378893" name="Oval 13"/>
          <p:cNvSpPr>
            <a:spLocks noChangeArrowheads="1"/>
          </p:cNvSpPr>
          <p:nvPr/>
        </p:nvSpPr>
        <p:spPr bwMode="auto">
          <a:xfrm>
            <a:off x="6900842" y="216846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378894" name="Freeform 14"/>
          <p:cNvSpPr>
            <a:spLocks/>
          </p:cNvSpPr>
          <p:nvPr/>
        </p:nvSpPr>
        <p:spPr bwMode="auto">
          <a:xfrm>
            <a:off x="1901804" y="1738250"/>
            <a:ext cx="488950" cy="463550"/>
          </a:xfrm>
          <a:custGeom>
            <a:avLst/>
            <a:gdLst/>
            <a:ahLst/>
            <a:cxnLst>
              <a:cxn ang="0">
                <a:pos x="308" y="0"/>
              </a:cxn>
              <a:cxn ang="0">
                <a:pos x="0" y="292"/>
              </a:cxn>
            </a:cxnLst>
            <a:rect l="0" t="0" r="r" b="b"/>
            <a:pathLst>
              <a:path w="308" h="292">
                <a:moveTo>
                  <a:pt x="308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897" name="Line 17"/>
          <p:cNvSpPr>
            <a:spLocks noChangeShapeType="1"/>
          </p:cNvSpPr>
          <p:nvPr/>
        </p:nvSpPr>
        <p:spPr bwMode="auto">
          <a:xfrm>
            <a:off x="4595792" y="1881125"/>
            <a:ext cx="0" cy="287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898" name="Freeform 18"/>
          <p:cNvSpPr>
            <a:spLocks/>
          </p:cNvSpPr>
          <p:nvPr/>
        </p:nvSpPr>
        <p:spPr bwMode="auto">
          <a:xfrm>
            <a:off x="6092804" y="1809687"/>
            <a:ext cx="304800" cy="373063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235"/>
              </a:cxn>
            </a:cxnLst>
            <a:rect l="0" t="0" r="r" b="b"/>
            <a:pathLst>
              <a:path w="192" h="235">
                <a:moveTo>
                  <a:pt x="192" y="0"/>
                </a:moveTo>
                <a:lnTo>
                  <a:pt x="0" y="235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579667" y="1738250"/>
            <a:ext cx="4483100" cy="438150"/>
            <a:chOff x="1383" y="301"/>
            <a:chExt cx="2824" cy="276"/>
          </a:xfrm>
        </p:grpSpPr>
        <p:sp>
          <p:nvSpPr>
            <p:cNvPr id="378895" name="Line 15"/>
            <p:cNvSpPr>
              <a:spLocks noChangeShapeType="1"/>
            </p:cNvSpPr>
            <p:nvPr/>
          </p:nvSpPr>
          <p:spPr bwMode="auto">
            <a:xfrm>
              <a:off x="1383" y="391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896" name="Freeform 16"/>
            <p:cNvSpPr>
              <a:spLocks/>
            </p:cNvSpPr>
            <p:nvPr/>
          </p:nvSpPr>
          <p:spPr bwMode="auto">
            <a:xfrm>
              <a:off x="1512" y="301"/>
              <a:ext cx="320" cy="2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0" y="276"/>
                </a:cxn>
              </a:cxnLst>
              <a:rect l="0" t="0" r="r" b="b"/>
              <a:pathLst>
                <a:path w="320" h="276">
                  <a:moveTo>
                    <a:pt x="0" y="0"/>
                  </a:moveTo>
                  <a:lnTo>
                    <a:pt x="320" y="27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899" name="Line 19"/>
            <p:cNvSpPr>
              <a:spLocks noChangeShapeType="1"/>
            </p:cNvSpPr>
            <p:nvPr/>
          </p:nvSpPr>
          <p:spPr bwMode="auto">
            <a:xfrm>
              <a:off x="3981" y="350"/>
              <a:ext cx="226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2003404" y="2384362"/>
            <a:ext cx="4897438" cy="0"/>
            <a:chOff x="2074842" y="2108493"/>
            <a:chExt cx="4897438" cy="0"/>
          </a:xfrm>
        </p:grpSpPr>
        <p:sp>
          <p:nvSpPr>
            <p:cNvPr id="378900" name="Line 20"/>
            <p:cNvSpPr>
              <a:spLocks noChangeShapeType="1"/>
            </p:cNvSpPr>
            <p:nvPr/>
          </p:nvSpPr>
          <p:spPr bwMode="auto">
            <a:xfrm>
              <a:off x="1020" y="708"/>
              <a:ext cx="726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01" name="Line 21"/>
            <p:cNvSpPr>
              <a:spLocks noChangeShapeType="1"/>
            </p:cNvSpPr>
            <p:nvPr/>
          </p:nvSpPr>
          <p:spPr bwMode="auto">
            <a:xfrm>
              <a:off x="3696" y="708"/>
              <a:ext cx="409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857224" y="1000108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或者</a:t>
            </a:r>
          </a:p>
        </p:txBody>
      </p:sp>
      <p:grpSp>
        <p:nvGrpSpPr>
          <p:cNvPr id="4" name="组合 79"/>
          <p:cNvGrpSpPr/>
          <p:nvPr/>
        </p:nvGrpSpPr>
        <p:grpSpPr>
          <a:xfrm>
            <a:off x="2660894" y="536498"/>
            <a:ext cx="3655483" cy="976063"/>
            <a:chOff x="2732332" y="71414"/>
            <a:chExt cx="3655483" cy="976063"/>
          </a:xfrm>
        </p:grpSpPr>
        <p:sp>
          <p:nvSpPr>
            <p:cNvPr id="73" name="Oval 4"/>
            <p:cNvSpPr>
              <a:spLocks noChangeArrowheads="1"/>
            </p:cNvSpPr>
            <p:nvPr/>
          </p:nvSpPr>
          <p:spPr bwMode="auto">
            <a:xfrm>
              <a:off x="4357686" y="7141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5" name="直接连接符 74"/>
            <p:cNvCxnSpPr>
              <a:stCxn id="73" idx="2"/>
              <a:endCxn id="378884" idx="7"/>
            </p:cNvCxnSpPr>
            <p:nvPr/>
          </p:nvCxnSpPr>
          <p:spPr>
            <a:xfrm rot="10800000" flipV="1">
              <a:off x="2732332" y="287313"/>
              <a:ext cx="1625355" cy="760163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73" idx="4"/>
              <a:endCxn id="378888" idx="0"/>
            </p:cNvCxnSpPr>
            <p:nvPr/>
          </p:nvCxnSpPr>
          <p:spPr>
            <a:xfrm rot="16200000" flipH="1">
              <a:off x="4344176" y="732624"/>
              <a:ext cx="481027" cy="22206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73" idx="6"/>
              <a:endCxn id="378890" idx="1"/>
            </p:cNvCxnSpPr>
            <p:nvPr/>
          </p:nvCxnSpPr>
          <p:spPr>
            <a:xfrm>
              <a:off x="4789486" y="287314"/>
              <a:ext cx="1598329" cy="760163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组合 81"/>
          <p:cNvGrpSpPr/>
          <p:nvPr/>
        </p:nvGrpSpPr>
        <p:grpSpPr>
          <a:xfrm>
            <a:off x="1714480" y="3028890"/>
            <a:ext cx="6286544" cy="1014534"/>
            <a:chOff x="1785918" y="2753021"/>
            <a:chExt cx="6286544" cy="1014534"/>
          </a:xfrm>
        </p:grpSpPr>
        <p:sp>
          <p:nvSpPr>
            <p:cNvPr id="72" name="下箭头 71"/>
            <p:cNvSpPr/>
            <p:nvPr/>
          </p:nvSpPr>
          <p:spPr>
            <a:xfrm>
              <a:off x="4500562" y="2753021"/>
              <a:ext cx="285752" cy="500066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785918" y="3367445"/>
              <a:ext cx="6286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按一颗树的方法转换，再删除增加的结点</a:t>
              </a:r>
            </a:p>
          </p:txBody>
        </p: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19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ext Box 2"/>
          <p:cNvSpPr txBox="1">
            <a:spLocks noChangeArrowheads="1"/>
          </p:cNvSpPr>
          <p:nvPr/>
        </p:nvSpPr>
        <p:spPr bwMode="auto">
          <a:xfrm>
            <a:off x="457200" y="488950"/>
            <a:ext cx="2890535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二叉树的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种基本形态：</a:t>
            </a:r>
            <a:endParaRPr kumimoji="1" lang="zh-CN" altLang="en-US" sz="2000" b="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368425" y="1173163"/>
            <a:ext cx="1584325" cy="1154099"/>
            <a:chOff x="1368425" y="1173163"/>
            <a:chExt cx="1584325" cy="1154099"/>
          </a:xfrm>
        </p:grpSpPr>
        <p:sp>
          <p:nvSpPr>
            <p:cNvPr id="223236" name="Freeform 4"/>
            <p:cNvSpPr>
              <a:spLocks/>
            </p:cNvSpPr>
            <p:nvPr/>
          </p:nvSpPr>
          <p:spPr bwMode="auto">
            <a:xfrm>
              <a:off x="1827225" y="1784337"/>
              <a:ext cx="649288" cy="542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9" y="342"/>
                </a:cxn>
              </a:cxnLst>
              <a:rect l="0" t="0" r="r" b="b"/>
              <a:pathLst>
                <a:path w="409" h="342">
                  <a:moveTo>
                    <a:pt x="0" y="0"/>
                  </a:moveTo>
                  <a:lnTo>
                    <a:pt x="409" y="34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23235" name="Oval 3"/>
            <p:cNvSpPr>
              <a:spLocks noChangeArrowheads="1"/>
            </p:cNvSpPr>
            <p:nvPr/>
          </p:nvSpPr>
          <p:spPr bwMode="auto">
            <a:xfrm>
              <a:off x="1882787" y="1795450"/>
              <a:ext cx="557213" cy="4953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23242" name="Comment 10"/>
            <p:cNvSpPr>
              <a:spLocks noChangeArrowheads="1"/>
            </p:cNvSpPr>
            <p:nvPr/>
          </p:nvSpPr>
          <p:spPr bwMode="auto">
            <a:xfrm>
              <a:off x="1368425" y="1173163"/>
              <a:ext cx="1584325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</a:t>
              </a:r>
              <a:r>
                <a:rPr lang="zh-CN" altLang="en-US" sz="2000" dirty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空树</a:t>
              </a:r>
              <a:endParaRPr kumimoji="1" lang="zh-CN" altLang="en-US" sz="2000" b="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157788" y="1052513"/>
            <a:ext cx="1790700" cy="1309674"/>
            <a:chOff x="5157788" y="1052513"/>
            <a:chExt cx="1790700" cy="1309674"/>
          </a:xfrm>
        </p:grpSpPr>
        <p:sp>
          <p:nvSpPr>
            <p:cNvPr id="223237" name="Oval 5"/>
            <p:cNvSpPr>
              <a:spLocks noChangeArrowheads="1"/>
            </p:cNvSpPr>
            <p:nvPr/>
          </p:nvSpPr>
          <p:spPr bwMode="auto">
            <a:xfrm>
              <a:off x="5710250" y="1643050"/>
              <a:ext cx="719138" cy="7191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r>
                <a:rPr kumimoji="1" lang="en-US" altLang="zh-CN" sz="2000" i="1" dirty="0">
                  <a:solidFill>
                    <a:srgbClr val="0000CC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</a:p>
          </p:txBody>
        </p:sp>
        <p:sp>
          <p:nvSpPr>
            <p:cNvPr id="223243" name="Comment 11"/>
            <p:cNvSpPr>
              <a:spLocks noChangeArrowheads="1"/>
            </p:cNvSpPr>
            <p:nvPr/>
          </p:nvSpPr>
          <p:spPr bwMode="auto">
            <a:xfrm>
              <a:off x="5157788" y="1052513"/>
              <a:ext cx="1790700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</a:t>
              </a:r>
              <a:r>
                <a:rPr lang="zh-CN" altLang="en-US" sz="2000" dirty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只</a:t>
              </a:r>
              <a:r>
                <a:rPr lang="zh-CN" altLang="en-US" sz="200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含根结点</a:t>
              </a:r>
              <a:endParaRPr kumimoji="1" lang="zh-CN" altLang="en-US" sz="2000" b="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8596" y="3224353"/>
            <a:ext cx="2085975" cy="2693847"/>
            <a:chOff x="428596" y="3224353"/>
            <a:chExt cx="2085975" cy="2693847"/>
          </a:xfrm>
        </p:grpSpPr>
        <p:sp>
          <p:nvSpPr>
            <p:cNvPr id="223238" name="AutoShape 6"/>
            <p:cNvSpPr>
              <a:spLocks noChangeArrowheads="1"/>
            </p:cNvSpPr>
            <p:nvPr/>
          </p:nvSpPr>
          <p:spPr bwMode="auto">
            <a:xfrm>
              <a:off x="428596" y="4911725"/>
              <a:ext cx="876300" cy="1006475"/>
            </a:xfrm>
            <a:prstGeom prst="wedgeEllipseCallout">
              <a:avLst>
                <a:gd name="adj1" fmla="val 59764"/>
                <a:gd name="adj2" fmla="val -93431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2000" b="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23247" name="Text Box 15"/>
            <p:cNvSpPr txBox="1">
              <a:spLocks noChangeArrowheads="1"/>
            </p:cNvSpPr>
            <p:nvPr/>
          </p:nvSpPr>
          <p:spPr bwMode="auto">
            <a:xfrm>
              <a:off x="715541" y="5194300"/>
              <a:ext cx="325730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i="1" dirty="0">
                  <a:solidFill>
                    <a:srgbClr val="0000CC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</a:t>
              </a:r>
              <a:endParaRPr kumimoji="1" lang="en-US" altLang="zh-CN" sz="2000" b="0" i="1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23250" name="Comment 18"/>
            <p:cNvSpPr>
              <a:spLocks noChangeArrowheads="1"/>
            </p:cNvSpPr>
            <p:nvPr/>
          </p:nvSpPr>
          <p:spPr bwMode="auto">
            <a:xfrm>
              <a:off x="463521" y="3224353"/>
              <a:ext cx="2051050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</a:t>
              </a:r>
              <a:r>
                <a:rPr lang="zh-CN" altLang="en-US" sz="2000" dirty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右子树为空树</a:t>
              </a:r>
              <a:endParaRPr kumimoji="1" lang="zh-CN" altLang="en-US" sz="2000" b="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1242962" y="3857628"/>
              <a:ext cx="719138" cy="7191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r>
                <a:rPr kumimoji="1" lang="en-US" altLang="zh-CN" sz="2000" i="1" dirty="0">
                  <a:solidFill>
                    <a:srgbClr val="0000CC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238471" y="3195778"/>
            <a:ext cx="2155825" cy="2766901"/>
            <a:chOff x="3238471" y="3195778"/>
            <a:chExt cx="2155825" cy="2766901"/>
          </a:xfrm>
        </p:grpSpPr>
        <p:sp>
          <p:nvSpPr>
            <p:cNvPr id="223239" name="AutoShape 7"/>
            <p:cNvSpPr>
              <a:spLocks noChangeArrowheads="1"/>
            </p:cNvSpPr>
            <p:nvPr/>
          </p:nvSpPr>
          <p:spPr bwMode="auto">
            <a:xfrm>
              <a:off x="4386234" y="4987936"/>
              <a:ext cx="857256" cy="974743"/>
            </a:xfrm>
            <a:prstGeom prst="wedgeEllipseCallout">
              <a:avLst>
                <a:gd name="adj1" fmla="val -75000"/>
                <a:gd name="adj2" fmla="val -97116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2000" b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23252" name="Comment 20"/>
            <p:cNvSpPr>
              <a:spLocks noChangeArrowheads="1"/>
            </p:cNvSpPr>
            <p:nvPr/>
          </p:nvSpPr>
          <p:spPr bwMode="auto">
            <a:xfrm>
              <a:off x="3238471" y="3195778"/>
              <a:ext cx="2155825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</a:t>
              </a:r>
              <a:r>
                <a:rPr lang="zh-CN" altLang="en-US" sz="2000" dirty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左子树为空树</a:t>
              </a:r>
              <a:endParaRPr kumimoji="1" lang="zh-CN" altLang="en-US" sz="2000" b="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23248" name="Text Box 16"/>
            <p:cNvSpPr txBox="1">
              <a:spLocks noChangeArrowheads="1"/>
            </p:cNvSpPr>
            <p:nvPr/>
          </p:nvSpPr>
          <p:spPr bwMode="auto">
            <a:xfrm>
              <a:off x="4600548" y="5276817"/>
              <a:ext cx="325730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i="1" dirty="0">
                  <a:solidFill>
                    <a:srgbClr val="0000CC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endParaRPr kumimoji="1" lang="en-US" altLang="zh-CN" sz="2000" b="0" i="1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3667096" y="3852871"/>
              <a:ext cx="719138" cy="7191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r>
                <a:rPr kumimoji="1" lang="en-US" altLang="zh-CN" sz="2000" i="1" dirty="0">
                  <a:solidFill>
                    <a:srgbClr val="0000CC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143636" y="2935428"/>
            <a:ext cx="2546368" cy="2993902"/>
            <a:chOff x="6143636" y="2935428"/>
            <a:chExt cx="2546368" cy="2993902"/>
          </a:xfrm>
        </p:grpSpPr>
        <p:sp>
          <p:nvSpPr>
            <p:cNvPr id="223253" name="Comment 21"/>
            <p:cNvSpPr>
              <a:spLocks noChangeArrowheads="1"/>
            </p:cNvSpPr>
            <p:nvPr/>
          </p:nvSpPr>
          <p:spPr bwMode="auto">
            <a:xfrm>
              <a:off x="6429388" y="2935428"/>
              <a:ext cx="1752600" cy="70788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</a:t>
              </a:r>
              <a:r>
                <a:rPr lang="zh-CN" altLang="en-US" sz="2000" dirty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左右子树均不为空树</a:t>
              </a:r>
              <a:endParaRPr kumimoji="1" lang="zh-CN" altLang="en-US" sz="2000" b="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6996134" y="3857628"/>
              <a:ext cx="719138" cy="7191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r>
                <a:rPr kumimoji="1" lang="en-US" altLang="zh-CN" sz="2000" i="1" dirty="0">
                  <a:solidFill>
                    <a:srgbClr val="0000CC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</a:p>
          </p:txBody>
        </p:sp>
        <p:sp>
          <p:nvSpPr>
            <p:cNvPr id="31" name="AutoShape 6"/>
            <p:cNvSpPr>
              <a:spLocks noChangeArrowheads="1"/>
            </p:cNvSpPr>
            <p:nvPr/>
          </p:nvSpPr>
          <p:spPr bwMode="auto">
            <a:xfrm>
              <a:off x="6143636" y="4922855"/>
              <a:ext cx="876300" cy="1006475"/>
            </a:xfrm>
            <a:prstGeom prst="wedgeEllipseCallout">
              <a:avLst>
                <a:gd name="adj1" fmla="val 59764"/>
                <a:gd name="adj2" fmla="val -93431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2000" b="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2" name="Text Box 15"/>
            <p:cNvSpPr txBox="1">
              <a:spLocks noChangeArrowheads="1"/>
            </p:cNvSpPr>
            <p:nvPr/>
          </p:nvSpPr>
          <p:spPr bwMode="auto">
            <a:xfrm>
              <a:off x="6462337" y="5211773"/>
              <a:ext cx="325730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i="1" dirty="0">
                  <a:solidFill>
                    <a:srgbClr val="0000CC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</a:t>
              </a:r>
              <a:endParaRPr kumimoji="1" lang="en-US" altLang="zh-CN" sz="2000" b="0" i="1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3" name="AutoShape 7"/>
            <p:cNvSpPr>
              <a:spLocks noChangeArrowheads="1"/>
            </p:cNvSpPr>
            <p:nvPr/>
          </p:nvSpPr>
          <p:spPr bwMode="auto">
            <a:xfrm>
              <a:off x="7832748" y="4929198"/>
              <a:ext cx="857256" cy="974743"/>
            </a:xfrm>
            <a:prstGeom prst="wedgeEllipseCallout">
              <a:avLst>
                <a:gd name="adj1" fmla="val -75000"/>
                <a:gd name="adj2" fmla="val -97116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2000" b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4" name="Text Box 16"/>
            <p:cNvSpPr txBox="1">
              <a:spLocks noChangeArrowheads="1"/>
            </p:cNvSpPr>
            <p:nvPr/>
          </p:nvSpPr>
          <p:spPr bwMode="auto">
            <a:xfrm>
              <a:off x="8072462" y="5230779"/>
              <a:ext cx="325730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i="1" dirty="0">
                  <a:solidFill>
                    <a:srgbClr val="0000CC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endParaRPr kumimoji="1" lang="en-US" altLang="zh-CN" sz="2000" b="0" i="1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2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1000108"/>
            <a:ext cx="7500990" cy="1601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设森林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zh-CN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中有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棵树，第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棵树的结点个数分别为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，则与森林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zh-CN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对应的二叉树根结点的左子树上的结点个数是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3000"/>
              </a:lnSpc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A.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-1	 </a:t>
            </a:r>
            <a:r>
              <a:rPr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B.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	  C. 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	   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D.b</a:t>
            </a:r>
            <a:r>
              <a:rPr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endParaRPr lang="zh-CN" altLang="zh-CN" sz="2000" i="1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785818" y="142853"/>
            <a:ext cx="1000100" cy="785817"/>
            <a:chOff x="5691204" y="3835411"/>
            <a:chExt cx="1238250" cy="1236663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7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9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643042" y="3857628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答案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0100" y="2928934"/>
            <a:ext cx="6929486" cy="82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转换的二叉树中，</a:t>
            </a:r>
            <a:r>
              <a:rPr lang="zh-CN" altLang="zh-CN" sz="2000" dirty="0"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根结点及左子树的结点</a:t>
            </a:r>
            <a:r>
              <a:rPr lang="zh-CN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由第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棵树中的结点构成的，所以左子树上的结点个数为</a:t>
            </a:r>
            <a:r>
              <a:rPr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20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896621"/>
            <a:ext cx="764386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设一棵二叉树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是由森林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转换而来的，若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中有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个非叶子结点，则二叉树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中无右孩子的结点个数为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3000"/>
              </a:lnSpc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A.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-1	   </a:t>
            </a:r>
            <a:r>
              <a:rPr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B.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	      C.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+1	   D.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+2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8095" y="5215053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答案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/>
          </a:p>
        </p:txBody>
      </p:sp>
      <p:grpSp>
        <p:nvGrpSpPr>
          <p:cNvPr id="2" name="组合 4"/>
          <p:cNvGrpSpPr/>
          <p:nvPr/>
        </p:nvGrpSpPr>
        <p:grpSpPr>
          <a:xfrm>
            <a:off x="785818" y="142853"/>
            <a:ext cx="1000100" cy="785817"/>
            <a:chOff x="5691204" y="3835411"/>
            <a:chExt cx="1238250" cy="1236663"/>
          </a:xfrm>
        </p:grpSpPr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8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9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0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85786" y="2571744"/>
            <a:ext cx="5643602" cy="241473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中每个非</a:t>
            </a:r>
            <a:r>
              <a:rPr lang="zh-CN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叶子结点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一定有一个最右孩子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（只有一个孩子结点</a:t>
            </a:r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时，</a:t>
            </a:r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就是最右孩子）。</a:t>
            </a:r>
            <a:endParaRPr lang="en-US" altLang="zh-CN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在转换的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中，</a:t>
            </a:r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一定</a:t>
            </a:r>
            <a:r>
              <a:rPr lang="zh-CN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无右孩子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的根结点在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中一定</a:t>
            </a:r>
            <a:r>
              <a:rPr lang="zh-CN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无右孩子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6" name="组合 15"/>
          <p:cNvGrpSpPr/>
          <p:nvPr/>
        </p:nvGrpSpPr>
        <p:grpSpPr>
          <a:xfrm>
            <a:off x="6572264" y="2786058"/>
            <a:ext cx="571504" cy="1000132"/>
            <a:chOff x="6572264" y="2786058"/>
            <a:chExt cx="571504" cy="1000132"/>
          </a:xfrm>
        </p:grpSpPr>
        <p:sp>
          <p:nvSpPr>
            <p:cNvPr id="12" name="右大括号 11"/>
            <p:cNvSpPr/>
            <p:nvPr/>
          </p:nvSpPr>
          <p:spPr>
            <a:xfrm>
              <a:off x="6572264" y="2786058"/>
              <a:ext cx="142876" cy="1000132"/>
            </a:xfrm>
            <a:prstGeom prst="rightBrace">
              <a:avLst/>
            </a:prstGeom>
            <a:ln w="19050"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43702" y="3100328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 i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组合 16"/>
          <p:cNvGrpSpPr/>
          <p:nvPr/>
        </p:nvGrpSpPr>
        <p:grpSpPr>
          <a:xfrm>
            <a:off x="6572264" y="4027816"/>
            <a:ext cx="571504" cy="504000"/>
            <a:chOff x="6572264" y="4027816"/>
            <a:chExt cx="571504" cy="504000"/>
          </a:xfrm>
        </p:grpSpPr>
        <p:sp>
          <p:nvSpPr>
            <p:cNvPr id="14" name="右大括号 13"/>
            <p:cNvSpPr/>
            <p:nvPr/>
          </p:nvSpPr>
          <p:spPr>
            <a:xfrm>
              <a:off x="6572264" y="4027816"/>
              <a:ext cx="142876" cy="504000"/>
            </a:xfrm>
            <a:prstGeom prst="rightBrace">
              <a:avLst/>
            </a:prstGeom>
            <a:ln w="19050"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43702" y="4086172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21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2873350" y="3690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3107" name="Oval 3"/>
          <p:cNvSpPr>
            <a:spLocks noChangeArrowheads="1"/>
          </p:cNvSpPr>
          <p:nvPr/>
        </p:nvSpPr>
        <p:spPr bwMode="auto">
          <a:xfrm>
            <a:off x="3016225" y="19177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03108" name="Oval 4"/>
          <p:cNvSpPr>
            <a:spLocks noChangeArrowheads="1"/>
          </p:cNvSpPr>
          <p:nvPr/>
        </p:nvSpPr>
        <p:spPr bwMode="auto">
          <a:xfrm>
            <a:off x="2343125" y="25082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03110" name="Freeform 6"/>
          <p:cNvSpPr>
            <a:spLocks/>
          </p:cNvSpPr>
          <p:nvPr/>
        </p:nvSpPr>
        <p:spPr bwMode="auto">
          <a:xfrm>
            <a:off x="2690788" y="2252663"/>
            <a:ext cx="349250" cy="315912"/>
          </a:xfrm>
          <a:custGeom>
            <a:avLst/>
            <a:gdLst/>
            <a:ahLst/>
            <a:cxnLst>
              <a:cxn ang="0">
                <a:pos x="220" y="0"/>
              </a:cxn>
              <a:cxn ang="0">
                <a:pos x="0" y="199"/>
              </a:cxn>
            </a:cxnLst>
            <a:rect l="0" t="0" r="r" b="b"/>
            <a:pathLst>
              <a:path w="220" h="199">
                <a:moveTo>
                  <a:pt x="220" y="0"/>
                </a:moveTo>
                <a:lnTo>
                  <a:pt x="0" y="199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3113" name="Oval 9"/>
          <p:cNvSpPr>
            <a:spLocks noChangeArrowheads="1"/>
          </p:cNvSpPr>
          <p:nvPr/>
        </p:nvSpPr>
        <p:spPr bwMode="auto">
          <a:xfrm>
            <a:off x="1158850" y="39211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03114" name="Oval 10"/>
          <p:cNvSpPr>
            <a:spLocks noChangeArrowheads="1"/>
          </p:cNvSpPr>
          <p:nvPr/>
        </p:nvSpPr>
        <p:spPr bwMode="auto">
          <a:xfrm>
            <a:off x="2024038" y="39211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03115" name="Oval 11"/>
          <p:cNvSpPr>
            <a:spLocks noChangeArrowheads="1"/>
          </p:cNvSpPr>
          <p:nvPr/>
        </p:nvSpPr>
        <p:spPr bwMode="auto">
          <a:xfrm>
            <a:off x="1590650" y="32718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03116" name="Freeform 12"/>
          <p:cNvSpPr>
            <a:spLocks/>
          </p:cNvSpPr>
          <p:nvPr/>
        </p:nvSpPr>
        <p:spPr bwMode="auto">
          <a:xfrm>
            <a:off x="1881163" y="2841625"/>
            <a:ext cx="488950" cy="463550"/>
          </a:xfrm>
          <a:custGeom>
            <a:avLst/>
            <a:gdLst/>
            <a:ahLst/>
            <a:cxnLst>
              <a:cxn ang="0">
                <a:pos x="308" y="0"/>
              </a:cxn>
              <a:cxn ang="0">
                <a:pos x="0" y="292"/>
              </a:cxn>
            </a:cxnLst>
            <a:rect l="0" t="0" r="r" b="b"/>
            <a:pathLst>
              <a:path w="308" h="292">
                <a:moveTo>
                  <a:pt x="308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3121" name="Line 17"/>
          <p:cNvSpPr>
            <a:spLocks noChangeShapeType="1"/>
          </p:cNvSpPr>
          <p:nvPr/>
        </p:nvSpPr>
        <p:spPr bwMode="auto">
          <a:xfrm flipH="1">
            <a:off x="1455713" y="3651250"/>
            <a:ext cx="217487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3123" name="Oval 19"/>
          <p:cNvSpPr>
            <a:spLocks noChangeArrowheads="1"/>
          </p:cNvSpPr>
          <p:nvPr/>
        </p:nvSpPr>
        <p:spPr bwMode="auto">
          <a:xfrm>
            <a:off x="2670150" y="39211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03124" name="Oval 20"/>
          <p:cNvSpPr>
            <a:spLocks noChangeArrowheads="1"/>
          </p:cNvSpPr>
          <p:nvPr/>
        </p:nvSpPr>
        <p:spPr bwMode="auto">
          <a:xfrm>
            <a:off x="3535338" y="39211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303125" name="Oval 21"/>
          <p:cNvSpPr>
            <a:spLocks noChangeArrowheads="1"/>
          </p:cNvSpPr>
          <p:nvPr/>
        </p:nvSpPr>
        <p:spPr bwMode="auto">
          <a:xfrm>
            <a:off x="3101950" y="32718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03126" name="Line 22"/>
          <p:cNvSpPr>
            <a:spLocks noChangeShapeType="1"/>
          </p:cNvSpPr>
          <p:nvPr/>
        </p:nvSpPr>
        <p:spPr bwMode="auto">
          <a:xfrm flipH="1">
            <a:off x="2967013" y="3651250"/>
            <a:ext cx="217487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958950" y="2822575"/>
            <a:ext cx="1739900" cy="1119188"/>
            <a:chOff x="753" y="1097"/>
            <a:chExt cx="1096" cy="705"/>
          </a:xfrm>
        </p:grpSpPr>
        <p:sp>
          <p:nvSpPr>
            <p:cNvPr id="303118" name="Freeform 14"/>
            <p:cNvSpPr>
              <a:spLocks/>
            </p:cNvSpPr>
            <p:nvPr/>
          </p:nvSpPr>
          <p:spPr bwMode="auto">
            <a:xfrm>
              <a:off x="1254" y="1097"/>
              <a:ext cx="326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6" y="288"/>
                </a:cxn>
              </a:cxnLst>
              <a:rect l="0" t="0" r="r" b="b"/>
              <a:pathLst>
                <a:path w="326" h="288">
                  <a:moveTo>
                    <a:pt x="0" y="0"/>
                  </a:moveTo>
                  <a:lnTo>
                    <a:pt x="326" y="28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3122" name="Freeform 18"/>
            <p:cNvSpPr>
              <a:spLocks/>
            </p:cNvSpPr>
            <p:nvPr/>
          </p:nvSpPr>
          <p:spPr bwMode="auto">
            <a:xfrm>
              <a:off x="753" y="1616"/>
              <a:ext cx="144" cy="1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86"/>
                </a:cxn>
              </a:cxnLst>
              <a:rect l="0" t="0" r="r" b="b"/>
              <a:pathLst>
                <a:path w="144" h="186">
                  <a:moveTo>
                    <a:pt x="0" y="0"/>
                  </a:moveTo>
                  <a:lnTo>
                    <a:pt x="144" y="18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3127" name="Freeform 23"/>
            <p:cNvSpPr>
              <a:spLocks/>
            </p:cNvSpPr>
            <p:nvPr/>
          </p:nvSpPr>
          <p:spPr bwMode="auto">
            <a:xfrm>
              <a:off x="1705" y="1616"/>
              <a:ext cx="144" cy="1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86"/>
                </a:cxn>
              </a:cxnLst>
              <a:rect l="0" t="0" r="r" b="b"/>
              <a:pathLst>
                <a:path w="144" h="186">
                  <a:moveTo>
                    <a:pt x="0" y="0"/>
                  </a:moveTo>
                  <a:lnTo>
                    <a:pt x="144" y="18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311375" y="2278063"/>
            <a:ext cx="1547813" cy="1655762"/>
            <a:chOff x="975" y="754"/>
            <a:chExt cx="975" cy="1043"/>
          </a:xfrm>
        </p:grpSpPr>
        <p:sp>
          <p:nvSpPr>
            <p:cNvPr id="303128" name="Freeform 24"/>
            <p:cNvSpPr>
              <a:spLocks/>
            </p:cNvSpPr>
            <p:nvPr/>
          </p:nvSpPr>
          <p:spPr bwMode="auto">
            <a:xfrm>
              <a:off x="1565" y="799"/>
              <a:ext cx="127" cy="5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" y="180"/>
                </a:cxn>
                <a:cxn ang="0">
                  <a:pos x="127" y="311"/>
                </a:cxn>
                <a:cxn ang="0">
                  <a:pos x="126" y="420"/>
                </a:cxn>
                <a:cxn ang="0">
                  <a:pos x="89" y="579"/>
                </a:cxn>
              </a:cxnLst>
              <a:rect l="0" t="0" r="r" b="b"/>
              <a:pathLst>
                <a:path w="127" h="579">
                  <a:moveTo>
                    <a:pt x="0" y="0"/>
                  </a:moveTo>
                  <a:lnTo>
                    <a:pt x="78" y="180"/>
                  </a:lnTo>
                  <a:lnTo>
                    <a:pt x="127" y="311"/>
                  </a:lnTo>
                  <a:lnTo>
                    <a:pt x="126" y="420"/>
                  </a:lnTo>
                  <a:lnTo>
                    <a:pt x="89" y="579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ysDot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3129" name="Freeform 25"/>
            <p:cNvSpPr>
              <a:spLocks/>
            </p:cNvSpPr>
            <p:nvPr/>
          </p:nvSpPr>
          <p:spPr bwMode="auto">
            <a:xfrm>
              <a:off x="975" y="1162"/>
              <a:ext cx="189" cy="635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189" y="200"/>
                </a:cxn>
                <a:cxn ang="0">
                  <a:pos x="171" y="350"/>
                </a:cxn>
                <a:cxn ang="0">
                  <a:pos x="129" y="506"/>
                </a:cxn>
                <a:cxn ang="0">
                  <a:pos x="0" y="635"/>
                </a:cxn>
              </a:cxnLst>
              <a:rect l="0" t="0" r="r" b="b"/>
              <a:pathLst>
                <a:path w="189" h="635">
                  <a:moveTo>
                    <a:pt x="136" y="0"/>
                  </a:moveTo>
                  <a:lnTo>
                    <a:pt x="189" y="200"/>
                  </a:lnTo>
                  <a:lnTo>
                    <a:pt x="171" y="350"/>
                  </a:lnTo>
                  <a:lnTo>
                    <a:pt x="129" y="506"/>
                  </a:lnTo>
                  <a:lnTo>
                    <a:pt x="0" y="635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ysDot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3130" name="Freeform 26"/>
            <p:cNvSpPr>
              <a:spLocks/>
            </p:cNvSpPr>
            <p:nvPr/>
          </p:nvSpPr>
          <p:spPr bwMode="auto">
            <a:xfrm>
              <a:off x="1655" y="754"/>
              <a:ext cx="295" cy="10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5" y="308"/>
                </a:cxn>
                <a:cxn ang="0">
                  <a:pos x="289" y="530"/>
                </a:cxn>
                <a:cxn ang="0">
                  <a:pos x="295" y="794"/>
                </a:cxn>
                <a:cxn ang="0">
                  <a:pos x="272" y="1043"/>
                </a:cxn>
              </a:cxnLst>
              <a:rect l="0" t="0" r="r" b="b"/>
              <a:pathLst>
                <a:path w="295" h="1043">
                  <a:moveTo>
                    <a:pt x="0" y="0"/>
                  </a:moveTo>
                  <a:lnTo>
                    <a:pt x="205" y="308"/>
                  </a:lnTo>
                  <a:lnTo>
                    <a:pt x="289" y="530"/>
                  </a:lnTo>
                  <a:lnTo>
                    <a:pt x="295" y="794"/>
                  </a:lnTo>
                  <a:lnTo>
                    <a:pt x="272" y="1043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ysDot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3131" name="AutoShape 27"/>
          <p:cNvSpPr>
            <a:spLocks noChangeArrowheads="1"/>
          </p:cNvSpPr>
          <p:nvPr/>
        </p:nvSpPr>
        <p:spPr bwMode="auto">
          <a:xfrm>
            <a:off x="4614838" y="2997200"/>
            <a:ext cx="647700" cy="360000"/>
          </a:xfrm>
          <a:prstGeom prst="rightArrow">
            <a:avLst>
              <a:gd name="adj1" fmla="val 50000"/>
              <a:gd name="adj2" fmla="val 37363"/>
            </a:avLst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5556225" y="1917700"/>
            <a:ext cx="2947988" cy="2506663"/>
            <a:chOff x="3210" y="1208"/>
            <a:chExt cx="1857" cy="1579"/>
          </a:xfrm>
        </p:grpSpPr>
        <p:sp>
          <p:nvSpPr>
            <p:cNvPr id="303146" name="Freeform 42"/>
            <p:cNvSpPr>
              <a:spLocks/>
            </p:cNvSpPr>
            <p:nvPr/>
          </p:nvSpPr>
          <p:spPr bwMode="auto">
            <a:xfrm>
              <a:off x="4385" y="1392"/>
              <a:ext cx="456" cy="2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456" y="252"/>
                </a:cxn>
              </a:cxnLst>
              <a:rect l="0" t="0" r="r" b="b"/>
              <a:pathLst>
                <a:path w="456" h="252">
                  <a:moveTo>
                    <a:pt x="0" y="0"/>
                  </a:moveTo>
                  <a:lnTo>
                    <a:pt x="30" y="0"/>
                  </a:lnTo>
                  <a:lnTo>
                    <a:pt x="456" y="25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3132" name="Oval 28"/>
            <p:cNvSpPr>
              <a:spLocks noChangeArrowheads="1"/>
            </p:cNvSpPr>
            <p:nvPr/>
          </p:nvSpPr>
          <p:spPr bwMode="auto">
            <a:xfrm>
              <a:off x="4138" y="1208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03133" name="Oval 29"/>
            <p:cNvSpPr>
              <a:spLocks noChangeArrowheads="1"/>
            </p:cNvSpPr>
            <p:nvPr/>
          </p:nvSpPr>
          <p:spPr bwMode="auto">
            <a:xfrm>
              <a:off x="3685" y="1625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03134" name="Freeform 30"/>
            <p:cNvSpPr>
              <a:spLocks/>
            </p:cNvSpPr>
            <p:nvPr/>
          </p:nvSpPr>
          <p:spPr bwMode="auto">
            <a:xfrm>
              <a:off x="3903" y="1410"/>
              <a:ext cx="254" cy="241"/>
            </a:xfrm>
            <a:custGeom>
              <a:avLst/>
              <a:gdLst/>
              <a:ahLst/>
              <a:cxnLst>
                <a:cxn ang="0">
                  <a:pos x="254" y="0"/>
                </a:cxn>
                <a:cxn ang="0">
                  <a:pos x="0" y="241"/>
                </a:cxn>
              </a:cxnLst>
              <a:rect l="0" t="0" r="r" b="b"/>
              <a:pathLst>
                <a:path w="254" h="241">
                  <a:moveTo>
                    <a:pt x="254" y="0"/>
                  </a:moveTo>
                  <a:lnTo>
                    <a:pt x="0" y="241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3135" name="Oval 31"/>
            <p:cNvSpPr>
              <a:spLocks noChangeArrowheads="1"/>
            </p:cNvSpPr>
            <p:nvPr/>
          </p:nvSpPr>
          <p:spPr bwMode="auto">
            <a:xfrm>
              <a:off x="3210" y="2515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03136" name="Oval 32"/>
            <p:cNvSpPr>
              <a:spLocks noChangeArrowheads="1"/>
            </p:cNvSpPr>
            <p:nvPr/>
          </p:nvSpPr>
          <p:spPr bwMode="auto">
            <a:xfrm>
              <a:off x="3913" y="2115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03137" name="Oval 33"/>
            <p:cNvSpPr>
              <a:spLocks noChangeArrowheads="1"/>
            </p:cNvSpPr>
            <p:nvPr/>
          </p:nvSpPr>
          <p:spPr bwMode="auto">
            <a:xfrm>
              <a:off x="3434" y="2106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03138" name="Freeform 34"/>
            <p:cNvSpPr>
              <a:spLocks/>
            </p:cNvSpPr>
            <p:nvPr/>
          </p:nvSpPr>
          <p:spPr bwMode="auto">
            <a:xfrm>
              <a:off x="3605" y="1866"/>
              <a:ext cx="138" cy="252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0" y="252"/>
                </a:cxn>
              </a:cxnLst>
              <a:rect l="0" t="0" r="r" b="b"/>
              <a:pathLst>
                <a:path w="138" h="252">
                  <a:moveTo>
                    <a:pt x="138" y="0"/>
                  </a:moveTo>
                  <a:lnTo>
                    <a:pt x="0" y="252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3139" name="Freeform 35"/>
            <p:cNvSpPr>
              <a:spLocks/>
            </p:cNvSpPr>
            <p:nvPr/>
          </p:nvSpPr>
          <p:spPr bwMode="auto">
            <a:xfrm>
              <a:off x="4481" y="1884"/>
              <a:ext cx="1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</a:cxnLst>
              <a:rect l="0" t="0" r="r" b="b"/>
              <a:pathLst>
                <a:path w="1" h="240">
                  <a:moveTo>
                    <a:pt x="0" y="0"/>
                  </a:moveTo>
                  <a:lnTo>
                    <a:pt x="0" y="24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3140" name="Freeform 36"/>
            <p:cNvSpPr>
              <a:spLocks/>
            </p:cNvSpPr>
            <p:nvPr/>
          </p:nvSpPr>
          <p:spPr bwMode="auto">
            <a:xfrm>
              <a:off x="3377" y="2346"/>
              <a:ext cx="114" cy="174"/>
            </a:xfrm>
            <a:custGeom>
              <a:avLst/>
              <a:gdLst/>
              <a:ahLst/>
              <a:cxnLst>
                <a:cxn ang="0">
                  <a:pos x="114" y="0"/>
                </a:cxn>
                <a:cxn ang="0">
                  <a:pos x="0" y="174"/>
                </a:cxn>
              </a:cxnLst>
              <a:rect l="0" t="0" r="r" b="b"/>
              <a:pathLst>
                <a:path w="114" h="174">
                  <a:moveTo>
                    <a:pt x="114" y="0"/>
                  </a:moveTo>
                  <a:lnTo>
                    <a:pt x="0" y="17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3141" name="Freeform 37"/>
            <p:cNvSpPr>
              <a:spLocks/>
            </p:cNvSpPr>
            <p:nvPr/>
          </p:nvSpPr>
          <p:spPr bwMode="auto">
            <a:xfrm>
              <a:off x="4331" y="1464"/>
              <a:ext cx="108" cy="1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" y="156"/>
                </a:cxn>
              </a:cxnLst>
              <a:rect l="0" t="0" r="r" b="b"/>
              <a:pathLst>
                <a:path w="108" h="156">
                  <a:moveTo>
                    <a:pt x="0" y="0"/>
                  </a:moveTo>
                  <a:lnTo>
                    <a:pt x="108" y="15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3142" name="Oval 38"/>
            <p:cNvSpPr>
              <a:spLocks noChangeArrowheads="1"/>
            </p:cNvSpPr>
            <p:nvPr/>
          </p:nvSpPr>
          <p:spPr bwMode="auto">
            <a:xfrm>
              <a:off x="4341" y="2115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303143" name="Oval 39"/>
            <p:cNvSpPr>
              <a:spLocks noChangeArrowheads="1"/>
            </p:cNvSpPr>
            <p:nvPr/>
          </p:nvSpPr>
          <p:spPr bwMode="auto">
            <a:xfrm>
              <a:off x="4795" y="1616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303144" name="Oval 40"/>
            <p:cNvSpPr>
              <a:spLocks noChangeArrowheads="1"/>
            </p:cNvSpPr>
            <p:nvPr/>
          </p:nvSpPr>
          <p:spPr bwMode="auto">
            <a:xfrm>
              <a:off x="4341" y="1616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03145" name="Freeform 41"/>
            <p:cNvSpPr>
              <a:spLocks/>
            </p:cNvSpPr>
            <p:nvPr/>
          </p:nvSpPr>
          <p:spPr bwMode="auto">
            <a:xfrm>
              <a:off x="3911" y="1866"/>
              <a:ext cx="138" cy="2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8" y="251"/>
                </a:cxn>
              </a:cxnLst>
              <a:rect l="0" t="0" r="r" b="b"/>
              <a:pathLst>
                <a:path w="138" h="251">
                  <a:moveTo>
                    <a:pt x="0" y="0"/>
                  </a:moveTo>
                  <a:lnTo>
                    <a:pt x="138" y="251"/>
                  </a:ln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436221" y="1285860"/>
            <a:ext cx="492443" cy="49292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将一棵二叉树还原为一棵树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571472" y="428604"/>
            <a:ext cx="3429024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2</a:t>
            </a:r>
            <a:r>
              <a:rPr kumimoji="1"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、二叉树还原为森林、树</a:t>
            </a:r>
            <a:endParaRPr kumimoji="1" lang="zh-CN" altLang="en-US" sz="20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5" name="组合 47"/>
          <p:cNvGrpSpPr/>
          <p:nvPr/>
        </p:nvGrpSpPr>
        <p:grpSpPr>
          <a:xfrm>
            <a:off x="6572264" y="4357694"/>
            <a:ext cx="1335116" cy="900176"/>
            <a:chOff x="6572264" y="4357694"/>
            <a:chExt cx="1335116" cy="900176"/>
          </a:xfrm>
        </p:grpSpPr>
        <p:sp>
          <p:nvSpPr>
            <p:cNvPr id="303154" name="Text Box 50"/>
            <p:cNvSpPr txBox="1">
              <a:spLocks noChangeArrowheads="1"/>
            </p:cNvSpPr>
            <p:nvPr/>
          </p:nvSpPr>
          <p:spPr bwMode="auto">
            <a:xfrm>
              <a:off x="6572264" y="4857760"/>
              <a:ext cx="1335116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仿宋" pitchFamily="49" charset="-122"/>
                  <a:ea typeface="仿宋" pitchFamily="49" charset="-122"/>
                </a:rPr>
                <a:t>还原的树</a:t>
              </a:r>
            </a:p>
          </p:txBody>
        </p:sp>
        <p:sp>
          <p:nvSpPr>
            <p:cNvPr id="47" name="上箭头 46"/>
            <p:cNvSpPr/>
            <p:nvPr/>
          </p:nvSpPr>
          <p:spPr>
            <a:xfrm>
              <a:off x="7072330" y="4357694"/>
              <a:ext cx="214314" cy="357190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143107" y="5286388"/>
            <a:ext cx="4259255" cy="78213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3"/>
              </a:buBlip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左孩子关系恢复为长子关系</a:t>
            </a:r>
            <a:endParaRPr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3"/>
              </a:buBlip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右孩子关系恢复为兄弟关系</a:t>
            </a: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22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31" grpId="0" animBg="1"/>
      <p:bldP spid="49" grpId="0" animBg="1"/>
      <p:bldP spid="4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81" name="Oval 5"/>
          <p:cNvSpPr>
            <a:spLocks noChangeArrowheads="1"/>
          </p:cNvSpPr>
          <p:nvPr/>
        </p:nvSpPr>
        <p:spPr bwMode="auto">
          <a:xfrm>
            <a:off x="3771931" y="34290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82982" name="Oval 6"/>
          <p:cNvSpPr>
            <a:spLocks noChangeArrowheads="1"/>
          </p:cNvSpPr>
          <p:nvPr/>
        </p:nvSpPr>
        <p:spPr bwMode="auto">
          <a:xfrm>
            <a:off x="3267106" y="40767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382983" name="Oval 7"/>
          <p:cNvSpPr>
            <a:spLocks noChangeArrowheads="1"/>
          </p:cNvSpPr>
          <p:nvPr/>
        </p:nvSpPr>
        <p:spPr bwMode="auto">
          <a:xfrm>
            <a:off x="3916393" y="45815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382984" name="Freeform 8"/>
          <p:cNvSpPr>
            <a:spLocks/>
          </p:cNvSpPr>
          <p:nvPr/>
        </p:nvSpPr>
        <p:spPr bwMode="auto">
          <a:xfrm>
            <a:off x="3576668" y="3778250"/>
            <a:ext cx="238125" cy="333375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210"/>
              </a:cxn>
            </a:cxnLst>
            <a:rect l="0" t="0" r="r" b="b"/>
            <a:pathLst>
              <a:path w="150" h="210">
                <a:moveTo>
                  <a:pt x="150" y="0"/>
                </a:moveTo>
                <a:lnTo>
                  <a:pt x="0" y="21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5" name="Freeform 9"/>
          <p:cNvSpPr>
            <a:spLocks/>
          </p:cNvSpPr>
          <p:nvPr/>
        </p:nvSpPr>
        <p:spPr bwMode="auto">
          <a:xfrm>
            <a:off x="3690968" y="4387850"/>
            <a:ext cx="304800" cy="238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150"/>
              </a:cxn>
            </a:cxnLst>
            <a:rect l="0" t="0" r="r" b="b"/>
            <a:pathLst>
              <a:path w="192" h="150">
                <a:moveTo>
                  <a:pt x="0" y="0"/>
                </a:moveTo>
                <a:lnTo>
                  <a:pt x="192" y="15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6" name="Oval 10"/>
          <p:cNvSpPr>
            <a:spLocks noChangeArrowheads="1"/>
          </p:cNvSpPr>
          <p:nvPr/>
        </p:nvSpPr>
        <p:spPr bwMode="auto">
          <a:xfrm>
            <a:off x="2260631" y="206057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82987" name="Oval 11"/>
          <p:cNvSpPr>
            <a:spLocks noChangeArrowheads="1"/>
          </p:cNvSpPr>
          <p:nvPr/>
        </p:nvSpPr>
        <p:spPr bwMode="auto">
          <a:xfrm>
            <a:off x="1466881" y="27797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2988" name="Oval 12"/>
          <p:cNvSpPr>
            <a:spLocks noChangeArrowheads="1"/>
          </p:cNvSpPr>
          <p:nvPr/>
        </p:nvSpPr>
        <p:spPr bwMode="auto">
          <a:xfrm>
            <a:off x="1898681" y="35020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82989" name="Oval 13"/>
          <p:cNvSpPr>
            <a:spLocks noChangeArrowheads="1"/>
          </p:cNvSpPr>
          <p:nvPr/>
        </p:nvSpPr>
        <p:spPr bwMode="auto">
          <a:xfrm>
            <a:off x="2403506" y="40767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82990" name="Freeform 14"/>
          <p:cNvSpPr>
            <a:spLocks/>
          </p:cNvSpPr>
          <p:nvPr/>
        </p:nvSpPr>
        <p:spPr bwMode="auto">
          <a:xfrm>
            <a:off x="1843118" y="2387600"/>
            <a:ext cx="457200" cy="457200"/>
          </a:xfrm>
          <a:custGeom>
            <a:avLst/>
            <a:gdLst/>
            <a:ahLst/>
            <a:cxnLst>
              <a:cxn ang="0">
                <a:pos x="288" y="0"/>
              </a:cxn>
              <a:cxn ang="0">
                <a:pos x="0" y="288"/>
              </a:cxn>
            </a:cxnLst>
            <a:rect l="0" t="0" r="r" b="b"/>
            <a:pathLst>
              <a:path w="288" h="288">
                <a:moveTo>
                  <a:pt x="288" y="0"/>
                </a:moveTo>
                <a:lnTo>
                  <a:pt x="0" y="288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91" name="Freeform 15"/>
          <p:cNvSpPr>
            <a:spLocks/>
          </p:cNvSpPr>
          <p:nvPr/>
        </p:nvSpPr>
        <p:spPr bwMode="auto">
          <a:xfrm>
            <a:off x="1805018" y="3168650"/>
            <a:ext cx="247650" cy="333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6" y="210"/>
              </a:cxn>
            </a:cxnLst>
            <a:rect l="0" t="0" r="r" b="b"/>
            <a:pathLst>
              <a:path w="156" h="210">
                <a:moveTo>
                  <a:pt x="0" y="0"/>
                </a:moveTo>
                <a:lnTo>
                  <a:pt x="156" y="21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92" name="Freeform 16"/>
          <p:cNvSpPr>
            <a:spLocks/>
          </p:cNvSpPr>
          <p:nvPr/>
        </p:nvSpPr>
        <p:spPr bwMode="auto">
          <a:xfrm>
            <a:off x="2271743" y="3854450"/>
            <a:ext cx="200025" cy="266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6" y="168"/>
              </a:cxn>
            </a:cxnLst>
            <a:rect l="0" t="0" r="r" b="b"/>
            <a:pathLst>
              <a:path w="126" h="168">
                <a:moveTo>
                  <a:pt x="0" y="0"/>
                </a:moveTo>
                <a:lnTo>
                  <a:pt x="126" y="16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93" name="Oval 17"/>
          <p:cNvSpPr>
            <a:spLocks noChangeArrowheads="1"/>
          </p:cNvSpPr>
          <p:nvPr/>
        </p:nvSpPr>
        <p:spPr bwMode="auto">
          <a:xfrm>
            <a:off x="3051206" y="27813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82994" name="Oval 18"/>
          <p:cNvSpPr>
            <a:spLocks noChangeArrowheads="1"/>
          </p:cNvSpPr>
          <p:nvPr/>
        </p:nvSpPr>
        <p:spPr bwMode="auto">
          <a:xfrm>
            <a:off x="2690843" y="35004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82995" name="Freeform 19"/>
          <p:cNvSpPr>
            <a:spLocks/>
          </p:cNvSpPr>
          <p:nvPr/>
        </p:nvSpPr>
        <p:spPr bwMode="auto">
          <a:xfrm>
            <a:off x="2979768" y="3197225"/>
            <a:ext cx="190500" cy="317500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0" y="200"/>
              </a:cxn>
            </a:cxnLst>
            <a:rect l="0" t="0" r="r" b="b"/>
            <a:pathLst>
              <a:path w="120" h="200">
                <a:moveTo>
                  <a:pt x="120" y="0"/>
                </a:moveTo>
                <a:lnTo>
                  <a:pt x="0" y="20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96" name="Freeform 20"/>
          <p:cNvSpPr>
            <a:spLocks/>
          </p:cNvSpPr>
          <p:nvPr/>
        </p:nvSpPr>
        <p:spPr bwMode="auto">
          <a:xfrm>
            <a:off x="2671793" y="2378075"/>
            <a:ext cx="476250" cy="428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0" y="270"/>
              </a:cxn>
            </a:cxnLst>
            <a:rect l="0" t="0" r="r" b="b"/>
            <a:pathLst>
              <a:path w="300" h="270">
                <a:moveTo>
                  <a:pt x="0" y="0"/>
                </a:moveTo>
                <a:lnTo>
                  <a:pt x="300" y="27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97" name="Freeform 21"/>
          <p:cNvSpPr>
            <a:spLocks/>
          </p:cNvSpPr>
          <p:nvPr/>
        </p:nvSpPr>
        <p:spPr bwMode="auto">
          <a:xfrm>
            <a:off x="3443318" y="3111500"/>
            <a:ext cx="400050" cy="388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2" y="245"/>
              </a:cxn>
            </a:cxnLst>
            <a:rect l="0" t="0" r="r" b="b"/>
            <a:pathLst>
              <a:path w="252" h="245">
                <a:moveTo>
                  <a:pt x="0" y="0"/>
                </a:moveTo>
                <a:lnTo>
                  <a:pt x="252" y="245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2630474" y="2689225"/>
            <a:ext cx="2228851" cy="2319338"/>
            <a:chOff x="1166" y="1694"/>
            <a:chExt cx="1404" cy="1461"/>
          </a:xfrm>
        </p:grpSpPr>
        <p:sp>
          <p:nvSpPr>
            <p:cNvPr id="382999" name="Oval 23"/>
            <p:cNvSpPr>
              <a:spLocks noChangeArrowheads="1"/>
            </p:cNvSpPr>
            <p:nvPr/>
          </p:nvSpPr>
          <p:spPr bwMode="auto">
            <a:xfrm rot="2049258">
              <a:off x="1166" y="1694"/>
              <a:ext cx="537" cy="8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8575" algn="ctr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00" name="Oval 24"/>
            <p:cNvSpPr>
              <a:spLocks noChangeArrowheads="1"/>
            </p:cNvSpPr>
            <p:nvPr/>
          </p:nvSpPr>
          <p:spPr bwMode="auto">
            <a:xfrm rot="2049258">
              <a:off x="1545" y="2136"/>
              <a:ext cx="1025" cy="1019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8575" algn="ctr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5715031" y="836613"/>
            <a:ext cx="1728787" cy="2016125"/>
            <a:chOff x="3061" y="527"/>
            <a:chExt cx="1089" cy="1270"/>
          </a:xfrm>
        </p:grpSpPr>
        <p:sp>
          <p:nvSpPr>
            <p:cNvPr id="383006" name="Oval 30"/>
            <p:cNvSpPr>
              <a:spLocks noChangeArrowheads="1"/>
            </p:cNvSpPr>
            <p:nvPr/>
          </p:nvSpPr>
          <p:spPr bwMode="auto">
            <a:xfrm>
              <a:off x="3560" y="527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83007" name="Oval 31"/>
            <p:cNvSpPr>
              <a:spLocks noChangeArrowheads="1"/>
            </p:cNvSpPr>
            <p:nvPr/>
          </p:nvSpPr>
          <p:spPr bwMode="auto">
            <a:xfrm>
              <a:off x="3061" y="980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83008" name="Oval 32"/>
            <p:cNvSpPr>
              <a:spLocks noChangeArrowheads="1"/>
            </p:cNvSpPr>
            <p:nvPr/>
          </p:nvSpPr>
          <p:spPr bwMode="auto">
            <a:xfrm>
              <a:off x="3469" y="1253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83009" name="Oval 33"/>
            <p:cNvSpPr>
              <a:spLocks noChangeArrowheads="1"/>
            </p:cNvSpPr>
            <p:nvPr/>
          </p:nvSpPr>
          <p:spPr bwMode="auto">
            <a:xfrm>
              <a:off x="3878" y="1525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83012" name="Freeform 36"/>
            <p:cNvSpPr>
              <a:spLocks/>
            </p:cNvSpPr>
            <p:nvPr/>
          </p:nvSpPr>
          <p:spPr bwMode="auto">
            <a:xfrm>
              <a:off x="3269" y="709"/>
              <a:ext cx="308" cy="292"/>
            </a:xfrm>
            <a:custGeom>
              <a:avLst/>
              <a:gdLst/>
              <a:ahLst/>
              <a:cxnLst>
                <a:cxn ang="0">
                  <a:pos x="308" y="0"/>
                </a:cxn>
                <a:cxn ang="0">
                  <a:pos x="0" y="292"/>
                </a:cxn>
              </a:cxnLst>
              <a:rect l="0" t="0" r="r" b="b"/>
              <a:pathLst>
                <a:path w="308" h="292">
                  <a:moveTo>
                    <a:pt x="308" y="0"/>
                  </a:moveTo>
                  <a:lnTo>
                    <a:pt x="0" y="292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13" name="Freeform 37"/>
            <p:cNvSpPr>
              <a:spLocks/>
            </p:cNvSpPr>
            <p:nvPr/>
          </p:nvSpPr>
          <p:spPr bwMode="auto">
            <a:xfrm>
              <a:off x="3313" y="1185"/>
              <a:ext cx="176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6" y="144"/>
                </a:cxn>
              </a:cxnLst>
              <a:rect l="0" t="0" r="r" b="b"/>
              <a:pathLst>
                <a:path w="176" h="144">
                  <a:moveTo>
                    <a:pt x="0" y="0"/>
                  </a:moveTo>
                  <a:lnTo>
                    <a:pt x="17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15" name="Line 39"/>
            <p:cNvSpPr>
              <a:spLocks noChangeShapeType="1"/>
            </p:cNvSpPr>
            <p:nvPr/>
          </p:nvSpPr>
          <p:spPr bwMode="auto">
            <a:xfrm>
              <a:off x="3716" y="1458"/>
              <a:ext cx="182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3022" name="AutoShape 46"/>
          <p:cNvSpPr>
            <a:spLocks noChangeArrowheads="1"/>
          </p:cNvSpPr>
          <p:nvPr/>
        </p:nvSpPr>
        <p:spPr bwMode="auto">
          <a:xfrm>
            <a:off x="5211793" y="2636838"/>
            <a:ext cx="649288" cy="360000"/>
          </a:xfrm>
          <a:prstGeom prst="rightArrow">
            <a:avLst>
              <a:gd name="adj1" fmla="val 50000"/>
              <a:gd name="adj2" fmla="val 32256"/>
            </a:avLst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4851431" y="4437063"/>
            <a:ext cx="2447925" cy="1584325"/>
            <a:chOff x="2517" y="2795"/>
            <a:chExt cx="1542" cy="998"/>
          </a:xfrm>
        </p:grpSpPr>
        <p:sp>
          <p:nvSpPr>
            <p:cNvPr id="383016" name="Oval 40"/>
            <p:cNvSpPr>
              <a:spLocks noChangeArrowheads="1"/>
            </p:cNvSpPr>
            <p:nvPr/>
          </p:nvSpPr>
          <p:spPr bwMode="auto">
            <a:xfrm>
              <a:off x="3333" y="3248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383017" name="Oval 41"/>
            <p:cNvSpPr>
              <a:spLocks noChangeArrowheads="1"/>
            </p:cNvSpPr>
            <p:nvPr/>
          </p:nvSpPr>
          <p:spPr bwMode="auto">
            <a:xfrm>
              <a:off x="3787" y="3521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383018" name="Freeform 42"/>
            <p:cNvSpPr>
              <a:spLocks/>
            </p:cNvSpPr>
            <p:nvPr/>
          </p:nvSpPr>
          <p:spPr bwMode="auto">
            <a:xfrm>
              <a:off x="3554" y="3048"/>
              <a:ext cx="210" cy="234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0" y="234"/>
                </a:cxn>
              </a:cxnLst>
              <a:rect l="0" t="0" r="r" b="b"/>
              <a:pathLst>
                <a:path w="210" h="234">
                  <a:moveTo>
                    <a:pt x="210" y="0"/>
                  </a:moveTo>
                  <a:lnTo>
                    <a:pt x="0" y="23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19" name="Freeform 43"/>
            <p:cNvSpPr>
              <a:spLocks/>
            </p:cNvSpPr>
            <p:nvPr/>
          </p:nvSpPr>
          <p:spPr bwMode="auto">
            <a:xfrm>
              <a:off x="3596" y="3438"/>
              <a:ext cx="198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8" y="168"/>
                </a:cxn>
              </a:cxnLst>
              <a:rect l="0" t="0" r="r" b="b"/>
              <a:pathLst>
                <a:path w="198" h="168">
                  <a:moveTo>
                    <a:pt x="0" y="0"/>
                  </a:moveTo>
                  <a:lnTo>
                    <a:pt x="198" y="16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20" name="Oval 44"/>
            <p:cNvSpPr>
              <a:spLocks noChangeArrowheads="1"/>
            </p:cNvSpPr>
            <p:nvPr/>
          </p:nvSpPr>
          <p:spPr bwMode="auto">
            <a:xfrm>
              <a:off x="3742" y="2836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383023" name="Line 47"/>
            <p:cNvSpPr>
              <a:spLocks noChangeShapeType="1"/>
            </p:cNvSpPr>
            <p:nvPr/>
          </p:nvSpPr>
          <p:spPr bwMode="auto">
            <a:xfrm>
              <a:off x="2517" y="2795"/>
              <a:ext cx="771" cy="363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3698906" y="3141663"/>
            <a:ext cx="3529012" cy="1150937"/>
            <a:chOff x="1791" y="1979"/>
            <a:chExt cx="2223" cy="725"/>
          </a:xfrm>
        </p:grpSpPr>
        <p:sp>
          <p:nvSpPr>
            <p:cNvPr id="383010" name="Oval 34"/>
            <p:cNvSpPr>
              <a:spLocks noChangeArrowheads="1"/>
            </p:cNvSpPr>
            <p:nvPr/>
          </p:nvSpPr>
          <p:spPr bwMode="auto">
            <a:xfrm>
              <a:off x="3742" y="1979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83011" name="Oval 35"/>
            <p:cNvSpPr>
              <a:spLocks noChangeArrowheads="1"/>
            </p:cNvSpPr>
            <p:nvPr/>
          </p:nvSpPr>
          <p:spPr bwMode="auto">
            <a:xfrm>
              <a:off x="3515" y="2432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83014" name="Freeform 38"/>
            <p:cNvSpPr>
              <a:spLocks/>
            </p:cNvSpPr>
            <p:nvPr/>
          </p:nvSpPr>
          <p:spPr bwMode="auto">
            <a:xfrm>
              <a:off x="3697" y="2241"/>
              <a:ext cx="120" cy="200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200"/>
                </a:cxn>
              </a:cxnLst>
              <a:rect l="0" t="0" r="r" b="b"/>
              <a:pathLst>
                <a:path w="120" h="200">
                  <a:moveTo>
                    <a:pt x="120" y="0"/>
                  </a:moveTo>
                  <a:lnTo>
                    <a:pt x="0" y="20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24" name="Line 48"/>
            <p:cNvSpPr>
              <a:spLocks noChangeShapeType="1"/>
            </p:cNvSpPr>
            <p:nvPr/>
          </p:nvSpPr>
          <p:spPr bwMode="auto">
            <a:xfrm>
              <a:off x="1791" y="1979"/>
              <a:ext cx="1815" cy="317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64783" y="785794"/>
            <a:ext cx="492443" cy="48577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将一棵二叉树还原为多棵树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6" name="组合 49"/>
          <p:cNvGrpSpPr/>
          <p:nvPr/>
        </p:nvGrpSpPr>
        <p:grpSpPr>
          <a:xfrm>
            <a:off x="8072462" y="1917700"/>
            <a:ext cx="857257" cy="3154374"/>
            <a:chOff x="8072462" y="1917700"/>
            <a:chExt cx="857257" cy="3154374"/>
          </a:xfrm>
        </p:grpSpPr>
        <p:sp>
          <p:nvSpPr>
            <p:cNvPr id="383027" name="Text Box 51"/>
            <p:cNvSpPr txBox="1">
              <a:spLocks noChangeArrowheads="1"/>
            </p:cNvSpPr>
            <p:nvPr/>
          </p:nvSpPr>
          <p:spPr bwMode="auto">
            <a:xfrm>
              <a:off x="8437276" y="1917700"/>
              <a:ext cx="492443" cy="315437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转换为</a:t>
              </a:r>
              <a:r>
                <a:rPr lang="en-US" altLang="zh-CN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棵二</a:t>
              </a:r>
              <a:r>
                <a:rPr kumimoji="1"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叉</a:t>
              </a: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树</a:t>
              </a:r>
            </a:p>
          </p:txBody>
        </p:sp>
        <p:sp>
          <p:nvSpPr>
            <p:cNvPr id="49" name="左箭头 48"/>
            <p:cNvSpPr/>
            <p:nvPr/>
          </p:nvSpPr>
          <p:spPr>
            <a:xfrm>
              <a:off x="8072462" y="3357562"/>
              <a:ext cx="428628" cy="214314"/>
            </a:xfrm>
            <a:prstGeom prst="lef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0"/>
            </a:p>
          </p:txBody>
        </p:sp>
      </p:grp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23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0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5" name="Oval 5"/>
          <p:cNvSpPr>
            <a:spLocks noChangeArrowheads="1"/>
          </p:cNvSpPr>
          <p:nvPr/>
        </p:nvSpPr>
        <p:spPr bwMode="auto">
          <a:xfrm>
            <a:off x="1763713" y="8366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84006" name="Oval 6"/>
          <p:cNvSpPr>
            <a:spLocks noChangeArrowheads="1"/>
          </p:cNvSpPr>
          <p:nvPr/>
        </p:nvSpPr>
        <p:spPr bwMode="auto">
          <a:xfrm>
            <a:off x="971550" y="15557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4007" name="Oval 7"/>
          <p:cNvSpPr>
            <a:spLocks noChangeArrowheads="1"/>
          </p:cNvSpPr>
          <p:nvPr/>
        </p:nvSpPr>
        <p:spPr bwMode="auto">
          <a:xfrm>
            <a:off x="1619250" y="19891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84008" name="Oval 8"/>
          <p:cNvSpPr>
            <a:spLocks noChangeArrowheads="1"/>
          </p:cNvSpPr>
          <p:nvPr/>
        </p:nvSpPr>
        <p:spPr bwMode="auto">
          <a:xfrm>
            <a:off x="2268538" y="24209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84009" name="Oval 9"/>
          <p:cNvSpPr>
            <a:spLocks noChangeArrowheads="1"/>
          </p:cNvSpPr>
          <p:nvPr/>
        </p:nvSpPr>
        <p:spPr bwMode="auto">
          <a:xfrm>
            <a:off x="2052638" y="314166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84010" name="Oval 10"/>
          <p:cNvSpPr>
            <a:spLocks noChangeArrowheads="1"/>
          </p:cNvSpPr>
          <p:nvPr/>
        </p:nvSpPr>
        <p:spPr bwMode="auto">
          <a:xfrm>
            <a:off x="1692275" y="38608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84011" name="Freeform 11"/>
          <p:cNvSpPr>
            <a:spLocks/>
          </p:cNvSpPr>
          <p:nvPr/>
        </p:nvSpPr>
        <p:spPr bwMode="auto">
          <a:xfrm>
            <a:off x="1301750" y="1125538"/>
            <a:ext cx="488950" cy="463550"/>
          </a:xfrm>
          <a:custGeom>
            <a:avLst/>
            <a:gdLst/>
            <a:ahLst/>
            <a:cxnLst>
              <a:cxn ang="0">
                <a:pos x="308" y="0"/>
              </a:cxn>
              <a:cxn ang="0">
                <a:pos x="0" y="292"/>
              </a:cxn>
            </a:cxnLst>
            <a:rect l="0" t="0" r="r" b="b"/>
            <a:pathLst>
              <a:path w="308" h="292">
                <a:moveTo>
                  <a:pt x="308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4013" name="Freeform 13"/>
          <p:cNvSpPr>
            <a:spLocks/>
          </p:cNvSpPr>
          <p:nvPr/>
        </p:nvSpPr>
        <p:spPr bwMode="auto">
          <a:xfrm>
            <a:off x="1981200" y="3557588"/>
            <a:ext cx="190500" cy="317500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0" y="200"/>
              </a:cxn>
            </a:cxnLst>
            <a:rect l="0" t="0" r="r" b="b"/>
            <a:pathLst>
              <a:path w="120" h="200">
                <a:moveTo>
                  <a:pt x="120" y="0"/>
                </a:moveTo>
                <a:lnTo>
                  <a:pt x="0" y="20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4015" name="Oval 15"/>
          <p:cNvSpPr>
            <a:spLocks noChangeArrowheads="1"/>
          </p:cNvSpPr>
          <p:nvPr/>
        </p:nvSpPr>
        <p:spPr bwMode="auto">
          <a:xfrm>
            <a:off x="1403350" y="51562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384016" name="Oval 16"/>
          <p:cNvSpPr>
            <a:spLocks noChangeArrowheads="1"/>
          </p:cNvSpPr>
          <p:nvPr/>
        </p:nvSpPr>
        <p:spPr bwMode="auto">
          <a:xfrm>
            <a:off x="2124075" y="558958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384017" name="Freeform 17"/>
          <p:cNvSpPr>
            <a:spLocks/>
          </p:cNvSpPr>
          <p:nvPr/>
        </p:nvSpPr>
        <p:spPr bwMode="auto">
          <a:xfrm>
            <a:off x="1754188" y="4838700"/>
            <a:ext cx="333375" cy="371475"/>
          </a:xfrm>
          <a:custGeom>
            <a:avLst/>
            <a:gdLst/>
            <a:ahLst/>
            <a:cxnLst>
              <a:cxn ang="0">
                <a:pos x="210" y="0"/>
              </a:cxn>
              <a:cxn ang="0">
                <a:pos x="0" y="234"/>
              </a:cxn>
            </a:cxnLst>
            <a:rect l="0" t="0" r="r" b="b"/>
            <a:pathLst>
              <a:path w="210" h="234">
                <a:moveTo>
                  <a:pt x="210" y="0"/>
                </a:moveTo>
                <a:lnTo>
                  <a:pt x="0" y="234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1371600" y="1881188"/>
            <a:ext cx="928688" cy="3843337"/>
            <a:chOff x="864" y="1185"/>
            <a:chExt cx="585" cy="2421"/>
          </a:xfrm>
        </p:grpSpPr>
        <p:sp>
          <p:nvSpPr>
            <p:cNvPr id="384012" name="Freeform 12"/>
            <p:cNvSpPr>
              <a:spLocks/>
            </p:cNvSpPr>
            <p:nvPr/>
          </p:nvSpPr>
          <p:spPr bwMode="auto">
            <a:xfrm>
              <a:off x="864" y="1185"/>
              <a:ext cx="176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6" y="144"/>
                </a:cxn>
              </a:cxnLst>
              <a:rect l="0" t="0" r="r" b="b"/>
              <a:pathLst>
                <a:path w="176" h="144">
                  <a:moveTo>
                    <a:pt x="0" y="0"/>
                  </a:moveTo>
                  <a:lnTo>
                    <a:pt x="17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14" name="Line 14"/>
            <p:cNvSpPr>
              <a:spLocks noChangeShapeType="1"/>
            </p:cNvSpPr>
            <p:nvPr/>
          </p:nvSpPr>
          <p:spPr bwMode="auto">
            <a:xfrm>
              <a:off x="1267" y="1458"/>
              <a:ext cx="182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18" name="Freeform 18"/>
            <p:cNvSpPr>
              <a:spLocks/>
            </p:cNvSpPr>
            <p:nvPr/>
          </p:nvSpPr>
          <p:spPr bwMode="auto">
            <a:xfrm>
              <a:off x="1147" y="3438"/>
              <a:ext cx="198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8" y="168"/>
                </a:cxn>
              </a:cxnLst>
              <a:rect l="0" t="0" r="r" b="b"/>
              <a:pathLst>
                <a:path w="198" h="168">
                  <a:moveTo>
                    <a:pt x="0" y="0"/>
                  </a:moveTo>
                  <a:lnTo>
                    <a:pt x="198" y="16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4019" name="Oval 19"/>
          <p:cNvSpPr>
            <a:spLocks noChangeArrowheads="1"/>
          </p:cNvSpPr>
          <p:nvPr/>
        </p:nvSpPr>
        <p:spPr bwMode="auto">
          <a:xfrm>
            <a:off x="2052638" y="45021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1909763" y="1231900"/>
            <a:ext cx="574675" cy="4357688"/>
            <a:chOff x="1203" y="776"/>
            <a:chExt cx="362" cy="2745"/>
          </a:xfrm>
        </p:grpSpPr>
        <p:sp>
          <p:nvSpPr>
            <p:cNvPr id="384023" name="Freeform 23"/>
            <p:cNvSpPr>
              <a:spLocks/>
            </p:cNvSpPr>
            <p:nvPr/>
          </p:nvSpPr>
          <p:spPr bwMode="auto">
            <a:xfrm>
              <a:off x="1203" y="816"/>
              <a:ext cx="29" cy="437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0" y="437"/>
                </a:cxn>
              </a:cxnLst>
              <a:rect l="0" t="0" r="r" b="b"/>
              <a:pathLst>
                <a:path w="29" h="437">
                  <a:moveTo>
                    <a:pt x="29" y="0"/>
                  </a:moveTo>
                  <a:lnTo>
                    <a:pt x="0" y="437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ysDot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24" name="Freeform 24"/>
            <p:cNvSpPr>
              <a:spLocks/>
            </p:cNvSpPr>
            <p:nvPr/>
          </p:nvSpPr>
          <p:spPr bwMode="auto">
            <a:xfrm>
              <a:off x="1344" y="776"/>
              <a:ext cx="221" cy="7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1" y="749"/>
                </a:cxn>
              </a:cxnLst>
              <a:rect l="0" t="0" r="r" b="b"/>
              <a:pathLst>
                <a:path w="221" h="749">
                  <a:moveTo>
                    <a:pt x="0" y="0"/>
                  </a:moveTo>
                  <a:lnTo>
                    <a:pt x="221" y="749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ysDot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25" name="Line 25"/>
            <p:cNvSpPr>
              <a:spLocks noChangeShapeType="1"/>
            </p:cNvSpPr>
            <p:nvPr/>
          </p:nvSpPr>
          <p:spPr bwMode="auto">
            <a:xfrm>
              <a:off x="1474" y="3113"/>
              <a:ext cx="0" cy="408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3492500" y="1125538"/>
            <a:ext cx="2951163" cy="4462462"/>
            <a:chOff x="2200" y="709"/>
            <a:chExt cx="1859" cy="2811"/>
          </a:xfrm>
        </p:grpSpPr>
        <p:sp>
          <p:nvSpPr>
            <p:cNvPr id="384026" name="Oval 26"/>
            <p:cNvSpPr>
              <a:spLocks noChangeArrowheads="1"/>
            </p:cNvSpPr>
            <p:nvPr/>
          </p:nvSpPr>
          <p:spPr bwMode="auto">
            <a:xfrm>
              <a:off x="3291" y="709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84027" name="Oval 27"/>
            <p:cNvSpPr>
              <a:spLocks noChangeArrowheads="1"/>
            </p:cNvSpPr>
            <p:nvPr/>
          </p:nvSpPr>
          <p:spPr bwMode="auto">
            <a:xfrm>
              <a:off x="2792" y="1162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84028" name="Oval 28"/>
            <p:cNvSpPr>
              <a:spLocks noChangeArrowheads="1"/>
            </p:cNvSpPr>
            <p:nvPr/>
          </p:nvSpPr>
          <p:spPr bwMode="auto">
            <a:xfrm>
              <a:off x="3291" y="1162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84029" name="Oval 29"/>
            <p:cNvSpPr>
              <a:spLocks noChangeArrowheads="1"/>
            </p:cNvSpPr>
            <p:nvPr/>
          </p:nvSpPr>
          <p:spPr bwMode="auto">
            <a:xfrm>
              <a:off x="3787" y="1162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84030" name="Oval 30"/>
            <p:cNvSpPr>
              <a:spLocks noChangeArrowheads="1"/>
            </p:cNvSpPr>
            <p:nvPr/>
          </p:nvSpPr>
          <p:spPr bwMode="auto">
            <a:xfrm>
              <a:off x="3291" y="1797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84031" name="Oval 31"/>
            <p:cNvSpPr>
              <a:spLocks noChangeArrowheads="1"/>
            </p:cNvSpPr>
            <p:nvPr/>
          </p:nvSpPr>
          <p:spPr bwMode="auto">
            <a:xfrm>
              <a:off x="3291" y="2250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84032" name="Oval 32"/>
            <p:cNvSpPr>
              <a:spLocks noChangeArrowheads="1"/>
            </p:cNvSpPr>
            <p:nvPr/>
          </p:nvSpPr>
          <p:spPr bwMode="auto">
            <a:xfrm>
              <a:off x="3280" y="2795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384033" name="Oval 33"/>
            <p:cNvSpPr>
              <a:spLocks noChangeArrowheads="1"/>
            </p:cNvSpPr>
            <p:nvPr/>
          </p:nvSpPr>
          <p:spPr bwMode="auto">
            <a:xfrm>
              <a:off x="2962" y="3248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384034" name="Oval 34"/>
            <p:cNvSpPr>
              <a:spLocks noChangeArrowheads="1"/>
            </p:cNvSpPr>
            <p:nvPr/>
          </p:nvSpPr>
          <p:spPr bwMode="auto">
            <a:xfrm>
              <a:off x="3643" y="3248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384035" name="Freeform 35"/>
            <p:cNvSpPr>
              <a:spLocks/>
            </p:cNvSpPr>
            <p:nvPr/>
          </p:nvSpPr>
          <p:spPr bwMode="auto">
            <a:xfrm>
              <a:off x="3000" y="891"/>
              <a:ext cx="308" cy="292"/>
            </a:xfrm>
            <a:custGeom>
              <a:avLst/>
              <a:gdLst/>
              <a:ahLst/>
              <a:cxnLst>
                <a:cxn ang="0">
                  <a:pos x="308" y="0"/>
                </a:cxn>
                <a:cxn ang="0">
                  <a:pos x="0" y="292"/>
                </a:cxn>
              </a:cxnLst>
              <a:rect l="0" t="0" r="r" b="b"/>
              <a:pathLst>
                <a:path w="308" h="292">
                  <a:moveTo>
                    <a:pt x="308" y="0"/>
                  </a:moveTo>
                  <a:lnTo>
                    <a:pt x="0" y="292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36" name="Line 36"/>
            <p:cNvSpPr>
              <a:spLocks noChangeShapeType="1"/>
            </p:cNvSpPr>
            <p:nvPr/>
          </p:nvSpPr>
          <p:spPr bwMode="auto">
            <a:xfrm>
              <a:off x="3427" y="2069"/>
              <a:ext cx="0" cy="1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37" name="Freeform 37"/>
            <p:cNvSpPr>
              <a:spLocks/>
            </p:cNvSpPr>
            <p:nvPr/>
          </p:nvSpPr>
          <p:spPr bwMode="auto">
            <a:xfrm>
              <a:off x="3134" y="3022"/>
              <a:ext cx="192" cy="235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235"/>
                </a:cxn>
              </a:cxnLst>
              <a:rect l="0" t="0" r="r" b="b"/>
              <a:pathLst>
                <a:path w="192" h="235">
                  <a:moveTo>
                    <a:pt x="192" y="0"/>
                  </a:moveTo>
                  <a:lnTo>
                    <a:pt x="0" y="235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41" name="Freeform 41"/>
            <p:cNvSpPr>
              <a:spLocks/>
            </p:cNvSpPr>
            <p:nvPr/>
          </p:nvSpPr>
          <p:spPr bwMode="auto">
            <a:xfrm>
              <a:off x="3520" y="3032"/>
              <a:ext cx="240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240"/>
                </a:cxn>
              </a:cxnLst>
              <a:rect l="0" t="0" r="r" b="b"/>
              <a:pathLst>
                <a:path w="240" h="240">
                  <a:moveTo>
                    <a:pt x="0" y="0"/>
                  </a:moveTo>
                  <a:lnTo>
                    <a:pt x="240" y="2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45" name="Line 45"/>
            <p:cNvSpPr>
              <a:spLocks noChangeShapeType="1"/>
            </p:cNvSpPr>
            <p:nvPr/>
          </p:nvSpPr>
          <p:spPr bwMode="auto">
            <a:xfrm>
              <a:off x="3424" y="981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46" name="Line 46"/>
            <p:cNvSpPr>
              <a:spLocks noChangeShapeType="1"/>
            </p:cNvSpPr>
            <p:nvPr/>
          </p:nvSpPr>
          <p:spPr bwMode="auto">
            <a:xfrm>
              <a:off x="3560" y="890"/>
              <a:ext cx="318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48" name="AutoShape 48"/>
            <p:cNvSpPr>
              <a:spLocks noChangeArrowheads="1"/>
            </p:cNvSpPr>
            <p:nvPr/>
          </p:nvSpPr>
          <p:spPr bwMode="auto">
            <a:xfrm>
              <a:off x="2200" y="1933"/>
              <a:ext cx="453" cy="227"/>
            </a:xfrm>
            <a:prstGeom prst="rightArrow">
              <a:avLst>
                <a:gd name="adj1" fmla="val 50000"/>
                <a:gd name="adj2" fmla="val 31198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44"/>
          <p:cNvGrpSpPr/>
          <p:nvPr/>
        </p:nvGrpSpPr>
        <p:grpSpPr>
          <a:xfrm>
            <a:off x="6715140" y="1285860"/>
            <a:ext cx="706760" cy="4143404"/>
            <a:chOff x="6715140" y="1285860"/>
            <a:chExt cx="706760" cy="4143404"/>
          </a:xfrm>
        </p:grpSpPr>
        <p:sp>
          <p:nvSpPr>
            <p:cNvPr id="384052" name="Text Box 52"/>
            <p:cNvSpPr txBox="1">
              <a:spLocks noChangeArrowheads="1"/>
            </p:cNvSpPr>
            <p:nvPr/>
          </p:nvSpPr>
          <p:spPr bwMode="auto">
            <a:xfrm>
              <a:off x="6929457" y="2346328"/>
              <a:ext cx="492443" cy="201136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vert="eaVert"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还原为</a:t>
              </a:r>
              <a:r>
                <a:rPr lang="en-US" altLang="zh-CN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棵树</a:t>
              </a:r>
            </a:p>
          </p:txBody>
        </p:sp>
        <p:sp>
          <p:nvSpPr>
            <p:cNvPr id="43" name="右大括号 42"/>
            <p:cNvSpPr/>
            <p:nvPr/>
          </p:nvSpPr>
          <p:spPr>
            <a:xfrm>
              <a:off x="6715140" y="1285860"/>
              <a:ext cx="214314" cy="4143404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24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998259"/>
            <a:ext cx="757242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高度为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的满二叉树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，将其还原为森林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，其中包含根结点的那棵树中必定有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（   ）</a:t>
            </a:r>
            <a:r>
              <a:rPr lang="zh-CN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结点。</a:t>
            </a:r>
          </a:p>
          <a:p>
            <a:pPr algn="l">
              <a:lnSpc>
                <a:spcPts val="3000"/>
              </a:lnSpc>
            </a:pP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A.1	   	B.2		C.3		D.4</a:t>
            </a:r>
            <a:endParaRPr lang="zh-CN" altLang="zh-CN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7290" y="5286388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答案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785818" y="142853"/>
            <a:ext cx="1000100" cy="785817"/>
            <a:chOff x="5691204" y="3835411"/>
            <a:chExt cx="1238250" cy="1236663"/>
          </a:xfrm>
        </p:grpSpPr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8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9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0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</a:p>
          </p:txBody>
        </p:sp>
      </p:grpSp>
      <p:grpSp>
        <p:nvGrpSpPr>
          <p:cNvPr id="6" name="组合 43"/>
          <p:cNvGrpSpPr/>
          <p:nvPr/>
        </p:nvGrpSpPr>
        <p:grpSpPr>
          <a:xfrm>
            <a:off x="1000099" y="3000371"/>
            <a:ext cx="2508059" cy="1733562"/>
            <a:chOff x="1000100" y="3000372"/>
            <a:chExt cx="2193380" cy="1500198"/>
          </a:xfrm>
        </p:grpSpPr>
        <p:sp>
          <p:nvSpPr>
            <p:cNvPr id="11" name="椭圆 10"/>
            <p:cNvSpPr/>
            <p:nvPr/>
          </p:nvSpPr>
          <p:spPr>
            <a:xfrm>
              <a:off x="1960040" y="3000372"/>
              <a:ext cx="285752" cy="28575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357290" y="3643314"/>
              <a:ext cx="285752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000100" y="4214818"/>
              <a:ext cx="285752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693282" y="4214818"/>
              <a:ext cx="285752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>
              <a:stCxn id="12" idx="3"/>
              <a:endCxn id="13" idx="0"/>
            </p:cNvCxnSpPr>
            <p:nvPr/>
          </p:nvCxnSpPr>
          <p:spPr>
            <a:xfrm rot="5400000">
              <a:off x="1107258" y="3922938"/>
              <a:ext cx="327599" cy="25616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2" idx="5"/>
              <a:endCxn id="14" idx="0"/>
            </p:cNvCxnSpPr>
            <p:nvPr/>
          </p:nvCxnSpPr>
          <p:spPr>
            <a:xfrm rot="16200000" flipH="1">
              <a:off x="1554877" y="3933536"/>
              <a:ext cx="327599" cy="234963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2571736" y="3643314"/>
              <a:ext cx="285752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2214546" y="4214818"/>
              <a:ext cx="285752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907728" y="4214818"/>
              <a:ext cx="285752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>
              <a:stCxn id="22" idx="3"/>
              <a:endCxn id="23" idx="0"/>
            </p:cNvCxnSpPr>
            <p:nvPr/>
          </p:nvCxnSpPr>
          <p:spPr>
            <a:xfrm rot="5400000">
              <a:off x="2321704" y="3922938"/>
              <a:ext cx="327599" cy="25616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2" idx="5"/>
              <a:endCxn id="24" idx="0"/>
            </p:cNvCxnSpPr>
            <p:nvPr/>
          </p:nvCxnSpPr>
          <p:spPr>
            <a:xfrm rot="16200000" flipH="1">
              <a:off x="2769323" y="3933536"/>
              <a:ext cx="327599" cy="234963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1" idx="3"/>
              <a:endCxn id="12" idx="7"/>
            </p:cNvCxnSpPr>
            <p:nvPr/>
          </p:nvCxnSpPr>
          <p:spPr>
            <a:xfrm rot="5400000">
              <a:off x="1581099" y="3264373"/>
              <a:ext cx="440884" cy="40069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1" idx="5"/>
              <a:endCxn id="22" idx="1"/>
            </p:cNvCxnSpPr>
            <p:nvPr/>
          </p:nvCxnSpPr>
          <p:spPr>
            <a:xfrm rot="16200000" flipH="1">
              <a:off x="2188322" y="3259900"/>
              <a:ext cx="440884" cy="40963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5" name="组合 45"/>
          <p:cNvGrpSpPr/>
          <p:nvPr/>
        </p:nvGrpSpPr>
        <p:grpSpPr>
          <a:xfrm>
            <a:off x="3571868" y="2500306"/>
            <a:ext cx="2428892" cy="3714776"/>
            <a:chOff x="3571868" y="2500306"/>
            <a:chExt cx="2124146" cy="3214710"/>
          </a:xfrm>
        </p:grpSpPr>
        <p:sp>
          <p:nvSpPr>
            <p:cNvPr id="31" name="椭圆 30"/>
            <p:cNvSpPr/>
            <p:nvPr/>
          </p:nvSpPr>
          <p:spPr>
            <a:xfrm>
              <a:off x="5410262" y="2500306"/>
              <a:ext cx="285752" cy="28575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807512" y="3143248"/>
              <a:ext cx="285752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450322" y="3714752"/>
              <a:ext cx="285752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143504" y="3714752"/>
              <a:ext cx="285752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32" idx="3"/>
              <a:endCxn id="33" idx="0"/>
            </p:cNvCxnSpPr>
            <p:nvPr/>
          </p:nvCxnSpPr>
          <p:spPr>
            <a:xfrm rot="5400000">
              <a:off x="4557480" y="3422872"/>
              <a:ext cx="327599" cy="25616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32" idx="5"/>
              <a:endCxn id="34" idx="0"/>
            </p:cNvCxnSpPr>
            <p:nvPr/>
          </p:nvCxnSpPr>
          <p:spPr>
            <a:xfrm rot="16200000" flipH="1">
              <a:off x="5005099" y="3433470"/>
              <a:ext cx="327599" cy="234963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5307578" y="4214818"/>
              <a:ext cx="285752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50388" y="4786322"/>
              <a:ext cx="285752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214942" y="5429264"/>
              <a:ext cx="285752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>
              <a:stCxn id="37" idx="3"/>
              <a:endCxn id="38" idx="0"/>
            </p:cNvCxnSpPr>
            <p:nvPr/>
          </p:nvCxnSpPr>
          <p:spPr>
            <a:xfrm rot="5400000">
              <a:off x="5057546" y="4494442"/>
              <a:ext cx="327599" cy="25616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31" idx="3"/>
              <a:endCxn id="32" idx="7"/>
            </p:cNvCxnSpPr>
            <p:nvPr/>
          </p:nvCxnSpPr>
          <p:spPr>
            <a:xfrm rot="5400000">
              <a:off x="5031321" y="2764307"/>
              <a:ext cx="440884" cy="40069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5" name="右箭头 44"/>
            <p:cNvSpPr/>
            <p:nvPr/>
          </p:nvSpPr>
          <p:spPr>
            <a:xfrm>
              <a:off x="3571868" y="3929066"/>
              <a:ext cx="500066" cy="214314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25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803017"/>
            <a:ext cx="82153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     </a:t>
            </a:r>
            <a:r>
              <a:rPr lang="zh-CN" altLang="zh-CN" sz="2000" dirty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zh-CN" sz="2000" dirty="0">
                <a:latin typeface="楷体" pitchFamily="49" charset="-122"/>
                <a:ea typeface="楷体" pitchFamily="49" charset="-122"/>
              </a:rPr>
              <a:t>是树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zh-CN" sz="2000" dirty="0">
                <a:latin typeface="楷体" pitchFamily="49" charset="-122"/>
                <a:ea typeface="楷体" pitchFamily="49" charset="-122"/>
              </a:rPr>
              <a:t>中的一个非根结点，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zh-CN" sz="2000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zh-CN" sz="2000" dirty="0">
                <a:latin typeface="楷体" pitchFamily="49" charset="-122"/>
                <a:ea typeface="楷体" pitchFamily="49" charset="-122"/>
              </a:rPr>
              <a:t>所对应的二叉树。在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zh-CN" sz="2000" dirty="0">
                <a:latin typeface="楷体" pitchFamily="49" charset="-122"/>
                <a:ea typeface="楷体" pitchFamily="49" charset="-122"/>
              </a:rPr>
              <a:t>中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zh-CN" sz="2000" dirty="0">
                <a:latin typeface="楷体" pitchFamily="49" charset="-122"/>
                <a:ea typeface="楷体" pitchFamily="49" charset="-122"/>
              </a:rPr>
              <a:t>是其双亲结点的右孩子，下列结论正确的是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（  ）</a:t>
            </a:r>
            <a:r>
              <a:rPr lang="zh-CN" altLang="zh-CN" sz="20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A.</a:t>
            </a:r>
            <a:r>
              <a:rPr lang="zh-CN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在树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中，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是其双亲的第一个孩子</a:t>
            </a:r>
            <a:endParaRPr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B.</a:t>
            </a:r>
            <a:r>
              <a:rPr lang="zh-CN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在树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中，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一定无右边兄弟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C.</a:t>
            </a:r>
            <a:r>
              <a:rPr lang="zh-CN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在树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中，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一定是叶子结点</a:t>
            </a:r>
            <a:endParaRPr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D.</a:t>
            </a:r>
            <a:r>
              <a:rPr lang="zh-CN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在树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中，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一定有左边兄弟</a:t>
            </a:r>
          </a:p>
        </p:txBody>
      </p:sp>
      <p:grpSp>
        <p:nvGrpSpPr>
          <p:cNvPr id="2" name="组合 4"/>
          <p:cNvGrpSpPr/>
          <p:nvPr/>
        </p:nvGrpSpPr>
        <p:grpSpPr>
          <a:xfrm>
            <a:off x="357158" y="160076"/>
            <a:ext cx="1000100" cy="785817"/>
            <a:chOff x="5691204" y="3835411"/>
            <a:chExt cx="1238250" cy="1236663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8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9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0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357290" y="5286388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答案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" name="组合 27"/>
          <p:cNvGrpSpPr/>
          <p:nvPr/>
        </p:nvGrpSpPr>
        <p:grpSpPr>
          <a:xfrm>
            <a:off x="1428728" y="3357562"/>
            <a:ext cx="4357718" cy="1357322"/>
            <a:chOff x="1428728" y="3357562"/>
            <a:chExt cx="4357718" cy="1357322"/>
          </a:xfrm>
        </p:grpSpPr>
        <p:sp>
          <p:nvSpPr>
            <p:cNvPr id="12" name="TextBox 11"/>
            <p:cNvSpPr txBox="1"/>
            <p:nvPr/>
          </p:nvSpPr>
          <p:spPr>
            <a:xfrm>
              <a:off x="1428728" y="364331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428860" y="4286256"/>
              <a:ext cx="357190" cy="42862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3333FF"/>
                  </a:solidFill>
                </a:rPr>
                <a:t>x</a:t>
              </a:r>
              <a:endParaRPr lang="zh-CN" altLang="en-US" sz="1800">
                <a:solidFill>
                  <a:srgbClr val="3333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57818" y="335756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T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928794" y="3786190"/>
              <a:ext cx="357190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3333FF"/>
                  </a:solidFill>
                </a:rPr>
                <a:t>y</a:t>
              </a:r>
              <a:endParaRPr lang="zh-CN" altLang="en-US" sz="1800">
                <a:solidFill>
                  <a:srgbClr val="3333FF"/>
                </a:solidFill>
              </a:endParaRPr>
            </a:p>
          </p:txBody>
        </p:sp>
        <p:cxnSp>
          <p:nvCxnSpPr>
            <p:cNvPr id="17" name="直接连接符 16"/>
            <p:cNvCxnSpPr>
              <a:stCxn id="15" idx="5"/>
              <a:endCxn id="13" idx="1"/>
            </p:cNvCxnSpPr>
            <p:nvPr/>
          </p:nvCxnSpPr>
          <p:spPr>
            <a:xfrm rot="16200000" flipH="1">
              <a:off x="2258932" y="4126790"/>
              <a:ext cx="196980" cy="247494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5286380" y="4286256"/>
              <a:ext cx="357190" cy="42862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3333FF"/>
                  </a:solidFill>
                </a:rPr>
                <a:t>x</a:t>
              </a:r>
              <a:endParaRPr lang="zh-CN" altLang="en-US" sz="1800">
                <a:solidFill>
                  <a:srgbClr val="3333FF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714876" y="4286256"/>
              <a:ext cx="357190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bIns="0" rtlCol="0" anchor="ctr"/>
            <a:lstStyle/>
            <a:p>
              <a:pPr algn="ctr"/>
              <a:r>
                <a:rPr lang="en-US" altLang="zh-CN" sz="1800">
                  <a:solidFill>
                    <a:srgbClr val="3333FF"/>
                  </a:solidFill>
                </a:rPr>
                <a:t>y</a:t>
              </a:r>
              <a:endParaRPr lang="zh-CN" altLang="en-US" sz="1800">
                <a:solidFill>
                  <a:srgbClr val="3333FF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000628" y="3500438"/>
              <a:ext cx="357190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3333FF"/>
                </a:solidFill>
              </a:endParaRPr>
            </a:p>
          </p:txBody>
        </p:sp>
        <p:cxnSp>
          <p:nvCxnSpPr>
            <p:cNvPr id="24" name="直接连接符 23"/>
            <p:cNvCxnSpPr>
              <a:stCxn id="22" idx="3"/>
              <a:endCxn id="20" idx="0"/>
            </p:cNvCxnSpPr>
            <p:nvPr/>
          </p:nvCxnSpPr>
          <p:spPr>
            <a:xfrm rot="5400000">
              <a:off x="4763224" y="3996542"/>
              <a:ext cx="419961" cy="15946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2" idx="5"/>
              <a:endCxn id="19" idx="0"/>
            </p:cNvCxnSpPr>
            <p:nvPr/>
          </p:nvCxnSpPr>
          <p:spPr>
            <a:xfrm rot="16200000" flipH="1">
              <a:off x="5175262" y="3996542"/>
              <a:ext cx="419961" cy="15946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右箭头 26"/>
            <p:cNvSpPr/>
            <p:nvPr/>
          </p:nvSpPr>
          <p:spPr>
            <a:xfrm>
              <a:off x="3357554" y="4143380"/>
              <a:ext cx="571504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26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0"/>
          <p:cNvGrpSpPr/>
          <p:nvPr/>
        </p:nvGrpSpPr>
        <p:grpSpPr>
          <a:xfrm>
            <a:off x="2601187" y="3745998"/>
            <a:ext cx="2304522" cy="1766290"/>
            <a:chOff x="2601187" y="3594626"/>
            <a:chExt cx="2304522" cy="1766290"/>
          </a:xfrm>
        </p:grpSpPr>
        <p:sp>
          <p:nvSpPr>
            <p:cNvPr id="45" name="圆角矩形 44"/>
            <p:cNvSpPr/>
            <p:nvPr/>
          </p:nvSpPr>
          <p:spPr>
            <a:xfrm rot="18630622">
              <a:off x="3431977" y="3887184"/>
              <a:ext cx="642942" cy="230452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7" name="直接箭头连接符 46"/>
            <p:cNvCxnSpPr/>
            <p:nvPr/>
          </p:nvCxnSpPr>
          <p:spPr>
            <a:xfrm rot="16200000" flipH="1">
              <a:off x="2878298" y="3825816"/>
              <a:ext cx="496132" cy="3375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214678" y="3643314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父子</a:t>
              </a:r>
            </a:p>
          </p:txBody>
        </p:sp>
      </p:grpSp>
      <p:sp>
        <p:nvSpPr>
          <p:cNvPr id="290818" name="Text Box 2"/>
          <p:cNvSpPr txBox="1">
            <a:spLocks noChangeArrowheads="1"/>
          </p:cNvSpPr>
          <p:nvPr/>
        </p:nvSpPr>
        <p:spPr bwMode="auto">
          <a:xfrm>
            <a:off x="1857356" y="357166"/>
            <a:ext cx="60722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设计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棵二叉树，表示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夫妻、父子和兄弟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种关系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96" y="1324261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ea typeface="楷体" pitchFamily="49" charset="-122"/>
                <a:cs typeface="Times New Roman" pitchFamily="18" charset="0"/>
              </a:rPr>
              <a:t>二叉树表示的关系：</a:t>
            </a:r>
            <a:endParaRPr lang="zh-CN" altLang="en-US" sz="2000"/>
          </a:p>
        </p:txBody>
      </p:sp>
      <p:grpSp>
        <p:nvGrpSpPr>
          <p:cNvPr id="3" name="组合 20"/>
          <p:cNvGrpSpPr/>
          <p:nvPr/>
        </p:nvGrpSpPr>
        <p:grpSpPr>
          <a:xfrm>
            <a:off x="3317838" y="881024"/>
            <a:ext cx="1574808" cy="1074742"/>
            <a:chOff x="3571868" y="1214422"/>
            <a:chExt cx="1574808" cy="1074742"/>
          </a:xfrm>
        </p:grpSpPr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4143372" y="1214422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3571868" y="185736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4714876" y="185736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" name="直接连接符 10"/>
            <p:cNvCxnSpPr>
              <a:stCxn id="7" idx="3"/>
              <a:endCxn id="8" idx="7"/>
            </p:cNvCxnSpPr>
            <p:nvPr/>
          </p:nvCxnSpPr>
          <p:spPr>
            <a:xfrm rot="5400000">
              <a:off x="3904713" y="1618705"/>
              <a:ext cx="337614" cy="26617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7" idx="5"/>
              <a:endCxn id="9" idx="1"/>
            </p:cNvCxnSpPr>
            <p:nvPr/>
          </p:nvCxnSpPr>
          <p:spPr>
            <a:xfrm rot="16200000" flipH="1">
              <a:off x="4476217" y="1618705"/>
              <a:ext cx="337614" cy="26617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组合 21"/>
          <p:cNvGrpSpPr/>
          <p:nvPr/>
        </p:nvGrpSpPr>
        <p:grpSpPr>
          <a:xfrm>
            <a:off x="5245870" y="953256"/>
            <a:ext cx="572298" cy="857256"/>
            <a:chOff x="5499900" y="1286654"/>
            <a:chExt cx="572298" cy="857256"/>
          </a:xfrm>
        </p:grpSpPr>
        <p:cxnSp>
          <p:nvCxnSpPr>
            <p:cNvPr id="15" name="直接箭头连接符 14"/>
            <p:cNvCxnSpPr/>
            <p:nvPr/>
          </p:nvCxnSpPr>
          <p:spPr>
            <a:xfrm rot="5400000">
              <a:off x="5072066" y="1714488"/>
              <a:ext cx="857256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610533" y="1357298"/>
              <a:ext cx="461665" cy="7143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父子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</p:grpSp>
      <p:grpSp>
        <p:nvGrpSpPr>
          <p:cNvPr id="5" name="组合 22"/>
          <p:cNvGrpSpPr/>
          <p:nvPr/>
        </p:nvGrpSpPr>
        <p:grpSpPr>
          <a:xfrm>
            <a:off x="3603590" y="2095470"/>
            <a:ext cx="1071570" cy="440770"/>
            <a:chOff x="3857620" y="2428868"/>
            <a:chExt cx="1071570" cy="440770"/>
          </a:xfrm>
        </p:grpSpPr>
        <p:cxnSp>
          <p:nvCxnSpPr>
            <p:cNvPr id="18" name="直接箭头连接符 17"/>
            <p:cNvCxnSpPr/>
            <p:nvPr/>
          </p:nvCxnSpPr>
          <p:spPr>
            <a:xfrm>
              <a:off x="3857620" y="2428868"/>
              <a:ext cx="928694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000496" y="2500306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兄弟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42910" y="2389718"/>
            <a:ext cx="2540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如何表示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种关系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？</a:t>
            </a:r>
          </a:p>
        </p:txBody>
      </p:sp>
      <p:grpSp>
        <p:nvGrpSpPr>
          <p:cNvPr id="10" name="组合 49"/>
          <p:cNvGrpSpPr/>
          <p:nvPr/>
        </p:nvGrpSpPr>
        <p:grpSpPr>
          <a:xfrm>
            <a:off x="1752770" y="3137693"/>
            <a:ext cx="725860" cy="928694"/>
            <a:chOff x="1752770" y="2986321"/>
            <a:chExt cx="725860" cy="928694"/>
          </a:xfrm>
        </p:grpSpPr>
        <p:sp>
          <p:nvSpPr>
            <p:cNvPr id="28" name="TextBox 27"/>
            <p:cNvSpPr txBox="1"/>
            <p:nvPr/>
          </p:nvSpPr>
          <p:spPr>
            <a:xfrm rot="18945891">
              <a:off x="1752770" y="3065344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夫妻</a:t>
              </a:r>
            </a:p>
          </p:txBody>
        </p:sp>
        <p:sp>
          <p:nvSpPr>
            <p:cNvPr id="29" name="左大括号 28"/>
            <p:cNvSpPr/>
            <p:nvPr/>
          </p:nvSpPr>
          <p:spPr>
            <a:xfrm rot="2280000">
              <a:off x="2335754" y="2986321"/>
              <a:ext cx="142876" cy="928694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2" name="组合 48"/>
          <p:cNvGrpSpPr/>
          <p:nvPr/>
        </p:nvGrpSpPr>
        <p:grpSpPr>
          <a:xfrm>
            <a:off x="2285984" y="3223182"/>
            <a:ext cx="2441592" cy="2588543"/>
            <a:chOff x="2285984" y="3071810"/>
            <a:chExt cx="2441592" cy="2588543"/>
          </a:xfrm>
        </p:grpSpPr>
        <p:sp>
          <p:nvSpPr>
            <p:cNvPr id="24" name="Oval 9"/>
            <p:cNvSpPr>
              <a:spLocks noChangeArrowheads="1"/>
            </p:cNvSpPr>
            <p:nvPr/>
          </p:nvSpPr>
          <p:spPr bwMode="auto">
            <a:xfrm>
              <a:off x="2857488" y="3071810"/>
              <a:ext cx="504000" cy="504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Oval 9"/>
            <p:cNvSpPr>
              <a:spLocks noChangeArrowheads="1"/>
            </p:cNvSpPr>
            <p:nvPr/>
          </p:nvSpPr>
          <p:spPr bwMode="auto">
            <a:xfrm>
              <a:off x="2285984" y="3714752"/>
              <a:ext cx="504000" cy="504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7" name="直接连接符 26"/>
            <p:cNvCxnSpPr>
              <a:stCxn id="24" idx="3"/>
              <a:endCxn id="25" idx="7"/>
            </p:cNvCxnSpPr>
            <p:nvPr/>
          </p:nvCxnSpPr>
          <p:spPr>
            <a:xfrm rot="5400000">
              <a:off x="2680456" y="3537720"/>
              <a:ext cx="286560" cy="215122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2928926" y="4286256"/>
              <a:ext cx="504000" cy="504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en-US" altLang="zh-CN" sz="18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3571868" y="4857760"/>
              <a:ext cx="504000" cy="504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en-US" altLang="zh-CN" sz="18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3" name="直接连接符 32"/>
            <p:cNvCxnSpPr>
              <a:stCxn id="25" idx="5"/>
              <a:endCxn id="30" idx="1"/>
            </p:cNvCxnSpPr>
            <p:nvPr/>
          </p:nvCxnSpPr>
          <p:spPr>
            <a:xfrm rot="16200000" flipH="1">
              <a:off x="2751894" y="4109224"/>
              <a:ext cx="215122" cy="286560"/>
            </a:xfrm>
            <a:prstGeom prst="line">
              <a:avLst/>
            </a:prstGeom>
            <a:ln w="28575">
              <a:solidFill>
                <a:srgbClr val="0033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30" idx="5"/>
              <a:endCxn id="31" idx="1"/>
            </p:cNvCxnSpPr>
            <p:nvPr/>
          </p:nvCxnSpPr>
          <p:spPr>
            <a:xfrm rot="16200000" flipH="1">
              <a:off x="3394836" y="4680728"/>
              <a:ext cx="215122" cy="286560"/>
            </a:xfrm>
            <a:prstGeom prst="line">
              <a:avLst/>
            </a:prstGeom>
            <a:ln w="28575">
              <a:solidFill>
                <a:srgbClr val="6633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1" idx="5"/>
            </p:cNvCxnSpPr>
            <p:nvPr/>
          </p:nvCxnSpPr>
          <p:spPr>
            <a:xfrm rot="16200000" flipH="1">
              <a:off x="4037778" y="5252231"/>
              <a:ext cx="212751" cy="284189"/>
            </a:xfrm>
            <a:prstGeom prst="line">
              <a:avLst/>
            </a:prstGeom>
            <a:ln w="28575">
              <a:solidFill>
                <a:srgbClr val="6633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1946836">
              <a:off x="4298948" y="538335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>
                  <a:latin typeface="Consolas" pitchFamily="49" charset="0"/>
                  <a:cs typeface="Consolas" pitchFamily="49" charset="0"/>
                  <a:sym typeface="Symbol"/>
                </a:rPr>
                <a:t>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Oval 9"/>
            <p:cNvSpPr>
              <a:spLocks noChangeArrowheads="1"/>
            </p:cNvSpPr>
            <p:nvPr/>
          </p:nvSpPr>
          <p:spPr bwMode="auto">
            <a:xfrm>
              <a:off x="2355051" y="4937964"/>
              <a:ext cx="504000" cy="504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en-US" altLang="zh-CN" sz="18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0" name="直接连接符 39"/>
            <p:cNvCxnSpPr>
              <a:endCxn id="39" idx="7"/>
            </p:cNvCxnSpPr>
            <p:nvPr/>
          </p:nvCxnSpPr>
          <p:spPr>
            <a:xfrm rot="5400000">
              <a:off x="2749523" y="4760932"/>
              <a:ext cx="286560" cy="215122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组合 51"/>
          <p:cNvGrpSpPr/>
          <p:nvPr/>
        </p:nvGrpSpPr>
        <p:grpSpPr>
          <a:xfrm>
            <a:off x="3383343" y="4296348"/>
            <a:ext cx="1714512" cy="637516"/>
            <a:chOff x="3383343" y="4144976"/>
            <a:chExt cx="1714512" cy="637516"/>
          </a:xfrm>
        </p:grpSpPr>
        <p:sp>
          <p:nvSpPr>
            <p:cNvPr id="43" name="左大括号 42"/>
            <p:cNvSpPr/>
            <p:nvPr/>
          </p:nvSpPr>
          <p:spPr>
            <a:xfrm rot="7811345">
              <a:off x="4062004" y="3746641"/>
              <a:ext cx="357190" cy="171451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rot="1822264">
              <a:off x="4012923" y="4144976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兄弟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000760" y="4578502"/>
            <a:ext cx="2286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实际上，是赋予左右分支不同的语义</a:t>
            </a:r>
          </a:p>
        </p:txBody>
      </p:sp>
      <p:grpSp>
        <p:nvGrpSpPr>
          <p:cNvPr id="17" name="组合 41"/>
          <p:cNvGrpSpPr/>
          <p:nvPr/>
        </p:nvGrpSpPr>
        <p:grpSpPr>
          <a:xfrm>
            <a:off x="785818" y="142853"/>
            <a:ext cx="1000100" cy="785817"/>
            <a:chOff x="5691204" y="3835411"/>
            <a:chExt cx="1238250" cy="1236663"/>
          </a:xfrm>
        </p:grpSpPr>
        <p:grpSp>
          <p:nvGrpSpPr>
            <p:cNvPr id="21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55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56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57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4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</a:p>
          </p:txBody>
        </p:sp>
      </p:grpSp>
      <p:sp>
        <p:nvSpPr>
          <p:cNvPr id="49" name="灯片编号占位符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27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  <p:bldP spid="5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68" name="Text Box 12"/>
          <p:cNvSpPr txBox="1">
            <a:spLocks noChangeArrowheads="1"/>
          </p:cNvSpPr>
          <p:nvPr/>
        </p:nvSpPr>
        <p:spPr bwMode="auto">
          <a:xfrm>
            <a:off x="642911" y="2500306"/>
            <a:ext cx="5286412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二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叉树的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性质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，完全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二叉树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结点按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层序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编号：</a:t>
            </a:r>
            <a:endParaRPr kumimoji="1"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1714480" y="3405705"/>
            <a:ext cx="2714644" cy="2166435"/>
            <a:chOff x="2500298" y="4000504"/>
            <a:chExt cx="2714644" cy="2166435"/>
          </a:xfrm>
        </p:grpSpPr>
        <p:sp>
          <p:nvSpPr>
            <p:cNvPr id="14" name="椭圆 13"/>
            <p:cNvSpPr/>
            <p:nvPr/>
          </p:nvSpPr>
          <p:spPr>
            <a:xfrm>
              <a:off x="3428992" y="4000504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i="1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/2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428992" y="4857760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500298" y="5643578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i="1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214810" y="5643578"/>
              <a:ext cx="1000132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i="1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+1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直接连接符 17"/>
            <p:cNvCxnSpPr>
              <a:stCxn id="14" idx="4"/>
              <a:endCxn id="15" idx="0"/>
            </p:cNvCxnSpPr>
            <p:nvPr/>
          </p:nvCxnSpPr>
          <p:spPr>
            <a:xfrm rot="5400000">
              <a:off x="3619235" y="4690812"/>
              <a:ext cx="333895" cy="1588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5" idx="3"/>
              <a:endCxn id="16" idx="7"/>
            </p:cNvCxnSpPr>
            <p:nvPr/>
          </p:nvCxnSpPr>
          <p:spPr>
            <a:xfrm rot="5400000">
              <a:off x="3113963" y="5300573"/>
              <a:ext cx="415745" cy="423552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5" idx="5"/>
              <a:endCxn id="17" idx="1"/>
            </p:cNvCxnSpPr>
            <p:nvPr/>
          </p:nvCxnSpPr>
          <p:spPr>
            <a:xfrm rot="16200000" flipH="1">
              <a:off x="3992142" y="5351087"/>
              <a:ext cx="415745" cy="322523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 Box 1028" descr="纸莎草纸"/>
          <p:cNvSpPr txBox="1">
            <a:spLocks noChangeArrowheads="1"/>
          </p:cNvSpPr>
          <p:nvPr/>
        </p:nvSpPr>
        <p:spPr bwMode="auto">
          <a:xfrm>
            <a:off x="428596" y="1476879"/>
            <a:ext cx="5214974" cy="514738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7.3.1  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二叉树的顺序存储结构</a:t>
            </a:r>
          </a:p>
        </p:txBody>
      </p:sp>
      <p:sp>
        <p:nvSpPr>
          <p:cNvPr id="13" name="Text Box 15" descr="信纸"/>
          <p:cNvSpPr txBox="1">
            <a:spLocks noChangeArrowheads="1"/>
          </p:cNvSpPr>
          <p:nvPr/>
        </p:nvSpPr>
        <p:spPr bwMode="auto">
          <a:xfrm>
            <a:off x="1857356" y="285728"/>
            <a:ext cx="4429156" cy="648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08000" bIns="10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7.3 </a:t>
            </a:r>
            <a:r>
              <a:rPr kumimoji="1" lang="zh-CN" altLang="en-US" sz="2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</a:t>
            </a:r>
            <a:r>
              <a:rPr kumimoji="1" lang="zh-CN" altLang="en-US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叉树的存储结构 </a:t>
            </a: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28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97" name="Oval 1225"/>
          <p:cNvSpPr>
            <a:spLocks noChangeArrowheads="1"/>
          </p:cNvSpPr>
          <p:nvPr/>
        </p:nvSpPr>
        <p:spPr bwMode="auto">
          <a:xfrm>
            <a:off x="4211638" y="54927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81098" name="Oval 1226"/>
          <p:cNvSpPr>
            <a:spLocks noChangeArrowheads="1"/>
          </p:cNvSpPr>
          <p:nvPr/>
        </p:nvSpPr>
        <p:spPr bwMode="auto">
          <a:xfrm>
            <a:off x="3203575" y="12684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81099" name="Oval 1227"/>
          <p:cNvSpPr>
            <a:spLocks noChangeArrowheads="1"/>
          </p:cNvSpPr>
          <p:nvPr/>
        </p:nvSpPr>
        <p:spPr bwMode="auto">
          <a:xfrm>
            <a:off x="5219700" y="12684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81100" name="Oval 1228"/>
          <p:cNvSpPr>
            <a:spLocks noChangeArrowheads="1"/>
          </p:cNvSpPr>
          <p:nvPr/>
        </p:nvSpPr>
        <p:spPr bwMode="auto">
          <a:xfrm>
            <a:off x="2486025" y="206057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81101" name="Freeform 1229"/>
          <p:cNvSpPr>
            <a:spLocks/>
          </p:cNvSpPr>
          <p:nvPr/>
        </p:nvSpPr>
        <p:spPr bwMode="auto">
          <a:xfrm>
            <a:off x="3568700" y="863600"/>
            <a:ext cx="666750" cy="463550"/>
          </a:xfrm>
          <a:custGeom>
            <a:avLst/>
            <a:gdLst/>
            <a:ahLst/>
            <a:cxnLst>
              <a:cxn ang="0">
                <a:pos x="420" y="0"/>
              </a:cxn>
              <a:cxn ang="0">
                <a:pos x="0" y="292"/>
              </a:cxn>
            </a:cxnLst>
            <a:rect l="0" t="0" r="r" b="b"/>
            <a:pathLst>
              <a:path w="420" h="292">
                <a:moveTo>
                  <a:pt x="420" y="0"/>
                </a:moveTo>
                <a:lnTo>
                  <a:pt x="0" y="292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103" name="Freeform 1231"/>
          <p:cNvSpPr>
            <a:spLocks/>
          </p:cNvSpPr>
          <p:nvPr/>
        </p:nvSpPr>
        <p:spPr bwMode="auto">
          <a:xfrm>
            <a:off x="4629150" y="844550"/>
            <a:ext cx="628650" cy="50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6" y="320"/>
              </a:cxn>
            </a:cxnLst>
            <a:rect l="0" t="0" r="r" b="b"/>
            <a:pathLst>
              <a:path w="396" h="320">
                <a:moveTo>
                  <a:pt x="0" y="0"/>
                </a:moveTo>
                <a:lnTo>
                  <a:pt x="396" y="320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104" name="Oval 1232"/>
          <p:cNvSpPr>
            <a:spLocks noChangeArrowheads="1"/>
          </p:cNvSpPr>
          <p:nvPr/>
        </p:nvSpPr>
        <p:spPr bwMode="auto">
          <a:xfrm>
            <a:off x="3856038" y="20320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81105" name="Oval 1233"/>
          <p:cNvSpPr>
            <a:spLocks noChangeArrowheads="1"/>
          </p:cNvSpPr>
          <p:nvPr/>
        </p:nvSpPr>
        <p:spPr bwMode="auto">
          <a:xfrm>
            <a:off x="4721225" y="20320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1106" name="Oval 1234"/>
          <p:cNvSpPr>
            <a:spLocks noChangeArrowheads="1"/>
          </p:cNvSpPr>
          <p:nvPr/>
        </p:nvSpPr>
        <p:spPr bwMode="auto">
          <a:xfrm>
            <a:off x="5724525" y="20320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81110" name="Oval 1238"/>
          <p:cNvSpPr>
            <a:spLocks noChangeArrowheads="1"/>
          </p:cNvSpPr>
          <p:nvPr/>
        </p:nvSpPr>
        <p:spPr bwMode="auto">
          <a:xfrm>
            <a:off x="2051050" y="28527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81147" name="Freeform 1275"/>
          <p:cNvSpPr>
            <a:spLocks/>
          </p:cNvSpPr>
          <p:nvPr/>
        </p:nvSpPr>
        <p:spPr bwMode="auto">
          <a:xfrm>
            <a:off x="2819400" y="1619250"/>
            <a:ext cx="438150" cy="463550"/>
          </a:xfrm>
          <a:custGeom>
            <a:avLst/>
            <a:gdLst/>
            <a:ahLst/>
            <a:cxnLst>
              <a:cxn ang="0">
                <a:pos x="276" y="0"/>
              </a:cxn>
              <a:cxn ang="0">
                <a:pos x="0" y="292"/>
              </a:cxn>
            </a:cxnLst>
            <a:rect l="0" t="0" r="r" b="b"/>
            <a:pathLst>
              <a:path w="276" h="292">
                <a:moveTo>
                  <a:pt x="276" y="0"/>
                </a:moveTo>
                <a:lnTo>
                  <a:pt x="0" y="292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148" name="Freeform 1276"/>
          <p:cNvSpPr>
            <a:spLocks/>
          </p:cNvSpPr>
          <p:nvPr/>
        </p:nvSpPr>
        <p:spPr bwMode="auto">
          <a:xfrm>
            <a:off x="3600450" y="1612900"/>
            <a:ext cx="387350" cy="438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4" y="276"/>
              </a:cxn>
            </a:cxnLst>
            <a:rect l="0" t="0" r="r" b="b"/>
            <a:pathLst>
              <a:path w="244" h="276">
                <a:moveTo>
                  <a:pt x="0" y="0"/>
                </a:moveTo>
                <a:lnTo>
                  <a:pt x="244" y="276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149" name="Freeform 1277"/>
          <p:cNvSpPr>
            <a:spLocks/>
          </p:cNvSpPr>
          <p:nvPr/>
        </p:nvSpPr>
        <p:spPr bwMode="auto">
          <a:xfrm>
            <a:off x="5022850" y="1638300"/>
            <a:ext cx="254000" cy="406400"/>
          </a:xfrm>
          <a:custGeom>
            <a:avLst/>
            <a:gdLst/>
            <a:ahLst/>
            <a:cxnLst>
              <a:cxn ang="0">
                <a:pos x="160" y="0"/>
              </a:cxn>
              <a:cxn ang="0">
                <a:pos x="0" y="256"/>
              </a:cxn>
            </a:cxnLst>
            <a:rect l="0" t="0" r="r" b="b"/>
            <a:pathLst>
              <a:path w="160" h="256">
                <a:moveTo>
                  <a:pt x="160" y="0"/>
                </a:moveTo>
                <a:lnTo>
                  <a:pt x="0" y="256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150" name="Freeform 1278"/>
          <p:cNvSpPr>
            <a:spLocks/>
          </p:cNvSpPr>
          <p:nvPr/>
        </p:nvSpPr>
        <p:spPr bwMode="auto">
          <a:xfrm>
            <a:off x="5581650" y="1644650"/>
            <a:ext cx="285750" cy="406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0" y="256"/>
              </a:cxn>
            </a:cxnLst>
            <a:rect l="0" t="0" r="r" b="b"/>
            <a:pathLst>
              <a:path w="180" h="256">
                <a:moveTo>
                  <a:pt x="0" y="0"/>
                </a:moveTo>
                <a:lnTo>
                  <a:pt x="180" y="256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151" name="Oval 1279"/>
          <p:cNvSpPr>
            <a:spLocks noChangeArrowheads="1"/>
          </p:cNvSpPr>
          <p:nvPr/>
        </p:nvSpPr>
        <p:spPr bwMode="auto">
          <a:xfrm>
            <a:off x="2844800" y="28527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81152" name="Oval 1280"/>
          <p:cNvSpPr>
            <a:spLocks noChangeArrowheads="1"/>
          </p:cNvSpPr>
          <p:nvPr/>
        </p:nvSpPr>
        <p:spPr bwMode="auto">
          <a:xfrm>
            <a:off x="3490913" y="28527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81153" name="Oval 1281"/>
          <p:cNvSpPr>
            <a:spLocks noChangeArrowheads="1"/>
          </p:cNvSpPr>
          <p:nvPr/>
        </p:nvSpPr>
        <p:spPr bwMode="auto">
          <a:xfrm>
            <a:off x="4284663" y="28527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81154" name="Freeform 1282"/>
          <p:cNvSpPr>
            <a:spLocks/>
          </p:cNvSpPr>
          <p:nvPr/>
        </p:nvSpPr>
        <p:spPr bwMode="auto">
          <a:xfrm>
            <a:off x="2311400" y="2451100"/>
            <a:ext cx="266700" cy="412750"/>
          </a:xfrm>
          <a:custGeom>
            <a:avLst/>
            <a:gdLst/>
            <a:ahLst/>
            <a:cxnLst>
              <a:cxn ang="0">
                <a:pos x="168" y="0"/>
              </a:cxn>
              <a:cxn ang="0">
                <a:pos x="0" y="260"/>
              </a:cxn>
            </a:cxnLst>
            <a:rect l="0" t="0" r="r" b="b"/>
            <a:pathLst>
              <a:path w="168" h="260">
                <a:moveTo>
                  <a:pt x="168" y="0"/>
                </a:moveTo>
                <a:lnTo>
                  <a:pt x="0" y="260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155" name="Freeform 1283"/>
          <p:cNvSpPr>
            <a:spLocks/>
          </p:cNvSpPr>
          <p:nvPr/>
        </p:nvSpPr>
        <p:spPr bwMode="auto">
          <a:xfrm>
            <a:off x="2825750" y="2451100"/>
            <a:ext cx="215900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6" y="264"/>
              </a:cxn>
            </a:cxnLst>
            <a:rect l="0" t="0" r="r" b="b"/>
            <a:pathLst>
              <a:path w="136" h="264">
                <a:moveTo>
                  <a:pt x="0" y="0"/>
                </a:moveTo>
                <a:lnTo>
                  <a:pt x="136" y="264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156" name="Freeform 1284"/>
          <p:cNvSpPr>
            <a:spLocks/>
          </p:cNvSpPr>
          <p:nvPr/>
        </p:nvSpPr>
        <p:spPr bwMode="auto">
          <a:xfrm>
            <a:off x="3714750" y="2425700"/>
            <a:ext cx="228600" cy="4318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272"/>
              </a:cxn>
            </a:cxnLst>
            <a:rect l="0" t="0" r="r" b="b"/>
            <a:pathLst>
              <a:path w="144" h="272">
                <a:moveTo>
                  <a:pt x="144" y="0"/>
                </a:moveTo>
                <a:lnTo>
                  <a:pt x="0" y="272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157" name="Freeform 1285"/>
          <p:cNvSpPr>
            <a:spLocks/>
          </p:cNvSpPr>
          <p:nvPr/>
        </p:nvSpPr>
        <p:spPr bwMode="auto">
          <a:xfrm>
            <a:off x="4197350" y="2425700"/>
            <a:ext cx="260350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4" y="272"/>
              </a:cxn>
            </a:cxnLst>
            <a:rect l="0" t="0" r="r" b="b"/>
            <a:pathLst>
              <a:path w="164" h="272">
                <a:moveTo>
                  <a:pt x="0" y="0"/>
                </a:moveTo>
                <a:lnTo>
                  <a:pt x="164" y="272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120"/>
          <p:cNvGrpSpPr/>
          <p:nvPr/>
        </p:nvGrpSpPr>
        <p:grpSpPr>
          <a:xfrm>
            <a:off x="1785918" y="428604"/>
            <a:ext cx="4679950" cy="2620893"/>
            <a:chOff x="1692275" y="404813"/>
            <a:chExt cx="4679950" cy="2620893"/>
          </a:xfrm>
        </p:grpSpPr>
        <p:sp>
          <p:nvSpPr>
            <p:cNvPr id="81146" name="Text Box 1274"/>
            <p:cNvSpPr txBox="1">
              <a:spLocks noChangeArrowheads="1"/>
            </p:cNvSpPr>
            <p:nvPr/>
          </p:nvSpPr>
          <p:spPr bwMode="auto">
            <a:xfrm>
              <a:off x="4532313" y="404813"/>
              <a:ext cx="431800" cy="35394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700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81158" name="Text Box 1286"/>
            <p:cNvSpPr txBox="1">
              <a:spLocks noChangeArrowheads="1"/>
            </p:cNvSpPr>
            <p:nvPr/>
          </p:nvSpPr>
          <p:spPr bwMode="auto">
            <a:xfrm>
              <a:off x="2916238" y="1087438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81159" name="Text Box 1287"/>
            <p:cNvSpPr txBox="1">
              <a:spLocks noChangeArrowheads="1"/>
            </p:cNvSpPr>
            <p:nvPr/>
          </p:nvSpPr>
          <p:spPr bwMode="auto">
            <a:xfrm>
              <a:off x="2124075" y="1879600"/>
              <a:ext cx="431800" cy="35394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700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81160" name="Text Box 1288"/>
            <p:cNvSpPr txBox="1">
              <a:spLocks noChangeArrowheads="1"/>
            </p:cNvSpPr>
            <p:nvPr/>
          </p:nvSpPr>
          <p:spPr bwMode="auto">
            <a:xfrm>
              <a:off x="1692275" y="2671763"/>
              <a:ext cx="431800" cy="35394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700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81161" name="Text Box 1289"/>
            <p:cNvSpPr txBox="1">
              <a:spLocks noChangeArrowheads="1"/>
            </p:cNvSpPr>
            <p:nvPr/>
          </p:nvSpPr>
          <p:spPr bwMode="auto">
            <a:xfrm>
              <a:off x="2555875" y="2636838"/>
              <a:ext cx="431800" cy="35394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700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81162" name="Text Box 1290"/>
            <p:cNvSpPr txBox="1">
              <a:spLocks noChangeArrowheads="1"/>
            </p:cNvSpPr>
            <p:nvPr/>
          </p:nvSpPr>
          <p:spPr bwMode="auto">
            <a:xfrm>
              <a:off x="3203575" y="2584450"/>
              <a:ext cx="504825" cy="35394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700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81163" name="Text Box 1291"/>
            <p:cNvSpPr txBox="1">
              <a:spLocks noChangeArrowheads="1"/>
            </p:cNvSpPr>
            <p:nvPr/>
          </p:nvSpPr>
          <p:spPr bwMode="auto">
            <a:xfrm>
              <a:off x="4471988" y="2600325"/>
              <a:ext cx="477860" cy="35394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700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81164" name="Text Box 1292"/>
            <p:cNvSpPr txBox="1">
              <a:spLocks noChangeArrowheads="1"/>
            </p:cNvSpPr>
            <p:nvPr/>
          </p:nvSpPr>
          <p:spPr bwMode="auto">
            <a:xfrm>
              <a:off x="4067175" y="1773238"/>
              <a:ext cx="431800" cy="35394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700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81165" name="Text Box 1293"/>
            <p:cNvSpPr txBox="1">
              <a:spLocks noChangeArrowheads="1"/>
            </p:cNvSpPr>
            <p:nvPr/>
          </p:nvSpPr>
          <p:spPr bwMode="auto">
            <a:xfrm>
              <a:off x="4500563" y="1773238"/>
              <a:ext cx="431800" cy="35394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700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81166" name="Text Box 1294"/>
            <p:cNvSpPr txBox="1">
              <a:spLocks noChangeArrowheads="1"/>
            </p:cNvSpPr>
            <p:nvPr/>
          </p:nvSpPr>
          <p:spPr bwMode="auto">
            <a:xfrm>
              <a:off x="5940425" y="1743075"/>
              <a:ext cx="431800" cy="35394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700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1167" name="Text Box 1295"/>
            <p:cNvSpPr txBox="1">
              <a:spLocks noChangeArrowheads="1"/>
            </p:cNvSpPr>
            <p:nvPr/>
          </p:nvSpPr>
          <p:spPr bwMode="auto">
            <a:xfrm>
              <a:off x="5435600" y="981075"/>
              <a:ext cx="431800" cy="35394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700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</p:grpSp>
      <p:grpSp>
        <p:nvGrpSpPr>
          <p:cNvPr id="3" name="组合 119"/>
          <p:cNvGrpSpPr/>
          <p:nvPr/>
        </p:nvGrpSpPr>
        <p:grpSpPr>
          <a:xfrm>
            <a:off x="1428728" y="4191000"/>
            <a:ext cx="6581799" cy="334963"/>
            <a:chOff x="1490663" y="4191000"/>
            <a:chExt cx="6248400" cy="334963"/>
          </a:xfrm>
        </p:grpSpPr>
        <p:sp>
          <p:nvSpPr>
            <p:cNvPr id="80942" name="Rectangle 1070"/>
            <p:cNvSpPr>
              <a:spLocks noChangeArrowheads="1"/>
            </p:cNvSpPr>
            <p:nvPr/>
          </p:nvSpPr>
          <p:spPr bwMode="auto">
            <a:xfrm>
              <a:off x="7069947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15</a:t>
              </a:r>
            </a:p>
          </p:txBody>
        </p:sp>
        <p:sp>
          <p:nvSpPr>
            <p:cNvPr id="80943" name="Rectangle 1071"/>
            <p:cNvSpPr>
              <a:spLocks noChangeArrowheads="1"/>
            </p:cNvSpPr>
            <p:nvPr/>
          </p:nvSpPr>
          <p:spPr bwMode="auto">
            <a:xfrm>
              <a:off x="6706691" y="4191000"/>
              <a:ext cx="417513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14</a:t>
              </a:r>
            </a:p>
          </p:txBody>
        </p:sp>
        <p:sp>
          <p:nvSpPr>
            <p:cNvPr id="80944" name="Rectangle 1072"/>
            <p:cNvSpPr>
              <a:spLocks noChangeArrowheads="1"/>
            </p:cNvSpPr>
            <p:nvPr/>
          </p:nvSpPr>
          <p:spPr bwMode="auto">
            <a:xfrm>
              <a:off x="6299808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13</a:t>
              </a:r>
            </a:p>
          </p:txBody>
        </p:sp>
        <p:sp>
          <p:nvSpPr>
            <p:cNvPr id="80945" name="Rectangle 1073"/>
            <p:cNvSpPr>
              <a:spLocks noChangeArrowheads="1"/>
            </p:cNvSpPr>
            <p:nvPr/>
          </p:nvSpPr>
          <p:spPr bwMode="auto">
            <a:xfrm>
              <a:off x="5963539" y="4191000"/>
              <a:ext cx="3905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/>
            <a:lstStyle/>
            <a:p>
              <a:pPr algn="l">
                <a:spcBef>
                  <a:spcPct val="20000"/>
                </a:spcBef>
              </a:pPr>
              <a:r>
                <a:rPr lang="en-US" altLang="zh-CN" sz="16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12</a:t>
              </a:r>
            </a:p>
          </p:txBody>
        </p:sp>
        <p:sp>
          <p:nvSpPr>
            <p:cNvPr id="80946" name="Rectangle 1074"/>
            <p:cNvSpPr>
              <a:spLocks noChangeArrowheads="1"/>
            </p:cNvSpPr>
            <p:nvPr/>
          </p:nvSpPr>
          <p:spPr bwMode="auto">
            <a:xfrm>
              <a:off x="5502540" y="4191000"/>
              <a:ext cx="442913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11</a:t>
              </a:r>
            </a:p>
          </p:txBody>
        </p:sp>
        <p:sp>
          <p:nvSpPr>
            <p:cNvPr id="80947" name="Rectangle 1075"/>
            <p:cNvSpPr>
              <a:spLocks noChangeArrowheads="1"/>
            </p:cNvSpPr>
            <p:nvPr/>
          </p:nvSpPr>
          <p:spPr bwMode="auto">
            <a:xfrm>
              <a:off x="5077572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10</a:t>
              </a:r>
            </a:p>
          </p:txBody>
        </p:sp>
        <p:sp>
          <p:nvSpPr>
            <p:cNvPr id="80948" name="Rectangle 1076"/>
            <p:cNvSpPr>
              <a:spLocks noChangeArrowheads="1"/>
            </p:cNvSpPr>
            <p:nvPr/>
          </p:nvSpPr>
          <p:spPr bwMode="auto">
            <a:xfrm>
              <a:off x="4712106" y="4191000"/>
              <a:ext cx="401638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9</a:t>
              </a:r>
            </a:p>
          </p:txBody>
        </p:sp>
        <p:sp>
          <p:nvSpPr>
            <p:cNvPr id="80949" name="Rectangle 1077"/>
            <p:cNvSpPr>
              <a:spLocks noChangeArrowheads="1"/>
            </p:cNvSpPr>
            <p:nvPr/>
          </p:nvSpPr>
          <p:spPr bwMode="auto">
            <a:xfrm>
              <a:off x="4316615" y="4191000"/>
              <a:ext cx="458788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8</a:t>
              </a:r>
            </a:p>
          </p:txBody>
        </p:sp>
        <p:sp>
          <p:nvSpPr>
            <p:cNvPr id="80950" name="Rectangle 1078"/>
            <p:cNvSpPr>
              <a:spLocks noChangeArrowheads="1"/>
            </p:cNvSpPr>
            <p:nvPr/>
          </p:nvSpPr>
          <p:spPr bwMode="auto">
            <a:xfrm>
              <a:off x="3917048" y="4191000"/>
              <a:ext cx="3905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80951" name="Rectangle 1079"/>
            <p:cNvSpPr>
              <a:spLocks noChangeArrowheads="1"/>
            </p:cNvSpPr>
            <p:nvPr/>
          </p:nvSpPr>
          <p:spPr bwMode="auto">
            <a:xfrm>
              <a:off x="3573463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6</a:t>
              </a:r>
            </a:p>
          </p:txBody>
        </p:sp>
        <p:sp>
          <p:nvSpPr>
            <p:cNvPr id="80952" name="Rectangle 1080"/>
            <p:cNvSpPr>
              <a:spLocks noChangeArrowheads="1"/>
            </p:cNvSpPr>
            <p:nvPr/>
          </p:nvSpPr>
          <p:spPr bwMode="auto">
            <a:xfrm>
              <a:off x="3157538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80953" name="Rectangle 1081"/>
            <p:cNvSpPr>
              <a:spLocks noChangeArrowheads="1"/>
            </p:cNvSpPr>
            <p:nvPr/>
          </p:nvSpPr>
          <p:spPr bwMode="auto">
            <a:xfrm>
              <a:off x="2740026" y="4191000"/>
              <a:ext cx="417513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80954" name="Rectangle 1082"/>
            <p:cNvSpPr>
              <a:spLocks noChangeArrowheads="1"/>
            </p:cNvSpPr>
            <p:nvPr/>
          </p:nvSpPr>
          <p:spPr bwMode="auto">
            <a:xfrm>
              <a:off x="2369313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80955" name="Rectangle 1083"/>
            <p:cNvSpPr>
              <a:spLocks noChangeArrowheads="1"/>
            </p:cNvSpPr>
            <p:nvPr/>
          </p:nvSpPr>
          <p:spPr bwMode="auto">
            <a:xfrm>
              <a:off x="1967816" y="4191000"/>
              <a:ext cx="3651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 b="0" dirty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80956" name="Rectangle 1084"/>
            <p:cNvSpPr>
              <a:spLocks noChangeArrowheads="1"/>
            </p:cNvSpPr>
            <p:nvPr/>
          </p:nvSpPr>
          <p:spPr bwMode="auto">
            <a:xfrm>
              <a:off x="1544919" y="4191000"/>
              <a:ext cx="339097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80957" name="Line 1085"/>
            <p:cNvSpPr>
              <a:spLocks noChangeShapeType="1"/>
            </p:cNvSpPr>
            <p:nvPr/>
          </p:nvSpPr>
          <p:spPr bwMode="auto">
            <a:xfrm>
              <a:off x="1490663" y="4525963"/>
              <a:ext cx="46831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58" name="Line 1086"/>
            <p:cNvSpPr>
              <a:spLocks noChangeShapeType="1"/>
            </p:cNvSpPr>
            <p:nvPr/>
          </p:nvSpPr>
          <p:spPr bwMode="auto">
            <a:xfrm>
              <a:off x="1490663" y="4191000"/>
              <a:ext cx="0" cy="334963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73" name="Line 1101"/>
            <p:cNvSpPr>
              <a:spLocks noChangeShapeType="1"/>
            </p:cNvSpPr>
            <p:nvPr/>
          </p:nvSpPr>
          <p:spPr bwMode="auto">
            <a:xfrm>
              <a:off x="7739063" y="4191000"/>
              <a:ext cx="0" cy="334963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74" name="Line 1102"/>
            <p:cNvSpPr>
              <a:spLocks noChangeShapeType="1"/>
            </p:cNvSpPr>
            <p:nvPr/>
          </p:nvSpPr>
          <p:spPr bwMode="auto">
            <a:xfrm>
              <a:off x="4379913" y="4191000"/>
              <a:ext cx="458788" cy="0"/>
            </a:xfrm>
            <a:prstGeom prst="line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75" name="Line 1103"/>
            <p:cNvSpPr>
              <a:spLocks noChangeShapeType="1"/>
            </p:cNvSpPr>
            <p:nvPr/>
          </p:nvSpPr>
          <p:spPr bwMode="auto">
            <a:xfrm>
              <a:off x="1490663" y="4191000"/>
              <a:ext cx="46831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76" name="Line 1104"/>
            <p:cNvSpPr>
              <a:spLocks noChangeShapeType="1"/>
            </p:cNvSpPr>
            <p:nvPr/>
          </p:nvSpPr>
          <p:spPr bwMode="auto">
            <a:xfrm>
              <a:off x="4838701" y="4191000"/>
              <a:ext cx="401638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07" name="Line 1135"/>
            <p:cNvSpPr>
              <a:spLocks noChangeShapeType="1"/>
            </p:cNvSpPr>
            <p:nvPr/>
          </p:nvSpPr>
          <p:spPr bwMode="auto">
            <a:xfrm>
              <a:off x="1958976" y="4525963"/>
              <a:ext cx="3651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08" name="Line 1136"/>
            <p:cNvSpPr>
              <a:spLocks noChangeShapeType="1"/>
            </p:cNvSpPr>
            <p:nvPr/>
          </p:nvSpPr>
          <p:spPr bwMode="auto">
            <a:xfrm>
              <a:off x="2324101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09" name="Line 1137"/>
            <p:cNvSpPr>
              <a:spLocks noChangeShapeType="1"/>
            </p:cNvSpPr>
            <p:nvPr/>
          </p:nvSpPr>
          <p:spPr bwMode="auto">
            <a:xfrm>
              <a:off x="2740026" y="4525963"/>
              <a:ext cx="41751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10" name="Line 1138"/>
            <p:cNvSpPr>
              <a:spLocks noChangeShapeType="1"/>
            </p:cNvSpPr>
            <p:nvPr/>
          </p:nvSpPr>
          <p:spPr bwMode="auto">
            <a:xfrm>
              <a:off x="3157538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11" name="Line 1139"/>
            <p:cNvSpPr>
              <a:spLocks noChangeShapeType="1"/>
            </p:cNvSpPr>
            <p:nvPr/>
          </p:nvSpPr>
          <p:spPr bwMode="auto">
            <a:xfrm>
              <a:off x="3573463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12" name="Line 1140"/>
            <p:cNvSpPr>
              <a:spLocks noChangeShapeType="1"/>
            </p:cNvSpPr>
            <p:nvPr/>
          </p:nvSpPr>
          <p:spPr bwMode="auto">
            <a:xfrm>
              <a:off x="3989388" y="4525963"/>
              <a:ext cx="3905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13" name="Line 1141"/>
            <p:cNvSpPr>
              <a:spLocks noChangeShapeType="1"/>
            </p:cNvSpPr>
            <p:nvPr/>
          </p:nvSpPr>
          <p:spPr bwMode="auto">
            <a:xfrm>
              <a:off x="4379913" y="4525963"/>
              <a:ext cx="458788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14" name="Line 1142"/>
            <p:cNvSpPr>
              <a:spLocks noChangeShapeType="1"/>
            </p:cNvSpPr>
            <p:nvPr/>
          </p:nvSpPr>
          <p:spPr bwMode="auto">
            <a:xfrm>
              <a:off x="4838701" y="4525963"/>
              <a:ext cx="401638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15" name="Line 1143"/>
            <p:cNvSpPr>
              <a:spLocks noChangeShapeType="1"/>
            </p:cNvSpPr>
            <p:nvPr/>
          </p:nvSpPr>
          <p:spPr bwMode="auto">
            <a:xfrm>
              <a:off x="5240338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16" name="Line 1144"/>
            <p:cNvSpPr>
              <a:spLocks noChangeShapeType="1"/>
            </p:cNvSpPr>
            <p:nvPr/>
          </p:nvSpPr>
          <p:spPr bwMode="auto">
            <a:xfrm>
              <a:off x="5656263" y="4525963"/>
              <a:ext cx="44291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17" name="Line 1145"/>
            <p:cNvSpPr>
              <a:spLocks noChangeShapeType="1"/>
            </p:cNvSpPr>
            <p:nvPr/>
          </p:nvSpPr>
          <p:spPr bwMode="auto">
            <a:xfrm>
              <a:off x="6099176" y="4525963"/>
              <a:ext cx="3905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18" name="Line 1146"/>
            <p:cNvSpPr>
              <a:spLocks noChangeShapeType="1"/>
            </p:cNvSpPr>
            <p:nvPr/>
          </p:nvSpPr>
          <p:spPr bwMode="auto">
            <a:xfrm>
              <a:off x="6489701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19" name="Line 1147"/>
            <p:cNvSpPr>
              <a:spLocks noChangeShapeType="1"/>
            </p:cNvSpPr>
            <p:nvPr/>
          </p:nvSpPr>
          <p:spPr bwMode="auto">
            <a:xfrm>
              <a:off x="6905626" y="4525963"/>
              <a:ext cx="41751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20" name="Line 1148"/>
            <p:cNvSpPr>
              <a:spLocks noChangeShapeType="1"/>
            </p:cNvSpPr>
            <p:nvPr/>
          </p:nvSpPr>
          <p:spPr bwMode="auto">
            <a:xfrm>
              <a:off x="7323138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68" name="Line 1196"/>
            <p:cNvSpPr>
              <a:spLocks noChangeShapeType="1"/>
            </p:cNvSpPr>
            <p:nvPr/>
          </p:nvSpPr>
          <p:spPr bwMode="auto">
            <a:xfrm>
              <a:off x="1958976" y="4191000"/>
              <a:ext cx="3651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69" name="Line 1197"/>
            <p:cNvSpPr>
              <a:spLocks noChangeShapeType="1"/>
            </p:cNvSpPr>
            <p:nvPr/>
          </p:nvSpPr>
          <p:spPr bwMode="auto">
            <a:xfrm>
              <a:off x="2324101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70" name="Line 1198"/>
            <p:cNvSpPr>
              <a:spLocks noChangeShapeType="1"/>
            </p:cNvSpPr>
            <p:nvPr/>
          </p:nvSpPr>
          <p:spPr bwMode="auto">
            <a:xfrm>
              <a:off x="2740026" y="4191000"/>
              <a:ext cx="41751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71" name="Line 1199"/>
            <p:cNvSpPr>
              <a:spLocks noChangeShapeType="1"/>
            </p:cNvSpPr>
            <p:nvPr/>
          </p:nvSpPr>
          <p:spPr bwMode="auto">
            <a:xfrm>
              <a:off x="3157538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72" name="Line 1200"/>
            <p:cNvSpPr>
              <a:spLocks noChangeShapeType="1"/>
            </p:cNvSpPr>
            <p:nvPr/>
          </p:nvSpPr>
          <p:spPr bwMode="auto">
            <a:xfrm>
              <a:off x="3573463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73" name="Line 1201"/>
            <p:cNvSpPr>
              <a:spLocks noChangeShapeType="1"/>
            </p:cNvSpPr>
            <p:nvPr/>
          </p:nvSpPr>
          <p:spPr bwMode="auto">
            <a:xfrm>
              <a:off x="3989388" y="4191000"/>
              <a:ext cx="3905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74" name="Line 1202"/>
            <p:cNvSpPr>
              <a:spLocks noChangeShapeType="1"/>
            </p:cNvSpPr>
            <p:nvPr/>
          </p:nvSpPr>
          <p:spPr bwMode="auto">
            <a:xfrm>
              <a:off x="5240338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75" name="Line 1203"/>
            <p:cNvSpPr>
              <a:spLocks noChangeShapeType="1"/>
            </p:cNvSpPr>
            <p:nvPr/>
          </p:nvSpPr>
          <p:spPr bwMode="auto">
            <a:xfrm>
              <a:off x="5656263" y="4191000"/>
              <a:ext cx="44291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76" name="Line 1204"/>
            <p:cNvSpPr>
              <a:spLocks noChangeShapeType="1"/>
            </p:cNvSpPr>
            <p:nvPr/>
          </p:nvSpPr>
          <p:spPr bwMode="auto">
            <a:xfrm>
              <a:off x="6099176" y="4191000"/>
              <a:ext cx="3905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77" name="Line 1205"/>
            <p:cNvSpPr>
              <a:spLocks noChangeShapeType="1"/>
            </p:cNvSpPr>
            <p:nvPr/>
          </p:nvSpPr>
          <p:spPr bwMode="auto">
            <a:xfrm>
              <a:off x="6489701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78" name="Line 1206"/>
            <p:cNvSpPr>
              <a:spLocks noChangeShapeType="1"/>
            </p:cNvSpPr>
            <p:nvPr/>
          </p:nvSpPr>
          <p:spPr bwMode="auto">
            <a:xfrm>
              <a:off x="6905626" y="4191000"/>
              <a:ext cx="41751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79" name="Line 1207"/>
            <p:cNvSpPr>
              <a:spLocks noChangeShapeType="1"/>
            </p:cNvSpPr>
            <p:nvPr/>
          </p:nvSpPr>
          <p:spPr bwMode="auto">
            <a:xfrm>
              <a:off x="7323138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1082" name="Text Box 1210"/>
          <p:cNvSpPr txBox="1">
            <a:spLocks noChangeArrowheads="1"/>
          </p:cNvSpPr>
          <p:nvPr/>
        </p:nvSpPr>
        <p:spPr bwMode="auto">
          <a:xfrm>
            <a:off x="2071670" y="5286388"/>
            <a:ext cx="45212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顺序存储结构（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不用下标为</a:t>
            </a:r>
            <a:r>
              <a:rPr kumimoji="1" lang="en-US" altLang="zh-CN" sz="2000" dirty="0"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</a:p>
        </p:txBody>
      </p:sp>
      <p:sp>
        <p:nvSpPr>
          <p:cNvPr id="81168" name="AutoShape 1296"/>
          <p:cNvSpPr>
            <a:spLocks noChangeArrowheads="1"/>
          </p:cNvSpPr>
          <p:nvPr/>
        </p:nvSpPr>
        <p:spPr bwMode="auto">
          <a:xfrm>
            <a:off x="4495804" y="3500438"/>
            <a:ext cx="219072" cy="504825"/>
          </a:xfrm>
          <a:prstGeom prst="downArrow">
            <a:avLst>
              <a:gd name="adj1" fmla="val 50000"/>
              <a:gd name="adj2" fmla="val 25000"/>
            </a:avLst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170" name="Text Box 1298"/>
          <p:cNvSpPr txBox="1">
            <a:spLocks noChangeArrowheads="1"/>
          </p:cNvSpPr>
          <p:nvPr/>
        </p:nvSpPr>
        <p:spPr bwMode="auto">
          <a:xfrm>
            <a:off x="507664" y="825509"/>
            <a:ext cx="492443" cy="4860989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vert="eaVert" wrap="square">
            <a:spAutoFit/>
          </a:bodyPr>
          <a:lstStyle/>
          <a:p>
            <a:pPr marL="457200" indent="-457200">
              <a:spcBef>
                <a:spcPct val="50000"/>
              </a:spcBef>
              <a:buBlip>
                <a:blip r:embed="rId3"/>
              </a:buBlip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完全二叉树的顺序存储结构</a:t>
            </a:r>
          </a:p>
        </p:txBody>
      </p:sp>
      <p:graphicFrame>
        <p:nvGraphicFramePr>
          <p:cNvPr id="118" name="表格 117"/>
          <p:cNvGraphicFramePr>
            <a:graphicFrameLocks noGrp="1"/>
          </p:cNvGraphicFramePr>
          <p:nvPr/>
        </p:nvGraphicFramePr>
        <p:xfrm>
          <a:off x="1428728" y="4572008"/>
          <a:ext cx="628654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19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1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91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91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91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91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91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91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910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zh-CN" altLang="en-US" sz="18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endParaRPr lang="zh-CN" altLang="en-US" sz="18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endParaRPr lang="zh-CN" altLang="en-US" sz="18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endParaRPr lang="zh-CN" altLang="en-US" sz="18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E</a:t>
                      </a:r>
                      <a:endParaRPr lang="zh-CN" altLang="en-US" sz="18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endParaRPr lang="zh-CN" altLang="en-US" sz="18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  <a:endParaRPr lang="zh-CN" altLang="en-US" sz="18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endParaRPr lang="zh-CN" altLang="en-US" sz="18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  <a:endParaRPr lang="zh-CN" altLang="en-US" sz="18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  <a:endParaRPr lang="zh-CN" altLang="en-US" sz="18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endParaRPr lang="zh-CN" altLang="en-US" sz="18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>
                          <a:solidFill>
                            <a:srgbClr val="FF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endParaRPr lang="zh-CN" altLang="en-US" sz="1800" b="0" i="0">
                        <a:solidFill>
                          <a:srgbClr val="FF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>
                          <a:solidFill>
                            <a:srgbClr val="FF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endParaRPr lang="zh-CN" altLang="en-US" sz="1800" b="0" i="0">
                        <a:solidFill>
                          <a:srgbClr val="FF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>
                          <a:solidFill>
                            <a:srgbClr val="FF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endParaRPr lang="zh-CN" altLang="en-US" sz="1800" b="0" i="0">
                        <a:solidFill>
                          <a:srgbClr val="FF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>
                          <a:solidFill>
                            <a:srgbClr val="FF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endParaRPr lang="zh-CN" altLang="en-US" sz="1800" b="0" i="0">
                        <a:solidFill>
                          <a:srgbClr val="FF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灯片编号占位符 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29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82" grpId="0"/>
      <p:bldP spid="811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571472" y="1000108"/>
            <a:ext cx="7929618" cy="453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二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叉树是可以采用树的逻辑结构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表示法，其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种表示法如下：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2976" y="1785926"/>
            <a:ext cx="3143272" cy="1910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>
                <a:solidFill>
                  <a:srgbClr val="FF00FF"/>
                </a:solidFill>
                <a:latin typeface="仿宋" pitchFamily="49" charset="-122"/>
                <a:ea typeface="仿宋" pitchFamily="49" charset="-122"/>
              </a:rPr>
              <a:t>树</a:t>
            </a:r>
            <a:r>
              <a:rPr kumimoji="1" lang="zh-CN" altLang="en-US" sz="2000" dirty="0">
                <a:solidFill>
                  <a:srgbClr val="FF00FF"/>
                </a:solidFill>
                <a:latin typeface="仿宋" pitchFamily="49" charset="-122"/>
                <a:ea typeface="仿宋" pitchFamily="49" charset="-122"/>
              </a:rPr>
              <a:t>形表示法</a:t>
            </a:r>
          </a:p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>
                <a:solidFill>
                  <a:srgbClr val="FF00FF"/>
                </a:solidFill>
                <a:latin typeface="仿宋" pitchFamily="49" charset="-122"/>
                <a:ea typeface="仿宋" pitchFamily="49" charset="-122"/>
              </a:rPr>
              <a:t>文</a:t>
            </a:r>
            <a:r>
              <a:rPr kumimoji="1" lang="zh-CN" altLang="en-US" sz="2000" dirty="0">
                <a:solidFill>
                  <a:srgbClr val="FF00FF"/>
                </a:solidFill>
                <a:latin typeface="仿宋" pitchFamily="49" charset="-122"/>
                <a:ea typeface="仿宋" pitchFamily="49" charset="-122"/>
              </a:rPr>
              <a:t>氏图表示法</a:t>
            </a:r>
          </a:p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>
                <a:solidFill>
                  <a:srgbClr val="FF00FF"/>
                </a:solidFill>
                <a:latin typeface="仿宋" pitchFamily="49" charset="-122"/>
                <a:ea typeface="仿宋" pitchFamily="49" charset="-122"/>
              </a:rPr>
              <a:t>凹</a:t>
            </a:r>
            <a:r>
              <a:rPr kumimoji="1" lang="zh-CN" altLang="en-US" sz="2000" dirty="0">
                <a:solidFill>
                  <a:srgbClr val="FF00FF"/>
                </a:solidFill>
                <a:latin typeface="仿宋" pitchFamily="49" charset="-122"/>
                <a:ea typeface="仿宋" pitchFamily="49" charset="-122"/>
              </a:rPr>
              <a:t>入表示法</a:t>
            </a:r>
          </a:p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>
                <a:solidFill>
                  <a:srgbClr val="FF00FF"/>
                </a:solidFill>
                <a:latin typeface="仿宋" pitchFamily="49" charset="-122"/>
                <a:ea typeface="仿宋" pitchFamily="49" charset="-122"/>
              </a:rPr>
              <a:t>括</a:t>
            </a:r>
            <a:r>
              <a:rPr kumimoji="1" lang="zh-CN" altLang="en-US" sz="2000" dirty="0">
                <a:solidFill>
                  <a:srgbClr val="FF00FF"/>
                </a:solidFill>
                <a:latin typeface="仿宋" pitchFamily="49" charset="-122"/>
                <a:ea typeface="仿宋" pitchFamily="49" charset="-122"/>
              </a:rPr>
              <a:t>号表示法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100" y="4143380"/>
            <a:ext cx="3931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需要针对二叉树的特点稍做改变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3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58" name="Line 30"/>
          <p:cNvSpPr>
            <a:spLocks noChangeShapeType="1"/>
          </p:cNvSpPr>
          <p:nvPr/>
        </p:nvSpPr>
        <p:spPr bwMode="auto">
          <a:xfrm>
            <a:off x="3060679" y="1500175"/>
            <a:ext cx="428627" cy="571503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1760" name="Line 32"/>
          <p:cNvSpPr>
            <a:spLocks noChangeShapeType="1"/>
          </p:cNvSpPr>
          <p:nvPr/>
        </p:nvSpPr>
        <p:spPr bwMode="auto">
          <a:xfrm>
            <a:off x="5489569" y="1428736"/>
            <a:ext cx="428629" cy="571504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1759" name="Line 31"/>
          <p:cNvSpPr>
            <a:spLocks noChangeShapeType="1"/>
          </p:cNvSpPr>
          <p:nvPr/>
        </p:nvSpPr>
        <p:spPr bwMode="auto">
          <a:xfrm>
            <a:off x="4418000" y="714356"/>
            <a:ext cx="785817" cy="42862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1730" name="Oval 2"/>
          <p:cNvSpPr>
            <a:spLocks noChangeArrowheads="1"/>
          </p:cNvSpPr>
          <p:nvPr/>
        </p:nvSpPr>
        <p:spPr bwMode="auto">
          <a:xfrm>
            <a:off x="3989372" y="422275"/>
            <a:ext cx="432000" cy="4320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 b="0" dirty="0">
                <a:solidFill>
                  <a:srgbClr val="3333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A</a:t>
            </a:r>
          </a:p>
        </p:txBody>
      </p:sp>
      <p:sp>
        <p:nvSpPr>
          <p:cNvPr id="201731" name="Oval 3"/>
          <p:cNvSpPr>
            <a:spLocks noChangeArrowheads="1"/>
          </p:cNvSpPr>
          <p:nvPr/>
        </p:nvSpPr>
        <p:spPr bwMode="auto">
          <a:xfrm>
            <a:off x="2754307" y="1141413"/>
            <a:ext cx="432000" cy="4320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 b="0">
                <a:solidFill>
                  <a:srgbClr val="3333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B</a:t>
            </a:r>
          </a:p>
        </p:txBody>
      </p:sp>
      <p:sp>
        <p:nvSpPr>
          <p:cNvPr id="201732" name="Oval 4"/>
          <p:cNvSpPr>
            <a:spLocks noChangeArrowheads="1"/>
          </p:cNvSpPr>
          <p:nvPr/>
        </p:nvSpPr>
        <p:spPr bwMode="auto">
          <a:xfrm>
            <a:off x="3402007" y="1989138"/>
            <a:ext cx="432000" cy="4320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 b="0">
                <a:solidFill>
                  <a:srgbClr val="3333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C</a:t>
            </a:r>
          </a:p>
        </p:txBody>
      </p:sp>
      <p:sp>
        <p:nvSpPr>
          <p:cNvPr id="201733" name="Oval 5"/>
          <p:cNvSpPr>
            <a:spLocks noChangeArrowheads="1"/>
          </p:cNvSpPr>
          <p:nvPr/>
        </p:nvSpPr>
        <p:spPr bwMode="auto">
          <a:xfrm>
            <a:off x="5130829" y="1069975"/>
            <a:ext cx="432000" cy="4320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 b="0">
                <a:solidFill>
                  <a:srgbClr val="3333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D</a:t>
            </a:r>
          </a:p>
        </p:txBody>
      </p:sp>
      <p:sp>
        <p:nvSpPr>
          <p:cNvPr id="201734" name="Oval 6"/>
          <p:cNvSpPr>
            <a:spLocks noChangeArrowheads="1"/>
          </p:cNvSpPr>
          <p:nvPr/>
        </p:nvSpPr>
        <p:spPr bwMode="auto">
          <a:xfrm>
            <a:off x="5775322" y="1933575"/>
            <a:ext cx="432000" cy="4320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 b="0">
                <a:solidFill>
                  <a:srgbClr val="3333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E</a:t>
            </a:r>
          </a:p>
        </p:txBody>
      </p:sp>
      <p:sp>
        <p:nvSpPr>
          <p:cNvPr id="201735" name="Oval 7"/>
          <p:cNvSpPr>
            <a:spLocks noChangeArrowheads="1"/>
          </p:cNvSpPr>
          <p:nvPr/>
        </p:nvSpPr>
        <p:spPr bwMode="auto">
          <a:xfrm>
            <a:off x="5561008" y="2858850"/>
            <a:ext cx="432000" cy="4320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 b="0">
                <a:solidFill>
                  <a:srgbClr val="3333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F</a:t>
            </a:r>
          </a:p>
        </p:txBody>
      </p:sp>
      <p:sp>
        <p:nvSpPr>
          <p:cNvPr id="201757" name="Line 29"/>
          <p:cNvSpPr>
            <a:spLocks noChangeShapeType="1"/>
          </p:cNvSpPr>
          <p:nvPr/>
        </p:nvSpPr>
        <p:spPr bwMode="auto">
          <a:xfrm flipH="1">
            <a:off x="3132115" y="714356"/>
            <a:ext cx="857255" cy="500066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1761" name="Line 33"/>
          <p:cNvSpPr>
            <a:spLocks noChangeShapeType="1"/>
          </p:cNvSpPr>
          <p:nvPr/>
        </p:nvSpPr>
        <p:spPr bwMode="auto">
          <a:xfrm flipH="1">
            <a:off x="5775321" y="2357430"/>
            <a:ext cx="142876" cy="500066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1768" name="AutoShape 40"/>
          <p:cNvSpPr>
            <a:spLocks noChangeArrowheads="1"/>
          </p:cNvSpPr>
          <p:nvPr/>
        </p:nvSpPr>
        <p:spPr bwMode="auto">
          <a:xfrm>
            <a:off x="5929322" y="285728"/>
            <a:ext cx="2928958" cy="1093776"/>
          </a:xfrm>
          <a:prstGeom prst="wedgeRoundRectCallout">
            <a:avLst>
              <a:gd name="adj1" fmla="val -46379"/>
              <a:gd name="adj2" fmla="val 86589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Ins="0"/>
          <a:lstStyle/>
          <a:p>
            <a:pPr algn="l"/>
            <a:r>
              <a:rPr lang="zh-CN" altLang="en-US" sz="2000" dirty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一般的二叉树先</a:t>
            </a:r>
            <a:r>
              <a:rPr lang="zh-CN" altLang="en-US" sz="200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用空结点补</a:t>
            </a:r>
            <a:r>
              <a:rPr lang="zh-CN" altLang="en-US" sz="2000" dirty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全成为</a:t>
            </a:r>
            <a:r>
              <a:rPr lang="zh-CN" altLang="en-US" sz="200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完全二叉树，然后对结点编号</a:t>
            </a:r>
            <a:endParaRPr lang="zh-CN" altLang="en-US" sz="2000" dirty="0">
              <a:solidFill>
                <a:srgbClr val="3333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1772" name="Text Box 44"/>
          <p:cNvSpPr txBox="1">
            <a:spLocks noChangeArrowheads="1"/>
          </p:cNvSpPr>
          <p:nvPr/>
        </p:nvSpPr>
        <p:spPr bwMode="auto">
          <a:xfrm>
            <a:off x="507659" y="473078"/>
            <a:ext cx="492443" cy="509906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vert="eaVert" wrap="square">
            <a:spAutoFit/>
          </a:bodyPr>
          <a:lstStyle/>
          <a:p>
            <a:pPr marL="457200" indent="-457200">
              <a:spcBef>
                <a:spcPct val="50000"/>
              </a:spcBef>
              <a:buBlip>
                <a:blip r:embed="rId3"/>
              </a:buBlip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非完全二叉树的顺序存储结构</a:t>
            </a:r>
          </a:p>
        </p:txBody>
      </p:sp>
      <p:sp>
        <p:nvSpPr>
          <p:cNvPr id="201769" name="Text Box 41"/>
          <p:cNvSpPr txBox="1">
            <a:spLocks noChangeArrowheads="1"/>
          </p:cNvSpPr>
          <p:nvPr/>
        </p:nvSpPr>
        <p:spPr bwMode="auto">
          <a:xfrm>
            <a:off x="1285881" y="5286388"/>
            <a:ext cx="47148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typedef </a:t>
            </a:r>
            <a:r>
              <a:rPr lang="en-US" altLang="zh-CN" sz="1800" dirty="0" err="1">
                <a:latin typeface="Consolas" pitchFamily="49" charset="0"/>
                <a:cs typeface="Consolas" pitchFamily="49" charset="0"/>
              </a:rPr>
              <a:t>ElemType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SqBTree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dirty="0" err="1">
                <a:latin typeface="Consolas" pitchFamily="49" charset="0"/>
                <a:cs typeface="Consolas" pitchFamily="49" charset="0"/>
              </a:rPr>
              <a:t>MaxSize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201770" name="Text Box 42"/>
          <p:cNvSpPr txBox="1">
            <a:spLocks noChangeArrowheads="1"/>
          </p:cNvSpPr>
          <p:nvPr/>
        </p:nvSpPr>
        <p:spPr bwMode="auto">
          <a:xfrm>
            <a:off x="1297913" y="5726125"/>
            <a:ext cx="435768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 err="1">
                <a:latin typeface="Consolas" pitchFamily="49" charset="0"/>
                <a:cs typeface="Consolas" pitchFamily="49" charset="0"/>
              </a:rPr>
              <a:t>SqBTree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dirty="0" err="1">
                <a:latin typeface="Consolas" pitchFamily="49" charset="0"/>
                <a:cs typeface="Consolas" pitchFamily="49" charset="0"/>
              </a:rPr>
              <a:t>bt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="#</a:t>
            </a:r>
            <a:r>
              <a:rPr lang="en-US" altLang="zh-CN" sz="1800" i="1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ABD</a:t>
            </a:r>
            <a:r>
              <a:rPr lang="en-US" altLang="zh-CN" sz="1800" dirty="0" err="1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zh-CN" sz="1800" i="1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1800" dirty="0" err="1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zh-CN" sz="1800" i="1" dirty="0" err="1"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######</a:t>
            </a:r>
            <a:r>
              <a:rPr lang="en-US" altLang="zh-CN" sz="1800" i="1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";</a:t>
            </a:r>
          </a:p>
        </p:txBody>
      </p:sp>
      <p:sp>
        <p:nvSpPr>
          <p:cNvPr id="201774" name="AutoShape 46"/>
          <p:cNvSpPr>
            <a:spLocks noChangeArrowheads="1"/>
          </p:cNvSpPr>
          <p:nvPr/>
        </p:nvSpPr>
        <p:spPr bwMode="auto">
          <a:xfrm>
            <a:off x="4143372" y="3571876"/>
            <a:ext cx="285752" cy="396562"/>
          </a:xfrm>
          <a:prstGeom prst="downArrow">
            <a:avLst>
              <a:gd name="adj1" fmla="val 50000"/>
              <a:gd name="adj2" fmla="val 28168"/>
            </a:avLst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1304902" y="4633930"/>
          <a:ext cx="7000924" cy="39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0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zh-CN" altLang="en-US" sz="20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endParaRPr lang="zh-CN" altLang="en-US" sz="20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endParaRPr lang="zh-CN" altLang="en-US" sz="20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endParaRPr lang="zh-CN" altLang="en-US" sz="20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endParaRPr lang="zh-CN" altLang="en-US" sz="20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endParaRPr lang="zh-CN" altLang="en-US" sz="20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E</a:t>
                      </a:r>
                      <a:endParaRPr lang="zh-CN" altLang="en-US" sz="20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endParaRPr lang="zh-CN" altLang="en-US" sz="20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endParaRPr lang="zh-CN" altLang="en-US" sz="20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endParaRPr lang="zh-CN" altLang="en-US" sz="20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endParaRPr lang="zh-CN" altLang="en-US" sz="20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endParaRPr lang="zh-CN" altLang="en-US" sz="20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endParaRPr lang="zh-CN" altLang="en-US" sz="20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endParaRPr lang="zh-CN" altLang="en-US" sz="20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组合 133"/>
          <p:cNvGrpSpPr/>
          <p:nvPr/>
        </p:nvGrpSpPr>
        <p:grpSpPr>
          <a:xfrm>
            <a:off x="1285852" y="4286256"/>
            <a:ext cx="7081865" cy="334963"/>
            <a:chOff x="1409678" y="4601139"/>
            <a:chExt cx="7081865" cy="334963"/>
          </a:xfrm>
        </p:grpSpPr>
        <p:sp>
          <p:nvSpPr>
            <p:cNvPr id="50" name="Rectangle 1071"/>
            <p:cNvSpPr>
              <a:spLocks noChangeArrowheads="1"/>
            </p:cNvSpPr>
            <p:nvPr/>
          </p:nvSpPr>
          <p:spPr bwMode="auto">
            <a:xfrm>
              <a:off x="7880225" y="4601139"/>
              <a:ext cx="473204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7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14</a:t>
              </a:r>
            </a:p>
          </p:txBody>
        </p:sp>
        <p:sp>
          <p:nvSpPr>
            <p:cNvPr id="51" name="Rectangle 1072"/>
            <p:cNvSpPr>
              <a:spLocks noChangeArrowheads="1"/>
            </p:cNvSpPr>
            <p:nvPr/>
          </p:nvSpPr>
          <p:spPr bwMode="auto">
            <a:xfrm>
              <a:off x="7413708" y="4601139"/>
              <a:ext cx="47140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7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13</a:t>
              </a:r>
            </a:p>
          </p:txBody>
        </p:sp>
        <p:sp>
          <p:nvSpPr>
            <p:cNvPr id="52" name="Rectangle 1073"/>
            <p:cNvSpPr>
              <a:spLocks noChangeArrowheads="1"/>
            </p:cNvSpPr>
            <p:nvPr/>
          </p:nvSpPr>
          <p:spPr bwMode="auto">
            <a:xfrm>
              <a:off x="6905964" y="4601139"/>
              <a:ext cx="442617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7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12</a:t>
              </a:r>
            </a:p>
          </p:txBody>
        </p:sp>
        <p:sp>
          <p:nvSpPr>
            <p:cNvPr id="53" name="Rectangle 1074"/>
            <p:cNvSpPr>
              <a:spLocks noChangeArrowheads="1"/>
            </p:cNvSpPr>
            <p:nvPr/>
          </p:nvSpPr>
          <p:spPr bwMode="auto">
            <a:xfrm>
              <a:off x="6403971" y="4601139"/>
              <a:ext cx="501993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7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11</a:t>
              </a:r>
            </a:p>
          </p:txBody>
        </p:sp>
        <p:sp>
          <p:nvSpPr>
            <p:cNvPr id="54" name="Rectangle 1075"/>
            <p:cNvSpPr>
              <a:spLocks noChangeArrowheads="1"/>
            </p:cNvSpPr>
            <p:nvPr/>
          </p:nvSpPr>
          <p:spPr bwMode="auto">
            <a:xfrm>
              <a:off x="5913517" y="4601139"/>
              <a:ext cx="47140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7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10</a:t>
              </a:r>
            </a:p>
          </p:txBody>
        </p:sp>
        <p:sp>
          <p:nvSpPr>
            <p:cNvPr id="55" name="Rectangle 1076"/>
            <p:cNvSpPr>
              <a:spLocks noChangeArrowheads="1"/>
            </p:cNvSpPr>
            <p:nvPr/>
          </p:nvSpPr>
          <p:spPr bwMode="auto">
            <a:xfrm>
              <a:off x="5426556" y="4601139"/>
              <a:ext cx="455212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7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9</a:t>
              </a:r>
            </a:p>
          </p:txBody>
        </p:sp>
        <p:sp>
          <p:nvSpPr>
            <p:cNvPr id="56" name="Rectangle 1077"/>
            <p:cNvSpPr>
              <a:spLocks noChangeArrowheads="1"/>
            </p:cNvSpPr>
            <p:nvPr/>
          </p:nvSpPr>
          <p:spPr bwMode="auto">
            <a:xfrm>
              <a:off x="4906571" y="4601139"/>
              <a:ext cx="51998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7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8</a:t>
              </a:r>
            </a:p>
          </p:txBody>
        </p:sp>
        <p:sp>
          <p:nvSpPr>
            <p:cNvPr id="57" name="Rectangle 1078"/>
            <p:cNvSpPr>
              <a:spLocks noChangeArrowheads="1"/>
            </p:cNvSpPr>
            <p:nvPr/>
          </p:nvSpPr>
          <p:spPr bwMode="auto">
            <a:xfrm>
              <a:off x="4454429" y="4601139"/>
              <a:ext cx="442617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7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58" name="Rectangle 1079"/>
            <p:cNvSpPr>
              <a:spLocks noChangeArrowheads="1"/>
            </p:cNvSpPr>
            <p:nvPr/>
          </p:nvSpPr>
          <p:spPr bwMode="auto">
            <a:xfrm>
              <a:off x="3932225" y="4601139"/>
              <a:ext cx="47140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7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6</a:t>
              </a:r>
            </a:p>
          </p:txBody>
        </p:sp>
        <p:sp>
          <p:nvSpPr>
            <p:cNvPr id="59" name="Rectangle 1080"/>
            <p:cNvSpPr>
              <a:spLocks noChangeArrowheads="1"/>
            </p:cNvSpPr>
            <p:nvPr/>
          </p:nvSpPr>
          <p:spPr bwMode="auto">
            <a:xfrm>
              <a:off x="3422720" y="4601139"/>
              <a:ext cx="47140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7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60" name="Rectangle 1081"/>
            <p:cNvSpPr>
              <a:spLocks noChangeArrowheads="1"/>
            </p:cNvSpPr>
            <p:nvPr/>
          </p:nvSpPr>
          <p:spPr bwMode="auto">
            <a:xfrm>
              <a:off x="2920942" y="4601139"/>
              <a:ext cx="473204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7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61" name="Rectangle 1082"/>
            <p:cNvSpPr>
              <a:spLocks noChangeArrowheads="1"/>
            </p:cNvSpPr>
            <p:nvPr/>
          </p:nvSpPr>
          <p:spPr bwMode="auto">
            <a:xfrm>
              <a:off x="2449537" y="4601139"/>
              <a:ext cx="47140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7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62" name="Rectangle 1083"/>
            <p:cNvSpPr>
              <a:spLocks noChangeArrowheads="1"/>
            </p:cNvSpPr>
            <p:nvPr/>
          </p:nvSpPr>
          <p:spPr bwMode="auto">
            <a:xfrm>
              <a:off x="1963738" y="4601139"/>
              <a:ext cx="413828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700" b="0" dirty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63" name="Rectangle 1084"/>
            <p:cNvSpPr>
              <a:spLocks noChangeArrowheads="1"/>
            </p:cNvSpPr>
            <p:nvPr/>
          </p:nvSpPr>
          <p:spPr bwMode="auto">
            <a:xfrm>
              <a:off x="1409678" y="4601139"/>
              <a:ext cx="530781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7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64" name="Line 1085"/>
            <p:cNvSpPr>
              <a:spLocks noChangeShapeType="1"/>
            </p:cNvSpPr>
            <p:nvPr/>
          </p:nvSpPr>
          <p:spPr bwMode="auto">
            <a:xfrm>
              <a:off x="1409678" y="4936102"/>
              <a:ext cx="530781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Line 1086"/>
            <p:cNvSpPr>
              <a:spLocks noChangeShapeType="1"/>
            </p:cNvSpPr>
            <p:nvPr/>
          </p:nvSpPr>
          <p:spPr bwMode="auto">
            <a:xfrm>
              <a:off x="1409678" y="4601139"/>
              <a:ext cx="0" cy="334963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Line 1101"/>
            <p:cNvSpPr>
              <a:spLocks noChangeShapeType="1"/>
            </p:cNvSpPr>
            <p:nvPr/>
          </p:nvSpPr>
          <p:spPr bwMode="auto">
            <a:xfrm>
              <a:off x="8491543" y="4601139"/>
              <a:ext cx="0" cy="334963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102"/>
            <p:cNvSpPr>
              <a:spLocks noChangeShapeType="1"/>
            </p:cNvSpPr>
            <p:nvPr/>
          </p:nvSpPr>
          <p:spPr bwMode="auto">
            <a:xfrm>
              <a:off x="4684321" y="4601139"/>
              <a:ext cx="519985" cy="0"/>
            </a:xfrm>
            <a:prstGeom prst="line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103"/>
            <p:cNvSpPr>
              <a:spLocks noChangeShapeType="1"/>
            </p:cNvSpPr>
            <p:nvPr/>
          </p:nvSpPr>
          <p:spPr bwMode="auto">
            <a:xfrm>
              <a:off x="1409678" y="4601139"/>
              <a:ext cx="530781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104"/>
            <p:cNvSpPr>
              <a:spLocks noChangeShapeType="1"/>
            </p:cNvSpPr>
            <p:nvPr/>
          </p:nvSpPr>
          <p:spPr bwMode="auto">
            <a:xfrm>
              <a:off x="5204306" y="4601139"/>
              <a:ext cx="455212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Line 1135"/>
            <p:cNvSpPr>
              <a:spLocks noChangeShapeType="1"/>
            </p:cNvSpPr>
            <p:nvPr/>
          </p:nvSpPr>
          <p:spPr bwMode="auto">
            <a:xfrm>
              <a:off x="1940459" y="4936102"/>
              <a:ext cx="413828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Line 1136"/>
            <p:cNvSpPr>
              <a:spLocks noChangeShapeType="1"/>
            </p:cNvSpPr>
            <p:nvPr/>
          </p:nvSpPr>
          <p:spPr bwMode="auto">
            <a:xfrm>
              <a:off x="2354287" y="4936102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Line 1137"/>
            <p:cNvSpPr>
              <a:spLocks noChangeShapeType="1"/>
            </p:cNvSpPr>
            <p:nvPr/>
          </p:nvSpPr>
          <p:spPr bwMode="auto">
            <a:xfrm>
              <a:off x="2825692" y="4936102"/>
              <a:ext cx="473204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Line 1138"/>
            <p:cNvSpPr>
              <a:spLocks noChangeShapeType="1"/>
            </p:cNvSpPr>
            <p:nvPr/>
          </p:nvSpPr>
          <p:spPr bwMode="auto">
            <a:xfrm>
              <a:off x="3298895" y="4936102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Line 1139"/>
            <p:cNvSpPr>
              <a:spLocks noChangeShapeType="1"/>
            </p:cNvSpPr>
            <p:nvPr/>
          </p:nvSpPr>
          <p:spPr bwMode="auto">
            <a:xfrm>
              <a:off x="3770300" y="4936102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Line 1140"/>
            <p:cNvSpPr>
              <a:spLocks noChangeShapeType="1"/>
            </p:cNvSpPr>
            <p:nvPr/>
          </p:nvSpPr>
          <p:spPr bwMode="auto">
            <a:xfrm>
              <a:off x="4241704" y="4936102"/>
              <a:ext cx="442617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Line 1141"/>
            <p:cNvSpPr>
              <a:spLocks noChangeShapeType="1"/>
            </p:cNvSpPr>
            <p:nvPr/>
          </p:nvSpPr>
          <p:spPr bwMode="auto">
            <a:xfrm>
              <a:off x="4684321" y="4936102"/>
              <a:ext cx="51998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Line 1142"/>
            <p:cNvSpPr>
              <a:spLocks noChangeShapeType="1"/>
            </p:cNvSpPr>
            <p:nvPr/>
          </p:nvSpPr>
          <p:spPr bwMode="auto">
            <a:xfrm>
              <a:off x="5204306" y="4936102"/>
              <a:ext cx="455212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Line 1143"/>
            <p:cNvSpPr>
              <a:spLocks noChangeShapeType="1"/>
            </p:cNvSpPr>
            <p:nvPr/>
          </p:nvSpPr>
          <p:spPr bwMode="auto">
            <a:xfrm>
              <a:off x="5659517" y="4936102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Line 1144"/>
            <p:cNvSpPr>
              <a:spLocks noChangeShapeType="1"/>
            </p:cNvSpPr>
            <p:nvPr/>
          </p:nvSpPr>
          <p:spPr bwMode="auto">
            <a:xfrm>
              <a:off x="6130921" y="4936102"/>
              <a:ext cx="50199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Line 1145"/>
            <p:cNvSpPr>
              <a:spLocks noChangeShapeType="1"/>
            </p:cNvSpPr>
            <p:nvPr/>
          </p:nvSpPr>
          <p:spPr bwMode="auto">
            <a:xfrm>
              <a:off x="6632914" y="4936102"/>
              <a:ext cx="442617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Line 1146"/>
            <p:cNvSpPr>
              <a:spLocks noChangeShapeType="1"/>
            </p:cNvSpPr>
            <p:nvPr/>
          </p:nvSpPr>
          <p:spPr bwMode="auto">
            <a:xfrm>
              <a:off x="7075530" y="4936102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Line 1147"/>
            <p:cNvSpPr>
              <a:spLocks noChangeShapeType="1"/>
            </p:cNvSpPr>
            <p:nvPr/>
          </p:nvSpPr>
          <p:spPr bwMode="auto">
            <a:xfrm>
              <a:off x="7546935" y="4936102"/>
              <a:ext cx="473204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Line 1148"/>
            <p:cNvSpPr>
              <a:spLocks noChangeShapeType="1"/>
            </p:cNvSpPr>
            <p:nvPr/>
          </p:nvSpPr>
          <p:spPr bwMode="auto">
            <a:xfrm>
              <a:off x="8020138" y="4936102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Line 1196"/>
            <p:cNvSpPr>
              <a:spLocks noChangeShapeType="1"/>
            </p:cNvSpPr>
            <p:nvPr/>
          </p:nvSpPr>
          <p:spPr bwMode="auto">
            <a:xfrm>
              <a:off x="1940459" y="4601139"/>
              <a:ext cx="413828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Line 1197"/>
            <p:cNvSpPr>
              <a:spLocks noChangeShapeType="1"/>
            </p:cNvSpPr>
            <p:nvPr/>
          </p:nvSpPr>
          <p:spPr bwMode="auto">
            <a:xfrm>
              <a:off x="2354287" y="4601139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Line 1198"/>
            <p:cNvSpPr>
              <a:spLocks noChangeShapeType="1"/>
            </p:cNvSpPr>
            <p:nvPr/>
          </p:nvSpPr>
          <p:spPr bwMode="auto">
            <a:xfrm>
              <a:off x="2825692" y="4601139"/>
              <a:ext cx="473204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Line 1199"/>
            <p:cNvSpPr>
              <a:spLocks noChangeShapeType="1"/>
            </p:cNvSpPr>
            <p:nvPr/>
          </p:nvSpPr>
          <p:spPr bwMode="auto">
            <a:xfrm>
              <a:off x="3298895" y="4601139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Line 1200"/>
            <p:cNvSpPr>
              <a:spLocks noChangeShapeType="1"/>
            </p:cNvSpPr>
            <p:nvPr/>
          </p:nvSpPr>
          <p:spPr bwMode="auto">
            <a:xfrm>
              <a:off x="3770300" y="4601139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Line 1201"/>
            <p:cNvSpPr>
              <a:spLocks noChangeShapeType="1"/>
            </p:cNvSpPr>
            <p:nvPr/>
          </p:nvSpPr>
          <p:spPr bwMode="auto">
            <a:xfrm>
              <a:off x="4241704" y="4601139"/>
              <a:ext cx="442617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Line 1202"/>
            <p:cNvSpPr>
              <a:spLocks noChangeShapeType="1"/>
            </p:cNvSpPr>
            <p:nvPr/>
          </p:nvSpPr>
          <p:spPr bwMode="auto">
            <a:xfrm>
              <a:off x="5659517" y="4601139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Line 1203"/>
            <p:cNvSpPr>
              <a:spLocks noChangeShapeType="1"/>
            </p:cNvSpPr>
            <p:nvPr/>
          </p:nvSpPr>
          <p:spPr bwMode="auto">
            <a:xfrm>
              <a:off x="6130921" y="4601139"/>
              <a:ext cx="50199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Line 1204"/>
            <p:cNvSpPr>
              <a:spLocks noChangeShapeType="1"/>
            </p:cNvSpPr>
            <p:nvPr/>
          </p:nvSpPr>
          <p:spPr bwMode="auto">
            <a:xfrm>
              <a:off x="6632914" y="4601139"/>
              <a:ext cx="442617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05"/>
            <p:cNvSpPr>
              <a:spLocks noChangeShapeType="1"/>
            </p:cNvSpPr>
            <p:nvPr/>
          </p:nvSpPr>
          <p:spPr bwMode="auto">
            <a:xfrm>
              <a:off x="7075530" y="4601139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206"/>
            <p:cNvSpPr>
              <a:spLocks noChangeShapeType="1"/>
            </p:cNvSpPr>
            <p:nvPr/>
          </p:nvSpPr>
          <p:spPr bwMode="auto">
            <a:xfrm>
              <a:off x="7546935" y="4601139"/>
              <a:ext cx="473204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207"/>
            <p:cNvSpPr>
              <a:spLocks noChangeShapeType="1"/>
            </p:cNvSpPr>
            <p:nvPr/>
          </p:nvSpPr>
          <p:spPr bwMode="auto">
            <a:xfrm>
              <a:off x="8020138" y="4601139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99"/>
          <p:cNvGrpSpPr/>
          <p:nvPr/>
        </p:nvGrpSpPr>
        <p:grpSpPr>
          <a:xfrm>
            <a:off x="5857884" y="5500702"/>
            <a:ext cx="2643206" cy="571504"/>
            <a:chOff x="6143636" y="5500702"/>
            <a:chExt cx="2643206" cy="571504"/>
          </a:xfrm>
        </p:grpSpPr>
        <p:sp>
          <p:nvSpPr>
            <p:cNvPr id="98" name="右大括号 97"/>
            <p:cNvSpPr/>
            <p:nvPr/>
          </p:nvSpPr>
          <p:spPr>
            <a:xfrm>
              <a:off x="6143636" y="5500702"/>
              <a:ext cx="214314" cy="571504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429388" y="5572140"/>
              <a:ext cx="23574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用一个数组存储</a:t>
              </a:r>
            </a:p>
          </p:txBody>
        </p:sp>
      </p:grpSp>
      <p:grpSp>
        <p:nvGrpSpPr>
          <p:cNvPr id="4" name="组合 131"/>
          <p:cNvGrpSpPr/>
          <p:nvPr/>
        </p:nvGrpSpPr>
        <p:grpSpPr>
          <a:xfrm>
            <a:off x="1774794" y="1438711"/>
            <a:ext cx="3610000" cy="1852139"/>
            <a:chOff x="1774794" y="1438711"/>
            <a:chExt cx="3610000" cy="1852139"/>
          </a:xfrm>
        </p:grpSpPr>
        <p:sp>
          <p:nvSpPr>
            <p:cNvPr id="101" name="Oval 3"/>
            <p:cNvSpPr>
              <a:spLocks noChangeArrowheads="1"/>
            </p:cNvSpPr>
            <p:nvPr/>
          </p:nvSpPr>
          <p:spPr bwMode="auto">
            <a:xfrm>
              <a:off x="2131984" y="1996868"/>
              <a:ext cx="432000" cy="4320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1" lang="en-US" altLang="zh-CN" sz="1800" b="0">
                  <a:solidFill>
                    <a:srgbClr val="3333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#</a:t>
              </a:r>
            </a:p>
          </p:txBody>
        </p:sp>
        <p:cxnSp>
          <p:nvCxnSpPr>
            <p:cNvPr id="103" name="直接连接符 102"/>
            <p:cNvCxnSpPr>
              <a:stCxn id="201731" idx="3"/>
              <a:endCxn id="101" idx="0"/>
            </p:cNvCxnSpPr>
            <p:nvPr/>
          </p:nvCxnSpPr>
          <p:spPr>
            <a:xfrm rot="5400000">
              <a:off x="2339418" y="1518714"/>
              <a:ext cx="486720" cy="46958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3"/>
            <p:cNvSpPr>
              <a:spLocks noChangeArrowheads="1"/>
            </p:cNvSpPr>
            <p:nvPr/>
          </p:nvSpPr>
          <p:spPr bwMode="auto">
            <a:xfrm>
              <a:off x="4608501" y="2000240"/>
              <a:ext cx="432000" cy="4320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1" lang="en-US" altLang="zh-CN" sz="1800" b="0">
                  <a:solidFill>
                    <a:srgbClr val="3333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#</a:t>
              </a:r>
            </a:p>
          </p:txBody>
        </p:sp>
        <p:sp>
          <p:nvSpPr>
            <p:cNvPr id="105" name="Oval 3"/>
            <p:cNvSpPr>
              <a:spLocks noChangeArrowheads="1"/>
            </p:cNvSpPr>
            <p:nvPr/>
          </p:nvSpPr>
          <p:spPr bwMode="auto">
            <a:xfrm>
              <a:off x="1774794" y="2858850"/>
              <a:ext cx="432000" cy="4320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1" lang="en-US" altLang="zh-CN" sz="1800" b="0">
                  <a:solidFill>
                    <a:srgbClr val="3333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#</a:t>
              </a:r>
            </a:p>
          </p:txBody>
        </p:sp>
        <p:sp>
          <p:nvSpPr>
            <p:cNvPr id="106" name="Oval 3"/>
            <p:cNvSpPr>
              <a:spLocks noChangeArrowheads="1"/>
            </p:cNvSpPr>
            <p:nvPr/>
          </p:nvSpPr>
          <p:spPr bwMode="auto">
            <a:xfrm>
              <a:off x="2433414" y="2858850"/>
              <a:ext cx="432000" cy="4320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1" lang="en-US" altLang="zh-CN" sz="1800" b="0">
                  <a:solidFill>
                    <a:srgbClr val="3333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#</a:t>
              </a:r>
            </a:p>
          </p:txBody>
        </p:sp>
        <p:cxnSp>
          <p:nvCxnSpPr>
            <p:cNvPr id="108" name="直接连接符 107"/>
            <p:cNvCxnSpPr>
              <a:stCxn id="101" idx="3"/>
              <a:endCxn id="105" idx="0"/>
            </p:cNvCxnSpPr>
            <p:nvPr/>
          </p:nvCxnSpPr>
          <p:spPr>
            <a:xfrm rot="5400000">
              <a:off x="1846399" y="2509999"/>
              <a:ext cx="493247" cy="204455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>
              <a:stCxn id="101" idx="5"/>
              <a:endCxn id="106" idx="0"/>
            </p:cNvCxnSpPr>
            <p:nvPr/>
          </p:nvCxnSpPr>
          <p:spPr>
            <a:xfrm rot="16200000" flipH="1">
              <a:off x="2328443" y="2537878"/>
              <a:ext cx="493247" cy="148695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Oval 3"/>
            <p:cNvSpPr>
              <a:spLocks noChangeArrowheads="1"/>
            </p:cNvSpPr>
            <p:nvPr/>
          </p:nvSpPr>
          <p:spPr bwMode="auto">
            <a:xfrm>
              <a:off x="3070203" y="2858850"/>
              <a:ext cx="432000" cy="4320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1" lang="en-US" altLang="zh-CN" sz="1800" b="0">
                  <a:solidFill>
                    <a:srgbClr val="3333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#</a:t>
              </a:r>
            </a:p>
          </p:txBody>
        </p:sp>
        <p:sp>
          <p:nvSpPr>
            <p:cNvPr id="112" name="Oval 3"/>
            <p:cNvSpPr>
              <a:spLocks noChangeArrowheads="1"/>
            </p:cNvSpPr>
            <p:nvPr/>
          </p:nvSpPr>
          <p:spPr bwMode="auto">
            <a:xfrm>
              <a:off x="3728823" y="2858850"/>
              <a:ext cx="432000" cy="4320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1" lang="en-US" altLang="zh-CN" sz="1800" b="0">
                  <a:solidFill>
                    <a:srgbClr val="3333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#</a:t>
              </a:r>
            </a:p>
          </p:txBody>
        </p:sp>
        <p:cxnSp>
          <p:nvCxnSpPr>
            <p:cNvPr id="113" name="直接连接符 112"/>
            <p:cNvCxnSpPr>
              <a:endCxn id="111" idx="0"/>
            </p:cNvCxnSpPr>
            <p:nvPr/>
          </p:nvCxnSpPr>
          <p:spPr>
            <a:xfrm rot="5400000">
              <a:off x="3142486" y="2510675"/>
              <a:ext cx="491893" cy="204457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201732" idx="5"/>
              <a:endCxn id="112" idx="0"/>
            </p:cNvCxnSpPr>
            <p:nvPr/>
          </p:nvCxnSpPr>
          <p:spPr>
            <a:xfrm rot="16200000" flipH="1">
              <a:off x="3607294" y="2521320"/>
              <a:ext cx="500977" cy="174081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Oval 3"/>
            <p:cNvSpPr>
              <a:spLocks noChangeArrowheads="1"/>
            </p:cNvSpPr>
            <p:nvPr/>
          </p:nvSpPr>
          <p:spPr bwMode="auto">
            <a:xfrm>
              <a:off x="4275124" y="2858850"/>
              <a:ext cx="432000" cy="4320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1" lang="en-US" altLang="zh-CN" sz="1800" b="0">
                  <a:solidFill>
                    <a:srgbClr val="3333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#</a:t>
              </a:r>
            </a:p>
          </p:txBody>
        </p:sp>
        <p:sp>
          <p:nvSpPr>
            <p:cNvPr id="117" name="Oval 3"/>
            <p:cNvSpPr>
              <a:spLocks noChangeArrowheads="1"/>
            </p:cNvSpPr>
            <p:nvPr/>
          </p:nvSpPr>
          <p:spPr bwMode="auto">
            <a:xfrm>
              <a:off x="4952794" y="2858850"/>
              <a:ext cx="432000" cy="4320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1" lang="en-US" altLang="zh-CN" sz="1800" b="0">
                  <a:solidFill>
                    <a:srgbClr val="3333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#</a:t>
              </a:r>
            </a:p>
          </p:txBody>
        </p:sp>
        <p:cxnSp>
          <p:nvCxnSpPr>
            <p:cNvPr id="119" name="直接连接符 118"/>
            <p:cNvCxnSpPr>
              <a:stCxn id="104" idx="3"/>
              <a:endCxn id="116" idx="0"/>
            </p:cNvCxnSpPr>
            <p:nvPr/>
          </p:nvCxnSpPr>
          <p:spPr>
            <a:xfrm rot="5400000">
              <a:off x="4336508" y="2523591"/>
              <a:ext cx="489875" cy="18064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04" idx="5"/>
              <a:endCxn id="117" idx="0"/>
            </p:cNvCxnSpPr>
            <p:nvPr/>
          </p:nvCxnSpPr>
          <p:spPr>
            <a:xfrm rot="16200000" flipH="1">
              <a:off x="4828078" y="2518133"/>
              <a:ext cx="489875" cy="19155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201733" idx="3"/>
              <a:endCxn id="104" idx="0"/>
            </p:cNvCxnSpPr>
            <p:nvPr/>
          </p:nvCxnSpPr>
          <p:spPr>
            <a:xfrm rot="5400000">
              <a:off x="4728533" y="1534679"/>
              <a:ext cx="561530" cy="369593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组合 132"/>
          <p:cNvGrpSpPr/>
          <p:nvPr/>
        </p:nvGrpSpPr>
        <p:grpSpPr>
          <a:xfrm>
            <a:off x="1549356" y="273586"/>
            <a:ext cx="4816610" cy="2794977"/>
            <a:chOff x="1549356" y="273586"/>
            <a:chExt cx="4816610" cy="2794977"/>
          </a:xfrm>
        </p:grpSpPr>
        <p:sp>
          <p:nvSpPr>
            <p:cNvPr id="201762" name="Text Box 34"/>
            <p:cNvSpPr txBox="1">
              <a:spLocks noChangeArrowheads="1"/>
            </p:cNvSpPr>
            <p:nvPr/>
          </p:nvSpPr>
          <p:spPr bwMode="auto">
            <a:xfrm>
              <a:off x="2536799" y="987966"/>
              <a:ext cx="304892" cy="3539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7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01763" name="Text Box 35"/>
            <p:cNvSpPr txBox="1">
              <a:spLocks noChangeArrowheads="1"/>
            </p:cNvSpPr>
            <p:nvPr/>
          </p:nvSpPr>
          <p:spPr bwMode="auto">
            <a:xfrm>
              <a:off x="3646427" y="1733124"/>
              <a:ext cx="304892" cy="3539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7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201764" name="Text Box 36"/>
            <p:cNvSpPr txBox="1">
              <a:spLocks noChangeArrowheads="1"/>
            </p:cNvSpPr>
            <p:nvPr/>
          </p:nvSpPr>
          <p:spPr bwMode="auto">
            <a:xfrm>
              <a:off x="3775058" y="273586"/>
              <a:ext cx="304892" cy="3539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700" b="0" dirty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01765" name="Text Box 37"/>
            <p:cNvSpPr txBox="1">
              <a:spLocks noChangeArrowheads="1"/>
            </p:cNvSpPr>
            <p:nvPr/>
          </p:nvSpPr>
          <p:spPr bwMode="auto">
            <a:xfrm>
              <a:off x="5794864" y="2631040"/>
              <a:ext cx="425116" cy="3539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7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14</a:t>
              </a:r>
            </a:p>
          </p:txBody>
        </p:sp>
        <p:sp>
          <p:nvSpPr>
            <p:cNvPr id="201766" name="Text Box 38"/>
            <p:cNvSpPr txBox="1">
              <a:spLocks noChangeArrowheads="1"/>
            </p:cNvSpPr>
            <p:nvPr/>
          </p:nvSpPr>
          <p:spPr bwMode="auto">
            <a:xfrm>
              <a:off x="5478446" y="947306"/>
              <a:ext cx="304892" cy="3539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7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01767" name="Text Box 39"/>
            <p:cNvSpPr txBox="1">
              <a:spLocks noChangeArrowheads="1"/>
            </p:cNvSpPr>
            <p:nvPr/>
          </p:nvSpPr>
          <p:spPr bwMode="auto">
            <a:xfrm>
              <a:off x="6061074" y="1714488"/>
              <a:ext cx="304892" cy="3539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7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124" name="Text Box 34"/>
            <p:cNvSpPr txBox="1">
              <a:spLocks noChangeArrowheads="1"/>
            </p:cNvSpPr>
            <p:nvPr/>
          </p:nvSpPr>
          <p:spPr bwMode="auto">
            <a:xfrm>
              <a:off x="1917670" y="1771638"/>
              <a:ext cx="304892" cy="3539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7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25" name="Text Box 35"/>
            <p:cNvSpPr txBox="1">
              <a:spLocks noChangeArrowheads="1"/>
            </p:cNvSpPr>
            <p:nvPr/>
          </p:nvSpPr>
          <p:spPr bwMode="auto">
            <a:xfrm>
              <a:off x="4478314" y="1714488"/>
              <a:ext cx="304892" cy="3539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7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6</a:t>
              </a:r>
            </a:p>
          </p:txBody>
        </p:sp>
        <p:sp>
          <p:nvSpPr>
            <p:cNvPr id="126" name="Text Box 34"/>
            <p:cNvSpPr txBox="1">
              <a:spLocks noChangeArrowheads="1"/>
            </p:cNvSpPr>
            <p:nvPr/>
          </p:nvSpPr>
          <p:spPr bwMode="auto">
            <a:xfrm>
              <a:off x="1549356" y="2714620"/>
              <a:ext cx="304892" cy="3539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7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8</a:t>
              </a:r>
            </a:p>
          </p:txBody>
        </p:sp>
        <p:sp>
          <p:nvSpPr>
            <p:cNvPr id="127" name="Text Box 34"/>
            <p:cNvSpPr txBox="1">
              <a:spLocks noChangeArrowheads="1"/>
            </p:cNvSpPr>
            <p:nvPr/>
          </p:nvSpPr>
          <p:spPr bwMode="auto">
            <a:xfrm>
              <a:off x="2255810" y="2714620"/>
              <a:ext cx="304892" cy="3539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7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9</a:t>
              </a:r>
            </a:p>
          </p:txBody>
        </p:sp>
        <p:sp>
          <p:nvSpPr>
            <p:cNvPr id="128" name="Text Box 34"/>
            <p:cNvSpPr txBox="1">
              <a:spLocks noChangeArrowheads="1"/>
            </p:cNvSpPr>
            <p:nvPr/>
          </p:nvSpPr>
          <p:spPr bwMode="auto">
            <a:xfrm>
              <a:off x="2917802" y="2571745"/>
              <a:ext cx="425116" cy="3539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7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10</a:t>
              </a:r>
            </a:p>
          </p:txBody>
        </p:sp>
        <p:sp>
          <p:nvSpPr>
            <p:cNvPr id="129" name="Text Box 34"/>
            <p:cNvSpPr txBox="1">
              <a:spLocks noChangeArrowheads="1"/>
            </p:cNvSpPr>
            <p:nvPr/>
          </p:nvSpPr>
          <p:spPr bwMode="auto">
            <a:xfrm>
              <a:off x="3908901" y="2547931"/>
              <a:ext cx="425116" cy="3539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7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11</a:t>
              </a:r>
            </a:p>
          </p:txBody>
        </p:sp>
        <p:sp>
          <p:nvSpPr>
            <p:cNvPr id="130" name="Text Box 34"/>
            <p:cNvSpPr txBox="1">
              <a:spLocks noChangeArrowheads="1"/>
            </p:cNvSpPr>
            <p:nvPr/>
          </p:nvSpPr>
          <p:spPr bwMode="auto">
            <a:xfrm>
              <a:off x="4580418" y="2643182"/>
              <a:ext cx="425116" cy="3539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7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12</a:t>
              </a:r>
            </a:p>
          </p:txBody>
        </p:sp>
        <p:sp>
          <p:nvSpPr>
            <p:cNvPr id="131" name="Text Box 34"/>
            <p:cNvSpPr txBox="1">
              <a:spLocks noChangeArrowheads="1"/>
            </p:cNvSpPr>
            <p:nvPr/>
          </p:nvSpPr>
          <p:spPr bwMode="auto">
            <a:xfrm>
              <a:off x="5164119" y="2643182"/>
              <a:ext cx="425116" cy="3539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7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13</a:t>
              </a:r>
            </a:p>
          </p:txBody>
        </p:sp>
      </p:grpSp>
      <p:sp>
        <p:nvSpPr>
          <p:cNvPr id="102" name="灯片编号占位符 10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30</a:t>
            </a:fld>
            <a:r>
              <a:rPr lang="en-US" altLang="zh-CN" dirty="0"/>
              <a:t>/50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68" grpId="0" animBg="1"/>
      <p:bldP spid="201769" grpId="0"/>
      <p:bldP spid="201770" grpId="0"/>
      <p:bldP spid="20177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Text Box 2"/>
          <p:cNvSpPr txBox="1">
            <a:spLocks noChangeArrowheads="1"/>
          </p:cNvSpPr>
          <p:nvPr/>
        </p:nvSpPr>
        <p:spPr bwMode="auto">
          <a:xfrm>
            <a:off x="395288" y="911223"/>
            <a:ext cx="8280400" cy="2139020"/>
          </a:xfrm>
          <a:prstGeom prst="rect">
            <a:avLst/>
          </a:prstGeom>
          <a:ln>
            <a:noFill/>
            <a:headEnd/>
            <a:tailEnd type="none" w="med" len="lg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tIns="108000" bIns="10800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FontTx/>
              <a:buBlip>
                <a:blip r:embed="rId3"/>
              </a:buBlip>
            </a:pP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对于完全二叉树来说，其</a:t>
            </a:r>
            <a:r>
              <a:rPr lang="zh-CN" altLang="en-US" sz="2000" dirty="0">
                <a:solidFill>
                  <a:srgbClr val="3333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顺序存储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是十分合适的。</a:t>
            </a: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FontTx/>
              <a:buBlip>
                <a:blip r:embed="rId3"/>
              </a:buBlip>
            </a:pP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对于一般的二叉树，特别是对于那些单分支结点较多的二叉树来说是很不合适的，因为可能只有少数存储单元被利用，特别是对退化的二叉树（即每个分支结点都是单分支的），空间浪费更是惊人。</a:t>
            </a: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FontTx/>
              <a:buBlip>
                <a:blip r:embed="rId3"/>
              </a:buBlip>
            </a:pP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在顺序存储结构中，找一个结点的双亲和孩子都很容易。</a:t>
            </a:r>
          </a:p>
        </p:txBody>
      </p:sp>
      <p:sp>
        <p:nvSpPr>
          <p:cNvPr id="380931" name="Text Box 3"/>
          <p:cNvSpPr txBox="1">
            <a:spLocks noChangeArrowheads="1"/>
          </p:cNvSpPr>
          <p:nvPr/>
        </p:nvSpPr>
        <p:spPr bwMode="auto">
          <a:xfrm>
            <a:off x="500034" y="214290"/>
            <a:ext cx="3746498" cy="40011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二叉树顺序存储结构的特点：</a:t>
            </a:r>
          </a:p>
        </p:txBody>
      </p:sp>
      <p:grpSp>
        <p:nvGrpSpPr>
          <p:cNvPr id="2" name="组合 33"/>
          <p:cNvGrpSpPr/>
          <p:nvPr/>
        </p:nvGrpSpPr>
        <p:grpSpPr>
          <a:xfrm>
            <a:off x="1142976" y="4000504"/>
            <a:ext cx="5320632" cy="1497440"/>
            <a:chOff x="785786" y="4000504"/>
            <a:chExt cx="5320632" cy="1497440"/>
          </a:xfrm>
        </p:grpSpPr>
        <p:grpSp>
          <p:nvGrpSpPr>
            <p:cNvPr id="3" name="组合 3"/>
            <p:cNvGrpSpPr>
              <a:grpSpLocks noChangeAspect="1"/>
            </p:cNvGrpSpPr>
            <p:nvPr/>
          </p:nvGrpSpPr>
          <p:grpSpPr>
            <a:xfrm>
              <a:off x="785786" y="4000504"/>
              <a:ext cx="1834298" cy="1497440"/>
              <a:chOff x="2500298" y="4000504"/>
              <a:chExt cx="2653788" cy="2166435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3428992" y="4000504"/>
                <a:ext cx="714380" cy="52336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2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altLang="zh-CN" sz="12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/2</a:t>
                </a:r>
                <a:endParaRPr lang="zh-CN" altLang="en-US" sz="12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428992" y="4857760"/>
                <a:ext cx="714380" cy="52336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endParaRPr lang="zh-CN" altLang="en-US" sz="14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500298" y="5643578"/>
                <a:ext cx="714380" cy="52336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r>
                  <a:rPr lang="en-US" altLang="zh-CN" sz="14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endParaRPr lang="zh-CN" altLang="en-US" sz="14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153954" y="5643578"/>
                <a:ext cx="1000132" cy="52336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2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r>
                  <a:rPr lang="en-US" altLang="zh-CN" sz="12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altLang="zh-CN" sz="12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+1</a:t>
                </a:r>
                <a:endParaRPr lang="zh-CN" altLang="en-US" sz="12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9" name="直接连接符 8"/>
              <p:cNvCxnSpPr>
                <a:stCxn id="5" idx="4"/>
                <a:endCxn id="6" idx="0"/>
              </p:cNvCxnSpPr>
              <p:nvPr/>
            </p:nvCxnSpPr>
            <p:spPr>
              <a:xfrm rot="5400000">
                <a:off x="3619235" y="4690812"/>
                <a:ext cx="333895" cy="1588"/>
              </a:xfrm>
              <a:prstGeom prst="line">
                <a:avLst/>
              </a:prstGeom>
              <a:ln w="28575">
                <a:solidFill>
                  <a:srgbClr val="FF00FF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>
                <a:stCxn id="6" idx="3"/>
                <a:endCxn id="7" idx="7"/>
              </p:cNvCxnSpPr>
              <p:nvPr/>
            </p:nvCxnSpPr>
            <p:spPr>
              <a:xfrm rot="5400000">
                <a:off x="3113963" y="5300573"/>
                <a:ext cx="415745" cy="423552"/>
              </a:xfrm>
              <a:prstGeom prst="line">
                <a:avLst/>
              </a:prstGeom>
              <a:ln w="28575">
                <a:solidFill>
                  <a:srgbClr val="FF00FF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>
                <a:stCxn id="6" idx="5"/>
                <a:endCxn id="8" idx="1"/>
              </p:cNvCxnSpPr>
              <p:nvPr/>
            </p:nvCxnSpPr>
            <p:spPr>
              <a:xfrm rot="16200000" flipH="1">
                <a:off x="3961713" y="5381515"/>
                <a:ext cx="415748" cy="261665"/>
              </a:xfrm>
              <a:prstGeom prst="straightConnector1">
                <a:avLst/>
              </a:prstGeom>
              <a:ln w="28575">
                <a:solidFill>
                  <a:srgbClr val="FF00FF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合 17"/>
            <p:cNvGrpSpPr/>
            <p:nvPr/>
          </p:nvGrpSpPr>
          <p:grpSpPr>
            <a:xfrm>
              <a:off x="2071670" y="4786322"/>
              <a:ext cx="4034748" cy="491672"/>
              <a:chOff x="3357554" y="4786322"/>
              <a:chExt cx="4034748" cy="491672"/>
            </a:xfrm>
          </p:grpSpPr>
          <p:cxnSp>
            <p:nvCxnSpPr>
              <p:cNvPr id="16" name="直接连接符 15"/>
              <p:cNvCxnSpPr/>
              <p:nvPr/>
            </p:nvCxnSpPr>
            <p:spPr>
              <a:xfrm>
                <a:off x="3357554" y="4786322"/>
                <a:ext cx="720000" cy="0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3910904" y="4908662"/>
                <a:ext cx="34813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800" dirty="0"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结点</a:t>
                </a:r>
                <a:r>
                  <a:rPr lang="en-US" altLang="zh-CN" sz="1800" i="1" dirty="0" err="1"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i</a:t>
                </a:r>
                <a:r>
                  <a:rPr lang="zh-CN" altLang="en-US" sz="1800" dirty="0"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层次为</a:t>
                </a:r>
                <a:r>
                  <a:rPr lang="zh-CN" altLang="en-US" sz="1800" dirty="0">
                    <a:latin typeface="Consolas" pitchFamily="49" charset="0"/>
                    <a:ea typeface="仿宋" pitchFamily="49" charset="-122"/>
                    <a:cs typeface="Consolas" pitchFamily="49" charset="0"/>
                    <a:sym typeface="Symbol"/>
                  </a:rPr>
                  <a:t></a:t>
                </a:r>
                <a:r>
                  <a:rPr lang="en-US" altLang="zh-CN" sz="1800" dirty="0">
                    <a:latin typeface="Consolas" pitchFamily="49" charset="0"/>
                    <a:ea typeface="仿宋" pitchFamily="49" charset="-122"/>
                    <a:cs typeface="Consolas" pitchFamily="49" charset="0"/>
                    <a:sym typeface="Symbol"/>
                  </a:rPr>
                  <a:t>log</a:t>
                </a:r>
                <a:r>
                  <a:rPr lang="en-US" altLang="zh-CN" sz="1800" baseline="-25000" dirty="0">
                    <a:latin typeface="Consolas" pitchFamily="49" charset="0"/>
                    <a:ea typeface="仿宋" pitchFamily="49" charset="-122"/>
                    <a:cs typeface="Consolas" pitchFamily="49" charset="0"/>
                    <a:sym typeface="Symbol"/>
                  </a:rPr>
                  <a:t>2</a:t>
                </a:r>
                <a:r>
                  <a:rPr lang="en-US" altLang="zh-CN" sz="1800" dirty="0">
                    <a:latin typeface="Consolas" pitchFamily="49" charset="0"/>
                    <a:ea typeface="仿宋" pitchFamily="49" charset="-122"/>
                    <a:cs typeface="Consolas" pitchFamily="49" charset="0"/>
                    <a:sym typeface="Symbol"/>
                  </a:rPr>
                  <a:t>(</a:t>
                </a:r>
                <a:r>
                  <a:rPr lang="en-US" altLang="zh-CN" sz="1800" i="1" dirty="0">
                    <a:latin typeface="Consolas" pitchFamily="49" charset="0"/>
                    <a:ea typeface="仿宋" pitchFamily="49" charset="-122"/>
                    <a:cs typeface="Consolas" pitchFamily="49" charset="0"/>
                    <a:sym typeface="Symbol"/>
                  </a:rPr>
                  <a:t>i</a:t>
                </a:r>
                <a:r>
                  <a:rPr lang="en-US" altLang="zh-CN" sz="1800" dirty="0">
                    <a:latin typeface="Consolas" pitchFamily="49" charset="0"/>
                    <a:ea typeface="仿宋" pitchFamily="49" charset="-122"/>
                    <a:cs typeface="Consolas" pitchFamily="49" charset="0"/>
                    <a:sym typeface="Symbol"/>
                  </a:rPr>
                  <a:t>+1)</a:t>
                </a:r>
                <a:r>
                  <a:rPr lang="zh-CN" altLang="en-US" sz="1800" dirty="0">
                    <a:latin typeface="Consolas" pitchFamily="49" charset="0"/>
                    <a:ea typeface="仿宋" pitchFamily="49" charset="-122"/>
                    <a:cs typeface="Consolas" pitchFamily="49" charset="0"/>
                    <a:sym typeface="Symbol"/>
                  </a:rPr>
                  <a:t></a:t>
                </a:r>
                <a:endPara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</p:grpSp>
      <p:grpSp>
        <p:nvGrpSpPr>
          <p:cNvPr id="12" name="组合 32"/>
          <p:cNvGrpSpPr/>
          <p:nvPr/>
        </p:nvGrpSpPr>
        <p:grpSpPr>
          <a:xfrm>
            <a:off x="2500298" y="3143248"/>
            <a:ext cx="2714644" cy="1857388"/>
            <a:chOff x="5786446" y="3714752"/>
            <a:chExt cx="2714644" cy="1857388"/>
          </a:xfrm>
        </p:grpSpPr>
        <p:sp>
          <p:nvSpPr>
            <p:cNvPr id="20" name="Oval 1280"/>
            <p:cNvSpPr>
              <a:spLocks noChangeArrowheads="1"/>
            </p:cNvSpPr>
            <p:nvPr/>
          </p:nvSpPr>
          <p:spPr bwMode="auto">
            <a:xfrm>
              <a:off x="6215074" y="3786190"/>
              <a:ext cx="357190" cy="35719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Oval 1280"/>
            <p:cNvSpPr>
              <a:spLocks noChangeArrowheads="1"/>
            </p:cNvSpPr>
            <p:nvPr/>
          </p:nvSpPr>
          <p:spPr bwMode="auto">
            <a:xfrm>
              <a:off x="6643702" y="4214818"/>
              <a:ext cx="357190" cy="35719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Oval 1280"/>
            <p:cNvSpPr>
              <a:spLocks noChangeArrowheads="1"/>
            </p:cNvSpPr>
            <p:nvPr/>
          </p:nvSpPr>
          <p:spPr bwMode="auto">
            <a:xfrm>
              <a:off x="7500958" y="5143512"/>
              <a:ext cx="357190" cy="35719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4" name="直接连接符 23"/>
            <p:cNvCxnSpPr>
              <a:stCxn id="20" idx="5"/>
              <a:endCxn id="21" idx="1"/>
            </p:cNvCxnSpPr>
            <p:nvPr/>
          </p:nvCxnSpPr>
          <p:spPr>
            <a:xfrm rot="16200000" flipH="1">
              <a:off x="6519955" y="4091071"/>
              <a:ext cx="176056" cy="17605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16200000" flipH="1">
              <a:off x="6938979" y="4548353"/>
              <a:ext cx="176056" cy="17605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 flipH="1">
              <a:off x="7386815" y="5010319"/>
              <a:ext cx="176056" cy="17605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843764">
              <a:off x="7101558" y="4598676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…</a:t>
              </a:r>
              <a:endParaRPr lang="zh-CN" altLang="en-US"/>
            </a:p>
          </p:txBody>
        </p:sp>
        <p:sp>
          <p:nvSpPr>
            <p:cNvPr id="28" name="左大括号 27"/>
            <p:cNvSpPr/>
            <p:nvPr/>
          </p:nvSpPr>
          <p:spPr>
            <a:xfrm>
              <a:off x="6072198" y="4071942"/>
              <a:ext cx="142876" cy="1500198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86446" y="4631304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16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858148" y="5224061"/>
              <a:ext cx="642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600" i="1" baseline="30000">
                  <a:latin typeface="Consolas" pitchFamily="49" charset="0"/>
                  <a:cs typeface="Consolas" pitchFamily="49" charset="0"/>
                </a:rPr>
                <a:t>h</a:t>
              </a: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72264" y="3714752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00892" y="4162016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31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755651" y="2445406"/>
            <a:ext cx="4745043" cy="15200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node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{  ElemType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data;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struct 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node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*lchild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;      </a:t>
            </a:r>
          </a:p>
        </p:txBody>
      </p:sp>
      <p:sp>
        <p:nvSpPr>
          <p:cNvPr id="171010" name="Text Box 2" descr="纸莎草纸"/>
          <p:cNvSpPr txBox="1">
            <a:spLocks noChangeArrowheads="1"/>
          </p:cNvSpPr>
          <p:nvPr/>
        </p:nvSpPr>
        <p:spPr bwMode="auto">
          <a:xfrm>
            <a:off x="250824" y="495282"/>
            <a:ext cx="4749804" cy="46166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2857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7.3.2  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二叉树的链式存储结构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428596" y="1357298"/>
            <a:ext cx="7920037" cy="738664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借鉴</a:t>
            </a:r>
            <a:r>
              <a:rPr kumimoji="1"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树的孩子链存储结构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sz="20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  <a:sym typeface="Wingdings" pitchFamily="2" charset="2"/>
              </a:rPr>
              <a:t>二叉树的链式存储结构。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在二叉树的链式存储中，结点的类型声明如下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:</a:t>
            </a:r>
            <a:endParaRPr lang="en-US" altLang="zh-CN" sz="20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2071670" y="3551796"/>
            <a:ext cx="4786346" cy="1551056"/>
            <a:chOff x="2000232" y="3635376"/>
            <a:chExt cx="4786346" cy="1551056"/>
          </a:xfrm>
        </p:grpSpPr>
        <p:sp>
          <p:nvSpPr>
            <p:cNvPr id="6" name="TextBox 5"/>
            <p:cNvSpPr txBox="1"/>
            <p:nvPr/>
          </p:nvSpPr>
          <p:spPr>
            <a:xfrm>
              <a:off x="2000232" y="4786322"/>
              <a:ext cx="47863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指向的都是</a:t>
              </a:r>
              <a:r>
                <a:rPr kumimoji="1" lang="zh-CN" altLang="en-US" sz="2000">
                  <a:latin typeface="Consolas" pitchFamily="49" charset="0"/>
                  <a:ea typeface="仿宋" pitchFamily="49" charset="-122"/>
                  <a:cs typeface="Consolas" pitchFamily="49" charset="0"/>
                  <a:sym typeface="Wingdings" pitchFamily="2" charset="2"/>
                </a:rPr>
                <a:t>二叉树：递归性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5400000" flipH="1" flipV="1">
              <a:off x="2856693" y="4214024"/>
              <a:ext cx="114300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714612" y="3635376"/>
              <a:ext cx="2160000" cy="15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32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2568575" y="3292487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-36513" y="3292487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-36513" y="3292487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组合 53"/>
          <p:cNvGrpSpPr/>
          <p:nvPr/>
        </p:nvGrpSpPr>
        <p:grpSpPr>
          <a:xfrm>
            <a:off x="358775" y="1385900"/>
            <a:ext cx="2592388" cy="2016125"/>
            <a:chOff x="358775" y="1385900"/>
            <a:chExt cx="2592388" cy="2016125"/>
          </a:xfrm>
        </p:grpSpPr>
        <p:sp>
          <p:nvSpPr>
            <p:cNvPr id="81940" name="Line 20"/>
            <p:cNvSpPr>
              <a:spLocks noChangeShapeType="1"/>
            </p:cNvSpPr>
            <p:nvPr/>
          </p:nvSpPr>
          <p:spPr bwMode="auto">
            <a:xfrm>
              <a:off x="717550" y="2825762"/>
              <a:ext cx="288925" cy="2873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37" name="Line 17"/>
            <p:cNvSpPr>
              <a:spLocks noChangeShapeType="1"/>
            </p:cNvSpPr>
            <p:nvPr/>
          </p:nvSpPr>
          <p:spPr bwMode="auto">
            <a:xfrm flipH="1">
              <a:off x="1222375" y="1673237"/>
              <a:ext cx="287338" cy="2873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38" name="Freeform 18"/>
            <p:cNvSpPr>
              <a:spLocks/>
            </p:cNvSpPr>
            <p:nvPr/>
          </p:nvSpPr>
          <p:spPr bwMode="auto">
            <a:xfrm>
              <a:off x="1831975" y="1625612"/>
              <a:ext cx="261938" cy="3698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5" y="233"/>
                </a:cxn>
              </a:cxnLst>
              <a:rect l="0" t="0" r="r" b="b"/>
              <a:pathLst>
                <a:path w="165" h="233">
                  <a:moveTo>
                    <a:pt x="0" y="0"/>
                  </a:moveTo>
                  <a:lnTo>
                    <a:pt x="165" y="23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39" name="Line 19"/>
            <p:cNvSpPr>
              <a:spLocks noChangeShapeType="1"/>
            </p:cNvSpPr>
            <p:nvPr/>
          </p:nvSpPr>
          <p:spPr bwMode="auto">
            <a:xfrm flipH="1">
              <a:off x="646113" y="2249500"/>
              <a:ext cx="360362" cy="360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41" name="Line 21"/>
            <p:cNvSpPr>
              <a:spLocks noChangeShapeType="1"/>
            </p:cNvSpPr>
            <p:nvPr/>
          </p:nvSpPr>
          <p:spPr bwMode="auto">
            <a:xfrm flipH="1">
              <a:off x="1789113" y="2278075"/>
              <a:ext cx="287337" cy="287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42" name="Line 22"/>
            <p:cNvSpPr>
              <a:spLocks noChangeShapeType="1"/>
            </p:cNvSpPr>
            <p:nvPr/>
          </p:nvSpPr>
          <p:spPr bwMode="auto">
            <a:xfrm>
              <a:off x="2374900" y="2249500"/>
              <a:ext cx="287338" cy="360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30" name="Oval 10"/>
            <p:cNvSpPr>
              <a:spLocks noChangeArrowheads="1"/>
            </p:cNvSpPr>
            <p:nvPr/>
          </p:nvSpPr>
          <p:spPr bwMode="auto">
            <a:xfrm>
              <a:off x="1438275" y="1385900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1931" name="Oval 11"/>
            <p:cNvSpPr>
              <a:spLocks noChangeArrowheads="1"/>
            </p:cNvSpPr>
            <p:nvPr/>
          </p:nvSpPr>
          <p:spPr bwMode="auto">
            <a:xfrm>
              <a:off x="933450" y="1960575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932" name="Oval 12"/>
            <p:cNvSpPr>
              <a:spLocks noChangeArrowheads="1"/>
            </p:cNvSpPr>
            <p:nvPr/>
          </p:nvSpPr>
          <p:spPr bwMode="auto">
            <a:xfrm>
              <a:off x="2014538" y="1960575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1933" name="Oval 13"/>
            <p:cNvSpPr>
              <a:spLocks noChangeArrowheads="1"/>
            </p:cNvSpPr>
            <p:nvPr/>
          </p:nvSpPr>
          <p:spPr bwMode="auto">
            <a:xfrm>
              <a:off x="358775" y="2536837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1934" name="Oval 14"/>
            <p:cNvSpPr>
              <a:spLocks noChangeArrowheads="1"/>
            </p:cNvSpPr>
            <p:nvPr/>
          </p:nvSpPr>
          <p:spPr bwMode="auto">
            <a:xfrm>
              <a:off x="1439863" y="2536837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1935" name="Oval 15"/>
            <p:cNvSpPr>
              <a:spLocks noChangeArrowheads="1"/>
            </p:cNvSpPr>
            <p:nvPr/>
          </p:nvSpPr>
          <p:spPr bwMode="auto">
            <a:xfrm>
              <a:off x="933450" y="3041662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81936" name="Oval 16"/>
            <p:cNvSpPr>
              <a:spLocks noChangeArrowheads="1"/>
            </p:cNvSpPr>
            <p:nvPr/>
          </p:nvSpPr>
          <p:spPr bwMode="auto">
            <a:xfrm>
              <a:off x="2519363" y="2536837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</p:grpSp>
      <p:sp>
        <p:nvSpPr>
          <p:cNvPr id="81929" name="AutoShape 9"/>
          <p:cNvSpPr>
            <a:spLocks noChangeArrowheads="1"/>
          </p:cNvSpPr>
          <p:nvPr/>
        </p:nvSpPr>
        <p:spPr bwMode="auto">
          <a:xfrm>
            <a:off x="3168650" y="2970225"/>
            <a:ext cx="719138" cy="287337"/>
          </a:xfrm>
          <a:prstGeom prst="rightArrow">
            <a:avLst>
              <a:gd name="adj1" fmla="val 50000"/>
              <a:gd name="adj2" fmla="val 62569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4102100" y="784238"/>
            <a:ext cx="4826000" cy="3265488"/>
            <a:chOff x="2584" y="360"/>
            <a:chExt cx="3040" cy="2057"/>
          </a:xfrm>
        </p:grpSpPr>
        <p:sp>
          <p:nvSpPr>
            <p:cNvPr id="81943" name="Rectangle 23"/>
            <p:cNvSpPr>
              <a:spLocks noChangeArrowheads="1"/>
            </p:cNvSpPr>
            <p:nvPr/>
          </p:nvSpPr>
          <p:spPr bwMode="auto">
            <a:xfrm>
              <a:off x="3718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44" name="Rectangle 24"/>
            <p:cNvSpPr>
              <a:spLocks noChangeArrowheads="1"/>
            </p:cNvSpPr>
            <p:nvPr/>
          </p:nvSpPr>
          <p:spPr bwMode="auto">
            <a:xfrm>
              <a:off x="3945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1945" name="Rectangle 25"/>
            <p:cNvSpPr>
              <a:spLocks noChangeArrowheads="1"/>
            </p:cNvSpPr>
            <p:nvPr/>
          </p:nvSpPr>
          <p:spPr bwMode="auto">
            <a:xfrm>
              <a:off x="4172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46" name="Rectangle 26"/>
            <p:cNvSpPr>
              <a:spLocks noChangeArrowheads="1"/>
            </p:cNvSpPr>
            <p:nvPr/>
          </p:nvSpPr>
          <p:spPr bwMode="auto">
            <a:xfrm>
              <a:off x="2993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47" name="Rectangle 27"/>
            <p:cNvSpPr>
              <a:spLocks noChangeArrowheads="1"/>
            </p:cNvSpPr>
            <p:nvPr/>
          </p:nvSpPr>
          <p:spPr bwMode="auto">
            <a:xfrm>
              <a:off x="3220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948" name="Rectangle 28"/>
            <p:cNvSpPr>
              <a:spLocks noChangeArrowheads="1"/>
            </p:cNvSpPr>
            <p:nvPr/>
          </p:nvSpPr>
          <p:spPr bwMode="auto">
            <a:xfrm>
              <a:off x="3447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81949" name="Rectangle 29"/>
            <p:cNvSpPr>
              <a:spLocks noChangeArrowheads="1"/>
            </p:cNvSpPr>
            <p:nvPr/>
          </p:nvSpPr>
          <p:spPr bwMode="auto">
            <a:xfrm>
              <a:off x="2584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81950" name="Rectangle 30"/>
            <p:cNvSpPr>
              <a:spLocks noChangeArrowheads="1"/>
            </p:cNvSpPr>
            <p:nvPr/>
          </p:nvSpPr>
          <p:spPr bwMode="auto">
            <a:xfrm>
              <a:off x="2811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1951" name="Rectangle 31"/>
            <p:cNvSpPr>
              <a:spLocks noChangeArrowheads="1"/>
            </p:cNvSpPr>
            <p:nvPr/>
          </p:nvSpPr>
          <p:spPr bwMode="auto">
            <a:xfrm>
              <a:off x="3038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52" name="Rectangle 32"/>
            <p:cNvSpPr>
              <a:spLocks noChangeArrowheads="1"/>
            </p:cNvSpPr>
            <p:nvPr/>
          </p:nvSpPr>
          <p:spPr bwMode="auto">
            <a:xfrm>
              <a:off x="3129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81953" name="Rectangle 33"/>
            <p:cNvSpPr>
              <a:spLocks noChangeArrowheads="1"/>
            </p:cNvSpPr>
            <p:nvPr/>
          </p:nvSpPr>
          <p:spPr bwMode="auto">
            <a:xfrm>
              <a:off x="3356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81954" name="Rectangle 34"/>
            <p:cNvSpPr>
              <a:spLocks noChangeArrowheads="1"/>
            </p:cNvSpPr>
            <p:nvPr/>
          </p:nvSpPr>
          <p:spPr bwMode="auto">
            <a:xfrm>
              <a:off x="3583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81955" name="Rectangle 35"/>
            <p:cNvSpPr>
              <a:spLocks noChangeArrowheads="1"/>
            </p:cNvSpPr>
            <p:nvPr/>
          </p:nvSpPr>
          <p:spPr bwMode="auto">
            <a:xfrm>
              <a:off x="4399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56" name="Rectangle 36"/>
            <p:cNvSpPr>
              <a:spLocks noChangeArrowheads="1"/>
            </p:cNvSpPr>
            <p:nvPr/>
          </p:nvSpPr>
          <p:spPr bwMode="auto">
            <a:xfrm>
              <a:off x="4626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1957" name="Rectangle 37"/>
            <p:cNvSpPr>
              <a:spLocks noChangeArrowheads="1"/>
            </p:cNvSpPr>
            <p:nvPr/>
          </p:nvSpPr>
          <p:spPr bwMode="auto">
            <a:xfrm>
              <a:off x="4853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58" name="Rectangle 38"/>
            <p:cNvSpPr>
              <a:spLocks noChangeArrowheads="1"/>
            </p:cNvSpPr>
            <p:nvPr/>
          </p:nvSpPr>
          <p:spPr bwMode="auto">
            <a:xfrm>
              <a:off x="3810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81959" name="Rectangle 39"/>
            <p:cNvSpPr>
              <a:spLocks noChangeArrowheads="1"/>
            </p:cNvSpPr>
            <p:nvPr/>
          </p:nvSpPr>
          <p:spPr bwMode="auto">
            <a:xfrm>
              <a:off x="4037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1960" name="Rectangle 40"/>
            <p:cNvSpPr>
              <a:spLocks noChangeArrowheads="1"/>
            </p:cNvSpPr>
            <p:nvPr/>
          </p:nvSpPr>
          <p:spPr bwMode="auto">
            <a:xfrm>
              <a:off x="4264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81961" name="Rectangle 41"/>
            <p:cNvSpPr>
              <a:spLocks noChangeArrowheads="1"/>
            </p:cNvSpPr>
            <p:nvPr/>
          </p:nvSpPr>
          <p:spPr bwMode="auto">
            <a:xfrm>
              <a:off x="4943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81962" name="Rectangle 42"/>
            <p:cNvSpPr>
              <a:spLocks noChangeArrowheads="1"/>
            </p:cNvSpPr>
            <p:nvPr/>
          </p:nvSpPr>
          <p:spPr bwMode="auto">
            <a:xfrm>
              <a:off x="5170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1963" name="Rectangle 43"/>
            <p:cNvSpPr>
              <a:spLocks noChangeArrowheads="1"/>
            </p:cNvSpPr>
            <p:nvPr/>
          </p:nvSpPr>
          <p:spPr bwMode="auto">
            <a:xfrm>
              <a:off x="5397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81964" name="Line 44"/>
            <p:cNvSpPr>
              <a:spLocks noChangeShapeType="1"/>
            </p:cNvSpPr>
            <p:nvPr/>
          </p:nvSpPr>
          <p:spPr bwMode="auto">
            <a:xfrm flipH="1">
              <a:off x="3447" y="875"/>
              <a:ext cx="408" cy="363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65" name="Line 45"/>
            <p:cNvSpPr>
              <a:spLocks noChangeShapeType="1"/>
            </p:cNvSpPr>
            <p:nvPr/>
          </p:nvSpPr>
          <p:spPr bwMode="auto">
            <a:xfrm flipH="1">
              <a:off x="2857" y="1328"/>
              <a:ext cx="272" cy="408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66" name="Line 46"/>
            <p:cNvSpPr>
              <a:spLocks noChangeShapeType="1"/>
            </p:cNvSpPr>
            <p:nvPr/>
          </p:nvSpPr>
          <p:spPr bwMode="auto">
            <a:xfrm>
              <a:off x="4309" y="875"/>
              <a:ext cx="408" cy="363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67" name="Freeform 47"/>
            <p:cNvSpPr>
              <a:spLocks/>
            </p:cNvSpPr>
            <p:nvPr/>
          </p:nvSpPr>
          <p:spPr bwMode="auto">
            <a:xfrm>
              <a:off x="3137" y="1857"/>
              <a:ext cx="264" cy="3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4" y="333"/>
                </a:cxn>
              </a:cxnLst>
              <a:rect l="0" t="0" r="r" b="b"/>
              <a:pathLst>
                <a:path w="264" h="333">
                  <a:moveTo>
                    <a:pt x="0" y="0"/>
                  </a:moveTo>
                  <a:lnTo>
                    <a:pt x="264" y="333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68" name="Line 48"/>
            <p:cNvSpPr>
              <a:spLocks noChangeShapeType="1"/>
            </p:cNvSpPr>
            <p:nvPr/>
          </p:nvSpPr>
          <p:spPr bwMode="auto">
            <a:xfrm flipH="1">
              <a:off x="4127" y="1374"/>
              <a:ext cx="408" cy="362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69" name="Line 49"/>
            <p:cNvSpPr>
              <a:spLocks noChangeShapeType="1"/>
            </p:cNvSpPr>
            <p:nvPr/>
          </p:nvSpPr>
          <p:spPr bwMode="auto">
            <a:xfrm>
              <a:off x="4944" y="1374"/>
              <a:ext cx="317" cy="362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70" name="Line 50"/>
            <p:cNvSpPr>
              <a:spLocks noChangeShapeType="1"/>
            </p:cNvSpPr>
            <p:nvPr/>
          </p:nvSpPr>
          <p:spPr bwMode="auto">
            <a:xfrm>
              <a:off x="4082" y="466"/>
              <a:ext cx="0" cy="272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71" name="Text Box 51"/>
            <p:cNvSpPr txBox="1">
              <a:spLocks noChangeArrowheads="1"/>
            </p:cNvSpPr>
            <p:nvPr/>
          </p:nvSpPr>
          <p:spPr bwMode="auto">
            <a:xfrm>
              <a:off x="3777" y="360"/>
              <a:ext cx="40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0" dirty="0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</p:grpSp>
      <p:sp>
        <p:nvSpPr>
          <p:cNvPr id="81974" name="Text Box 54"/>
          <p:cNvSpPr txBox="1">
            <a:spLocks noChangeArrowheads="1"/>
          </p:cNvSpPr>
          <p:nvPr/>
        </p:nvSpPr>
        <p:spPr bwMode="auto">
          <a:xfrm>
            <a:off x="395288" y="473087"/>
            <a:ext cx="2676514" cy="400110"/>
          </a:xfrm>
          <a:prstGeom prst="rect">
            <a:avLst/>
          </a:prstGeom>
          <a:solidFill>
            <a:srgbClr val="CC00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二叉链存储</a:t>
            </a:r>
            <a:r>
              <a:rPr lang="zh-CN" altLang="en-US" sz="200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结构示例</a:t>
            </a:r>
            <a:endParaRPr lang="zh-CN" altLang="en-US" sz="2000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6249988" y="4002104"/>
            <a:ext cx="1368425" cy="1212851"/>
            <a:chOff x="3937" y="2387"/>
            <a:chExt cx="862" cy="764"/>
          </a:xfrm>
        </p:grpSpPr>
        <p:sp>
          <p:nvSpPr>
            <p:cNvPr id="81924" name="Text Box 4"/>
            <p:cNvSpPr txBox="1">
              <a:spLocks noChangeArrowheads="1"/>
            </p:cNvSpPr>
            <p:nvPr/>
          </p:nvSpPr>
          <p:spPr bwMode="auto">
            <a:xfrm>
              <a:off x="3937" y="2899"/>
              <a:ext cx="86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二叉链</a:t>
              </a:r>
              <a:r>
                <a:rPr kumimoji="1" lang="zh-CN" altLang="en-US" sz="2000" dirty="0">
                  <a:solidFill>
                    <a:srgbClr val="FF0000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 </a:t>
              </a:r>
            </a:p>
          </p:txBody>
        </p:sp>
        <p:sp>
          <p:nvSpPr>
            <p:cNvPr id="81975" name="Line 55"/>
            <p:cNvSpPr>
              <a:spLocks noChangeShapeType="1"/>
            </p:cNvSpPr>
            <p:nvPr/>
          </p:nvSpPr>
          <p:spPr bwMode="auto">
            <a:xfrm flipV="1">
              <a:off x="4332" y="2387"/>
              <a:ext cx="0" cy="499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33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500034" y="500042"/>
            <a:ext cx="3500462" cy="40011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   二叉链存储结构的特点：</a:t>
            </a:r>
          </a:p>
        </p:txBody>
      </p:sp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611188" y="1268413"/>
            <a:ext cx="8032778" cy="1526160"/>
          </a:xfrm>
          <a:prstGeom prst="rect">
            <a:avLst/>
          </a:prstGeom>
          <a:ln>
            <a:noFill/>
            <a:headEnd/>
            <a:tailEnd type="none" w="med" len="lg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1200"/>
              </a:spcBef>
              <a:buFontTx/>
              <a:buBlip>
                <a:blip r:embed="rId3"/>
              </a:buBlip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除了指针外，二叉链</a:t>
            </a:r>
            <a:r>
              <a:rPr lang="zh-CN" altLang="en-US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比较节省存储空间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。占用的存储空间与树形没有关系，只与树中结点个数有关。</a:t>
            </a: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FontTx/>
              <a:buBlip>
                <a:blip r:embed="rId3"/>
              </a:buBlip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在二叉链中，</a:t>
            </a:r>
            <a:r>
              <a:rPr lang="zh-CN" altLang="en-US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找一个结点的孩子很容易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，但找其双亲不方便。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2143108" y="2857496"/>
            <a:ext cx="3929090" cy="2928958"/>
            <a:chOff x="2584" y="360"/>
            <a:chExt cx="3040" cy="2057"/>
          </a:xfrm>
        </p:grpSpPr>
        <p:sp>
          <p:nvSpPr>
            <p:cNvPr id="7" name="Rectangle 23"/>
            <p:cNvSpPr>
              <a:spLocks noChangeArrowheads="1"/>
            </p:cNvSpPr>
            <p:nvPr/>
          </p:nvSpPr>
          <p:spPr bwMode="auto">
            <a:xfrm>
              <a:off x="3718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24"/>
            <p:cNvSpPr>
              <a:spLocks noChangeArrowheads="1"/>
            </p:cNvSpPr>
            <p:nvPr/>
          </p:nvSpPr>
          <p:spPr bwMode="auto">
            <a:xfrm>
              <a:off x="3945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4172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26"/>
            <p:cNvSpPr>
              <a:spLocks noChangeArrowheads="1"/>
            </p:cNvSpPr>
            <p:nvPr/>
          </p:nvSpPr>
          <p:spPr bwMode="auto">
            <a:xfrm>
              <a:off x="2993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27"/>
            <p:cNvSpPr>
              <a:spLocks noChangeArrowheads="1"/>
            </p:cNvSpPr>
            <p:nvPr/>
          </p:nvSpPr>
          <p:spPr bwMode="auto">
            <a:xfrm>
              <a:off x="3220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2" name="Rectangle 28"/>
            <p:cNvSpPr>
              <a:spLocks noChangeArrowheads="1"/>
            </p:cNvSpPr>
            <p:nvPr/>
          </p:nvSpPr>
          <p:spPr bwMode="auto">
            <a:xfrm>
              <a:off x="3447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3" name="Rectangle 29"/>
            <p:cNvSpPr>
              <a:spLocks noChangeArrowheads="1"/>
            </p:cNvSpPr>
            <p:nvPr/>
          </p:nvSpPr>
          <p:spPr bwMode="auto">
            <a:xfrm>
              <a:off x="2584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4" name="Rectangle 30"/>
            <p:cNvSpPr>
              <a:spLocks noChangeArrowheads="1"/>
            </p:cNvSpPr>
            <p:nvPr/>
          </p:nvSpPr>
          <p:spPr bwMode="auto">
            <a:xfrm>
              <a:off x="2811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5" name="Rectangle 31"/>
            <p:cNvSpPr>
              <a:spLocks noChangeArrowheads="1"/>
            </p:cNvSpPr>
            <p:nvPr/>
          </p:nvSpPr>
          <p:spPr bwMode="auto">
            <a:xfrm>
              <a:off x="3038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32"/>
            <p:cNvSpPr>
              <a:spLocks noChangeArrowheads="1"/>
            </p:cNvSpPr>
            <p:nvPr/>
          </p:nvSpPr>
          <p:spPr bwMode="auto">
            <a:xfrm>
              <a:off x="3129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7" name="Rectangle 33"/>
            <p:cNvSpPr>
              <a:spLocks noChangeArrowheads="1"/>
            </p:cNvSpPr>
            <p:nvPr/>
          </p:nvSpPr>
          <p:spPr bwMode="auto">
            <a:xfrm>
              <a:off x="3356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18" name="Rectangle 34"/>
            <p:cNvSpPr>
              <a:spLocks noChangeArrowheads="1"/>
            </p:cNvSpPr>
            <p:nvPr/>
          </p:nvSpPr>
          <p:spPr bwMode="auto">
            <a:xfrm>
              <a:off x="3583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9" name="Rectangle 35"/>
            <p:cNvSpPr>
              <a:spLocks noChangeArrowheads="1"/>
            </p:cNvSpPr>
            <p:nvPr/>
          </p:nvSpPr>
          <p:spPr bwMode="auto">
            <a:xfrm>
              <a:off x="4399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Rectangle 36"/>
            <p:cNvSpPr>
              <a:spLocks noChangeArrowheads="1"/>
            </p:cNvSpPr>
            <p:nvPr/>
          </p:nvSpPr>
          <p:spPr bwMode="auto">
            <a:xfrm>
              <a:off x="4626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21" name="Rectangle 37"/>
            <p:cNvSpPr>
              <a:spLocks noChangeArrowheads="1"/>
            </p:cNvSpPr>
            <p:nvPr/>
          </p:nvSpPr>
          <p:spPr bwMode="auto">
            <a:xfrm>
              <a:off x="4853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Rectangle 38"/>
            <p:cNvSpPr>
              <a:spLocks noChangeArrowheads="1"/>
            </p:cNvSpPr>
            <p:nvPr/>
          </p:nvSpPr>
          <p:spPr bwMode="auto">
            <a:xfrm>
              <a:off x="3810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3" name="Rectangle 39"/>
            <p:cNvSpPr>
              <a:spLocks noChangeArrowheads="1"/>
            </p:cNvSpPr>
            <p:nvPr/>
          </p:nvSpPr>
          <p:spPr bwMode="auto">
            <a:xfrm>
              <a:off x="4037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24" name="Rectangle 40"/>
            <p:cNvSpPr>
              <a:spLocks noChangeArrowheads="1"/>
            </p:cNvSpPr>
            <p:nvPr/>
          </p:nvSpPr>
          <p:spPr bwMode="auto">
            <a:xfrm>
              <a:off x="4264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5" name="Rectangle 41"/>
            <p:cNvSpPr>
              <a:spLocks noChangeArrowheads="1"/>
            </p:cNvSpPr>
            <p:nvPr/>
          </p:nvSpPr>
          <p:spPr bwMode="auto">
            <a:xfrm>
              <a:off x="4943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6" name="Rectangle 42"/>
            <p:cNvSpPr>
              <a:spLocks noChangeArrowheads="1"/>
            </p:cNvSpPr>
            <p:nvPr/>
          </p:nvSpPr>
          <p:spPr bwMode="auto">
            <a:xfrm>
              <a:off x="5170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27" name="Rectangle 43"/>
            <p:cNvSpPr>
              <a:spLocks noChangeArrowheads="1"/>
            </p:cNvSpPr>
            <p:nvPr/>
          </p:nvSpPr>
          <p:spPr bwMode="auto">
            <a:xfrm>
              <a:off x="5397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8" name="Line 44"/>
            <p:cNvSpPr>
              <a:spLocks noChangeShapeType="1"/>
            </p:cNvSpPr>
            <p:nvPr/>
          </p:nvSpPr>
          <p:spPr bwMode="auto">
            <a:xfrm flipH="1">
              <a:off x="3447" y="875"/>
              <a:ext cx="408" cy="363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45"/>
            <p:cNvSpPr>
              <a:spLocks noChangeShapeType="1"/>
            </p:cNvSpPr>
            <p:nvPr/>
          </p:nvSpPr>
          <p:spPr bwMode="auto">
            <a:xfrm flipH="1">
              <a:off x="2857" y="1328"/>
              <a:ext cx="272" cy="408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46"/>
            <p:cNvSpPr>
              <a:spLocks noChangeShapeType="1"/>
            </p:cNvSpPr>
            <p:nvPr/>
          </p:nvSpPr>
          <p:spPr bwMode="auto">
            <a:xfrm>
              <a:off x="4309" y="875"/>
              <a:ext cx="408" cy="363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Freeform 47"/>
            <p:cNvSpPr>
              <a:spLocks/>
            </p:cNvSpPr>
            <p:nvPr/>
          </p:nvSpPr>
          <p:spPr bwMode="auto">
            <a:xfrm>
              <a:off x="3137" y="1857"/>
              <a:ext cx="264" cy="3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4" y="333"/>
                </a:cxn>
              </a:cxnLst>
              <a:rect l="0" t="0" r="r" b="b"/>
              <a:pathLst>
                <a:path w="264" h="333">
                  <a:moveTo>
                    <a:pt x="0" y="0"/>
                  </a:moveTo>
                  <a:lnTo>
                    <a:pt x="264" y="333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48"/>
            <p:cNvSpPr>
              <a:spLocks noChangeShapeType="1"/>
            </p:cNvSpPr>
            <p:nvPr/>
          </p:nvSpPr>
          <p:spPr bwMode="auto">
            <a:xfrm flipH="1">
              <a:off x="4127" y="1374"/>
              <a:ext cx="408" cy="362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49"/>
            <p:cNvSpPr>
              <a:spLocks noChangeShapeType="1"/>
            </p:cNvSpPr>
            <p:nvPr/>
          </p:nvSpPr>
          <p:spPr bwMode="auto">
            <a:xfrm>
              <a:off x="4944" y="1374"/>
              <a:ext cx="317" cy="362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50"/>
            <p:cNvSpPr>
              <a:spLocks noChangeShapeType="1"/>
            </p:cNvSpPr>
            <p:nvPr/>
          </p:nvSpPr>
          <p:spPr bwMode="auto">
            <a:xfrm>
              <a:off x="4082" y="466"/>
              <a:ext cx="0" cy="272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 Box 51"/>
            <p:cNvSpPr txBox="1">
              <a:spLocks noChangeArrowheads="1"/>
            </p:cNvSpPr>
            <p:nvPr/>
          </p:nvSpPr>
          <p:spPr bwMode="auto">
            <a:xfrm>
              <a:off x="3779" y="360"/>
              <a:ext cx="408" cy="2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0" dirty="0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</p:grp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34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500034" y="928670"/>
            <a:ext cx="4826000" cy="3265488"/>
            <a:chOff x="2584" y="360"/>
            <a:chExt cx="3040" cy="2057"/>
          </a:xfrm>
        </p:grpSpPr>
        <p:sp>
          <p:nvSpPr>
            <p:cNvPr id="4" name="Rectangle 23"/>
            <p:cNvSpPr>
              <a:spLocks noChangeArrowheads="1"/>
            </p:cNvSpPr>
            <p:nvPr/>
          </p:nvSpPr>
          <p:spPr bwMode="auto">
            <a:xfrm>
              <a:off x="3718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ectangle 24"/>
            <p:cNvSpPr>
              <a:spLocks noChangeArrowheads="1"/>
            </p:cNvSpPr>
            <p:nvPr/>
          </p:nvSpPr>
          <p:spPr bwMode="auto">
            <a:xfrm>
              <a:off x="3945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" name="Rectangle 25"/>
            <p:cNvSpPr>
              <a:spLocks noChangeArrowheads="1"/>
            </p:cNvSpPr>
            <p:nvPr/>
          </p:nvSpPr>
          <p:spPr bwMode="auto">
            <a:xfrm>
              <a:off x="4172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2993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3220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3447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2584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1" name="Rectangle 30"/>
            <p:cNvSpPr>
              <a:spLocks noChangeArrowheads="1"/>
            </p:cNvSpPr>
            <p:nvPr/>
          </p:nvSpPr>
          <p:spPr bwMode="auto">
            <a:xfrm>
              <a:off x="2811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2" name="Rectangle 31"/>
            <p:cNvSpPr>
              <a:spLocks noChangeArrowheads="1"/>
            </p:cNvSpPr>
            <p:nvPr/>
          </p:nvSpPr>
          <p:spPr bwMode="auto">
            <a:xfrm>
              <a:off x="3038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32"/>
            <p:cNvSpPr>
              <a:spLocks noChangeArrowheads="1"/>
            </p:cNvSpPr>
            <p:nvPr/>
          </p:nvSpPr>
          <p:spPr bwMode="auto">
            <a:xfrm>
              <a:off x="3129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4" name="Rectangle 33"/>
            <p:cNvSpPr>
              <a:spLocks noChangeArrowheads="1"/>
            </p:cNvSpPr>
            <p:nvPr/>
          </p:nvSpPr>
          <p:spPr bwMode="auto">
            <a:xfrm>
              <a:off x="3356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3583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6" name="Rectangle 35"/>
            <p:cNvSpPr>
              <a:spLocks noChangeArrowheads="1"/>
            </p:cNvSpPr>
            <p:nvPr/>
          </p:nvSpPr>
          <p:spPr bwMode="auto">
            <a:xfrm>
              <a:off x="4399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4626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4853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ectangle 38"/>
            <p:cNvSpPr>
              <a:spLocks noChangeArrowheads="1"/>
            </p:cNvSpPr>
            <p:nvPr/>
          </p:nvSpPr>
          <p:spPr bwMode="auto">
            <a:xfrm>
              <a:off x="3810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0" name="Rectangle 39"/>
            <p:cNvSpPr>
              <a:spLocks noChangeArrowheads="1"/>
            </p:cNvSpPr>
            <p:nvPr/>
          </p:nvSpPr>
          <p:spPr bwMode="auto">
            <a:xfrm>
              <a:off x="4037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21" name="Rectangle 40"/>
            <p:cNvSpPr>
              <a:spLocks noChangeArrowheads="1"/>
            </p:cNvSpPr>
            <p:nvPr/>
          </p:nvSpPr>
          <p:spPr bwMode="auto">
            <a:xfrm>
              <a:off x="4264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2" name="Rectangle 41"/>
            <p:cNvSpPr>
              <a:spLocks noChangeArrowheads="1"/>
            </p:cNvSpPr>
            <p:nvPr/>
          </p:nvSpPr>
          <p:spPr bwMode="auto">
            <a:xfrm>
              <a:off x="4943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3" name="Rectangle 42"/>
            <p:cNvSpPr>
              <a:spLocks noChangeArrowheads="1"/>
            </p:cNvSpPr>
            <p:nvPr/>
          </p:nvSpPr>
          <p:spPr bwMode="auto">
            <a:xfrm>
              <a:off x="5170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24" name="Rectangle 43"/>
            <p:cNvSpPr>
              <a:spLocks noChangeArrowheads="1"/>
            </p:cNvSpPr>
            <p:nvPr/>
          </p:nvSpPr>
          <p:spPr bwMode="auto">
            <a:xfrm>
              <a:off x="5397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5" name="Line 44"/>
            <p:cNvSpPr>
              <a:spLocks noChangeShapeType="1"/>
            </p:cNvSpPr>
            <p:nvPr/>
          </p:nvSpPr>
          <p:spPr bwMode="auto">
            <a:xfrm flipH="1">
              <a:off x="3447" y="875"/>
              <a:ext cx="408" cy="363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45"/>
            <p:cNvSpPr>
              <a:spLocks noChangeShapeType="1"/>
            </p:cNvSpPr>
            <p:nvPr/>
          </p:nvSpPr>
          <p:spPr bwMode="auto">
            <a:xfrm flipH="1">
              <a:off x="2857" y="1328"/>
              <a:ext cx="272" cy="408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Line 46"/>
            <p:cNvSpPr>
              <a:spLocks noChangeShapeType="1"/>
            </p:cNvSpPr>
            <p:nvPr/>
          </p:nvSpPr>
          <p:spPr bwMode="auto">
            <a:xfrm>
              <a:off x="4309" y="875"/>
              <a:ext cx="408" cy="363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Freeform 47"/>
            <p:cNvSpPr>
              <a:spLocks/>
            </p:cNvSpPr>
            <p:nvPr/>
          </p:nvSpPr>
          <p:spPr bwMode="auto">
            <a:xfrm>
              <a:off x="3137" y="1857"/>
              <a:ext cx="264" cy="3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4" y="333"/>
                </a:cxn>
              </a:cxnLst>
              <a:rect l="0" t="0" r="r" b="b"/>
              <a:pathLst>
                <a:path w="264" h="333">
                  <a:moveTo>
                    <a:pt x="0" y="0"/>
                  </a:moveTo>
                  <a:lnTo>
                    <a:pt x="264" y="333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48"/>
            <p:cNvSpPr>
              <a:spLocks noChangeShapeType="1"/>
            </p:cNvSpPr>
            <p:nvPr/>
          </p:nvSpPr>
          <p:spPr bwMode="auto">
            <a:xfrm flipH="1">
              <a:off x="4127" y="1374"/>
              <a:ext cx="408" cy="362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49"/>
            <p:cNvSpPr>
              <a:spLocks noChangeShapeType="1"/>
            </p:cNvSpPr>
            <p:nvPr/>
          </p:nvSpPr>
          <p:spPr bwMode="auto">
            <a:xfrm>
              <a:off x="4944" y="1374"/>
              <a:ext cx="317" cy="362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50"/>
            <p:cNvSpPr>
              <a:spLocks noChangeShapeType="1"/>
            </p:cNvSpPr>
            <p:nvPr/>
          </p:nvSpPr>
          <p:spPr bwMode="auto">
            <a:xfrm>
              <a:off x="4082" y="466"/>
              <a:ext cx="0" cy="272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 Box 51"/>
            <p:cNvSpPr txBox="1">
              <a:spLocks noChangeArrowheads="1"/>
            </p:cNvSpPr>
            <p:nvPr/>
          </p:nvSpPr>
          <p:spPr bwMode="auto">
            <a:xfrm>
              <a:off x="3799" y="360"/>
              <a:ext cx="40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0" dirty="0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57158" y="285728"/>
            <a:ext cx="442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ea typeface="楷体" pitchFamily="49" charset="-122"/>
                <a:cs typeface="Times New Roman" pitchFamily="18" charset="0"/>
              </a:rPr>
              <a:t>在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二叉链中，空指针的个数？</a:t>
            </a:r>
            <a:endParaRPr lang="zh-CN" altLang="en-US" sz="20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1472" y="4500570"/>
            <a:ext cx="5572164" cy="144921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 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2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个指针域</a:t>
            </a:r>
            <a:endParaRPr lang="en-US" altLang="zh-CN" sz="20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Wingdings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分支数为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-1 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非空指针域有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-1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个</a:t>
            </a:r>
            <a:endParaRPr lang="en-US" altLang="zh-CN" sz="20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Wingdings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空指针域个数 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= 2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-(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-1) = 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+1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" name="组合 36"/>
          <p:cNvGrpSpPr/>
          <p:nvPr/>
        </p:nvGrpSpPr>
        <p:grpSpPr>
          <a:xfrm>
            <a:off x="5572132" y="1357298"/>
            <a:ext cx="2357454" cy="2786082"/>
            <a:chOff x="5572132" y="1357298"/>
            <a:chExt cx="2357454" cy="2786082"/>
          </a:xfrm>
        </p:grpSpPr>
        <p:sp>
          <p:nvSpPr>
            <p:cNvPr id="35" name="TextBox 34"/>
            <p:cNvSpPr txBox="1"/>
            <p:nvPr/>
          </p:nvSpPr>
          <p:spPr>
            <a:xfrm>
              <a:off x="5929322" y="2230178"/>
              <a:ext cx="2000264" cy="91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200"/>
                </a:lnSpc>
              </a:pPr>
              <a:r>
                <a:rPr lang="en-US" altLang="zh-CN" sz="2000" i="1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=7</a:t>
              </a:r>
            </a:p>
            <a:p>
              <a:pPr algn="l">
                <a:lnSpc>
                  <a:spcPts val="3200"/>
                </a:lnSpc>
              </a:pP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空指针域个数</a:t>
              </a:r>
              <a:r>
                <a:rPr lang="en-US" altLang="zh-CN" sz="2000" dirty="0"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=8</a:t>
              </a:r>
              <a:endPara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6" name="右大括号 35"/>
            <p:cNvSpPr/>
            <p:nvPr/>
          </p:nvSpPr>
          <p:spPr>
            <a:xfrm>
              <a:off x="5572132" y="1357298"/>
              <a:ext cx="285752" cy="2786082"/>
            </a:xfrm>
            <a:prstGeom prst="rightBrac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35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500034" y="3120736"/>
            <a:ext cx="8143932" cy="25707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rIns="180000" bIns="144000">
            <a:spAutoFit/>
          </a:bodyPr>
          <a:lstStyle/>
          <a:p>
            <a:pPr algn="just">
              <a:lnSpc>
                <a:spcPts val="2800"/>
              </a:lnSpc>
              <a:spcBef>
                <a:spcPts val="600"/>
              </a:spcBef>
            </a:pP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创建二叉树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CreateBTree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(*b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*str)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：根据二叉树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括号表示法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字符串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生成对应的二叉链存储结构</a:t>
            </a:r>
            <a:r>
              <a:rPr kumimoji="1" lang="en-US" altLang="zh-CN" sz="2000" dirty="0"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800"/>
              </a:lnSpc>
              <a:spcBef>
                <a:spcPts val="600"/>
              </a:spcBef>
            </a:pP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销毁二叉链存储结构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DestroyBTree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(*b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：销毁二叉链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并释放空间。</a:t>
            </a:r>
          </a:p>
          <a:p>
            <a:pPr algn="just">
              <a:lnSpc>
                <a:spcPts val="2800"/>
              </a:lnSpc>
              <a:spcBef>
                <a:spcPts val="600"/>
              </a:spcBef>
            </a:pP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 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查找结点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FindNode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(*b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：在二叉树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中寻找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域值为</a:t>
            </a:r>
            <a:r>
              <a:rPr kumimoji="1"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的结点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，并返回指向该结点的指针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       </a:t>
            </a:r>
          </a:p>
        </p:txBody>
      </p:sp>
      <p:sp>
        <p:nvSpPr>
          <p:cNvPr id="207876" name="Text Box 4" descr="纸莎草纸"/>
          <p:cNvSpPr txBox="1">
            <a:spLocks noChangeArrowheads="1"/>
          </p:cNvSpPr>
          <p:nvPr/>
        </p:nvSpPr>
        <p:spPr bwMode="auto">
          <a:xfrm>
            <a:off x="500034" y="1477662"/>
            <a:ext cx="4786346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15000"/>
              </a:spcBef>
            </a:pPr>
            <a:r>
              <a:rPr kumimoji="1" lang="en-US" altLang="zh-CN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7.4.1  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二叉树的基本运算概述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2477794"/>
            <a:ext cx="4429156" cy="400110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归纳起来，二叉树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有以下基本运算：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6" name="Text Box 15" descr="信纸"/>
          <p:cNvSpPr txBox="1">
            <a:spLocks noChangeArrowheads="1"/>
          </p:cNvSpPr>
          <p:nvPr/>
        </p:nvSpPr>
        <p:spPr bwMode="auto">
          <a:xfrm>
            <a:off x="1500166" y="357166"/>
            <a:ext cx="5500726" cy="648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08000" bIns="10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7.4 </a:t>
            </a:r>
            <a:r>
              <a:rPr kumimoji="1" lang="zh-CN" altLang="en-US" sz="2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</a:t>
            </a:r>
            <a:r>
              <a:rPr kumimoji="1" lang="zh-CN" altLang="en-US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叉树基本运算及其实现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36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2"/>
          <p:cNvSpPr txBox="1">
            <a:spLocks noChangeArrowheads="1"/>
          </p:cNvSpPr>
          <p:nvPr/>
        </p:nvSpPr>
        <p:spPr bwMode="auto">
          <a:xfrm>
            <a:off x="500034" y="928670"/>
            <a:ext cx="8032778" cy="2852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rIns="180000" bIns="144000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 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找孩子结点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LchildNode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(p)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RchildNode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：分别求二叉树中结点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的左孩子结点和右孩子结点。</a:t>
            </a:r>
            <a:endParaRPr kumimoji="1"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 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求高度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BTHeight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(*b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：求二叉树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的高度。若二叉树为空，则其高度为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；否则，其高度等于左子树与右子树中的最大高度加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 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输出二叉树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DispBTree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(*b)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：以括号表示法输出一棵二叉树。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8662" y="4071942"/>
            <a:ext cx="550072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pc="50">
                <a:ln w="11430"/>
                <a:latin typeface="华文中宋" pitchFamily="2" charset="-122"/>
                <a:ea typeface="华文中宋" pitchFamily="2" charset="-122"/>
                <a:cs typeface="Consolas" pitchFamily="49" charset="0"/>
              </a:rPr>
              <a:t>二叉树抽象数据类型  </a:t>
            </a:r>
            <a:r>
              <a:rPr kumimoji="1" lang="en-US" altLang="zh-CN" sz="2000" spc="50">
                <a:ln w="11430"/>
                <a:latin typeface="华文中宋" pitchFamily="2" charset="-122"/>
                <a:ea typeface="华文中宋" pitchFamily="2" charset="-122"/>
                <a:cs typeface="Consolas" pitchFamily="49" charset="0"/>
              </a:rPr>
              <a:t>= </a:t>
            </a:r>
            <a:r>
              <a:rPr kumimoji="1" lang="zh-CN" altLang="en-US" sz="2000" spc="50">
                <a:ln w="11430"/>
                <a:latin typeface="华文中宋" pitchFamily="2" charset="-122"/>
                <a:ea typeface="华文中宋" pitchFamily="2" charset="-122"/>
                <a:cs typeface="Consolas" pitchFamily="49" charset="0"/>
              </a:rPr>
              <a:t>逻辑结构 </a:t>
            </a:r>
            <a:r>
              <a:rPr kumimoji="1" lang="en-US" altLang="zh-CN" sz="2000" spc="50">
                <a:ln w="11430"/>
                <a:latin typeface="华文中宋" pitchFamily="2" charset="-122"/>
                <a:ea typeface="华文中宋" pitchFamily="2" charset="-122"/>
                <a:cs typeface="Consolas" pitchFamily="49" charset="0"/>
              </a:rPr>
              <a:t>+ </a:t>
            </a:r>
            <a:r>
              <a:rPr kumimoji="1" lang="zh-CN" altLang="en-US" sz="2000" spc="50">
                <a:ln w="11430"/>
                <a:latin typeface="华文中宋" pitchFamily="2" charset="-122"/>
                <a:ea typeface="华文中宋" pitchFamily="2" charset="-122"/>
                <a:cs typeface="Consolas" pitchFamily="49" charset="0"/>
              </a:rPr>
              <a:t>基本运算</a:t>
            </a:r>
            <a:endParaRPr lang="zh-CN" altLang="en-US" sz="200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37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0"/>
          <p:cNvGrpSpPr/>
          <p:nvPr/>
        </p:nvGrpSpPr>
        <p:grpSpPr>
          <a:xfrm>
            <a:off x="2285984" y="3071810"/>
            <a:ext cx="3214710" cy="2143140"/>
            <a:chOff x="714348" y="2786058"/>
            <a:chExt cx="3500462" cy="2143140"/>
          </a:xfrm>
        </p:grpSpPr>
        <p:sp>
          <p:nvSpPr>
            <p:cNvPr id="42" name="椭圆 41"/>
            <p:cNvSpPr/>
            <p:nvPr/>
          </p:nvSpPr>
          <p:spPr>
            <a:xfrm>
              <a:off x="2214546" y="2786058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314918" y="4537842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8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714348" y="3866946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5" name="直接连接符 44"/>
            <p:cNvCxnSpPr>
              <a:stCxn id="44" idx="5"/>
              <a:endCxn id="43" idx="1"/>
            </p:cNvCxnSpPr>
            <p:nvPr/>
          </p:nvCxnSpPr>
          <p:spPr>
            <a:xfrm rot="16200000" flipH="1">
              <a:off x="997185" y="4224808"/>
              <a:ext cx="394166" cy="34652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3855540" y="3866946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1381565" y="3251958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直接连接符 47"/>
            <p:cNvCxnSpPr>
              <a:stCxn id="47" idx="3"/>
              <a:endCxn id="44" idx="7"/>
            </p:cNvCxnSpPr>
            <p:nvPr/>
          </p:nvCxnSpPr>
          <p:spPr>
            <a:xfrm rot="5400000">
              <a:off x="1058463" y="3548543"/>
              <a:ext cx="338258" cy="41317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16200000" flipH="1">
              <a:off x="3504235" y="3466131"/>
              <a:ext cx="345471" cy="51453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椭圆 49"/>
            <p:cNvSpPr/>
            <p:nvPr/>
          </p:nvSpPr>
          <p:spPr>
            <a:xfrm>
              <a:off x="2398117" y="3866946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065335" y="3251958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2" name="直接连接符 51"/>
            <p:cNvCxnSpPr>
              <a:stCxn id="51" idx="3"/>
              <a:endCxn id="50" idx="7"/>
            </p:cNvCxnSpPr>
            <p:nvPr/>
          </p:nvCxnSpPr>
          <p:spPr>
            <a:xfrm rot="5400000">
              <a:off x="2742233" y="3548543"/>
              <a:ext cx="338258" cy="41317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2" idx="2"/>
              <a:endCxn id="47" idx="7"/>
            </p:cNvCxnSpPr>
            <p:nvPr/>
          </p:nvCxnSpPr>
          <p:spPr>
            <a:xfrm rot="10800000" flipV="1">
              <a:off x="1688222" y="2981735"/>
              <a:ext cx="526325" cy="32753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2" idx="6"/>
              <a:endCxn id="51" idx="1"/>
            </p:cNvCxnSpPr>
            <p:nvPr/>
          </p:nvCxnSpPr>
          <p:spPr>
            <a:xfrm>
              <a:off x="2573816" y="2981736"/>
              <a:ext cx="544133" cy="32753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214282" y="285728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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将二叉树的二叉链结点类型及其基本运算函数存储在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btree.cpp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文件中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57158" y="107154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应用示例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5852" y="1571612"/>
            <a:ext cx="7072362" cy="136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创建以下二叉树的二叉链存储结构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endParaRPr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求其高度</a:t>
            </a:r>
            <a:endParaRPr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查找是否存在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'F'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38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541334" y="3286124"/>
            <a:ext cx="31734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en-US" altLang="zh-CN" sz="2000" b="0" dirty="0">
                <a:latin typeface="Consolas" pitchFamily="49" charset="0"/>
                <a:ea typeface="宋体" charset="-122"/>
                <a:cs typeface="Consolas" pitchFamily="49" charset="0"/>
              </a:rPr>
              <a:t>A(B(D(</a:t>
            </a:r>
            <a:r>
              <a:rPr kumimoji="1" lang="zh-CN" altLang="en-US" sz="2000" b="0" dirty="0">
                <a:latin typeface="Consolas" pitchFamily="49" charset="0"/>
                <a:ea typeface="宋体" charset="-122"/>
                <a:cs typeface="Consolas" pitchFamily="49" charset="0"/>
              </a:rPr>
              <a:t>，</a:t>
            </a:r>
            <a:r>
              <a:rPr kumimoji="1" lang="en-US" altLang="zh-CN" sz="2000" b="0" dirty="0">
                <a:latin typeface="Consolas" pitchFamily="49" charset="0"/>
                <a:ea typeface="宋体" charset="-122"/>
                <a:cs typeface="Consolas" pitchFamily="49" charset="0"/>
              </a:rPr>
              <a:t>G))</a:t>
            </a:r>
            <a:r>
              <a:rPr kumimoji="1" lang="zh-CN" altLang="en-US" sz="2000" b="0" dirty="0">
                <a:latin typeface="Consolas" pitchFamily="49" charset="0"/>
                <a:ea typeface="宋体" charset="-122"/>
                <a:cs typeface="Consolas" pitchFamily="49" charset="0"/>
              </a:rPr>
              <a:t>，</a:t>
            </a:r>
            <a:r>
              <a:rPr kumimoji="1" lang="en-US" altLang="zh-CN" sz="2000" b="0" dirty="0">
                <a:latin typeface="Consolas" pitchFamily="49" charset="0"/>
                <a:ea typeface="宋体" charset="-122"/>
                <a:cs typeface="Consolas" pitchFamily="49" charset="0"/>
              </a:rPr>
              <a:t>C(E</a:t>
            </a:r>
            <a:r>
              <a:rPr kumimoji="1" lang="zh-CN" altLang="en-US" sz="2000" b="0" dirty="0">
                <a:latin typeface="Consolas" pitchFamily="49" charset="0"/>
                <a:ea typeface="宋体" charset="-122"/>
                <a:cs typeface="Consolas" pitchFamily="49" charset="0"/>
              </a:rPr>
              <a:t>，</a:t>
            </a:r>
            <a:r>
              <a:rPr kumimoji="1" lang="en-US" altLang="zh-CN" sz="2000" b="0" dirty="0">
                <a:latin typeface="Consolas" pitchFamily="49" charset="0"/>
                <a:ea typeface="宋体" charset="-122"/>
                <a:cs typeface="Consolas" pitchFamily="49" charset="0"/>
              </a:rPr>
              <a:t>F))</a:t>
            </a:r>
          </a:p>
        </p:txBody>
      </p:sp>
      <p:grpSp>
        <p:nvGrpSpPr>
          <p:cNvPr id="2" name="组合 40"/>
          <p:cNvGrpSpPr/>
          <p:nvPr/>
        </p:nvGrpSpPr>
        <p:grpSpPr>
          <a:xfrm>
            <a:off x="255582" y="357166"/>
            <a:ext cx="3214710" cy="2143140"/>
            <a:chOff x="714348" y="2786058"/>
            <a:chExt cx="3500462" cy="2143140"/>
          </a:xfrm>
        </p:grpSpPr>
        <p:sp>
          <p:nvSpPr>
            <p:cNvPr id="42" name="椭圆 41"/>
            <p:cNvSpPr/>
            <p:nvPr/>
          </p:nvSpPr>
          <p:spPr>
            <a:xfrm>
              <a:off x="2214546" y="2786058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314918" y="4537842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8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714348" y="3866946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5" name="直接连接符 44"/>
            <p:cNvCxnSpPr>
              <a:stCxn id="44" idx="5"/>
              <a:endCxn id="43" idx="1"/>
            </p:cNvCxnSpPr>
            <p:nvPr/>
          </p:nvCxnSpPr>
          <p:spPr>
            <a:xfrm rot="16200000" flipH="1">
              <a:off x="997185" y="4224808"/>
              <a:ext cx="394166" cy="34652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3855540" y="3866946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1381565" y="3251958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直接连接符 47"/>
            <p:cNvCxnSpPr>
              <a:stCxn id="47" idx="3"/>
              <a:endCxn id="44" idx="7"/>
            </p:cNvCxnSpPr>
            <p:nvPr/>
          </p:nvCxnSpPr>
          <p:spPr>
            <a:xfrm rot="5400000">
              <a:off x="1058463" y="3548543"/>
              <a:ext cx="338258" cy="41317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16200000" flipH="1">
              <a:off x="3504235" y="3466131"/>
              <a:ext cx="345471" cy="51453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椭圆 49"/>
            <p:cNvSpPr/>
            <p:nvPr/>
          </p:nvSpPr>
          <p:spPr>
            <a:xfrm>
              <a:off x="2398117" y="3866946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065335" y="3251958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2" name="直接连接符 51"/>
            <p:cNvCxnSpPr>
              <a:stCxn id="51" idx="3"/>
              <a:endCxn id="50" idx="7"/>
            </p:cNvCxnSpPr>
            <p:nvPr/>
          </p:nvCxnSpPr>
          <p:spPr>
            <a:xfrm rot="5400000">
              <a:off x="2742233" y="3548543"/>
              <a:ext cx="338258" cy="41317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2" idx="2"/>
              <a:endCxn id="47" idx="7"/>
            </p:cNvCxnSpPr>
            <p:nvPr/>
          </p:nvCxnSpPr>
          <p:spPr>
            <a:xfrm rot="10800000" flipV="1">
              <a:off x="1688222" y="2981735"/>
              <a:ext cx="526325" cy="32753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2" idx="6"/>
              <a:endCxn id="51" idx="1"/>
            </p:cNvCxnSpPr>
            <p:nvPr/>
          </p:nvCxnSpPr>
          <p:spPr>
            <a:xfrm>
              <a:off x="2573816" y="2981736"/>
              <a:ext cx="544133" cy="32753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下箭头 56"/>
          <p:cNvSpPr/>
          <p:nvPr/>
        </p:nvSpPr>
        <p:spPr>
          <a:xfrm>
            <a:off x="1827218" y="2571744"/>
            <a:ext cx="214314" cy="42862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58"/>
          <p:cNvGrpSpPr/>
          <p:nvPr/>
        </p:nvGrpSpPr>
        <p:grpSpPr>
          <a:xfrm>
            <a:off x="3857620" y="2214554"/>
            <a:ext cx="4786346" cy="3143272"/>
            <a:chOff x="3857620" y="2214554"/>
            <a:chExt cx="5072098" cy="3265488"/>
          </a:xfrm>
        </p:grpSpPr>
        <p:grpSp>
          <p:nvGrpSpPr>
            <p:cNvPr id="7" name="组合 94"/>
            <p:cNvGrpSpPr/>
            <p:nvPr/>
          </p:nvGrpSpPr>
          <p:grpSpPr>
            <a:xfrm>
              <a:off x="4753005" y="3606792"/>
              <a:ext cx="1081088" cy="360363"/>
              <a:chOff x="1577950" y="3678230"/>
              <a:chExt cx="1081088" cy="360363"/>
            </a:xfrm>
          </p:grpSpPr>
          <p:sp>
            <p:nvSpPr>
              <p:cNvPr id="4" name="Rectangle 26"/>
              <p:cNvSpPr>
                <a:spLocks noChangeArrowheads="1"/>
              </p:cNvSpPr>
              <p:nvPr/>
            </p:nvSpPr>
            <p:spPr bwMode="auto">
              <a:xfrm>
                <a:off x="1577950" y="3678230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" name="Rectangle 27"/>
              <p:cNvSpPr>
                <a:spLocks noChangeArrowheads="1"/>
              </p:cNvSpPr>
              <p:nvPr/>
            </p:nvSpPr>
            <p:spPr bwMode="auto">
              <a:xfrm>
                <a:off x="1938312" y="3678230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</a:p>
            </p:txBody>
          </p:sp>
          <p:sp>
            <p:nvSpPr>
              <p:cNvPr id="6" name="Rectangle 28"/>
              <p:cNvSpPr>
                <a:spLocks noChangeArrowheads="1"/>
              </p:cNvSpPr>
              <p:nvPr/>
            </p:nvSpPr>
            <p:spPr bwMode="auto">
              <a:xfrm>
                <a:off x="2298675" y="3678230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 dirty="0"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grpSp>
          <p:nvGrpSpPr>
            <p:cNvPr id="11" name="组合 98"/>
            <p:cNvGrpSpPr/>
            <p:nvPr/>
          </p:nvGrpSpPr>
          <p:grpSpPr>
            <a:xfrm>
              <a:off x="4103717" y="4398954"/>
              <a:ext cx="1081088" cy="360363"/>
              <a:chOff x="928662" y="4470392"/>
              <a:chExt cx="1081088" cy="360363"/>
            </a:xfrm>
          </p:grpSpPr>
          <p:sp>
            <p:nvSpPr>
              <p:cNvPr id="8" name="Rectangle 29"/>
              <p:cNvSpPr>
                <a:spLocks noChangeArrowheads="1"/>
              </p:cNvSpPr>
              <p:nvPr/>
            </p:nvSpPr>
            <p:spPr bwMode="auto">
              <a:xfrm>
                <a:off x="928662" y="4470392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 dirty="0"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  <p:sp>
            <p:nvSpPr>
              <p:cNvPr id="9" name="Rectangle 30"/>
              <p:cNvSpPr>
                <a:spLocks noChangeArrowheads="1"/>
              </p:cNvSpPr>
              <p:nvPr/>
            </p:nvSpPr>
            <p:spPr bwMode="auto">
              <a:xfrm>
                <a:off x="1289025" y="4470392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 dirty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D</a:t>
                </a:r>
              </a:p>
            </p:txBody>
          </p:sp>
          <p:sp>
            <p:nvSpPr>
              <p:cNvPr id="10" name="Rectangle 31"/>
              <p:cNvSpPr>
                <a:spLocks noChangeArrowheads="1"/>
              </p:cNvSpPr>
              <p:nvPr/>
            </p:nvSpPr>
            <p:spPr bwMode="auto">
              <a:xfrm>
                <a:off x="1649387" y="4470392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 b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5" name="组合 99"/>
            <p:cNvGrpSpPr/>
            <p:nvPr/>
          </p:nvGrpSpPr>
          <p:grpSpPr>
            <a:xfrm>
              <a:off x="4968905" y="5119679"/>
              <a:ext cx="1081088" cy="360363"/>
              <a:chOff x="1793850" y="5191117"/>
              <a:chExt cx="1081088" cy="360363"/>
            </a:xfrm>
          </p:grpSpPr>
          <p:sp>
            <p:nvSpPr>
              <p:cNvPr id="12" name="Rectangle 32"/>
              <p:cNvSpPr>
                <a:spLocks noChangeArrowheads="1"/>
              </p:cNvSpPr>
              <p:nvPr/>
            </p:nvSpPr>
            <p:spPr bwMode="auto">
              <a:xfrm>
                <a:off x="1793850" y="5191117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 dirty="0"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  <p:sp>
            <p:nvSpPr>
              <p:cNvPr id="13" name="Rectangle 33"/>
              <p:cNvSpPr>
                <a:spLocks noChangeArrowheads="1"/>
              </p:cNvSpPr>
              <p:nvPr/>
            </p:nvSpPr>
            <p:spPr bwMode="auto">
              <a:xfrm>
                <a:off x="2154212" y="5191117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G</a:t>
                </a:r>
              </a:p>
            </p:txBody>
          </p:sp>
          <p:sp>
            <p:nvSpPr>
              <p:cNvPr id="14" name="Rectangle 34"/>
              <p:cNvSpPr>
                <a:spLocks noChangeArrowheads="1"/>
              </p:cNvSpPr>
              <p:nvPr/>
            </p:nvSpPr>
            <p:spPr bwMode="auto">
              <a:xfrm>
                <a:off x="2514575" y="5191117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grpSp>
          <p:nvGrpSpPr>
            <p:cNvPr id="19" name="组合 95"/>
            <p:cNvGrpSpPr/>
            <p:nvPr/>
          </p:nvGrpSpPr>
          <p:grpSpPr>
            <a:xfrm>
              <a:off x="6985030" y="3608379"/>
              <a:ext cx="1081088" cy="360363"/>
              <a:chOff x="3809975" y="3679817"/>
              <a:chExt cx="1081088" cy="360363"/>
            </a:xfrm>
          </p:grpSpPr>
          <p:sp>
            <p:nvSpPr>
              <p:cNvPr id="16" name="Rectangle 35"/>
              <p:cNvSpPr>
                <a:spLocks noChangeArrowheads="1"/>
              </p:cNvSpPr>
              <p:nvPr/>
            </p:nvSpPr>
            <p:spPr bwMode="auto">
              <a:xfrm>
                <a:off x="3809975" y="3679817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Rectangle 36"/>
              <p:cNvSpPr>
                <a:spLocks noChangeArrowheads="1"/>
              </p:cNvSpPr>
              <p:nvPr/>
            </p:nvSpPr>
            <p:spPr bwMode="auto">
              <a:xfrm>
                <a:off x="4170337" y="3679817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C</a:t>
                </a:r>
              </a:p>
            </p:txBody>
          </p:sp>
          <p:sp>
            <p:nvSpPr>
              <p:cNvPr id="18" name="Rectangle 37"/>
              <p:cNvSpPr>
                <a:spLocks noChangeArrowheads="1"/>
              </p:cNvSpPr>
              <p:nvPr/>
            </p:nvSpPr>
            <p:spPr bwMode="auto">
              <a:xfrm>
                <a:off x="4530700" y="3679817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 b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3" name="组合 97"/>
            <p:cNvGrpSpPr/>
            <p:nvPr/>
          </p:nvGrpSpPr>
          <p:grpSpPr>
            <a:xfrm>
              <a:off x="6049992" y="4398954"/>
              <a:ext cx="1081088" cy="360363"/>
              <a:chOff x="2874937" y="4470392"/>
              <a:chExt cx="1081088" cy="360363"/>
            </a:xfrm>
          </p:grpSpPr>
          <p:sp>
            <p:nvSpPr>
              <p:cNvPr id="20" name="Rectangle 38"/>
              <p:cNvSpPr>
                <a:spLocks noChangeArrowheads="1"/>
              </p:cNvSpPr>
              <p:nvPr/>
            </p:nvSpPr>
            <p:spPr bwMode="auto">
              <a:xfrm>
                <a:off x="2874937" y="4470392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 dirty="0"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  <p:sp>
            <p:nvSpPr>
              <p:cNvPr id="21" name="Rectangle 39"/>
              <p:cNvSpPr>
                <a:spLocks noChangeArrowheads="1"/>
              </p:cNvSpPr>
              <p:nvPr/>
            </p:nvSpPr>
            <p:spPr bwMode="auto">
              <a:xfrm>
                <a:off x="3235300" y="4470392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E</a:t>
                </a:r>
              </a:p>
            </p:txBody>
          </p:sp>
          <p:sp>
            <p:nvSpPr>
              <p:cNvPr id="22" name="Rectangle 40"/>
              <p:cNvSpPr>
                <a:spLocks noChangeArrowheads="1"/>
              </p:cNvSpPr>
              <p:nvPr/>
            </p:nvSpPr>
            <p:spPr bwMode="auto">
              <a:xfrm>
                <a:off x="3595662" y="4470392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 dirty="0"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grpSp>
          <p:nvGrpSpPr>
            <p:cNvPr id="31" name="组合 96"/>
            <p:cNvGrpSpPr/>
            <p:nvPr/>
          </p:nvGrpSpPr>
          <p:grpSpPr>
            <a:xfrm>
              <a:off x="7848630" y="4398954"/>
              <a:ext cx="1081088" cy="360363"/>
              <a:chOff x="4673575" y="4470392"/>
              <a:chExt cx="1081088" cy="360363"/>
            </a:xfrm>
          </p:grpSpPr>
          <p:sp>
            <p:nvSpPr>
              <p:cNvPr id="24" name="Rectangle 41"/>
              <p:cNvSpPr>
                <a:spLocks noChangeArrowheads="1"/>
              </p:cNvSpPr>
              <p:nvPr/>
            </p:nvSpPr>
            <p:spPr bwMode="auto">
              <a:xfrm>
                <a:off x="4673575" y="4470392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 dirty="0"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  <p:sp>
            <p:nvSpPr>
              <p:cNvPr id="25" name="Rectangle 42"/>
              <p:cNvSpPr>
                <a:spLocks noChangeArrowheads="1"/>
              </p:cNvSpPr>
              <p:nvPr/>
            </p:nvSpPr>
            <p:spPr bwMode="auto">
              <a:xfrm>
                <a:off x="5033937" y="4470392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 dirty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sp>
            <p:nvSpPr>
              <p:cNvPr id="26" name="Rectangle 43"/>
              <p:cNvSpPr>
                <a:spLocks noChangeArrowheads="1"/>
              </p:cNvSpPr>
              <p:nvPr/>
            </p:nvSpPr>
            <p:spPr bwMode="auto">
              <a:xfrm>
                <a:off x="5394300" y="4470392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27" name="Line 45"/>
            <p:cNvSpPr>
              <a:spLocks noChangeShapeType="1"/>
            </p:cNvSpPr>
            <p:nvPr/>
          </p:nvSpPr>
          <p:spPr bwMode="auto">
            <a:xfrm flipH="1">
              <a:off x="4537105" y="3751254"/>
              <a:ext cx="431800" cy="647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Freeform 47"/>
            <p:cNvSpPr>
              <a:spLocks/>
            </p:cNvSpPr>
            <p:nvPr/>
          </p:nvSpPr>
          <p:spPr bwMode="auto">
            <a:xfrm>
              <a:off x="4981605" y="4591042"/>
              <a:ext cx="419100" cy="5286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4" y="333"/>
                </a:cxn>
              </a:cxnLst>
              <a:rect l="0" t="0" r="r" b="b"/>
              <a:pathLst>
                <a:path w="264" h="333">
                  <a:moveTo>
                    <a:pt x="0" y="0"/>
                  </a:moveTo>
                  <a:lnTo>
                    <a:pt x="264" y="33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48"/>
            <p:cNvSpPr>
              <a:spLocks noChangeShapeType="1"/>
            </p:cNvSpPr>
            <p:nvPr/>
          </p:nvSpPr>
          <p:spPr bwMode="auto">
            <a:xfrm flipH="1">
              <a:off x="6553230" y="3824279"/>
              <a:ext cx="647700" cy="574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49"/>
            <p:cNvSpPr>
              <a:spLocks noChangeShapeType="1"/>
            </p:cNvSpPr>
            <p:nvPr/>
          </p:nvSpPr>
          <p:spPr bwMode="auto">
            <a:xfrm>
              <a:off x="7850217" y="3824279"/>
              <a:ext cx="503238" cy="574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5" name="组合 109"/>
            <p:cNvGrpSpPr/>
            <p:nvPr/>
          </p:nvGrpSpPr>
          <p:grpSpPr>
            <a:xfrm>
              <a:off x="5903942" y="2816217"/>
              <a:ext cx="1081088" cy="360363"/>
              <a:chOff x="2728887" y="2887655"/>
              <a:chExt cx="1081088" cy="360363"/>
            </a:xfrm>
          </p:grpSpPr>
          <p:sp>
            <p:nvSpPr>
              <p:cNvPr id="32" name="Rectangle 23"/>
              <p:cNvSpPr>
                <a:spLocks noChangeArrowheads="1"/>
              </p:cNvSpPr>
              <p:nvPr/>
            </p:nvSpPr>
            <p:spPr bwMode="auto">
              <a:xfrm>
                <a:off x="2728887" y="2887655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Rectangle 24"/>
              <p:cNvSpPr>
                <a:spLocks noChangeArrowheads="1"/>
              </p:cNvSpPr>
              <p:nvPr/>
            </p:nvSpPr>
            <p:spPr bwMode="auto">
              <a:xfrm>
                <a:off x="3089250" y="2887655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 dirty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</a:p>
            </p:txBody>
          </p:sp>
          <p:sp>
            <p:nvSpPr>
              <p:cNvPr id="34" name="Rectangle 25"/>
              <p:cNvSpPr>
                <a:spLocks noChangeArrowheads="1"/>
              </p:cNvSpPr>
              <p:nvPr/>
            </p:nvSpPr>
            <p:spPr bwMode="auto">
              <a:xfrm>
                <a:off x="3449612" y="2887655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 b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1" name="组合 110"/>
            <p:cNvGrpSpPr/>
            <p:nvPr/>
          </p:nvGrpSpPr>
          <p:grpSpPr>
            <a:xfrm>
              <a:off x="6010929" y="2214554"/>
              <a:ext cx="647700" cy="600075"/>
              <a:chOff x="2835874" y="2285992"/>
              <a:chExt cx="647700" cy="600075"/>
            </a:xfrm>
          </p:grpSpPr>
          <p:sp>
            <p:nvSpPr>
              <p:cNvPr id="36" name="Line 50"/>
              <p:cNvSpPr>
                <a:spLocks noChangeShapeType="1"/>
              </p:cNvSpPr>
              <p:nvPr/>
            </p:nvSpPr>
            <p:spPr bwMode="auto">
              <a:xfrm>
                <a:off x="3306737" y="2454267"/>
                <a:ext cx="0" cy="431800"/>
              </a:xfrm>
              <a:prstGeom prst="line">
                <a:avLst/>
              </a:prstGeom>
              <a:noFill/>
              <a:ln w="28575">
                <a:solidFill>
                  <a:srgbClr val="CC00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 sz="1800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" name="Text Box 51"/>
              <p:cNvSpPr txBox="1">
                <a:spLocks noChangeArrowheads="1"/>
              </p:cNvSpPr>
              <p:nvPr/>
            </p:nvSpPr>
            <p:spPr bwMode="auto">
              <a:xfrm>
                <a:off x="2835874" y="2285992"/>
                <a:ext cx="647700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0" dirty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</a:p>
            </p:txBody>
          </p:sp>
        </p:grpSp>
        <p:sp>
          <p:nvSpPr>
            <p:cNvPr id="38" name="Line 44"/>
            <p:cNvSpPr>
              <a:spLocks noChangeShapeType="1"/>
            </p:cNvSpPr>
            <p:nvPr/>
          </p:nvSpPr>
          <p:spPr bwMode="auto">
            <a:xfrm flipH="1">
              <a:off x="5473730" y="3032117"/>
              <a:ext cx="647700" cy="576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46"/>
            <p:cNvSpPr>
              <a:spLocks noChangeShapeType="1"/>
            </p:cNvSpPr>
            <p:nvPr/>
          </p:nvSpPr>
          <p:spPr bwMode="auto">
            <a:xfrm>
              <a:off x="6842155" y="3032117"/>
              <a:ext cx="647700" cy="576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右箭头 57"/>
            <p:cNvSpPr/>
            <p:nvPr/>
          </p:nvSpPr>
          <p:spPr>
            <a:xfrm>
              <a:off x="3857620" y="3429000"/>
              <a:ext cx="571504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0"/>
            </a:p>
          </p:txBody>
        </p:sp>
      </p:grp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39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Text Box 2"/>
          <p:cNvSpPr txBox="1">
            <a:spLocks noChangeArrowheads="1"/>
          </p:cNvSpPr>
          <p:nvPr/>
        </p:nvSpPr>
        <p:spPr bwMode="auto">
          <a:xfrm>
            <a:off x="1142976" y="714356"/>
            <a:ext cx="5318134" cy="1019661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44000" bIns="180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sz="1800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1800"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z="180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二叉树</a:t>
            </a:r>
            <a:r>
              <a:rPr lang="zh-CN" altLang="en-US" sz="18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18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18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次树有什么区别？</a:t>
            </a:r>
          </a:p>
        </p:txBody>
      </p:sp>
      <p:pic>
        <p:nvPicPr>
          <p:cNvPr id="290820" name="Picture 4" descr="u=1620897235,3513278235&amp;fm=21&amp;gp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1857364"/>
            <a:ext cx="2928958" cy="183124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71538" y="3714752"/>
            <a:ext cx="7358114" cy="180828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3"/>
              </a:buBlip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次树是度为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的树，至少有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个结点；二叉树的结点个数可以为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3"/>
              </a:buBlip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次树中度为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的结点的孩子不分左、右孩子；而二叉树中度为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的结点的孩子需要区分左、右孩子。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4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457143"/>
            <a:ext cx="7286676" cy="38917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"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btree.cpp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包含二叉树的基本运算函数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*b,*p;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CreateBTree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b,"A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(B(D(,G)),C(E,F))");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("b: "); </a:t>
            </a:r>
            <a:r>
              <a:rPr lang="en-US" altLang="zh-CN" sz="1800" dirty="0" err="1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DispBTree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(b);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("\n");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("b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的高度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%d\n",</a:t>
            </a:r>
            <a:r>
              <a:rPr lang="en-US" altLang="zh-CN" sz="1800" dirty="0" err="1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BTHeight</a:t>
            </a:r>
            <a:r>
              <a:rPr lang="en-US" altLang="zh-CN" sz="1800" dirty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</a:t>
            </a:r>
            <a:r>
              <a:rPr lang="en-US" altLang="zh-CN" sz="1800" dirty="0" err="1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FindNode</a:t>
            </a:r>
            <a:r>
              <a:rPr lang="en-US" altLang="zh-CN" sz="1800" dirty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b,'F</a:t>
            </a:r>
            <a:r>
              <a:rPr lang="en-US" altLang="zh-CN" sz="1800" dirty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(p!=NULL)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("b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中存在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("b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中不存在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DestroyBTree</a:t>
            </a:r>
            <a:r>
              <a:rPr lang="en-US" altLang="zh-CN" sz="1800" dirty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643306" y="4429132"/>
            <a:ext cx="142876" cy="35719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4857760"/>
            <a:ext cx="27813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40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381000" y="642918"/>
            <a:ext cx="8548718" cy="82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设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销毁二叉链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大问题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。则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kumimoji="1"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lchild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销毁左子树，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 f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kumimoji="1"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rchild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销毁右子树：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两个小问题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357158" y="109815"/>
            <a:ext cx="4500594" cy="40011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kumimoji="1" lang="en-US" altLang="zh-CN" sz="200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kumimoji="1" lang="zh-CN" altLang="en-US" sz="200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）销毁二叉链</a:t>
            </a:r>
            <a:r>
              <a:rPr kumimoji="1" lang="en-US" altLang="zh-CN" sz="200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DestroyBTree(*b)</a:t>
            </a:r>
            <a:endParaRPr lang="en-US" altLang="zh-CN" sz="20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2285984" y="1571612"/>
            <a:ext cx="3814762" cy="2674382"/>
            <a:chOff x="1857356" y="2143116"/>
            <a:chExt cx="3814762" cy="2674382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390881" y="2600316"/>
              <a:ext cx="863600" cy="504825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Arc 6"/>
            <p:cNvSpPr>
              <a:spLocks/>
            </p:cNvSpPr>
            <p:nvPr/>
          </p:nvSpPr>
          <p:spPr bwMode="auto">
            <a:xfrm>
              <a:off x="3178156" y="2351079"/>
              <a:ext cx="433387" cy="2873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CC00FF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2289156" y="3536941"/>
              <a:ext cx="1150937" cy="792163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4138593" y="3536941"/>
              <a:ext cx="1150937" cy="792163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2936856" y="3044816"/>
              <a:ext cx="647700" cy="649288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100493" y="3032116"/>
              <a:ext cx="555645" cy="611198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649518" y="2143116"/>
              <a:ext cx="719137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857356" y="4448166"/>
              <a:ext cx="17272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>
                  <a:latin typeface="Consolas" pitchFamily="49" charset="0"/>
                  <a:ea typeface="宋体" charset="-122"/>
                  <a:cs typeface="Consolas" pitchFamily="49" charset="0"/>
                </a:rPr>
                <a:t>-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&gt;lchild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944918" y="4448166"/>
              <a:ext cx="17272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>
                  <a:latin typeface="Consolas" pitchFamily="49" charset="0"/>
                  <a:ea typeface="宋体" charset="-122"/>
                  <a:cs typeface="Consolas" pitchFamily="49" charset="0"/>
                </a:rPr>
                <a:t>-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dirty="0" err="1">
                  <a:latin typeface="Consolas" pitchFamily="49" charset="0"/>
                  <a:cs typeface="Consolas" pitchFamily="49" charset="0"/>
                </a:rPr>
                <a:t>rchild</a:t>
              </a:r>
              <a:endParaRPr lang="en-US" altLang="zh-CN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572000" y="164305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800" i="1"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大问题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4282" y="310032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kumimoji="1"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&gt;lchild)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小问题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43570" y="3071810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kumimoji="1"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&gt;rchild)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小问题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0034" y="4214818"/>
            <a:ext cx="364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递归模型如下：</a:t>
            </a:r>
            <a:endParaRPr lang="zh-CN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14348" y="4714884"/>
            <a:ext cx="7358114" cy="12029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08000" rIns="144000" bIns="108000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8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≡  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不做任何事件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zh-CN" altLang="en-US" sz="1800" dirty="0">
                <a:solidFill>
                  <a:srgbClr val="00B0F0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sz="1800" i="1" dirty="0">
                <a:solidFill>
                  <a:srgbClr val="00B0F0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dirty="0">
                <a:solidFill>
                  <a:srgbClr val="00B0F0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=NULL</a:t>
            </a:r>
            <a:endParaRPr lang="zh-CN" altLang="en-US" sz="1800" dirty="0">
              <a:solidFill>
                <a:srgbClr val="00B0F0"/>
              </a:solidFill>
              <a:highlight>
                <a:srgbClr val="FFFF00"/>
              </a:highlight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sz="18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≡   </a:t>
            </a:r>
            <a:r>
              <a:rPr lang="en-US" sz="18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en-US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child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r>
              <a:rPr lang="en-US" sz="18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lang="en-US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其他情况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41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785786" y="928670"/>
            <a:ext cx="600079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 type="none" w="med" len="lg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DestroyBTree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*&amp;b)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(b==NULL)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;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DestroyBTree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(b-&gt;lchild);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DestroyBTree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(b-&gt;rchild);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free(b);     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剩下一个结点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，直接释放</a:t>
            </a:r>
            <a:endParaRPr kumimoji="1" lang="en-US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357166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楷体" pitchFamily="49" charset="-122"/>
                <a:ea typeface="楷体" pitchFamily="49" charset="-122"/>
              </a:rPr>
              <a:t>对应的递归算法如下：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42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381000" y="714356"/>
            <a:ext cx="8078788" cy="82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设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在二叉树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中查找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值为</a:t>
            </a:r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的结点（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唯一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）。找到后返回其指针，否则返回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NULL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000" dirty="0">
              <a:solidFill>
                <a:srgbClr val="66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285720" y="142852"/>
            <a:ext cx="4000528" cy="40011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r>
              <a:rPr kumimoji="1" lang="zh-CN" altLang="en-US" sz="200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）查找结点</a:t>
            </a:r>
            <a:r>
              <a:rPr kumimoji="1" lang="en-US" altLang="zh-CN" sz="200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FindNode(*b</a:t>
            </a:r>
            <a:r>
              <a:rPr kumimoji="1" lang="zh-CN" altLang="en-US" sz="200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x</a:t>
            </a:r>
            <a:r>
              <a:rPr kumimoji="1" lang="en-US" altLang="zh-CN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)</a:t>
            </a:r>
            <a:endParaRPr lang="en-US" altLang="zh-CN" sz="20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2471750" y="1571612"/>
            <a:ext cx="3814762" cy="2674382"/>
            <a:chOff x="1857356" y="2143116"/>
            <a:chExt cx="3814762" cy="2674382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390881" y="2600316"/>
              <a:ext cx="863600" cy="504825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Arc 6"/>
            <p:cNvSpPr>
              <a:spLocks/>
            </p:cNvSpPr>
            <p:nvPr/>
          </p:nvSpPr>
          <p:spPr bwMode="auto">
            <a:xfrm>
              <a:off x="3178156" y="2351079"/>
              <a:ext cx="433387" cy="2873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CC00FF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2289156" y="3536941"/>
              <a:ext cx="1150937" cy="792163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4138593" y="3536941"/>
              <a:ext cx="1150937" cy="792163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2936856" y="3044816"/>
              <a:ext cx="647700" cy="649288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100493" y="3032116"/>
              <a:ext cx="555645" cy="611198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649518" y="2143116"/>
              <a:ext cx="719137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857356" y="4448166"/>
              <a:ext cx="17272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>
                  <a:latin typeface="Consolas" pitchFamily="49" charset="0"/>
                  <a:ea typeface="宋体" charset="-122"/>
                  <a:cs typeface="Consolas" pitchFamily="49" charset="0"/>
                </a:rPr>
                <a:t>-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&gt;lchild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944918" y="4448166"/>
              <a:ext cx="17272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>
                  <a:latin typeface="Consolas" pitchFamily="49" charset="0"/>
                  <a:ea typeface="宋体" charset="-122"/>
                  <a:cs typeface="Consolas" pitchFamily="49" charset="0"/>
                </a:rPr>
                <a:t>-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dirty="0" err="1">
                  <a:latin typeface="Consolas" pitchFamily="49" charset="0"/>
                  <a:cs typeface="Consolas" pitchFamily="49" charset="0"/>
                </a:rPr>
                <a:t>rchild</a:t>
              </a:r>
              <a:endParaRPr lang="en-US" altLang="zh-CN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86248" y="1643050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i="1"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大问题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406" y="310032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kumimoji="1"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&gt;lchild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小问题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43570" y="3071810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kumimoji="1"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&gt;rchild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小问题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5720" y="4214818"/>
            <a:ext cx="364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递归模型如下：</a:t>
            </a:r>
            <a:endParaRPr lang="zh-CN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357158" y="4714884"/>
            <a:ext cx="8572560" cy="132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08000" rIns="108000" bIns="108000" rtlCol="0">
            <a:spAutoFit/>
          </a:bodyPr>
          <a:lstStyle/>
          <a:p>
            <a:pPr algn="l"/>
            <a:r>
              <a:rPr lang="en-US" sz="18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NULL			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=NULL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</a:t>
            </a:r>
            <a:r>
              <a:rPr lang="en-US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-&gt;data==</a:t>
            </a:r>
            <a:r>
              <a:rPr lang="en-US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endParaRPr lang="zh-CN" altLang="en-US" sz="1800" i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</a:t>
            </a:r>
            <a:r>
              <a:rPr lang="en-US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若在左子树中找到了，即</a:t>
            </a:r>
            <a:r>
              <a:rPr lang="en-US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sz="18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lang="en-US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lchild，</a:t>
            </a:r>
            <a:r>
              <a:rPr lang="en-US" sz="1800" i="1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且</a:t>
            </a:r>
            <a:r>
              <a:rPr lang="en-US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!=NULL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</a:t>
            </a:r>
            <a:r>
              <a:rPr lang="en-US" sz="18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lang="en-US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rchild，</a:t>
            </a:r>
            <a:r>
              <a:rPr lang="en-US" sz="18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其他情况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43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 build="allAtOnce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785786" y="928670"/>
            <a:ext cx="6572296" cy="43730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 type="none" w="med" len="lg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*b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x) 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*p;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(b==NULL) return NULL;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if (b-&gt;data==x) return b;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 p=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x);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if (p!=NULL) return p;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else return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x);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357166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楷体" pitchFamily="49" charset="-122"/>
                <a:ea typeface="楷体" pitchFamily="49" charset="-122"/>
              </a:rPr>
              <a:t>对应的递归算法如下：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44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642910" y="1845073"/>
            <a:ext cx="6335712" cy="3227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52000" tIns="144000" rIns="252000" bIns="1440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LchildNod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*p)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return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RchildNode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*p)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return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</a:p>
        </p:txBody>
      </p:sp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395288" y="333375"/>
            <a:ext cx="6105538" cy="40011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4</a:t>
            </a:r>
            <a:r>
              <a:rPr kumimoji="1"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）找孩子结点</a:t>
            </a:r>
            <a:r>
              <a:rPr kumimoji="1" lang="en-US" altLang="zh-CN" sz="2000" dirty="0" err="1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LchildNode</a:t>
            </a:r>
            <a:r>
              <a:rPr kumimoji="1" lang="en-US" altLang="zh-CN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(p)</a:t>
            </a:r>
            <a:r>
              <a:rPr kumimoji="1"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和</a:t>
            </a:r>
            <a:r>
              <a:rPr kumimoji="1" lang="en-US" altLang="zh-CN" sz="2000" dirty="0" err="1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RchildNode</a:t>
            </a:r>
            <a:r>
              <a:rPr kumimoji="1" lang="en-US" altLang="zh-CN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(p)</a:t>
            </a:r>
            <a:endParaRPr lang="en-US" altLang="zh-CN" sz="20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538164" y="1181385"/>
            <a:ext cx="667704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直接返回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结点的左孩子结点或右孩子结点的指针。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45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1" name="Text Box 3"/>
          <p:cNvSpPr txBox="1">
            <a:spLocks noChangeArrowheads="1"/>
          </p:cNvSpPr>
          <p:nvPr/>
        </p:nvSpPr>
        <p:spPr bwMode="auto">
          <a:xfrm>
            <a:off x="323851" y="260350"/>
            <a:ext cx="3605207" cy="461665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kumimoji="1" lang="en-US" altLang="zh-CN" sz="200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5</a:t>
            </a:r>
            <a:r>
              <a:rPr kumimoji="1" lang="zh-CN" altLang="en-US" sz="200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</a:t>
            </a:r>
            <a:r>
              <a:rPr kumimoji="1"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求高</a:t>
            </a:r>
            <a:r>
              <a:rPr kumimoji="1" lang="zh-CN" altLang="en-US" sz="200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度</a:t>
            </a:r>
            <a:r>
              <a:rPr kumimoji="1" lang="en-US" altLang="zh-CN" sz="200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BTHeight(*</a:t>
            </a:r>
            <a:r>
              <a:rPr kumimoji="1" lang="en-US" altLang="zh-CN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b)</a:t>
            </a:r>
            <a:endParaRPr lang="en-US" altLang="zh-CN" sz="20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582636" y="4286256"/>
            <a:ext cx="6989760" cy="1574965"/>
            <a:chOff x="582636" y="4286256"/>
            <a:chExt cx="6989760" cy="1574965"/>
          </a:xfrm>
        </p:grpSpPr>
        <p:sp>
          <p:nvSpPr>
            <p:cNvPr id="217090" name="Text Box 2"/>
            <p:cNvSpPr txBox="1">
              <a:spLocks noChangeArrowheads="1"/>
            </p:cNvSpPr>
            <p:nvPr/>
          </p:nvSpPr>
          <p:spPr bwMode="auto">
            <a:xfrm>
              <a:off x="727099" y="4929198"/>
              <a:ext cx="6845297" cy="9320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144000" tIns="108000" rIns="144000" bIns="108000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r>
                <a:rPr kumimoji="1" lang="en-US" altLang="zh-CN" sz="1800" i="1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kumimoji="1" lang="en-US" altLang="zh-CN" sz="18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1"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1" lang="en-US" altLang="zh-CN" sz="18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 = 0	</a:t>
              </a:r>
              <a:r>
                <a:rPr kumimoji="1" lang="en-US" altLang="zh-CN" sz="180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	</a:t>
              </a:r>
              <a:r>
                <a:rPr kumimoji="1" lang="en-US" altLang="zh-CN" sz="18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	     </a:t>
              </a:r>
              <a:r>
                <a:rPr kumimoji="1" lang="zh-CN" altLang="en-US" sz="18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　　</a:t>
              </a:r>
              <a:r>
                <a:rPr kumimoji="1" lang="zh-CN" altLang="en-US" sz="180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kumimoji="1" lang="zh-CN" altLang="en-US" sz="1800" i="1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kumimoji="1" lang="en-US" altLang="zh-CN" sz="1800" i="1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	</a:t>
              </a:r>
              <a:r>
                <a:rPr kumimoji="1" lang="en-US" altLang="zh-CN" sz="1800" i="1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1" lang="en-US" altLang="zh-CN" sz="18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=NULL</a:t>
              </a:r>
              <a:endPara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>
                <a:lnSpc>
                  <a:spcPct val="120000"/>
                </a:lnSpc>
                <a:spcBef>
                  <a:spcPts val="600"/>
                </a:spcBef>
              </a:pPr>
              <a:r>
                <a:rPr kumimoji="1" lang="en-US" altLang="zh-CN" sz="1800" i="1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kumimoji="1" lang="en-US" altLang="zh-CN" sz="18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1"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1" lang="en-US" altLang="zh-CN" sz="18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 = MAX{</a:t>
              </a:r>
              <a:r>
                <a:rPr kumimoji="1" lang="en-US" altLang="zh-CN" sz="1800" i="1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kumimoji="1" lang="en-US" altLang="zh-CN" sz="18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1"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1" lang="en-US" altLang="zh-CN" sz="18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-&gt;</a:t>
              </a:r>
              <a:r>
                <a:rPr kumimoji="1" lang="en-US" altLang="zh-CN" sz="1800" err="1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lchild</a:t>
              </a:r>
              <a:r>
                <a:rPr kumimoji="1" lang="en-US" altLang="zh-CN" sz="180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r>
                <a:rPr kumimoji="1" lang="zh-CN" altLang="en-US" sz="180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kumimoji="1" lang="en-US" altLang="zh-CN" sz="180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1" lang="en-US" altLang="zh-CN" sz="1800" i="1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1" lang="en-US" altLang="zh-CN" sz="180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kumimoji="1" lang="en-US" altLang="zh-CN" sz="18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&gt;</a:t>
              </a:r>
              <a:r>
                <a:rPr kumimoji="1" lang="en-US" altLang="zh-CN" sz="1800" dirty="0" err="1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rchild</a:t>
              </a:r>
              <a:r>
                <a:rPr kumimoji="1" lang="en-US" altLang="zh-CN" sz="18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)}+1    </a:t>
              </a:r>
              <a:r>
                <a:rPr kumimoji="1" lang="zh-CN" altLang="en-US" sz="1800" dirty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其他情况</a:t>
              </a:r>
            </a:p>
          </p:txBody>
        </p:sp>
        <p:sp>
          <p:nvSpPr>
            <p:cNvPr id="217092" name="Text Box 4"/>
            <p:cNvSpPr txBox="1">
              <a:spLocks noChangeArrowheads="1"/>
            </p:cNvSpPr>
            <p:nvPr/>
          </p:nvSpPr>
          <p:spPr bwMode="auto">
            <a:xfrm>
              <a:off x="582636" y="4286256"/>
              <a:ext cx="6769100" cy="55653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144000" tIns="108000" rIns="144000" bIns="10800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求二叉树的高度的递归模型</a:t>
              </a:r>
              <a:r>
                <a:rPr kumimoji="1"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如下：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17093" name="Oval 5"/>
          <p:cNvSpPr>
            <a:spLocks noChangeArrowheads="1"/>
          </p:cNvSpPr>
          <p:nvPr/>
        </p:nvSpPr>
        <p:spPr bwMode="auto">
          <a:xfrm>
            <a:off x="3938597" y="1538230"/>
            <a:ext cx="863600" cy="504825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zh-CN" altLang="en-US" sz="2000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7094" name="Arc 6"/>
          <p:cNvSpPr>
            <a:spLocks/>
          </p:cNvSpPr>
          <p:nvPr/>
        </p:nvSpPr>
        <p:spPr bwMode="auto">
          <a:xfrm>
            <a:off x="3675072" y="1288993"/>
            <a:ext cx="433387" cy="2873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CC00FF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95" name="AutoShape 7"/>
          <p:cNvSpPr>
            <a:spLocks noChangeArrowheads="1"/>
          </p:cNvSpPr>
          <p:nvPr/>
        </p:nvSpPr>
        <p:spPr bwMode="auto">
          <a:xfrm>
            <a:off x="2786072" y="2474855"/>
            <a:ext cx="1150937" cy="79216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96" name="AutoShape 8"/>
          <p:cNvSpPr>
            <a:spLocks noChangeArrowheads="1"/>
          </p:cNvSpPr>
          <p:nvPr/>
        </p:nvSpPr>
        <p:spPr bwMode="auto">
          <a:xfrm>
            <a:off x="4635509" y="2462155"/>
            <a:ext cx="1150937" cy="79216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98" name="Line 10"/>
          <p:cNvSpPr>
            <a:spLocks noChangeShapeType="1"/>
          </p:cNvSpPr>
          <p:nvPr/>
        </p:nvSpPr>
        <p:spPr bwMode="auto">
          <a:xfrm flipH="1">
            <a:off x="3421072" y="1970030"/>
            <a:ext cx="647700" cy="649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7099" name="Line 11"/>
          <p:cNvSpPr>
            <a:spLocks noChangeShapeType="1"/>
          </p:cNvSpPr>
          <p:nvPr/>
        </p:nvSpPr>
        <p:spPr bwMode="auto">
          <a:xfrm>
            <a:off x="4635509" y="1995430"/>
            <a:ext cx="504825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7100" name="Text Box 12"/>
          <p:cNvSpPr txBox="1">
            <a:spLocks noChangeArrowheads="1"/>
          </p:cNvSpPr>
          <p:nvPr/>
        </p:nvSpPr>
        <p:spPr bwMode="auto">
          <a:xfrm>
            <a:off x="3146434" y="1081030"/>
            <a:ext cx="719137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17101" name="Text Box 13"/>
          <p:cNvSpPr txBox="1">
            <a:spLocks noChangeArrowheads="1"/>
          </p:cNvSpPr>
          <p:nvPr/>
        </p:nvSpPr>
        <p:spPr bwMode="auto">
          <a:xfrm>
            <a:off x="2576516" y="3386080"/>
            <a:ext cx="1727200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lang="en-US" altLang="zh-CN" sz="1800">
                <a:latin typeface="Consolas" pitchFamily="49" charset="0"/>
                <a:cs typeface="Consolas" pitchFamily="49" charset="0"/>
              </a:rPr>
              <a:t>&gt;lchild</a:t>
            </a:r>
          </a:p>
        </p:txBody>
      </p:sp>
      <p:sp>
        <p:nvSpPr>
          <p:cNvPr id="217102" name="Text Box 14"/>
          <p:cNvSpPr txBox="1">
            <a:spLocks noChangeArrowheads="1"/>
          </p:cNvSpPr>
          <p:nvPr/>
        </p:nvSpPr>
        <p:spPr bwMode="auto">
          <a:xfrm>
            <a:off x="4210052" y="3386080"/>
            <a:ext cx="1727200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lang="en-US" altLang="zh-CN" sz="1800">
                <a:latin typeface="Consolas" pitchFamily="49" charset="0"/>
                <a:cs typeface="Consolas" pitchFamily="49" charset="0"/>
              </a:rPr>
              <a:t>&gt;rchild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29124" y="1142984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i="1"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大问题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57818" y="235743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i="1"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-&gt;rchild)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：小问题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282" y="257174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i="1"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-&gt;lchild)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：小问题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46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ext Box 2"/>
          <p:cNvSpPr txBox="1">
            <a:spLocks noChangeArrowheads="1"/>
          </p:cNvSpPr>
          <p:nvPr/>
        </p:nvSpPr>
        <p:spPr bwMode="auto">
          <a:xfrm>
            <a:off x="357158" y="1035276"/>
            <a:ext cx="8572560" cy="42224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216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BTHeight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*b)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lchilddep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rchilddep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(b==NULL) return(0);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空树的高度为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lchilddep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BTHeight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求左子树的高度为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lchilddep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rchilddep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BTHeight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求右子树的高度为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rchilddep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lchilddep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rchilddep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)? 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lchilddep+1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):(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rchilddep+1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b="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428604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楷体" pitchFamily="49" charset="-122"/>
                <a:ea typeface="楷体" pitchFamily="49" charset="-122"/>
              </a:rPr>
              <a:t>对应的递归算法如下：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47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250825" y="333375"/>
            <a:ext cx="4249737" cy="40011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6</a:t>
            </a:r>
            <a:r>
              <a:rPr kumimoji="1" lang="zh-CN" altLang="en-US" sz="200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</a:t>
            </a:r>
            <a:r>
              <a:rPr kumimoji="1"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输出二叉</a:t>
            </a:r>
            <a:r>
              <a:rPr kumimoji="1" lang="zh-CN" altLang="en-US" sz="200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树</a:t>
            </a:r>
            <a:r>
              <a:rPr kumimoji="1" lang="en-US" altLang="zh-CN" sz="200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DispBTree(*</a:t>
            </a:r>
            <a:r>
              <a:rPr kumimoji="1" lang="en-US" altLang="zh-CN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b)</a:t>
            </a:r>
            <a:endParaRPr lang="en-US" altLang="zh-CN" sz="20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879493" y="1314378"/>
            <a:ext cx="512126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二叉树的二叉链　 </a:t>
            </a:r>
            <a:r>
              <a:rPr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  <a:sym typeface="Wingdings" pitchFamily="2" charset="2"/>
              </a:rPr>
              <a:t>　二叉树的括号表示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954103" y="1812924"/>
            <a:ext cx="4895850" cy="1057277"/>
            <a:chOff x="476" y="975"/>
            <a:chExt cx="3084" cy="666"/>
          </a:xfrm>
        </p:grpSpPr>
        <p:sp>
          <p:nvSpPr>
            <p:cNvPr id="219142" name="Line 6"/>
            <p:cNvSpPr>
              <a:spLocks noChangeShapeType="1"/>
            </p:cNvSpPr>
            <p:nvPr/>
          </p:nvSpPr>
          <p:spPr bwMode="auto">
            <a:xfrm flipV="1">
              <a:off x="2970" y="975"/>
              <a:ext cx="0" cy="272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19143" name="Text Box 7"/>
            <p:cNvSpPr txBox="1">
              <a:spLocks noChangeArrowheads="1"/>
            </p:cNvSpPr>
            <p:nvPr/>
          </p:nvSpPr>
          <p:spPr bwMode="auto">
            <a:xfrm>
              <a:off x="2517" y="1253"/>
              <a:ext cx="1043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逻辑结构</a:t>
              </a:r>
            </a:p>
          </p:txBody>
        </p:sp>
        <p:sp>
          <p:nvSpPr>
            <p:cNvPr id="219144" name="Line 8"/>
            <p:cNvSpPr>
              <a:spLocks noChangeShapeType="1"/>
            </p:cNvSpPr>
            <p:nvPr/>
          </p:nvSpPr>
          <p:spPr bwMode="auto">
            <a:xfrm flipV="1">
              <a:off x="929" y="975"/>
              <a:ext cx="0" cy="272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19145" name="Text Box 9"/>
            <p:cNvSpPr txBox="1">
              <a:spLocks noChangeArrowheads="1"/>
            </p:cNvSpPr>
            <p:nvPr/>
          </p:nvSpPr>
          <p:spPr bwMode="auto">
            <a:xfrm>
              <a:off x="476" y="1253"/>
              <a:ext cx="1043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存储结构</a:t>
              </a:r>
            </a:p>
          </p:txBody>
        </p:sp>
        <p:sp>
          <p:nvSpPr>
            <p:cNvPr id="219146" name="AutoShape 10"/>
            <p:cNvSpPr>
              <a:spLocks noChangeArrowheads="1"/>
            </p:cNvSpPr>
            <p:nvPr/>
          </p:nvSpPr>
          <p:spPr bwMode="auto">
            <a:xfrm>
              <a:off x="1428" y="1318"/>
              <a:ext cx="953" cy="90"/>
            </a:xfrm>
            <a:prstGeom prst="rightArrow">
              <a:avLst>
                <a:gd name="adj1" fmla="val 50000"/>
                <a:gd name="adj2" fmla="val 264722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19147" name="Text Box 11"/>
            <p:cNvSpPr txBox="1">
              <a:spLocks noChangeArrowheads="1"/>
            </p:cNvSpPr>
            <p:nvPr/>
          </p:nvSpPr>
          <p:spPr bwMode="auto">
            <a:xfrm>
              <a:off x="1429" y="1408"/>
              <a:ext cx="862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输出</a:t>
              </a: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48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ext Box 2"/>
          <p:cNvSpPr txBox="1">
            <a:spLocks noChangeArrowheads="1"/>
          </p:cNvSpPr>
          <p:nvPr/>
        </p:nvSpPr>
        <p:spPr bwMode="auto">
          <a:xfrm>
            <a:off x="785786" y="1130275"/>
            <a:ext cx="7345363" cy="4213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52000" tIns="288000" rIns="144000" bIns="10800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DispBTree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*b)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(b!=NULL)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("%c"</a:t>
            </a:r>
            <a:r>
              <a:rPr kumimoji="1" lang="zh-CN" altLang="en-US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b-&gt;data);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(b-&gt;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!=NULL || b-&gt;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!=NULL)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("(");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DispBTree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递归处理左子树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(b-&gt;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!=NULL) </a:t>
            </a:r>
            <a:r>
              <a:rPr kumimoji="1" lang="en-US" altLang="zh-CN" sz="1800" dirty="0" err="1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dirty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kumimoji="1" lang="zh-CN" altLang="en-US" sz="1800" dirty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DispBTree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递归处理右子树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(")");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b="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357166"/>
            <a:ext cx="114300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根结点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28794" y="357166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4546" y="357166"/>
            <a:ext cx="114300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左子树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7554" y="357166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>
                <a:solidFill>
                  <a:srgbClr val="003300"/>
                </a:solidFill>
                <a:latin typeface="楷体" pitchFamily="49" charset="-122"/>
                <a:ea typeface="楷体" pitchFamily="49" charset="-122"/>
              </a:rPr>
              <a:t>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0430" y="357166"/>
            <a:ext cx="114300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右子树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3438" y="357166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）</a:t>
            </a:r>
          </a:p>
        </p:txBody>
      </p:sp>
      <p:grpSp>
        <p:nvGrpSpPr>
          <p:cNvPr id="2" name="组合 10"/>
          <p:cNvGrpSpPr/>
          <p:nvPr/>
        </p:nvGrpSpPr>
        <p:grpSpPr>
          <a:xfrm>
            <a:off x="5143504" y="324129"/>
            <a:ext cx="2143140" cy="400110"/>
            <a:chOff x="5143504" y="324129"/>
            <a:chExt cx="2143140" cy="400110"/>
          </a:xfrm>
        </p:grpSpPr>
        <p:sp>
          <p:nvSpPr>
            <p:cNvPr id="9" name="左箭头 8"/>
            <p:cNvSpPr/>
            <p:nvPr/>
          </p:nvSpPr>
          <p:spPr>
            <a:xfrm>
              <a:off x="5143504" y="428604"/>
              <a:ext cx="571504" cy="214314"/>
            </a:xfrm>
            <a:prstGeom prst="lef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57884" y="324129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ea typeface="楷体" pitchFamily="49" charset="-122"/>
                  <a:cs typeface="Times New Roman" pitchFamily="18" charset="0"/>
                  <a:sym typeface="Wingdings" pitchFamily="2" charset="2"/>
                </a:rPr>
                <a:t>括号表示</a:t>
              </a:r>
              <a:endParaRPr lang="zh-CN" altLang="en-US" sz="2000"/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49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714348" y="857232"/>
            <a:ext cx="50720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/>
              </a:rPr>
              <a:t> </a:t>
            </a:r>
            <a:r>
              <a:rPr kumimoji="1" lang="zh-CN" altLang="en-US" sz="200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</a:rPr>
              <a:t>满</a:t>
            </a:r>
            <a:r>
              <a:rPr kumimoji="1"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</a:rPr>
              <a:t>二叉树</a:t>
            </a:r>
            <a:r>
              <a:rPr kumimoji="1" lang="zh-CN" altLang="en-US" sz="2000" dirty="0">
                <a:latin typeface="楷体" pitchFamily="49" charset="-122"/>
                <a:ea typeface="楷体" pitchFamily="49" charset="-122"/>
              </a:rPr>
              <a:t>：在一棵二叉树中：　　</a:t>
            </a:r>
          </a:p>
        </p:txBody>
      </p:sp>
      <p:grpSp>
        <p:nvGrpSpPr>
          <p:cNvPr id="70" name="组合 69"/>
          <p:cNvGrpSpPr/>
          <p:nvPr/>
        </p:nvGrpSpPr>
        <p:grpSpPr>
          <a:xfrm>
            <a:off x="642910" y="2928934"/>
            <a:ext cx="7143800" cy="3000396"/>
            <a:chOff x="642910" y="2928934"/>
            <a:chExt cx="7858180" cy="3286148"/>
          </a:xfrm>
        </p:grpSpPr>
        <p:sp>
          <p:nvSpPr>
            <p:cNvPr id="4" name="椭圆 3"/>
            <p:cNvSpPr/>
            <p:nvPr/>
          </p:nvSpPr>
          <p:spPr>
            <a:xfrm>
              <a:off x="4357686" y="300037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29058" y="2928934"/>
              <a:ext cx="428628" cy="269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00100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2910" y="5699216"/>
              <a:ext cx="428628" cy="269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000232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43042" y="5643578"/>
              <a:ext cx="428628" cy="269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500166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2975" y="4786322"/>
              <a:ext cx="428628" cy="269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连接符 12"/>
            <p:cNvCxnSpPr>
              <a:stCxn id="10" idx="3"/>
              <a:endCxn id="6" idx="0"/>
            </p:cNvCxnSpPr>
            <p:nvPr/>
          </p:nvCxnSpPr>
          <p:spPr>
            <a:xfrm rot="5400000">
              <a:off x="1196555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0" idx="5"/>
              <a:endCxn id="8" idx="0"/>
            </p:cNvCxnSpPr>
            <p:nvPr/>
          </p:nvCxnSpPr>
          <p:spPr>
            <a:xfrm rot="16200000" flipH="1">
              <a:off x="1873421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3000364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43174" y="5643578"/>
              <a:ext cx="428628" cy="269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000496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43306" y="5643578"/>
              <a:ext cx="428628" cy="269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500430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07626" y="4728491"/>
              <a:ext cx="428628" cy="269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连接符 21"/>
            <p:cNvCxnSpPr>
              <a:stCxn id="20" idx="3"/>
              <a:endCxn id="16" idx="0"/>
            </p:cNvCxnSpPr>
            <p:nvPr/>
          </p:nvCxnSpPr>
          <p:spPr>
            <a:xfrm rot="5400000">
              <a:off x="3196819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20" idx="5"/>
              <a:endCxn id="18" idx="0"/>
            </p:cNvCxnSpPr>
            <p:nvPr/>
          </p:nvCxnSpPr>
          <p:spPr>
            <a:xfrm rot="16200000" flipH="1">
              <a:off x="3873685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2428860" y="407194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71670" y="4000504"/>
              <a:ext cx="428628" cy="269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7" name="直接连接符 26"/>
            <p:cNvCxnSpPr>
              <a:stCxn id="24" idx="3"/>
              <a:endCxn id="10" idx="7"/>
            </p:cNvCxnSpPr>
            <p:nvPr/>
          </p:nvCxnSpPr>
          <p:spPr>
            <a:xfrm rot="5400000">
              <a:off x="1998437" y="4427337"/>
              <a:ext cx="432218" cy="57509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H="1">
              <a:off x="3031162" y="4348705"/>
              <a:ext cx="441436" cy="716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5000628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3438" y="5572140"/>
              <a:ext cx="428628" cy="269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6000760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3571" y="5643578"/>
              <a:ext cx="428628" cy="269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13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5500694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43504" y="4786322"/>
              <a:ext cx="428628" cy="269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6" name="直接连接符 35"/>
            <p:cNvCxnSpPr>
              <a:stCxn id="34" idx="3"/>
              <a:endCxn id="30" idx="0"/>
            </p:cNvCxnSpPr>
            <p:nvPr/>
          </p:nvCxnSpPr>
          <p:spPr>
            <a:xfrm rot="5400000">
              <a:off x="5197083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4" idx="5"/>
              <a:endCxn id="32" idx="0"/>
            </p:cNvCxnSpPr>
            <p:nvPr/>
          </p:nvCxnSpPr>
          <p:spPr>
            <a:xfrm rot="16200000" flipH="1">
              <a:off x="5873949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7000892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43702" y="5643578"/>
              <a:ext cx="428628" cy="269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14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8001024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O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643834" y="5643578"/>
              <a:ext cx="428628" cy="269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7500958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143768" y="4786322"/>
              <a:ext cx="428628" cy="269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直接连接符 43"/>
            <p:cNvCxnSpPr>
              <a:stCxn id="42" idx="3"/>
              <a:endCxn id="38" idx="0"/>
            </p:cNvCxnSpPr>
            <p:nvPr/>
          </p:nvCxnSpPr>
          <p:spPr>
            <a:xfrm rot="5400000">
              <a:off x="7197347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2" idx="5"/>
              <a:endCxn id="40" idx="0"/>
            </p:cNvCxnSpPr>
            <p:nvPr/>
          </p:nvCxnSpPr>
          <p:spPr>
            <a:xfrm rot="16200000" flipH="1">
              <a:off x="7874213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6429388" y="407194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58016" y="3929066"/>
              <a:ext cx="428628" cy="269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直接连接符 47"/>
            <p:cNvCxnSpPr>
              <a:stCxn id="46" idx="3"/>
              <a:endCxn id="34" idx="7"/>
            </p:cNvCxnSpPr>
            <p:nvPr/>
          </p:nvCxnSpPr>
          <p:spPr>
            <a:xfrm rot="5400000">
              <a:off x="5998965" y="4427337"/>
              <a:ext cx="432218" cy="57509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16200000" flipH="1">
              <a:off x="7065028" y="4323305"/>
              <a:ext cx="441436" cy="716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" idx="2"/>
              <a:endCxn id="24" idx="7"/>
            </p:cNvCxnSpPr>
            <p:nvPr/>
          </p:nvCxnSpPr>
          <p:spPr>
            <a:xfrm rot="10800000" flipV="1">
              <a:off x="2855694" y="3250405"/>
              <a:ext cx="1501993" cy="894770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" idx="6"/>
              <a:endCxn id="46" idx="1"/>
            </p:cNvCxnSpPr>
            <p:nvPr/>
          </p:nvCxnSpPr>
          <p:spPr>
            <a:xfrm>
              <a:off x="4857752" y="3250405"/>
              <a:ext cx="1644869" cy="894770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428596" y="285728"/>
            <a:ext cx="2857520" cy="40011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两种特殊的</a:t>
            </a:r>
            <a:r>
              <a:rPr kumimoji="1" lang="zh-CN" altLang="en-US" sz="20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二叉树</a:t>
            </a:r>
            <a:endParaRPr lang="zh-CN" altLang="en-US" sz="2000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000232" y="1285860"/>
            <a:ext cx="5572164" cy="94352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2000" dirty="0">
                <a:latin typeface="仿宋" pitchFamily="49" charset="-122"/>
                <a:ea typeface="仿宋" pitchFamily="49" charset="-122"/>
              </a:rPr>
              <a:t>如果所有分支结点都有双分结点</a:t>
            </a:r>
            <a:r>
              <a:rPr kumimoji="1" lang="en-US" altLang="zh-CN" sz="2000" dirty="0">
                <a:latin typeface="仿宋" pitchFamily="49" charset="-122"/>
                <a:ea typeface="仿宋" pitchFamily="49" charset="-122"/>
              </a:rPr>
              <a:t>;</a:t>
            </a: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2000" dirty="0">
                <a:latin typeface="仿宋" pitchFamily="49" charset="-122"/>
                <a:ea typeface="仿宋" pitchFamily="49" charset="-122"/>
              </a:rPr>
              <a:t>并且叶结点都集中在二叉树的</a:t>
            </a:r>
            <a:r>
              <a:rPr kumimoji="1" lang="zh-CN" altLang="en-US" sz="2000" dirty="0">
                <a:highlight>
                  <a:srgbClr val="FFFF00"/>
                </a:highlight>
                <a:latin typeface="仿宋" pitchFamily="49" charset="-122"/>
                <a:ea typeface="仿宋" pitchFamily="49" charset="-122"/>
              </a:rPr>
              <a:t>最下一层。</a:t>
            </a:r>
            <a:endParaRPr lang="zh-CN" altLang="en-US" sz="2000" dirty="0">
              <a:highlight>
                <a:srgbClr val="FFFF00"/>
              </a:highlight>
              <a:latin typeface="仿宋" pitchFamily="49" charset="-122"/>
              <a:ea typeface="仿宋" pitchFamily="49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85786" y="3000372"/>
            <a:ext cx="2844531" cy="2500330"/>
            <a:chOff x="785786" y="3000372"/>
            <a:chExt cx="2844531" cy="2500330"/>
          </a:xfrm>
        </p:grpSpPr>
        <p:sp>
          <p:nvSpPr>
            <p:cNvPr id="61" name="TextBox 60"/>
            <p:cNvSpPr txBox="1"/>
            <p:nvPr/>
          </p:nvSpPr>
          <p:spPr>
            <a:xfrm>
              <a:off x="785786" y="3000372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层序编号</a:t>
              </a:r>
            </a:p>
          </p:txBody>
        </p:sp>
        <p:cxnSp>
          <p:nvCxnSpPr>
            <p:cNvPr id="63" name="直接箭头连接符 62"/>
            <p:cNvCxnSpPr>
              <a:stCxn id="61" idx="3"/>
              <a:endCxn id="5" idx="1"/>
            </p:cNvCxnSpPr>
            <p:nvPr/>
          </p:nvCxnSpPr>
          <p:spPr>
            <a:xfrm flipV="1">
              <a:off x="2143108" y="3052045"/>
              <a:ext cx="1487209" cy="1483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endCxn id="25" idx="0"/>
            </p:cNvCxnSpPr>
            <p:nvPr/>
          </p:nvCxnSpPr>
          <p:spPr>
            <a:xfrm rot="16200000" flipH="1">
              <a:off x="1757823" y="3528533"/>
              <a:ext cx="549762" cy="2078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endCxn id="11" idx="0"/>
            </p:cNvCxnSpPr>
            <p:nvPr/>
          </p:nvCxnSpPr>
          <p:spPr>
            <a:xfrm rot="5400000">
              <a:off x="798351" y="3994433"/>
              <a:ext cx="1124372" cy="1363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 rot="5400000">
              <a:off x="-35751" y="4393413"/>
              <a:ext cx="2000264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58" name="灯片编号占位符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5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1000100" y="2857496"/>
            <a:ext cx="6929486" cy="1783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 type="none" w="med" len="lg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思考题：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　</a:t>
            </a:r>
            <a:r>
              <a:rPr lang="zh-CN" altLang="en-US" sz="2000">
                <a:latin typeface="楷体" pitchFamily="49" charset="-122"/>
                <a:ea typeface="楷体" pitchFamily="49" charset="-122"/>
              </a:rPr>
              <a:t>　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这里的</a:t>
            </a:r>
            <a:r>
              <a:rPr lang="zh-CN" altLang="en-US" sz="200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算法</a:t>
            </a:r>
            <a:r>
              <a:rPr lang="zh-CN" altLang="en-US" sz="20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都是以二叉链为</a:t>
            </a:r>
            <a:r>
              <a:rPr lang="zh-CN" altLang="en-US" sz="200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存储结构，如果</a:t>
            </a:r>
            <a:r>
              <a:rPr lang="zh-CN" altLang="en-US" sz="20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采用顺序</a:t>
            </a:r>
            <a:r>
              <a:rPr lang="zh-CN" altLang="en-US" sz="200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存储结构，算法</a:t>
            </a:r>
            <a:r>
              <a:rPr lang="zh-CN" altLang="en-US" sz="20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如何改写？</a:t>
            </a:r>
          </a:p>
        </p:txBody>
      </p:sp>
      <p:pic>
        <p:nvPicPr>
          <p:cNvPr id="379910" name="Picture 6" descr="u=156936711,3313617084&amp;fm=23&amp;gp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313" y="333375"/>
            <a:ext cx="1724025" cy="2447925"/>
          </a:xfrm>
          <a:prstGeom prst="rect">
            <a:avLst/>
          </a:prstGeom>
          <a:noFill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50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9"/>
          <p:cNvGrpSpPr/>
          <p:nvPr/>
        </p:nvGrpSpPr>
        <p:grpSpPr>
          <a:xfrm>
            <a:off x="142844" y="357166"/>
            <a:ext cx="7215238" cy="3286148"/>
            <a:chOff x="642910" y="2928934"/>
            <a:chExt cx="7858180" cy="3286148"/>
          </a:xfrm>
        </p:grpSpPr>
        <p:sp>
          <p:nvSpPr>
            <p:cNvPr id="4" name="椭圆 3"/>
            <p:cNvSpPr/>
            <p:nvPr/>
          </p:nvSpPr>
          <p:spPr>
            <a:xfrm>
              <a:off x="4357686" y="300037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6667" y="2928934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00100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2910" y="5643578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000232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43042" y="5643578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500166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2977" y="4786322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连接符 12"/>
            <p:cNvCxnSpPr>
              <a:stCxn id="10" idx="3"/>
              <a:endCxn id="6" idx="0"/>
            </p:cNvCxnSpPr>
            <p:nvPr/>
          </p:nvCxnSpPr>
          <p:spPr>
            <a:xfrm rot="5400000">
              <a:off x="1196555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0" idx="5"/>
              <a:endCxn id="8" idx="0"/>
            </p:cNvCxnSpPr>
            <p:nvPr/>
          </p:nvCxnSpPr>
          <p:spPr>
            <a:xfrm rot="16200000" flipH="1">
              <a:off x="1873421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3000364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43174" y="5643578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000496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43306" y="5643578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500430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71059" y="4714884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连接符 21"/>
            <p:cNvCxnSpPr>
              <a:stCxn id="20" idx="3"/>
              <a:endCxn id="16" idx="0"/>
            </p:cNvCxnSpPr>
            <p:nvPr/>
          </p:nvCxnSpPr>
          <p:spPr>
            <a:xfrm rot="5400000">
              <a:off x="3196819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20" idx="5"/>
              <a:endCxn id="18" idx="0"/>
            </p:cNvCxnSpPr>
            <p:nvPr/>
          </p:nvCxnSpPr>
          <p:spPr>
            <a:xfrm rot="16200000" flipH="1">
              <a:off x="3873685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2428860" y="407194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71670" y="4000504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7" name="直接连接符 26"/>
            <p:cNvCxnSpPr>
              <a:stCxn id="24" idx="3"/>
              <a:endCxn id="10" idx="7"/>
            </p:cNvCxnSpPr>
            <p:nvPr/>
          </p:nvCxnSpPr>
          <p:spPr>
            <a:xfrm rot="5400000">
              <a:off x="1998437" y="4427337"/>
              <a:ext cx="432218" cy="57509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H="1">
              <a:off x="3031162" y="4348705"/>
              <a:ext cx="441436" cy="716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5000628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3438" y="5572140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6000760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3570" y="5643578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13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5500694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93723" y="4786322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6" name="直接连接符 35"/>
            <p:cNvCxnSpPr>
              <a:stCxn id="34" idx="3"/>
              <a:endCxn id="30" idx="0"/>
            </p:cNvCxnSpPr>
            <p:nvPr/>
          </p:nvCxnSpPr>
          <p:spPr>
            <a:xfrm rot="5400000">
              <a:off x="5197083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4" idx="5"/>
              <a:endCxn id="32" idx="0"/>
            </p:cNvCxnSpPr>
            <p:nvPr/>
          </p:nvCxnSpPr>
          <p:spPr>
            <a:xfrm rot="16200000" flipH="1">
              <a:off x="5873949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7000892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43702" y="5643578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14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8001024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O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643834" y="5643578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7500958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216621" y="4857760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直接连接符 43"/>
            <p:cNvCxnSpPr>
              <a:stCxn id="42" idx="3"/>
              <a:endCxn id="38" idx="0"/>
            </p:cNvCxnSpPr>
            <p:nvPr/>
          </p:nvCxnSpPr>
          <p:spPr>
            <a:xfrm rot="5400000">
              <a:off x="7197347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2" idx="5"/>
              <a:endCxn id="40" idx="0"/>
            </p:cNvCxnSpPr>
            <p:nvPr/>
          </p:nvCxnSpPr>
          <p:spPr>
            <a:xfrm rot="16200000" flipH="1">
              <a:off x="7874213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6429388" y="407194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89407" y="3929066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直接连接符 47"/>
            <p:cNvCxnSpPr>
              <a:stCxn id="46" idx="3"/>
              <a:endCxn id="34" idx="7"/>
            </p:cNvCxnSpPr>
            <p:nvPr/>
          </p:nvCxnSpPr>
          <p:spPr>
            <a:xfrm rot="5400000">
              <a:off x="5998965" y="4427337"/>
              <a:ext cx="432218" cy="57509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16200000" flipH="1">
              <a:off x="7065028" y="4323305"/>
              <a:ext cx="441436" cy="716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" idx="2"/>
              <a:endCxn id="24" idx="7"/>
            </p:cNvCxnSpPr>
            <p:nvPr/>
          </p:nvCxnSpPr>
          <p:spPr>
            <a:xfrm rot="10800000" flipV="1">
              <a:off x="2855694" y="3250405"/>
              <a:ext cx="1501993" cy="894770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" idx="6"/>
              <a:endCxn id="46" idx="1"/>
            </p:cNvCxnSpPr>
            <p:nvPr/>
          </p:nvCxnSpPr>
          <p:spPr>
            <a:xfrm>
              <a:off x="4857752" y="3250405"/>
              <a:ext cx="1644869" cy="894770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714348" y="4572008"/>
            <a:ext cx="6643734" cy="958755"/>
            <a:chOff x="714348" y="4572008"/>
            <a:chExt cx="6643734" cy="958755"/>
          </a:xfrm>
        </p:grpSpPr>
        <p:sp>
          <p:nvSpPr>
            <p:cNvPr id="69640" name="Text Box 8"/>
            <p:cNvSpPr txBox="1">
              <a:spLocks noChangeArrowheads="1"/>
            </p:cNvSpPr>
            <p:nvPr/>
          </p:nvSpPr>
          <p:spPr bwMode="auto">
            <a:xfrm>
              <a:off x="714348" y="4572008"/>
              <a:ext cx="507209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solidFill>
                    <a:srgbClr val="FF0000"/>
                  </a:solidFill>
                  <a:latin typeface="Consolas" pitchFamily="49" charset="0"/>
                  <a:ea typeface="黑体" pitchFamily="49" charset="-122"/>
                  <a:cs typeface="Consolas" pitchFamily="49" charset="0"/>
                </a:rPr>
                <a:t>满二叉树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：在一棵二叉树中：　　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071670" y="5000636"/>
              <a:ext cx="5286412" cy="530127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80000" tIns="72000" bIns="72000" rtlCol="0">
              <a:spAutoFit/>
            </a:bodyPr>
            <a:lstStyle/>
            <a:p>
              <a:pPr marL="457200" indent="-457200" algn="l">
                <a:lnSpc>
                  <a:spcPts val="3000"/>
                </a:lnSpc>
                <a:buBlip>
                  <a:blip r:embed="rId2"/>
                </a:buBlip>
              </a:pPr>
              <a:r>
                <a:rPr kumimoji="1"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高度为</a:t>
              </a:r>
              <a:r>
                <a:rPr kumimoji="1" lang="en-US" altLang="zh-CN" sz="2000" i="1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  <a:r>
                <a:rPr kumimoji="1"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的二叉树恰好有</a:t>
              </a:r>
              <a:r>
                <a:rPr lang="en-US" altLang="zh-CN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2000" i="1" baseline="30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  <a:r>
                <a:rPr lang="en-US" altLang="zh-CN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-1 </a:t>
              </a: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</a:t>
              </a:r>
              <a:r>
                <a:rPr kumimoji="1"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。</a:t>
              </a:r>
              <a:endPara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285984" y="385762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层序编号：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 baseline="30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7" name="右大括号 56"/>
          <p:cNvSpPr/>
          <p:nvPr/>
        </p:nvSpPr>
        <p:spPr>
          <a:xfrm>
            <a:off x="7429520" y="428604"/>
            <a:ext cx="180000" cy="3214710"/>
          </a:xfrm>
          <a:prstGeom prst="rightBrac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643834" y="1571612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>
                <a:latin typeface="Consolas" pitchFamily="49" charset="0"/>
                <a:cs typeface="Consolas" pitchFamily="49" charset="0"/>
              </a:rPr>
              <a:t>h 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= 4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572396" y="2000240"/>
            <a:ext cx="1285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n 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= 2</a:t>
            </a:r>
            <a:r>
              <a:rPr lang="en-US" altLang="zh-CN" sz="2000" baseline="3000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zh-CN" sz="200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1</a:t>
            </a:r>
            <a:endParaRPr lang="en-US" altLang="zh-CN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= 15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6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214290"/>
            <a:ext cx="5786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/>
              </a:rPr>
              <a:t></a:t>
            </a:r>
            <a:r>
              <a:rPr kumimoji="1" lang="zh-CN" altLang="en-US" sz="200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  <a:sym typeface="Wingdings"/>
              </a:rPr>
              <a:t> </a:t>
            </a:r>
            <a:r>
              <a:rPr kumimoji="1" lang="zh-CN" altLang="en-US" sz="200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完全</a:t>
            </a:r>
            <a:r>
              <a:rPr kumimoji="1"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二叉树：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在一棵二叉树中：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785794"/>
            <a:ext cx="7858180" cy="92497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最多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只有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下面两层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结点的度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数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小于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并且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最下面一层的叶结点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都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依次排列在该层</a:t>
            </a:r>
            <a:r>
              <a:rPr kumimoji="1" lang="zh-CN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最左边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的位置上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42910" y="2071678"/>
            <a:ext cx="6689194" cy="3000396"/>
            <a:chOff x="1000100" y="2214554"/>
            <a:chExt cx="6689194" cy="3000396"/>
          </a:xfrm>
        </p:grpSpPr>
        <p:sp>
          <p:nvSpPr>
            <p:cNvPr id="7" name="椭圆 6"/>
            <p:cNvSpPr/>
            <p:nvPr/>
          </p:nvSpPr>
          <p:spPr>
            <a:xfrm>
              <a:off x="4377169" y="2279780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87507" y="2214554"/>
              <a:ext cx="3896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324818" y="4758368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00100" y="4693142"/>
              <a:ext cx="3896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234029" y="4758368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09311" y="4693142"/>
              <a:ext cx="3896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779424" y="3975656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54705" y="3910430"/>
              <a:ext cx="3896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连接符 14"/>
            <p:cNvCxnSpPr>
              <a:stCxn id="13" idx="3"/>
              <a:endCxn id="9" idx="0"/>
            </p:cNvCxnSpPr>
            <p:nvPr/>
          </p:nvCxnSpPr>
          <p:spPr>
            <a:xfrm rot="5400000">
              <a:off x="1502563" y="4414931"/>
              <a:ext cx="392995" cy="29387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3" idx="5"/>
              <a:endCxn id="11" idx="0"/>
            </p:cNvCxnSpPr>
            <p:nvPr/>
          </p:nvCxnSpPr>
          <p:spPr>
            <a:xfrm rot="16200000" flipH="1">
              <a:off x="2117896" y="4414931"/>
              <a:ext cx="392995" cy="29387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3143240" y="4758368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18522" y="4693142"/>
              <a:ext cx="3896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052451" y="4758368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27733" y="4693142"/>
              <a:ext cx="3896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597845" y="3975656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00496" y="3910430"/>
              <a:ext cx="3896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直接连接符 22"/>
            <p:cNvCxnSpPr>
              <a:stCxn id="21" idx="3"/>
              <a:endCxn id="17" idx="0"/>
            </p:cNvCxnSpPr>
            <p:nvPr/>
          </p:nvCxnSpPr>
          <p:spPr>
            <a:xfrm rot="5400000">
              <a:off x="3320985" y="4414931"/>
              <a:ext cx="392995" cy="29387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21" idx="5"/>
              <a:endCxn id="19" idx="0"/>
            </p:cNvCxnSpPr>
            <p:nvPr/>
          </p:nvCxnSpPr>
          <p:spPr>
            <a:xfrm rot="16200000" flipH="1">
              <a:off x="3936318" y="4414931"/>
              <a:ext cx="392995" cy="29387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2623691" y="3258170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98973" y="3192944"/>
              <a:ext cx="3896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7" name="直接连接符 26"/>
            <p:cNvCxnSpPr>
              <a:stCxn id="25" idx="3"/>
              <a:endCxn id="13" idx="7"/>
            </p:cNvCxnSpPr>
            <p:nvPr/>
          </p:nvCxnSpPr>
          <p:spPr>
            <a:xfrm rot="5400000">
              <a:off x="2231543" y="3583798"/>
              <a:ext cx="394634" cy="522813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6200000" flipH="1">
              <a:off x="3170366" y="3512282"/>
              <a:ext cx="403050" cy="65106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5416267" y="3975656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91549" y="3910430"/>
              <a:ext cx="3896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7234689" y="3975656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60771" y="3935830"/>
              <a:ext cx="3896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6260535" y="3258170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573996" y="3127718"/>
              <a:ext cx="3896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7" name="直接连接符 46"/>
            <p:cNvCxnSpPr>
              <a:stCxn id="45" idx="3"/>
              <a:endCxn id="33" idx="7"/>
            </p:cNvCxnSpPr>
            <p:nvPr/>
          </p:nvCxnSpPr>
          <p:spPr>
            <a:xfrm rot="5400000">
              <a:off x="5868387" y="3583798"/>
              <a:ext cx="394634" cy="522813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rot="16200000" flipH="1">
              <a:off x="6837517" y="3489091"/>
              <a:ext cx="403050" cy="65106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7" idx="2"/>
              <a:endCxn id="25" idx="7"/>
            </p:cNvCxnSpPr>
            <p:nvPr/>
          </p:nvCxnSpPr>
          <p:spPr>
            <a:xfrm rot="10800000" flipV="1">
              <a:off x="3011722" y="2508071"/>
              <a:ext cx="1365448" cy="81696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7" idx="6"/>
              <a:endCxn id="45" idx="1"/>
            </p:cNvCxnSpPr>
            <p:nvPr/>
          </p:nvCxnSpPr>
          <p:spPr>
            <a:xfrm>
              <a:off x="4831775" y="2508071"/>
              <a:ext cx="1495335" cy="81696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571472" y="5500702"/>
            <a:ext cx="7929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完全</a:t>
            </a:r>
            <a:r>
              <a:rPr kumimoji="1"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二叉树</a:t>
            </a:r>
            <a:r>
              <a:rPr kumimoji="1" lang="zh-CN" altLang="en-US" sz="2000" dirty="0">
                <a:latin typeface="楷体" pitchFamily="49" charset="-122"/>
                <a:ea typeface="楷体" pitchFamily="49" charset="-122"/>
                <a:cs typeface="Consolas" pitchFamily="49" charset="0"/>
              </a:rPr>
              <a:t>实际上是对应的</a:t>
            </a:r>
            <a:r>
              <a:rPr kumimoji="1"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满二叉树</a:t>
            </a:r>
            <a:r>
              <a:rPr kumimoji="1" lang="zh-CN" altLang="en-US" sz="2000" dirty="0">
                <a:latin typeface="楷体" pitchFamily="49" charset="-122"/>
                <a:ea typeface="楷体" pitchFamily="49" charset="-122"/>
                <a:cs typeface="Consolas" pitchFamily="49" charset="0"/>
              </a:rPr>
              <a:t>删除</a:t>
            </a:r>
            <a:r>
              <a:rPr kumimoji="1" lang="zh-CN" altLang="en-US" sz="2000" dirty="0">
                <a:highlight>
                  <a:srgbClr val="FFFF00"/>
                </a:highlight>
                <a:latin typeface="楷体" pitchFamily="49" charset="-122"/>
                <a:ea typeface="楷体" pitchFamily="49" charset="-122"/>
                <a:cs typeface="Consolas" pitchFamily="49" charset="0"/>
              </a:rPr>
              <a:t>叶结点层最右边若干个结点</a:t>
            </a:r>
            <a:r>
              <a:rPr kumimoji="1" lang="zh-CN" altLang="en-US" sz="2000" dirty="0">
                <a:latin typeface="楷体" pitchFamily="49" charset="-122"/>
                <a:ea typeface="楷体" pitchFamily="49" charset="-122"/>
                <a:cs typeface="Consolas" pitchFamily="49" charset="0"/>
              </a:rPr>
              <a:t>得到的。</a:t>
            </a:r>
            <a:endParaRPr lang="zh-CN" altLang="en-US" sz="2000" dirty="0">
              <a:latin typeface="楷体" pitchFamily="49" charset="-122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000100" y="1928802"/>
            <a:ext cx="7572428" cy="2500330"/>
            <a:chOff x="928662" y="1928802"/>
            <a:chExt cx="7572428" cy="2500330"/>
          </a:xfrm>
        </p:grpSpPr>
        <p:sp>
          <p:nvSpPr>
            <p:cNvPr id="43" name="矩形 42"/>
            <p:cNvSpPr/>
            <p:nvPr/>
          </p:nvSpPr>
          <p:spPr>
            <a:xfrm>
              <a:off x="928662" y="1928802"/>
              <a:ext cx="6786610" cy="250033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15272" y="2857496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满的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7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357158" y="1142984"/>
            <a:ext cx="8286808" cy="4531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性质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非空二叉树上叶结点数等于双分支结点数加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。即：</a:t>
            </a:r>
            <a:r>
              <a:rPr kumimoji="1" lang="en-US" altLang="zh-CN" sz="2000" i="1" dirty="0" err="1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n</a:t>
            </a:r>
            <a:r>
              <a:rPr kumimoji="1" lang="en-US" altLang="zh-CN" sz="2000" baseline="-25000" dirty="0" err="1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0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=</a:t>
            </a:r>
            <a:r>
              <a:rPr kumimoji="1" lang="en-US" altLang="zh-CN" sz="2000" i="1" dirty="0" err="1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n</a:t>
            </a:r>
            <a:r>
              <a:rPr kumimoji="1" lang="en-US" altLang="zh-CN" sz="2000" baseline="-25000" dirty="0" err="1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kumimoji="1" lang="en-US" altLang="zh-CN" sz="2000" dirty="0" err="1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+1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。</a:t>
            </a:r>
            <a:endParaRPr kumimoji="1" lang="en-US" altLang="zh-CN" sz="2000" dirty="0">
              <a:solidFill>
                <a:srgbClr val="3333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71683" name="Text Box 3" descr="纸莎草纸"/>
          <p:cNvSpPr txBox="1">
            <a:spLocks noChangeArrowheads="1"/>
          </p:cNvSpPr>
          <p:nvPr/>
        </p:nvSpPr>
        <p:spPr bwMode="auto">
          <a:xfrm>
            <a:off x="285720" y="357166"/>
            <a:ext cx="3643338" cy="47780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7.2.2 </a:t>
            </a:r>
            <a:r>
              <a:rPr kumimoji="1"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二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叉树性质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grpSp>
        <p:nvGrpSpPr>
          <p:cNvPr id="2" name="组合 37"/>
          <p:cNvGrpSpPr/>
          <p:nvPr/>
        </p:nvGrpSpPr>
        <p:grpSpPr>
          <a:xfrm>
            <a:off x="714348" y="2786058"/>
            <a:ext cx="3500462" cy="2143140"/>
            <a:chOff x="714348" y="2786058"/>
            <a:chExt cx="3500462" cy="2143140"/>
          </a:xfrm>
        </p:grpSpPr>
        <p:sp>
          <p:nvSpPr>
            <p:cNvPr id="5" name="椭圆 4"/>
            <p:cNvSpPr/>
            <p:nvPr/>
          </p:nvSpPr>
          <p:spPr>
            <a:xfrm>
              <a:off x="2214546" y="2786058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314918" y="4537842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8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714348" y="3866946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连接符 13"/>
            <p:cNvCxnSpPr>
              <a:stCxn id="11" idx="5"/>
              <a:endCxn id="9" idx="1"/>
            </p:cNvCxnSpPr>
            <p:nvPr/>
          </p:nvCxnSpPr>
          <p:spPr>
            <a:xfrm rot="16200000" flipH="1">
              <a:off x="997185" y="4224808"/>
              <a:ext cx="394166" cy="34652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3855540" y="3866946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381565" y="3251958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直接连接符 24"/>
            <p:cNvCxnSpPr>
              <a:stCxn id="23" idx="3"/>
              <a:endCxn id="11" idx="7"/>
            </p:cNvCxnSpPr>
            <p:nvPr/>
          </p:nvCxnSpPr>
          <p:spPr>
            <a:xfrm rot="5400000">
              <a:off x="1058463" y="3548543"/>
              <a:ext cx="338258" cy="41317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 flipH="1">
              <a:off x="3504235" y="3466131"/>
              <a:ext cx="345471" cy="51453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2398117" y="3866946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065335" y="3251958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3" name="直接连接符 32"/>
            <p:cNvCxnSpPr>
              <a:stCxn id="31" idx="3"/>
              <a:endCxn id="27" idx="7"/>
            </p:cNvCxnSpPr>
            <p:nvPr/>
          </p:nvCxnSpPr>
          <p:spPr>
            <a:xfrm rot="5400000">
              <a:off x="2742233" y="3548543"/>
              <a:ext cx="338258" cy="41317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5" idx="2"/>
              <a:endCxn id="23" idx="7"/>
            </p:cNvCxnSpPr>
            <p:nvPr/>
          </p:nvCxnSpPr>
          <p:spPr>
            <a:xfrm rot="10800000" flipV="1">
              <a:off x="1688222" y="2981735"/>
              <a:ext cx="526325" cy="32753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5" idx="6"/>
              <a:endCxn id="31" idx="1"/>
            </p:cNvCxnSpPr>
            <p:nvPr/>
          </p:nvCxnSpPr>
          <p:spPr>
            <a:xfrm>
              <a:off x="2573816" y="2981736"/>
              <a:ext cx="544133" cy="32753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直接连接符 39"/>
          <p:cNvCxnSpPr>
            <a:endCxn id="5" idx="7"/>
          </p:cNvCxnSpPr>
          <p:nvPr/>
        </p:nvCxnSpPr>
        <p:spPr>
          <a:xfrm rot="5400000">
            <a:off x="2482094" y="2610852"/>
            <a:ext cx="271627" cy="193410"/>
          </a:xfrm>
          <a:prstGeom prst="lin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5000628" y="2000240"/>
            <a:ext cx="17859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度之和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分支数</a:t>
            </a:r>
          </a:p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分支数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 algn="l"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18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18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18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en-US" altLang="zh-CN" sz="1800" baseline="-25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00628" y="3273982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度之和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1800" i="1" dirty="0" err="1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baseline="-25000" dirty="0" err="1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800" dirty="0" err="1">
                <a:latin typeface="Consolas" pitchFamily="49" charset="0"/>
                <a:cs typeface="Consolas" pitchFamily="49" charset="0"/>
              </a:rPr>
              <a:t>+2</a:t>
            </a:r>
            <a:r>
              <a:rPr lang="en-US" altLang="zh-CN" sz="1800" i="1" dirty="0" err="1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baseline="-25000" dirty="0" err="1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下箭头 42"/>
          <p:cNvSpPr/>
          <p:nvPr/>
        </p:nvSpPr>
        <p:spPr>
          <a:xfrm>
            <a:off x="5664768" y="4643446"/>
            <a:ext cx="171451" cy="42862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333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86314" y="4171898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2000" i="1" dirty="0" err="1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-25000" dirty="0" err="1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+2</a:t>
            </a:r>
            <a:r>
              <a:rPr lang="en-US" altLang="zh-CN" sz="2000" i="1" dirty="0" err="1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-25000" dirty="0" err="1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94846" y="5072074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下箭头 28"/>
          <p:cNvSpPr/>
          <p:nvPr/>
        </p:nvSpPr>
        <p:spPr>
          <a:xfrm>
            <a:off x="5643570" y="3714752"/>
            <a:ext cx="171451" cy="42862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333FF"/>
              </a:solidFill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8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animBg="1"/>
      <p:bldP spid="44" grpId="0"/>
      <p:bldP spid="45" grpId="0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8" name="Text Box 4" descr="羊皮纸"/>
          <p:cNvSpPr txBox="1">
            <a:spLocks noChangeArrowheads="1"/>
          </p:cNvSpPr>
          <p:nvPr/>
        </p:nvSpPr>
        <p:spPr bwMode="auto">
          <a:xfrm>
            <a:off x="357158" y="1357313"/>
            <a:ext cx="8424862" cy="3449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0" tIns="108000" bIns="108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66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 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通常利用二叉树的性质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，即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来求解这类问题，常利用以下关系求解：</a:t>
            </a:r>
            <a:endParaRPr lang="zh-CN" altLang="pt-BR" sz="2000" i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pt-BR" altLang="zh-CN" sz="20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pt-BR" altLang="zh-CN" sz="2000" i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pt-BR" altLang="zh-CN" sz="20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2000" baseline="-25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pt-BR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pt-BR" altLang="zh-CN" sz="20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2000" baseline="-25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pt-BR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pt-BR" altLang="zh-CN" sz="20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2000" baseline="-25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  <a:p>
            <a:pPr algn="l">
              <a:lnSpc>
                <a:spcPct val="150000"/>
              </a:lnSpc>
            </a:pPr>
            <a:r>
              <a:rPr lang="zh-CN" altLang="pt-BR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度之和</a:t>
            </a:r>
            <a:r>
              <a:rPr lang="pt-BR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pt-BR" altLang="zh-CN" sz="20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  <a:p>
            <a:pPr algn="l">
              <a:lnSpc>
                <a:spcPct val="150000"/>
              </a:lnSpc>
            </a:pPr>
            <a:r>
              <a:rPr lang="zh-CN" altLang="pt-BR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度之和</a:t>
            </a:r>
            <a:r>
              <a:rPr lang="pt-BR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pt-BR" altLang="zh-CN" sz="20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2000" baseline="-25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pt-BR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+2</a:t>
            </a:r>
            <a:r>
              <a:rPr lang="pt-BR" altLang="zh-CN" sz="20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2000" baseline="-25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  <a:p>
            <a:pPr algn="l">
              <a:lnSpc>
                <a:spcPct val="150000"/>
              </a:lnSpc>
            </a:pPr>
            <a:r>
              <a:rPr lang="zh-CN" altLang="pt-BR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所以有：</a:t>
            </a:r>
            <a:endParaRPr lang="zh-CN" altLang="en-US" sz="2000" i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2000" i="1" dirty="0">
                <a:solidFill>
                  <a:srgbClr val="FF0000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dirty="0">
                <a:solidFill>
                  <a:srgbClr val="FF0000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>
                <a:solidFill>
                  <a:srgbClr val="FF0000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+2</a:t>
            </a:r>
            <a:r>
              <a:rPr lang="en-US" altLang="zh-CN" sz="2000" i="1" dirty="0">
                <a:solidFill>
                  <a:srgbClr val="FF0000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>
                <a:solidFill>
                  <a:srgbClr val="FF0000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</a:p>
        </p:txBody>
      </p:sp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1714480" y="642918"/>
            <a:ext cx="5143536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求解一般二叉树结点个数方法归纳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9</a:t>
            </a:fld>
            <a:r>
              <a:rPr lang="en-US" altLang="zh-CN"/>
              <a:t>/50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3026</TotalTime>
  <Words>4027</Words>
  <Application>Microsoft Macintosh PowerPoint</Application>
  <PresentationFormat>On-screen Show (4:3)</PresentationFormat>
  <Paragraphs>813</Paragraphs>
  <Slides>50</Slides>
  <Notes>12</Notes>
  <HiddenSlides>3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2" baseType="lpstr">
      <vt:lpstr>仿宋</vt:lpstr>
      <vt:lpstr>楷体</vt:lpstr>
      <vt:lpstr>微软雅黑</vt:lpstr>
      <vt:lpstr>黑体</vt:lpstr>
      <vt:lpstr>宋体</vt:lpstr>
      <vt:lpstr>华文中宋</vt:lpstr>
      <vt:lpstr>方正启体简体</vt:lpstr>
      <vt:lpstr>Arial</vt:lpstr>
      <vt:lpstr>Calibri</vt:lpstr>
      <vt:lpstr>Consolas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Xingfeng LI</cp:lastModifiedBy>
  <cp:revision>1014</cp:revision>
  <dcterms:created xsi:type="dcterms:W3CDTF">2004-04-08T11:59:15Z</dcterms:created>
  <dcterms:modified xsi:type="dcterms:W3CDTF">2024-04-09T12:53:06Z</dcterms:modified>
</cp:coreProperties>
</file>