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10"/>
  </p:notesMasterIdLst>
  <p:sldIdLst>
    <p:sldId id="540" r:id="rId2"/>
    <p:sldId id="398" r:id="rId3"/>
    <p:sldId id="542" r:id="rId4"/>
    <p:sldId id="544" r:id="rId5"/>
    <p:sldId id="545" r:id="rId6"/>
    <p:sldId id="384" r:id="rId7"/>
    <p:sldId id="385" r:id="rId8"/>
    <p:sldId id="546" r:id="rId9"/>
    <p:sldId id="547" r:id="rId10"/>
    <p:sldId id="543" r:id="rId11"/>
    <p:sldId id="360" r:id="rId12"/>
    <p:sldId id="256" r:id="rId13"/>
    <p:sldId id="257" r:id="rId14"/>
    <p:sldId id="449" r:id="rId15"/>
    <p:sldId id="448" r:id="rId16"/>
    <p:sldId id="258" r:id="rId17"/>
    <p:sldId id="259" r:id="rId18"/>
    <p:sldId id="399" r:id="rId19"/>
    <p:sldId id="446" r:id="rId20"/>
    <p:sldId id="447" r:id="rId21"/>
    <p:sldId id="401" r:id="rId22"/>
    <p:sldId id="402" r:id="rId23"/>
    <p:sldId id="541" r:id="rId24"/>
    <p:sldId id="406" r:id="rId25"/>
    <p:sldId id="409" r:id="rId26"/>
    <p:sldId id="478" r:id="rId27"/>
    <p:sldId id="408" r:id="rId28"/>
    <p:sldId id="411" r:id="rId29"/>
    <p:sldId id="415" r:id="rId30"/>
    <p:sldId id="416" r:id="rId31"/>
    <p:sldId id="417" r:id="rId32"/>
    <p:sldId id="418" r:id="rId33"/>
    <p:sldId id="420" r:id="rId34"/>
    <p:sldId id="421" r:id="rId35"/>
    <p:sldId id="422" r:id="rId36"/>
    <p:sldId id="424" r:id="rId37"/>
    <p:sldId id="425" r:id="rId38"/>
    <p:sldId id="426" r:id="rId39"/>
    <p:sldId id="427" r:id="rId40"/>
    <p:sldId id="429" r:id="rId41"/>
    <p:sldId id="430" r:id="rId42"/>
    <p:sldId id="431" r:id="rId43"/>
    <p:sldId id="480" r:id="rId44"/>
    <p:sldId id="481" r:id="rId45"/>
    <p:sldId id="450" r:id="rId46"/>
    <p:sldId id="482"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277" r:id="rId60"/>
    <p:sldId id="474" r:id="rId61"/>
    <p:sldId id="519" r:id="rId62"/>
    <p:sldId id="520" r:id="rId63"/>
    <p:sldId id="521" r:id="rId64"/>
    <p:sldId id="548" r:id="rId65"/>
    <p:sldId id="325" r:id="rId66"/>
    <p:sldId id="518" r:id="rId67"/>
    <p:sldId id="412" r:id="rId68"/>
    <p:sldId id="522" r:id="rId69"/>
    <p:sldId id="414" r:id="rId70"/>
    <p:sldId id="523" r:id="rId71"/>
    <p:sldId id="282" r:id="rId72"/>
    <p:sldId id="487" r:id="rId73"/>
    <p:sldId id="283" r:id="rId74"/>
    <p:sldId id="500" r:id="rId75"/>
    <p:sldId id="284" r:id="rId76"/>
    <p:sldId id="285" r:id="rId77"/>
    <p:sldId id="501" r:id="rId78"/>
    <p:sldId id="290" r:id="rId79"/>
    <p:sldId id="291" r:id="rId80"/>
    <p:sldId id="502" r:id="rId81"/>
    <p:sldId id="292" r:id="rId82"/>
    <p:sldId id="293" r:id="rId83"/>
    <p:sldId id="503" r:id="rId84"/>
    <p:sldId id="294" r:id="rId85"/>
    <p:sldId id="295" r:id="rId86"/>
    <p:sldId id="296" r:id="rId87"/>
    <p:sldId id="504" r:id="rId88"/>
    <p:sldId id="297" r:id="rId89"/>
    <p:sldId id="505" r:id="rId90"/>
    <p:sldId id="298" r:id="rId91"/>
    <p:sldId id="299" r:id="rId92"/>
    <p:sldId id="300" r:id="rId93"/>
    <p:sldId id="524" r:id="rId94"/>
    <p:sldId id="525" r:id="rId95"/>
    <p:sldId id="529" r:id="rId96"/>
    <p:sldId id="530" r:id="rId97"/>
    <p:sldId id="531" r:id="rId98"/>
    <p:sldId id="532" r:id="rId99"/>
    <p:sldId id="533" r:id="rId100"/>
    <p:sldId id="534" r:id="rId101"/>
    <p:sldId id="535" r:id="rId102"/>
    <p:sldId id="536" r:id="rId103"/>
    <p:sldId id="528" r:id="rId104"/>
    <p:sldId id="537" r:id="rId105"/>
    <p:sldId id="538" r:id="rId106"/>
    <p:sldId id="539" r:id="rId107"/>
    <p:sldId id="526" r:id="rId108"/>
    <p:sldId id="527" r:id="rId109"/>
  </p:sldIdLst>
  <p:sldSz cx="9144000" cy="6858000" type="screen4x3"/>
  <p:notesSz cx="6858000" cy="9144000"/>
  <p:defaultTex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4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3300"/>
    <a:srgbClr val="33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0118" autoAdjust="0"/>
  </p:normalViewPr>
  <p:slideViewPr>
    <p:cSldViewPr>
      <p:cViewPr varScale="1">
        <p:scale>
          <a:sx n="68" d="100"/>
          <a:sy n="68" d="100"/>
        </p:scale>
        <p:origin x="2844" y="72"/>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solidFill>
                  <a:schemeClr val="tx1"/>
                </a:solidFill>
                <a:ea typeface="宋体" pitchFamily="2" charset="-122"/>
              </a:defRPr>
            </a:lvl1pPr>
          </a:lstStyle>
          <a:p>
            <a:endParaRPr lang="en-US" altLang="zh-CN"/>
          </a:p>
        </p:txBody>
      </p:sp>
      <p:sp>
        <p:nvSpPr>
          <p:cNvPr id="267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solidFill>
                  <a:schemeClr val="tx1"/>
                </a:solidFill>
                <a:ea typeface="宋体" pitchFamily="2" charset="-122"/>
              </a:defRPr>
            </a:lvl1pPr>
          </a:lstStyle>
          <a:p>
            <a:endParaRPr lang="en-US" altLang="zh-CN"/>
          </a:p>
        </p:txBody>
      </p:sp>
      <p:sp>
        <p:nvSpPr>
          <p:cNvPr id="267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7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7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solidFill>
                  <a:schemeClr val="tx1"/>
                </a:solidFill>
                <a:ea typeface="宋体" pitchFamily="2" charset="-122"/>
              </a:defRPr>
            </a:lvl1pPr>
          </a:lstStyle>
          <a:p>
            <a:endParaRPr lang="en-US" altLang="zh-CN"/>
          </a:p>
        </p:txBody>
      </p:sp>
      <p:sp>
        <p:nvSpPr>
          <p:cNvPr id="267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solidFill>
                  <a:schemeClr val="tx1"/>
                </a:solidFill>
                <a:ea typeface="宋体" pitchFamily="2" charset="-122"/>
              </a:defRPr>
            </a:lvl1pPr>
          </a:lstStyle>
          <a:p>
            <a:fld id="{0CED2C9B-1614-4416-AFE8-2E4682484FF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D1E2EF4-146E-47B5-A412-FFD548A1AB6A}" type="slidenum">
              <a:rPr lang="en-US" altLang="zh-CN" smtClean="0"/>
              <a:pPr/>
              <a:t>2</a:t>
            </a:fld>
            <a:endParaRPr lang="en-US" altLang="zh-CN"/>
          </a:p>
        </p:txBody>
      </p:sp>
    </p:spTree>
    <p:extLst>
      <p:ext uri="{BB962C8B-B14F-4D97-AF65-F5344CB8AC3E}">
        <p14:creationId xmlns:p14="http://schemas.microsoft.com/office/powerpoint/2010/main" val="162604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B35AB-2F13-4A05-9848-C524500D1488}" type="slidenum">
              <a:rPr lang="en-US" altLang="zh-CN"/>
              <a:pPr/>
              <a:t>16</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r>
              <a:rPr lang="en-US" altLang="zh-CN" dirty="0"/>
              <a:t>2. </a:t>
            </a:r>
            <a:r>
              <a:rPr lang="zh-CN" altLang="en-US" dirty="0"/>
              <a:t>销毁：初始条件是线性表</a:t>
            </a:r>
            <a:r>
              <a:rPr lang="en-US" altLang="zh-CN" dirty="0"/>
              <a:t>L</a:t>
            </a:r>
            <a:r>
              <a:rPr lang="zh-CN" altLang="en-US" dirty="0"/>
              <a:t>已经存在；操作结果是销毁线性表</a:t>
            </a:r>
            <a:r>
              <a:rPr lang="en-US" altLang="zh-CN" dirty="0"/>
              <a:t>L</a:t>
            </a:r>
            <a:r>
              <a:rPr lang="zh-CN" altLang="en-US" dirty="0"/>
              <a:t>；</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1419-3A93-44C5-95B5-11E1DE99E6FD}" type="slidenum">
              <a:rPr lang="en-US" altLang="zh-CN"/>
              <a:pPr/>
              <a:t>21</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A0E8C-A94F-41E6-AEBC-807585AAF2CF}" type="slidenum">
              <a:rPr lang="en-US" altLang="zh-CN"/>
              <a:pPr/>
              <a:t>22</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F99F1-EB58-42E6-A7A0-0E4840AF3AA3}" type="slidenum">
              <a:rPr lang="en-US" altLang="zh-CN"/>
              <a:pPr/>
              <a:t>24</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D44CA-C661-4344-B94D-DC1F7AE90F93}" type="slidenum">
              <a:rPr lang="en-US" altLang="zh-CN"/>
              <a:pPr/>
              <a:t>25</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r>
              <a:rPr lang="zh-CN" altLang="en-US" b="0" i="0" dirty="0">
                <a:solidFill>
                  <a:srgbClr val="0D0D0D"/>
                </a:solidFill>
                <a:effectLst/>
                <a:latin typeface="Söhne"/>
              </a:rPr>
              <a:t>动态内存分配函数</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52D8D-FF28-4695-BD4A-E880B5DE93BA}" type="slidenum">
              <a:rPr lang="en-US" altLang="zh-CN"/>
              <a:pPr/>
              <a:t>27</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29C7F-FB60-45D4-B710-62D9026AA9FF}" type="slidenum">
              <a:rPr lang="en-US" altLang="zh-CN"/>
              <a:pPr/>
              <a:t>28</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35F527-C4C2-4523-9D48-AB0EF134BBFF}" type="slidenum">
              <a:rPr lang="en-US" altLang="zh-CN"/>
              <a:pPr/>
              <a:t>49</a:t>
            </a:fld>
            <a:endParaRPr lang="en-US" altLang="zh-CN"/>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线性表的链式存储中，通常每个链表带有 一个头结点，并通过头结点的指针唯一标识该链表，称之头指针</a:t>
            </a:r>
            <a:r>
              <a:rPr lang="en-US" altLang="zh-CN" dirty="0"/>
              <a:t>(</a:t>
            </a:r>
            <a:r>
              <a:rPr lang="en-US" dirty="0"/>
              <a:t>head pointer)，</a:t>
            </a:r>
          </a:p>
          <a:p>
            <a:r>
              <a:rPr lang="zh-CN" altLang="en-US" dirty="0"/>
              <a:t>相应的指向首结点或者开始结点的指针称为首指针 </a:t>
            </a:r>
            <a:r>
              <a:rPr lang="en-US" altLang="zh-CN" dirty="0"/>
              <a:t>(</a:t>
            </a:r>
            <a:r>
              <a:rPr lang="en-US" dirty="0"/>
              <a:t>first pointer)，</a:t>
            </a:r>
          </a:p>
          <a:p>
            <a:r>
              <a:rPr lang="zh-CN" altLang="en-US" dirty="0"/>
              <a:t>指向尾结点的指针称为尾指针</a:t>
            </a:r>
            <a:r>
              <a:rPr lang="en-US" altLang="zh-CN" dirty="0"/>
              <a:t>(</a:t>
            </a:r>
            <a:r>
              <a:rPr lang="en-US" dirty="0"/>
              <a:t>tail pointer)。</a:t>
            </a:r>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60</a:t>
            </a:fld>
            <a:endParaRPr lang="zh-CN" altLang="en-US"/>
          </a:p>
        </p:txBody>
      </p:sp>
    </p:spTree>
    <p:extLst>
      <p:ext uri="{BB962C8B-B14F-4D97-AF65-F5344CB8AC3E}">
        <p14:creationId xmlns:p14="http://schemas.microsoft.com/office/powerpoint/2010/main" val="114769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63</a:t>
            </a:fld>
            <a:endParaRPr lang="zh-CN" altLang="en-US"/>
          </a:p>
        </p:txBody>
      </p:sp>
    </p:spTree>
    <p:extLst>
      <p:ext uri="{BB962C8B-B14F-4D97-AF65-F5344CB8AC3E}">
        <p14:creationId xmlns:p14="http://schemas.microsoft.com/office/powerpoint/2010/main" val="67242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7CA03-422F-4176-8E43-A5E55FCB4DFB}" type="slidenum">
              <a:rPr lang="en-US" altLang="zh-CN"/>
              <a:pPr/>
              <a:t>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0D0D0D"/>
                </a:solidFill>
                <a:effectLst/>
                <a:latin typeface="Söhne"/>
              </a:rPr>
              <a:t>这是由链式存储结构的特性所决定的。</a:t>
            </a:r>
            <a:endParaRPr lang="en-US" altLang="zh-CN" b="0" i="0" dirty="0">
              <a:solidFill>
                <a:srgbClr val="0D0D0D"/>
              </a:solidFill>
              <a:effectLst/>
              <a:latin typeface="Söhne"/>
            </a:endParaRPr>
          </a:p>
          <a:p>
            <a:pPr algn="l"/>
            <a:endParaRPr lang="zh-CN" altLang="en-US" b="0" i="0" dirty="0">
              <a:solidFill>
                <a:srgbClr val="0D0D0D"/>
              </a:solidFill>
              <a:effectLst/>
              <a:latin typeface="Söhne"/>
            </a:endParaRPr>
          </a:p>
          <a:p>
            <a:pPr algn="l"/>
            <a:r>
              <a:rPr lang="zh-CN" altLang="en-US" b="0" i="0" dirty="0">
                <a:solidFill>
                  <a:srgbClr val="0D0D0D"/>
                </a:solidFill>
                <a:effectLst/>
                <a:latin typeface="Söhne"/>
              </a:rPr>
              <a:t>在链式存储结构中，每个节点都包含了指向其后继节点的指针（通常称为</a:t>
            </a:r>
            <a:r>
              <a:rPr lang="en-US" b="0" i="0" dirty="0">
                <a:solidFill>
                  <a:srgbClr val="0D0D0D"/>
                </a:solidFill>
                <a:effectLst/>
                <a:latin typeface="Söhne"/>
              </a:rPr>
              <a:t>next</a:t>
            </a:r>
            <a:r>
              <a:rPr lang="zh-CN" altLang="en-US" b="0" i="0" dirty="0">
                <a:solidFill>
                  <a:srgbClr val="0D0D0D"/>
                </a:solidFill>
                <a:effectLst/>
                <a:latin typeface="Söhne"/>
              </a:rPr>
              <a:t>指针），但没有指向前驱节点的指针。因此，在访问一个节点时，我们可以通过其指针访问其后继节点，但无法直接访问其前驱节点，因为没有直接的指针指向它。</a:t>
            </a:r>
          </a:p>
          <a:p>
            <a:pPr algn="l"/>
            <a:r>
              <a:rPr lang="zh-CN" altLang="en-US" b="0" i="0" dirty="0">
                <a:solidFill>
                  <a:srgbClr val="0D0D0D"/>
                </a:solidFill>
                <a:effectLst/>
                <a:latin typeface="Söhne"/>
              </a:rPr>
              <a:t>这样设计的原因主要有两点：</a:t>
            </a:r>
          </a:p>
          <a:p>
            <a:pPr algn="l">
              <a:buFont typeface="+mj-lt"/>
              <a:buAutoNum type="arabicPeriod"/>
            </a:pPr>
            <a:r>
              <a:rPr lang="zh-CN" altLang="en-US" b="0" i="0" dirty="0">
                <a:solidFill>
                  <a:srgbClr val="0D0D0D"/>
                </a:solidFill>
                <a:effectLst/>
                <a:latin typeface="Söhne"/>
              </a:rPr>
              <a:t>空间效率：如果每个节点都包含指向其前驱节点的指针，将会占用额外的空间。在某些情况下，这种额外的空间开销是不必要的。</a:t>
            </a:r>
          </a:p>
          <a:p>
            <a:pPr algn="l">
              <a:buFont typeface="+mj-lt"/>
              <a:buAutoNum type="arabicPeriod"/>
            </a:pPr>
            <a:r>
              <a:rPr lang="zh-CN" altLang="en-US" b="0" i="0" dirty="0">
                <a:solidFill>
                  <a:srgbClr val="0D0D0D"/>
                </a:solidFill>
                <a:effectLst/>
                <a:latin typeface="Söhne"/>
              </a:rPr>
              <a:t>简化操作：大多数情况下，我们只需要访问当前节点及其后继节点，而不需要访问其前驱节点。通过只存储后继节点的指针，可以简化链表的操作，并减少了操作的复杂性。</a:t>
            </a:r>
          </a:p>
          <a:p>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66</a:t>
            </a:fld>
            <a:endParaRPr lang="zh-CN" altLang="en-US"/>
          </a:p>
        </p:txBody>
      </p:sp>
    </p:spTree>
    <p:extLst>
      <p:ext uri="{BB962C8B-B14F-4D97-AF65-F5344CB8AC3E}">
        <p14:creationId xmlns:p14="http://schemas.microsoft.com/office/powerpoint/2010/main" val="4289401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67</a:t>
            </a:fld>
            <a:endParaRPr lang="zh-CN" altLang="en-US"/>
          </a:p>
        </p:txBody>
      </p:sp>
    </p:spTree>
    <p:extLst>
      <p:ext uri="{BB962C8B-B14F-4D97-AF65-F5344CB8AC3E}">
        <p14:creationId xmlns:p14="http://schemas.microsoft.com/office/powerpoint/2010/main" val="391766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有无问题</a:t>
            </a:r>
            <a:r>
              <a:rPr lang="zh-CN" altLang="en-US" dirty="0"/>
              <a:t>！！！！</a:t>
            </a:r>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68</a:t>
            </a:fld>
            <a:endParaRPr lang="zh-CN" altLang="en-US"/>
          </a:p>
        </p:txBody>
      </p:sp>
    </p:spTree>
    <p:extLst>
      <p:ext uri="{BB962C8B-B14F-4D97-AF65-F5344CB8AC3E}">
        <p14:creationId xmlns:p14="http://schemas.microsoft.com/office/powerpoint/2010/main" val="4205050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72B1C0E-066D-4A40-95E6-B6E6C0C47BE6}" type="slidenum">
              <a:rPr lang="zh-CN" altLang="en-US" smtClean="0"/>
              <a:pPr/>
              <a:t>80</a:t>
            </a:fld>
            <a:endParaRPr lang="zh-CN" altLang="en-US"/>
          </a:p>
        </p:txBody>
      </p:sp>
    </p:spTree>
    <p:extLst>
      <p:ext uri="{BB962C8B-B14F-4D97-AF65-F5344CB8AC3E}">
        <p14:creationId xmlns:p14="http://schemas.microsoft.com/office/powerpoint/2010/main" val="703886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pPr/>
              <a:t>101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AF408-B4CC-40EF-963E-5320722B6176}" type="slidenum">
              <a:rPr lang="en-US" altLang="zh-CN"/>
              <a:pPr/>
              <a:t>5</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C3474-7505-464E-B6B1-E80EE52127B8}" type="slidenum">
              <a:rPr lang="en-US" altLang="zh-CN"/>
              <a:pPr/>
              <a:t>12</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022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8D77-8FFE-457A-9875-E6DC0AC27B09}" type="slidenum">
              <a:rPr lang="en-US" altLang="zh-CN"/>
              <a:pPr/>
              <a:t>13</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78D77-8FFE-457A-9875-E6DC0AC27B09}" type="slidenum">
              <a:rPr lang="en-US" altLang="zh-CN"/>
              <a:pPr/>
              <a:t>14</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a:t>提问：让大家列举一些线性表：</a:t>
            </a:r>
            <a:r>
              <a:rPr lang="en-US" altLang="zh-CN" dirty="0"/>
              <a:t>26</a:t>
            </a:r>
            <a:r>
              <a:rPr lang="zh-CN" altLang="en-US" dirty="0"/>
              <a:t>个字母表； 学生表等等</a:t>
            </a:r>
            <a:endParaRPr lang="zh-MO" altLang="en-US" dirty="0"/>
          </a:p>
        </p:txBody>
      </p:sp>
      <p:sp>
        <p:nvSpPr>
          <p:cNvPr id="4" name="投影片編號版面配置區 3"/>
          <p:cNvSpPr>
            <a:spLocks noGrp="1"/>
          </p:cNvSpPr>
          <p:nvPr>
            <p:ph type="sldNum" sz="quarter" idx="5"/>
          </p:nvPr>
        </p:nvSpPr>
        <p:spPr/>
        <p:txBody>
          <a:bodyPr/>
          <a:lstStyle/>
          <a:p>
            <a:fld id="{0CED2C9B-1614-4416-AFE8-2E4682484FFB}" type="slidenum">
              <a:rPr lang="en-US" altLang="zh-CN" smtClean="0"/>
              <a:pPr/>
              <a:t>15</a:t>
            </a:fld>
            <a:endParaRPr lang="en-US" altLang="zh-CN"/>
          </a:p>
        </p:txBody>
      </p:sp>
    </p:spTree>
    <p:extLst>
      <p:ext uri="{BB962C8B-B14F-4D97-AF65-F5344CB8AC3E}">
        <p14:creationId xmlns:p14="http://schemas.microsoft.com/office/powerpoint/2010/main" val="197538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BC067DFE-42A7-4CB5-93C4-F2F97DA7580C}" type="slidenum">
              <a:rPr lang="en-US" altLang="zh-CN" smtClean="0"/>
              <a:pPr/>
              <a:t>‹#›</a:t>
            </a:fld>
            <a:r>
              <a:rPr lang="en-US" altLang="zh-CN"/>
              <a:t>/10</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slide" Target="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98F5C327-287F-4D83-9944-F4B70A92DFA9}"/>
              </a:ext>
            </a:extLst>
          </p:cNvPr>
          <p:cNvSpPr txBox="1"/>
          <p:nvPr/>
        </p:nvSpPr>
        <p:spPr>
          <a:xfrm>
            <a:off x="395536" y="332656"/>
            <a:ext cx="2520280" cy="400110"/>
          </a:xfrm>
          <a:prstGeom prst="rect">
            <a:avLst/>
          </a:prstGeom>
          <a:noFill/>
        </p:spPr>
        <p:txBody>
          <a:bodyPr wrap="square" rtlCol="0">
            <a:spAutoFit/>
          </a:bodyPr>
          <a:lstStyle/>
          <a:p>
            <a:r>
              <a:rPr lang="zh-CN" altLang="en-US" dirty="0"/>
              <a:t>知识回顾</a:t>
            </a:r>
            <a:endParaRPr lang="zh-MO" altLang="en-US" dirty="0"/>
          </a:p>
        </p:txBody>
      </p:sp>
      <p:sp>
        <p:nvSpPr>
          <p:cNvPr id="4" name="文字方塊 3">
            <a:extLst>
              <a:ext uri="{FF2B5EF4-FFF2-40B4-BE49-F238E27FC236}">
                <a16:creationId xmlns:a16="http://schemas.microsoft.com/office/drawing/2014/main" id="{ABD98056-689C-40F7-B58C-49CA6FF545FB}"/>
              </a:ext>
            </a:extLst>
          </p:cNvPr>
          <p:cNvSpPr txBox="1"/>
          <p:nvPr/>
        </p:nvSpPr>
        <p:spPr>
          <a:xfrm>
            <a:off x="179512" y="2366824"/>
            <a:ext cx="576064" cy="1077218"/>
          </a:xfrm>
          <a:prstGeom prst="rect">
            <a:avLst/>
          </a:prstGeom>
          <a:noFill/>
        </p:spPr>
        <p:txBody>
          <a:bodyPr wrap="square" rtlCol="0">
            <a:spAutoFit/>
          </a:bodyPr>
          <a:lstStyle/>
          <a:p>
            <a:r>
              <a:rPr lang="zh-CN" altLang="en-US" sz="1600" dirty="0"/>
              <a:t>数据结构</a:t>
            </a:r>
            <a:endParaRPr lang="zh-MO" altLang="en-US" sz="1600" dirty="0"/>
          </a:p>
        </p:txBody>
      </p:sp>
      <p:sp>
        <p:nvSpPr>
          <p:cNvPr id="5" name="左大括弧 4">
            <a:extLst>
              <a:ext uri="{FF2B5EF4-FFF2-40B4-BE49-F238E27FC236}">
                <a16:creationId xmlns:a16="http://schemas.microsoft.com/office/drawing/2014/main" id="{E7295D90-CFE3-4CFC-8391-5B570A5C3DBF}"/>
              </a:ext>
            </a:extLst>
          </p:cNvPr>
          <p:cNvSpPr/>
          <p:nvPr/>
        </p:nvSpPr>
        <p:spPr>
          <a:xfrm>
            <a:off x="611560" y="1484784"/>
            <a:ext cx="648072" cy="2880320"/>
          </a:xfrm>
          <a:prstGeom prst="leftBrac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MO" altLang="en-US"/>
          </a:p>
        </p:txBody>
      </p:sp>
      <p:sp>
        <p:nvSpPr>
          <p:cNvPr id="6" name="文字方塊 5">
            <a:extLst>
              <a:ext uri="{FF2B5EF4-FFF2-40B4-BE49-F238E27FC236}">
                <a16:creationId xmlns:a16="http://schemas.microsoft.com/office/drawing/2014/main" id="{9DF085D2-4B67-429F-AB9D-9C30790C63BB}"/>
              </a:ext>
            </a:extLst>
          </p:cNvPr>
          <p:cNvSpPr txBox="1"/>
          <p:nvPr/>
        </p:nvSpPr>
        <p:spPr>
          <a:xfrm>
            <a:off x="1281816" y="1340768"/>
            <a:ext cx="1489983" cy="307777"/>
          </a:xfrm>
          <a:prstGeom prst="rect">
            <a:avLst/>
          </a:prstGeom>
          <a:noFill/>
        </p:spPr>
        <p:txBody>
          <a:bodyPr wrap="square" rtlCol="0">
            <a:spAutoFit/>
          </a:bodyPr>
          <a:lstStyle/>
          <a:p>
            <a:r>
              <a:rPr lang="zh-CN" altLang="en-US" sz="1400" dirty="0"/>
              <a:t>数据的逻辑结构</a:t>
            </a:r>
            <a:endParaRPr lang="zh-MO" altLang="en-US" sz="1400" dirty="0"/>
          </a:p>
        </p:txBody>
      </p:sp>
      <p:sp>
        <p:nvSpPr>
          <p:cNvPr id="7" name="文字方塊 6">
            <a:extLst>
              <a:ext uri="{FF2B5EF4-FFF2-40B4-BE49-F238E27FC236}">
                <a16:creationId xmlns:a16="http://schemas.microsoft.com/office/drawing/2014/main" id="{09A462E6-3D2D-4F8F-A4B3-C3A591B5CE97}"/>
              </a:ext>
            </a:extLst>
          </p:cNvPr>
          <p:cNvSpPr txBox="1"/>
          <p:nvPr/>
        </p:nvSpPr>
        <p:spPr>
          <a:xfrm>
            <a:off x="1281816" y="2972348"/>
            <a:ext cx="1489983" cy="307777"/>
          </a:xfrm>
          <a:prstGeom prst="rect">
            <a:avLst/>
          </a:prstGeom>
          <a:noFill/>
        </p:spPr>
        <p:txBody>
          <a:bodyPr wrap="square" rtlCol="0">
            <a:spAutoFit/>
          </a:bodyPr>
          <a:lstStyle/>
          <a:p>
            <a:r>
              <a:rPr lang="zh-CN" altLang="en-US" sz="1400" dirty="0"/>
              <a:t>数据的存储结构</a:t>
            </a:r>
            <a:endParaRPr lang="zh-MO" altLang="en-US" sz="1400" dirty="0"/>
          </a:p>
        </p:txBody>
      </p:sp>
      <p:sp>
        <p:nvSpPr>
          <p:cNvPr id="8" name="文字方塊 7">
            <a:extLst>
              <a:ext uri="{FF2B5EF4-FFF2-40B4-BE49-F238E27FC236}">
                <a16:creationId xmlns:a16="http://schemas.microsoft.com/office/drawing/2014/main" id="{3F6FDFF9-466F-4B11-81CC-24223789383B}"/>
              </a:ext>
            </a:extLst>
          </p:cNvPr>
          <p:cNvSpPr txBox="1"/>
          <p:nvPr/>
        </p:nvSpPr>
        <p:spPr>
          <a:xfrm>
            <a:off x="1281816" y="4089139"/>
            <a:ext cx="1489983" cy="307777"/>
          </a:xfrm>
          <a:prstGeom prst="rect">
            <a:avLst/>
          </a:prstGeom>
          <a:noFill/>
        </p:spPr>
        <p:txBody>
          <a:bodyPr wrap="square" rtlCol="0">
            <a:spAutoFit/>
          </a:bodyPr>
          <a:lstStyle/>
          <a:p>
            <a:r>
              <a:rPr lang="zh-CN" altLang="en-US" sz="1400" dirty="0"/>
              <a:t>数据的运算</a:t>
            </a:r>
            <a:endParaRPr lang="zh-MO" altLang="en-US" sz="1400" dirty="0"/>
          </a:p>
        </p:txBody>
      </p:sp>
      <p:sp>
        <p:nvSpPr>
          <p:cNvPr id="9" name="左大括弧 8">
            <a:extLst>
              <a:ext uri="{FF2B5EF4-FFF2-40B4-BE49-F238E27FC236}">
                <a16:creationId xmlns:a16="http://schemas.microsoft.com/office/drawing/2014/main" id="{C28F67BE-5B8D-45E0-B0AF-CC071EE57718}"/>
              </a:ext>
            </a:extLst>
          </p:cNvPr>
          <p:cNvSpPr/>
          <p:nvPr/>
        </p:nvSpPr>
        <p:spPr>
          <a:xfrm>
            <a:off x="2771799" y="836712"/>
            <a:ext cx="504057" cy="1440160"/>
          </a:xfrm>
          <a:prstGeom prst="leftBrac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MO" altLang="en-US"/>
          </a:p>
        </p:txBody>
      </p:sp>
      <p:sp>
        <p:nvSpPr>
          <p:cNvPr id="11" name="文字方塊 10">
            <a:extLst>
              <a:ext uri="{FF2B5EF4-FFF2-40B4-BE49-F238E27FC236}">
                <a16:creationId xmlns:a16="http://schemas.microsoft.com/office/drawing/2014/main" id="{4CAD5308-4018-494C-93FC-33A86DC0863A}"/>
              </a:ext>
            </a:extLst>
          </p:cNvPr>
          <p:cNvSpPr txBox="1"/>
          <p:nvPr/>
        </p:nvSpPr>
        <p:spPr>
          <a:xfrm>
            <a:off x="3275856" y="682823"/>
            <a:ext cx="1489983" cy="307777"/>
          </a:xfrm>
          <a:prstGeom prst="rect">
            <a:avLst/>
          </a:prstGeom>
          <a:noFill/>
        </p:spPr>
        <p:txBody>
          <a:bodyPr wrap="square" rtlCol="0">
            <a:spAutoFit/>
          </a:bodyPr>
          <a:lstStyle/>
          <a:p>
            <a:r>
              <a:rPr lang="zh-CN" altLang="en-US" sz="1400" dirty="0"/>
              <a:t>集合</a:t>
            </a:r>
            <a:endParaRPr lang="zh-MO" altLang="en-US" sz="1400" dirty="0"/>
          </a:p>
        </p:txBody>
      </p:sp>
      <p:sp>
        <p:nvSpPr>
          <p:cNvPr id="12" name="文字方塊 11">
            <a:extLst>
              <a:ext uri="{FF2B5EF4-FFF2-40B4-BE49-F238E27FC236}">
                <a16:creationId xmlns:a16="http://schemas.microsoft.com/office/drawing/2014/main" id="{D72CB304-FB3A-4AC9-860D-37351368A376}"/>
              </a:ext>
            </a:extLst>
          </p:cNvPr>
          <p:cNvSpPr txBox="1"/>
          <p:nvPr/>
        </p:nvSpPr>
        <p:spPr>
          <a:xfrm>
            <a:off x="3275855" y="1126358"/>
            <a:ext cx="1489983" cy="307777"/>
          </a:xfrm>
          <a:prstGeom prst="rect">
            <a:avLst/>
          </a:prstGeom>
          <a:noFill/>
        </p:spPr>
        <p:txBody>
          <a:bodyPr wrap="square" rtlCol="0">
            <a:spAutoFit/>
          </a:bodyPr>
          <a:lstStyle/>
          <a:p>
            <a:r>
              <a:rPr lang="zh-CN" altLang="en-US" sz="1400" dirty="0"/>
              <a:t>线性结构</a:t>
            </a:r>
            <a:endParaRPr lang="zh-MO" altLang="en-US" sz="1400" dirty="0"/>
          </a:p>
        </p:txBody>
      </p:sp>
      <p:sp>
        <p:nvSpPr>
          <p:cNvPr id="13" name="文字方塊 12">
            <a:extLst>
              <a:ext uri="{FF2B5EF4-FFF2-40B4-BE49-F238E27FC236}">
                <a16:creationId xmlns:a16="http://schemas.microsoft.com/office/drawing/2014/main" id="{CDBF7F35-E18A-451E-ABEB-37A1EEF41145}"/>
              </a:ext>
            </a:extLst>
          </p:cNvPr>
          <p:cNvSpPr txBox="1"/>
          <p:nvPr/>
        </p:nvSpPr>
        <p:spPr>
          <a:xfrm>
            <a:off x="3275855" y="1547726"/>
            <a:ext cx="1489983" cy="307777"/>
          </a:xfrm>
          <a:prstGeom prst="rect">
            <a:avLst/>
          </a:prstGeom>
          <a:noFill/>
        </p:spPr>
        <p:txBody>
          <a:bodyPr wrap="square" rtlCol="0">
            <a:spAutoFit/>
          </a:bodyPr>
          <a:lstStyle/>
          <a:p>
            <a:r>
              <a:rPr lang="zh-CN" altLang="en-US" sz="1400" dirty="0"/>
              <a:t>树形结构</a:t>
            </a:r>
            <a:endParaRPr lang="zh-MO" altLang="en-US" sz="1400" dirty="0"/>
          </a:p>
        </p:txBody>
      </p:sp>
      <p:sp>
        <p:nvSpPr>
          <p:cNvPr id="14" name="文字方塊 13">
            <a:extLst>
              <a:ext uri="{FF2B5EF4-FFF2-40B4-BE49-F238E27FC236}">
                <a16:creationId xmlns:a16="http://schemas.microsoft.com/office/drawing/2014/main" id="{901893F4-3CBC-4F2B-833F-C20C024E77DF}"/>
              </a:ext>
            </a:extLst>
          </p:cNvPr>
          <p:cNvSpPr txBox="1"/>
          <p:nvPr/>
        </p:nvSpPr>
        <p:spPr>
          <a:xfrm>
            <a:off x="3298040" y="2050239"/>
            <a:ext cx="1489983" cy="307777"/>
          </a:xfrm>
          <a:prstGeom prst="rect">
            <a:avLst/>
          </a:prstGeom>
          <a:noFill/>
        </p:spPr>
        <p:txBody>
          <a:bodyPr wrap="square" rtlCol="0">
            <a:spAutoFit/>
          </a:bodyPr>
          <a:lstStyle/>
          <a:p>
            <a:r>
              <a:rPr lang="zh-CN" altLang="en-US" sz="1400" dirty="0"/>
              <a:t>图形结构</a:t>
            </a:r>
            <a:endParaRPr lang="zh-MO" altLang="en-US" sz="1400" dirty="0"/>
          </a:p>
        </p:txBody>
      </p:sp>
      <p:sp>
        <p:nvSpPr>
          <p:cNvPr id="17" name="左大括弧 16">
            <a:extLst>
              <a:ext uri="{FF2B5EF4-FFF2-40B4-BE49-F238E27FC236}">
                <a16:creationId xmlns:a16="http://schemas.microsoft.com/office/drawing/2014/main" id="{6E80B599-ED43-4D35-B910-C86B1AB00166}"/>
              </a:ext>
            </a:extLst>
          </p:cNvPr>
          <p:cNvSpPr/>
          <p:nvPr/>
        </p:nvSpPr>
        <p:spPr>
          <a:xfrm>
            <a:off x="2771798" y="2566518"/>
            <a:ext cx="504057" cy="1119439"/>
          </a:xfrm>
          <a:prstGeom prst="leftBrac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MO" altLang="en-US"/>
          </a:p>
        </p:txBody>
      </p:sp>
      <p:sp>
        <p:nvSpPr>
          <p:cNvPr id="18" name="文字方塊 17">
            <a:extLst>
              <a:ext uri="{FF2B5EF4-FFF2-40B4-BE49-F238E27FC236}">
                <a16:creationId xmlns:a16="http://schemas.microsoft.com/office/drawing/2014/main" id="{361737EC-AA22-41F2-A96F-948E6AF1489B}"/>
              </a:ext>
            </a:extLst>
          </p:cNvPr>
          <p:cNvSpPr txBox="1"/>
          <p:nvPr/>
        </p:nvSpPr>
        <p:spPr>
          <a:xfrm>
            <a:off x="3298038" y="2585199"/>
            <a:ext cx="1489983" cy="307777"/>
          </a:xfrm>
          <a:prstGeom prst="rect">
            <a:avLst/>
          </a:prstGeom>
          <a:noFill/>
        </p:spPr>
        <p:txBody>
          <a:bodyPr wrap="square" rtlCol="0">
            <a:spAutoFit/>
          </a:bodyPr>
          <a:lstStyle/>
          <a:p>
            <a:r>
              <a:rPr lang="zh-CN" altLang="en-US" sz="1400" dirty="0"/>
              <a:t>顺序存储</a:t>
            </a:r>
            <a:endParaRPr lang="zh-MO" altLang="en-US" sz="1400" dirty="0"/>
          </a:p>
        </p:txBody>
      </p:sp>
      <p:sp>
        <p:nvSpPr>
          <p:cNvPr id="19" name="文字方塊 18">
            <a:extLst>
              <a:ext uri="{FF2B5EF4-FFF2-40B4-BE49-F238E27FC236}">
                <a16:creationId xmlns:a16="http://schemas.microsoft.com/office/drawing/2014/main" id="{8524016D-5E69-4B01-94A8-BB2628DDC56F}"/>
              </a:ext>
            </a:extLst>
          </p:cNvPr>
          <p:cNvSpPr txBox="1"/>
          <p:nvPr/>
        </p:nvSpPr>
        <p:spPr>
          <a:xfrm>
            <a:off x="3275854" y="3373493"/>
            <a:ext cx="1489983" cy="307777"/>
          </a:xfrm>
          <a:prstGeom prst="rect">
            <a:avLst/>
          </a:prstGeom>
          <a:noFill/>
        </p:spPr>
        <p:txBody>
          <a:bodyPr wrap="square" rtlCol="0">
            <a:spAutoFit/>
          </a:bodyPr>
          <a:lstStyle/>
          <a:p>
            <a:r>
              <a:rPr lang="zh-CN" altLang="en-US" sz="1400" dirty="0"/>
              <a:t>链式存储</a:t>
            </a:r>
            <a:endParaRPr lang="zh-MO" altLang="en-US" sz="1400" dirty="0"/>
          </a:p>
        </p:txBody>
      </p:sp>
      <p:sp>
        <p:nvSpPr>
          <p:cNvPr id="20" name="文字方塊 19">
            <a:extLst>
              <a:ext uri="{FF2B5EF4-FFF2-40B4-BE49-F238E27FC236}">
                <a16:creationId xmlns:a16="http://schemas.microsoft.com/office/drawing/2014/main" id="{EAC405E8-3527-4EEA-ADAD-C1B5806E800F}"/>
              </a:ext>
            </a:extLst>
          </p:cNvPr>
          <p:cNvSpPr txBox="1"/>
          <p:nvPr/>
        </p:nvSpPr>
        <p:spPr>
          <a:xfrm>
            <a:off x="2574744" y="4068969"/>
            <a:ext cx="3797459" cy="307777"/>
          </a:xfrm>
          <a:prstGeom prst="rect">
            <a:avLst/>
          </a:prstGeom>
          <a:noFill/>
        </p:spPr>
        <p:txBody>
          <a:bodyPr wrap="square" rtlCol="0">
            <a:spAutoFit/>
          </a:bodyPr>
          <a:lstStyle/>
          <a:p>
            <a:r>
              <a:rPr lang="zh-CN" altLang="en-US" sz="1400" dirty="0"/>
              <a:t>检索，排序，插入，删除，修改</a:t>
            </a:r>
            <a:endParaRPr lang="zh-MO" altLang="en-US" sz="1400" dirty="0"/>
          </a:p>
        </p:txBody>
      </p:sp>
    </p:spTree>
    <p:extLst>
      <p:ext uri="{BB962C8B-B14F-4D97-AF65-F5344CB8AC3E}">
        <p14:creationId xmlns:p14="http://schemas.microsoft.com/office/powerpoint/2010/main" val="177299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428596" y="1357298"/>
            <a:ext cx="8501122" cy="430759"/>
          </a:xfrm>
          <a:prstGeom prst="rect">
            <a:avLst/>
          </a:prstGeom>
          <a:noFill/>
          <a:ln w="9525">
            <a:noFill/>
            <a:miter lim="800000"/>
            <a:headEnd/>
            <a:tailEnd/>
          </a:ln>
          <a:effectLst/>
        </p:spPr>
        <p:txBody>
          <a:bodyPr wrap="square">
            <a:spAutoFit/>
          </a:bodyPr>
          <a:lstStyle/>
          <a:p>
            <a:pPr>
              <a:lnSpc>
                <a:spcPct val="120000"/>
              </a:lnSpc>
            </a:pPr>
            <a:r>
              <a:rPr lang="en-US" altLang="zh-CN" sz="2000" dirty="0">
                <a:solidFill>
                  <a:srgbClr val="FF0000"/>
                </a:solidFill>
                <a:latin typeface="Consolas" pitchFamily="49" charset="0"/>
                <a:ea typeface="黑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6</a:t>
            </a:r>
            <a:r>
              <a:rPr lang="en-US" altLang="zh-CN" sz="2000" dirty="0">
                <a:solidFill>
                  <a:srgbClr val="FF0000"/>
                </a:solidFill>
                <a:latin typeface="Consolas" pitchFamily="49" charset="0"/>
                <a:ea typeface="黑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设计一个算法：求一元二次方程</a:t>
            </a:r>
            <a:r>
              <a:rPr lang="en-US" altLang="zh-CN" sz="2000" i="1" dirty="0" err="1">
                <a:solidFill>
                  <a:srgbClr val="0000FF"/>
                </a:solidFill>
                <a:latin typeface="Consolas" pitchFamily="49" charset="0"/>
                <a:ea typeface="楷体" pitchFamily="49" charset="-122"/>
                <a:cs typeface="Consolas" pitchFamily="49" charset="0"/>
              </a:rPr>
              <a:t>ax</a:t>
            </a:r>
            <a:r>
              <a:rPr lang="en-US" altLang="zh-CN" sz="2000" baseline="30000" dirty="0" err="1">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bx</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的根。      </a:t>
            </a:r>
          </a:p>
        </p:txBody>
      </p:sp>
      <p:sp>
        <p:nvSpPr>
          <p:cNvPr id="26638" name="Text Box 14"/>
          <p:cNvSpPr txBox="1">
            <a:spLocks noChangeArrowheads="1"/>
          </p:cNvSpPr>
          <p:nvPr/>
        </p:nvSpPr>
        <p:spPr bwMode="auto">
          <a:xfrm>
            <a:off x="755650" y="2498366"/>
            <a:ext cx="7959754" cy="407676"/>
          </a:xfrm>
          <a:prstGeom prst="rect">
            <a:avLst/>
          </a:prstGeom>
          <a:noFill/>
          <a:ln w="9525" algn="ctr">
            <a:noFill/>
            <a:miter lim="800000"/>
            <a:headEnd/>
            <a:tailEnd/>
          </a:ln>
          <a:effectLst/>
        </p:spPr>
        <p:txBody>
          <a:bodyPr wrap="square">
            <a:spAutoFit/>
          </a:bodyPr>
          <a:lstStyle/>
          <a:p>
            <a:r>
              <a:rPr lang="zh-CN" altLang="en-US" sz="2000">
                <a:solidFill>
                  <a:srgbClr val="0000FF"/>
                </a:solidFill>
                <a:latin typeface="Consolas" pitchFamily="49" charset="0"/>
                <a:ea typeface="楷体" pitchFamily="49" charset="-122"/>
                <a:cs typeface="Consolas" pitchFamily="49" charset="0"/>
              </a:rPr>
              <a:t>算法可以采用自然语言、流程图或者表格</a:t>
            </a:r>
            <a:r>
              <a:rPr lang="zh-CN" altLang="en-US" sz="2000" dirty="0">
                <a:solidFill>
                  <a:srgbClr val="0000FF"/>
                </a:solidFill>
                <a:latin typeface="Consolas" pitchFamily="49" charset="0"/>
                <a:ea typeface="楷体" pitchFamily="49" charset="-122"/>
                <a:cs typeface="Consolas" pitchFamily="49" charset="0"/>
              </a:rPr>
              <a:t>方式等</a:t>
            </a:r>
            <a:r>
              <a:rPr lang="zh-CN" altLang="en-US" sz="2000">
                <a:solidFill>
                  <a:srgbClr val="0000FF"/>
                </a:solidFill>
                <a:latin typeface="Consolas" pitchFamily="49" charset="0"/>
                <a:ea typeface="楷体" pitchFamily="49" charset="-122"/>
                <a:cs typeface="Consolas" pitchFamily="49" charset="0"/>
              </a:rPr>
              <a:t>来描述。</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9EB82ADC-86F9-4083-A975-DECCCA18E059}" type="slidenum">
              <a:rPr lang="en-US" altLang="zh-CN" smtClean="0"/>
              <a:pPr/>
              <a:t>10</a:t>
            </a:fld>
            <a:r>
              <a:rPr lang="en-US" altLang="zh-CN"/>
              <a:t>/23</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1952625" y="457993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5" name="Rectangle 5"/>
          <p:cNvSpPr>
            <a:spLocks noChangeArrowheads="1"/>
          </p:cNvSpPr>
          <p:nvPr/>
        </p:nvSpPr>
        <p:spPr bwMode="auto">
          <a:xfrm>
            <a:off x="2312988" y="457993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66" name="Line 6"/>
          <p:cNvSpPr>
            <a:spLocks noChangeShapeType="1"/>
          </p:cNvSpPr>
          <p:nvPr/>
        </p:nvSpPr>
        <p:spPr bwMode="auto">
          <a:xfrm>
            <a:off x="1604963" y="4759325"/>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92168" name="Rectangle 8"/>
          <p:cNvSpPr>
            <a:spLocks noChangeArrowheads="1"/>
          </p:cNvSpPr>
          <p:nvPr/>
        </p:nvSpPr>
        <p:spPr bwMode="auto">
          <a:xfrm>
            <a:off x="2530475"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69" name="Rectangle 9"/>
          <p:cNvSpPr>
            <a:spLocks noChangeArrowheads="1"/>
          </p:cNvSpPr>
          <p:nvPr/>
        </p:nvSpPr>
        <p:spPr bwMode="auto">
          <a:xfrm>
            <a:off x="2890838"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1" name="Rectangle 11"/>
          <p:cNvSpPr>
            <a:spLocks noChangeArrowheads="1"/>
          </p:cNvSpPr>
          <p:nvPr/>
        </p:nvSpPr>
        <p:spPr bwMode="auto">
          <a:xfrm>
            <a:off x="3598863"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2" name="Rectangle 12"/>
          <p:cNvSpPr>
            <a:spLocks noChangeArrowheads="1"/>
          </p:cNvSpPr>
          <p:nvPr/>
        </p:nvSpPr>
        <p:spPr bwMode="auto">
          <a:xfrm>
            <a:off x="3959225"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73" name="Line 13"/>
          <p:cNvSpPr>
            <a:spLocks noChangeShapeType="1"/>
          </p:cNvSpPr>
          <p:nvPr/>
        </p:nvSpPr>
        <p:spPr bwMode="auto">
          <a:xfrm>
            <a:off x="3108959" y="3705225"/>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92174" name="Rectangle 14"/>
          <p:cNvSpPr>
            <a:spLocks noChangeArrowheads="1"/>
          </p:cNvSpPr>
          <p:nvPr/>
        </p:nvSpPr>
        <p:spPr bwMode="auto">
          <a:xfrm>
            <a:off x="5637225" y="352583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75" name="Rectangle 15"/>
          <p:cNvSpPr>
            <a:spLocks noChangeArrowheads="1"/>
          </p:cNvSpPr>
          <p:nvPr/>
        </p:nvSpPr>
        <p:spPr bwMode="auto">
          <a:xfrm>
            <a:off x="5997587" y="352583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92176" name="Freeform 16"/>
          <p:cNvSpPr>
            <a:spLocks/>
          </p:cNvSpPr>
          <p:nvPr/>
        </p:nvSpPr>
        <p:spPr bwMode="auto">
          <a:xfrm>
            <a:off x="5162562" y="3703638"/>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92179" name="Text Box 19"/>
          <p:cNvSpPr txBox="1">
            <a:spLocks noChangeArrowheads="1"/>
          </p:cNvSpPr>
          <p:nvPr/>
        </p:nvSpPr>
        <p:spPr bwMode="auto">
          <a:xfrm>
            <a:off x="2428860" y="2786058"/>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92180" name="Freeform 20"/>
          <p:cNvSpPr>
            <a:spLocks/>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92181" name="Text Box 21"/>
          <p:cNvSpPr txBox="1">
            <a:spLocks noChangeArrowheads="1"/>
          </p:cNvSpPr>
          <p:nvPr/>
        </p:nvSpPr>
        <p:spPr bwMode="auto">
          <a:xfrm>
            <a:off x="4716463" y="3284538"/>
            <a:ext cx="427041"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92183" name="Rectangle 23"/>
          <p:cNvSpPr>
            <a:spLocks noChangeArrowheads="1"/>
          </p:cNvSpPr>
          <p:nvPr/>
        </p:nvSpPr>
        <p:spPr bwMode="auto">
          <a:xfrm>
            <a:off x="1952625" y="522128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92184" name="Rectangle 24"/>
          <p:cNvSpPr>
            <a:spLocks noChangeArrowheads="1"/>
          </p:cNvSpPr>
          <p:nvPr/>
        </p:nvSpPr>
        <p:spPr bwMode="auto">
          <a:xfrm>
            <a:off x="2312988" y="522128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2185" name="Line 25"/>
          <p:cNvSpPr>
            <a:spLocks noChangeShapeType="1"/>
          </p:cNvSpPr>
          <p:nvPr/>
        </p:nvSpPr>
        <p:spPr bwMode="auto">
          <a:xfrm>
            <a:off x="1604963" y="5400675"/>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2" name="Group 34"/>
          <p:cNvGrpSpPr>
            <a:grpSpLocks/>
          </p:cNvGrpSpPr>
          <p:nvPr/>
        </p:nvGrpSpPr>
        <p:grpSpPr bwMode="auto">
          <a:xfrm>
            <a:off x="2746378" y="3932238"/>
            <a:ext cx="2468564" cy="1368425"/>
            <a:chOff x="1730" y="1842"/>
            <a:chExt cx="1555" cy="862"/>
          </a:xfrm>
        </p:grpSpPr>
        <p:sp>
          <p:nvSpPr>
            <p:cNvPr id="92188"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B050"/>
                  </a:solidFill>
                  <a:latin typeface="仿宋" pitchFamily="49" charset="-122"/>
                  <a:ea typeface="仿宋" pitchFamily="49" charset="-122"/>
                  <a:cs typeface="Consolas" pitchFamily="49" charset="0"/>
                </a:rPr>
                <a:t>头插法建表</a:t>
              </a:r>
            </a:p>
          </p:txBody>
        </p:sp>
      </p:grpSp>
      <p:grpSp>
        <p:nvGrpSpPr>
          <p:cNvPr id="3" name="Group 33"/>
          <p:cNvGrpSpPr>
            <a:grpSpLocks/>
          </p:cNvGrpSpPr>
          <p:nvPr/>
        </p:nvGrpSpPr>
        <p:grpSpPr bwMode="auto">
          <a:xfrm>
            <a:off x="1692275" y="4003675"/>
            <a:ext cx="1871663" cy="647700"/>
            <a:chOff x="1066" y="1887"/>
            <a:chExt cx="1179" cy="408"/>
          </a:xfrm>
        </p:grpSpPr>
        <p:sp>
          <p:nvSpPr>
            <p:cNvPr id="92187"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B050"/>
                  </a:solidFill>
                  <a:latin typeface="仿宋" pitchFamily="49" charset="-122"/>
                  <a:ea typeface="仿宋" pitchFamily="49" charset="-122"/>
                  <a:cs typeface="Consolas" pitchFamily="49" charset="0"/>
                </a:rPr>
                <a:t>尾插法建表</a:t>
              </a:r>
            </a:p>
          </p:txBody>
        </p:sp>
      </p:grpSp>
      <p:sp>
        <p:nvSpPr>
          <p:cNvPr id="92191" name="Line 31"/>
          <p:cNvSpPr>
            <a:spLocks noChangeShapeType="1"/>
          </p:cNvSpPr>
          <p:nvPr/>
        </p:nvSpPr>
        <p:spPr bwMode="auto">
          <a:xfrm>
            <a:off x="2700338" y="3141663"/>
            <a:ext cx="0" cy="35877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1" name="TextBox 30"/>
          <p:cNvSpPr txBox="1"/>
          <p:nvPr/>
        </p:nvSpPr>
        <p:spPr>
          <a:xfrm>
            <a:off x="142844" y="908214"/>
            <a:ext cx="8858312" cy="144921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just">
              <a:spcBef>
                <a:spcPct val="500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利用原单链表</a:t>
            </a:r>
            <a:r>
              <a:rPr kumimoji="1" lang="en-US" altLang="zh-CN" sz="2000" dirty="0">
                <a:solidFill>
                  <a:srgbClr val="0000FF"/>
                </a:solidFill>
                <a:latin typeface="Consolas" pitchFamily="49" charset="0"/>
                <a:ea typeface="仿宋" pitchFamily="49" charset="-122"/>
                <a:cs typeface="Consolas" pitchFamily="49" charset="0"/>
              </a:rPr>
              <a:t>L</a:t>
            </a:r>
            <a:r>
              <a:rPr kumimoji="1" lang="zh-CN" altLang="en-US" sz="2000" dirty="0">
                <a:solidFill>
                  <a:srgbClr val="0000FF"/>
                </a:solidFill>
                <a:latin typeface="Consolas" pitchFamily="49" charset="0"/>
                <a:ea typeface="仿宋" pitchFamily="49" charset="-122"/>
                <a:cs typeface="Consolas" pitchFamily="49" charset="0"/>
              </a:rPr>
              <a:t>中的所有结点通过改变指针域重组成单链表</a:t>
            </a:r>
            <a:r>
              <a:rPr kumimoji="1" lang="en-US" altLang="zh-CN" sz="2000" dirty="0">
                <a:solidFill>
                  <a:srgbClr val="0000FF"/>
                </a:solidFill>
                <a:latin typeface="Consolas" pitchFamily="49" charset="0"/>
                <a:ea typeface="仿宋" pitchFamily="49" charset="-122"/>
                <a:cs typeface="Consolas" pitchFamily="49" charset="0"/>
              </a:rPr>
              <a:t>L1</a:t>
            </a:r>
            <a:r>
              <a:rPr kumimoji="1" lang="zh-CN" altLang="en-US" sz="2000" dirty="0">
                <a:solidFill>
                  <a:srgbClr val="0000FF"/>
                </a:solidFill>
                <a:latin typeface="Consolas" pitchFamily="49" charset="0"/>
                <a:ea typeface="仿宋" pitchFamily="49" charset="-122"/>
                <a:cs typeface="Consolas" pitchFamily="49" charset="0"/>
              </a:rPr>
              <a:t>和</a:t>
            </a:r>
            <a:r>
              <a:rPr kumimoji="1" lang="en-US" altLang="zh-CN" sz="2000" dirty="0">
                <a:solidFill>
                  <a:srgbClr val="0000FF"/>
                </a:solidFill>
                <a:latin typeface="Consolas" pitchFamily="49" charset="0"/>
                <a:ea typeface="仿宋" pitchFamily="49" charset="-122"/>
                <a:cs typeface="Consolas" pitchFamily="49" charset="0"/>
              </a:rPr>
              <a:t>L2</a:t>
            </a:r>
            <a:r>
              <a:rPr kumimoji="1" lang="zh-CN" altLang="en-US" sz="2000" dirty="0">
                <a:solidFill>
                  <a:srgbClr val="0000FF"/>
                </a:solidFill>
                <a:latin typeface="Consolas" pitchFamily="49" charset="0"/>
                <a:ea typeface="仿宋" pitchFamily="49" charset="-122"/>
                <a:cs typeface="Consolas" pitchFamily="49" charset="0"/>
              </a:rPr>
              <a:t>。</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just">
              <a:spcBef>
                <a:spcPct val="500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由于</a:t>
            </a:r>
            <a:r>
              <a:rPr kumimoji="1" lang="en-US" altLang="zh-CN" sz="2000" dirty="0">
                <a:solidFill>
                  <a:srgbClr val="0000FF"/>
                </a:solidFill>
                <a:latin typeface="Consolas" pitchFamily="49" charset="0"/>
                <a:ea typeface="仿宋" pitchFamily="49" charset="-122"/>
                <a:cs typeface="Consolas" pitchFamily="49" charset="0"/>
              </a:rPr>
              <a:t>L1</a:t>
            </a:r>
            <a:r>
              <a:rPr kumimoji="1" lang="zh-CN" altLang="en-US" sz="2000" dirty="0">
                <a:solidFill>
                  <a:srgbClr val="0000FF"/>
                </a:solidFill>
                <a:latin typeface="Consolas" pitchFamily="49" charset="0"/>
                <a:ea typeface="仿宋" pitchFamily="49" charset="-122"/>
                <a:cs typeface="Consolas" pitchFamily="49" charset="0"/>
              </a:rPr>
              <a:t>中结点的相对顺序与</a:t>
            </a:r>
            <a:r>
              <a:rPr kumimoji="1" lang="en-US" altLang="zh-CN" sz="2000" dirty="0">
                <a:solidFill>
                  <a:srgbClr val="0000FF"/>
                </a:solidFill>
                <a:latin typeface="Consolas" pitchFamily="49" charset="0"/>
                <a:ea typeface="仿宋" pitchFamily="49" charset="-122"/>
                <a:cs typeface="Consolas" pitchFamily="49" charset="0"/>
              </a:rPr>
              <a:t>L</a:t>
            </a:r>
            <a:r>
              <a:rPr kumimoji="1" lang="zh-CN" altLang="en-US" sz="2000" dirty="0">
                <a:solidFill>
                  <a:srgbClr val="0000FF"/>
                </a:solidFill>
                <a:latin typeface="Consolas" pitchFamily="49" charset="0"/>
                <a:ea typeface="仿宋" pitchFamily="49" charset="-122"/>
                <a:cs typeface="Consolas" pitchFamily="49" charset="0"/>
              </a:rPr>
              <a:t>中的相同，所以采用尾插法建立单链表</a:t>
            </a:r>
            <a:r>
              <a:rPr kumimoji="1" lang="en-US" altLang="zh-CN" sz="2000" dirty="0">
                <a:solidFill>
                  <a:srgbClr val="0000FF"/>
                </a:solidFill>
                <a:latin typeface="Consolas" pitchFamily="49" charset="0"/>
                <a:ea typeface="仿宋" pitchFamily="49" charset="-122"/>
                <a:cs typeface="Consolas" pitchFamily="49" charset="0"/>
              </a:rPr>
              <a:t>L1</a:t>
            </a:r>
            <a:r>
              <a:rPr kumimoji="1" lang="zh-CN" altLang="en-US" sz="2000" dirty="0">
                <a:solidFill>
                  <a:srgbClr val="0000FF"/>
                </a:solidFill>
                <a:latin typeface="Consolas" pitchFamily="49" charset="0"/>
                <a:ea typeface="仿宋" pitchFamily="49" charset="-122"/>
                <a:cs typeface="Consolas" pitchFamily="49" charset="0"/>
              </a:rPr>
              <a:t>；</a:t>
            </a:r>
          </a:p>
          <a:p>
            <a:pPr marL="457200" indent="-457200" algn="just">
              <a:spcBef>
                <a:spcPct val="500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由于</a:t>
            </a:r>
            <a:r>
              <a:rPr kumimoji="1" lang="en-US" altLang="zh-CN" sz="2000" dirty="0">
                <a:solidFill>
                  <a:srgbClr val="0000FF"/>
                </a:solidFill>
                <a:latin typeface="Consolas" pitchFamily="49" charset="0"/>
                <a:ea typeface="仿宋" pitchFamily="49" charset="-122"/>
                <a:cs typeface="Consolas" pitchFamily="49" charset="0"/>
              </a:rPr>
              <a:t>L2</a:t>
            </a:r>
            <a:r>
              <a:rPr kumimoji="1" lang="zh-CN" altLang="en-US" sz="2000" dirty="0">
                <a:solidFill>
                  <a:srgbClr val="0000FF"/>
                </a:solidFill>
                <a:latin typeface="Consolas" pitchFamily="49" charset="0"/>
                <a:ea typeface="仿宋" pitchFamily="49" charset="-122"/>
                <a:cs typeface="Consolas" pitchFamily="49" charset="0"/>
              </a:rPr>
              <a:t>中结点的相对顺序与</a:t>
            </a:r>
            <a:r>
              <a:rPr kumimoji="1" lang="en-US" altLang="zh-CN" sz="2000" dirty="0">
                <a:solidFill>
                  <a:srgbClr val="0000FF"/>
                </a:solidFill>
                <a:latin typeface="Consolas" pitchFamily="49" charset="0"/>
                <a:ea typeface="仿宋" pitchFamily="49" charset="-122"/>
                <a:cs typeface="Consolas" pitchFamily="49" charset="0"/>
              </a:rPr>
              <a:t>L</a:t>
            </a:r>
            <a:r>
              <a:rPr kumimoji="1" lang="zh-CN" altLang="en-US" sz="2000" dirty="0">
                <a:solidFill>
                  <a:srgbClr val="0000FF"/>
                </a:solidFill>
                <a:latin typeface="Consolas" pitchFamily="49" charset="0"/>
                <a:ea typeface="仿宋" pitchFamily="49" charset="-122"/>
                <a:cs typeface="Consolas" pitchFamily="49" charset="0"/>
              </a:rPr>
              <a:t>中的相反，所以采用头插法建立单链表</a:t>
            </a:r>
            <a:r>
              <a:rPr kumimoji="1" lang="en-US" altLang="zh-CN" sz="2000" dirty="0">
                <a:solidFill>
                  <a:srgbClr val="0000FF"/>
                </a:solidFill>
                <a:latin typeface="Consolas" pitchFamily="49" charset="0"/>
                <a:ea typeface="仿宋" pitchFamily="49" charset="-122"/>
                <a:cs typeface="Consolas" pitchFamily="49" charset="0"/>
              </a:rPr>
              <a:t>L2</a:t>
            </a:r>
            <a:r>
              <a:rPr kumimoji="1" lang="zh-CN" altLang="en-US" sz="2000" dirty="0">
                <a:solidFill>
                  <a:srgbClr val="0000FF"/>
                </a:solidFill>
                <a:latin typeface="Consolas" pitchFamily="49" charset="0"/>
                <a:ea typeface="仿宋" pitchFamily="49" charset="-122"/>
                <a:cs typeface="Consolas" pitchFamily="49" charset="0"/>
              </a:rPr>
              <a:t>。</a:t>
            </a:r>
          </a:p>
        </p:txBody>
      </p:sp>
      <p:grpSp>
        <p:nvGrpSpPr>
          <p:cNvPr id="35" name="组合 34"/>
          <p:cNvGrpSpPr/>
          <p:nvPr/>
        </p:nvGrpSpPr>
        <p:grpSpPr>
          <a:xfrm>
            <a:off x="642910" y="142852"/>
            <a:ext cx="722313" cy="582613"/>
            <a:chOff x="1774825" y="5489593"/>
            <a:chExt cx="722313" cy="582613"/>
          </a:xfrm>
        </p:grpSpPr>
        <p:sp>
          <p:nvSpPr>
            <p:cNvPr id="36"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37" name="Group 8"/>
            <p:cNvGrpSpPr>
              <a:grpSpLocks/>
            </p:cNvGrpSpPr>
            <p:nvPr/>
          </p:nvGrpSpPr>
          <p:grpSpPr bwMode="auto">
            <a:xfrm>
              <a:off x="1774825" y="5518173"/>
              <a:ext cx="544513" cy="554040"/>
              <a:chOff x="1019" y="1020"/>
              <a:chExt cx="399" cy="406"/>
            </a:xfrm>
          </p:grpSpPr>
          <p:pic>
            <p:nvPicPr>
              <p:cNvPr id="38"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9"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436766"/>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void</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00"/>
                </a:solidFill>
                <a:latin typeface="Consolas" pitchFamily="49" charset="0"/>
                <a:ea typeface="仿宋" pitchFamily="49" charset="-122"/>
                <a:cs typeface="Consolas" pitchFamily="49" charset="0"/>
              </a:rPr>
              <a:t>split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*&amp;L1</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*&amp;L2)</a:t>
            </a: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*p=L-&gt;next</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*q</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*r1;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指向第</a:t>
            </a:r>
            <a:r>
              <a:rPr kumimoji="1" lang="en-US" altLang="zh-CN" sz="1800" dirty="0">
                <a:solidFill>
                  <a:srgbClr val="00B0F0"/>
                </a:solidFill>
                <a:latin typeface="Consolas" pitchFamily="49" charset="0"/>
                <a:ea typeface="仿宋" pitchFamily="49" charset="-122"/>
                <a:cs typeface="Consolas" pitchFamily="49" charset="0"/>
              </a:rPr>
              <a:t>1</a:t>
            </a:r>
            <a:r>
              <a:rPr kumimoji="1" lang="zh-CN" altLang="en-US" sz="1800" dirty="0">
                <a:solidFill>
                  <a:srgbClr val="00B0F0"/>
                </a:solidFill>
                <a:latin typeface="Consolas" pitchFamily="49" charset="0"/>
                <a:ea typeface="仿宋" pitchFamily="49" charset="-122"/>
                <a:cs typeface="Consolas" pitchFamily="49" charset="0"/>
              </a:rPr>
              <a:t>个数据结点</a:t>
            </a:r>
          </a:p>
          <a:p>
            <a:pPr algn="l">
              <a:lnSpc>
                <a:spcPts val="26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L1=L;					</a:t>
            </a:r>
            <a:r>
              <a:rPr kumimoji="1" lang="en-US" altLang="zh-CN" sz="1800" dirty="0">
                <a:solidFill>
                  <a:srgbClr val="00B0F0"/>
                </a:solidFill>
                <a:latin typeface="Consolas" pitchFamily="49" charset="0"/>
                <a:ea typeface="仿宋" pitchFamily="49" charset="-122"/>
                <a:cs typeface="Consolas" pitchFamily="49" charset="0"/>
              </a:rPr>
              <a:t>//L1</a:t>
            </a:r>
            <a:r>
              <a:rPr kumimoji="1" lang="zh-CN" altLang="en-US" sz="1800" dirty="0">
                <a:solidFill>
                  <a:srgbClr val="00B0F0"/>
                </a:solidFill>
                <a:latin typeface="Consolas" pitchFamily="49" charset="0"/>
                <a:ea typeface="仿宋" pitchFamily="49" charset="-122"/>
                <a:cs typeface="Consolas" pitchFamily="49" charset="0"/>
              </a:rPr>
              <a:t>利用原来</a:t>
            </a:r>
            <a:r>
              <a:rPr kumimoji="1" lang="en-US" altLang="zh-CN" sz="1800" dirty="0">
                <a:solidFill>
                  <a:srgbClr val="00B0F0"/>
                </a:solidFill>
                <a:latin typeface="Consolas" pitchFamily="49" charset="0"/>
                <a:ea typeface="仿宋" pitchFamily="49" charset="-122"/>
                <a:cs typeface="Consolas" pitchFamily="49" charset="0"/>
              </a:rPr>
              <a:t>L</a:t>
            </a:r>
            <a:r>
              <a:rPr kumimoji="1" lang="zh-CN" altLang="en-US" sz="1800" dirty="0">
                <a:solidFill>
                  <a:srgbClr val="00B0F0"/>
                </a:solidFill>
                <a:latin typeface="Consolas" pitchFamily="49" charset="0"/>
                <a:ea typeface="仿宋" pitchFamily="49" charset="-122"/>
                <a:cs typeface="Consolas" pitchFamily="49" charset="0"/>
              </a:rPr>
              <a:t>的头结点</a:t>
            </a:r>
          </a:p>
          <a:p>
            <a:pPr algn="l">
              <a:lnSpc>
                <a:spcPts val="2600"/>
              </a:lnSpc>
            </a:pPr>
            <a:r>
              <a:rPr kumimoji="1" lang="zh-CN" altLang="en-US" sz="1800" dirty="0">
                <a:solidFill>
                  <a:srgbClr val="C00000"/>
                </a:solidFill>
                <a:latin typeface="Consolas" pitchFamily="49" charset="0"/>
                <a:ea typeface="仿宋" pitchFamily="49" charset="-122"/>
                <a:cs typeface="Consolas" pitchFamily="49" charset="0"/>
              </a:rPr>
              <a:t>   </a:t>
            </a:r>
            <a:r>
              <a:rPr kumimoji="1" lang="en-US" altLang="zh-CN" sz="1800" dirty="0">
                <a:solidFill>
                  <a:srgbClr val="000000"/>
                </a:solidFill>
                <a:latin typeface="Consolas" pitchFamily="49" charset="0"/>
                <a:ea typeface="仿宋" pitchFamily="49" charset="-122"/>
                <a:cs typeface="Consolas" pitchFamily="49" charset="0"/>
              </a:rPr>
              <a:t>r1=L1;</a:t>
            </a:r>
            <a:r>
              <a:rPr kumimoji="1" lang="en-US" altLang="zh-CN" sz="1800" dirty="0">
                <a:solidFill>
                  <a:srgbClr val="00B0F0"/>
                </a:solidFill>
                <a:latin typeface="Consolas" pitchFamily="49" charset="0"/>
                <a:ea typeface="仿宋" pitchFamily="49" charset="-122"/>
                <a:cs typeface="Consolas" pitchFamily="49" charset="0"/>
              </a:rPr>
              <a:t>					//r1</a:t>
            </a:r>
            <a:r>
              <a:rPr kumimoji="1" lang="zh-CN" altLang="en-US" sz="1800" dirty="0">
                <a:solidFill>
                  <a:srgbClr val="00B0F0"/>
                </a:solidFill>
                <a:latin typeface="Consolas" pitchFamily="49" charset="0"/>
                <a:ea typeface="仿宋" pitchFamily="49" charset="-122"/>
                <a:cs typeface="Consolas" pitchFamily="49" charset="0"/>
              </a:rPr>
              <a:t>始终指向</a:t>
            </a:r>
            <a:r>
              <a:rPr kumimoji="1" lang="en-US" altLang="zh-CN" sz="1800" dirty="0" err="1">
                <a:solidFill>
                  <a:srgbClr val="00B0F0"/>
                </a:solidFill>
                <a:latin typeface="Consolas" pitchFamily="49" charset="0"/>
                <a:ea typeface="仿宋" pitchFamily="49" charset="-122"/>
                <a:cs typeface="Consolas" pitchFamily="49" charset="0"/>
              </a:rPr>
              <a:t>L1</a:t>
            </a:r>
            <a:r>
              <a:rPr kumimoji="1" lang="zh-CN" altLang="en-US" sz="1800" dirty="0">
                <a:solidFill>
                  <a:srgbClr val="00B0F0"/>
                </a:solidFill>
                <a:latin typeface="Consolas" pitchFamily="49" charset="0"/>
                <a:ea typeface="仿宋" pitchFamily="49" charset="-122"/>
                <a:cs typeface="Consolas" pitchFamily="49" charset="0"/>
              </a:rPr>
              <a:t>的尾结点</a:t>
            </a:r>
          </a:p>
          <a:p>
            <a:pPr algn="l">
              <a:lnSpc>
                <a:spcPts val="2600"/>
              </a:lnSpc>
            </a:pPr>
            <a:r>
              <a:rPr kumimoji="1" lang="zh-CN" altLang="en-US"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L2=(</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*)malloc(</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创建</a:t>
            </a:r>
            <a:r>
              <a:rPr kumimoji="1" lang="en-US" altLang="zh-CN" sz="1800" dirty="0" err="1">
                <a:solidFill>
                  <a:srgbClr val="00B0F0"/>
                </a:solidFill>
                <a:latin typeface="Consolas" pitchFamily="49" charset="0"/>
                <a:ea typeface="仿宋" pitchFamily="49" charset="-122"/>
                <a:cs typeface="Consolas" pitchFamily="49" charset="0"/>
              </a:rPr>
              <a:t>L2</a:t>
            </a:r>
            <a:r>
              <a:rPr kumimoji="1" lang="zh-CN" altLang="en-US" sz="1800" dirty="0">
                <a:solidFill>
                  <a:srgbClr val="00B0F0"/>
                </a:solidFill>
                <a:latin typeface="Consolas" pitchFamily="49" charset="0"/>
                <a:ea typeface="仿宋" pitchFamily="49" charset="-122"/>
                <a:cs typeface="Consolas" pitchFamily="49" charset="0"/>
              </a:rPr>
              <a:t>的头结点</a:t>
            </a:r>
          </a:p>
          <a:p>
            <a:pPr algn="l">
              <a:lnSpc>
                <a:spcPts val="2600"/>
              </a:lnSpc>
            </a:pPr>
            <a:r>
              <a:rPr kumimoji="1" lang="zh-CN" altLang="en-US"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L2-&gt;next=NULL;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置</a:t>
            </a:r>
            <a:r>
              <a:rPr kumimoji="1" lang="en-US" altLang="zh-CN" sz="1800" dirty="0" err="1">
                <a:solidFill>
                  <a:srgbClr val="00B0F0"/>
                </a:solidFill>
                <a:latin typeface="Consolas" pitchFamily="49" charset="0"/>
                <a:ea typeface="仿宋" pitchFamily="49" charset="-122"/>
                <a:cs typeface="Consolas" pitchFamily="49" charset="0"/>
              </a:rPr>
              <a:t>L2</a:t>
            </a:r>
            <a:r>
              <a:rPr kumimoji="1" lang="zh-CN" altLang="en-US" sz="1800" dirty="0">
                <a:solidFill>
                  <a:srgbClr val="00B0F0"/>
                </a:solidFill>
                <a:latin typeface="Consolas" pitchFamily="49" charset="0"/>
                <a:ea typeface="仿宋" pitchFamily="49" charset="-122"/>
                <a:cs typeface="Consolas" pitchFamily="49" charset="0"/>
              </a:rPr>
              <a:t>的指针域为</a:t>
            </a:r>
            <a:r>
              <a:rPr kumimoji="1" lang="en-US" altLang="zh-CN" sz="1800" dirty="0">
                <a:solidFill>
                  <a:srgbClr val="00B0F0"/>
                </a:solidFill>
                <a:latin typeface="Consolas" pitchFamily="49" charset="0"/>
                <a:ea typeface="仿宋" pitchFamily="49" charset="-122"/>
                <a:cs typeface="Consolas" pitchFamily="49" charset="0"/>
              </a:rPr>
              <a:t>NULL      </a:t>
            </a:r>
          </a:p>
        </p:txBody>
      </p:sp>
      <p:sp>
        <p:nvSpPr>
          <p:cNvPr id="3" name="Rectangle 4"/>
          <p:cNvSpPr>
            <a:spLocks noChangeArrowheads="1"/>
          </p:cNvSpPr>
          <p:nvPr/>
        </p:nvSpPr>
        <p:spPr bwMode="auto">
          <a:xfrm>
            <a:off x="1952625" y="5064144"/>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2312988" y="5064144"/>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1604963" y="5243531"/>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162050" y="5064144"/>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2530475" y="43386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2890838" y="43386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3598863" y="43386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3959225" y="43386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129279" y="4518049"/>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5689605" y="43386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6049967" y="43386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5214942" y="4516462"/>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5" name="Freeform 20"/>
          <p:cNvSpPr>
            <a:spLocks/>
          </p:cNvSpPr>
          <p:nvPr/>
        </p:nvSpPr>
        <p:spPr bwMode="auto">
          <a:xfrm>
            <a:off x="4068763" y="4518049"/>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6" name="Text Box 21"/>
          <p:cNvSpPr txBox="1">
            <a:spLocks noChangeArrowheads="1"/>
          </p:cNvSpPr>
          <p:nvPr/>
        </p:nvSpPr>
        <p:spPr bwMode="auto">
          <a:xfrm>
            <a:off x="4716463" y="4097362"/>
            <a:ext cx="427041"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7" name="Rectangle 23"/>
          <p:cNvSpPr>
            <a:spLocks noChangeArrowheads="1"/>
          </p:cNvSpPr>
          <p:nvPr/>
        </p:nvSpPr>
        <p:spPr bwMode="auto">
          <a:xfrm>
            <a:off x="1952625" y="5705494"/>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8" name="Rectangle 24"/>
          <p:cNvSpPr>
            <a:spLocks noChangeArrowheads="1"/>
          </p:cNvSpPr>
          <p:nvPr/>
        </p:nvSpPr>
        <p:spPr bwMode="auto">
          <a:xfrm>
            <a:off x="2312988" y="5705494"/>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19" name="Line 25"/>
          <p:cNvSpPr>
            <a:spLocks noChangeShapeType="1"/>
          </p:cNvSpPr>
          <p:nvPr/>
        </p:nvSpPr>
        <p:spPr bwMode="auto">
          <a:xfrm>
            <a:off x="1604963" y="5884881"/>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0" name="Text Box 26"/>
          <p:cNvSpPr txBox="1">
            <a:spLocks noChangeArrowheads="1"/>
          </p:cNvSpPr>
          <p:nvPr/>
        </p:nvSpPr>
        <p:spPr bwMode="auto">
          <a:xfrm>
            <a:off x="1162050" y="5705494"/>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sp>
        <p:nvSpPr>
          <p:cNvPr id="27" name="Line 31"/>
          <p:cNvSpPr>
            <a:spLocks noChangeShapeType="1"/>
          </p:cNvSpPr>
          <p:nvPr/>
        </p:nvSpPr>
        <p:spPr bwMode="auto">
          <a:xfrm>
            <a:off x="2700338" y="3954487"/>
            <a:ext cx="0" cy="358775"/>
          </a:xfrm>
          <a:prstGeom prst="line">
            <a:avLst/>
          </a:prstGeom>
          <a:noFill/>
          <a:ln w="28575">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8" name="Text Box 19"/>
          <p:cNvSpPr txBox="1">
            <a:spLocks noChangeArrowheads="1"/>
          </p:cNvSpPr>
          <p:nvPr/>
        </p:nvSpPr>
        <p:spPr bwMode="auto">
          <a:xfrm>
            <a:off x="2425687" y="3643314"/>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29" name="下箭头 28"/>
          <p:cNvSpPr/>
          <p:nvPr/>
        </p:nvSpPr>
        <p:spPr>
          <a:xfrm>
            <a:off x="3500430" y="2857496"/>
            <a:ext cx="357190"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4000496" y="3071810"/>
            <a:ext cx="2357454" cy="400110"/>
          </a:xfrm>
          <a:prstGeom prst="rect">
            <a:avLst/>
          </a:prstGeom>
          <a:noFill/>
        </p:spPr>
        <p:txBody>
          <a:bodyPr wrap="square" rtlCol="0">
            <a:spAutoFit/>
          </a:bodyPr>
          <a:lstStyle/>
          <a:p>
            <a:pPr algn="l"/>
            <a:r>
              <a:rPr lang="zh-CN" altLang="en-US" sz="2000" dirty="0">
                <a:solidFill>
                  <a:srgbClr val="00B050"/>
                </a:solidFill>
                <a:latin typeface="仿宋" pitchFamily="49" charset="-122"/>
                <a:ea typeface="仿宋" pitchFamily="49" charset="-122"/>
                <a:cs typeface="Consolas" pitchFamily="49" charset="0"/>
              </a:rPr>
              <a:t>建表的准备工作</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265097"/>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   while (p!=NULL)</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00"/>
                </a:solidFill>
                <a:latin typeface="Consolas" pitchFamily="49" charset="0"/>
                <a:ea typeface="仿宋" pitchFamily="49" charset="-122"/>
                <a:cs typeface="Consolas" pitchFamily="49" charset="0"/>
              </a:rPr>
              <a:t>r1-&gt;next=p;</a:t>
            </a:r>
            <a:r>
              <a:rPr kumimoji="1" lang="en-US" altLang="zh-CN" sz="1800" dirty="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采用尾插法将</a:t>
            </a:r>
            <a:r>
              <a:rPr kumimoji="1" lang="en-US" altLang="zh-CN" sz="1800" dirty="0">
                <a:solidFill>
                  <a:srgbClr val="00B0F0"/>
                </a:solidFill>
                <a:latin typeface="Consolas" pitchFamily="49" charset="0"/>
                <a:ea typeface="仿宋" pitchFamily="49" charset="-122"/>
                <a:cs typeface="Consolas" pitchFamily="49" charset="0"/>
              </a:rPr>
              <a:t>p(data</a:t>
            </a:r>
            <a:r>
              <a:rPr kumimoji="1" lang="zh-CN" altLang="en-US" sz="1800" dirty="0">
                <a:solidFill>
                  <a:srgbClr val="00B0F0"/>
                </a:solidFill>
                <a:latin typeface="Consolas" pitchFamily="49" charset="0"/>
                <a:ea typeface="仿宋" pitchFamily="49" charset="-122"/>
                <a:cs typeface="Consolas" pitchFamily="49" charset="0"/>
              </a:rPr>
              <a:t>值为</a:t>
            </a:r>
            <a:r>
              <a:rPr kumimoji="1" lang="en-US" altLang="zh-CN" sz="1800" dirty="0" err="1">
                <a:solidFill>
                  <a:srgbClr val="00B0F0"/>
                </a:solidFill>
                <a:latin typeface="Consolas" pitchFamily="49" charset="0"/>
                <a:ea typeface="仿宋" pitchFamily="49" charset="-122"/>
                <a:cs typeface="Consolas" pitchFamily="49" charset="0"/>
              </a:rPr>
              <a:t>a</a:t>
            </a:r>
            <a:r>
              <a:rPr kumimoji="1" lang="en-US" altLang="zh-CN" sz="1800" baseline="-25000" dirty="0" err="1">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插入</a:t>
            </a:r>
            <a:r>
              <a:rPr kumimoji="1" lang="en-US" altLang="zh-CN" sz="1800" dirty="0" err="1">
                <a:solidFill>
                  <a:srgbClr val="00B0F0"/>
                </a:solidFill>
                <a:latin typeface="Consolas" pitchFamily="49" charset="0"/>
                <a:ea typeface="仿宋" pitchFamily="49" charset="-122"/>
                <a:cs typeface="Consolas" pitchFamily="49" charset="0"/>
              </a:rPr>
              <a:t>L1</a:t>
            </a:r>
            <a:r>
              <a:rPr kumimoji="1" lang="zh-CN" altLang="en-US" sz="1800" dirty="0">
                <a:solidFill>
                  <a:srgbClr val="00B0F0"/>
                </a:solidFill>
                <a:latin typeface="Consolas" pitchFamily="49" charset="0"/>
                <a:ea typeface="仿宋" pitchFamily="49" charset="-122"/>
                <a:cs typeface="Consolas" pitchFamily="49" charset="0"/>
              </a:rPr>
              <a:t>中</a:t>
            </a:r>
          </a:p>
          <a:p>
            <a:pPr algn="l"/>
            <a:r>
              <a:rPr kumimoji="1" lang="zh-CN" altLang="en-US" sz="1800" dirty="0">
                <a:solidFill>
                  <a:srgbClr val="00B0F0"/>
                </a:solidFill>
                <a:latin typeface="Consolas" pitchFamily="49" charset="0"/>
                <a:ea typeface="仿宋" pitchFamily="49" charset="-122"/>
                <a:cs typeface="Consolas" pitchFamily="49" charset="0"/>
              </a:rPr>
              <a:t>	</a:t>
            </a:r>
            <a:r>
              <a:rPr kumimoji="1" lang="en-US" altLang="zh-CN" sz="1800" dirty="0" err="1">
                <a:solidFill>
                  <a:srgbClr val="000000"/>
                </a:solidFill>
                <a:latin typeface="Consolas" pitchFamily="49" charset="0"/>
                <a:ea typeface="仿宋" pitchFamily="49" charset="-122"/>
                <a:cs typeface="Consolas" pitchFamily="49" charset="0"/>
              </a:rPr>
              <a:t>r1</a:t>
            </a:r>
            <a:r>
              <a:rPr kumimoji="1" lang="en-US" altLang="zh-CN" sz="1800" dirty="0">
                <a:solidFill>
                  <a:srgbClr val="000000"/>
                </a:solidFill>
                <a:latin typeface="Consolas" pitchFamily="49" charset="0"/>
                <a:ea typeface="仿宋" pitchFamily="49" charset="-122"/>
                <a:cs typeface="Consolas" pitchFamily="49" charset="0"/>
              </a:rPr>
              <a:t>=p;</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p=p-&gt;next;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移向下一个结点</a:t>
            </a:r>
            <a:r>
              <a:rPr kumimoji="1" lang="en-US" altLang="zh-CN" sz="1800" dirty="0">
                <a:solidFill>
                  <a:srgbClr val="00B0F0"/>
                </a:solidFill>
                <a:latin typeface="Consolas" pitchFamily="49" charset="0"/>
                <a:ea typeface="仿宋" pitchFamily="49" charset="-122"/>
                <a:cs typeface="Consolas" pitchFamily="49" charset="0"/>
              </a:rPr>
              <a:t>(data</a:t>
            </a:r>
            <a:r>
              <a:rPr kumimoji="1" lang="zh-CN" altLang="en-US" sz="1800" dirty="0">
                <a:solidFill>
                  <a:srgbClr val="00B0F0"/>
                </a:solidFill>
                <a:latin typeface="Consolas" pitchFamily="49" charset="0"/>
                <a:ea typeface="仿宋" pitchFamily="49" charset="-122"/>
                <a:cs typeface="Consolas" pitchFamily="49" charset="0"/>
              </a:rPr>
              <a:t>值为</a:t>
            </a:r>
            <a:r>
              <a:rPr kumimoji="1" lang="en-US" altLang="zh-CN" sz="1800" dirty="0">
                <a:solidFill>
                  <a:srgbClr val="00B0F0"/>
                </a:solidFill>
                <a:latin typeface="Consolas" pitchFamily="49" charset="0"/>
                <a:ea typeface="仿宋" pitchFamily="49" charset="-122"/>
                <a:cs typeface="Consolas" pitchFamily="49" charset="0"/>
              </a:rPr>
              <a:t>b</a:t>
            </a:r>
            <a:r>
              <a:rPr kumimoji="1" lang="en-US" altLang="zh-CN" sz="1800" baseline="-25000" dirty="0">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a:t>
            </a:r>
          </a:p>
          <a:p>
            <a:pPr algn="l"/>
            <a:r>
              <a:rPr kumimoji="1" lang="en-US" altLang="zh-CN" sz="1800" dirty="0">
                <a:solidFill>
                  <a:srgbClr val="0000FF"/>
                </a:solidFill>
                <a:latin typeface="Consolas" pitchFamily="49" charset="0"/>
                <a:ea typeface="仿宋" pitchFamily="49" charset="-122"/>
                <a:cs typeface="Consolas" pitchFamily="49" charset="0"/>
              </a:rPr>
              <a:t>	q=p-&gt;next;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用</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保存</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的后继结点</a:t>
            </a:r>
          </a:p>
          <a:p>
            <a:pPr algn="l"/>
            <a:r>
              <a:rPr kumimoji="1" lang="zh-CN" altLang="en-US"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p-&gt;next=</a:t>
            </a:r>
            <a:r>
              <a:rPr kumimoji="1" lang="en-US" altLang="zh-CN" sz="1800" dirty="0" err="1">
                <a:solidFill>
                  <a:srgbClr val="FF00FF"/>
                </a:solidFill>
                <a:latin typeface="Consolas" pitchFamily="49" charset="0"/>
                <a:ea typeface="仿宋" pitchFamily="49" charset="-122"/>
                <a:cs typeface="Consolas" pitchFamily="49" charset="0"/>
              </a:rPr>
              <a:t>L2</a:t>
            </a:r>
            <a:r>
              <a:rPr kumimoji="1" lang="en-US" altLang="zh-CN" sz="1800" dirty="0">
                <a:solidFill>
                  <a:srgbClr val="FF00FF"/>
                </a:solidFill>
                <a:latin typeface="Consolas" pitchFamily="49" charset="0"/>
                <a:ea typeface="仿宋" pitchFamily="49" charset="-122"/>
                <a:cs typeface="Consolas" pitchFamily="49" charset="0"/>
              </a:rPr>
              <a:t>-&gt;next;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采用头插法将</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插入</a:t>
            </a:r>
            <a:r>
              <a:rPr kumimoji="1" lang="en-US" altLang="zh-CN" sz="1800" dirty="0" err="1">
                <a:solidFill>
                  <a:srgbClr val="00B0F0"/>
                </a:solidFill>
                <a:latin typeface="Consolas" pitchFamily="49" charset="0"/>
                <a:ea typeface="仿宋" pitchFamily="49" charset="-122"/>
                <a:cs typeface="Consolas" pitchFamily="49" charset="0"/>
              </a:rPr>
              <a:t>L2</a:t>
            </a:r>
            <a:r>
              <a:rPr kumimoji="1" lang="zh-CN" altLang="en-US" sz="1800" dirty="0">
                <a:solidFill>
                  <a:srgbClr val="00B0F0"/>
                </a:solidFill>
                <a:latin typeface="Consolas" pitchFamily="49" charset="0"/>
                <a:ea typeface="仿宋" pitchFamily="49" charset="-122"/>
                <a:cs typeface="Consolas" pitchFamily="49" charset="0"/>
              </a:rPr>
              <a:t>中</a:t>
            </a:r>
          </a:p>
          <a:p>
            <a:pPr algn="l"/>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L2</a:t>
            </a:r>
            <a:r>
              <a:rPr kumimoji="1" lang="en-US" altLang="zh-CN" sz="1800" dirty="0">
                <a:solidFill>
                  <a:srgbClr val="FF00FF"/>
                </a:solidFill>
                <a:latin typeface="Consolas" pitchFamily="49" charset="0"/>
                <a:ea typeface="仿宋" pitchFamily="49" charset="-122"/>
                <a:cs typeface="Consolas" pitchFamily="49" charset="0"/>
              </a:rPr>
              <a:t>-&gt;next=p;</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p=q;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重新指向</a:t>
            </a:r>
            <a:r>
              <a:rPr kumimoji="1" lang="en-US" altLang="zh-CN" sz="1800" i="1" dirty="0">
                <a:solidFill>
                  <a:srgbClr val="00B0F0"/>
                </a:solidFill>
                <a:latin typeface="Consolas" pitchFamily="49" charset="0"/>
                <a:ea typeface="仿宋" pitchFamily="49" charset="-122"/>
                <a:cs typeface="Consolas" pitchFamily="49" charset="0"/>
              </a:rPr>
              <a:t>a</a:t>
            </a:r>
            <a:r>
              <a:rPr kumimoji="1" lang="en-US" altLang="zh-CN" sz="1800" baseline="-25000" dirty="0">
                <a:solidFill>
                  <a:srgbClr val="00B0F0"/>
                </a:solidFill>
                <a:latin typeface="Consolas" pitchFamily="49" charset="0"/>
                <a:ea typeface="仿宋" pitchFamily="49" charset="-122"/>
                <a:cs typeface="Consolas" pitchFamily="49" charset="0"/>
              </a:rPr>
              <a:t>i+1</a:t>
            </a:r>
            <a:r>
              <a:rPr kumimoji="1" lang="zh-CN" altLang="en-US" sz="1800" dirty="0">
                <a:solidFill>
                  <a:srgbClr val="00B0F0"/>
                </a:solidFill>
                <a:latin typeface="Consolas" pitchFamily="49" charset="0"/>
                <a:ea typeface="仿宋" pitchFamily="49" charset="-122"/>
                <a:cs typeface="Consolas" pitchFamily="49" charset="0"/>
              </a:rPr>
              <a:t>的结点</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00"/>
                </a:solidFill>
                <a:latin typeface="Consolas" pitchFamily="49" charset="0"/>
                <a:ea typeface="仿宋" pitchFamily="49" charset="-122"/>
                <a:cs typeface="Consolas" pitchFamily="49" charset="0"/>
              </a:rPr>
              <a:t>r1-&gt;next=NULL;</a:t>
            </a:r>
            <a:r>
              <a:rPr kumimoji="1" lang="en-US" altLang="zh-CN" sz="1800" dirty="0">
                <a:solidFill>
                  <a:srgbClr val="00B0F0"/>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尾结点</a:t>
            </a:r>
            <a:r>
              <a:rPr kumimoji="1" lang="en-US" altLang="zh-CN" sz="1800" dirty="0">
                <a:solidFill>
                  <a:srgbClr val="00B0F0"/>
                </a:solidFill>
                <a:latin typeface="Consolas" pitchFamily="49" charset="0"/>
                <a:ea typeface="仿宋" pitchFamily="49" charset="-122"/>
                <a:cs typeface="Consolas" pitchFamily="49" charset="0"/>
              </a:rPr>
              <a:t>next</a:t>
            </a:r>
            <a:r>
              <a:rPr kumimoji="1" lang="zh-CN" altLang="en-US" sz="1800" dirty="0">
                <a:solidFill>
                  <a:srgbClr val="00B0F0"/>
                </a:solidFill>
                <a:latin typeface="Consolas" pitchFamily="49" charset="0"/>
                <a:ea typeface="仿宋" pitchFamily="49" charset="-122"/>
                <a:cs typeface="Consolas" pitchFamily="49" charset="0"/>
              </a:rPr>
              <a:t>置空</a:t>
            </a:r>
          </a:p>
          <a:p>
            <a:pPr algn="l"/>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Rectangle 4"/>
          <p:cNvSpPr>
            <a:spLocks noChangeArrowheads="1"/>
          </p:cNvSpPr>
          <p:nvPr/>
        </p:nvSpPr>
        <p:spPr bwMode="auto">
          <a:xfrm>
            <a:off x="2647931" y="544036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4" name="Rectangle 5"/>
          <p:cNvSpPr>
            <a:spLocks noChangeArrowheads="1"/>
          </p:cNvSpPr>
          <p:nvPr/>
        </p:nvSpPr>
        <p:spPr bwMode="auto">
          <a:xfrm>
            <a:off x="3008294" y="544036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5" name="Line 6"/>
          <p:cNvSpPr>
            <a:spLocks noChangeShapeType="1"/>
          </p:cNvSpPr>
          <p:nvPr/>
        </p:nvSpPr>
        <p:spPr bwMode="auto">
          <a:xfrm>
            <a:off x="2300269" y="5619753"/>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dirty="0" err="1">
                <a:latin typeface="Consolas" pitchFamily="49" charset="0"/>
                <a:ea typeface="宋体" pitchFamily="2" charset="-122"/>
                <a:cs typeface="Consolas" pitchFamily="49" charset="0"/>
              </a:rPr>
              <a:t>L1</a:t>
            </a:r>
            <a:endParaRPr lang="en-US" altLang="zh-CN" sz="1800" dirty="0">
              <a:latin typeface="Consolas" pitchFamily="49" charset="0"/>
              <a:ea typeface="宋体" pitchFamily="2" charset="-122"/>
              <a:cs typeface="Consolas" pitchFamily="49" charset="0"/>
            </a:endParaRPr>
          </a:p>
        </p:txBody>
      </p:sp>
      <p:sp>
        <p:nvSpPr>
          <p:cNvPr id="7" name="Rectangle 8"/>
          <p:cNvSpPr>
            <a:spLocks noChangeArrowheads="1"/>
          </p:cNvSpPr>
          <p:nvPr/>
        </p:nvSpPr>
        <p:spPr bwMode="auto">
          <a:xfrm>
            <a:off x="322578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8" name="Rectangle 9"/>
          <p:cNvSpPr>
            <a:spLocks noChangeArrowheads="1"/>
          </p:cNvSpPr>
          <p:nvPr/>
        </p:nvSpPr>
        <p:spPr bwMode="auto">
          <a:xfrm>
            <a:off x="3586144"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9" name="Rectangle 11"/>
          <p:cNvSpPr>
            <a:spLocks noChangeArrowheads="1"/>
          </p:cNvSpPr>
          <p:nvPr/>
        </p:nvSpPr>
        <p:spPr bwMode="auto">
          <a:xfrm>
            <a:off x="4294169"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0" name="Rectangle 12"/>
          <p:cNvSpPr>
            <a:spLocks noChangeArrowheads="1"/>
          </p:cNvSpPr>
          <p:nvPr/>
        </p:nvSpPr>
        <p:spPr bwMode="auto">
          <a:xfrm>
            <a:off x="4654531"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11" name="Line 13"/>
          <p:cNvSpPr>
            <a:spLocks noChangeShapeType="1"/>
          </p:cNvSpPr>
          <p:nvPr/>
        </p:nvSpPr>
        <p:spPr bwMode="auto">
          <a:xfrm>
            <a:off x="3834745" y="4565653"/>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2" name="Rectangle 14"/>
          <p:cNvSpPr>
            <a:spLocks noChangeArrowheads="1"/>
          </p:cNvSpPr>
          <p:nvPr/>
        </p:nvSpPr>
        <p:spPr bwMode="auto">
          <a:xfrm>
            <a:off x="6189671" y="43862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3" name="Rectangle 15"/>
          <p:cNvSpPr>
            <a:spLocks noChangeArrowheads="1"/>
          </p:cNvSpPr>
          <p:nvPr/>
        </p:nvSpPr>
        <p:spPr bwMode="auto">
          <a:xfrm>
            <a:off x="6550033" y="43862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16"/>
          <p:cNvSpPr>
            <a:spLocks/>
          </p:cNvSpPr>
          <p:nvPr/>
        </p:nvSpPr>
        <p:spPr bwMode="auto">
          <a:xfrm>
            <a:off x="5715008" y="4564066"/>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5" name="Text Box 19"/>
          <p:cNvSpPr txBox="1">
            <a:spLocks noChangeArrowheads="1"/>
          </p:cNvSpPr>
          <p:nvPr/>
        </p:nvSpPr>
        <p:spPr bwMode="auto">
          <a:xfrm>
            <a:off x="3211505" y="3643314"/>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ea typeface="宋体" pitchFamily="2" charset="-122"/>
                <a:cs typeface="Consolas" pitchFamily="49" charset="0"/>
              </a:rPr>
              <a:t>p</a:t>
            </a:r>
          </a:p>
        </p:txBody>
      </p:sp>
      <p:sp>
        <p:nvSpPr>
          <p:cNvPr id="16" name="Freeform 20"/>
          <p:cNvSpPr>
            <a:spLocks/>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7" name="Text Box 21"/>
          <p:cNvSpPr txBox="1">
            <a:spLocks noChangeArrowheads="1"/>
          </p:cNvSpPr>
          <p:nvPr/>
        </p:nvSpPr>
        <p:spPr bwMode="auto">
          <a:xfrm>
            <a:off x="5310169" y="4144966"/>
            <a:ext cx="374677"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latin typeface="Consolas" pitchFamily="49" charset="0"/>
                <a:ea typeface="宋体" pitchFamily="2" charset="-122"/>
                <a:cs typeface="Consolas" pitchFamily="49" charset="0"/>
              </a:rPr>
              <a:t>…</a:t>
            </a:r>
          </a:p>
        </p:txBody>
      </p:sp>
      <p:sp>
        <p:nvSpPr>
          <p:cNvPr id="18" name="Rectangle 23"/>
          <p:cNvSpPr>
            <a:spLocks noChangeArrowheads="1"/>
          </p:cNvSpPr>
          <p:nvPr/>
        </p:nvSpPr>
        <p:spPr bwMode="auto">
          <a:xfrm>
            <a:off x="2647931" y="608171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itchFamily="49" charset="0"/>
              <a:ea typeface="宋体" pitchFamily="2" charset="-122"/>
              <a:cs typeface="Consolas" pitchFamily="49" charset="0"/>
            </a:endParaRPr>
          </a:p>
        </p:txBody>
      </p:sp>
      <p:sp>
        <p:nvSpPr>
          <p:cNvPr id="19" name="Rectangle 24"/>
          <p:cNvSpPr>
            <a:spLocks noChangeArrowheads="1"/>
          </p:cNvSpPr>
          <p:nvPr/>
        </p:nvSpPr>
        <p:spPr bwMode="auto">
          <a:xfrm>
            <a:off x="3008294" y="608171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itchFamily="49" charset="0"/>
              <a:ea typeface="宋体" pitchFamily="2" charset="-122"/>
              <a:cs typeface="Consolas" pitchFamily="49" charset="0"/>
            </a:endParaRPr>
          </a:p>
        </p:txBody>
      </p:sp>
      <p:sp>
        <p:nvSpPr>
          <p:cNvPr id="20" name="Line 25"/>
          <p:cNvSpPr>
            <a:spLocks noChangeShapeType="1"/>
          </p:cNvSpPr>
          <p:nvPr/>
        </p:nvSpPr>
        <p:spPr bwMode="auto">
          <a:xfrm>
            <a:off x="2300269" y="6261103"/>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L2</a:t>
            </a:r>
          </a:p>
        </p:txBody>
      </p:sp>
      <p:grpSp>
        <p:nvGrpSpPr>
          <p:cNvPr id="2" name="Group 34"/>
          <p:cNvGrpSpPr>
            <a:grpSpLocks/>
          </p:cNvGrpSpPr>
          <p:nvPr/>
        </p:nvGrpSpPr>
        <p:grpSpPr bwMode="auto">
          <a:xfrm>
            <a:off x="3441681" y="4792666"/>
            <a:ext cx="2689225" cy="1368425"/>
            <a:chOff x="1730" y="1842"/>
            <a:chExt cx="1694" cy="862"/>
          </a:xfrm>
        </p:grpSpPr>
        <p:sp>
          <p:nvSpPr>
            <p:cNvPr id="23" name="Freeform 28"/>
            <p:cNvSpPr>
              <a:spLocks/>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4" name="Text Box 29"/>
            <p:cNvSpPr txBox="1">
              <a:spLocks noChangeArrowheads="1"/>
            </p:cNvSpPr>
            <p:nvPr/>
          </p:nvSpPr>
          <p:spPr bwMode="auto">
            <a:xfrm>
              <a:off x="2245" y="2296"/>
              <a:ext cx="1179" cy="250"/>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33CC33"/>
                  </a:solidFill>
                  <a:latin typeface="仿宋" pitchFamily="49" charset="-122"/>
                  <a:ea typeface="仿宋" pitchFamily="49" charset="-122"/>
                  <a:cs typeface="Consolas" pitchFamily="49" charset="0"/>
                </a:rPr>
                <a:t>头插法建表</a:t>
              </a:r>
            </a:p>
          </p:txBody>
        </p:sp>
      </p:grpSp>
      <p:grpSp>
        <p:nvGrpSpPr>
          <p:cNvPr id="22" name="Group 33"/>
          <p:cNvGrpSpPr>
            <a:grpSpLocks/>
          </p:cNvGrpSpPr>
          <p:nvPr/>
        </p:nvGrpSpPr>
        <p:grpSpPr bwMode="auto">
          <a:xfrm>
            <a:off x="2387581" y="4864103"/>
            <a:ext cx="1871663" cy="647700"/>
            <a:chOff x="1066" y="1887"/>
            <a:chExt cx="1179" cy="408"/>
          </a:xfrm>
        </p:grpSpPr>
        <p:sp>
          <p:nvSpPr>
            <p:cNvPr id="26" name="Freeform 27"/>
            <p:cNvSpPr>
              <a:spLocks/>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7" name="Text Box 30"/>
            <p:cNvSpPr txBox="1">
              <a:spLocks noChangeArrowheads="1"/>
            </p:cNvSpPr>
            <p:nvPr/>
          </p:nvSpPr>
          <p:spPr bwMode="auto">
            <a:xfrm>
              <a:off x="1066" y="1888"/>
              <a:ext cx="1179" cy="250"/>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33CC33"/>
                  </a:solidFill>
                  <a:latin typeface="仿宋" pitchFamily="49" charset="-122"/>
                  <a:ea typeface="仿宋" pitchFamily="49" charset="-122"/>
                  <a:cs typeface="Consolas" pitchFamily="49" charset="0"/>
                </a:rPr>
                <a:t>尾插法建表</a:t>
              </a:r>
            </a:p>
          </p:txBody>
        </p:sp>
      </p:grpSp>
      <p:sp>
        <p:nvSpPr>
          <p:cNvPr id="28" name="Line 31"/>
          <p:cNvSpPr>
            <a:spLocks noChangeShapeType="1"/>
          </p:cNvSpPr>
          <p:nvPr/>
        </p:nvSpPr>
        <p:spPr bwMode="auto">
          <a:xfrm>
            <a:off x="3395644" y="4002091"/>
            <a:ext cx="0" cy="35877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7"/>
          <p:cNvGrpSpPr/>
          <p:nvPr/>
        </p:nvGrpSpPr>
        <p:grpSpPr>
          <a:xfrm>
            <a:off x="1071538" y="1142984"/>
            <a:ext cx="4786346" cy="1687150"/>
            <a:chOff x="785786" y="2500306"/>
            <a:chExt cx="4786346" cy="1687150"/>
          </a:xfrm>
        </p:grpSpPr>
        <p:sp>
          <p:nvSpPr>
            <p:cNvPr id="7" name="Text Box 2"/>
            <p:cNvSpPr txBox="1">
              <a:spLocks noChangeArrowheads="1"/>
            </p:cNvSpPr>
            <p:nvPr/>
          </p:nvSpPr>
          <p:spPr bwMode="auto">
            <a:xfrm>
              <a:off x="785786" y="2500306"/>
              <a:ext cx="3929089" cy="466007"/>
            </a:xfrm>
            <a:prstGeom prst="rect">
              <a:avLst/>
            </a:prstGeom>
            <a:ln>
              <a:headEnd/>
              <a:tailEnd/>
            </a:ln>
          </p:spPr>
          <p:style>
            <a:lnRef idx="3">
              <a:schemeClr val="lt1"/>
            </a:lnRef>
            <a:fillRef idx="1">
              <a:schemeClr val="dk1"/>
            </a:fillRef>
            <a:effectRef idx="1">
              <a:schemeClr val="dk1"/>
            </a:effectRef>
            <a:fontRef idx="minor">
              <a:schemeClr val="lt1"/>
            </a:fontRef>
          </p:style>
          <p:txBody>
            <a:bodyPr wrap="square" tIns="72000" bIns="72000">
              <a:spAutoFit/>
            </a:bodyPr>
            <a:lstStyle/>
            <a:p>
              <a:pPr>
                <a:lnSpc>
                  <a:spcPts val="2500"/>
                </a:lnSpc>
                <a:spcBef>
                  <a:spcPts val="0"/>
                </a:spcBef>
              </a:pPr>
              <a:r>
                <a:rPr lang="zh-CN" altLang="en-US" sz="2200">
                  <a:solidFill>
                    <a:schemeClr val="bg1"/>
                  </a:solidFill>
                  <a:latin typeface="Consolas" pitchFamily="49" charset="0"/>
                  <a:ea typeface="微软雅黑" pitchFamily="34" charset="-122"/>
                  <a:cs typeface="Consolas" pitchFamily="49" charset="0"/>
                  <a:sym typeface="Wingdings"/>
                </a:rPr>
                <a:t> </a:t>
              </a:r>
              <a:r>
                <a:rPr kumimoji="1" lang="zh-CN" altLang="en-US" sz="2200">
                  <a:solidFill>
                    <a:schemeClr val="bg1"/>
                  </a:solidFill>
                  <a:latin typeface="Consolas" pitchFamily="49" charset="0"/>
                  <a:ea typeface="微软雅黑" pitchFamily="34" charset="-122"/>
                  <a:cs typeface="Consolas" pitchFamily="49" charset="0"/>
                  <a:sym typeface="Wingdings"/>
                </a:rPr>
                <a:t>以</a:t>
              </a:r>
              <a:r>
                <a:rPr kumimoji="1" lang="zh-CN" altLang="en-US" sz="2200" dirty="0">
                  <a:solidFill>
                    <a:schemeClr val="bg1"/>
                  </a:solidFill>
                  <a:latin typeface="Consolas" pitchFamily="49" charset="0"/>
                  <a:ea typeface="微软雅黑" pitchFamily="34" charset="-122"/>
                  <a:cs typeface="Consolas" pitchFamily="49" charset="0"/>
                  <a:sym typeface="Wingdings"/>
                </a:rPr>
                <a:t>查找为基础的算法设计</a:t>
              </a:r>
              <a:endParaRPr kumimoji="1" lang="zh-CN" altLang="en-US" sz="2200" dirty="0">
                <a:solidFill>
                  <a:schemeClr val="bg1"/>
                </a:solidFill>
                <a:latin typeface="Consolas" pitchFamily="49" charset="0"/>
                <a:ea typeface="微软雅黑" pitchFamily="34" charset="-122"/>
                <a:cs typeface="Consolas" pitchFamily="49" charset="0"/>
              </a:endParaRPr>
            </a:p>
          </p:txBody>
        </p:sp>
        <p:sp>
          <p:nvSpPr>
            <p:cNvPr id="8" name="TextBox 7"/>
            <p:cNvSpPr txBox="1"/>
            <p:nvPr/>
          </p:nvSpPr>
          <p:spPr>
            <a:xfrm>
              <a:off x="1214414" y="3243928"/>
              <a:ext cx="4357718" cy="943528"/>
            </a:xfrm>
            <a:prstGeom prst="rect">
              <a:avLst/>
            </a:prstGeom>
            <a:noFill/>
          </p:spPr>
          <p:txBody>
            <a:bodyPr wrap="square" rtlCol="0">
              <a:spAutoFit/>
            </a:bodyPr>
            <a:lstStyle/>
            <a:p>
              <a:pPr marL="457200" indent="-457200" algn="l">
                <a:lnSpc>
                  <a:spcPct val="150000"/>
                </a:lnSpc>
                <a:buBlip>
                  <a:blip r:embed="rId2"/>
                </a:buBlip>
              </a:pPr>
              <a:r>
                <a:rPr lang="zh-CN" altLang="en-US" sz="2000" dirty="0">
                  <a:latin typeface="楷体" pitchFamily="49" charset="-122"/>
                  <a:ea typeface="楷体" pitchFamily="49" charset="-122"/>
                </a:rPr>
                <a:t>按照</a:t>
              </a:r>
              <a:r>
                <a:rPr lang="zh-CN" altLang="en-US" sz="2000">
                  <a:latin typeface="楷体" pitchFamily="49" charset="-122"/>
                  <a:ea typeface="楷体" pitchFamily="49" charset="-122"/>
                </a:rPr>
                <a:t>条件进行结点查找</a:t>
              </a:r>
              <a:r>
                <a:rPr lang="en-US" altLang="zh-CN" sz="2000" dirty="0">
                  <a:latin typeface="楷体" pitchFamily="49" charset="-122"/>
                  <a:ea typeface="楷体" pitchFamily="49" charset="-122"/>
                </a:rPr>
                <a:t>;</a:t>
              </a:r>
            </a:p>
            <a:p>
              <a:pPr marL="457200" indent="-457200" algn="l">
                <a:lnSpc>
                  <a:spcPct val="150000"/>
                </a:lnSpc>
                <a:buBlip>
                  <a:blip r:embed="rId2"/>
                </a:buBlip>
              </a:pPr>
              <a:r>
                <a:rPr lang="zh-CN" altLang="en-US" sz="2000" dirty="0">
                  <a:latin typeface="楷体" pitchFamily="49" charset="-122"/>
                  <a:ea typeface="楷体" pitchFamily="49" charset="-122"/>
                </a:rPr>
                <a:t>进行插入或者删除操作。</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357166"/>
            <a:ext cx="8137525" cy="827021"/>
          </a:xfrm>
          <a:prstGeom prst="rect">
            <a:avLst/>
          </a:prstGeom>
          <a:noFill/>
          <a:ln w="9525">
            <a:noFill/>
            <a:miter lim="800000"/>
            <a:headEnd/>
            <a:tailEnd/>
          </a:ln>
          <a:effectLst/>
        </p:spPr>
        <p:txBody>
          <a:bodyPr>
            <a:spAutoFit/>
          </a:bodyPr>
          <a:lstStyle/>
          <a:p>
            <a:pPr algn="just">
              <a:lnSpc>
                <a:spcPts val="3000"/>
              </a:lnSpc>
              <a:spcBef>
                <a:spcPts val="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a:solidFill>
                  <a:srgbClr val="FF3300"/>
                </a:solidFill>
                <a:latin typeface="Consolas" pitchFamily="49" charset="0"/>
                <a:ea typeface="黑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例</a:t>
            </a:r>
            <a:r>
              <a:rPr kumimoji="1" lang="en-US" altLang="zh-CN" sz="2000">
                <a:solidFill>
                  <a:srgbClr val="FF3300"/>
                </a:solidFill>
                <a:latin typeface="Consolas" pitchFamily="49" charset="0"/>
                <a:ea typeface="楷体" pitchFamily="49" charset="-122"/>
                <a:cs typeface="Consolas" pitchFamily="49" charset="0"/>
              </a:rPr>
              <a:t>2.7</a:t>
            </a:r>
            <a:r>
              <a:rPr kumimoji="1" lang="en-US" altLang="zh-CN" sz="2000">
                <a:solidFill>
                  <a:srgbClr val="FF3300"/>
                </a:solidFill>
                <a:latin typeface="Consolas" pitchFamily="49" charset="0"/>
                <a:ea typeface="黑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设计一</a:t>
            </a:r>
            <a:r>
              <a:rPr kumimoji="1" lang="zh-CN" altLang="en-US" sz="2000">
                <a:latin typeface="Consolas" pitchFamily="49" charset="0"/>
                <a:ea typeface="楷体" pitchFamily="49" charset="-122"/>
                <a:cs typeface="Consolas" pitchFamily="49" charset="0"/>
              </a:rPr>
              <a:t>个算法，删除</a:t>
            </a:r>
            <a:r>
              <a:rPr kumimoji="1" lang="zh-CN" altLang="en-US" sz="2000" dirty="0">
                <a:latin typeface="Consolas" pitchFamily="49" charset="0"/>
                <a:ea typeface="楷体" pitchFamily="49" charset="-122"/>
                <a:cs typeface="Consolas" pitchFamily="49" charset="0"/>
              </a:rPr>
              <a:t>一个单链表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中元素值</a:t>
            </a:r>
            <a:r>
              <a:rPr kumimoji="1" lang="zh-CN" altLang="en-US" sz="2000">
                <a:latin typeface="Consolas" pitchFamily="49" charset="0"/>
                <a:ea typeface="楷体" pitchFamily="49" charset="-122"/>
                <a:cs typeface="Consolas" pitchFamily="49" charset="0"/>
              </a:rPr>
              <a:t>最大的结点（</a:t>
            </a:r>
            <a:r>
              <a:rPr kumimoji="1" lang="zh-CN" altLang="en-US" sz="2000" dirty="0">
                <a:latin typeface="Consolas" pitchFamily="49" charset="0"/>
                <a:ea typeface="楷体" pitchFamily="49" charset="-122"/>
                <a:cs typeface="Consolas" pitchFamily="49" charset="0"/>
              </a:rPr>
              <a:t>假设</a:t>
            </a:r>
            <a:r>
              <a:rPr kumimoji="1" lang="zh-CN" altLang="en-US" sz="2000">
                <a:latin typeface="Consolas" pitchFamily="49" charset="0"/>
                <a:ea typeface="楷体" pitchFamily="49" charset="-122"/>
                <a:cs typeface="Consolas" pitchFamily="49" charset="0"/>
              </a:rPr>
              <a:t>最大值结点是</a:t>
            </a:r>
            <a:r>
              <a:rPr kumimoji="1" lang="zh-CN" altLang="en-US" sz="2000" dirty="0">
                <a:latin typeface="Consolas" pitchFamily="49" charset="0"/>
                <a:ea typeface="楷体" pitchFamily="49" charset="-122"/>
                <a:cs typeface="Consolas" pitchFamily="49" charset="0"/>
              </a:rPr>
              <a:t>唯一的）。</a:t>
            </a: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L</a:t>
            </a: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headEnd/>
            <a:tailEnd type="arrow" w="med" len="med"/>
          </a:ln>
          <a:effectLst/>
        </p:spPr>
        <p:txBody>
          <a:bodyPr/>
          <a:lstStyle/>
          <a:p>
            <a:endParaRPr lang="zh-CN" altLang="en-US">
              <a:latin typeface="Consolas" pitchFamily="49" charset="0"/>
              <a:cs typeface="Consolas" pitchFamily="49" charset="0"/>
            </a:endParaRPr>
          </a:p>
        </p:txBody>
      </p:sp>
      <p:grpSp>
        <p:nvGrpSpPr>
          <p:cNvPr id="2" name="Group 34"/>
          <p:cNvGrpSpPr>
            <a:grpSpLocks/>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2" name="Rectangle 3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33" name="Line 3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4" name="Line 3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5" name="Line 3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6" name="Line 4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37" name="Line 4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grpSp>
        <p:nvGrpSpPr>
          <p:cNvPr id="3" name="Group 42"/>
          <p:cNvGrpSpPr>
            <a:grpSpLocks/>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0" name="Rectangle 44"/>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41" name="Line 45"/>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2" name="Line 46"/>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3" name="Line 47"/>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4" name="Line 48"/>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45" name="Line 49"/>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grpSp>
        <p:nvGrpSpPr>
          <p:cNvPr id="4" name="Group 60"/>
          <p:cNvGrpSpPr>
            <a:grpSpLocks/>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8" name="Rectangle 62"/>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59" name="Line 63"/>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0" name="Line 64"/>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1" name="Line 65"/>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2" name="Line 66"/>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63" name="Line 67"/>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dirty="0">
                <a:solidFill>
                  <a:schemeClr val="tx1"/>
                </a:solidFill>
                <a:latin typeface="Consolas" pitchFamily="49" charset="0"/>
                <a:ea typeface="宋体" pitchFamily="2" charset="-122"/>
                <a:cs typeface="Consolas" pitchFamily="49" charset="0"/>
              </a:rPr>
              <a:t>∧</a:t>
            </a: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5" name="Group 74"/>
          <p:cNvGrpSpPr>
            <a:grpSpLocks/>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2" name="Rectangle 76"/>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80973" name="Line 77"/>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4" name="Line 78"/>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5" name="Line 79"/>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6" name="Line 80"/>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80977" name="Line 81"/>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grpSp>
        <p:nvGrpSpPr>
          <p:cNvPr id="6" name="Group 101"/>
          <p:cNvGrpSpPr>
            <a:grpSpLocks/>
          </p:cNvGrpSpPr>
          <p:nvPr/>
        </p:nvGrpSpPr>
        <p:grpSpPr bwMode="auto">
          <a:xfrm>
            <a:off x="4357686" y="2393955"/>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a:t>
              </a:r>
              <a:endParaRPr lang="en-US" altLang="zh-CN" sz="2000" dirty="0">
                <a:latin typeface="Consolas" pitchFamily="49" charset="0"/>
                <a:cs typeface="Consolas"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headEnd/>
              <a:tailEnd/>
            </a:ln>
            <a:effectLst/>
          </p:spPr>
          <p:txBody>
            <a:bodyPr>
              <a:spAutoFit/>
            </a:bodyPr>
            <a:lstStyle/>
            <a:p>
              <a:pPr algn="l">
                <a:spcBef>
                  <a:spcPct val="50000"/>
                </a:spcBef>
              </a:pPr>
              <a:r>
                <a:rPr lang="en-US" altLang="zh-CN" sz="2000" dirty="0" err="1">
                  <a:latin typeface="Consolas" pitchFamily="49" charset="0"/>
                  <a:cs typeface="Consolas" pitchFamily="49" charset="0"/>
                </a:rPr>
                <a:t>maxpre</a:t>
              </a:r>
              <a:endParaRPr lang="en-US" altLang="zh-CN" sz="2000" dirty="0">
                <a:latin typeface="Consolas" pitchFamily="49" charset="0"/>
                <a:cs typeface="Consolas" pitchFamily="49" charset="0"/>
              </a:endParaRPr>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headEnd/>
              <a:tailEnd/>
            </a:ln>
            <a:effectLst/>
          </p:spPr>
          <p:txBody>
            <a:bodyPr wrap="none" anchor="ctr"/>
            <a:lstStyle/>
            <a:p>
              <a:endParaRPr lang="zh-CN" altLang="en-US">
                <a:latin typeface="Consolas" pitchFamily="49" charset="0"/>
                <a:cs typeface="Consolas" pitchFamily="49" charset="0"/>
              </a:endParaRPr>
            </a:p>
          </p:txBody>
        </p:sp>
      </p:grpSp>
      <p:grpSp>
        <p:nvGrpSpPr>
          <p:cNvPr id="7" name="Group 100"/>
          <p:cNvGrpSpPr>
            <a:grpSpLocks/>
          </p:cNvGrpSpPr>
          <p:nvPr/>
        </p:nvGrpSpPr>
        <p:grpSpPr bwMode="auto">
          <a:xfrm>
            <a:off x="4338638" y="1819275"/>
            <a:ext cx="3376634" cy="1203325"/>
            <a:chOff x="2733" y="1146"/>
            <a:chExt cx="1905" cy="758"/>
          </a:xfrm>
        </p:grpSpPr>
        <p:sp>
          <p:nvSpPr>
            <p:cNvPr id="80993" name="Freeform 97"/>
            <p:cNvSpPr>
              <a:spLocks/>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000" dirty="0" err="1">
                  <a:latin typeface="Consolas" pitchFamily="49" charset="0"/>
                  <a:cs typeface="Consolas" pitchFamily="49" charset="0"/>
                </a:rPr>
                <a:t>maxpre</a:t>
              </a:r>
              <a:r>
                <a:rPr lang="en-US" altLang="zh-CN" sz="2000" dirty="0">
                  <a:latin typeface="Consolas" pitchFamily="49" charset="0"/>
                  <a:ea typeface="+mn-ea"/>
                  <a:cs typeface="Consolas" pitchFamily="49" charset="0"/>
                </a:rPr>
                <a:t>-</a:t>
              </a:r>
              <a:r>
                <a:rPr lang="en-US" altLang="zh-CN" sz="2000">
                  <a:latin typeface="Consolas" pitchFamily="49" charset="0"/>
                  <a:cs typeface="Consolas" pitchFamily="49" charset="0"/>
                </a:rPr>
                <a:t>&gt;next=maxp</a:t>
              </a:r>
              <a:r>
                <a:rPr lang="en-US" altLang="zh-CN" sz="2000">
                  <a:latin typeface="Consolas" pitchFamily="49" charset="0"/>
                  <a:ea typeface="+mn-ea"/>
                  <a:cs typeface="Consolas" pitchFamily="49" charset="0"/>
                </a:rPr>
                <a:t>-</a:t>
              </a:r>
              <a:r>
                <a:rPr lang="en-US" altLang="zh-CN" sz="2000" dirty="0">
                  <a:latin typeface="Consolas" pitchFamily="49" charset="0"/>
                  <a:cs typeface="Consolas" pitchFamily="49" charset="0"/>
                </a:rPr>
                <a:t>&gt;next</a:t>
              </a:r>
            </a:p>
          </p:txBody>
        </p:sp>
      </p:grpSp>
      <p:grpSp>
        <p:nvGrpSpPr>
          <p:cNvPr id="8" name="组合 70"/>
          <p:cNvGrpSpPr/>
          <p:nvPr/>
        </p:nvGrpSpPr>
        <p:grpSpPr>
          <a:xfrm>
            <a:off x="1000100" y="3319463"/>
            <a:ext cx="1785950" cy="1621877"/>
            <a:chOff x="1000100" y="3319463"/>
            <a:chExt cx="1785950" cy="1621877"/>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pre</a:t>
              </a: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1000100" y="4572008"/>
              <a:ext cx="1785950" cy="369332"/>
            </a:xfrm>
            <a:prstGeom prst="rect">
              <a:avLst/>
            </a:prstGeom>
            <a:noFill/>
          </p:spPr>
          <p:txBody>
            <a:bodyPr wrap="square" rtlCol="0">
              <a:spAutoFit/>
            </a:bodyPr>
            <a:lstStyle/>
            <a:p>
              <a:pPr algn="l"/>
              <a:r>
                <a:rPr lang="zh-CN" altLang="en-US" sz="1800" dirty="0">
                  <a:latin typeface="仿宋" pitchFamily="49" charset="-122"/>
                  <a:ea typeface="仿宋" pitchFamily="49" charset="-122"/>
                  <a:cs typeface="Consolas" pitchFamily="49" charset="0"/>
                </a:rPr>
                <a:t>一对同步指针</a:t>
              </a:r>
            </a:p>
          </p:txBody>
        </p:sp>
      </p:grpSp>
      <p:grpSp>
        <p:nvGrpSpPr>
          <p:cNvPr id="71" name="Group 42"/>
          <p:cNvGrpSpPr>
            <a:grpSpLocks/>
          </p:cNvGrpSpPr>
          <p:nvPr/>
        </p:nvGrpSpPr>
        <p:grpSpPr bwMode="auto">
          <a:xfrm>
            <a:off x="857224" y="2786058"/>
            <a:ext cx="838200" cy="517525"/>
            <a:chOff x="4752" y="2691"/>
            <a:chExt cx="528" cy="326"/>
          </a:xfrm>
        </p:grpSpPr>
        <p:sp>
          <p:nvSpPr>
            <p:cNvPr id="73" name="Rectangle 43"/>
            <p:cNvSpPr>
              <a:spLocks noChangeArrowheads="1"/>
            </p:cNvSpPr>
            <p:nvPr/>
          </p:nvSpPr>
          <p:spPr bwMode="auto">
            <a:xfrm>
              <a:off x="4992" y="2691"/>
              <a:ext cx="288"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74" name="Rectangle 44"/>
            <p:cNvSpPr>
              <a:spLocks noChangeArrowheads="1"/>
            </p:cNvSpPr>
            <p:nvPr/>
          </p:nvSpPr>
          <p:spPr bwMode="auto">
            <a:xfrm>
              <a:off x="4752" y="2691"/>
              <a:ext cx="240" cy="32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itchFamily="49" charset="0"/>
                <a:ea typeface="宋体" pitchFamily="2" charset="-122"/>
                <a:cs typeface="Consolas" pitchFamily="49" charset="0"/>
              </a:endParaRPr>
            </a:p>
          </p:txBody>
        </p:sp>
        <p:sp>
          <p:nvSpPr>
            <p:cNvPr id="75" name="Line 45"/>
            <p:cNvSpPr>
              <a:spLocks noChangeShapeType="1"/>
            </p:cNvSpPr>
            <p:nvPr/>
          </p:nvSpPr>
          <p:spPr bwMode="auto">
            <a:xfrm>
              <a:off x="4752" y="2691"/>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76" name="Line 46"/>
            <p:cNvSpPr>
              <a:spLocks noChangeShapeType="1"/>
            </p:cNvSpPr>
            <p:nvPr/>
          </p:nvSpPr>
          <p:spPr bwMode="auto">
            <a:xfrm>
              <a:off x="4752" y="3017"/>
              <a:ext cx="528"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77" name="Line 47"/>
            <p:cNvSpPr>
              <a:spLocks noChangeShapeType="1"/>
            </p:cNvSpPr>
            <p:nvPr/>
          </p:nvSpPr>
          <p:spPr bwMode="auto">
            <a:xfrm>
              <a:off x="475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78" name="Line 48"/>
            <p:cNvSpPr>
              <a:spLocks noChangeShapeType="1"/>
            </p:cNvSpPr>
            <p:nvPr/>
          </p:nvSpPr>
          <p:spPr bwMode="auto">
            <a:xfrm>
              <a:off x="4992"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sp>
          <p:nvSpPr>
            <p:cNvPr id="79" name="Line 49"/>
            <p:cNvSpPr>
              <a:spLocks noChangeShapeType="1"/>
            </p:cNvSpPr>
            <p:nvPr/>
          </p:nvSpPr>
          <p:spPr bwMode="auto">
            <a:xfrm>
              <a:off x="5280" y="2691"/>
              <a:ext cx="0" cy="326"/>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itchFamily="49" charset="0"/>
                <a:cs typeface="Consolas" pitchFamily="49" charset="0"/>
              </a:endParaRPr>
            </a:p>
          </p:txBody>
        </p:sp>
      </p:grpSp>
      <p:sp>
        <p:nvSpPr>
          <p:cNvPr id="80928" name="Line 32"/>
          <p:cNvSpPr>
            <a:spLocks noChangeShapeType="1"/>
          </p:cNvSpPr>
          <p:nvPr/>
        </p:nvSpPr>
        <p:spPr bwMode="auto">
          <a:xfrm>
            <a:off x="1557338" y="3019425"/>
            <a:ext cx="557212"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headEnd/>
            <a:tailEnd type="arrow" w="med" len="med"/>
          </a:ln>
          <a:effectLst/>
        </p:spPr>
        <p:txBody>
          <a:bodyPr/>
          <a:lstStyle/>
          <a:p>
            <a:endParaRPr lang="zh-CN" altLang="en-US">
              <a:latin typeface="Consolas" pitchFamily="49" charset="0"/>
              <a:cs typeface="Consolas" pitchFamily="49" charset="0"/>
            </a:endParaRPr>
          </a:p>
        </p:txBody>
      </p:sp>
      <p:grpSp>
        <p:nvGrpSpPr>
          <p:cNvPr id="81" name="组合 80"/>
          <p:cNvGrpSpPr/>
          <p:nvPr/>
        </p:nvGrpSpPr>
        <p:grpSpPr>
          <a:xfrm>
            <a:off x="1277919" y="1428736"/>
            <a:ext cx="722313" cy="582613"/>
            <a:chOff x="1774825" y="5489593"/>
            <a:chExt cx="722313" cy="582613"/>
          </a:xfrm>
        </p:grpSpPr>
        <p:sp>
          <p:nvSpPr>
            <p:cNvPr id="82"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83" name="Group 8"/>
            <p:cNvGrpSpPr>
              <a:grpSpLocks/>
            </p:cNvGrpSpPr>
            <p:nvPr/>
          </p:nvGrpSpPr>
          <p:grpSpPr bwMode="auto">
            <a:xfrm>
              <a:off x="1774825" y="5518173"/>
              <a:ext cx="544513" cy="554040"/>
              <a:chOff x="1019" y="1020"/>
              <a:chExt cx="399" cy="406"/>
            </a:xfrm>
          </p:grpSpPr>
          <p:pic>
            <p:nvPicPr>
              <p:cNvPr id="84" name="Picture 49" descr="阴影5"/>
              <p:cNvPicPr preferRelativeResize="0">
                <a:picLocks noChangeArrowheads="1"/>
              </p:cNvPicPr>
              <p:nvPr/>
            </p:nvPicPr>
            <p:blipFill>
              <a:blip r:embed="rId2"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5"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4880567"/>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a:spAutoFit/>
          </a:bodyPr>
          <a:lstStyle/>
          <a:p>
            <a:pPr algn="l">
              <a:lnSpc>
                <a:spcPts val="2500"/>
              </a:lnSpc>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delmaxnode</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*&amp;L)</a:t>
            </a: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*p=L-&gt;next</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*pre=L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=p</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maxpre</a:t>
            </a:r>
            <a:r>
              <a:rPr lang="en-US" altLang="zh-CN" sz="1800" dirty="0">
                <a:solidFill>
                  <a:srgbClr val="0000FF"/>
                </a:solidFill>
                <a:latin typeface="Consolas" pitchFamily="49" charset="0"/>
                <a:ea typeface="楷体" pitchFamily="49" charset="-122"/>
                <a:cs typeface="Consolas" pitchFamily="49" charset="0"/>
              </a:rPr>
              <a:t>=pre;</a:t>
            </a:r>
          </a:p>
          <a:p>
            <a:pPr algn="l">
              <a:lnSpc>
                <a:spcPts val="2500"/>
              </a:lnSpc>
            </a:pPr>
            <a:endParaRPr lang="en-US" altLang="zh-CN" sz="1800" dirty="0">
              <a:solidFill>
                <a:srgbClr val="0000FF"/>
              </a:solidFill>
              <a:latin typeface="Consolas" pitchFamily="49" charset="0"/>
              <a:ea typeface="楷体" pitchFamily="49" charset="-122"/>
              <a:cs typeface="Consolas" pitchFamily="49" charset="0"/>
            </a:endParaRP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while (p!=NULL)</a:t>
            </a:r>
            <a:endParaRPr lang="zh-CN" altLang="en-US" sz="1800" dirty="0">
              <a:solidFill>
                <a:srgbClr val="0000FF"/>
              </a:solidFill>
              <a:latin typeface="Consolas" pitchFamily="49" charset="0"/>
              <a:ea typeface="楷体" pitchFamily="49" charset="-122"/>
              <a:cs typeface="Consolas" pitchFamily="49" charset="0"/>
            </a:endParaRPr>
          </a:p>
          <a:p>
            <a:pPr algn="l">
              <a:lnSpc>
                <a:spcPts val="25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-&gt;data&lt;p-&gt;data)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若找到一个更大的结点</a:t>
            </a:r>
          </a:p>
          <a:p>
            <a:pPr algn="l">
              <a:lnSpc>
                <a:spcPts val="25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=p;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更改</a:t>
            </a:r>
            <a:r>
              <a:rPr lang="en-US" altLang="zh-CN" sz="1800" dirty="0" err="1">
                <a:solidFill>
                  <a:srgbClr val="00B0F0"/>
                </a:solidFill>
                <a:latin typeface="Consolas" pitchFamily="49" charset="0"/>
                <a:ea typeface="楷体" pitchFamily="49" charset="-122"/>
                <a:cs typeface="Consolas" pitchFamily="49" charset="0"/>
              </a:rPr>
              <a:t>maxp</a:t>
            </a:r>
            <a:endParaRPr lang="en-US" altLang="zh-CN" sz="1800" dirty="0">
              <a:solidFill>
                <a:srgbClr val="00B0F0"/>
              </a:solidFill>
              <a:latin typeface="Consolas" pitchFamily="49" charset="0"/>
              <a:ea typeface="楷体" pitchFamily="49" charset="-122"/>
              <a:cs typeface="Consolas" pitchFamily="49" charset="0"/>
            </a:endParaRP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maxpre</a:t>
            </a:r>
            <a:r>
              <a:rPr lang="en-US" altLang="zh-CN" sz="1800" dirty="0">
                <a:solidFill>
                  <a:srgbClr val="0000FF"/>
                </a:solidFill>
                <a:latin typeface="Consolas" pitchFamily="49" charset="0"/>
                <a:ea typeface="楷体" pitchFamily="49" charset="-122"/>
                <a:cs typeface="Consolas" pitchFamily="49" charset="0"/>
              </a:rPr>
              <a:t>=pre;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更改</a:t>
            </a:r>
            <a:r>
              <a:rPr lang="en-US" altLang="zh-CN" sz="1800" dirty="0" err="1">
                <a:solidFill>
                  <a:srgbClr val="00B0F0"/>
                </a:solidFill>
                <a:latin typeface="Consolas" pitchFamily="49" charset="0"/>
                <a:ea typeface="楷体" pitchFamily="49" charset="-122"/>
                <a:cs typeface="Consolas" pitchFamily="49" charset="0"/>
              </a:rPr>
              <a:t>maxpre</a:t>
            </a:r>
            <a:endParaRPr lang="en-US" altLang="zh-CN" sz="1800" dirty="0">
              <a:solidFill>
                <a:srgbClr val="00B0F0"/>
              </a:solidFill>
              <a:latin typeface="Consolas" pitchFamily="49" charset="0"/>
              <a:ea typeface="楷体" pitchFamily="49" charset="-122"/>
              <a:cs typeface="Consolas" pitchFamily="49" charset="0"/>
            </a:endParaRP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a:t>
            </a: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pre=p;				</a:t>
            </a:r>
            <a:r>
              <a:rPr lang="en-US" altLang="zh-CN" sz="1800" dirty="0">
                <a:solidFill>
                  <a:srgbClr val="00B0F0"/>
                </a:solidFill>
                <a:latin typeface="Consolas" pitchFamily="49" charset="0"/>
                <a:ea typeface="楷体" pitchFamily="49" charset="-122"/>
                <a:cs typeface="Consolas" pitchFamily="49" charset="0"/>
              </a:rPr>
              <a:t>//p</a:t>
            </a:r>
            <a:r>
              <a:rPr lang="zh-CN" altLang="en-US" sz="1800" dirty="0">
                <a:solidFill>
                  <a:srgbClr val="00B0F0"/>
                </a:solidFill>
                <a:latin typeface="Consolas" pitchFamily="49" charset="0"/>
                <a:ea typeface="楷体" pitchFamily="49" charset="-122"/>
                <a:cs typeface="Consolas" pitchFamily="49" charset="0"/>
              </a:rPr>
              <a:t>、</a:t>
            </a:r>
            <a:r>
              <a:rPr lang="en-US" altLang="zh-CN" sz="1800" dirty="0">
                <a:solidFill>
                  <a:srgbClr val="00B0F0"/>
                </a:solidFill>
                <a:latin typeface="Consolas" pitchFamily="49" charset="0"/>
                <a:ea typeface="楷体" pitchFamily="49" charset="-122"/>
                <a:cs typeface="Consolas" pitchFamily="49" charset="0"/>
              </a:rPr>
              <a:t>pre</a:t>
            </a:r>
            <a:r>
              <a:rPr lang="zh-CN" altLang="en-US" sz="1800" dirty="0">
                <a:solidFill>
                  <a:srgbClr val="00B0F0"/>
                </a:solidFill>
                <a:latin typeface="Consolas" pitchFamily="49" charset="0"/>
                <a:ea typeface="楷体" pitchFamily="49" charset="-122"/>
                <a:cs typeface="Consolas" pitchFamily="49" charset="0"/>
              </a:rPr>
              <a:t>同步后移一个结点</a:t>
            </a:r>
          </a:p>
          <a:p>
            <a:pPr algn="l">
              <a:lnSpc>
                <a:spcPts val="25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p=p-&gt;next;</a:t>
            </a: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a:t>
            </a:r>
          </a:p>
          <a:p>
            <a:pPr algn="l">
              <a:lnSpc>
                <a:spcPts val="2500"/>
              </a:lnSpc>
            </a:pPr>
            <a:endParaRPr lang="en-US" altLang="zh-CN" sz="1800" dirty="0">
              <a:solidFill>
                <a:srgbClr val="0000FF"/>
              </a:solidFill>
              <a:latin typeface="Consolas" pitchFamily="49" charset="0"/>
              <a:ea typeface="楷体" pitchFamily="49" charset="-122"/>
              <a:cs typeface="Consolas" pitchFamily="49" charset="0"/>
            </a:endParaRP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FF"/>
                </a:solidFill>
                <a:latin typeface="Consolas" pitchFamily="49" charset="0"/>
                <a:ea typeface="楷体" pitchFamily="49" charset="-122"/>
                <a:cs typeface="Consolas" pitchFamily="49" charset="0"/>
              </a:rPr>
              <a:t>maxpre</a:t>
            </a:r>
            <a:r>
              <a:rPr lang="en-US" altLang="zh-CN" sz="1800" dirty="0">
                <a:solidFill>
                  <a:srgbClr val="FF00FF"/>
                </a:solidFill>
                <a:latin typeface="Consolas" pitchFamily="49" charset="0"/>
                <a:ea typeface="楷体" pitchFamily="49" charset="-122"/>
                <a:cs typeface="Consolas" pitchFamily="49" charset="0"/>
              </a:rPr>
              <a:t>-&gt;next=</a:t>
            </a:r>
            <a:r>
              <a:rPr lang="en-US" altLang="zh-CN" sz="1800" dirty="0" err="1">
                <a:solidFill>
                  <a:srgbClr val="FF00FF"/>
                </a:solidFill>
                <a:latin typeface="Consolas" pitchFamily="49" charset="0"/>
                <a:ea typeface="楷体" pitchFamily="49" charset="-122"/>
                <a:cs typeface="Consolas" pitchFamily="49" charset="0"/>
              </a:rPr>
              <a:t>maxp</a:t>
            </a:r>
            <a:r>
              <a:rPr lang="en-US" altLang="zh-CN" sz="1800" dirty="0">
                <a:solidFill>
                  <a:srgbClr val="FF00FF"/>
                </a:solidFill>
                <a:latin typeface="Consolas" pitchFamily="49" charset="0"/>
                <a:ea typeface="楷体" pitchFamily="49" charset="-122"/>
                <a:cs typeface="Consolas" pitchFamily="49" charset="0"/>
              </a:rPr>
              <a:t>-&gt;next;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删除</a:t>
            </a:r>
            <a:r>
              <a:rPr lang="en-US" altLang="zh-CN" sz="1800" dirty="0" err="1">
                <a:solidFill>
                  <a:srgbClr val="00B0F0"/>
                </a:solidFill>
                <a:latin typeface="Consolas" pitchFamily="49" charset="0"/>
                <a:ea typeface="楷体" pitchFamily="49" charset="-122"/>
                <a:cs typeface="Consolas" pitchFamily="49" charset="0"/>
              </a:rPr>
              <a:t>maxp</a:t>
            </a:r>
            <a:r>
              <a:rPr lang="zh-CN" altLang="en-US" sz="1800" dirty="0">
                <a:solidFill>
                  <a:srgbClr val="00B0F0"/>
                </a:solidFill>
                <a:latin typeface="Consolas" pitchFamily="49" charset="0"/>
                <a:ea typeface="楷体" pitchFamily="49" charset="-122"/>
                <a:cs typeface="Consolas" pitchFamily="49" charset="0"/>
              </a:rPr>
              <a:t>结点</a:t>
            </a:r>
          </a:p>
          <a:p>
            <a:pPr algn="l">
              <a:lnSpc>
                <a:spcPts val="2500"/>
              </a:lnSpc>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free(</a:t>
            </a:r>
            <a:r>
              <a:rPr lang="en-US" altLang="zh-CN" sz="1800" dirty="0" err="1">
                <a:solidFill>
                  <a:srgbClr val="0000FF"/>
                </a:solidFill>
                <a:latin typeface="Consolas" pitchFamily="49" charset="0"/>
                <a:ea typeface="楷体" pitchFamily="49" charset="-122"/>
                <a:cs typeface="Consolas" pitchFamily="49" charset="0"/>
              </a:rPr>
              <a:t>maxp</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释放</a:t>
            </a:r>
            <a:r>
              <a:rPr lang="en-US" altLang="zh-CN" sz="1800" dirty="0" err="1">
                <a:solidFill>
                  <a:srgbClr val="00B0F0"/>
                </a:solidFill>
                <a:latin typeface="Consolas" pitchFamily="49" charset="0"/>
                <a:ea typeface="楷体" pitchFamily="49" charset="-122"/>
                <a:cs typeface="Consolas" pitchFamily="49" charset="0"/>
              </a:rPr>
              <a:t>maxp</a:t>
            </a:r>
            <a:r>
              <a:rPr lang="zh-CN" altLang="en-US" sz="1800" dirty="0">
                <a:solidFill>
                  <a:srgbClr val="00B0F0"/>
                </a:solidFill>
                <a:latin typeface="Consolas" pitchFamily="49" charset="0"/>
                <a:ea typeface="楷体" pitchFamily="49" charset="-122"/>
                <a:cs typeface="Consolas" pitchFamily="49" charset="0"/>
              </a:rPr>
              <a:t>结点</a:t>
            </a:r>
          </a:p>
          <a:p>
            <a:pPr algn="l">
              <a:lnSpc>
                <a:spcPts val="2500"/>
              </a:lnSpc>
            </a:pPr>
            <a:r>
              <a:rPr lang="en-US" altLang="zh-CN" sz="1800" dirty="0">
                <a:solidFill>
                  <a:srgbClr val="0000FF"/>
                </a:solidFill>
                <a:latin typeface="Consolas" pitchFamily="49" charset="0"/>
                <a:ea typeface="楷体" pitchFamily="49" charset="-122"/>
                <a:cs typeface="Consolas" pitchFamily="49" charset="0"/>
              </a:rPr>
              <a:t>}</a:t>
            </a:r>
          </a:p>
        </p:txBody>
      </p:sp>
      <p:sp>
        <p:nvSpPr>
          <p:cNvPr id="202757" name="Text Box 5"/>
          <p:cNvSpPr txBox="1">
            <a:spLocks noChangeArrowheads="1"/>
          </p:cNvSpPr>
          <p:nvPr/>
        </p:nvSpPr>
        <p:spPr bwMode="auto">
          <a:xfrm>
            <a:off x="714348" y="5572140"/>
            <a:ext cx="4676778"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dirty="0">
                <a:latin typeface="Consolas" pitchFamily="49" charset="0"/>
                <a:ea typeface="华文中宋" pitchFamily="2" charset="-122"/>
                <a:cs typeface="Consolas" pitchFamily="49" charset="0"/>
              </a:rPr>
              <a:t>该算法的时间复杂度为</a:t>
            </a:r>
            <a:r>
              <a:rPr lang="en-US" altLang="zh-CN" sz="2000" dirty="0">
                <a:latin typeface="Consolas" pitchFamily="49" charset="0"/>
                <a:ea typeface="华文中宋" pitchFamily="2" charset="-122"/>
                <a:cs typeface="Consolas" pitchFamily="49" charset="0"/>
              </a:rPr>
              <a:t>O(</a:t>
            </a:r>
            <a:r>
              <a:rPr lang="en-US" altLang="zh-CN" sz="2000" i="1" dirty="0">
                <a:latin typeface="Consolas" pitchFamily="49" charset="0"/>
                <a:ea typeface="华文中宋" pitchFamily="2" charset="-122"/>
                <a:cs typeface="Consolas" pitchFamily="49" charset="0"/>
              </a:rPr>
              <a:t>n</a:t>
            </a:r>
            <a:r>
              <a:rPr lang="en-US" altLang="zh-CN" sz="2000" dirty="0">
                <a:latin typeface="Consolas" pitchFamily="49" charset="0"/>
                <a:ea typeface="华文中宋" pitchFamily="2" charset="-122"/>
                <a:cs typeface="Consolas" pitchFamily="49" charset="0"/>
              </a:rPr>
              <a:t>)</a:t>
            </a:r>
            <a:r>
              <a:rPr lang="zh-CN" altLang="en-US" sz="2000" dirty="0">
                <a:latin typeface="Consolas" pitchFamily="49" charset="0"/>
                <a:ea typeface="华文中宋" pitchFamily="2"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275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275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2756">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800091"/>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楷体" pitchFamily="49" charset="-122"/>
                <a:cs typeface="Consolas" pitchFamily="49" charset="0"/>
              </a:rPr>
              <a:t>例</a:t>
            </a:r>
            <a:r>
              <a:rPr kumimoji="1" lang="en-US" altLang="zh-CN" sz="2000" dirty="0">
                <a:solidFill>
                  <a:srgbClr val="FF3300"/>
                </a:solidFill>
                <a:latin typeface="Consolas" pitchFamily="49" charset="0"/>
                <a:ea typeface="楷体" pitchFamily="49" charset="-122"/>
                <a:cs typeface="Consolas" pitchFamily="49" charset="0"/>
              </a:rPr>
              <a:t>2.8】</a:t>
            </a:r>
            <a:r>
              <a:rPr kumimoji="1" lang="zh-CN" altLang="en-US" sz="2000" dirty="0">
                <a:latin typeface="Consolas" pitchFamily="49" charset="0"/>
                <a:ea typeface="楷体" pitchFamily="49" charset="-122"/>
                <a:cs typeface="Consolas" pitchFamily="49" charset="0"/>
              </a:rPr>
              <a:t>有一个带头结点的单链表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（至少有一个数据结点），设计一个算法使其元素递增有序排列。</a:t>
            </a:r>
          </a:p>
        </p:txBody>
      </p:sp>
      <p:sp>
        <p:nvSpPr>
          <p:cNvPr id="201734" name="Text Box 6"/>
          <p:cNvSpPr txBox="1">
            <a:spLocks noChangeArrowheads="1"/>
          </p:cNvSpPr>
          <p:nvPr/>
        </p:nvSpPr>
        <p:spPr bwMode="auto">
          <a:xfrm>
            <a:off x="760439" y="349408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201731" name="Rectangle 3"/>
          <p:cNvSpPr>
            <a:spLocks noChangeArrowheads="1"/>
          </p:cNvSpPr>
          <p:nvPr/>
        </p:nvSpPr>
        <p:spPr bwMode="auto">
          <a:xfrm>
            <a:off x="1435126" y="349408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2" name="Rectangle 4"/>
          <p:cNvSpPr>
            <a:spLocks noChangeArrowheads="1"/>
          </p:cNvSpPr>
          <p:nvPr/>
        </p:nvSpPr>
        <p:spPr bwMode="auto">
          <a:xfrm>
            <a:off x="1795489" y="349408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3" name="Line 5"/>
          <p:cNvSpPr>
            <a:spLocks noChangeShapeType="1"/>
          </p:cNvSpPr>
          <p:nvPr/>
        </p:nvSpPr>
        <p:spPr bwMode="auto">
          <a:xfrm>
            <a:off x="1087464" y="3673475"/>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01735" name="Rectangle 7"/>
          <p:cNvSpPr>
            <a:spLocks noChangeArrowheads="1"/>
          </p:cNvSpPr>
          <p:nvPr/>
        </p:nvSpPr>
        <p:spPr bwMode="auto">
          <a:xfrm>
            <a:off x="5264151" y="349408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6" name="Rectangle 8"/>
          <p:cNvSpPr>
            <a:spLocks noChangeArrowheads="1"/>
          </p:cNvSpPr>
          <p:nvPr/>
        </p:nvSpPr>
        <p:spPr bwMode="auto">
          <a:xfrm>
            <a:off x="5624514" y="349408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201737" name="Rectangle 9"/>
          <p:cNvSpPr>
            <a:spLocks noChangeArrowheads="1"/>
          </p:cNvSpPr>
          <p:nvPr/>
        </p:nvSpPr>
        <p:spPr bwMode="auto">
          <a:xfrm>
            <a:off x="5224489"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38" name="Rectangle 10"/>
          <p:cNvSpPr>
            <a:spLocks noChangeArrowheads="1"/>
          </p:cNvSpPr>
          <p:nvPr/>
        </p:nvSpPr>
        <p:spPr bwMode="auto">
          <a:xfrm>
            <a:off x="5584851"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39" name="Rectangle 11"/>
          <p:cNvSpPr>
            <a:spLocks noChangeArrowheads="1"/>
          </p:cNvSpPr>
          <p:nvPr/>
        </p:nvSpPr>
        <p:spPr bwMode="auto">
          <a:xfrm>
            <a:off x="7261241" y="24907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0" name="Rectangle 12"/>
          <p:cNvSpPr>
            <a:spLocks noChangeArrowheads="1"/>
          </p:cNvSpPr>
          <p:nvPr/>
        </p:nvSpPr>
        <p:spPr bwMode="auto">
          <a:xfrm>
            <a:off x="7621603" y="24907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1741" name="Freeform 13"/>
          <p:cNvSpPr>
            <a:spLocks/>
          </p:cNvSpPr>
          <p:nvPr/>
        </p:nvSpPr>
        <p:spPr bwMode="auto">
          <a:xfrm>
            <a:off x="6786578" y="2668588"/>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42" name="Freeform 14"/>
          <p:cNvSpPr>
            <a:spLocks/>
          </p:cNvSpPr>
          <p:nvPr/>
        </p:nvSpPr>
        <p:spPr bwMode="auto">
          <a:xfrm>
            <a:off x="4714876" y="367030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43" name="Text Box 15"/>
          <p:cNvSpPr txBox="1">
            <a:spLocks noChangeArrowheads="1"/>
          </p:cNvSpPr>
          <p:nvPr/>
        </p:nvSpPr>
        <p:spPr bwMode="auto">
          <a:xfrm>
            <a:off x="5334026" y="1916113"/>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p</a:t>
            </a:r>
          </a:p>
        </p:txBody>
      </p:sp>
      <p:sp>
        <p:nvSpPr>
          <p:cNvPr id="201744" name="Freeform 16"/>
          <p:cNvSpPr>
            <a:spLocks/>
          </p:cNvSpPr>
          <p:nvPr/>
        </p:nvSpPr>
        <p:spPr bwMode="auto">
          <a:xfrm>
            <a:off x="5694389" y="2670175"/>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45" name="Text Box 17"/>
          <p:cNvSpPr txBox="1">
            <a:spLocks noChangeArrowheads="1"/>
          </p:cNvSpPr>
          <p:nvPr/>
        </p:nvSpPr>
        <p:spPr bwMode="auto">
          <a:xfrm>
            <a:off x="6281129" y="2483168"/>
            <a:ext cx="373051" cy="351763"/>
          </a:xfrm>
          <a:prstGeom prst="rect">
            <a:avLst/>
          </a:prstGeom>
          <a:noFill/>
          <a:ln w="9525">
            <a:noFill/>
            <a:miter lim="800000"/>
            <a:headEnd/>
            <a:tailEnd/>
          </a:ln>
          <a:effectLst/>
        </p:spPr>
        <p:txBody>
          <a:bodyPr wrap="square">
            <a:spAutoFit/>
          </a:bodyPr>
          <a:lstStyle/>
          <a:p>
            <a:pPr algn="l">
              <a:lnSpc>
                <a:spcPts val="1600"/>
              </a:lnSpc>
              <a:spcBef>
                <a:spcPts val="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46" name="Line 18"/>
          <p:cNvSpPr>
            <a:spLocks noChangeShapeType="1"/>
          </p:cNvSpPr>
          <p:nvPr/>
        </p:nvSpPr>
        <p:spPr bwMode="auto">
          <a:xfrm>
            <a:off x="5353076" y="2132013"/>
            <a:ext cx="0" cy="360362"/>
          </a:xfrm>
          <a:prstGeom prst="line">
            <a:avLst/>
          </a:prstGeom>
          <a:noFill/>
          <a:ln w="19050">
            <a:solidFill>
              <a:srgbClr val="FF330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01747" name="Freeform 19"/>
          <p:cNvSpPr>
            <a:spLocks/>
          </p:cNvSpPr>
          <p:nvPr/>
        </p:nvSpPr>
        <p:spPr bwMode="auto">
          <a:xfrm>
            <a:off x="4078314"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48" name="Rectangle 20"/>
          <p:cNvSpPr>
            <a:spLocks noChangeArrowheads="1"/>
          </p:cNvSpPr>
          <p:nvPr/>
        </p:nvSpPr>
        <p:spPr bwMode="auto">
          <a:xfrm>
            <a:off x="3089301" y="35004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201749" name="Rectangle 21"/>
          <p:cNvSpPr>
            <a:spLocks noChangeArrowheads="1"/>
          </p:cNvSpPr>
          <p:nvPr/>
        </p:nvSpPr>
        <p:spPr bwMode="auto">
          <a:xfrm>
            <a:off x="3449664" y="350043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01750" name="Freeform 22"/>
          <p:cNvSpPr>
            <a:spLocks/>
          </p:cNvSpPr>
          <p:nvPr/>
        </p:nvSpPr>
        <p:spPr bwMode="auto">
          <a:xfrm>
            <a:off x="1839939" y="367665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51" name="Freeform 23"/>
          <p:cNvSpPr>
            <a:spLocks/>
          </p:cNvSpPr>
          <p:nvPr/>
        </p:nvSpPr>
        <p:spPr bwMode="auto">
          <a:xfrm>
            <a:off x="3641751" y="367030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1752" name="Text Box 24"/>
          <p:cNvSpPr txBox="1">
            <a:spLocks noChangeArrowheads="1"/>
          </p:cNvSpPr>
          <p:nvPr/>
        </p:nvSpPr>
        <p:spPr bwMode="auto">
          <a:xfrm>
            <a:off x="4258655" y="3474403"/>
            <a:ext cx="425424" cy="351763"/>
          </a:xfrm>
          <a:prstGeom prst="rect">
            <a:avLst/>
          </a:prstGeom>
          <a:noFill/>
          <a:ln w="9525">
            <a:noFill/>
            <a:miter lim="800000"/>
            <a:headEnd/>
            <a:tailEnd/>
          </a:ln>
          <a:effectLst/>
        </p:spPr>
        <p:txBody>
          <a:bodyPr wrap="square">
            <a:spAutoFit/>
          </a:bodyPr>
          <a:lstStyle/>
          <a:p>
            <a:pPr algn="l">
              <a:lnSpc>
                <a:spcPts val="1600"/>
              </a:lnSpc>
              <a:spcBef>
                <a:spcPts val="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3" name="Text Box 25"/>
          <p:cNvSpPr txBox="1">
            <a:spLocks noChangeArrowheads="1"/>
          </p:cNvSpPr>
          <p:nvPr/>
        </p:nvSpPr>
        <p:spPr bwMode="auto">
          <a:xfrm>
            <a:off x="3238525" y="2924175"/>
            <a:ext cx="700079"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a:latin typeface="Consolas" pitchFamily="49" charset="0"/>
                <a:ea typeface="宋体" pitchFamily="2" charset="-122"/>
                <a:cs typeface="Consolas" pitchFamily="49" charset="0"/>
              </a:rPr>
              <a:t>pre</a:t>
            </a:r>
          </a:p>
        </p:txBody>
      </p:sp>
      <p:sp>
        <p:nvSpPr>
          <p:cNvPr id="201754" name="Line 26"/>
          <p:cNvSpPr>
            <a:spLocks noChangeShapeType="1"/>
          </p:cNvSpPr>
          <p:nvPr/>
        </p:nvSpPr>
        <p:spPr bwMode="auto">
          <a:xfrm>
            <a:off x="3257576" y="3140075"/>
            <a:ext cx="0" cy="360363"/>
          </a:xfrm>
          <a:prstGeom prst="line">
            <a:avLst/>
          </a:prstGeom>
          <a:noFill/>
          <a:ln w="19050">
            <a:solidFill>
              <a:srgbClr val="FF330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01755" name="Text Box 27"/>
          <p:cNvSpPr txBox="1">
            <a:spLocks noChangeArrowheads="1"/>
          </p:cNvSpPr>
          <p:nvPr/>
        </p:nvSpPr>
        <p:spPr bwMode="auto">
          <a:xfrm>
            <a:off x="2405725" y="3497898"/>
            <a:ext cx="369847" cy="351763"/>
          </a:xfrm>
          <a:prstGeom prst="rect">
            <a:avLst/>
          </a:prstGeom>
          <a:noFill/>
          <a:ln w="9525">
            <a:noFill/>
            <a:miter lim="800000"/>
            <a:headEnd/>
            <a:tailEnd/>
          </a:ln>
          <a:effectLst/>
        </p:spPr>
        <p:txBody>
          <a:bodyPr wrap="square">
            <a:spAutoFit/>
          </a:bodyPr>
          <a:lstStyle/>
          <a:p>
            <a:pPr algn="l">
              <a:lnSpc>
                <a:spcPts val="1600"/>
              </a:lnSpc>
              <a:spcBef>
                <a:spcPts val="0"/>
              </a:spcBef>
            </a:pPr>
            <a:r>
              <a:rPr lang="en-US" altLang="zh-CN" sz="3200" b="0">
                <a:solidFill>
                  <a:schemeClr val="tx1"/>
                </a:solidFill>
                <a:latin typeface="Consolas" pitchFamily="49" charset="0"/>
                <a:ea typeface="宋体" pitchFamily="2" charset="-122"/>
                <a:cs typeface="Consolas" pitchFamily="49" charset="0"/>
              </a:rPr>
              <a:t>…</a:t>
            </a:r>
          </a:p>
        </p:txBody>
      </p:sp>
      <p:sp>
        <p:nvSpPr>
          <p:cNvPr id="201756" name="Line 28"/>
          <p:cNvSpPr>
            <a:spLocks noChangeShapeType="1"/>
          </p:cNvSpPr>
          <p:nvPr/>
        </p:nvSpPr>
        <p:spPr bwMode="auto">
          <a:xfrm>
            <a:off x="2849589" y="3678238"/>
            <a:ext cx="2159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9" name="右大括号 28"/>
          <p:cNvSpPr/>
          <p:nvPr/>
        </p:nvSpPr>
        <p:spPr>
          <a:xfrm rot="5400000">
            <a:off x="3652010"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Box 29"/>
          <p:cNvSpPr txBox="1"/>
          <p:nvPr/>
        </p:nvSpPr>
        <p:spPr>
          <a:xfrm>
            <a:off x="2795597" y="4286256"/>
            <a:ext cx="1857388"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有序单链表</a:t>
            </a:r>
          </a:p>
        </p:txBody>
      </p:sp>
      <p:grpSp>
        <p:nvGrpSpPr>
          <p:cNvPr id="39" name="组合 38"/>
          <p:cNvGrpSpPr/>
          <p:nvPr/>
        </p:nvGrpSpPr>
        <p:grpSpPr>
          <a:xfrm>
            <a:off x="1214414" y="1857364"/>
            <a:ext cx="722313" cy="582613"/>
            <a:chOff x="1774825" y="5489593"/>
            <a:chExt cx="722313" cy="582613"/>
          </a:xfrm>
        </p:grpSpPr>
        <p:sp>
          <p:nvSpPr>
            <p:cNvPr id="35"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36" name="Group 8"/>
            <p:cNvGrpSpPr>
              <a:grpSpLocks/>
            </p:cNvGrpSpPr>
            <p:nvPr/>
          </p:nvGrpSpPr>
          <p:grpSpPr bwMode="auto">
            <a:xfrm>
              <a:off x="1774825" y="5518168"/>
              <a:ext cx="544513" cy="554038"/>
              <a:chOff x="1019" y="1020"/>
              <a:chExt cx="399" cy="406"/>
            </a:xfrm>
          </p:grpSpPr>
          <p:pic>
            <p:nvPicPr>
              <p:cNvPr id="37" name="Picture 49" descr="阴影5"/>
              <p:cNvPicPr preferRelativeResize="0">
                <a:picLocks noChangeArrowheads="1"/>
              </p:cNvPicPr>
              <p:nvPr/>
            </p:nvPicPr>
            <p:blipFill>
              <a:blip r:embed="rId2"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574282"/>
            <a:ext cx="8856663" cy="2068900"/>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a:spAutoFit/>
          </a:bodyPr>
          <a:lstStyle/>
          <a:p>
            <a:pPr algn="l">
              <a:lnSpc>
                <a:spcPts val="2600"/>
              </a:lnSpc>
            </a:pPr>
            <a:r>
              <a:rPr kumimoji="1" lang="en-US" altLang="zh-CN" sz="1800">
                <a:solidFill>
                  <a:srgbClr val="0000FF"/>
                </a:solidFill>
                <a:latin typeface="Consolas" pitchFamily="49" charset="0"/>
                <a:ea typeface="仿宋" pitchFamily="49" charset="-122"/>
                <a:cs typeface="Consolas" pitchFamily="49" charset="0"/>
              </a:rPr>
              <a:t>void </a:t>
            </a:r>
            <a:r>
              <a:rPr kumimoji="1" lang="en-US" altLang="zh-CN" sz="1800">
                <a:solidFill>
                  <a:srgbClr val="FF0000"/>
                </a:solidFill>
                <a:latin typeface="Consolas" pitchFamily="49" charset="0"/>
                <a:ea typeface="仿宋" pitchFamily="49" charset="-122"/>
                <a:cs typeface="Consolas" pitchFamily="49" charset="0"/>
              </a:rPr>
              <a:t>sort</a:t>
            </a:r>
            <a:r>
              <a:rPr kumimoji="1" lang="en-US" altLang="zh-CN" sz="1800">
                <a:solidFill>
                  <a:srgbClr val="0000FF"/>
                </a:solidFill>
                <a:latin typeface="Consolas" pitchFamily="49" charset="0"/>
                <a:ea typeface="仿宋" pitchFamily="49" charset="-122"/>
                <a:cs typeface="Consolas" pitchFamily="49" charset="0"/>
              </a:rPr>
              <a:t>(LinkNode </a:t>
            </a:r>
            <a:r>
              <a:rPr kumimoji="1" lang="en-US" altLang="zh-CN" sz="1800" dirty="0">
                <a:solidFill>
                  <a:srgbClr val="0000FF"/>
                </a:solidFill>
                <a:latin typeface="Consolas" pitchFamily="49" charset="0"/>
                <a:ea typeface="仿宋" pitchFamily="49" charset="-122"/>
                <a:cs typeface="Consolas" pitchFamily="49" charset="0"/>
              </a:rPr>
              <a:t>*&amp;L)</a:t>
            </a: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LinkNode *p</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*pre</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q;</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p=L-</a:t>
            </a:r>
            <a:r>
              <a:rPr kumimoji="1" lang="en-US" altLang="zh-CN" sz="1800" dirty="0">
                <a:solidFill>
                  <a:srgbClr val="0000FF"/>
                </a:solidFill>
                <a:latin typeface="Consolas" pitchFamily="49" charset="0"/>
                <a:ea typeface="仿宋" pitchFamily="49" charset="-122"/>
                <a:cs typeface="Consolas" pitchFamily="49" charset="0"/>
              </a:rPr>
              <a:t>&gt;next-&gt;next;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a:t>
            </a:r>
            <a:r>
              <a:rPr kumimoji="1" lang="en-US" altLang="zh-CN" sz="1800" dirty="0">
                <a:solidFill>
                  <a:srgbClr val="00B0F0"/>
                </a:solidFill>
                <a:latin typeface="Consolas" pitchFamily="49" charset="0"/>
                <a:ea typeface="仿宋" pitchFamily="49" charset="-122"/>
                <a:cs typeface="Consolas" pitchFamily="49" charset="0"/>
              </a:rPr>
              <a:t>L</a:t>
            </a:r>
            <a:r>
              <a:rPr kumimoji="1" lang="zh-CN" altLang="en-US" sz="1800" dirty="0">
                <a:solidFill>
                  <a:srgbClr val="00B0F0"/>
                </a:solidFill>
                <a:latin typeface="Consolas" pitchFamily="49" charset="0"/>
                <a:ea typeface="仿宋" pitchFamily="49" charset="-122"/>
                <a:cs typeface="Consolas" pitchFamily="49" charset="0"/>
              </a:rPr>
              <a:t>的第</a:t>
            </a:r>
            <a:r>
              <a:rPr kumimoji="1" lang="en-US" altLang="zh-CN" sz="1800" dirty="0">
                <a:solidFill>
                  <a:srgbClr val="00B0F0"/>
                </a:solidFill>
                <a:latin typeface="Consolas" pitchFamily="49" charset="0"/>
                <a:ea typeface="仿宋" pitchFamily="49" charset="-122"/>
                <a:cs typeface="Consolas" pitchFamily="49" charset="0"/>
              </a:rPr>
              <a:t>2</a:t>
            </a:r>
            <a:r>
              <a:rPr kumimoji="1" lang="zh-CN" altLang="en-US" sz="1800">
                <a:solidFill>
                  <a:srgbClr val="00B0F0"/>
                </a:solidFill>
                <a:latin typeface="Consolas" pitchFamily="49" charset="0"/>
                <a:ea typeface="仿宋" pitchFamily="49" charset="-122"/>
                <a:cs typeface="Consolas" pitchFamily="49" charset="0"/>
              </a:rPr>
              <a:t>个数据结点</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ts val="26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a:t>
            </a:r>
            <a:r>
              <a:rPr kumimoji="1" lang="en-US" altLang="zh-CN" sz="1800" dirty="0">
                <a:solidFill>
                  <a:srgbClr val="0000FF"/>
                </a:solidFill>
                <a:latin typeface="Consolas" pitchFamily="49" charset="0"/>
                <a:ea typeface="仿宋" pitchFamily="49" charset="-122"/>
                <a:cs typeface="Consolas" pitchFamily="49" charset="0"/>
              </a:rPr>
              <a:t>&gt;next-&gt;next=NULL;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构造只含一</a:t>
            </a:r>
            <a:r>
              <a:rPr kumimoji="1" lang="zh-CN" altLang="en-US" sz="1800">
                <a:solidFill>
                  <a:srgbClr val="00B0F0"/>
                </a:solidFill>
                <a:latin typeface="Consolas" pitchFamily="49" charset="0"/>
                <a:ea typeface="仿宋" pitchFamily="49" charset="-122"/>
                <a:cs typeface="Consolas" pitchFamily="49" charset="0"/>
              </a:rPr>
              <a:t>个数据结点的</a:t>
            </a:r>
            <a:r>
              <a:rPr kumimoji="1" lang="zh-CN" altLang="en-US" sz="1800" dirty="0">
                <a:solidFill>
                  <a:srgbClr val="00B0F0"/>
                </a:solidFill>
                <a:latin typeface="Consolas" pitchFamily="49" charset="0"/>
                <a:ea typeface="仿宋" pitchFamily="49" charset="-122"/>
                <a:cs typeface="Consolas" pitchFamily="49" charset="0"/>
              </a:rPr>
              <a:t>有序表</a:t>
            </a:r>
          </a:p>
          <a:p>
            <a:pPr algn="l">
              <a:lnSpc>
                <a:spcPts val="2600"/>
              </a:lnSpc>
            </a:pPr>
            <a:r>
              <a:rPr kumimoji="1" lang="zh-CN" altLang="en-US" sz="1800" dirty="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2" name="组合 22"/>
          <p:cNvGrpSpPr/>
          <p:nvPr/>
        </p:nvGrpSpPr>
        <p:grpSpPr>
          <a:xfrm>
            <a:off x="1111284" y="2571744"/>
            <a:ext cx="5513360" cy="3500462"/>
            <a:chOff x="1111284" y="2571744"/>
            <a:chExt cx="5513360" cy="3500462"/>
          </a:xfrm>
        </p:grpSpPr>
        <p:sp>
          <p:nvSpPr>
            <p:cNvPr id="7" name="Rectangle 3"/>
            <p:cNvSpPr>
              <a:spLocks noChangeArrowheads="1"/>
            </p:cNvSpPr>
            <p:nvPr/>
          </p:nvSpPr>
          <p:spPr bwMode="auto">
            <a:xfrm>
              <a:off x="1785971" y="394174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4"/>
            <p:cNvSpPr>
              <a:spLocks noChangeArrowheads="1"/>
            </p:cNvSpPr>
            <p:nvPr/>
          </p:nvSpPr>
          <p:spPr bwMode="auto">
            <a:xfrm>
              <a:off x="2146334" y="394174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5"/>
            <p:cNvSpPr>
              <a:spLocks noChangeShapeType="1"/>
            </p:cNvSpPr>
            <p:nvPr/>
          </p:nvSpPr>
          <p:spPr bwMode="auto">
            <a:xfrm>
              <a:off x="1438309" y="4121135"/>
              <a:ext cx="360362"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7"/>
            <p:cNvSpPr>
              <a:spLocks noChangeArrowheads="1"/>
            </p:cNvSpPr>
            <p:nvPr/>
          </p:nvSpPr>
          <p:spPr bwMode="auto">
            <a:xfrm>
              <a:off x="2779705" y="394174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8"/>
            <p:cNvSpPr>
              <a:spLocks noChangeArrowheads="1"/>
            </p:cNvSpPr>
            <p:nvPr/>
          </p:nvSpPr>
          <p:spPr bwMode="auto">
            <a:xfrm>
              <a:off x="3140068" y="3941748"/>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itchFamily="49" charset="0"/>
                  <a:ea typeface="宋体" pitchFamily="2" charset="-122"/>
                  <a:cs typeface="Consolas" pitchFamily="49" charset="0"/>
                </a:rPr>
                <a:t>∧</a:t>
              </a:r>
            </a:p>
          </p:txBody>
        </p:sp>
        <p:sp>
          <p:nvSpPr>
            <p:cNvPr id="13" name="Rectangle 9"/>
            <p:cNvSpPr>
              <a:spLocks noChangeArrowheads="1"/>
            </p:cNvSpPr>
            <p:nvPr/>
          </p:nvSpPr>
          <p:spPr bwMode="auto">
            <a:xfrm>
              <a:off x="3929058" y="350360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4" name="Rectangle 10"/>
            <p:cNvSpPr>
              <a:spLocks noChangeArrowheads="1"/>
            </p:cNvSpPr>
            <p:nvPr/>
          </p:nvSpPr>
          <p:spPr bwMode="auto">
            <a:xfrm>
              <a:off x="4289420" y="350360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Rectangle 11"/>
            <p:cNvSpPr>
              <a:spLocks noChangeArrowheads="1"/>
            </p:cNvSpPr>
            <p:nvPr/>
          </p:nvSpPr>
          <p:spPr bwMode="auto">
            <a:xfrm>
              <a:off x="5903919" y="350360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6" name="Rectangle 12"/>
            <p:cNvSpPr>
              <a:spLocks noChangeArrowheads="1"/>
            </p:cNvSpPr>
            <p:nvPr/>
          </p:nvSpPr>
          <p:spPr bwMode="auto">
            <a:xfrm>
              <a:off x="6264281" y="350360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7" name="Freeform 13"/>
            <p:cNvSpPr>
              <a:spLocks/>
            </p:cNvSpPr>
            <p:nvPr/>
          </p:nvSpPr>
          <p:spPr bwMode="auto">
            <a:xfrm>
              <a:off x="5429256" y="3681409"/>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p</a:t>
              </a:r>
            </a:p>
          </p:txBody>
        </p:sp>
        <p:sp>
          <p:nvSpPr>
            <p:cNvPr id="20" name="Freeform 16"/>
            <p:cNvSpPr>
              <a:spLocks/>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1" name="Text Box 17"/>
            <p:cNvSpPr txBox="1">
              <a:spLocks noChangeArrowheads="1"/>
            </p:cNvSpPr>
            <p:nvPr/>
          </p:nvSpPr>
          <p:spPr bwMode="auto">
            <a:xfrm>
              <a:off x="4929190" y="3262309"/>
              <a:ext cx="454036"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22" name="Line 18"/>
            <p:cNvSpPr>
              <a:spLocks noChangeShapeType="1"/>
            </p:cNvSpPr>
            <p:nvPr/>
          </p:nvSpPr>
          <p:spPr bwMode="auto">
            <a:xfrm>
              <a:off x="4057645" y="3144834"/>
              <a:ext cx="0" cy="360362"/>
            </a:xfrm>
            <a:prstGeom prst="line">
              <a:avLst/>
            </a:prstGeom>
            <a:noFill/>
            <a:ln w="19050">
              <a:solidFill>
                <a:srgbClr val="FF330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6" name="Freeform 22"/>
            <p:cNvSpPr>
              <a:spLocks/>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a:latin typeface="仿宋" pitchFamily="49" charset="-122"/>
                  <a:ea typeface="仿宋" pitchFamily="49" charset="-122"/>
                  <a:cs typeface="Consolas" pitchFamily="49" charset="0"/>
                </a:rPr>
                <a:t>含一</a:t>
              </a:r>
              <a:r>
                <a:rPr lang="zh-CN" altLang="en-US" sz="2000">
                  <a:latin typeface="仿宋" pitchFamily="49" charset="-122"/>
                  <a:ea typeface="仿宋" pitchFamily="49" charset="-122"/>
                  <a:cs typeface="Consolas" pitchFamily="49" charset="0"/>
                </a:rPr>
                <a:t>个数据结点的</a:t>
              </a:r>
              <a:r>
                <a:rPr lang="zh-CN" altLang="en-US" sz="2000" dirty="0">
                  <a:latin typeface="仿宋" pitchFamily="49" charset="-122"/>
                  <a:ea typeface="仿宋" pitchFamily="49" charset="-122"/>
                  <a:cs typeface="Consolas" pitchFamily="49" charset="0"/>
                </a:rPr>
                <a:t>单链表是有序单链表</a:t>
              </a: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a:latin typeface="Consolas" pitchFamily="49" charset="0"/>
                  <a:ea typeface="楷体" pitchFamily="49" charset="-122"/>
                  <a:cs typeface="Consolas" pitchFamily="49" charset="0"/>
                </a:rPr>
                <a:t>将</a:t>
              </a:r>
              <a:r>
                <a:rPr lang="en-US" altLang="zh-CN" sz="2000" dirty="0">
                  <a:latin typeface="Consolas" pitchFamily="49" charset="0"/>
                  <a:ea typeface="楷体" pitchFamily="49" charset="-122"/>
                  <a:cs typeface="Consolas" pitchFamily="49" charset="0"/>
                </a:rPr>
                <a:t>L</a:t>
              </a:r>
              <a:r>
                <a:rPr lang="zh-CN" altLang="en-US" sz="2000" dirty="0">
                  <a:latin typeface="Consolas" pitchFamily="49" charset="0"/>
                  <a:ea typeface="楷体" pitchFamily="49" charset="-122"/>
                  <a:cs typeface="Consolas" pitchFamily="49" charset="0"/>
                </a:rPr>
                <a:t>拆分为两个部分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4799"/>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a:r>
              <a:rPr kumimoji="1" lang="en-US" altLang="zh-CN" sz="1800">
                <a:solidFill>
                  <a:srgbClr val="0000FF"/>
                </a:solidFill>
                <a:latin typeface="Consolas" pitchFamily="49" charset="0"/>
                <a:ea typeface="仿宋" pitchFamily="49" charset="-122"/>
                <a:cs typeface="Consolas" pitchFamily="49" charset="0"/>
              </a:rPr>
              <a:t>   while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p!=NULL</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q=p-&gt;next;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//q</a:t>
            </a:r>
            <a:r>
              <a:rPr kumimoji="1" lang="zh-CN" altLang="en-US" sz="1800">
                <a:solidFill>
                  <a:srgbClr val="00B0F0"/>
                </a:solidFill>
                <a:latin typeface="Consolas" pitchFamily="49" charset="0"/>
                <a:ea typeface="仿宋" pitchFamily="49" charset="-122"/>
                <a:cs typeface="Consolas" pitchFamily="49" charset="0"/>
              </a:rPr>
              <a:t>保存</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结点后继结点的</a:t>
            </a:r>
            <a:r>
              <a:rPr kumimoji="1" lang="zh-CN" altLang="en-US" sz="1800" dirty="0">
                <a:solidFill>
                  <a:srgbClr val="00B0F0"/>
                </a:solidFill>
                <a:latin typeface="Consolas" pitchFamily="49" charset="0"/>
                <a:ea typeface="仿宋" pitchFamily="49" charset="-122"/>
                <a:cs typeface="Consolas" pitchFamily="49" charset="0"/>
              </a:rPr>
              <a:t>指针</a:t>
            </a:r>
            <a:endParaRPr kumimoji="1" lang="en-US" altLang="zh-CN" sz="1800" dirty="0">
              <a:solidFill>
                <a:srgbClr val="00B0F0"/>
              </a:solidFill>
              <a:latin typeface="Consolas" pitchFamily="49" charset="0"/>
              <a:ea typeface="仿宋" pitchFamily="49" charset="-122"/>
              <a:cs typeface="Consolas" pitchFamily="49" charset="0"/>
            </a:endParaRPr>
          </a:p>
          <a:p>
            <a:pPr algn="l"/>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pre=L;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从有序表</a:t>
            </a:r>
            <a:r>
              <a:rPr kumimoji="1" lang="zh-CN" altLang="en-US" sz="1800">
                <a:solidFill>
                  <a:srgbClr val="00B0F0"/>
                </a:solidFill>
                <a:latin typeface="Consolas" pitchFamily="49" charset="0"/>
                <a:ea typeface="仿宋" pitchFamily="49" charset="-122"/>
                <a:cs typeface="Consolas" pitchFamily="49" charset="0"/>
              </a:rPr>
              <a:t>开头，</a:t>
            </a:r>
            <a:r>
              <a:rPr kumimoji="1" lang="en-US" altLang="zh-CN" sz="1800">
                <a:solidFill>
                  <a:srgbClr val="00B0F0"/>
                </a:solidFill>
                <a:latin typeface="Consolas" pitchFamily="49" charset="0"/>
                <a:ea typeface="仿宋" pitchFamily="49" charset="-122"/>
                <a:cs typeface="Consolas" pitchFamily="49" charset="0"/>
              </a:rPr>
              <a:t>pre</a:t>
            </a:r>
            <a:r>
              <a:rPr kumimoji="1" lang="zh-CN" altLang="en-US" sz="1800">
                <a:solidFill>
                  <a:srgbClr val="00B0F0"/>
                </a:solidFill>
                <a:latin typeface="Consolas" pitchFamily="49" charset="0"/>
                <a:ea typeface="仿宋" pitchFamily="49" charset="-122"/>
                <a:cs typeface="Consolas" pitchFamily="49" charset="0"/>
              </a:rPr>
              <a:t>指向插入</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的前驱结点</a:t>
            </a:r>
            <a:endParaRPr kumimoji="1" lang="zh-CN" altLang="en-US" sz="1800" dirty="0">
              <a:solidFill>
                <a:srgbClr val="00B0F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while (pre-&gt;next!=NULL &amp;&amp; pre-&gt;next-&gt;data&lt;p-&gt;data)</a:t>
            </a:r>
          </a:p>
          <a:p>
            <a:pPr algn="l"/>
            <a:r>
              <a:rPr kumimoji="1" lang="en-US" altLang="zh-CN" sz="1800" dirty="0">
                <a:solidFill>
                  <a:srgbClr val="0000FF"/>
                </a:solidFill>
                <a:latin typeface="Consolas" pitchFamily="49" charset="0"/>
                <a:ea typeface="仿宋" pitchFamily="49" charset="-122"/>
                <a:cs typeface="Consolas" pitchFamily="49" charset="0"/>
              </a:rPr>
              <a:t>	      pre=pre-&gt;next;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在有序表中</a:t>
            </a:r>
            <a:r>
              <a:rPr kumimoji="1" lang="zh-CN" altLang="en-US" sz="1800">
                <a:solidFill>
                  <a:srgbClr val="00B0F0"/>
                </a:solidFill>
                <a:latin typeface="Consolas" pitchFamily="49" charset="0"/>
                <a:ea typeface="仿宋" pitchFamily="49" charset="-122"/>
                <a:cs typeface="Consolas" pitchFamily="49" charset="0"/>
              </a:rPr>
              <a:t>找插入</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的前驱结点</a:t>
            </a:r>
            <a:r>
              <a:rPr kumimoji="1" lang="en-US" altLang="zh-CN" sz="1800">
                <a:solidFill>
                  <a:srgbClr val="00B0F0"/>
                </a:solidFill>
                <a:latin typeface="Consolas" pitchFamily="49" charset="0"/>
                <a:ea typeface="仿宋" pitchFamily="49" charset="-122"/>
                <a:cs typeface="Consolas" pitchFamily="49" charset="0"/>
              </a:rPr>
              <a:t>pre</a:t>
            </a:r>
            <a:endParaRPr kumimoji="1" lang="en-US" altLang="zh-CN" sz="1800" dirty="0">
              <a:solidFill>
                <a:srgbClr val="00B0F0"/>
              </a:solidFill>
              <a:latin typeface="Consolas" pitchFamily="49" charset="0"/>
              <a:ea typeface="仿宋" pitchFamily="49" charset="-122"/>
              <a:cs typeface="Consolas" pitchFamily="49" charset="0"/>
            </a:endParaRPr>
          </a:p>
          <a:p>
            <a:pPr algn="l"/>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p-&gt;next=pre-&gt;</a:t>
            </a:r>
            <a:r>
              <a:rPr kumimoji="1" lang="en-US" altLang="zh-CN" sz="1800">
                <a:solidFill>
                  <a:srgbClr val="0000FF"/>
                </a:solidFill>
                <a:latin typeface="Consolas" pitchFamily="49" charset="0"/>
                <a:ea typeface="仿宋" pitchFamily="49" charset="-122"/>
                <a:cs typeface="Consolas" pitchFamily="49" charset="0"/>
              </a:rPr>
              <a:t>next;</a:t>
            </a:r>
          </a:p>
          <a:p>
            <a:pPr algn="l"/>
            <a:r>
              <a:rPr kumimoji="1" lang="en-US" altLang="zh-CN" sz="1800" dirty="0">
                <a:solidFill>
                  <a:srgbClr val="0000FF"/>
                </a:solidFill>
                <a:latin typeface="Consolas" pitchFamily="49" charset="0"/>
                <a:ea typeface="仿宋" pitchFamily="49" charset="-122"/>
                <a:cs typeface="Consolas" pitchFamily="49" charset="0"/>
              </a:rPr>
              <a:t>	pre-&gt;next=p;</a:t>
            </a:r>
          </a:p>
          <a:p>
            <a:pPr algn="l"/>
            <a:r>
              <a:rPr kumimoji="1" lang="en-US" altLang="zh-CN" sz="1800" dirty="0">
                <a:solidFill>
                  <a:srgbClr val="0000FF"/>
                </a:solidFill>
                <a:latin typeface="Consolas" pitchFamily="49" charset="0"/>
                <a:ea typeface="仿宋" pitchFamily="49" charset="-122"/>
                <a:cs typeface="Consolas" pitchFamily="49" charset="0"/>
              </a:rPr>
              <a:t>	p=q;			</a:t>
            </a:r>
            <a:r>
              <a:rPr kumimoji="1" lang="en-US" altLang="zh-CN" sz="1800" dirty="0">
                <a:solidFill>
                  <a:srgbClr val="0070C0"/>
                </a:solidFill>
                <a:latin typeface="Consolas" pitchFamily="49" charset="0"/>
                <a:ea typeface="仿宋" pitchFamily="49" charset="-122"/>
                <a:cs typeface="Consolas" pitchFamily="49" charset="0"/>
              </a:rPr>
              <a:t>//</a:t>
            </a:r>
            <a:r>
              <a:rPr kumimoji="1" lang="zh-CN" altLang="en-US" sz="1800" dirty="0">
                <a:solidFill>
                  <a:srgbClr val="0070C0"/>
                </a:solidFill>
                <a:latin typeface="Consolas" pitchFamily="49" charset="0"/>
                <a:ea typeface="仿宋" pitchFamily="49" charset="-122"/>
                <a:cs typeface="Consolas" pitchFamily="49" charset="0"/>
              </a:rPr>
              <a:t>扫描原单链表</a:t>
            </a:r>
            <a:r>
              <a:rPr kumimoji="1" lang="zh-CN" altLang="en-US" sz="1800">
                <a:solidFill>
                  <a:srgbClr val="0070C0"/>
                </a:solidFill>
                <a:latin typeface="Consolas" pitchFamily="49" charset="0"/>
                <a:ea typeface="仿宋" pitchFamily="49" charset="-122"/>
                <a:cs typeface="Consolas" pitchFamily="49" charset="0"/>
              </a:rPr>
              <a:t>余下的结点</a:t>
            </a:r>
            <a:endParaRPr kumimoji="1" lang="zh-CN" altLang="en-US" sz="1800" dirty="0">
              <a:solidFill>
                <a:srgbClr val="0070C0"/>
              </a:solidFill>
              <a:latin typeface="Consolas" pitchFamily="49" charset="0"/>
              <a:ea typeface="仿宋" pitchFamily="49" charset="-122"/>
              <a:cs typeface="Consolas" pitchFamily="49" charset="0"/>
            </a:endParaRPr>
          </a:p>
          <a:p>
            <a:pPr algn="l"/>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 name="组合 13"/>
          <p:cNvGrpSpPr/>
          <p:nvPr/>
        </p:nvGrpSpPr>
        <p:grpSpPr>
          <a:xfrm>
            <a:off x="928662" y="2679320"/>
            <a:ext cx="7929618" cy="2257498"/>
            <a:chOff x="928662" y="4000504"/>
            <a:chExt cx="7929618" cy="2257498"/>
          </a:xfrm>
        </p:grpSpPr>
        <p:sp>
          <p:nvSpPr>
            <p:cNvPr id="6" name="TextBox 5"/>
            <p:cNvSpPr txBox="1"/>
            <p:nvPr/>
          </p:nvSpPr>
          <p:spPr>
            <a:xfrm>
              <a:off x="1071538" y="5857892"/>
              <a:ext cx="2428892" cy="400110"/>
            </a:xfrm>
            <a:prstGeom prst="rect">
              <a:avLst/>
            </a:prstGeom>
            <a:noFill/>
          </p:spPr>
          <p:txBody>
            <a:bodyPr wrap="square" rtlCol="0">
              <a:spAutoFit/>
            </a:bodyPr>
            <a:lstStyle/>
            <a:p>
              <a:pPr algn="l"/>
              <a:r>
                <a:rPr kumimoji="1" lang="zh-CN" altLang="en-US" sz="2000">
                  <a:solidFill>
                    <a:srgbClr val="00B0F0"/>
                  </a:solidFill>
                  <a:latin typeface="Consolas" pitchFamily="49" charset="0"/>
                  <a:ea typeface="仿宋" pitchFamily="49" charset="-122"/>
                  <a:cs typeface="Consolas" pitchFamily="49" charset="0"/>
                </a:rPr>
                <a:t>在</a:t>
              </a:r>
              <a:r>
                <a:rPr kumimoji="1" lang="en-US" altLang="zh-CN" sz="2000">
                  <a:solidFill>
                    <a:srgbClr val="00B0F0"/>
                  </a:solidFill>
                  <a:latin typeface="Consolas" pitchFamily="49" charset="0"/>
                  <a:ea typeface="仿宋" pitchFamily="49" charset="-122"/>
                  <a:cs typeface="Consolas" pitchFamily="49" charset="0"/>
                </a:rPr>
                <a:t>pre</a:t>
              </a:r>
              <a:r>
                <a:rPr kumimoji="1" lang="zh-CN" altLang="en-US" sz="2000">
                  <a:solidFill>
                    <a:srgbClr val="00B0F0"/>
                  </a:solidFill>
                  <a:latin typeface="Consolas" pitchFamily="49" charset="0"/>
                  <a:ea typeface="仿宋" pitchFamily="49" charset="-122"/>
                  <a:cs typeface="Consolas" pitchFamily="49" charset="0"/>
                </a:rPr>
                <a:t>之后插入</a:t>
              </a:r>
              <a:r>
                <a:rPr kumimoji="1" lang="en-US" altLang="zh-CN" sz="2000">
                  <a:solidFill>
                    <a:srgbClr val="00B0F0"/>
                  </a:solidFill>
                  <a:latin typeface="Consolas" pitchFamily="49" charset="0"/>
                  <a:ea typeface="仿宋" pitchFamily="49" charset="-122"/>
                  <a:cs typeface="Consolas" pitchFamily="49" charset="0"/>
                </a:rPr>
                <a:t>p</a:t>
              </a:r>
              <a:endParaRPr lang="zh-CN" altLang="en-US" sz="2000" dirty="0">
                <a:solidFill>
                  <a:srgbClr val="00B0F0"/>
                </a:solidFill>
                <a:latin typeface="Consolas" pitchFamily="49" charset="0"/>
                <a:ea typeface="仿宋" pitchFamily="49" charset="-122"/>
                <a:cs typeface="Consolas" pitchFamily="49"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459833"/>
            <a:ext cx="7929618" cy="3214710"/>
            <a:chOff x="928662" y="2714620"/>
            <a:chExt cx="7929618" cy="3214710"/>
          </a:xfrm>
        </p:grpSpPr>
        <p:sp>
          <p:nvSpPr>
            <p:cNvPr id="3" name="矩形 2"/>
            <p:cNvSpPr/>
            <p:nvPr/>
          </p:nvSpPr>
          <p:spPr>
            <a:xfrm>
              <a:off x="928662" y="2714620"/>
              <a:ext cx="7929618" cy="1143008"/>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olas" pitchFamily="49" charset="0"/>
                <a:cs typeface="Consolas" pitchFamily="49" charset="0"/>
              </a:endParaRPr>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529220"/>
              <a:ext cx="5500726" cy="400110"/>
            </a:xfrm>
            <a:prstGeom prst="rect">
              <a:avLst/>
            </a:prstGeom>
            <a:noFill/>
          </p:spPr>
          <p:txBody>
            <a:bodyPr wrap="square" rtlCol="0">
              <a:spAutoFit/>
            </a:bodyPr>
            <a:lstStyle/>
            <a:p>
              <a:pPr algn="l"/>
              <a:r>
                <a:rPr lang="zh-CN" altLang="en-US" sz="2000" dirty="0">
                  <a:solidFill>
                    <a:srgbClr val="00B0F0"/>
                  </a:solidFill>
                  <a:latin typeface="Consolas" pitchFamily="49" charset="0"/>
                  <a:ea typeface="仿宋" pitchFamily="49" charset="-122"/>
                  <a:cs typeface="Consolas" pitchFamily="49" charset="0"/>
                </a:rPr>
                <a:t>在有序单链表中查找插入</a:t>
              </a:r>
              <a:r>
                <a:rPr kumimoji="1" lang="zh-CN" altLang="en-US" sz="2000" dirty="0">
                  <a:solidFill>
                    <a:srgbClr val="00B0F0"/>
                  </a:solidFill>
                  <a:latin typeface="Consolas" pitchFamily="49" charset="0"/>
                  <a:ea typeface="仿宋" pitchFamily="49" charset="-122"/>
                  <a:cs typeface="Consolas" pitchFamily="49" charset="0"/>
                </a:rPr>
                <a:t>结点的前驱结点</a:t>
              </a:r>
              <a:r>
                <a:rPr kumimoji="1" lang="en-US" altLang="zh-CN" sz="2000" dirty="0">
                  <a:solidFill>
                    <a:srgbClr val="00B0F0"/>
                  </a:solidFill>
                  <a:latin typeface="Consolas" pitchFamily="49" charset="0"/>
                  <a:ea typeface="仿宋" pitchFamily="49" charset="-122"/>
                  <a:cs typeface="Consolas" pitchFamily="49" charset="0"/>
                </a:rPr>
                <a:t>pre</a:t>
              </a:r>
              <a:endParaRPr lang="zh-CN" altLang="en-US" sz="2000" dirty="0">
                <a:solidFill>
                  <a:srgbClr val="00B0F0"/>
                </a:solidFill>
                <a:latin typeface="Consolas" pitchFamily="49" charset="0"/>
                <a:ea typeface="仿宋" pitchFamily="49" charset="-122"/>
                <a:cs typeface="Consolas" pitchFamily="49" charset="0"/>
              </a:endParaRPr>
            </a:p>
          </p:txBody>
        </p:sp>
      </p:grpSp>
      <p:sp>
        <p:nvSpPr>
          <p:cNvPr id="13" name="Text Box 5"/>
          <p:cNvSpPr txBox="1">
            <a:spLocks noChangeArrowheads="1"/>
          </p:cNvSpPr>
          <p:nvPr/>
        </p:nvSpPr>
        <p:spPr bwMode="auto">
          <a:xfrm>
            <a:off x="500034" y="5072074"/>
            <a:ext cx="4676778" cy="400110"/>
          </a:xfrm>
          <a:prstGeom prst="rect">
            <a:avLst/>
          </a:prstGeom>
          <a:noFill/>
          <a:ln w="38100" algn="ctr">
            <a:noFill/>
            <a:miter lim="800000"/>
            <a:headEnd/>
            <a:tailEnd/>
          </a:ln>
          <a:effectLst/>
        </p:spPr>
        <p:txBody>
          <a:bodyPr wrap="square">
            <a:spAutoFit/>
          </a:bodyPr>
          <a:lstStyle/>
          <a:p>
            <a:pPr algn="l">
              <a:spcBef>
                <a:spcPct val="50000"/>
              </a:spcBef>
            </a:pPr>
            <a:r>
              <a:rPr lang="zh-CN" altLang="en-US" sz="2000" dirty="0">
                <a:latin typeface="Consolas" pitchFamily="49" charset="0"/>
                <a:ea typeface="华文中宋" pitchFamily="2" charset="-122"/>
                <a:cs typeface="Consolas" pitchFamily="49" charset="0"/>
              </a:rPr>
              <a:t>该算法的时间复杂度</a:t>
            </a:r>
            <a:r>
              <a:rPr lang="zh-CN" altLang="en-US" sz="2000">
                <a:latin typeface="Consolas" pitchFamily="49" charset="0"/>
                <a:ea typeface="华文中宋" pitchFamily="2" charset="-122"/>
                <a:cs typeface="Consolas" pitchFamily="49" charset="0"/>
              </a:rPr>
              <a:t>为</a:t>
            </a:r>
            <a:r>
              <a:rPr lang="en-US" altLang="zh-CN" sz="2000">
                <a:latin typeface="Consolas" pitchFamily="49" charset="0"/>
                <a:ea typeface="华文中宋" pitchFamily="2" charset="-122"/>
                <a:cs typeface="Consolas" pitchFamily="49" charset="0"/>
              </a:rPr>
              <a:t>O(</a:t>
            </a:r>
            <a:r>
              <a:rPr lang="en-US" altLang="zh-CN" sz="2000" i="1">
                <a:latin typeface="Consolas" pitchFamily="49" charset="0"/>
                <a:ea typeface="华文中宋" pitchFamily="2" charset="-122"/>
                <a:cs typeface="Consolas" pitchFamily="49" charset="0"/>
              </a:rPr>
              <a:t>n</a:t>
            </a:r>
            <a:r>
              <a:rPr lang="en-US" altLang="zh-CN" sz="2000" baseline="30000">
                <a:latin typeface="Consolas" pitchFamily="49" charset="0"/>
                <a:ea typeface="华文中宋" pitchFamily="2" charset="-122"/>
                <a:cs typeface="Consolas" pitchFamily="49" charset="0"/>
              </a:rPr>
              <a:t>2</a:t>
            </a:r>
            <a:r>
              <a:rPr lang="en-US" altLang="zh-CN" sz="2000">
                <a:latin typeface="Consolas" pitchFamily="49" charset="0"/>
                <a:ea typeface="华文中宋" pitchFamily="2" charset="-122"/>
                <a:cs typeface="Consolas" pitchFamily="49" charset="0"/>
              </a:rPr>
              <a:t>)</a:t>
            </a:r>
            <a:r>
              <a:rPr lang="zh-CN" altLang="en-US" sz="2000" dirty="0">
                <a:latin typeface="Consolas" pitchFamily="49" charset="0"/>
                <a:ea typeface="华文中宋" pitchFamily="2" charset="-122"/>
                <a:cs typeface="Consolas" pitchFamily="49" charset="0"/>
              </a:rPr>
              <a:t>。</a:t>
            </a:r>
          </a:p>
        </p:txBody>
      </p:sp>
      <p:sp>
        <p:nvSpPr>
          <p:cNvPr id="7" name="Rounded Rectangle 6">
            <a:extLst>
              <a:ext uri="{FF2B5EF4-FFF2-40B4-BE49-F238E27FC236}">
                <a16:creationId xmlns:a16="http://schemas.microsoft.com/office/drawing/2014/main" id="{016F4E1F-F35D-DC42-CE69-A144DADD77BB}"/>
              </a:ext>
            </a:extLst>
          </p:cNvPr>
          <p:cNvSpPr/>
          <p:nvPr/>
        </p:nvSpPr>
        <p:spPr>
          <a:xfrm>
            <a:off x="3995936" y="1628800"/>
            <a:ext cx="4608512" cy="236163"/>
          </a:xfrm>
          <a:prstGeom prst="roundRect">
            <a:avLst/>
          </a:prstGeom>
          <a:solidFill>
            <a:schemeClr val="accent6">
              <a:alpha val="1057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571768" y="568716"/>
            <a:ext cx="6072198" cy="5645236"/>
            <a:chOff x="2571768" y="568716"/>
            <a:chExt cx="6072198" cy="5645236"/>
          </a:xfrm>
        </p:grpSpPr>
        <p:sp>
          <p:nvSpPr>
            <p:cNvPr id="70658" name="Text Box 2"/>
            <p:cNvSpPr txBox="1">
              <a:spLocks noChangeArrowheads="1"/>
            </p:cNvSpPr>
            <p:nvPr/>
          </p:nvSpPr>
          <p:spPr bwMode="auto">
            <a:xfrm>
              <a:off x="3467122" y="568716"/>
              <a:ext cx="5176844" cy="5645236"/>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08000" tIns="108000" rIns="108000" bIns="108000">
              <a:spAutoFit/>
            </a:bodyPr>
            <a:lstStyle/>
            <a:p>
              <a:pPr>
                <a:lnSpc>
                  <a:spcPts val="1700"/>
                </a:lnSpc>
              </a:pPr>
              <a:r>
                <a:rPr lang="en-US" altLang="zh-CN" sz="1800" err="1">
                  <a:solidFill>
                    <a:srgbClr val="FF00FF"/>
                  </a:solidFill>
                  <a:latin typeface="Consolas" pitchFamily="49" charset="0"/>
                  <a:ea typeface="仿宋" pitchFamily="49" charset="-122"/>
                  <a:cs typeface="Consolas" pitchFamily="49" charset="0"/>
                </a:rPr>
                <a:t>int</a:t>
              </a:r>
              <a:r>
                <a:rPr lang="en-US" altLang="zh-CN" sz="1800">
                  <a:solidFill>
                    <a:srgbClr val="0033CC"/>
                  </a:solidFill>
                  <a:latin typeface="Consolas" pitchFamily="49" charset="0"/>
                  <a:ea typeface="仿宋" pitchFamily="49" charset="-122"/>
                  <a:cs typeface="Consolas" pitchFamily="49" charset="0"/>
                </a:rPr>
                <a:t> </a:t>
              </a:r>
              <a:r>
                <a:rPr lang="en-US" altLang="zh-CN" sz="18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solution</a:t>
              </a:r>
              <a:r>
                <a:rPr lang="en-US" altLang="zh-CN" sz="1800">
                  <a:solidFill>
                    <a:srgbClr val="0000FF"/>
                  </a:solidFill>
                  <a:latin typeface="Consolas" pitchFamily="49" charset="0"/>
                  <a:ea typeface="仿宋" pitchFamily="49" charset="-122"/>
                  <a:cs typeface="Consolas" pitchFamily="49" charset="0"/>
                </a:rPr>
                <a:t>(float a</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float b</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float c</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nSpc>
                  <a:spcPts val="17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float &amp;x1</a:t>
              </a:r>
              <a:r>
                <a:rPr lang="zh-CN" altLang="en-US" sz="1800">
                  <a:solidFill>
                    <a:srgbClr val="FF00FF"/>
                  </a:solidFill>
                  <a:latin typeface="Consolas" pitchFamily="49" charset="0"/>
                  <a:ea typeface="仿宋" pitchFamily="49" charset="-122"/>
                  <a:cs typeface="Consolas" pitchFamily="49" charset="0"/>
                </a:rPr>
                <a:t>，</a:t>
              </a:r>
              <a:r>
                <a:rPr lang="en-US" altLang="zh-CN" sz="1800">
                  <a:solidFill>
                    <a:srgbClr val="FF00FF"/>
                  </a:solidFill>
                  <a:latin typeface="Consolas" pitchFamily="49" charset="0"/>
                  <a:ea typeface="仿宋" pitchFamily="49" charset="-122"/>
                  <a:cs typeface="Consolas" pitchFamily="49" charset="0"/>
                </a:rPr>
                <a:t>float </a:t>
              </a:r>
              <a:r>
                <a:rPr lang="en-US" altLang="zh-CN" sz="1800" dirty="0">
                  <a:solidFill>
                    <a:srgbClr val="FF00FF"/>
                  </a:solidFill>
                  <a:latin typeface="Consolas" pitchFamily="49" charset="0"/>
                  <a:ea typeface="仿宋" pitchFamily="49" charset="-122"/>
                  <a:cs typeface="Consolas" pitchFamily="49" charset="0"/>
                </a:rPr>
                <a:t>&amp;</a:t>
              </a:r>
              <a:r>
                <a:rPr lang="en-US" altLang="zh-CN" sz="1800" dirty="0" err="1">
                  <a:solidFill>
                    <a:srgbClr val="FF00FF"/>
                  </a:solidFill>
                  <a:latin typeface="Consolas" pitchFamily="49" charset="0"/>
                  <a:ea typeface="仿宋" pitchFamily="49" charset="-122"/>
                  <a:cs typeface="Consolas" pitchFamily="49" charset="0"/>
                </a:rPr>
                <a:t>x2</a:t>
              </a:r>
              <a:r>
                <a:rPr lang="en-US" altLang="zh-CN" sz="1800" dirty="0">
                  <a:solidFill>
                    <a:srgbClr val="0033CC"/>
                  </a:solidFill>
                  <a:latin typeface="Consolas" pitchFamily="49" charset="0"/>
                  <a:ea typeface="仿宋" pitchFamily="49" charset="-122"/>
                  <a:cs typeface="Consolas" pitchFamily="49" charset="0"/>
                </a:rPr>
                <a:t>)</a:t>
              </a:r>
            </a:p>
            <a:p>
              <a:pPr>
                <a:lnSpc>
                  <a:spcPts val="1700"/>
                </a:lnSpc>
              </a:pPr>
              <a:r>
                <a:rPr lang="en-US" altLang="zh-CN" sz="1800">
                  <a:solidFill>
                    <a:srgbClr val="0000FF"/>
                  </a:solidFill>
                  <a:latin typeface="Consolas" pitchFamily="49" charset="0"/>
                  <a:ea typeface="仿宋" pitchFamily="49" charset="-122"/>
                  <a:cs typeface="Consolas" pitchFamily="49" charset="0"/>
                </a:rPr>
                <a:t>{  float  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x1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x2</a:t>
              </a:r>
              <a:r>
                <a:rPr lang="en-US" altLang="zh-CN" sz="1800" dirty="0">
                  <a:solidFill>
                    <a:srgbClr val="0000FF"/>
                  </a:solidFill>
                  <a:latin typeface="Consolas" pitchFamily="49" charset="0"/>
                  <a:ea typeface="仿宋" pitchFamily="49" charset="-122"/>
                  <a:cs typeface="Consolas" pitchFamily="49" charset="0"/>
                </a:rPr>
                <a:t>;</a:t>
              </a:r>
            </a:p>
            <a:p>
              <a:pPr>
                <a:lnSpc>
                  <a:spcPts val="1700"/>
                </a:lnSpc>
              </a:pPr>
              <a:r>
                <a:rPr lang="en-US" altLang="zh-CN" sz="1800">
                  <a:solidFill>
                    <a:srgbClr val="0000FF"/>
                  </a:solidFill>
                  <a:latin typeface="Consolas" pitchFamily="49" charset="0"/>
                  <a:ea typeface="仿宋" pitchFamily="49" charset="-122"/>
                  <a:cs typeface="Consolas" pitchFamily="49" charset="0"/>
                </a:rPr>
                <a:t>   d=b*b-4*a*c</a:t>
              </a:r>
              <a:r>
                <a:rPr lang="en-US" altLang="zh-CN" sz="1800" dirty="0">
                  <a:solidFill>
                    <a:srgbClr val="0000FF"/>
                  </a:solidFill>
                  <a:latin typeface="Consolas" pitchFamily="49" charset="0"/>
                  <a:ea typeface="仿宋" pitchFamily="49" charset="-122"/>
                  <a:cs typeface="Consolas" pitchFamily="49" charset="0"/>
                </a:rPr>
                <a:t>;</a:t>
              </a:r>
            </a:p>
            <a:p>
              <a:pPr>
                <a:lnSpc>
                  <a:spcPts val="17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(d&gt;0)</a:t>
              </a:r>
            </a:p>
            <a:p>
              <a:pPr>
                <a:lnSpc>
                  <a:spcPts val="17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x1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b+sqrt</a:t>
              </a:r>
              <a:r>
                <a:rPr lang="en-US" altLang="zh-CN" sz="1800" dirty="0">
                  <a:solidFill>
                    <a:srgbClr val="0000FF"/>
                  </a:solidFill>
                  <a:latin typeface="Consolas" pitchFamily="49" charset="0"/>
                  <a:ea typeface="仿宋" pitchFamily="49" charset="-122"/>
                  <a:cs typeface="Consolas" pitchFamily="49" charset="0"/>
                </a:rPr>
                <a:t>(d))/(2*a);</a:t>
              </a:r>
            </a:p>
            <a:p>
              <a:pPr>
                <a:lnSpc>
                  <a:spcPts val="17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x2</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sqrt</a:t>
              </a:r>
              <a:r>
                <a:rPr lang="en-US" altLang="zh-CN" sz="1800" dirty="0">
                  <a:solidFill>
                    <a:srgbClr val="0000FF"/>
                  </a:solidFill>
                  <a:latin typeface="Consolas" pitchFamily="49" charset="0"/>
                  <a:ea typeface="仿宋" pitchFamily="49" charset="-122"/>
                  <a:cs typeface="Consolas" pitchFamily="49" charset="0"/>
                </a:rPr>
                <a:t>(d))/(2*a);</a:t>
              </a:r>
            </a:p>
            <a:p>
              <a:pPr>
                <a:lnSpc>
                  <a:spcPts val="17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2;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2</a:t>
              </a:r>
              <a:r>
                <a:rPr lang="zh-CN" altLang="en-US" sz="1800" dirty="0">
                  <a:solidFill>
                    <a:srgbClr val="00B0F0"/>
                  </a:solidFill>
                  <a:latin typeface="Consolas" pitchFamily="49" charset="0"/>
                  <a:ea typeface="仿宋" pitchFamily="49" charset="-122"/>
                  <a:cs typeface="Consolas" pitchFamily="49" charset="0"/>
                </a:rPr>
                <a:t>个实根</a:t>
              </a:r>
              <a:endParaRPr lang="en-US" altLang="zh-CN" sz="1800" dirty="0">
                <a:solidFill>
                  <a:srgbClr val="00B0F0"/>
                </a:solidFill>
                <a:latin typeface="Consolas" pitchFamily="49" charset="0"/>
                <a:ea typeface="仿宋" pitchFamily="49" charset="-122"/>
                <a:cs typeface="Consolas" pitchFamily="49" charset="0"/>
              </a:endParaRPr>
            </a:p>
            <a:p>
              <a:pPr>
                <a:lnSpc>
                  <a:spcPts val="17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1700"/>
                </a:lnSpc>
              </a:pPr>
              <a:r>
                <a:rPr lang="en-US" altLang="zh-CN" sz="180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(d==0)</a:t>
              </a:r>
            </a:p>
            <a:p>
              <a:pPr>
                <a:lnSpc>
                  <a:spcPts val="1700"/>
                </a:lnSpc>
              </a:pPr>
              <a:r>
                <a:rPr lang="en-US" altLang="zh-CN" sz="180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x1</a:t>
              </a:r>
              <a:r>
                <a:rPr lang="en-US" altLang="zh-CN" sz="1800" dirty="0">
                  <a:solidFill>
                    <a:srgbClr val="0000FF"/>
                  </a:solidFill>
                  <a:latin typeface="Consolas" pitchFamily="49" charset="0"/>
                  <a:ea typeface="仿宋" pitchFamily="49" charset="-122"/>
                  <a:cs typeface="Consolas" pitchFamily="49" charset="0"/>
                </a:rPr>
                <a:t>=(-b)/(2*a);</a:t>
              </a:r>
            </a:p>
            <a:p>
              <a:pPr>
                <a:lnSpc>
                  <a:spcPts val="1700"/>
                </a:lnSpc>
              </a:pPr>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1;	</a:t>
              </a:r>
              <a:r>
                <a:rPr lang="en-US" altLang="zh-CN" sz="1800">
                  <a:solidFill>
                    <a:srgbClr val="00B0F0"/>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个实根</a:t>
              </a:r>
              <a:endParaRPr lang="en-US" altLang="zh-CN" sz="1800" dirty="0">
                <a:solidFill>
                  <a:srgbClr val="00B0F0"/>
                </a:solidFill>
                <a:latin typeface="Consolas" pitchFamily="49" charset="0"/>
                <a:ea typeface="仿宋" pitchFamily="49" charset="-122"/>
                <a:cs typeface="Consolas" pitchFamily="49" charset="0"/>
              </a:endParaRPr>
            </a:p>
            <a:p>
              <a:pPr>
                <a:lnSpc>
                  <a:spcPts val="17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ts val="1700"/>
                </a:lnSpc>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d&lt;0</a:t>
              </a:r>
              <a:r>
                <a:rPr lang="zh-CN" altLang="en-US" sz="1800" dirty="0">
                  <a:solidFill>
                    <a:srgbClr val="00B0F0"/>
                  </a:solidFill>
                  <a:latin typeface="Consolas" pitchFamily="49" charset="0"/>
                  <a:ea typeface="仿宋" pitchFamily="49" charset="-122"/>
                  <a:cs typeface="Consolas" pitchFamily="49" charset="0"/>
                </a:rPr>
                <a:t>的情况</a:t>
              </a:r>
            </a:p>
            <a:p>
              <a:pPr>
                <a:lnSpc>
                  <a:spcPts val="17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不存在实根</a:t>
              </a:r>
              <a:endParaRPr lang="en-US" altLang="zh-CN" sz="1800" dirty="0">
                <a:solidFill>
                  <a:srgbClr val="00B0F0"/>
                </a:solidFill>
                <a:latin typeface="Consolas" pitchFamily="49" charset="0"/>
                <a:ea typeface="仿宋" pitchFamily="49" charset="-122"/>
                <a:cs typeface="Consolas" pitchFamily="49" charset="0"/>
              </a:endParaRPr>
            </a:p>
            <a:p>
              <a:pPr>
                <a:lnSpc>
                  <a:spcPts val="17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6" name="燕尾形箭头 15"/>
            <p:cNvSpPr/>
            <p:nvPr/>
          </p:nvSpPr>
          <p:spPr>
            <a:xfrm>
              <a:off x="2571768" y="3140484"/>
              <a:ext cx="785818" cy="357190"/>
            </a:xfrm>
            <a:prstGeom prst="notch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17" name="组合 16"/>
          <p:cNvGrpSpPr/>
          <p:nvPr/>
        </p:nvGrpSpPr>
        <p:grpSpPr>
          <a:xfrm>
            <a:off x="500034" y="1640286"/>
            <a:ext cx="2214578" cy="3493968"/>
            <a:chOff x="6429388" y="1785926"/>
            <a:chExt cx="2214578" cy="3493968"/>
          </a:xfrm>
        </p:grpSpPr>
        <p:sp>
          <p:nvSpPr>
            <p:cNvPr id="5" name="圆角矩形 4"/>
            <p:cNvSpPr/>
            <p:nvPr/>
          </p:nvSpPr>
          <p:spPr>
            <a:xfrm>
              <a:off x="6572264" y="2857496"/>
              <a:ext cx="1428760" cy="6429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a:solidFill>
                    <a:srgbClr val="0000FF"/>
                  </a:solidFill>
                  <a:latin typeface="Consolas" pitchFamily="49" charset="0"/>
                  <a:cs typeface="Consolas" pitchFamily="49" charset="0"/>
                </a:rPr>
                <a:t>solution</a:t>
              </a:r>
              <a:endParaRPr lang="zh-CN" altLang="en-US" sz="2000">
                <a:solidFill>
                  <a:srgbClr val="0000FF"/>
                </a:solidFill>
                <a:latin typeface="Consolas" pitchFamily="49" charset="0"/>
                <a:cs typeface="Consolas" pitchFamily="49" charset="0"/>
              </a:endParaRPr>
            </a:p>
          </p:txBody>
        </p:sp>
        <p:sp>
          <p:nvSpPr>
            <p:cNvPr id="10" name="TextBox 9"/>
            <p:cNvSpPr txBox="1"/>
            <p:nvPr/>
          </p:nvSpPr>
          <p:spPr>
            <a:xfrm>
              <a:off x="6429388" y="1785926"/>
              <a:ext cx="1857388" cy="400110"/>
            </a:xfrm>
            <a:prstGeom prst="rect">
              <a:avLst/>
            </a:prstGeom>
            <a:noFill/>
          </p:spPr>
          <p:txBody>
            <a:bodyPr wrap="square" rtlCol="0">
              <a:spAutoFit/>
            </a:bodyPr>
            <a:lstStyle/>
            <a:p>
              <a:pPr>
                <a:lnSpc>
                  <a:spcPct val="100000"/>
                </a:lnSpc>
                <a:spcBef>
                  <a:spcPts val="0"/>
                </a:spcBef>
              </a:pPr>
              <a:r>
                <a:rPr lang="zh-CN" altLang="en-US" sz="2000">
                  <a:solidFill>
                    <a:srgbClr val="FF0000"/>
                  </a:solidFill>
                  <a:latin typeface="Consolas" pitchFamily="49" charset="0"/>
                  <a:ea typeface="楷体" pitchFamily="49" charset="-122"/>
                  <a:cs typeface="Consolas" pitchFamily="49" charset="0"/>
                </a:rPr>
                <a:t>输入：</a:t>
              </a:r>
              <a:r>
                <a:rPr lang="en-US" altLang="zh-CN" sz="2000" i="1">
                  <a:solidFill>
                    <a:srgbClr val="0000FF"/>
                  </a:solidFill>
                  <a:latin typeface="Consolas" pitchFamily="49" charset="0"/>
                  <a:cs typeface="Consolas" pitchFamily="49" charset="0"/>
                </a:rPr>
                <a:t>a b c</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6929454" y="4199287"/>
              <a:ext cx="928694" cy="400110"/>
            </a:xfrm>
            <a:prstGeom prst="rect">
              <a:avLst/>
            </a:prstGeom>
            <a:noFill/>
          </p:spPr>
          <p:txBody>
            <a:bodyPr wrap="square" rtlCol="0">
              <a:spAutoFit/>
            </a:bodyPr>
            <a:lstStyle/>
            <a:p>
              <a:pPr>
                <a:lnSpc>
                  <a:spcPct val="100000"/>
                </a:lnSpc>
                <a:spcBef>
                  <a:spcPts val="0"/>
                </a:spcBef>
              </a:pPr>
              <a:r>
                <a:rPr lang="zh-CN" altLang="en-US" sz="2000">
                  <a:solidFill>
                    <a:srgbClr val="FF0000"/>
                  </a:solidFill>
                  <a:latin typeface="楷体" pitchFamily="49" charset="-122"/>
                  <a:ea typeface="楷体" pitchFamily="49" charset="-122"/>
                </a:rPr>
                <a:t>输出：</a:t>
              </a:r>
              <a:endParaRPr lang="zh-CN" altLang="en-US" sz="2000">
                <a:latin typeface="楷体" pitchFamily="49" charset="-122"/>
                <a:ea typeface="楷体" pitchFamily="49" charset="-122"/>
              </a:endParaRPr>
            </a:p>
          </p:txBody>
        </p:sp>
        <p:sp>
          <p:nvSpPr>
            <p:cNvPr id="13" name="下箭头 12"/>
            <p:cNvSpPr/>
            <p:nvPr/>
          </p:nvSpPr>
          <p:spPr>
            <a:xfrm>
              <a:off x="7286644" y="2285992"/>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4" name="下箭头 13"/>
            <p:cNvSpPr/>
            <p:nvPr/>
          </p:nvSpPr>
          <p:spPr>
            <a:xfrm>
              <a:off x="7286644" y="3643314"/>
              <a:ext cx="142876"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5" name="TextBox 14"/>
            <p:cNvSpPr txBox="1"/>
            <p:nvPr/>
          </p:nvSpPr>
          <p:spPr>
            <a:xfrm>
              <a:off x="7072330" y="4572008"/>
              <a:ext cx="1571636" cy="707886"/>
            </a:xfrm>
            <a:prstGeom prst="rect">
              <a:avLst/>
            </a:prstGeom>
            <a:noFill/>
          </p:spPr>
          <p:txBody>
            <a:bodyPr wrap="square" rtlCol="0">
              <a:spAutoFit/>
            </a:bodyPr>
            <a:lstStyle/>
            <a:p>
              <a:pPr marL="457200" indent="-457200">
                <a:lnSpc>
                  <a:spcPct val="100000"/>
                </a:lnSpc>
                <a:spcBef>
                  <a:spcPts val="0"/>
                </a:spcBef>
                <a:buBlip>
                  <a:blip r:embed="rId2"/>
                </a:buBlip>
              </a:pPr>
              <a:r>
                <a:rPr lang="zh-CN" altLang="en-US" sz="2000">
                  <a:solidFill>
                    <a:srgbClr val="0000FF"/>
                  </a:solidFill>
                  <a:latin typeface="Consolas" pitchFamily="49" charset="0"/>
                  <a:ea typeface="楷体" pitchFamily="49" charset="-122"/>
                  <a:cs typeface="Consolas" pitchFamily="49" charset="0"/>
                </a:rPr>
                <a:t>根个数</a:t>
              </a:r>
            </a:p>
            <a:p>
              <a:pPr marL="457200" indent="-457200">
                <a:lnSpc>
                  <a:spcPct val="100000"/>
                </a:lnSpc>
                <a:spcBef>
                  <a:spcPts val="0"/>
                </a:spcBef>
                <a:buBlip>
                  <a:blip r:embed="rId2"/>
                </a:buBlip>
              </a:pPr>
              <a:r>
                <a:rPr lang="en-US" altLang="zh-CN" sz="2000" i="1">
                  <a:solidFill>
                    <a:srgbClr val="0000FF"/>
                  </a:solidFill>
                  <a:latin typeface="Consolas" pitchFamily="49" charset="0"/>
                  <a:cs typeface="Consolas" pitchFamily="49" charset="0"/>
                </a:rPr>
                <a:t>x</a:t>
              </a:r>
              <a:r>
                <a:rPr lang="en-US" altLang="zh-CN" sz="2000" baseline="-25000">
                  <a:solidFill>
                    <a:srgbClr val="0000FF"/>
                  </a:solidFill>
                  <a:latin typeface="Consolas" pitchFamily="49" charset="0"/>
                  <a:cs typeface="Consolas" pitchFamily="49" charset="0"/>
                </a:rPr>
                <a:t>1</a:t>
              </a:r>
              <a:r>
                <a:rPr lang="en-US" altLang="zh-CN" sz="2000" i="1">
                  <a:solidFill>
                    <a:srgbClr val="0000FF"/>
                  </a:solidFill>
                  <a:latin typeface="Consolas" pitchFamily="49" charset="0"/>
                  <a:cs typeface="Consolas" pitchFamily="49" charset="0"/>
                </a:rPr>
                <a:t>  x</a:t>
              </a:r>
              <a:r>
                <a:rPr lang="en-US" altLang="zh-CN" sz="2000" baseline="-25000">
                  <a:solidFill>
                    <a:srgbClr val="0000FF"/>
                  </a:solidFill>
                  <a:latin typeface="Consolas" pitchFamily="49" charset="0"/>
                  <a:cs typeface="Consolas" pitchFamily="49" charset="0"/>
                </a:rPr>
                <a:t>2</a:t>
              </a:r>
            </a:p>
          </p:txBody>
        </p:sp>
      </p:grpSp>
      <p:grpSp>
        <p:nvGrpSpPr>
          <p:cNvPr id="26" name="组合 25"/>
          <p:cNvGrpSpPr/>
          <p:nvPr/>
        </p:nvGrpSpPr>
        <p:grpSpPr>
          <a:xfrm>
            <a:off x="571472" y="714356"/>
            <a:ext cx="722313" cy="582613"/>
            <a:chOff x="1774825" y="5489593"/>
            <a:chExt cx="722313" cy="582613"/>
          </a:xfrm>
        </p:grpSpPr>
        <p:sp>
          <p:nvSpPr>
            <p:cNvPr id="27"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28" name="Group 8"/>
            <p:cNvGrpSpPr>
              <a:grpSpLocks/>
            </p:cNvGrpSpPr>
            <p:nvPr/>
          </p:nvGrpSpPr>
          <p:grpSpPr bwMode="auto">
            <a:xfrm>
              <a:off x="1774825" y="5518173"/>
              <a:ext cx="544513" cy="554040"/>
              <a:chOff x="1019" y="1020"/>
              <a:chExt cx="399" cy="406"/>
            </a:xfrm>
          </p:grpSpPr>
          <p:pic>
            <p:nvPicPr>
              <p:cNvPr id="29"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
        <p:nvSpPr>
          <p:cNvPr id="31" name="灯片编号占位符 30"/>
          <p:cNvSpPr>
            <a:spLocks noGrp="1"/>
          </p:cNvSpPr>
          <p:nvPr>
            <p:ph type="sldNum" sz="quarter" idx="12"/>
          </p:nvPr>
        </p:nvSpPr>
        <p:spPr/>
        <p:txBody>
          <a:bodyPr/>
          <a:lstStyle/>
          <a:p>
            <a:fld id="{9EB82ADC-86F9-4083-A975-DECCCA18E059}" type="slidenum">
              <a:rPr lang="en-US" altLang="zh-CN" smtClean="0"/>
              <a:pPr/>
              <a:t>11</a:t>
            </a:fld>
            <a:r>
              <a:rPr lang="en-US" altLang="zh-CN"/>
              <a:t>/23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bwMode="auto">
          <a:xfrm>
            <a:off x="1410981" y="1500174"/>
            <a:ext cx="6286544" cy="4429156"/>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sp>
        <p:nvSpPr>
          <p:cNvPr id="9" name="Text Box 1028" descr="纸莎草纸"/>
          <p:cNvSpPr txBox="1">
            <a:spLocks noChangeArrowheads="1"/>
          </p:cNvSpPr>
          <p:nvPr/>
        </p:nvSpPr>
        <p:spPr bwMode="auto">
          <a:xfrm>
            <a:off x="2214547" y="1752889"/>
            <a:ext cx="4875494" cy="5762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l"/>
            <a:r>
              <a:rPr kumimoji="1"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2.1 </a:t>
            </a:r>
            <a:r>
              <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线性表及其逻辑结构 </a:t>
            </a:r>
          </a:p>
        </p:txBody>
      </p:sp>
      <p:sp>
        <p:nvSpPr>
          <p:cNvPr id="11" name="Text Box 12"/>
          <p:cNvSpPr txBox="1">
            <a:spLocks noChangeArrowheads="1"/>
          </p:cNvSpPr>
          <p:nvPr/>
        </p:nvSpPr>
        <p:spPr bwMode="auto">
          <a:xfrm>
            <a:off x="2268237" y="428604"/>
            <a:ext cx="3879858"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marL="457200" indent="-457200" algn="ctr">
              <a:lnSpc>
                <a:spcPct val="100000"/>
              </a:lnSpc>
              <a:spcBef>
                <a:spcPct val="0"/>
              </a:spcBef>
            </a:pPr>
            <a:r>
              <a:rPr lang="zh-CN" altLang="en-US" sz="3200">
                <a:solidFill>
                  <a:srgbClr val="FF3300"/>
                </a:solidFill>
                <a:effectLst>
                  <a:outerShdw blurRad="38100" dist="38100" dir="2700000" algn="tl">
                    <a:srgbClr val="000000"/>
                  </a:outerShdw>
                </a:effectLst>
                <a:latin typeface="微软雅黑" pitchFamily="34" charset="-122"/>
                <a:ea typeface="微软雅黑" pitchFamily="34" charset="-122"/>
                <a:cs typeface="Consolas" pitchFamily="49" charset="0"/>
              </a:rPr>
              <a:t>第</a:t>
            </a:r>
            <a:r>
              <a:rPr lang="en-US" altLang="zh-CN" sz="3200">
                <a:solidFill>
                  <a:srgbClr val="FF3300"/>
                </a:solidFill>
                <a:effectLst>
                  <a:outerShdw blurRad="38100" dist="38100" dir="2700000" algn="tl">
                    <a:srgbClr val="000000"/>
                  </a:outerShdw>
                </a:effectLst>
                <a:latin typeface="微软雅黑" pitchFamily="34" charset="-122"/>
                <a:ea typeface="微软雅黑" pitchFamily="34" charset="-122"/>
                <a:cs typeface="Consolas" pitchFamily="49" charset="0"/>
              </a:rPr>
              <a:t>2</a:t>
            </a:r>
            <a:r>
              <a:rPr lang="zh-CN" altLang="en-US" sz="3200">
                <a:solidFill>
                  <a:srgbClr val="FF3300"/>
                </a:solidFill>
                <a:effectLst>
                  <a:outerShdw blurRad="38100" dist="38100" dir="2700000" algn="tl">
                    <a:srgbClr val="000000"/>
                  </a:outerShdw>
                </a:effectLst>
                <a:latin typeface="微软雅黑" pitchFamily="34" charset="-122"/>
                <a:ea typeface="微软雅黑" pitchFamily="34" charset="-122"/>
                <a:cs typeface="Consolas" pitchFamily="49" charset="0"/>
              </a:rPr>
              <a:t>章  线性表</a:t>
            </a:r>
            <a:endParaRPr lang="zh-CN" altLang="en-US" sz="3200" dirty="0">
              <a:latin typeface="微软雅黑" pitchFamily="34" charset="-122"/>
              <a:ea typeface="微软雅黑" pitchFamily="34" charset="-122"/>
              <a:cs typeface="Consolas" pitchFamily="49" charset="0"/>
            </a:endParaRPr>
          </a:p>
        </p:txBody>
      </p:sp>
      <p:sp>
        <p:nvSpPr>
          <p:cNvPr id="12" name="Text Box 1028" descr="纸莎草纸"/>
          <p:cNvSpPr txBox="1">
            <a:spLocks noChangeArrowheads="1"/>
          </p:cNvSpPr>
          <p:nvPr/>
        </p:nvSpPr>
        <p:spPr bwMode="auto">
          <a:xfrm>
            <a:off x="2214547" y="2610145"/>
            <a:ext cx="4875494" cy="5762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l"/>
            <a:r>
              <a:rPr kumimoji="1"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2.2 </a:t>
            </a:r>
            <a:r>
              <a:rPr kumimoji="1"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线性表的顺序存储结构</a:t>
            </a:r>
            <a:endPar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3" name="Text Box 1028" descr="纸莎草纸"/>
          <p:cNvSpPr txBox="1">
            <a:spLocks noChangeArrowheads="1"/>
          </p:cNvSpPr>
          <p:nvPr/>
        </p:nvSpPr>
        <p:spPr bwMode="auto">
          <a:xfrm>
            <a:off x="2214546" y="3467401"/>
            <a:ext cx="4876623" cy="5762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l"/>
            <a:r>
              <a:rPr kumimoji="1"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 </a:t>
            </a:r>
            <a:r>
              <a:rPr kumimoji="1"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线性表的链式存储结构</a:t>
            </a:r>
            <a:endPar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 Box 6" descr="花束">
            <a:hlinkClick r:id="" action="ppaction://noaction"/>
          </p:cNvPr>
          <p:cNvSpPr txBox="1">
            <a:spLocks noChangeArrowheads="1"/>
          </p:cNvSpPr>
          <p:nvPr/>
        </p:nvSpPr>
        <p:spPr bwMode="auto">
          <a:xfrm>
            <a:off x="2214546" y="4324657"/>
            <a:ext cx="4876623"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l">
              <a:spcBef>
                <a:spcPct val="50000"/>
              </a:spcBef>
            </a:pPr>
            <a:r>
              <a:rPr kumimoji="1"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kumimoji="1"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a:t>
            </a:r>
            <a:r>
              <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性表的应用 </a:t>
            </a:r>
          </a:p>
        </p:txBody>
      </p:sp>
      <p:sp>
        <p:nvSpPr>
          <p:cNvPr id="15" name="Text Box 6" descr="花束">
            <a:hlinkClick r:id="" action="ppaction://noaction"/>
          </p:cNvPr>
          <p:cNvSpPr txBox="1">
            <a:spLocks noChangeArrowheads="1"/>
          </p:cNvSpPr>
          <p:nvPr/>
        </p:nvSpPr>
        <p:spPr bwMode="auto">
          <a:xfrm>
            <a:off x="2214546" y="5181913"/>
            <a:ext cx="4876623"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5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lgn="ctr" rtl="0" fontAlgn="base">
              <a:spcBef>
                <a:spcPct val="50000"/>
              </a:spcBef>
              <a:spcAft>
                <a:spcPct val="0"/>
              </a:spcAft>
              <a:defRPr sz="2000" b="1" kern="1200">
                <a:solidFill>
                  <a:schemeClr val="dk1"/>
                </a:solidFill>
                <a:latin typeface="+mn-lt"/>
                <a:ea typeface="+mn-ea"/>
                <a:cs typeface="+mn-cs"/>
              </a:defRPr>
            </a:lvl1pPr>
            <a:lvl2pPr marL="457200" algn="ctr" rtl="0" fontAlgn="base">
              <a:spcBef>
                <a:spcPct val="50000"/>
              </a:spcBef>
              <a:spcAft>
                <a:spcPct val="0"/>
              </a:spcAft>
              <a:defRPr sz="2000" b="1" kern="1200">
                <a:solidFill>
                  <a:schemeClr val="dk1"/>
                </a:solidFill>
                <a:latin typeface="+mn-lt"/>
                <a:ea typeface="+mn-ea"/>
                <a:cs typeface="+mn-cs"/>
              </a:defRPr>
            </a:lvl2pPr>
            <a:lvl3pPr marL="914400" algn="ctr" rtl="0" fontAlgn="base">
              <a:spcBef>
                <a:spcPct val="50000"/>
              </a:spcBef>
              <a:spcAft>
                <a:spcPct val="0"/>
              </a:spcAft>
              <a:defRPr sz="2000" b="1" kern="1200">
                <a:solidFill>
                  <a:schemeClr val="dk1"/>
                </a:solidFill>
                <a:latin typeface="+mn-lt"/>
                <a:ea typeface="+mn-ea"/>
                <a:cs typeface="+mn-cs"/>
              </a:defRPr>
            </a:lvl3pPr>
            <a:lvl4pPr marL="1371600" algn="ctr" rtl="0" fontAlgn="base">
              <a:spcBef>
                <a:spcPct val="50000"/>
              </a:spcBef>
              <a:spcAft>
                <a:spcPct val="0"/>
              </a:spcAft>
              <a:defRPr sz="2000" b="1" kern="1200">
                <a:solidFill>
                  <a:schemeClr val="dk1"/>
                </a:solidFill>
                <a:latin typeface="+mn-lt"/>
                <a:ea typeface="+mn-ea"/>
                <a:cs typeface="+mn-cs"/>
              </a:defRPr>
            </a:lvl4pPr>
            <a:lvl5pPr marL="1828800" algn="ctr" rtl="0" fontAlgn="base">
              <a:spcBef>
                <a:spcPct val="50000"/>
              </a:spcBef>
              <a:spcAft>
                <a:spcPct val="0"/>
              </a:spcAft>
              <a:defRPr sz="2000" b="1" kern="1200">
                <a:solidFill>
                  <a:schemeClr val="dk1"/>
                </a:solidFill>
                <a:latin typeface="+mn-lt"/>
                <a:ea typeface="+mn-ea"/>
                <a:cs typeface="+mn-cs"/>
              </a:defRPr>
            </a:lvl5pPr>
            <a:lvl6pPr marL="2286000" algn="l" defTabSz="914400" rtl="0" eaLnBrk="1" latinLnBrk="0" hangingPunct="1">
              <a:defRPr sz="2000" b="1" kern="1200">
                <a:solidFill>
                  <a:schemeClr val="dk1"/>
                </a:solidFill>
                <a:latin typeface="+mn-lt"/>
                <a:ea typeface="+mn-ea"/>
                <a:cs typeface="+mn-cs"/>
              </a:defRPr>
            </a:lvl6pPr>
            <a:lvl7pPr marL="2743200" algn="l" defTabSz="914400" rtl="0" eaLnBrk="1" latinLnBrk="0" hangingPunct="1">
              <a:defRPr sz="2000" b="1" kern="1200">
                <a:solidFill>
                  <a:schemeClr val="dk1"/>
                </a:solidFill>
                <a:latin typeface="+mn-lt"/>
                <a:ea typeface="+mn-ea"/>
                <a:cs typeface="+mn-cs"/>
              </a:defRPr>
            </a:lvl7pPr>
            <a:lvl8pPr marL="3200400" algn="l" defTabSz="914400" rtl="0" eaLnBrk="1" latinLnBrk="0" hangingPunct="1">
              <a:defRPr sz="2000" b="1" kern="1200">
                <a:solidFill>
                  <a:schemeClr val="dk1"/>
                </a:solidFill>
                <a:latin typeface="+mn-lt"/>
                <a:ea typeface="+mn-ea"/>
                <a:cs typeface="+mn-cs"/>
              </a:defRPr>
            </a:lvl8pPr>
            <a:lvl9pPr marL="3657600" algn="l" defTabSz="914400" rtl="0" eaLnBrk="1" latinLnBrk="0" hangingPunct="1">
              <a:defRPr sz="2000" b="1" kern="1200">
                <a:solidFill>
                  <a:schemeClr val="dk1"/>
                </a:solidFill>
                <a:latin typeface="+mn-lt"/>
                <a:ea typeface="+mn-ea"/>
                <a:cs typeface="+mn-cs"/>
              </a:defRPr>
            </a:lvl9pPr>
          </a:lstStyle>
          <a:p>
            <a:pPr algn="l">
              <a:spcBef>
                <a:spcPct val="50000"/>
              </a:spcBef>
            </a:pPr>
            <a:r>
              <a:rPr kumimoji="1"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2.5 </a:t>
            </a:r>
            <a:r>
              <a:rPr kumimoji="1"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有序表</a:t>
            </a:r>
            <a:endPar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7" name="组合 16"/>
          <p:cNvGrpSpPr/>
          <p:nvPr/>
        </p:nvGrpSpPr>
        <p:grpSpPr>
          <a:xfrm>
            <a:off x="714348" y="2868712"/>
            <a:ext cx="1482451" cy="1346106"/>
            <a:chOff x="552422" y="500043"/>
            <a:chExt cx="1482451" cy="1346106"/>
          </a:xfrm>
        </p:grpSpPr>
        <p:grpSp>
          <p:nvGrpSpPr>
            <p:cNvPr id="18" name="组合 17"/>
            <p:cNvGrpSpPr>
              <a:grpSpLocks/>
            </p:cNvGrpSpPr>
            <p:nvPr/>
          </p:nvGrpSpPr>
          <p:grpSpPr bwMode="auto">
            <a:xfrm>
              <a:off x="639103" y="500043"/>
              <a:ext cx="1289687" cy="1346106"/>
              <a:chOff x="6372294" y="2488774"/>
              <a:chExt cx="2520450" cy="2513016"/>
            </a:xfrm>
          </p:grpSpPr>
          <p:sp>
            <p:nvSpPr>
              <p:cNvPr id="21" name="任意多边形 20"/>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a:lstStyle>
              <a:p>
                <a:pPr algn="ctr" eaLnBrk="1" hangingPunct="1">
                  <a:defRPr/>
                </a:pPr>
                <a:endParaRPr lang="zh-CN" altLang="en-US" kern="0">
                  <a:solidFill>
                    <a:srgbClr val="FFFFFF"/>
                  </a:solidFill>
                  <a:latin typeface="Arial"/>
                  <a:ea typeface="宋体"/>
                </a:endParaRPr>
              </a:p>
            </p:txBody>
          </p:sp>
          <p:sp>
            <p:nvSpPr>
              <p:cNvPr id="22" name="任意多边形 21"/>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a:lstStyle>
              <a:p>
                <a:pPr algn="ctr" eaLnBrk="1" hangingPunct="1">
                  <a:defRPr/>
                </a:pPr>
                <a:endParaRPr lang="zh-CN" altLang="en-US" kern="0">
                  <a:solidFill>
                    <a:srgbClr val="FFFFFF"/>
                  </a:solidFill>
                </a:endParaRPr>
              </a:p>
            </p:txBody>
          </p:sp>
        </p:grpSp>
        <p:sp>
          <p:nvSpPr>
            <p:cNvPr id="19"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a:lstStyle>
            <a:p>
              <a:pPr algn="ctr" eaLnBrk="1" hangingPunct="1">
                <a:lnSpc>
                  <a:spcPct val="100000"/>
                </a:lnSpc>
              </a:pPr>
              <a:r>
                <a:rPr lang="en-US" altLang="zh-CN" sz="1600" b="1" dirty="0">
                  <a:solidFill>
                    <a:srgbClr val="9900FF"/>
                  </a:solidFill>
                  <a:latin typeface="Consolas" pitchFamily="49" charset="0"/>
                  <a:ea typeface="华文中宋" pitchFamily="2" charset="-122"/>
                  <a:cs typeface="Consolas" pitchFamily="49" charset="0"/>
                </a:rPr>
                <a:t>CONTENTS</a:t>
              </a:r>
              <a:endParaRPr lang="zh-CN" altLang="en-US" sz="1600" b="1" dirty="0">
                <a:solidFill>
                  <a:srgbClr val="9900FF"/>
                </a:solidFill>
                <a:latin typeface="Consolas" pitchFamily="49" charset="0"/>
                <a:ea typeface="华文中宋" pitchFamily="2" charset="-122"/>
                <a:cs typeface="Consolas" pitchFamily="49" charset="0"/>
              </a:endParaRPr>
            </a:p>
          </p:txBody>
        </p:sp>
        <p:sp>
          <p:nvSpPr>
            <p:cNvPr id="20"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defPPr>
                <a:defRPr lang="zh-CN"/>
              </a:defPPr>
              <a:lvl1pPr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itchFamily="18" charset="0"/>
                  <a:ea typeface="楷体_GB2312" pitchFamily="49" charset="-122"/>
                  <a:cs typeface="+mn-cs"/>
                </a:defRPr>
              </a:lvl9pPr>
            </a:lstStyle>
            <a:p>
              <a:pPr algn="ctr" eaLnBrk="1" hangingPunct="1">
                <a:lnSpc>
                  <a:spcPct val="100000"/>
                </a:lnSpc>
              </a:pPr>
              <a:r>
                <a:rPr lang="zh-CN" altLang="en-US" sz="1800" spc="150" dirty="0">
                  <a:ln w="11430"/>
                  <a:solidFill>
                    <a:srgbClr val="FF0000"/>
                  </a:solidFill>
                  <a:effectLst>
                    <a:outerShdw blurRad="25400" algn="tl" rotWithShape="0">
                      <a:srgbClr val="000000">
                        <a:alpha val="43000"/>
                      </a:srgbClr>
                    </a:outerShdw>
                  </a:effectLst>
                  <a:latin typeface="Consolas" pitchFamily="49" charset="0"/>
                  <a:ea typeface="华文中宋" pitchFamily="2" charset="-122"/>
                  <a:cs typeface="Consolas" pitchFamily="49" charset="0"/>
                </a:rPr>
                <a:t>提纲</a:t>
              </a:r>
            </a:p>
          </p:txBody>
        </p:sp>
      </p:grpSp>
    </p:spTree>
    <p:extLst>
      <p:ext uri="{BB962C8B-B14F-4D97-AF65-F5344CB8AC3E}">
        <p14:creationId xmlns:p14="http://schemas.microsoft.com/office/powerpoint/2010/main" val="129514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785786" y="2000240"/>
            <a:ext cx="7177108" cy="400110"/>
          </a:xfrm>
          <a:prstGeom prst="rect">
            <a:avLst/>
          </a:prstGeom>
          <a:noFill/>
          <a:ln w="9525">
            <a:noFill/>
            <a:miter lim="800000"/>
            <a:headEnd/>
            <a:tailEnd/>
          </a:ln>
          <a:effectLst/>
        </p:spPr>
        <p:txBody>
          <a:bodyPr wrap="square">
            <a:spAutoFit/>
          </a:bodyPr>
          <a:lstStyle/>
          <a:p>
            <a:pPr algn="l"/>
            <a:r>
              <a:rPr kumimoji="1" lang="zh-CN" altLang="en-US" dirty="0">
                <a:ea typeface="楷体" pitchFamily="49" charset="-122"/>
                <a:cs typeface="Times New Roman" pitchFamily="18" charset="0"/>
              </a:rPr>
              <a:t>线性表是一个具有相同特性的数据元素的</a:t>
            </a:r>
            <a:r>
              <a:rPr kumimoji="1" lang="zh-CN" altLang="en-US" dirty="0">
                <a:solidFill>
                  <a:srgbClr val="FF3300"/>
                </a:solidFill>
                <a:ea typeface="楷体" pitchFamily="49" charset="-122"/>
                <a:cs typeface="Times New Roman" pitchFamily="18" charset="0"/>
              </a:rPr>
              <a:t>有限序列</a:t>
            </a:r>
            <a:r>
              <a:rPr kumimoji="1" lang="zh-CN" altLang="en-US" dirty="0">
                <a:ea typeface="楷体" pitchFamily="49" charset="-122"/>
                <a:cs typeface="Times New Roman" pitchFamily="18" charset="0"/>
              </a:rPr>
              <a:t>。</a:t>
            </a:r>
          </a:p>
        </p:txBody>
      </p:sp>
      <p:sp>
        <p:nvSpPr>
          <p:cNvPr id="155652" name="Text Box 4" descr="粉色面巾纸"/>
          <p:cNvSpPr txBox="1">
            <a:spLocks noChangeArrowheads="1"/>
          </p:cNvSpPr>
          <p:nvPr/>
        </p:nvSpPr>
        <p:spPr bwMode="auto">
          <a:xfrm>
            <a:off x="323851" y="1214422"/>
            <a:ext cx="3676646"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2.1.1  </a:t>
            </a:r>
            <a:r>
              <a:rPr kumimoji="1"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线性表的定义</a:t>
            </a:r>
            <a:endParaRPr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 Box 1028" descr="纸莎草纸"/>
          <p:cNvSpPr txBox="1">
            <a:spLocks noChangeArrowheads="1"/>
          </p:cNvSpPr>
          <p:nvPr/>
        </p:nvSpPr>
        <p:spPr bwMode="auto">
          <a:xfrm>
            <a:off x="1928795" y="285728"/>
            <a:ext cx="457203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2.1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线性表的基本概念 </a:t>
            </a:r>
          </a:p>
        </p:txBody>
      </p:sp>
      <p:sp>
        <p:nvSpPr>
          <p:cNvPr id="6" name="TextBox 5"/>
          <p:cNvSpPr txBox="1"/>
          <p:nvPr/>
        </p:nvSpPr>
        <p:spPr>
          <a:xfrm>
            <a:off x="285720" y="5017013"/>
            <a:ext cx="8643998" cy="769441"/>
          </a:xfrm>
          <a:prstGeom prst="rect">
            <a:avLst/>
          </a:prstGeom>
          <a:noFill/>
        </p:spPr>
        <p:txBody>
          <a:bodyPr wrap="square" rtlCol="0">
            <a:spAutoFit/>
          </a:bodyPr>
          <a:lstStyle/>
          <a:p>
            <a:pPr algn="l">
              <a:lnSpc>
                <a:spcPct val="110000"/>
              </a:lnSpc>
            </a:pPr>
            <a:r>
              <a:rPr kumimoji="1" lang="zh-CN" altLang="en-US" dirty="0">
                <a:latin typeface="Consolas" pitchFamily="49" charset="0"/>
                <a:ea typeface="楷体" pitchFamily="49" charset="-122"/>
                <a:cs typeface="Consolas" pitchFamily="49" charset="0"/>
              </a:rPr>
              <a:t>   线性表中所含元素的个数叫做</a:t>
            </a:r>
            <a:r>
              <a:rPr kumimoji="1" lang="zh-CN" altLang="en-US" dirty="0">
                <a:solidFill>
                  <a:srgbClr val="FF3300"/>
                </a:solidFill>
                <a:latin typeface="Consolas" pitchFamily="49" charset="0"/>
                <a:ea typeface="楷体" pitchFamily="49" charset="-122"/>
                <a:cs typeface="Consolas" pitchFamily="49" charset="0"/>
              </a:rPr>
              <a:t>线性表的长度</a:t>
            </a:r>
            <a:r>
              <a:rPr kumimoji="1" lang="zh-CN" altLang="en-US" dirty="0">
                <a:latin typeface="Consolas" pitchFamily="49" charset="0"/>
                <a:ea typeface="楷体" pitchFamily="49" charset="-122"/>
                <a:cs typeface="Consolas" pitchFamily="49" charset="0"/>
              </a:rPr>
              <a:t>，用</a:t>
            </a:r>
            <a:r>
              <a:rPr kumimoji="1" lang="en-US" altLang="zh-CN" i="1"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表示，</a:t>
            </a:r>
            <a:r>
              <a:rPr kumimoji="1" lang="en-US" altLang="zh-CN" i="1" dirty="0">
                <a:latin typeface="Consolas" pitchFamily="49" charset="0"/>
                <a:ea typeface="楷体" pitchFamily="49" charset="-122"/>
                <a:cs typeface="Consolas" pitchFamily="49" charset="0"/>
              </a:rPr>
              <a:t>n</a:t>
            </a:r>
            <a:r>
              <a:rPr kumimoji="1" lang="en-US" altLang="zh-CN" dirty="0">
                <a:latin typeface="Consolas" pitchFamily="49" charset="0"/>
                <a:cs typeface="Consolas" pitchFamily="49" charset="0"/>
              </a:rPr>
              <a:t>≥</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r>
              <a:rPr kumimoji="1" lang="en-US" altLang="zh-CN" i="1" dirty="0">
                <a:latin typeface="Consolas" pitchFamily="49" charset="0"/>
                <a:ea typeface="楷体" pitchFamily="49" charset="-122"/>
                <a:cs typeface="Consolas" pitchFamily="49" charset="0"/>
              </a:rPr>
              <a:t>n</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时，表示线性表是一个空表，即表中不包含任何元素。</a:t>
            </a:r>
            <a:endParaRPr kumimoji="1" lang="en-US" altLang="zh-CN" dirty="0">
              <a:latin typeface="Consolas" pitchFamily="49" charset="0"/>
              <a:ea typeface="楷体" pitchFamily="49" charset="-122"/>
              <a:cs typeface="Consolas" pitchFamily="49" charset="0"/>
            </a:endParaRPr>
          </a:p>
        </p:txBody>
      </p:sp>
      <p:grpSp>
        <p:nvGrpSpPr>
          <p:cNvPr id="12" name="组合 11"/>
          <p:cNvGrpSpPr/>
          <p:nvPr/>
        </p:nvGrpSpPr>
        <p:grpSpPr>
          <a:xfrm>
            <a:off x="785754" y="2550803"/>
            <a:ext cx="7643898" cy="2290846"/>
            <a:chOff x="785754" y="2428868"/>
            <a:chExt cx="7643898" cy="2290846"/>
          </a:xfrm>
        </p:grpSpPr>
        <p:sp>
          <p:nvSpPr>
            <p:cNvPr id="8" name="TextBox 7"/>
            <p:cNvSpPr txBox="1"/>
            <p:nvPr/>
          </p:nvSpPr>
          <p:spPr>
            <a:xfrm>
              <a:off x="785754" y="2839611"/>
              <a:ext cx="7643898" cy="1880103"/>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wrap="square" lIns="180000" tIns="108000" bIns="108000" rtlCol="0">
              <a:spAutoFit/>
            </a:bodyPr>
            <a:lstStyle/>
            <a:p>
              <a:pPr marL="457200" indent="-457200" algn="l">
                <a:lnSpc>
                  <a:spcPct val="110000"/>
                </a:lnSpc>
                <a:buBlip>
                  <a:blip r:embed="rId3"/>
                </a:buBlip>
              </a:pPr>
              <a:r>
                <a:rPr kumimoji="1" lang="zh-CN" altLang="en-US" dirty="0">
                  <a:solidFill>
                    <a:srgbClr val="FF0000"/>
                  </a:solidFill>
                  <a:latin typeface="Consolas" pitchFamily="49" charset="0"/>
                  <a:ea typeface="仿宋" pitchFamily="49" charset="-122"/>
                  <a:cs typeface="Consolas" pitchFamily="49" charset="0"/>
                </a:rPr>
                <a:t>相同特性</a:t>
              </a:r>
              <a:r>
                <a:rPr kumimoji="1" lang="zh-CN" altLang="en-US" dirty="0">
                  <a:solidFill>
                    <a:srgbClr val="0000FF"/>
                  </a:solidFill>
                  <a:latin typeface="Consolas" pitchFamily="49" charset="0"/>
                  <a:ea typeface="仿宋" pitchFamily="49" charset="-122"/>
                  <a:cs typeface="Consolas" pitchFamily="49" charset="0"/>
                </a:rPr>
                <a:t>：所有元素属于同一数据类型。</a:t>
              </a:r>
              <a:endParaRPr kumimoji="1" lang="en-US" altLang="zh-CN" dirty="0">
                <a:solidFill>
                  <a:srgbClr val="0000FF"/>
                </a:solidFill>
                <a:latin typeface="Consolas" pitchFamily="49" charset="0"/>
                <a:ea typeface="仿宋" pitchFamily="49" charset="-122"/>
                <a:cs typeface="Consolas" pitchFamily="49" charset="0"/>
              </a:endParaRPr>
            </a:p>
            <a:p>
              <a:pPr marL="457200" indent="-457200" algn="l">
                <a:lnSpc>
                  <a:spcPct val="110000"/>
                </a:lnSpc>
                <a:buBlip>
                  <a:blip r:embed="rId3"/>
                </a:buBlip>
              </a:pPr>
              <a:r>
                <a:rPr kumimoji="1" lang="zh-CN" altLang="en-US" dirty="0">
                  <a:solidFill>
                    <a:srgbClr val="FF0000"/>
                  </a:solidFill>
                  <a:latin typeface="Consolas" pitchFamily="49" charset="0"/>
                  <a:ea typeface="仿宋" pitchFamily="49" charset="-122"/>
                  <a:cs typeface="Consolas" pitchFamily="49" charset="0"/>
                </a:rPr>
                <a:t>有限</a:t>
              </a:r>
              <a:r>
                <a:rPr kumimoji="1" lang="zh-CN" altLang="en-US" dirty="0">
                  <a:solidFill>
                    <a:srgbClr val="0000FF"/>
                  </a:solidFill>
                  <a:latin typeface="Consolas" pitchFamily="49" charset="0"/>
                  <a:ea typeface="仿宋" pitchFamily="49" charset="-122"/>
                  <a:cs typeface="Consolas" pitchFamily="49" charset="0"/>
                </a:rPr>
                <a:t>：数据元素个数是有限的。</a:t>
              </a:r>
              <a:endParaRPr kumimoji="1" lang="en-US" altLang="zh-CN" dirty="0">
                <a:solidFill>
                  <a:srgbClr val="0000FF"/>
                </a:solidFill>
                <a:latin typeface="Consolas" pitchFamily="49" charset="0"/>
                <a:ea typeface="仿宋" pitchFamily="49" charset="-122"/>
                <a:cs typeface="Consolas" pitchFamily="49" charset="0"/>
              </a:endParaRPr>
            </a:p>
            <a:p>
              <a:pPr marL="457200" indent="-457200" algn="l">
                <a:lnSpc>
                  <a:spcPct val="110000"/>
                </a:lnSpc>
                <a:buBlip>
                  <a:blip r:embed="rId3"/>
                </a:buBlip>
              </a:pPr>
              <a:r>
                <a:rPr kumimoji="1" lang="zh-CN" altLang="en-US" dirty="0">
                  <a:solidFill>
                    <a:srgbClr val="FF0000"/>
                  </a:solidFill>
                  <a:latin typeface="Consolas" pitchFamily="49" charset="0"/>
                  <a:ea typeface="仿宋" pitchFamily="49" charset="-122"/>
                  <a:cs typeface="Consolas" pitchFamily="49" charset="0"/>
                </a:rPr>
                <a:t>序列</a:t>
              </a:r>
              <a:r>
                <a:rPr kumimoji="1" lang="zh-CN" altLang="en-US" dirty="0">
                  <a:solidFill>
                    <a:srgbClr val="0000FF"/>
                  </a:solidFill>
                  <a:latin typeface="Consolas" pitchFamily="49" charset="0"/>
                  <a:ea typeface="仿宋" pitchFamily="49" charset="-122"/>
                  <a:cs typeface="Consolas" pitchFamily="49" charset="0"/>
                </a:rPr>
                <a:t>：数据元素由逻辑序号唯一确定。一个线性表中可以有相同值的元素。</a:t>
              </a:r>
              <a:endParaRPr lang="zh-CN" altLang="en-US" dirty="0">
                <a:solidFill>
                  <a:srgbClr val="0000FF"/>
                </a:solidFill>
                <a:latin typeface="Consolas" pitchFamily="49" charset="0"/>
                <a:ea typeface="仿宋" pitchFamily="49" charset="-122"/>
                <a:cs typeface="Consolas" pitchFamily="49" charset="0"/>
              </a:endParaRPr>
            </a:p>
          </p:txBody>
        </p:sp>
        <p:sp>
          <p:nvSpPr>
            <p:cNvPr id="10" name="下箭头 9"/>
            <p:cNvSpPr/>
            <p:nvPr/>
          </p:nvSpPr>
          <p:spPr>
            <a:xfrm>
              <a:off x="3857620" y="2428868"/>
              <a:ext cx="214314" cy="28575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1472" y="571480"/>
            <a:ext cx="3571900" cy="400110"/>
          </a:xfrm>
          <a:prstGeom prst="rect">
            <a:avLst/>
          </a:prstGeom>
          <a:noFill/>
        </p:spPr>
        <p:txBody>
          <a:bodyPr wrap="square" rtlCol="0">
            <a:spAutoFit/>
          </a:bodyPr>
          <a:lstStyle/>
          <a:p>
            <a:pPr algn="l"/>
            <a:r>
              <a:rPr kumimoji="1" lang="zh-CN" altLang="en-US">
                <a:latin typeface="Consolas" pitchFamily="49" charset="0"/>
                <a:ea typeface="楷体" pitchFamily="49" charset="-122"/>
                <a:cs typeface="Consolas" pitchFamily="49" charset="0"/>
              </a:rPr>
              <a:t>线性表的逻辑表示为：</a:t>
            </a:r>
            <a:r>
              <a:rPr kumimoji="1" lang="en-US" altLang="zh-CN">
                <a:latin typeface="Consolas" pitchFamily="49" charset="0"/>
                <a:ea typeface="楷体" pitchFamily="49" charset="-122"/>
                <a:cs typeface="Consolas" pitchFamily="49" charset="0"/>
              </a:rPr>
              <a:t>    </a:t>
            </a:r>
            <a:endParaRPr lang="zh-CN" altLang="en-US" dirty="0">
              <a:latin typeface="Consolas" pitchFamily="49" charset="0"/>
              <a:cs typeface="Consolas" pitchFamily="49" charset="0"/>
            </a:endParaRPr>
          </a:p>
        </p:txBody>
      </p:sp>
      <p:sp>
        <p:nvSpPr>
          <p:cNvPr id="18" name="TextBox 17"/>
          <p:cNvSpPr txBox="1"/>
          <p:nvPr/>
        </p:nvSpPr>
        <p:spPr>
          <a:xfrm>
            <a:off x="1571604" y="1285860"/>
            <a:ext cx="3500462" cy="458757"/>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72000" rIns="144000" bIns="108000" rtlCol="0">
            <a:spAutoFit/>
          </a:bodyPr>
          <a:lstStyle/>
          <a:p>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baseline="-30000">
                <a:solidFill>
                  <a:srgbClr val="0000FF"/>
                </a:solidFill>
                <a:latin typeface="Consolas" pitchFamily="49" charset="0"/>
                <a:ea typeface="楷体" pitchFamily="49" charset="-122"/>
                <a:cs typeface="Consolas" pitchFamily="49" charset="0"/>
              </a:rPr>
              <a:t>2</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FF0000"/>
                </a:solidFill>
                <a:latin typeface="Consolas" pitchFamily="49" charset="0"/>
                <a:ea typeface="楷体" pitchFamily="49" charset="-122"/>
                <a:cs typeface="Consolas" pitchFamily="49" charset="0"/>
              </a:rPr>
              <a:t>a</a:t>
            </a:r>
            <a:r>
              <a:rPr kumimoji="1" lang="en-US" altLang="zh-CN" sz="1800" i="1" baseline="-30000">
                <a:solidFill>
                  <a:srgbClr val="FF0000"/>
                </a:solidFill>
                <a:latin typeface="Consolas" pitchFamily="49" charset="0"/>
                <a:ea typeface="楷体" pitchFamily="49" charset="-122"/>
                <a:cs typeface="Consolas" pitchFamily="49" charset="0"/>
              </a:rPr>
              <a:t>i</a:t>
            </a:r>
            <a:r>
              <a:rPr kumimoji="1" lang="zh-CN" altLang="en-US" sz="1800" i="1" baseline="-300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i</a:t>
            </a:r>
            <a:r>
              <a:rPr kumimoji="1" lang="en-US" altLang="zh-CN" sz="1800" baseline="-30000">
                <a:solidFill>
                  <a:srgbClr val="0000FF"/>
                </a:solidFill>
                <a:latin typeface="Consolas" pitchFamily="49" charset="0"/>
                <a:ea typeface="楷体" pitchFamily="49" charset="-122"/>
                <a:cs typeface="Consolas" pitchFamily="49" charset="0"/>
              </a:rPr>
              <a:t>+1</a:t>
            </a:r>
            <a:r>
              <a:rPr kumimoji="1" lang="zh-CN" altLang="en-US" sz="1800" baseline="-300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30000">
                <a:solidFill>
                  <a:srgbClr val="0000FF"/>
                </a:solidFill>
                <a:latin typeface="Consolas" pitchFamily="49" charset="0"/>
                <a:ea typeface="楷体" pitchFamily="49" charset="-122"/>
                <a:cs typeface="Consolas" pitchFamily="49" charset="0"/>
              </a:rPr>
              <a:t>n </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cs typeface="Consolas" pitchFamily="49" charset="0"/>
            </a:endParaRPr>
          </a:p>
        </p:txBody>
      </p:sp>
      <p:sp>
        <p:nvSpPr>
          <p:cNvPr id="19" name="TextBox 18"/>
          <p:cNvSpPr txBox="1"/>
          <p:nvPr/>
        </p:nvSpPr>
        <p:spPr>
          <a:xfrm>
            <a:off x="500034" y="2071678"/>
            <a:ext cx="6572296" cy="400110"/>
          </a:xfrm>
          <a:prstGeom prst="rect">
            <a:avLst/>
          </a:prstGeom>
          <a:noFill/>
        </p:spPr>
        <p:txBody>
          <a:bodyPr wrap="square" rtlCol="0">
            <a:spAutoFit/>
          </a:bodyPr>
          <a:lstStyle/>
          <a:p>
            <a:pPr algn="l"/>
            <a:r>
              <a:rPr kumimoji="1" lang="en-US" altLang="zh-CN" i="1">
                <a:latin typeface="Consolas" pitchFamily="49" charset="0"/>
                <a:ea typeface="楷体" pitchFamily="49" charset="-122"/>
                <a:cs typeface="Consolas" pitchFamily="49" charset="0"/>
              </a:rPr>
              <a:t>a</a:t>
            </a:r>
            <a:r>
              <a:rPr kumimoji="1" lang="en-US" altLang="zh-CN" i="1" baseline="-30000">
                <a:latin typeface="Consolas" pitchFamily="49" charset="0"/>
                <a:ea typeface="楷体" pitchFamily="49" charset="-122"/>
                <a:cs typeface="Consolas" pitchFamily="49" charset="0"/>
              </a:rPr>
              <a:t>i</a:t>
            </a:r>
            <a:r>
              <a:rPr kumimoji="1" lang="zh-CN" altLang="en-US">
                <a:latin typeface="Consolas" pitchFamily="49" charset="0"/>
                <a:ea typeface="楷体" pitchFamily="49" charset="-122"/>
                <a:cs typeface="Consolas" pitchFamily="49" charset="0"/>
              </a:rPr>
              <a:t>（</a:t>
            </a:r>
            <a:r>
              <a:rPr kumimoji="1" lang="en-US" altLang="zh-CN">
                <a:latin typeface="Consolas" pitchFamily="49" charset="0"/>
                <a:ea typeface="楷体" pitchFamily="49" charset="-122"/>
                <a:cs typeface="Consolas" pitchFamily="49" charset="0"/>
              </a:rPr>
              <a:t>1</a:t>
            </a:r>
            <a:r>
              <a:rPr kumimoji="1" lang="en-US" altLang="zh-CN">
                <a:latin typeface="+mn-ea"/>
                <a:ea typeface="+mn-ea"/>
                <a:cs typeface="Consolas" pitchFamily="49" charset="0"/>
              </a:rPr>
              <a:t>≤</a:t>
            </a:r>
            <a:r>
              <a:rPr kumimoji="1" lang="en-US" altLang="zh-CN" i="1">
                <a:latin typeface="Consolas" pitchFamily="49" charset="0"/>
                <a:ea typeface="楷体" pitchFamily="49" charset="-122"/>
                <a:cs typeface="Consolas" pitchFamily="49" charset="0"/>
              </a:rPr>
              <a:t>i</a:t>
            </a:r>
            <a:r>
              <a:rPr kumimoji="1" lang="en-US" altLang="zh-CN">
                <a:latin typeface="+mn-ea"/>
                <a:ea typeface="+mn-ea"/>
                <a:cs typeface="Consolas" pitchFamily="49" charset="0"/>
              </a:rPr>
              <a:t>≤</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）表示第</a:t>
            </a:r>
            <a:r>
              <a:rPr kumimoji="1" lang="en-US" altLang="zh-CN" i="1">
                <a:latin typeface="Consolas" pitchFamily="49" charset="0"/>
                <a:ea typeface="楷体" pitchFamily="49" charset="-122"/>
                <a:cs typeface="Consolas" pitchFamily="49" charset="0"/>
              </a:rPr>
              <a:t>i</a:t>
            </a:r>
            <a:r>
              <a:rPr kumimoji="1" lang="zh-CN" altLang="en-US">
                <a:latin typeface="Consolas" pitchFamily="49" charset="0"/>
                <a:ea typeface="楷体" pitchFamily="49" charset="-122"/>
                <a:cs typeface="Consolas" pitchFamily="49" charset="0"/>
              </a:rPr>
              <a:t>（</a:t>
            </a:r>
            <a:r>
              <a:rPr kumimoji="1" lang="en-US" altLang="zh-CN" i="1">
                <a:latin typeface="Consolas" pitchFamily="49" charset="0"/>
                <a:ea typeface="楷体" pitchFamily="49" charset="-122"/>
                <a:cs typeface="Consolas" pitchFamily="49" charset="0"/>
              </a:rPr>
              <a:t>i</a:t>
            </a:r>
            <a:r>
              <a:rPr kumimoji="1" lang="zh-CN" altLang="en-US">
                <a:latin typeface="Consolas" pitchFamily="49" charset="0"/>
                <a:ea typeface="楷体" pitchFamily="49" charset="-122"/>
                <a:cs typeface="Consolas" pitchFamily="49" charset="0"/>
              </a:rPr>
              <a:t>表示逻辑位序）个元素。</a:t>
            </a:r>
            <a:endParaRPr lang="zh-CN" altLang="en-US">
              <a:latin typeface="Consolas" pitchFamily="49" charset="0"/>
              <a:cs typeface="Consolas" pitchFamily="49" charset="0"/>
            </a:endParaRPr>
          </a:p>
        </p:txBody>
      </p:sp>
      <p:grpSp>
        <p:nvGrpSpPr>
          <p:cNvPr id="21" name="组合 20"/>
          <p:cNvGrpSpPr/>
          <p:nvPr/>
        </p:nvGrpSpPr>
        <p:grpSpPr>
          <a:xfrm>
            <a:off x="1357290" y="3049305"/>
            <a:ext cx="3929090" cy="1420488"/>
            <a:chOff x="2000232" y="2834991"/>
            <a:chExt cx="3929090" cy="1420488"/>
          </a:xfrm>
        </p:grpSpPr>
        <p:grpSp>
          <p:nvGrpSpPr>
            <p:cNvPr id="16" name="组合 15"/>
            <p:cNvGrpSpPr/>
            <p:nvPr/>
          </p:nvGrpSpPr>
          <p:grpSpPr>
            <a:xfrm>
              <a:off x="2000232" y="2834991"/>
              <a:ext cx="3929090" cy="928694"/>
              <a:chOff x="2000232" y="2071678"/>
              <a:chExt cx="3929090" cy="928694"/>
            </a:xfrm>
          </p:grpSpPr>
          <p:sp>
            <p:nvSpPr>
              <p:cNvPr id="12" name="TextBox 11"/>
              <p:cNvSpPr txBox="1"/>
              <p:nvPr/>
            </p:nvSpPr>
            <p:spPr>
              <a:xfrm>
                <a:off x="2000232" y="2071678"/>
                <a:ext cx="1714512" cy="400110"/>
              </a:xfrm>
              <a:prstGeom prst="rect">
                <a:avLst/>
              </a:prstGeom>
              <a:noFill/>
            </p:spPr>
            <p:txBody>
              <a:bodyPr wrap="square" rtlCol="0">
                <a:spAutoFit/>
              </a:bodyPr>
              <a:lstStyle/>
              <a:p>
                <a:r>
                  <a:rPr kumimoji="1" lang="zh-CN" altLang="en-US" dirty="0">
                    <a:solidFill>
                      <a:srgbClr val="FF00FF"/>
                    </a:solidFill>
                    <a:latin typeface="Consolas" pitchFamily="49" charset="0"/>
                    <a:ea typeface="楷体" pitchFamily="49" charset="-122"/>
                    <a:cs typeface="Consolas" pitchFamily="49" charset="0"/>
                  </a:rPr>
                  <a:t>表头元素</a:t>
                </a:r>
                <a:endParaRPr lang="zh-CN" altLang="en-US" dirty="0">
                  <a:latin typeface="Consolas" pitchFamily="49" charset="0"/>
                  <a:cs typeface="Consolas" pitchFamily="49" charset="0"/>
                </a:endParaRPr>
              </a:p>
            </p:txBody>
          </p:sp>
          <p:sp>
            <p:nvSpPr>
              <p:cNvPr id="13" name="TextBox 12"/>
              <p:cNvSpPr txBox="1"/>
              <p:nvPr/>
            </p:nvSpPr>
            <p:spPr>
              <a:xfrm>
                <a:off x="4143372" y="2071678"/>
                <a:ext cx="1785950" cy="400110"/>
              </a:xfrm>
              <a:prstGeom prst="rect">
                <a:avLst/>
              </a:prstGeom>
              <a:noFill/>
            </p:spPr>
            <p:txBody>
              <a:bodyPr wrap="square" rtlCol="0">
                <a:spAutoFit/>
              </a:bodyPr>
              <a:lstStyle/>
              <a:p>
                <a:r>
                  <a:rPr kumimoji="1" lang="zh-CN" altLang="en-US" dirty="0">
                    <a:solidFill>
                      <a:srgbClr val="FF00FF"/>
                    </a:solidFill>
                    <a:latin typeface="Consolas" pitchFamily="49" charset="0"/>
                    <a:ea typeface="楷体" pitchFamily="49" charset="-122"/>
                    <a:cs typeface="Consolas" pitchFamily="49" charset="0"/>
                  </a:rPr>
                  <a:t>表尾元素</a:t>
                </a:r>
                <a:endParaRPr lang="zh-CN" altLang="en-US" dirty="0">
                  <a:latin typeface="Consolas" pitchFamily="49" charset="0"/>
                  <a:cs typeface="Consolas" pitchFamily="49" charset="0"/>
                </a:endParaRPr>
              </a:p>
            </p:txBody>
          </p:sp>
          <p:cxnSp>
            <p:nvCxnSpPr>
              <p:cNvPr id="14" name="直接箭头连接符 13"/>
              <p:cNvCxnSpPr>
                <a:cxnSpLocks/>
              </p:cNvCxnSpPr>
              <p:nvPr/>
            </p:nvCxnSpPr>
            <p:spPr>
              <a:xfrm>
                <a:off x="2786050" y="2471787"/>
                <a:ext cx="0" cy="528585"/>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cxnSpLocks/>
              </p:cNvCxnSpPr>
              <p:nvPr/>
            </p:nvCxnSpPr>
            <p:spPr>
              <a:xfrm flipH="1">
                <a:off x="5143503" y="2471789"/>
                <a:ext cx="3" cy="457145"/>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214546" y="3796722"/>
              <a:ext cx="3500462" cy="458757"/>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72000" rIns="144000" bIns="108000" rtlCol="0">
              <a:spAutoFit/>
            </a:bodyPr>
            <a:lstStyle/>
            <a:p>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i="1" dirty="0">
                  <a:solidFill>
                    <a:srgbClr val="0000FF"/>
                  </a:solidFill>
                  <a:latin typeface="Consolas" pitchFamily="49" charset="0"/>
                  <a:ea typeface="楷体" pitchFamily="49" charset="-122"/>
                  <a:cs typeface="Consolas" pitchFamily="49" charset="0"/>
                </a:rPr>
                <a:t>a</a:t>
              </a:r>
              <a:r>
                <a:rPr kumimoji="1" lang="en-US" altLang="zh-CN" sz="1800" baseline="-30000" dirty="0">
                  <a:solidFill>
                    <a:srgbClr val="0000FF"/>
                  </a:solidFill>
                  <a:latin typeface="Consolas" pitchFamily="49" charset="0"/>
                  <a:ea typeface="楷体" pitchFamily="49" charset="-122"/>
                  <a:cs typeface="Consolas" pitchFamily="49" charset="0"/>
                </a:rPr>
                <a:t>1</a:t>
              </a:r>
              <a:r>
                <a:rPr kumimoji="1" lang="zh-CN" altLang="en-US" sz="1800" baseline="-30000" dirty="0">
                  <a:solidFill>
                    <a:srgbClr val="0000FF"/>
                  </a:solidFill>
                  <a:latin typeface="Consolas" pitchFamily="49" charset="0"/>
                  <a:ea typeface="楷体" pitchFamily="49" charset="-122"/>
                  <a:cs typeface="Consolas" pitchFamily="49" charset="0"/>
                </a:rPr>
                <a:t>，</a:t>
              </a:r>
              <a:r>
                <a:rPr kumimoji="1" lang="en-US" altLang="zh-CN" sz="1800" i="1" dirty="0">
                  <a:solidFill>
                    <a:srgbClr val="0000FF"/>
                  </a:solidFill>
                  <a:latin typeface="Consolas" pitchFamily="49" charset="0"/>
                  <a:ea typeface="楷体" pitchFamily="49" charset="-122"/>
                  <a:cs typeface="Consolas" pitchFamily="49" charset="0"/>
                </a:rPr>
                <a:t>a</a:t>
              </a:r>
              <a:r>
                <a:rPr kumimoji="1" lang="en-US" altLang="zh-CN" sz="1800" baseline="-30000" dirty="0">
                  <a:solidFill>
                    <a:srgbClr val="0000FF"/>
                  </a:solidFill>
                  <a:latin typeface="Consolas" pitchFamily="49" charset="0"/>
                  <a:ea typeface="楷体" pitchFamily="49" charset="-122"/>
                  <a:cs typeface="Consolas" pitchFamily="49" charset="0"/>
                </a:rPr>
                <a:t>2</a:t>
              </a:r>
              <a:r>
                <a:rPr kumimoji="1" lang="zh-CN" altLang="en-US" sz="1800" baseline="-30000" dirty="0">
                  <a:solidFill>
                    <a:srgbClr val="0000FF"/>
                  </a:solidFill>
                  <a:latin typeface="Consolas" pitchFamily="49" charset="0"/>
                  <a:ea typeface="楷体" pitchFamily="49" charset="-122"/>
                  <a:cs typeface="Consolas" pitchFamily="49" charset="0"/>
                </a:rPr>
                <a:t>，</a:t>
              </a:r>
              <a:r>
                <a:rPr kumimoji="1" lang="en-US" altLang="zh-CN" sz="1800" dirty="0">
                  <a:solidFill>
                    <a:srgbClr val="0000FF"/>
                  </a:solidFill>
                  <a:latin typeface="+mn-ea"/>
                  <a:cs typeface="Consolas" pitchFamily="49" charset="0"/>
                </a:rPr>
                <a:t>…</a:t>
              </a:r>
              <a:r>
                <a:rPr kumimoji="1" lang="zh-CN" altLang="en-US" sz="1800" dirty="0">
                  <a:solidFill>
                    <a:srgbClr val="0000FF"/>
                  </a:solidFill>
                  <a:latin typeface="Consolas" pitchFamily="49" charset="0"/>
                  <a:ea typeface="楷体" pitchFamily="49" charset="-122"/>
                  <a:cs typeface="Consolas" pitchFamily="49" charset="0"/>
                </a:rPr>
                <a:t>，</a:t>
              </a:r>
              <a:r>
                <a:rPr kumimoji="1" lang="en-US" altLang="zh-CN" sz="1800" i="1" dirty="0">
                  <a:solidFill>
                    <a:srgbClr val="FF0000"/>
                  </a:solidFill>
                  <a:latin typeface="Consolas" pitchFamily="49" charset="0"/>
                  <a:ea typeface="楷体" pitchFamily="49" charset="-122"/>
                  <a:cs typeface="Consolas" pitchFamily="49" charset="0"/>
                </a:rPr>
                <a:t>a</a:t>
              </a:r>
              <a:r>
                <a:rPr kumimoji="1" lang="en-US" altLang="zh-CN" sz="1800" i="1" baseline="-30000" dirty="0">
                  <a:solidFill>
                    <a:srgbClr val="FF0000"/>
                  </a:solidFill>
                  <a:latin typeface="Consolas" pitchFamily="49" charset="0"/>
                  <a:ea typeface="楷体" pitchFamily="49" charset="-122"/>
                  <a:cs typeface="Consolas" pitchFamily="49" charset="0"/>
                </a:rPr>
                <a:t>i</a:t>
              </a:r>
              <a:r>
                <a:rPr kumimoji="1" lang="zh-CN" altLang="en-US" sz="1800" i="1" baseline="-30000" dirty="0">
                  <a:solidFill>
                    <a:srgbClr val="0000FF"/>
                  </a:solidFill>
                  <a:latin typeface="Consolas" pitchFamily="49" charset="0"/>
                  <a:ea typeface="楷体" pitchFamily="49" charset="-122"/>
                  <a:cs typeface="Consolas" pitchFamily="49" charset="0"/>
                </a:rPr>
                <a:t>，</a:t>
              </a:r>
              <a:r>
                <a:rPr kumimoji="1" lang="en-US" altLang="zh-CN" sz="1800" i="1" dirty="0">
                  <a:solidFill>
                    <a:srgbClr val="0000FF"/>
                  </a:solidFill>
                  <a:latin typeface="Consolas" pitchFamily="49" charset="0"/>
                  <a:ea typeface="楷体" pitchFamily="49" charset="-122"/>
                  <a:cs typeface="Consolas" pitchFamily="49" charset="0"/>
                </a:rPr>
                <a:t>a</a:t>
              </a:r>
              <a:r>
                <a:rPr kumimoji="1" lang="en-US" altLang="zh-CN" sz="1800" i="1" baseline="-30000" dirty="0">
                  <a:solidFill>
                    <a:srgbClr val="0000FF"/>
                  </a:solidFill>
                  <a:latin typeface="Consolas" pitchFamily="49" charset="0"/>
                  <a:ea typeface="楷体" pitchFamily="49" charset="-122"/>
                  <a:cs typeface="Consolas" pitchFamily="49" charset="0"/>
                </a:rPr>
                <a:t>i</a:t>
              </a:r>
              <a:r>
                <a:rPr kumimoji="1" lang="en-US" altLang="zh-CN" sz="1800" baseline="-30000" dirty="0">
                  <a:solidFill>
                    <a:srgbClr val="0000FF"/>
                  </a:solidFill>
                  <a:latin typeface="Consolas" pitchFamily="49" charset="0"/>
                  <a:ea typeface="楷体" pitchFamily="49" charset="-122"/>
                  <a:cs typeface="Consolas" pitchFamily="49" charset="0"/>
                </a:rPr>
                <a:t>+1</a:t>
              </a:r>
              <a:r>
                <a:rPr kumimoji="1" lang="zh-CN" altLang="en-US" sz="1800" baseline="-30000" dirty="0">
                  <a:solidFill>
                    <a:srgbClr val="0000FF"/>
                  </a:solidFill>
                  <a:latin typeface="Consolas" pitchFamily="49" charset="0"/>
                  <a:ea typeface="楷体" pitchFamily="49" charset="-122"/>
                  <a:cs typeface="Consolas" pitchFamily="49" charset="0"/>
                </a:rPr>
                <a:t>，</a:t>
              </a:r>
              <a:r>
                <a:rPr kumimoji="1" lang="en-US" altLang="zh-CN" sz="1800" dirty="0">
                  <a:solidFill>
                    <a:srgbClr val="0000FF"/>
                  </a:solidFill>
                  <a:latin typeface="+mn-ea"/>
                  <a:cs typeface="Consolas" pitchFamily="49" charset="0"/>
                </a:rPr>
                <a:t>…</a:t>
              </a:r>
              <a:r>
                <a:rPr kumimoji="1" lang="zh-CN" altLang="en-US" sz="1800" dirty="0">
                  <a:solidFill>
                    <a:srgbClr val="0000FF"/>
                  </a:solidFill>
                  <a:latin typeface="Consolas" pitchFamily="49" charset="0"/>
                  <a:ea typeface="楷体" pitchFamily="49" charset="-122"/>
                  <a:cs typeface="Consolas" pitchFamily="49" charset="0"/>
                </a:rPr>
                <a:t>，</a:t>
              </a:r>
              <a:r>
                <a:rPr kumimoji="1" lang="en-US" altLang="zh-CN" sz="1800" i="1" dirty="0">
                  <a:solidFill>
                    <a:srgbClr val="0000FF"/>
                  </a:solidFill>
                  <a:latin typeface="Consolas" pitchFamily="49" charset="0"/>
                  <a:ea typeface="楷体" pitchFamily="49" charset="-122"/>
                  <a:cs typeface="Consolas" pitchFamily="49" charset="0"/>
                </a:rPr>
                <a:t>a</a:t>
              </a:r>
              <a:r>
                <a:rPr kumimoji="1" lang="en-US" altLang="zh-CN" sz="1800" i="1" baseline="-30000" dirty="0">
                  <a:solidFill>
                    <a:srgbClr val="0000FF"/>
                  </a:solidFill>
                  <a:latin typeface="Consolas" pitchFamily="49" charset="0"/>
                  <a:ea typeface="楷体" pitchFamily="49" charset="-122"/>
                  <a:cs typeface="Consolas" pitchFamily="49" charset="0"/>
                </a:rPr>
                <a:t>n </a:t>
              </a:r>
              <a:r>
                <a:rPr kumimoji="1" lang="en-US" altLang="zh-CN" sz="1800" dirty="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cs typeface="Consolas" pitchFamily="49" charset="0"/>
              </a:endParaRPr>
            </a:p>
          </p:txBody>
        </p:sp>
      </p:grpSp>
      <p:sp>
        <p:nvSpPr>
          <p:cNvPr id="2" name="文字方塊 1">
            <a:extLst>
              <a:ext uri="{FF2B5EF4-FFF2-40B4-BE49-F238E27FC236}">
                <a16:creationId xmlns:a16="http://schemas.microsoft.com/office/drawing/2014/main" id="{31567049-ADF3-4FF8-A1AB-4BD162B79B72}"/>
              </a:ext>
            </a:extLst>
          </p:cNvPr>
          <p:cNvSpPr txBox="1"/>
          <p:nvPr/>
        </p:nvSpPr>
        <p:spPr>
          <a:xfrm>
            <a:off x="5286380" y="1285860"/>
            <a:ext cx="2021924" cy="400110"/>
          </a:xfrm>
          <a:prstGeom prst="rect">
            <a:avLst/>
          </a:prstGeom>
          <a:noFill/>
        </p:spPr>
        <p:txBody>
          <a:bodyPr wrap="square" rtlCol="0">
            <a:spAutoFit/>
          </a:bodyPr>
          <a:lstStyle/>
          <a:p>
            <a:r>
              <a:rPr lang="en-US" altLang="zh-MO" dirty="0"/>
              <a:t>n </a:t>
            </a:r>
            <a:r>
              <a:rPr lang="zh-CN" altLang="en-US" dirty="0"/>
              <a:t>个数据元素</a:t>
            </a:r>
            <a:endParaRPr lang="zh-MO" altLang="en-US" dirty="0"/>
          </a:p>
        </p:txBody>
      </p:sp>
      <p:cxnSp>
        <p:nvCxnSpPr>
          <p:cNvPr id="4" name="直線單箭頭接點 3">
            <a:extLst>
              <a:ext uri="{FF2B5EF4-FFF2-40B4-BE49-F238E27FC236}">
                <a16:creationId xmlns:a16="http://schemas.microsoft.com/office/drawing/2014/main" id="{5834DB30-C063-458B-9F47-D0C21E3BC417}"/>
              </a:ext>
            </a:extLst>
          </p:cNvPr>
          <p:cNvCxnSpPr/>
          <p:nvPr/>
        </p:nvCxnSpPr>
        <p:spPr>
          <a:xfrm>
            <a:off x="2915816" y="4365104"/>
            <a:ext cx="0" cy="36004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7899278-2692-4B95-A6B9-8B94F805EBE7}"/>
              </a:ext>
            </a:extLst>
          </p:cNvPr>
          <p:cNvCxnSpPr/>
          <p:nvPr/>
        </p:nvCxnSpPr>
        <p:spPr>
          <a:xfrm>
            <a:off x="3707904" y="4365104"/>
            <a:ext cx="0" cy="36004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CD52E7B7-B28C-409E-B62D-951618D89891}"/>
              </a:ext>
            </a:extLst>
          </p:cNvPr>
          <p:cNvSpPr txBox="1"/>
          <p:nvPr/>
        </p:nvSpPr>
        <p:spPr>
          <a:xfrm>
            <a:off x="2267744" y="4869160"/>
            <a:ext cx="804057" cy="707886"/>
          </a:xfrm>
          <a:prstGeom prst="rect">
            <a:avLst/>
          </a:prstGeom>
          <a:noFill/>
        </p:spPr>
        <p:txBody>
          <a:bodyPr wrap="square" rtlCol="0">
            <a:spAutoFit/>
          </a:bodyPr>
          <a:lstStyle/>
          <a:p>
            <a:r>
              <a:rPr lang="zh-CN" altLang="en-US" dirty="0"/>
              <a:t>直接前趋</a:t>
            </a:r>
            <a:endParaRPr lang="zh-MO" altLang="en-US" dirty="0"/>
          </a:p>
        </p:txBody>
      </p:sp>
      <p:sp>
        <p:nvSpPr>
          <p:cNvPr id="23" name="文字方塊 22">
            <a:extLst>
              <a:ext uri="{FF2B5EF4-FFF2-40B4-BE49-F238E27FC236}">
                <a16:creationId xmlns:a16="http://schemas.microsoft.com/office/drawing/2014/main" id="{E495176A-CBFF-48EC-ABFE-1FEFC4758DC0}"/>
              </a:ext>
            </a:extLst>
          </p:cNvPr>
          <p:cNvSpPr txBox="1"/>
          <p:nvPr/>
        </p:nvSpPr>
        <p:spPr>
          <a:xfrm>
            <a:off x="3339315" y="4823861"/>
            <a:ext cx="804057" cy="707886"/>
          </a:xfrm>
          <a:prstGeom prst="rect">
            <a:avLst/>
          </a:prstGeom>
          <a:noFill/>
        </p:spPr>
        <p:txBody>
          <a:bodyPr wrap="square" rtlCol="0">
            <a:spAutoFit/>
          </a:bodyPr>
          <a:lstStyle/>
          <a:p>
            <a:r>
              <a:rPr lang="zh-CN" altLang="en-US" dirty="0"/>
              <a:t>直接后继</a:t>
            </a:r>
            <a:endParaRPr lang="zh-MO" altLang="en-US" dirty="0"/>
          </a:p>
        </p:txBody>
      </p:sp>
      <p:cxnSp>
        <p:nvCxnSpPr>
          <p:cNvPr id="7" name="直線單箭頭接點 6">
            <a:extLst>
              <a:ext uri="{FF2B5EF4-FFF2-40B4-BE49-F238E27FC236}">
                <a16:creationId xmlns:a16="http://schemas.microsoft.com/office/drawing/2014/main" id="{2225B8AC-8CC4-4DDF-AA65-8C1B236210B6}"/>
              </a:ext>
            </a:extLst>
          </p:cNvPr>
          <p:cNvCxnSpPr>
            <a:cxnSpLocks/>
          </p:cNvCxnSpPr>
          <p:nvPr/>
        </p:nvCxnSpPr>
        <p:spPr>
          <a:xfrm flipH="1">
            <a:off x="1475656" y="4386213"/>
            <a:ext cx="1008112" cy="1347043"/>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7618D578-1B71-43DB-BC1F-1D523E823DEC}"/>
              </a:ext>
            </a:extLst>
          </p:cNvPr>
          <p:cNvSpPr txBox="1"/>
          <p:nvPr/>
        </p:nvSpPr>
        <p:spPr>
          <a:xfrm>
            <a:off x="809260" y="5708323"/>
            <a:ext cx="1872208" cy="461665"/>
          </a:xfrm>
          <a:prstGeom prst="rect">
            <a:avLst/>
          </a:prstGeom>
          <a:noFill/>
        </p:spPr>
        <p:txBody>
          <a:bodyPr wrap="square" rtlCol="0">
            <a:spAutoFit/>
          </a:bodyPr>
          <a:lstStyle/>
          <a:p>
            <a:r>
              <a:rPr lang="zh-CN" altLang="en-US" sz="1200" dirty="0"/>
              <a:t>下标，是元素的序号，表示元素在表中的位置</a:t>
            </a:r>
            <a:endParaRPr lang="zh-MO" altLang="en-US" sz="1200" dirty="0"/>
          </a:p>
        </p:txBody>
      </p:sp>
      <p:sp>
        <p:nvSpPr>
          <p:cNvPr id="25" name="文字方塊 24">
            <a:extLst>
              <a:ext uri="{FF2B5EF4-FFF2-40B4-BE49-F238E27FC236}">
                <a16:creationId xmlns:a16="http://schemas.microsoft.com/office/drawing/2014/main" id="{9F31C2B6-6498-4339-A211-B5AF6221CC41}"/>
              </a:ext>
            </a:extLst>
          </p:cNvPr>
          <p:cNvSpPr txBox="1"/>
          <p:nvPr/>
        </p:nvSpPr>
        <p:spPr>
          <a:xfrm>
            <a:off x="6136226" y="1743896"/>
            <a:ext cx="1872208" cy="553998"/>
          </a:xfrm>
          <a:prstGeom prst="rect">
            <a:avLst/>
          </a:prstGeom>
          <a:noFill/>
        </p:spPr>
        <p:txBody>
          <a:bodyPr wrap="square" rtlCol="0">
            <a:spAutoFit/>
          </a:bodyPr>
          <a:lstStyle/>
          <a:p>
            <a:r>
              <a:rPr lang="en-US" altLang="zh-MO" sz="1200" dirty="0"/>
              <a:t>n </a:t>
            </a:r>
            <a:r>
              <a:rPr lang="zh-CN" altLang="en-US" sz="1200" dirty="0"/>
              <a:t>为元素总个数，即表长</a:t>
            </a:r>
            <a:endParaRPr lang="en-US" altLang="zh-CN" sz="1200" dirty="0"/>
          </a:p>
          <a:p>
            <a:r>
              <a:rPr lang="en-US" altLang="zh-MO" sz="1200" dirty="0"/>
              <a:t>n =0 </a:t>
            </a:r>
            <a:r>
              <a:rPr lang="zh-CN" altLang="en-US" sz="1200" dirty="0"/>
              <a:t>时为空表</a:t>
            </a:r>
            <a:endParaRPr lang="zh-MO" altLang="en-US" sz="1200" dirty="0"/>
          </a:p>
        </p:txBody>
      </p:sp>
      <p:sp>
        <p:nvSpPr>
          <p:cNvPr id="28" name="文字方塊 27">
            <a:extLst>
              <a:ext uri="{FF2B5EF4-FFF2-40B4-BE49-F238E27FC236}">
                <a16:creationId xmlns:a16="http://schemas.microsoft.com/office/drawing/2014/main" id="{B1CCE060-FE65-4584-8437-A63100323402}"/>
              </a:ext>
            </a:extLst>
          </p:cNvPr>
          <p:cNvSpPr txBox="1"/>
          <p:nvPr/>
        </p:nvSpPr>
        <p:spPr>
          <a:xfrm>
            <a:off x="5286380" y="2857497"/>
            <a:ext cx="2886020" cy="923330"/>
          </a:xfrm>
          <a:prstGeom prst="rect">
            <a:avLst/>
          </a:prstGeom>
          <a:noFill/>
        </p:spPr>
        <p:txBody>
          <a:bodyPr wrap="square" rtlCol="0">
            <a:spAutoFit/>
          </a:bodyPr>
          <a:lstStyle/>
          <a:p>
            <a:r>
              <a:rPr lang="en-US" altLang="zh-MO" sz="1200" dirty="0"/>
              <a:t> </a:t>
            </a:r>
            <a:r>
              <a:rPr lang="zh-CN" altLang="en-US" sz="1800" dirty="0"/>
              <a:t>同一线性表中的元素必定具有相同特性；数据元素之间的关系是线性关系</a:t>
            </a:r>
            <a:endParaRPr lang="zh-MO"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3" cstate="print"/>
          <a:srcRect/>
          <a:stretch>
            <a:fillRect/>
          </a:stretch>
        </p:blipFill>
        <p:spPr bwMode="auto">
          <a:xfrm>
            <a:off x="1785918" y="1500174"/>
            <a:ext cx="5500726" cy="1329100"/>
          </a:xfrm>
          <a:prstGeom prst="rect">
            <a:avLst/>
          </a:prstGeom>
          <a:noFill/>
          <a:ln w="9525">
            <a:noFill/>
            <a:miter lim="800000"/>
            <a:headEnd/>
            <a:tailEnd/>
          </a:ln>
        </p:spPr>
      </p:pic>
      <p:sp>
        <p:nvSpPr>
          <p:cNvPr id="3" name="TextBox 2"/>
          <p:cNvSpPr txBox="1"/>
          <p:nvPr/>
        </p:nvSpPr>
        <p:spPr>
          <a:xfrm>
            <a:off x="500034" y="1214422"/>
            <a:ext cx="2928958" cy="400110"/>
          </a:xfrm>
          <a:prstGeom prst="rect">
            <a:avLst/>
          </a:prstGeom>
          <a:noFill/>
        </p:spPr>
        <p:txBody>
          <a:bodyPr wrap="square" rtlCol="0">
            <a:spAutoFit/>
          </a:bodyPr>
          <a:lstStyle/>
          <a:p>
            <a:pPr algn="l"/>
            <a:r>
              <a:rPr lang="zh-CN" altLang="en-US">
                <a:latin typeface="楷体" pitchFamily="49" charset="-122"/>
                <a:ea typeface="楷体" pitchFamily="49" charset="-122"/>
                <a:sym typeface="Wingdings"/>
              </a:rPr>
              <a:t> </a:t>
            </a:r>
            <a:r>
              <a:rPr lang="zh-CN" altLang="en-US">
                <a:latin typeface="楷体" pitchFamily="49" charset="-122"/>
                <a:ea typeface="楷体" pitchFamily="49" charset="-122"/>
              </a:rPr>
              <a:t>一个汽车线性表</a:t>
            </a:r>
          </a:p>
        </p:txBody>
      </p:sp>
      <p:pic>
        <p:nvPicPr>
          <p:cNvPr id="1027" name="Picture 3"/>
          <p:cNvPicPr>
            <a:picLocks noChangeAspect="1" noChangeArrowheads="1"/>
          </p:cNvPicPr>
          <p:nvPr/>
        </p:nvPicPr>
        <p:blipFill>
          <a:blip r:embed="rId4" cstate="print"/>
          <a:srcRect/>
          <a:stretch>
            <a:fillRect/>
          </a:stretch>
        </p:blipFill>
        <p:spPr bwMode="auto">
          <a:xfrm>
            <a:off x="1643042" y="3571876"/>
            <a:ext cx="5600700" cy="2324100"/>
          </a:xfrm>
          <a:prstGeom prst="rect">
            <a:avLst/>
          </a:prstGeom>
          <a:noFill/>
          <a:ln w="9525">
            <a:noFill/>
            <a:miter lim="800000"/>
            <a:headEnd/>
            <a:tailEnd/>
          </a:ln>
          <a:effectLst/>
        </p:spPr>
      </p:pic>
      <p:sp>
        <p:nvSpPr>
          <p:cNvPr id="5" name="TextBox 4"/>
          <p:cNvSpPr txBox="1"/>
          <p:nvPr/>
        </p:nvSpPr>
        <p:spPr>
          <a:xfrm>
            <a:off x="428596" y="3000372"/>
            <a:ext cx="3286148" cy="400110"/>
          </a:xfrm>
          <a:prstGeom prst="rect">
            <a:avLst/>
          </a:prstGeom>
          <a:noFill/>
        </p:spPr>
        <p:txBody>
          <a:bodyPr wrap="square" rtlCol="0">
            <a:spAutoFit/>
          </a:bodyPr>
          <a:lstStyle/>
          <a:p>
            <a:pPr algn="l"/>
            <a:r>
              <a:rPr lang="zh-CN" altLang="en-US">
                <a:latin typeface="楷体" pitchFamily="49" charset="-122"/>
                <a:ea typeface="楷体" pitchFamily="49" charset="-122"/>
                <a:sym typeface="Wingdings"/>
              </a:rPr>
              <a:t> </a:t>
            </a:r>
            <a:r>
              <a:rPr lang="zh-CN" altLang="en-US">
                <a:latin typeface="楷体" pitchFamily="49" charset="-122"/>
                <a:ea typeface="楷体" pitchFamily="49" charset="-122"/>
              </a:rPr>
              <a:t>一个小人线性表</a:t>
            </a:r>
          </a:p>
        </p:txBody>
      </p:sp>
      <p:sp>
        <p:nvSpPr>
          <p:cNvPr id="6" name="TextBox 5"/>
          <p:cNvSpPr txBox="1"/>
          <p:nvPr/>
        </p:nvSpPr>
        <p:spPr>
          <a:xfrm>
            <a:off x="428596" y="285728"/>
            <a:ext cx="3857652" cy="400110"/>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rPr>
              <a:t>线性表是客观事物的抽象</a:t>
            </a:r>
          </a:p>
        </p:txBody>
      </p:sp>
      <p:sp>
        <p:nvSpPr>
          <p:cNvPr id="8" name="TextBox 7"/>
          <p:cNvSpPr txBox="1"/>
          <p:nvPr/>
        </p:nvSpPr>
        <p:spPr>
          <a:xfrm>
            <a:off x="500034" y="5896293"/>
            <a:ext cx="2286016" cy="430887"/>
          </a:xfrm>
          <a:prstGeom prst="rect">
            <a:avLst/>
          </a:prstGeom>
          <a:noFill/>
        </p:spPr>
        <p:txBody>
          <a:bodyPr wrap="square" rtlCol="0">
            <a:spAutoFit/>
          </a:bodyPr>
          <a:lstStyle/>
          <a:p>
            <a:pPr algn="l"/>
            <a:r>
              <a:rPr lang="zh-CN" altLang="en-US" sz="2200">
                <a:latin typeface="Consolas" pitchFamily="49" charset="0"/>
                <a:ea typeface="+mj-ea"/>
                <a:cs typeface="Consolas" pitchFamily="49" charset="0"/>
                <a:sym typeface="Symbol"/>
              </a:rPr>
              <a:t></a:t>
            </a:r>
            <a:r>
              <a:rPr lang="zh-CN" altLang="en-US" sz="2200">
                <a:latin typeface="Consolas" pitchFamily="49" charset="0"/>
                <a:ea typeface="楷体" pitchFamily="49" charset="-122"/>
                <a:cs typeface="Consolas" pitchFamily="49" charset="0"/>
              </a:rPr>
              <a:t>不胜枚举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92877" y="2034615"/>
            <a:ext cx="8215370" cy="3024450"/>
          </a:xfrm>
          <a:prstGeom prst="rect">
            <a:avLst/>
          </a:prstGeom>
          <a:solidFill>
            <a:schemeClr val="bg1">
              <a:lumMod val="95000"/>
            </a:schemeClr>
          </a:solidFill>
          <a:ln>
            <a:headEnd/>
            <a:tailEnd/>
          </a:ln>
          <a:scene3d>
            <a:camera prst="orthographicFront"/>
            <a:lightRig rig="threePt" dir="t"/>
          </a:scene3d>
        </p:spPr>
        <p:style>
          <a:lnRef idx="1">
            <a:schemeClr val="accent5"/>
          </a:lnRef>
          <a:fillRef idx="2">
            <a:schemeClr val="accent5"/>
          </a:fillRef>
          <a:effectRef idx="1">
            <a:schemeClr val="accent5"/>
          </a:effectRef>
          <a:fontRef idx="minor">
            <a:schemeClr val="dk1"/>
          </a:fontRef>
        </p:style>
        <p:txBody>
          <a:bodyPr wrap="square" tIns="108000" bIns="144000">
            <a:spAutoFit/>
          </a:bodyPr>
          <a:lstStyle/>
          <a:p>
            <a:pPr marL="457200" indent="-457200" algn="l">
              <a:lnSpc>
                <a:spcPct val="150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初始化线性表</a:t>
            </a:r>
            <a:r>
              <a:rPr kumimoji="1" lang="en-US" altLang="zh-CN" dirty="0" err="1">
                <a:solidFill>
                  <a:srgbClr val="FF0000"/>
                </a:solidFill>
                <a:latin typeface="Consolas" pitchFamily="49" charset="0"/>
                <a:ea typeface="楷体" pitchFamily="49" charset="-122"/>
                <a:cs typeface="Consolas" pitchFamily="49" charset="0"/>
              </a:rPr>
              <a:t>InitList</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构造一个空的线性表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a:t>
            </a:r>
          </a:p>
          <a:p>
            <a:pPr marL="457200" indent="-457200" algn="just">
              <a:lnSpc>
                <a:spcPct val="150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销毁线性表</a:t>
            </a:r>
            <a:r>
              <a:rPr kumimoji="1" lang="en-US" altLang="zh-CN" dirty="0" err="1">
                <a:solidFill>
                  <a:srgbClr val="FF0000"/>
                </a:solidFill>
                <a:latin typeface="Consolas" pitchFamily="49" charset="0"/>
                <a:ea typeface="楷体" pitchFamily="49" charset="-122"/>
                <a:cs typeface="Consolas" pitchFamily="49" charset="0"/>
              </a:rPr>
              <a:t>DestroyList</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释放线性表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占用的内存空间。</a:t>
            </a:r>
            <a:endParaRPr kumimoji="1" lang="en-US" altLang="zh-CN" dirty="0">
              <a:solidFill>
                <a:srgbClr val="0000FF"/>
              </a:solidFill>
              <a:latin typeface="Consolas" pitchFamily="49" charset="0"/>
              <a:ea typeface="楷体" pitchFamily="49" charset="-122"/>
              <a:cs typeface="Consolas" pitchFamily="49" charset="0"/>
            </a:endParaRPr>
          </a:p>
          <a:p>
            <a:pPr marL="457200" indent="-457200" algn="just">
              <a:lnSpc>
                <a:spcPct val="150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判线性表是否为空表</a:t>
            </a:r>
            <a:r>
              <a:rPr kumimoji="1" lang="en-US" altLang="zh-CN" dirty="0" err="1">
                <a:solidFill>
                  <a:srgbClr val="FF0000"/>
                </a:solidFill>
                <a:latin typeface="Consolas" pitchFamily="49" charset="0"/>
                <a:ea typeface="楷体" pitchFamily="49" charset="-122"/>
                <a:cs typeface="Consolas" pitchFamily="49" charset="0"/>
              </a:rPr>
              <a:t>ListEmpty</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若</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为空表，则返回真，否则返回假。</a:t>
            </a:r>
          </a:p>
          <a:p>
            <a:pPr marL="457200" indent="-457200" algn="just">
              <a:lnSpc>
                <a:spcPct val="150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求线性表的长度</a:t>
            </a:r>
            <a:r>
              <a:rPr kumimoji="1" lang="en-US" altLang="zh-CN" dirty="0" err="1">
                <a:solidFill>
                  <a:srgbClr val="FF0000"/>
                </a:solidFill>
                <a:latin typeface="Consolas" pitchFamily="49" charset="0"/>
                <a:ea typeface="楷体" pitchFamily="49" charset="-122"/>
                <a:cs typeface="Consolas" pitchFamily="49" charset="0"/>
              </a:rPr>
              <a:t>ListLength</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返回</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中元素个数</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a:t>
            </a:r>
          </a:p>
        </p:txBody>
      </p:sp>
      <p:sp>
        <p:nvSpPr>
          <p:cNvPr id="154626" name="Text Box 2" descr="信纸"/>
          <p:cNvSpPr txBox="1">
            <a:spLocks noChangeArrowheads="1"/>
          </p:cNvSpPr>
          <p:nvPr/>
        </p:nvSpPr>
        <p:spPr bwMode="auto">
          <a:xfrm>
            <a:off x="250825" y="260350"/>
            <a:ext cx="4249737" cy="52322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2.1.2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线性表的运算</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1214422"/>
            <a:ext cx="4000528" cy="400110"/>
          </a:xfrm>
          <a:prstGeom prst="rect">
            <a:avLst/>
          </a:prstGeom>
          <a:noFill/>
        </p:spPr>
        <p:txBody>
          <a:bodyPr wrap="square" rtlCol="0">
            <a:spAutoFit/>
          </a:bodyPr>
          <a:lstStyle/>
          <a:p>
            <a:pPr algn="l"/>
            <a:r>
              <a:rPr kumimoji="1" lang="en-US" altLang="zh-CN" dirty="0">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线性表的</a:t>
            </a:r>
            <a:r>
              <a:rPr kumimoji="1" lang="en-US" altLang="zh-CN">
                <a:latin typeface="Consolas" pitchFamily="49" charset="0"/>
                <a:ea typeface="楷体" pitchFamily="49" charset="-122"/>
                <a:cs typeface="Consolas" pitchFamily="49" charset="0"/>
              </a:rPr>
              <a:t>9</a:t>
            </a:r>
            <a:r>
              <a:rPr kumimoji="1" lang="zh-CN" altLang="en-US">
                <a:latin typeface="Consolas" pitchFamily="49" charset="0"/>
                <a:ea typeface="楷体" pitchFamily="49" charset="-122"/>
                <a:cs typeface="Consolas" pitchFamily="49" charset="0"/>
              </a:rPr>
              <a:t>个基本运算</a:t>
            </a:r>
            <a:r>
              <a:rPr kumimoji="1" lang="zh-CN" altLang="en-US" dirty="0">
                <a:latin typeface="Consolas" pitchFamily="49" charset="0"/>
                <a:ea typeface="楷体" pitchFamily="49" charset="-122"/>
                <a:cs typeface="Consolas" pitchFamily="49" charset="0"/>
              </a:rPr>
              <a:t>如下</a:t>
            </a:r>
            <a:r>
              <a:rPr kumimoji="1" lang="en-US" altLang="zh-CN" dirty="0">
                <a:latin typeface="Consolas" pitchFamily="49" charset="0"/>
                <a:ea typeface="楷体" pitchFamily="49" charset="-122"/>
                <a:cs typeface="Consolas" pitchFamily="49" charset="0"/>
              </a:rPr>
              <a:t>:</a:t>
            </a:r>
            <a:endParaRPr lang="zh-CN" altLang="en-US" dirty="0">
              <a:latin typeface="Consolas" pitchFamily="49"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92877" y="836712"/>
            <a:ext cx="8358246" cy="4789924"/>
          </a:xfrm>
          <a:prstGeom prst="rect">
            <a:avLst/>
          </a:prstGeom>
          <a:solidFill>
            <a:schemeClr val="bg1">
              <a:lumMod val="95000"/>
            </a:schemeClr>
          </a:solidFill>
          <a:ln>
            <a:headEnd/>
            <a:tailEnd/>
          </a:ln>
          <a:scene3d>
            <a:camera prst="orthographicFront"/>
            <a:lightRig rig="threePt" dir="t"/>
          </a:scene3d>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输出线性表</a:t>
            </a:r>
            <a:r>
              <a:rPr kumimoji="1" lang="en-US" altLang="zh-CN" dirty="0" err="1">
                <a:solidFill>
                  <a:srgbClr val="FF0000"/>
                </a:solidFill>
                <a:latin typeface="Consolas" pitchFamily="49" charset="0"/>
                <a:ea typeface="楷体" pitchFamily="49" charset="-122"/>
                <a:cs typeface="Consolas" pitchFamily="49" charset="0"/>
              </a:rPr>
              <a:t>DispList</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线性表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不为空时，顺序显示</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中各结点的值域。</a:t>
            </a:r>
          </a:p>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求线性表</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中指定位置的某个数据元素</a:t>
            </a:r>
            <a:r>
              <a:rPr kumimoji="1" lang="en-US" altLang="zh-CN" dirty="0" err="1">
                <a:solidFill>
                  <a:srgbClr val="FF0000"/>
                </a:solidFill>
                <a:latin typeface="Consolas" pitchFamily="49" charset="0"/>
                <a:ea typeface="楷体" pitchFamily="49" charset="-122"/>
                <a:cs typeface="Consolas" pitchFamily="49" charset="0"/>
              </a:rPr>
              <a:t>GetElem</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&amp;</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：用</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返回</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中第 </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mn-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mn-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）个元素的值。</a:t>
            </a:r>
            <a:endParaRPr kumimoji="1" lang="en-US" altLang="zh-CN" dirty="0">
              <a:solidFill>
                <a:srgbClr val="0000FF"/>
              </a:solidFill>
              <a:latin typeface="Consolas" pitchFamily="49" charset="0"/>
              <a:ea typeface="楷体" pitchFamily="49" charset="-122"/>
              <a:cs typeface="Consolas" pitchFamily="49" charset="0"/>
            </a:endParaRPr>
          </a:p>
          <a:p>
            <a:pPr marL="457200" indent="-457200" algn="just">
              <a:lnSpc>
                <a:spcPts val="3000"/>
              </a:lnSpc>
            </a:pPr>
            <a:r>
              <a:rPr kumimoji="1" lang="en-US" altLang="zh-CN"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定位查找</a:t>
            </a:r>
            <a:r>
              <a:rPr kumimoji="1" lang="en-US" altLang="zh-CN" dirty="0" err="1">
                <a:solidFill>
                  <a:srgbClr val="FF0000"/>
                </a:solidFill>
                <a:latin typeface="Consolas" pitchFamily="49" charset="0"/>
                <a:ea typeface="楷体" pitchFamily="49" charset="-122"/>
                <a:cs typeface="Consolas" pitchFamily="49" charset="0"/>
              </a:rPr>
              <a:t>LocateElem</a:t>
            </a:r>
            <a:r>
              <a:rPr kumimoji="1" lang="en-US" altLang="zh-CN" dirty="0">
                <a:solidFill>
                  <a:srgbClr val="FF0000"/>
                </a:solidFill>
                <a:latin typeface="Consolas" pitchFamily="49" charset="0"/>
                <a:ea typeface="楷体" pitchFamily="49" charset="-122"/>
                <a:cs typeface="Consolas" pitchFamily="49" charset="0"/>
              </a:rPr>
              <a:t>(L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返回</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中第一个值域与</a:t>
            </a:r>
            <a:r>
              <a:rPr kumimoji="1" lang="en-US" altLang="zh-CN"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相等的逻辑位序。若这样的元素不存在，则返回值为</a:t>
            </a:r>
            <a:r>
              <a:rPr kumimoji="1" lang="en-US" altLang="zh-CN" dirty="0">
                <a:solidFill>
                  <a:srgbClr val="0000FF"/>
                </a:solidFill>
                <a:latin typeface="Consolas" pitchFamily="49" charset="0"/>
                <a:ea typeface="楷体" pitchFamily="49" charset="-122"/>
                <a:cs typeface="Consolas" pitchFamily="49" charset="0"/>
              </a:rPr>
              <a:t>0</a:t>
            </a:r>
            <a:r>
              <a:rPr kumimoji="1" lang="zh-CN" altLang="en-US" dirty="0">
                <a:solidFill>
                  <a:srgbClr val="0000FF"/>
                </a:solidFill>
                <a:latin typeface="Consolas" pitchFamily="49" charset="0"/>
                <a:ea typeface="楷体" pitchFamily="49" charset="-122"/>
                <a:cs typeface="Consolas" pitchFamily="49" charset="0"/>
              </a:rPr>
              <a:t>。</a:t>
            </a:r>
          </a:p>
          <a:p>
            <a:pPr marL="457200" indent="-457200" algn="just">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插入一个数据元素</a:t>
            </a:r>
            <a:r>
              <a:rPr kumimoji="1" lang="en-US" altLang="zh-CN" dirty="0" err="1">
                <a:solidFill>
                  <a:srgbClr val="FF0000"/>
                </a:solidFill>
                <a:latin typeface="Consolas" pitchFamily="49" charset="0"/>
                <a:ea typeface="楷体" pitchFamily="49" charset="-122"/>
                <a:cs typeface="Consolas" pitchFamily="49" charset="0"/>
              </a:rPr>
              <a:t>ListInsert</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的第</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mn-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mj-ea"/>
                <a:ea typeface="+mj-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）个元素之前插入新的元素</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的长度增</a:t>
            </a:r>
            <a:r>
              <a:rPr kumimoji="1" lang="en-US" altLang="zh-CN" dirty="0">
                <a:solidFill>
                  <a:srgbClr val="0000FF"/>
                </a:solidFill>
                <a:latin typeface="Consolas" pitchFamily="49" charset="0"/>
                <a:ea typeface="楷体" pitchFamily="49" charset="-122"/>
                <a:cs typeface="Consolas" pitchFamily="49" charset="0"/>
              </a:rPr>
              <a:t>1</a:t>
            </a:r>
            <a:r>
              <a:rPr kumimoji="1" lang="zh-CN" altLang="en-US" dirty="0">
                <a:solidFill>
                  <a:srgbClr val="0000FF"/>
                </a:solidFill>
                <a:latin typeface="Consolas" pitchFamily="49" charset="0"/>
                <a:ea typeface="楷体" pitchFamily="49" charset="-122"/>
                <a:cs typeface="Consolas" pitchFamily="49" charset="0"/>
              </a:rPr>
              <a:t>。</a:t>
            </a:r>
          </a:p>
          <a:p>
            <a:pPr marL="457200" indent="-457200" algn="l">
              <a:lnSpc>
                <a:spcPts val="3000"/>
              </a:lnSpc>
            </a:pPr>
            <a:r>
              <a:rPr kumimoji="1" lang="zh-CN" altLang="en-US" dirty="0">
                <a:solidFill>
                  <a:srgbClr val="FF0000"/>
                </a:solidFill>
                <a:latin typeface="Consolas" pitchFamily="49" charset="0"/>
                <a:ea typeface="楷体" pitchFamily="49" charset="-122"/>
                <a:cs typeface="Consolas" pitchFamily="49" charset="0"/>
                <a:sym typeface="Wingdings"/>
              </a:rPr>
              <a:t> </a:t>
            </a:r>
            <a:r>
              <a:rPr kumimoji="1" lang="zh-CN" altLang="en-US" dirty="0">
                <a:solidFill>
                  <a:srgbClr val="FF0000"/>
                </a:solidFill>
                <a:latin typeface="Consolas" pitchFamily="49" charset="0"/>
                <a:ea typeface="楷体" pitchFamily="49" charset="-122"/>
                <a:cs typeface="Consolas" pitchFamily="49" charset="0"/>
              </a:rPr>
              <a:t>删除数据元素</a:t>
            </a:r>
            <a:r>
              <a:rPr kumimoji="1" lang="en-US" altLang="zh-CN" dirty="0" err="1">
                <a:solidFill>
                  <a:srgbClr val="FF0000"/>
                </a:solidFill>
                <a:latin typeface="Consolas" pitchFamily="49" charset="0"/>
                <a:ea typeface="楷体" pitchFamily="49" charset="-122"/>
                <a:cs typeface="Consolas" pitchFamily="49" charset="0"/>
              </a:rPr>
              <a:t>ListDelete</a:t>
            </a:r>
            <a:r>
              <a:rPr kumimoji="1" lang="en-US" altLang="zh-CN" dirty="0">
                <a:solidFill>
                  <a:srgbClr val="FF0000"/>
                </a:solidFill>
                <a:latin typeface="Consolas" pitchFamily="49" charset="0"/>
                <a:ea typeface="楷体" pitchFamily="49" charset="-122"/>
                <a:cs typeface="Consolas" pitchFamily="49" charset="0"/>
              </a:rPr>
              <a:t>(&amp;L</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i="1" dirty="0" err="1">
                <a:solidFill>
                  <a:srgbClr val="FF0000"/>
                </a:solidFill>
                <a:latin typeface="Consolas" pitchFamily="49" charset="0"/>
                <a:ea typeface="楷体" pitchFamily="49" charset="-122"/>
                <a:cs typeface="Consolas" pitchFamily="49" charset="0"/>
              </a:rPr>
              <a:t>i</a:t>
            </a:r>
            <a:r>
              <a:rPr kumimoji="1" lang="zh-CN" altLang="en-US" dirty="0">
                <a:solidFill>
                  <a:srgbClr val="FF0000"/>
                </a:solidFill>
                <a:latin typeface="Consolas" pitchFamily="49" charset="0"/>
                <a:ea typeface="楷体" pitchFamily="49" charset="-122"/>
                <a:cs typeface="Consolas" pitchFamily="49" charset="0"/>
              </a:rPr>
              <a:t>，</a:t>
            </a:r>
            <a:r>
              <a:rPr kumimoji="1" lang="en-US" altLang="zh-CN" dirty="0">
                <a:solidFill>
                  <a:srgbClr val="FF0000"/>
                </a:solidFill>
                <a:latin typeface="Consolas" pitchFamily="49" charset="0"/>
                <a:ea typeface="楷体" pitchFamily="49" charset="-122"/>
                <a:cs typeface="Consolas" pitchFamily="49" charset="0"/>
              </a:rPr>
              <a:t>&amp;</a:t>
            </a:r>
            <a:r>
              <a:rPr kumimoji="1" lang="en-US" altLang="zh-CN" i="1" dirty="0">
                <a:solidFill>
                  <a:srgbClr val="FF0000"/>
                </a:solidFill>
                <a:latin typeface="Consolas" pitchFamily="49" charset="0"/>
                <a:ea typeface="楷体" pitchFamily="49" charset="-122"/>
                <a:cs typeface="Consolas" pitchFamily="49" charset="0"/>
              </a:rPr>
              <a:t>e</a:t>
            </a:r>
            <a:r>
              <a:rPr kumimoji="1" lang="en-US" altLang="zh-CN" dirty="0">
                <a:solidFill>
                  <a:srgbClr val="FF0000"/>
                </a:solidFill>
                <a:latin typeface="Consolas" pitchFamily="49" charset="0"/>
                <a:ea typeface="楷体" pitchFamily="49" charset="-122"/>
                <a:cs typeface="Consolas" pitchFamily="49" charset="0"/>
              </a:rPr>
              <a:t>)</a:t>
            </a:r>
            <a:r>
              <a:rPr kumimoji="1" lang="zh-CN" altLang="en-US" dirty="0">
                <a:solidFill>
                  <a:srgbClr val="FF0000"/>
                </a:solidFill>
                <a:latin typeface="Consolas" pitchFamily="49" charset="0"/>
                <a:ea typeface="楷体" pitchFamily="49" charset="-122"/>
                <a:cs typeface="Consolas" pitchFamily="49" charset="0"/>
              </a:rPr>
              <a:t>：</a:t>
            </a:r>
            <a:r>
              <a:rPr kumimoji="1" lang="zh-CN" altLang="en-US" dirty="0">
                <a:solidFill>
                  <a:srgbClr val="0000FF"/>
                </a:solidFill>
                <a:latin typeface="Consolas" pitchFamily="49" charset="0"/>
                <a:ea typeface="楷体" pitchFamily="49" charset="-122"/>
                <a:cs typeface="Consolas" pitchFamily="49" charset="0"/>
              </a:rPr>
              <a:t>删除</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的第</a:t>
            </a:r>
            <a:r>
              <a:rPr kumimoji="1" lang="en-US" altLang="zh-CN" i="1" dirty="0" err="1">
                <a:solidFill>
                  <a:srgbClr val="0000FF"/>
                </a:solidFill>
                <a:latin typeface="Consolas" pitchFamily="49" charset="0"/>
                <a:ea typeface="楷体" pitchFamily="49" charset="-122"/>
                <a:cs typeface="Consolas" pitchFamily="49" charset="0"/>
              </a:rPr>
              <a:t>i</a:t>
            </a:r>
            <a:r>
              <a:rPr kumimoji="1" lang="zh-CN" altLang="en-US" dirty="0">
                <a:solidFill>
                  <a:srgbClr val="0000FF"/>
                </a:solidFill>
                <a:latin typeface="Consolas" pitchFamily="49" charset="0"/>
                <a:ea typeface="楷体" pitchFamily="49" charset="-122"/>
                <a:cs typeface="Consolas" pitchFamily="49" charset="0"/>
              </a:rPr>
              <a:t>（</a:t>
            </a:r>
            <a:r>
              <a:rPr kumimoji="1" lang="en-US" altLang="zh-CN" dirty="0">
                <a:solidFill>
                  <a:srgbClr val="0000FF"/>
                </a:solidFill>
                <a:latin typeface="Consolas" pitchFamily="49" charset="0"/>
                <a:ea typeface="楷体" pitchFamily="49" charset="-122"/>
                <a:cs typeface="Consolas" pitchFamily="49" charset="0"/>
              </a:rPr>
              <a:t>1</a:t>
            </a:r>
            <a:r>
              <a:rPr kumimoji="1" lang="en-US" altLang="zh-CN" dirty="0">
                <a:solidFill>
                  <a:srgbClr val="0000FF"/>
                </a:solidFill>
                <a:latin typeface="+mn-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i</a:t>
            </a:r>
            <a:r>
              <a:rPr kumimoji="1" lang="en-US" altLang="zh-CN" dirty="0">
                <a:solidFill>
                  <a:srgbClr val="0000FF"/>
                </a:solidFill>
                <a:latin typeface="+mn-ea"/>
                <a:cs typeface="Consolas" pitchFamily="49" charset="0"/>
              </a:rPr>
              <a:t>≤</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）个元素，并用</a:t>
            </a:r>
            <a:r>
              <a:rPr kumimoji="1" lang="en-US" altLang="zh-CN" i="1" dirty="0">
                <a:solidFill>
                  <a:srgbClr val="0000FF"/>
                </a:solidFill>
                <a:latin typeface="Consolas" pitchFamily="49" charset="0"/>
                <a:ea typeface="楷体" pitchFamily="49" charset="-122"/>
                <a:cs typeface="Consolas" pitchFamily="49" charset="0"/>
              </a:rPr>
              <a:t>e</a:t>
            </a:r>
            <a:r>
              <a:rPr kumimoji="1" lang="zh-CN" altLang="en-US" dirty="0">
                <a:solidFill>
                  <a:srgbClr val="0000FF"/>
                </a:solidFill>
                <a:latin typeface="Consolas" pitchFamily="49" charset="0"/>
                <a:ea typeface="楷体" pitchFamily="49" charset="-122"/>
                <a:cs typeface="Consolas" pitchFamily="49" charset="0"/>
              </a:rPr>
              <a:t>返回其值，</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的长度减</a:t>
            </a:r>
            <a:r>
              <a:rPr kumimoji="1" lang="en-US" altLang="zh-CN" dirty="0">
                <a:solidFill>
                  <a:srgbClr val="0000FF"/>
                </a:solidFill>
                <a:latin typeface="Consolas" pitchFamily="49" charset="0"/>
                <a:ea typeface="楷体" pitchFamily="49" charset="-122"/>
                <a:cs typeface="Consolas" pitchFamily="49" charset="0"/>
              </a:rPr>
              <a:t>1</a:t>
            </a:r>
            <a:r>
              <a:rPr kumimoji="1" lang="zh-CN" altLang="en-US" dirty="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1142976" y="1838331"/>
            <a:ext cx="3960813" cy="2519363"/>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ea typeface="楷体" pitchFamily="49" charset="-122"/>
              <a:cs typeface="Consolas" pitchFamily="49" charset="0"/>
            </a:endParaRPr>
          </a:p>
        </p:txBody>
      </p:sp>
      <p:sp>
        <p:nvSpPr>
          <p:cNvPr id="182276" name="AutoShape 4"/>
          <p:cNvSpPr>
            <a:spLocks noChangeArrowheads="1"/>
          </p:cNvSpPr>
          <p:nvPr/>
        </p:nvSpPr>
        <p:spPr bwMode="auto">
          <a:xfrm>
            <a:off x="2560603" y="2924175"/>
            <a:ext cx="1187450" cy="1008063"/>
          </a:xfrm>
          <a:prstGeom prst="can">
            <a:avLst>
              <a:gd name="adj" fmla="val 25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spcBef>
                <a:spcPct val="0"/>
              </a:spcBef>
            </a:pPr>
            <a:r>
              <a:rPr lang="zh-CN" altLang="en-US" dirty="0">
                <a:solidFill>
                  <a:srgbClr val="C00000"/>
                </a:solidFill>
                <a:latin typeface="Consolas" pitchFamily="49" charset="0"/>
                <a:ea typeface="楷体" pitchFamily="49" charset="-122"/>
                <a:cs typeface="Consolas" pitchFamily="49" charset="0"/>
              </a:rPr>
              <a:t>数据</a:t>
            </a:r>
          </a:p>
        </p:txBody>
      </p:sp>
      <p:sp>
        <p:nvSpPr>
          <p:cNvPr id="182277" name="Text Box 5"/>
          <p:cNvSpPr txBox="1">
            <a:spLocks noChangeArrowheads="1"/>
          </p:cNvSpPr>
          <p:nvPr/>
        </p:nvSpPr>
        <p:spPr bwMode="auto">
          <a:xfrm>
            <a:off x="1516028" y="2132013"/>
            <a:ext cx="1368425" cy="396875"/>
          </a:xfrm>
          <a:prstGeom prst="rect">
            <a:avLst/>
          </a:prstGeom>
          <a:noFill/>
          <a:ln w="9525">
            <a:noFill/>
            <a:miter lim="800000"/>
            <a:headEnd/>
            <a:tailEnd/>
          </a:ln>
          <a:effectLst/>
        </p:spPr>
        <p:txBody>
          <a:bodyPr>
            <a:spAutoFit/>
          </a:bodyPr>
          <a:lstStyle/>
          <a:p>
            <a:pPr algn="l"/>
            <a:r>
              <a:rPr lang="zh-CN" altLang="en-US" dirty="0">
                <a:latin typeface="Consolas" pitchFamily="49" charset="0"/>
                <a:ea typeface="楷体" pitchFamily="49" charset="-122"/>
                <a:cs typeface="Consolas" pitchFamily="49" charset="0"/>
              </a:rPr>
              <a:t>基本运算</a:t>
            </a:r>
            <a:r>
              <a:rPr lang="en-US" altLang="zh-CN" dirty="0">
                <a:latin typeface="Consolas" pitchFamily="49" charset="0"/>
                <a:ea typeface="楷体" pitchFamily="49" charset="-122"/>
                <a:cs typeface="Consolas" pitchFamily="49" charset="0"/>
              </a:rPr>
              <a:t>1</a:t>
            </a:r>
          </a:p>
        </p:txBody>
      </p:sp>
      <p:sp>
        <p:nvSpPr>
          <p:cNvPr id="182278" name="Text Box 6"/>
          <p:cNvSpPr txBox="1">
            <a:spLocks noChangeArrowheads="1"/>
          </p:cNvSpPr>
          <p:nvPr/>
        </p:nvSpPr>
        <p:spPr bwMode="auto">
          <a:xfrm>
            <a:off x="3532153" y="2132013"/>
            <a:ext cx="1368425" cy="396875"/>
          </a:xfrm>
          <a:prstGeom prst="rect">
            <a:avLst/>
          </a:prstGeom>
          <a:noFill/>
          <a:ln w="9525">
            <a:noFill/>
            <a:miter lim="800000"/>
            <a:headEnd/>
            <a:tailEnd/>
          </a:ln>
          <a:effectLst/>
        </p:spPr>
        <p:txBody>
          <a:bodyPr>
            <a:spAutoFit/>
          </a:bodyPr>
          <a:lstStyle/>
          <a:p>
            <a:pPr algn="l"/>
            <a:r>
              <a:rPr lang="zh-CN" altLang="en-US">
                <a:latin typeface="Consolas" pitchFamily="49" charset="0"/>
                <a:ea typeface="楷体" pitchFamily="49" charset="-122"/>
                <a:cs typeface="Consolas" pitchFamily="49" charset="0"/>
              </a:rPr>
              <a:t>基本运算</a:t>
            </a:r>
            <a:r>
              <a:rPr lang="en-US" altLang="zh-CN" i="1">
                <a:latin typeface="Consolas" pitchFamily="49" charset="0"/>
                <a:ea typeface="楷体" pitchFamily="49" charset="-122"/>
                <a:cs typeface="Consolas" pitchFamily="49" charset="0"/>
              </a:rPr>
              <a:t>n</a:t>
            </a:r>
          </a:p>
        </p:txBody>
      </p:sp>
      <p:sp>
        <p:nvSpPr>
          <p:cNvPr id="182279" name="Text Box 7"/>
          <p:cNvSpPr txBox="1">
            <a:spLocks noChangeArrowheads="1"/>
          </p:cNvSpPr>
          <p:nvPr/>
        </p:nvSpPr>
        <p:spPr bwMode="auto">
          <a:xfrm>
            <a:off x="2955890" y="2060575"/>
            <a:ext cx="503238" cy="366713"/>
          </a:xfrm>
          <a:prstGeom prst="rect">
            <a:avLst/>
          </a:prstGeom>
          <a:noFill/>
          <a:ln w="9525">
            <a:noFill/>
            <a:miter lim="800000"/>
            <a:headEnd/>
            <a:tailEnd/>
          </a:ln>
          <a:effectLst/>
        </p:spPr>
        <p:txBody>
          <a:bodyPr>
            <a:spAutoFit/>
          </a:bodyPr>
          <a:lstStyle/>
          <a:p>
            <a:pPr algn="l"/>
            <a:r>
              <a:rPr lang="en-US" altLang="zh-CN" sz="1800" b="0">
                <a:latin typeface="+mn-ea"/>
                <a:ea typeface="+mn-ea"/>
                <a:cs typeface="Consolas" pitchFamily="49" charset="0"/>
              </a:rPr>
              <a:t>…</a:t>
            </a:r>
          </a:p>
        </p:txBody>
      </p:sp>
      <p:sp>
        <p:nvSpPr>
          <p:cNvPr id="182280" name="Line 8"/>
          <p:cNvSpPr>
            <a:spLocks noChangeShapeType="1"/>
          </p:cNvSpPr>
          <p:nvPr/>
        </p:nvSpPr>
        <p:spPr bwMode="auto">
          <a:xfrm>
            <a:off x="2451065" y="2492375"/>
            <a:ext cx="360363" cy="431800"/>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2281" name="Line 9"/>
          <p:cNvSpPr>
            <a:spLocks noChangeShapeType="1"/>
          </p:cNvSpPr>
          <p:nvPr/>
        </p:nvSpPr>
        <p:spPr bwMode="auto">
          <a:xfrm flipH="1">
            <a:off x="3603590" y="2563813"/>
            <a:ext cx="360363" cy="360362"/>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2282" name="Line 10"/>
          <p:cNvSpPr>
            <a:spLocks noChangeShapeType="1"/>
          </p:cNvSpPr>
          <p:nvPr/>
        </p:nvSpPr>
        <p:spPr bwMode="auto">
          <a:xfrm>
            <a:off x="3100353" y="2492375"/>
            <a:ext cx="71437" cy="431800"/>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2284" name="Text Box 12"/>
          <p:cNvSpPr txBox="1">
            <a:spLocks noChangeArrowheads="1"/>
          </p:cNvSpPr>
          <p:nvPr/>
        </p:nvSpPr>
        <p:spPr bwMode="auto">
          <a:xfrm>
            <a:off x="2576499" y="904857"/>
            <a:ext cx="1285884" cy="400110"/>
          </a:xfrm>
          <a:prstGeom prst="rect">
            <a:avLst/>
          </a:prstGeom>
          <a:noFill/>
          <a:ln w="9525">
            <a:noFill/>
            <a:miter lim="800000"/>
            <a:headEnd/>
            <a:tailEnd/>
          </a:ln>
          <a:effectLst/>
        </p:spPr>
        <p:txBody>
          <a:bodyPr wrap="square">
            <a:spAutoFit/>
          </a:bodyPr>
          <a:lstStyle/>
          <a:p>
            <a:pPr algn="l"/>
            <a:r>
              <a:rPr lang="zh-CN" altLang="en-US">
                <a:latin typeface="Consolas" pitchFamily="49" charset="0"/>
                <a:ea typeface="楷体" pitchFamily="49" charset="-122"/>
                <a:cs typeface="Consolas" pitchFamily="49" charset="0"/>
              </a:rPr>
              <a:t>应用程序</a:t>
            </a:r>
            <a:endParaRPr lang="zh-CN" altLang="en-US" dirty="0">
              <a:latin typeface="Consolas" pitchFamily="49" charset="0"/>
              <a:ea typeface="楷体" pitchFamily="49" charset="-122"/>
              <a:cs typeface="Consolas" pitchFamily="49" charset="0"/>
            </a:endParaRPr>
          </a:p>
        </p:txBody>
      </p:sp>
      <p:sp>
        <p:nvSpPr>
          <p:cNvPr id="13" name="TextBox 12"/>
          <p:cNvSpPr txBox="1"/>
          <p:nvPr/>
        </p:nvSpPr>
        <p:spPr>
          <a:xfrm>
            <a:off x="500034" y="4572008"/>
            <a:ext cx="8072494" cy="86177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2"/>
              </a:buBlip>
            </a:pPr>
            <a:r>
              <a:rPr lang="zh-CN" altLang="en-US">
                <a:latin typeface="Consolas" pitchFamily="49" charset="0"/>
                <a:ea typeface="华文中宋" pitchFamily="2" charset="-122"/>
                <a:cs typeface="Consolas" pitchFamily="49" charset="0"/>
              </a:rPr>
              <a:t>程序员可以直接使用它来存放数据</a:t>
            </a:r>
            <a:r>
              <a:rPr lang="zh-CN" altLang="en-US">
                <a:latin typeface="Consolas" pitchFamily="49" charset="0"/>
                <a:ea typeface="华文中宋" pitchFamily="2" charset="-122"/>
                <a:cs typeface="Consolas" pitchFamily="49" charset="0"/>
                <a:sym typeface="Symbol"/>
              </a:rPr>
              <a:t>作为存放数据</a:t>
            </a:r>
            <a:r>
              <a:rPr lang="zh-CN" altLang="en-US">
                <a:latin typeface="Consolas" pitchFamily="49" charset="0"/>
                <a:ea typeface="华文中宋" pitchFamily="2" charset="-122"/>
                <a:cs typeface="Consolas" pitchFamily="49" charset="0"/>
              </a:rPr>
              <a:t>的容器。</a:t>
            </a:r>
            <a:endParaRPr lang="en-US" altLang="zh-CN">
              <a:latin typeface="Consolas" pitchFamily="49" charset="0"/>
              <a:ea typeface="华文中宋" pitchFamily="2" charset="-122"/>
              <a:cs typeface="Consolas" pitchFamily="49" charset="0"/>
            </a:endParaRPr>
          </a:p>
          <a:p>
            <a:pPr marL="457200" indent="-457200" algn="l">
              <a:buBlip>
                <a:blip r:embed="rId2"/>
              </a:buBlip>
            </a:pPr>
            <a:r>
              <a:rPr lang="zh-CN" altLang="en-US">
                <a:latin typeface="Consolas" pitchFamily="49" charset="0"/>
                <a:ea typeface="华文中宋" pitchFamily="2" charset="-122"/>
                <a:cs typeface="Consolas" pitchFamily="49" charset="0"/>
              </a:rPr>
              <a:t>程序员可以直接使用它的基本运算</a:t>
            </a:r>
            <a:r>
              <a:rPr lang="zh-CN" altLang="en-US">
                <a:latin typeface="Consolas" pitchFamily="49" charset="0"/>
                <a:ea typeface="华文中宋" pitchFamily="2" charset="-122"/>
                <a:cs typeface="Consolas" pitchFamily="49" charset="0"/>
                <a:sym typeface="Symbol"/>
              </a:rPr>
              <a:t></a:t>
            </a:r>
            <a:r>
              <a:rPr lang="zh-CN" altLang="en-US">
                <a:latin typeface="Consolas" pitchFamily="49" charset="0"/>
                <a:ea typeface="华文中宋" pitchFamily="2" charset="-122"/>
                <a:cs typeface="Consolas" pitchFamily="49" charset="0"/>
              </a:rPr>
              <a:t>完成更复杂的功能。</a:t>
            </a:r>
          </a:p>
        </p:txBody>
      </p:sp>
      <p:sp>
        <p:nvSpPr>
          <p:cNvPr id="14" name="下箭头 13"/>
          <p:cNvSpPr/>
          <p:nvPr/>
        </p:nvSpPr>
        <p:spPr>
          <a:xfrm>
            <a:off x="3071802" y="135729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TextBox 16"/>
          <p:cNvSpPr txBox="1"/>
          <p:nvPr/>
        </p:nvSpPr>
        <p:spPr>
          <a:xfrm>
            <a:off x="5426999" y="2071678"/>
            <a:ext cx="430887" cy="2143140"/>
          </a:xfrm>
          <a:prstGeom prst="rect">
            <a:avLst/>
          </a:prstGeom>
          <a:noFill/>
        </p:spPr>
        <p:txBody>
          <a:bodyPr vert="eaVert" wrap="square" rtlCol="0">
            <a:spAutoFit/>
          </a:bodyPr>
          <a:lstStyle/>
          <a:p>
            <a:r>
              <a:rPr lang="zh-CN" altLang="en-US" sz="1600" spc="600">
                <a:latin typeface="仿宋" pitchFamily="49" charset="-122"/>
                <a:ea typeface="仿宋" pitchFamily="49" charset="-122"/>
                <a:cs typeface="Consolas" pitchFamily="49" charset="0"/>
              </a:rPr>
              <a:t>实现了的线性表</a:t>
            </a:r>
          </a:p>
        </p:txBody>
      </p:sp>
      <p:sp>
        <p:nvSpPr>
          <p:cNvPr id="18" name="右大括号 17"/>
          <p:cNvSpPr/>
          <p:nvPr/>
        </p:nvSpPr>
        <p:spPr>
          <a:xfrm>
            <a:off x="5214942" y="192880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357158" y="285728"/>
            <a:ext cx="2500330" cy="400110"/>
          </a:xfrm>
          <a:prstGeom prst="rect">
            <a:avLst/>
          </a:prstGeom>
          <a:noFill/>
        </p:spPr>
        <p:txBody>
          <a:bodyPr wrap="square" rtlCol="0">
            <a:spAutoFit/>
          </a:bodyPr>
          <a:lstStyle/>
          <a:p>
            <a:pPr algn="l"/>
            <a:r>
              <a:rPr lang="zh-CN" altLang="en-US">
                <a:solidFill>
                  <a:srgbClr val="FF0000"/>
                </a:solidFill>
                <a:latin typeface="微软雅黑" pitchFamily="34" charset="-122"/>
                <a:ea typeface="微软雅黑" pitchFamily="34" charset="-122"/>
                <a:cs typeface="Consolas" pitchFamily="49" charset="0"/>
              </a:rPr>
              <a:t>线性表的作用</a:t>
            </a:r>
          </a:p>
        </p:txBody>
      </p:sp>
      <p:sp>
        <p:nvSpPr>
          <p:cNvPr id="20" name="灯片编号占位符 19"/>
          <p:cNvSpPr>
            <a:spLocks noGrp="1"/>
          </p:cNvSpPr>
          <p:nvPr>
            <p:ph type="sldNum" sz="quarter" idx="12"/>
          </p:nvPr>
        </p:nvSpPr>
        <p:spPr/>
        <p:txBody>
          <a:bodyPr/>
          <a:lstStyle/>
          <a:p>
            <a:fld id="{BC067DFE-42A7-4CB5-93C4-F2F97DA7580C}" type="slidenum">
              <a:rPr lang="en-US" altLang="zh-CN" smtClean="0"/>
              <a:pPr/>
              <a:t>18</a:t>
            </a:fld>
            <a:r>
              <a:rPr lang="en-US" altLang="zh-CN"/>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
                                            <p:txEl>
                                              <p:pRg st="1" end="1"/>
                                            </p:txEl>
                                          </p:spTgt>
                                        </p:tgtEl>
                                        <p:attrNameLst>
                                          <p:attrName>style.visibility</p:attrName>
                                        </p:attrNameLst>
                                      </p:cBhvr>
                                      <p:to>
                                        <p:strVal val="visible"/>
                                      </p:to>
                                    </p:set>
                                    <p:anim calcmode="discrete" valueType="clr">
                                      <p:cBhvr override="childStyle">
                                        <p:cTn id="14" dur="80"/>
                                        <p:tgtEl>
                                          <p:spTgt spid="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信纸"/>
          <p:cNvSpPr txBox="1">
            <a:spLocks noChangeArrowheads="1"/>
          </p:cNvSpPr>
          <p:nvPr/>
        </p:nvSpPr>
        <p:spPr bwMode="auto">
          <a:xfrm>
            <a:off x="250825" y="260350"/>
            <a:ext cx="4321175"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4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2.1.3  </a:t>
            </a:r>
            <a:r>
              <a:rPr kumimoji="1" lang="zh-CN" altLang="en-US" sz="24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线性表的知识结构</a:t>
            </a:r>
            <a:endParaRPr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1571604" y="1109947"/>
            <a:ext cx="2357454"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线性表的概念</a:t>
            </a:r>
          </a:p>
        </p:txBody>
      </p:sp>
      <p:sp>
        <p:nvSpPr>
          <p:cNvPr id="8" name="TextBox 7"/>
          <p:cNvSpPr txBox="1"/>
          <p:nvPr/>
        </p:nvSpPr>
        <p:spPr>
          <a:xfrm>
            <a:off x="1214414" y="1928802"/>
            <a:ext cx="3000396"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线性表的存储结构</a:t>
            </a:r>
          </a:p>
        </p:txBody>
      </p:sp>
      <p:sp>
        <p:nvSpPr>
          <p:cNvPr id="11" name="下箭头 10"/>
          <p:cNvSpPr/>
          <p:nvPr/>
        </p:nvSpPr>
        <p:spPr>
          <a:xfrm>
            <a:off x="2571736" y="1600815"/>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nvGrpSpPr>
          <p:cNvPr id="34" name="组合 33"/>
          <p:cNvGrpSpPr/>
          <p:nvPr/>
        </p:nvGrpSpPr>
        <p:grpSpPr>
          <a:xfrm>
            <a:off x="4357686" y="589331"/>
            <a:ext cx="4357718" cy="1622691"/>
            <a:chOff x="4357686" y="428604"/>
            <a:chExt cx="4357718" cy="1622691"/>
          </a:xfrm>
        </p:grpSpPr>
        <p:sp>
          <p:nvSpPr>
            <p:cNvPr id="6" name="TextBox 5"/>
            <p:cNvSpPr txBox="1"/>
            <p:nvPr/>
          </p:nvSpPr>
          <p:spPr>
            <a:xfrm>
              <a:off x="5816608" y="428604"/>
              <a:ext cx="1285884" cy="400110"/>
            </a:xfrm>
            <a:prstGeom prst="rect">
              <a:avLst/>
            </a:prstGeom>
            <a:noFill/>
          </p:spPr>
          <p:txBody>
            <a:bodyPr wrap="square" rtlCol="0">
              <a:spAutoFit/>
            </a:bodyPr>
            <a:lstStyle/>
            <a:p>
              <a:pPr algn="l"/>
              <a:r>
                <a:rPr lang="zh-CN" altLang="en-US">
                  <a:latin typeface="Consolas" pitchFamily="49" charset="0"/>
                  <a:ea typeface="仿宋" pitchFamily="49" charset="-122"/>
                  <a:cs typeface="Consolas" pitchFamily="49" charset="0"/>
                </a:rPr>
                <a:t>逻辑特性</a:t>
              </a:r>
            </a:p>
          </p:txBody>
        </p:sp>
        <p:sp>
          <p:nvSpPr>
            <p:cNvPr id="7" name="TextBox 6"/>
            <p:cNvSpPr txBox="1"/>
            <p:nvPr/>
          </p:nvSpPr>
          <p:spPr>
            <a:xfrm>
              <a:off x="4357686" y="1112576"/>
              <a:ext cx="4357718" cy="938719"/>
            </a:xfrm>
            <a:prstGeom prst="rect">
              <a:avLst/>
            </a:prstGeom>
            <a:noFill/>
          </p:spPr>
          <p:txBody>
            <a:bodyPr wrap="square" rtlCol="0">
              <a:spAutoFit/>
            </a:bodyPr>
            <a:lstStyle/>
            <a:p>
              <a:pPr algn="l">
                <a:lnSpc>
                  <a:spcPts val="1800"/>
                </a:lnSpc>
              </a:pPr>
              <a:r>
                <a:rPr lang="zh-CN" altLang="en-US">
                  <a:latin typeface="Consolas" pitchFamily="49" charset="0"/>
                  <a:ea typeface="仿宋" pitchFamily="49" charset="-122"/>
                  <a:cs typeface="Consolas" pitchFamily="49" charset="0"/>
                </a:rPr>
                <a:t>线性表</a:t>
              </a:r>
              <a:r>
                <a:rPr lang="en-US" altLang="zh-CN">
                  <a:latin typeface="Consolas" pitchFamily="49" charset="0"/>
                  <a:ea typeface="仿宋" pitchFamily="49" charset="-122"/>
                  <a:cs typeface="Consolas" pitchFamily="49" charset="0"/>
                </a:rPr>
                <a:t>ADT=</a:t>
              </a:r>
              <a:r>
                <a:rPr lang="zh-CN" altLang="en-US">
                  <a:latin typeface="Consolas" pitchFamily="49" charset="0"/>
                  <a:ea typeface="仿宋" pitchFamily="49" charset="-122"/>
                  <a:cs typeface="Consolas" pitchFamily="49" charset="0"/>
                </a:rPr>
                <a:t>逻辑结构</a:t>
              </a:r>
              <a:r>
                <a:rPr lang="en-US" altLang="zh-CN">
                  <a:latin typeface="Consolas" pitchFamily="49" charset="0"/>
                  <a:ea typeface="仿宋" pitchFamily="49" charset="-122"/>
                  <a:cs typeface="Consolas" pitchFamily="49" charset="0"/>
                </a:rPr>
                <a:t>+</a:t>
              </a:r>
              <a:r>
                <a:rPr lang="zh-CN" altLang="en-US">
                  <a:latin typeface="Consolas" pitchFamily="49" charset="0"/>
                  <a:ea typeface="仿宋" pitchFamily="49" charset="-122"/>
                  <a:cs typeface="Consolas" pitchFamily="49" charset="0"/>
                </a:rPr>
                <a:t>基本运算</a:t>
              </a:r>
              <a:endParaRPr lang="en-US" altLang="zh-CN">
                <a:latin typeface="Consolas" pitchFamily="49" charset="0"/>
                <a:ea typeface="仿宋" pitchFamily="49" charset="-122"/>
                <a:cs typeface="Consolas" pitchFamily="49" charset="0"/>
              </a:endParaRPr>
            </a:p>
            <a:p>
              <a:pPr algn="l">
                <a:lnSpc>
                  <a:spcPts val="1800"/>
                </a:lnSpc>
              </a:pPr>
              <a:r>
                <a:rPr lang="zh-CN" altLang="en-US">
                  <a:latin typeface="Consolas" pitchFamily="49" charset="0"/>
                  <a:ea typeface="仿宋" pitchFamily="49" charset="-122"/>
                  <a:cs typeface="Consolas" pitchFamily="49" charset="0"/>
                </a:rPr>
                <a:t>                                         （运算描述）</a:t>
              </a:r>
            </a:p>
          </p:txBody>
        </p:sp>
        <p:cxnSp>
          <p:nvCxnSpPr>
            <p:cNvPr id="20" name="直接连接符 19"/>
            <p:cNvCxnSpPr/>
            <p:nvPr/>
          </p:nvCxnSpPr>
          <p:spPr>
            <a:xfrm rot="5400000">
              <a:off x="6352393" y="859671"/>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71538" y="2534058"/>
            <a:ext cx="3000396" cy="2938126"/>
            <a:chOff x="1071538" y="2534058"/>
            <a:chExt cx="3000396" cy="2938126"/>
          </a:xfrm>
        </p:grpSpPr>
        <p:sp>
          <p:nvSpPr>
            <p:cNvPr id="26" name="下箭头 25"/>
            <p:cNvSpPr/>
            <p:nvPr/>
          </p:nvSpPr>
          <p:spPr>
            <a:xfrm>
              <a:off x="2571736" y="2534058"/>
              <a:ext cx="142876" cy="2448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TextBox 26"/>
            <p:cNvSpPr txBox="1"/>
            <p:nvPr/>
          </p:nvSpPr>
          <p:spPr>
            <a:xfrm>
              <a:off x="1071538" y="5072074"/>
              <a:ext cx="3000396"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线性表的应用</a:t>
              </a:r>
            </a:p>
          </p:txBody>
        </p:sp>
      </p:grpSp>
      <p:grpSp>
        <p:nvGrpSpPr>
          <p:cNvPr id="45" name="组合 44"/>
          <p:cNvGrpSpPr/>
          <p:nvPr/>
        </p:nvGrpSpPr>
        <p:grpSpPr>
          <a:xfrm>
            <a:off x="928662" y="5568306"/>
            <a:ext cx="3429024" cy="728097"/>
            <a:chOff x="928662" y="5568306"/>
            <a:chExt cx="3429024" cy="728097"/>
          </a:xfrm>
        </p:grpSpPr>
        <p:sp>
          <p:nvSpPr>
            <p:cNvPr id="28" name="TextBox 27"/>
            <p:cNvSpPr txBox="1"/>
            <p:nvPr/>
          </p:nvSpPr>
          <p:spPr>
            <a:xfrm>
              <a:off x="928662" y="5896293"/>
              <a:ext cx="3429024"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特殊的线性表</a:t>
              </a:r>
              <a:r>
                <a:rPr lang="en-US" altLang="zh-CN">
                  <a:latin typeface="Consolas" pitchFamily="49" charset="0"/>
                  <a:ea typeface="楷体" pitchFamily="49" charset="-122"/>
                  <a:cs typeface="Consolas" pitchFamily="49" charset="0"/>
                </a:rPr>
                <a:t>—</a:t>
              </a:r>
              <a:r>
                <a:rPr lang="zh-CN" altLang="en-US">
                  <a:latin typeface="Consolas" pitchFamily="49" charset="0"/>
                  <a:ea typeface="楷体" pitchFamily="49" charset="-122"/>
                  <a:cs typeface="Consolas" pitchFamily="49" charset="0"/>
                </a:rPr>
                <a:t>有序表</a:t>
              </a:r>
            </a:p>
          </p:txBody>
        </p:sp>
        <p:sp>
          <p:nvSpPr>
            <p:cNvPr id="29" name="下箭头 28"/>
            <p:cNvSpPr/>
            <p:nvPr/>
          </p:nvSpPr>
          <p:spPr>
            <a:xfrm>
              <a:off x="2571736" y="5568306"/>
              <a:ext cx="142876" cy="25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grpSp>
        <p:nvGrpSpPr>
          <p:cNvPr id="36" name="组合 35"/>
          <p:cNvGrpSpPr/>
          <p:nvPr/>
        </p:nvGrpSpPr>
        <p:grpSpPr>
          <a:xfrm>
            <a:off x="428596" y="2428868"/>
            <a:ext cx="1928826" cy="1779456"/>
            <a:chOff x="428596" y="2428868"/>
            <a:chExt cx="1928826" cy="1779456"/>
          </a:xfrm>
        </p:grpSpPr>
        <p:sp>
          <p:nvSpPr>
            <p:cNvPr id="9" name="TextBox 8"/>
            <p:cNvSpPr txBox="1"/>
            <p:nvPr/>
          </p:nvSpPr>
          <p:spPr>
            <a:xfrm>
              <a:off x="428596" y="2786058"/>
              <a:ext cx="192882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顺序存储结构</a:t>
              </a:r>
            </a:p>
          </p:txBody>
        </p:sp>
        <p:sp>
          <p:nvSpPr>
            <p:cNvPr id="10" name="TextBox 9"/>
            <p:cNvSpPr txBox="1"/>
            <p:nvPr/>
          </p:nvSpPr>
          <p:spPr>
            <a:xfrm>
              <a:off x="500034" y="3500438"/>
              <a:ext cx="1785950" cy="707886"/>
            </a:xfrm>
            <a:prstGeom prst="rect">
              <a:avLst/>
            </a:prstGeom>
            <a:noFill/>
          </p:spPr>
          <p:txBody>
            <a:bodyPr wrap="square" rtlCol="0">
              <a:spAutoFit/>
            </a:bodyPr>
            <a:lstStyle/>
            <a:p>
              <a:r>
                <a:rPr lang="zh-CN" altLang="en-US">
                  <a:latin typeface="仿宋" pitchFamily="49" charset="-122"/>
                  <a:ea typeface="仿宋" pitchFamily="49" charset="-122"/>
                  <a:cs typeface="Consolas" pitchFamily="49" charset="0"/>
                </a:rPr>
                <a:t>顺序表中基本运算的实现</a:t>
              </a:r>
            </a:p>
          </p:txBody>
        </p:sp>
        <p:cxnSp>
          <p:nvCxnSpPr>
            <p:cNvPr id="22" name="直接箭头连接符 21"/>
            <p:cNvCxnSpPr>
              <a:stCxn id="10" idx="0"/>
              <a:endCxn id="9" idx="2"/>
            </p:cNvCxnSpPr>
            <p:nvPr/>
          </p:nvCxnSpPr>
          <p:spPr>
            <a:xfrm rot="5400000" flipH="1" flipV="1">
              <a:off x="1235874" y="3343303"/>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1571604" y="2428868"/>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857620" y="2428868"/>
            <a:ext cx="3429024" cy="757300"/>
            <a:chOff x="3857620" y="2428868"/>
            <a:chExt cx="3429024" cy="757300"/>
          </a:xfrm>
        </p:grpSpPr>
        <p:sp>
          <p:nvSpPr>
            <p:cNvPr id="12" name="TextBox 11"/>
            <p:cNvSpPr txBox="1"/>
            <p:nvPr/>
          </p:nvSpPr>
          <p:spPr>
            <a:xfrm>
              <a:off x="5072066" y="2786058"/>
              <a:ext cx="221457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链式存储结构</a:t>
              </a:r>
            </a:p>
          </p:txBody>
        </p:sp>
        <p:cxnSp>
          <p:nvCxnSpPr>
            <p:cNvPr id="33" name="直接箭头连接符 32"/>
            <p:cNvCxnSpPr/>
            <p:nvPr/>
          </p:nvCxnSpPr>
          <p:spPr>
            <a:xfrm>
              <a:off x="3857620" y="2428868"/>
              <a:ext cx="1214446"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143240" y="3214686"/>
            <a:ext cx="2143140" cy="1708018"/>
            <a:chOff x="3143240" y="3214686"/>
            <a:chExt cx="2143140" cy="1708018"/>
          </a:xfrm>
        </p:grpSpPr>
        <p:sp>
          <p:nvSpPr>
            <p:cNvPr id="13" name="TextBox 12"/>
            <p:cNvSpPr txBox="1"/>
            <p:nvPr/>
          </p:nvSpPr>
          <p:spPr>
            <a:xfrm>
              <a:off x="3428992"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单链表</a:t>
              </a:r>
            </a:p>
          </p:txBody>
        </p:sp>
        <p:sp>
          <p:nvSpPr>
            <p:cNvPr id="16" name="TextBox 15"/>
            <p:cNvSpPr txBox="1"/>
            <p:nvPr/>
          </p:nvSpPr>
          <p:spPr>
            <a:xfrm>
              <a:off x="3143240" y="4214818"/>
              <a:ext cx="1785950" cy="707886"/>
            </a:xfrm>
            <a:prstGeom prst="rect">
              <a:avLst/>
            </a:prstGeom>
            <a:noFill/>
          </p:spPr>
          <p:txBody>
            <a:bodyPr wrap="square" rtlCol="0">
              <a:spAutoFit/>
            </a:bodyPr>
            <a:lstStyle/>
            <a:p>
              <a:r>
                <a:rPr lang="zh-CN" altLang="en-US">
                  <a:latin typeface="仿宋" pitchFamily="49" charset="-122"/>
                  <a:ea typeface="仿宋" pitchFamily="49" charset="-122"/>
                  <a:cs typeface="Consolas" pitchFamily="49" charset="0"/>
                </a:rPr>
                <a:t>单链表中基本运算的实现</a:t>
              </a:r>
            </a:p>
          </p:txBody>
        </p:sp>
        <p:cxnSp>
          <p:nvCxnSpPr>
            <p:cNvPr id="23" name="直接箭头连接符 22"/>
            <p:cNvCxnSpPr/>
            <p:nvPr/>
          </p:nvCxnSpPr>
          <p:spPr>
            <a:xfrm rot="5400000" flipH="1" flipV="1">
              <a:off x="3923531" y="412832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flipV="1">
              <a:off x="4714876" y="3214686"/>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143504" y="3214686"/>
            <a:ext cx="1785950" cy="1708018"/>
            <a:chOff x="5143504" y="3214686"/>
            <a:chExt cx="1785950" cy="1708018"/>
          </a:xfrm>
        </p:grpSpPr>
        <p:sp>
          <p:nvSpPr>
            <p:cNvPr id="14" name="TextBox 13"/>
            <p:cNvSpPr txBox="1"/>
            <p:nvPr/>
          </p:nvSpPr>
          <p:spPr>
            <a:xfrm>
              <a:off x="542925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双链表</a:t>
              </a:r>
            </a:p>
          </p:txBody>
        </p:sp>
        <p:sp>
          <p:nvSpPr>
            <p:cNvPr id="17" name="TextBox 16"/>
            <p:cNvSpPr txBox="1"/>
            <p:nvPr/>
          </p:nvSpPr>
          <p:spPr>
            <a:xfrm>
              <a:off x="5143504" y="4214818"/>
              <a:ext cx="1785950" cy="707886"/>
            </a:xfrm>
            <a:prstGeom prst="rect">
              <a:avLst/>
            </a:prstGeom>
            <a:noFill/>
          </p:spPr>
          <p:txBody>
            <a:bodyPr wrap="square" rtlCol="0">
              <a:spAutoFit/>
            </a:bodyPr>
            <a:lstStyle/>
            <a:p>
              <a:r>
                <a:rPr lang="zh-CN" altLang="en-US">
                  <a:latin typeface="仿宋" pitchFamily="49" charset="-122"/>
                  <a:ea typeface="仿宋" pitchFamily="49" charset="-122"/>
                  <a:cs typeface="Consolas" pitchFamily="49" charset="0"/>
                </a:rPr>
                <a:t>双链表中基本运算的实现</a:t>
              </a:r>
            </a:p>
          </p:txBody>
        </p:sp>
        <p:cxnSp>
          <p:nvCxnSpPr>
            <p:cNvPr id="24" name="直接箭头连接符 23"/>
            <p:cNvCxnSpPr/>
            <p:nvPr/>
          </p:nvCxnSpPr>
          <p:spPr>
            <a:xfrm rot="5400000" flipH="1" flipV="1">
              <a:off x="5914269" y="41108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5893603" y="3393281"/>
              <a:ext cx="35719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72330" y="3214686"/>
            <a:ext cx="1785950" cy="1708018"/>
            <a:chOff x="7072330" y="3214686"/>
            <a:chExt cx="1785950" cy="1708018"/>
          </a:xfrm>
        </p:grpSpPr>
        <p:sp>
          <p:nvSpPr>
            <p:cNvPr id="15" name="TextBox 14"/>
            <p:cNvSpPr txBox="1"/>
            <p:nvPr/>
          </p:nvSpPr>
          <p:spPr>
            <a:xfrm>
              <a:off x="721520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latin typeface="Consolas" pitchFamily="49" charset="0"/>
                  <a:ea typeface="楷体" pitchFamily="49" charset="-122"/>
                  <a:cs typeface="Consolas" pitchFamily="49" charset="0"/>
                </a:rPr>
                <a:t>循环链表</a:t>
              </a:r>
            </a:p>
          </p:txBody>
        </p:sp>
        <p:sp>
          <p:nvSpPr>
            <p:cNvPr id="18" name="TextBox 17"/>
            <p:cNvSpPr txBox="1"/>
            <p:nvPr/>
          </p:nvSpPr>
          <p:spPr>
            <a:xfrm>
              <a:off x="7072330" y="4214818"/>
              <a:ext cx="1785950" cy="707886"/>
            </a:xfrm>
            <a:prstGeom prst="rect">
              <a:avLst/>
            </a:prstGeom>
            <a:noFill/>
          </p:spPr>
          <p:txBody>
            <a:bodyPr wrap="square" rtlCol="0">
              <a:spAutoFit/>
            </a:bodyPr>
            <a:lstStyle/>
            <a:p>
              <a:r>
                <a:rPr lang="zh-CN" altLang="en-US">
                  <a:latin typeface="仿宋" pitchFamily="49" charset="-122"/>
                  <a:ea typeface="仿宋" pitchFamily="49" charset="-122"/>
                  <a:cs typeface="Consolas" pitchFamily="49" charset="0"/>
                </a:rPr>
                <a:t>循环链表中基本运算的实现</a:t>
              </a:r>
            </a:p>
          </p:txBody>
        </p:sp>
        <p:cxnSp>
          <p:nvCxnSpPr>
            <p:cNvPr id="25" name="直接箭头连接符 24"/>
            <p:cNvCxnSpPr/>
            <p:nvPr/>
          </p:nvCxnSpPr>
          <p:spPr>
            <a:xfrm rot="5400000" flipH="1" flipV="1">
              <a:off x="7771656" y="40981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72330" y="3214686"/>
              <a:ext cx="642942"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a:off x="3929058" y="1355384"/>
            <a:ext cx="428628" cy="19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4090578"/>
            <a:ext cx="6000792" cy="33855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000">
                <a:solidFill>
                  <a:srgbClr val="0000FF"/>
                </a:solidFill>
                <a:latin typeface="Consolas" pitchFamily="49" charset="0"/>
                <a:ea typeface="楷体" pitchFamily="49" charset="-122"/>
                <a:cs typeface="Consolas" pitchFamily="49" charset="0"/>
              </a:rPr>
              <a:t>画出其逻辑结构表示，指出是什么类型？</a:t>
            </a:r>
          </a:p>
        </p:txBody>
      </p:sp>
      <p:sp>
        <p:nvSpPr>
          <p:cNvPr id="6" name="TextBox 5"/>
          <p:cNvSpPr txBox="1"/>
          <p:nvPr/>
        </p:nvSpPr>
        <p:spPr>
          <a:xfrm>
            <a:off x="642910" y="500042"/>
            <a:ext cx="7500990" cy="329587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indent="266700" algn="just">
              <a:lnSpc>
                <a:spcPct val="100000"/>
              </a:lnSpc>
            </a:pPr>
            <a:r>
              <a:rPr lang="en-US" altLang="zh-CN" sz="2000" dirty="0">
                <a:solidFill>
                  <a:srgbClr val="FF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有一种数据结构</a:t>
            </a:r>
            <a:r>
              <a:rPr lang="en-US" altLang="zh-CN" sz="2000" dirty="0">
                <a:solidFill>
                  <a:srgbClr val="0000FF"/>
                </a:solidFill>
                <a:latin typeface="Consolas" pitchFamily="49" charset="0"/>
                <a:ea typeface="楷体" pitchFamily="49" charset="-122"/>
                <a:cs typeface="Consolas" pitchFamily="49" charset="0"/>
              </a:rPr>
              <a:t>B2=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），其中</a:t>
            </a:r>
          </a:p>
          <a:p>
            <a:pPr indent="266700" algn="just">
              <a:lnSpc>
                <a:spcPct val="100000"/>
              </a:lnSpc>
            </a:pPr>
            <a:r>
              <a:rPr lang="en-US" altLang="zh-CN" sz="2000" i="1" dirty="0">
                <a:solidFill>
                  <a:srgbClr val="0000FF"/>
                </a:solidFill>
                <a:latin typeface="Consolas" pitchFamily="49" charset="0"/>
                <a:ea typeface="楷体" pitchFamily="49" charset="-122"/>
                <a:cs typeface="Consolas" pitchFamily="49" charset="0"/>
              </a:rPr>
              <a:t>  D</a:t>
            </a:r>
            <a:r>
              <a:rPr lang="en-US" altLang="zh-CN" sz="2000" dirty="0">
                <a:solidFill>
                  <a:srgbClr val="0000FF"/>
                </a:solidFill>
                <a:latin typeface="Consolas" pitchFamily="49" charset="0"/>
                <a:ea typeface="楷体" pitchFamily="49" charset="-122"/>
                <a:cs typeface="Consolas" pitchFamily="49" charset="0"/>
              </a:rPr>
              <a:t>={48</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64</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57</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82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75}</a:t>
            </a:r>
          </a:p>
          <a:p>
            <a:pPr indent="266700" algn="just">
              <a:lnSpc>
                <a:spcPct val="100000"/>
              </a:lnSpc>
            </a:pPr>
            <a:r>
              <a:rPr lang="en-US" altLang="zh-CN" sz="2000" i="1" dirty="0">
                <a:solidFill>
                  <a:srgbClr val="0000FF"/>
                </a:solidFill>
                <a:latin typeface="Consolas" pitchFamily="49" charset="0"/>
                <a:ea typeface="楷体" pitchFamily="49" charset="-122"/>
                <a:cs typeface="Consolas" pitchFamily="49" charset="0"/>
              </a:rPr>
              <a:t>  R</a:t>
            </a:r>
            <a:r>
              <a:rPr lang="en-US" altLang="zh-CN" sz="2000" dirty="0">
                <a:solidFill>
                  <a:srgbClr val="0000FF"/>
                </a:solidFill>
                <a:latin typeface="Consolas" pitchFamily="49" charset="0"/>
                <a:ea typeface="楷体" pitchFamily="49" charset="-122"/>
                <a:cs typeface="Consolas" pitchFamily="49" charset="0"/>
              </a:rPr>
              <a:t>={r</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r</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p>
          <a:p>
            <a:pPr indent="266700" algn="just">
              <a:lnSpc>
                <a:spcPct val="100000"/>
              </a:lnSpc>
            </a:pPr>
            <a:r>
              <a:rPr lang="en-US" altLang="zh-CN" sz="2000" dirty="0">
                <a:solidFill>
                  <a:srgbClr val="FF0000"/>
                </a:solidFill>
                <a:latin typeface="Consolas" pitchFamily="49" charset="0"/>
                <a:ea typeface="楷体" pitchFamily="49" charset="-122"/>
                <a:cs typeface="Consolas" pitchFamily="49" charset="0"/>
              </a:rPr>
              <a:t>  r</a:t>
            </a:r>
            <a:r>
              <a:rPr lang="en-US" altLang="zh-CN" sz="2000" baseline="-25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={&lt;25</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36&gt;</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&lt;36</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48&gt;</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&lt;48</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57&gt;</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&lt;57</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64&gt;</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 </a:t>
            </a:r>
          </a:p>
          <a:p>
            <a:pPr indent="266700" algn="just">
              <a:lnSpc>
                <a:spcPct val="100000"/>
              </a:lnSpc>
            </a:pPr>
            <a:r>
              <a:rPr lang="en-US" altLang="zh-CN" sz="2000" dirty="0">
                <a:solidFill>
                  <a:srgbClr val="FF0000"/>
                </a:solidFill>
                <a:latin typeface="Consolas" pitchFamily="49" charset="0"/>
                <a:ea typeface="楷体" pitchFamily="49" charset="-122"/>
                <a:cs typeface="Consolas" pitchFamily="49" charset="0"/>
              </a:rPr>
              <a:t>      &lt;64</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75&gt;</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&lt;75</a:t>
            </a:r>
            <a:r>
              <a:rPr lang="zh-CN" altLang="en-US" sz="2000" dirty="0">
                <a:solidFill>
                  <a:srgbClr val="FF0000"/>
                </a:solidFill>
                <a:latin typeface="Consolas" pitchFamily="49" charset="0"/>
                <a:ea typeface="楷体" pitchFamily="49" charset="-122"/>
                <a:cs typeface="Consolas" pitchFamily="49" charset="0"/>
              </a:rPr>
              <a:t>，</a:t>
            </a:r>
            <a:r>
              <a:rPr lang="en-US" altLang="zh-CN" sz="2000" dirty="0">
                <a:solidFill>
                  <a:srgbClr val="FF0000"/>
                </a:solidFill>
                <a:latin typeface="Consolas" pitchFamily="49" charset="0"/>
                <a:ea typeface="楷体" pitchFamily="49" charset="-122"/>
                <a:cs typeface="Consolas" pitchFamily="49" charset="0"/>
              </a:rPr>
              <a:t>82&gt;}</a:t>
            </a:r>
          </a:p>
          <a:p>
            <a:pPr indent="266700" algn="just">
              <a:lnSpc>
                <a:spcPct val="100000"/>
              </a:lnSpc>
            </a:pPr>
            <a:r>
              <a:rPr lang="en-US" altLang="zh-CN" sz="2000" dirty="0">
                <a:solidFill>
                  <a:srgbClr val="00B050"/>
                </a:solidFill>
                <a:latin typeface="Consolas" pitchFamily="49" charset="0"/>
                <a:ea typeface="楷体" pitchFamily="49" charset="-122"/>
                <a:cs typeface="Consolas" pitchFamily="49" charset="0"/>
              </a:rPr>
              <a:t>  r</a:t>
            </a:r>
            <a:r>
              <a:rPr lang="en-US" altLang="zh-CN" sz="2000" baseline="-25000" dirty="0">
                <a:solidFill>
                  <a:srgbClr val="00B050"/>
                </a:solidFill>
                <a:latin typeface="Consolas" pitchFamily="49" charset="0"/>
                <a:ea typeface="楷体" pitchFamily="49" charset="-122"/>
                <a:cs typeface="Consolas" pitchFamily="49" charset="0"/>
              </a:rPr>
              <a:t>2</a:t>
            </a:r>
            <a:r>
              <a:rPr lang="en-US" altLang="zh-CN" sz="2000" dirty="0">
                <a:solidFill>
                  <a:srgbClr val="00B050"/>
                </a:solidFill>
                <a:latin typeface="Consolas" pitchFamily="49" charset="0"/>
                <a:ea typeface="楷体" pitchFamily="49" charset="-122"/>
                <a:cs typeface="Consolas" pitchFamily="49" charset="0"/>
              </a:rPr>
              <a:t>={&lt;48</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25&gt;</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&lt;48</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64&gt;</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&lt;64</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57&gt;</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&lt;64</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82&gt;</a:t>
            </a:r>
            <a:r>
              <a:rPr lang="zh-CN" altLang="en-US" sz="2000" dirty="0">
                <a:solidFill>
                  <a:srgbClr val="00B050"/>
                </a:solidFill>
                <a:latin typeface="Consolas" pitchFamily="49" charset="0"/>
                <a:ea typeface="楷体" pitchFamily="49" charset="-122"/>
                <a:cs typeface="Consolas" pitchFamily="49" charset="0"/>
              </a:rPr>
              <a:t>，</a:t>
            </a:r>
            <a:endParaRPr lang="en-US" altLang="zh-CN" sz="2000" dirty="0">
              <a:solidFill>
                <a:srgbClr val="00B050"/>
              </a:solidFill>
              <a:latin typeface="Consolas" pitchFamily="49" charset="0"/>
              <a:ea typeface="楷体" pitchFamily="49" charset="-122"/>
              <a:cs typeface="Consolas" pitchFamily="49" charset="0"/>
            </a:endParaRPr>
          </a:p>
          <a:p>
            <a:pPr indent="266700" algn="just">
              <a:lnSpc>
                <a:spcPct val="100000"/>
              </a:lnSpc>
            </a:pPr>
            <a:r>
              <a:rPr lang="en-US" altLang="zh-CN" sz="2000" dirty="0">
                <a:solidFill>
                  <a:srgbClr val="00B050"/>
                </a:solidFill>
                <a:latin typeface="Consolas" pitchFamily="49" charset="0"/>
                <a:ea typeface="楷体" pitchFamily="49" charset="-122"/>
                <a:cs typeface="Consolas" pitchFamily="49" charset="0"/>
              </a:rPr>
              <a:t>      &lt;25</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36&gt;</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&lt;82</a:t>
            </a:r>
            <a:r>
              <a:rPr lang="zh-CN" altLang="en-US" sz="2000" dirty="0">
                <a:solidFill>
                  <a:srgbClr val="00B050"/>
                </a:solidFill>
                <a:latin typeface="Consolas" pitchFamily="49" charset="0"/>
                <a:ea typeface="楷体" pitchFamily="49" charset="-122"/>
                <a:cs typeface="Consolas" pitchFamily="49" charset="0"/>
              </a:rPr>
              <a:t>，</a:t>
            </a:r>
            <a:r>
              <a:rPr lang="en-US" altLang="zh-CN" sz="2000" dirty="0">
                <a:solidFill>
                  <a:srgbClr val="00B050"/>
                </a:solidFill>
                <a:latin typeface="Consolas" pitchFamily="49" charset="0"/>
                <a:ea typeface="楷体" pitchFamily="49" charset="-122"/>
                <a:cs typeface="Consolas" pitchFamily="49" charset="0"/>
              </a:rPr>
              <a:t>75&gt;}</a:t>
            </a: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2</a:t>
            </a:fld>
            <a:r>
              <a:rPr lang="en-US" altLang="zh-CN"/>
              <a:t>/43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3500462" cy="400110"/>
          </a:xfrm>
          <a:prstGeom prst="rect">
            <a:avLst/>
          </a:prstGeom>
          <a:noFill/>
        </p:spPr>
        <p:txBody>
          <a:bodyPr wrap="square" rtlCol="0">
            <a:spAutoFit/>
          </a:bodyPr>
          <a:lstStyle/>
          <a:p>
            <a:pPr algn="l"/>
            <a:r>
              <a:rPr lang="zh-CN" altLang="en-US">
                <a:latin typeface="楷体" pitchFamily="49" charset="-122"/>
                <a:ea typeface="楷体" pitchFamily="49" charset="-122"/>
              </a:rPr>
              <a:t>线性表重要的知识点：</a:t>
            </a:r>
          </a:p>
        </p:txBody>
      </p:sp>
      <p:sp>
        <p:nvSpPr>
          <p:cNvPr id="3" name="TextBox 2"/>
          <p:cNvSpPr txBox="1"/>
          <p:nvPr/>
        </p:nvSpPr>
        <p:spPr>
          <a:xfrm>
            <a:off x="857224" y="1214422"/>
            <a:ext cx="6143668" cy="2165341"/>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252000" tIns="216000" rIns="252000" bIns="252000" rtlCol="0">
            <a:spAutoFit/>
          </a:bodyPr>
          <a:lstStyle/>
          <a:p>
            <a:pPr marL="457200" indent="-457200" algn="l">
              <a:buBlip>
                <a:blip r:embed="rId2"/>
              </a:buBlip>
            </a:pPr>
            <a:r>
              <a:rPr lang="zh-CN" altLang="en-US">
                <a:solidFill>
                  <a:srgbClr val="0000FF"/>
                </a:solidFill>
                <a:latin typeface="仿宋" pitchFamily="49" charset="-122"/>
                <a:ea typeface="仿宋" pitchFamily="49" charset="-122"/>
              </a:rPr>
              <a:t>线性表两类存储结构的差异。</a:t>
            </a:r>
            <a:endParaRPr lang="en-US" altLang="zh-CN">
              <a:solidFill>
                <a:srgbClr val="0000FF"/>
              </a:solidFill>
              <a:latin typeface="仿宋" pitchFamily="49" charset="-122"/>
              <a:ea typeface="仿宋" pitchFamily="49" charset="-122"/>
            </a:endParaRPr>
          </a:p>
          <a:p>
            <a:pPr marL="457200" indent="-457200" algn="l">
              <a:buBlip>
                <a:blip r:embed="rId2"/>
              </a:buBlip>
            </a:pPr>
            <a:r>
              <a:rPr lang="zh-CN" altLang="en-US">
                <a:solidFill>
                  <a:srgbClr val="0000FF"/>
                </a:solidFill>
                <a:latin typeface="仿宋" pitchFamily="49" charset="-122"/>
                <a:ea typeface="仿宋" pitchFamily="49" charset="-122"/>
              </a:rPr>
              <a:t>每种存储结构中基本运算的实现算法。</a:t>
            </a:r>
            <a:endParaRPr lang="en-US" altLang="zh-CN">
              <a:solidFill>
                <a:srgbClr val="0000FF"/>
              </a:solidFill>
              <a:latin typeface="仿宋" pitchFamily="49" charset="-122"/>
              <a:ea typeface="仿宋" pitchFamily="49" charset="-122"/>
            </a:endParaRPr>
          </a:p>
          <a:p>
            <a:pPr marL="457200" indent="-457200" algn="l">
              <a:buBlip>
                <a:blip r:embed="rId2"/>
              </a:buBlip>
            </a:pPr>
            <a:r>
              <a:rPr lang="zh-CN" altLang="en-US">
                <a:solidFill>
                  <a:srgbClr val="0000FF"/>
                </a:solidFill>
                <a:latin typeface="仿宋" pitchFamily="49" charset="-122"/>
                <a:ea typeface="仿宋" pitchFamily="49" charset="-122"/>
              </a:rPr>
              <a:t>利用线性表求解实际问题。</a:t>
            </a:r>
            <a:endParaRPr lang="en-US" altLang="zh-CN">
              <a:solidFill>
                <a:srgbClr val="0000FF"/>
              </a:solidFill>
              <a:latin typeface="仿宋" pitchFamily="49" charset="-122"/>
              <a:ea typeface="仿宋" pitchFamily="49" charset="-122"/>
            </a:endParaRPr>
          </a:p>
          <a:p>
            <a:pPr marL="457200" indent="-457200" algn="l">
              <a:buBlip>
                <a:blip r:embed="rId2"/>
              </a:buBlip>
            </a:pPr>
            <a:r>
              <a:rPr lang="zh-CN" altLang="en-US">
                <a:solidFill>
                  <a:srgbClr val="0000FF"/>
                </a:solidFill>
                <a:latin typeface="仿宋" pitchFamily="49" charset="-122"/>
                <a:ea typeface="仿宋" pitchFamily="49" charset="-122"/>
              </a:rPr>
              <a:t>利用有序表特性设计高效算法。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9750" y="2225283"/>
            <a:ext cx="8032778" cy="957250"/>
          </a:xfrm>
          <a:prstGeom prst="rect">
            <a:avLst/>
          </a:prstGeom>
          <a:noFill/>
          <a:ln w="9525">
            <a:noFill/>
            <a:miter lim="800000"/>
            <a:headEnd/>
            <a:tailEnd/>
          </a:ln>
          <a:effectLst/>
        </p:spPr>
        <p:txBody>
          <a:bodyPr wrap="square">
            <a:spAutoFit/>
          </a:bodyPr>
          <a:lstStyle/>
          <a:p>
            <a:pPr algn="l">
              <a:lnSpc>
                <a:spcPct val="150000"/>
              </a:lnSpc>
            </a:pPr>
            <a:r>
              <a:rPr kumimoji="1" lang="en-US" altLang="zh-CN" dirty="0">
                <a:ea typeface="楷体" pitchFamily="49" charset="-122"/>
                <a:cs typeface="Times New Roman" pitchFamily="18" charset="0"/>
              </a:rPr>
              <a:t>        </a:t>
            </a:r>
            <a:r>
              <a:rPr kumimoji="1" lang="zh-CN" altLang="en-US" dirty="0">
                <a:ea typeface="楷体" pitchFamily="49" charset="-122"/>
                <a:cs typeface="Times New Roman" pitchFamily="18" charset="0"/>
              </a:rPr>
              <a:t>线性表的顺序存储结构：把线性表中的所有</a:t>
            </a:r>
            <a:r>
              <a:rPr kumimoji="1" lang="zh-CN" altLang="en-US">
                <a:ea typeface="楷体" pitchFamily="49" charset="-122"/>
                <a:cs typeface="Times New Roman" pitchFamily="18" charset="0"/>
              </a:rPr>
              <a:t>元素按照顺序存储方法进行存储。</a:t>
            </a:r>
            <a:endParaRPr kumimoji="1" lang="en-US" altLang="zh-CN">
              <a:ea typeface="楷体" pitchFamily="49" charset="-122"/>
              <a:cs typeface="Times New Roman" pitchFamily="18" charset="0"/>
            </a:endParaRPr>
          </a:p>
        </p:txBody>
      </p:sp>
      <p:sp>
        <p:nvSpPr>
          <p:cNvPr id="7174" name="Text Box 6" descr="蓝色面巾纸"/>
          <p:cNvSpPr txBox="1">
            <a:spLocks noChangeArrowheads="1"/>
          </p:cNvSpPr>
          <p:nvPr/>
        </p:nvSpPr>
        <p:spPr bwMode="auto">
          <a:xfrm>
            <a:off x="500034" y="1428736"/>
            <a:ext cx="5429288" cy="51473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2.2.1  </a:t>
            </a:r>
            <a:r>
              <a:rPr kumimoji="1"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线性表的顺序存储</a:t>
            </a:r>
            <a:r>
              <a:rPr kumimoji="1" lang="en-US" altLang="zh-CN"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kumimoji="1"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a:t>
            </a:r>
            <a:endParaRPr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 Box 4" descr="画布">
            <a:hlinkClick r:id="rId3" action="ppaction://hlinksldjump"/>
          </p:cNvPr>
          <p:cNvSpPr txBox="1">
            <a:spLocks noChangeArrowheads="1"/>
          </p:cNvSpPr>
          <p:nvPr/>
        </p:nvSpPr>
        <p:spPr bwMode="auto">
          <a:xfrm>
            <a:off x="1357290" y="357166"/>
            <a:ext cx="5429288"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2.2  </a:t>
            </a:r>
            <a:r>
              <a:rPr kumimoji="1" lang="zh-CN" altLang="en-US" sz="2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性表的顺序存储结构</a:t>
            </a:r>
          </a:p>
        </p:txBody>
      </p:sp>
      <p:sp>
        <p:nvSpPr>
          <p:cNvPr id="5" name="TextBox 4"/>
          <p:cNvSpPr txBox="1"/>
          <p:nvPr/>
        </p:nvSpPr>
        <p:spPr>
          <a:xfrm>
            <a:off x="285720" y="4071942"/>
            <a:ext cx="8143932" cy="496290"/>
          </a:xfrm>
          <a:prstGeom prst="rect">
            <a:avLst/>
          </a:prstGeom>
          <a:noFill/>
          <a:scene3d>
            <a:camera prst="perspectiveLeft"/>
            <a:lightRig rig="threePt" dir="t"/>
          </a:scene3d>
        </p:spPr>
        <p:txBody>
          <a:bodyPr wrap="square" rtlCol="0">
            <a:spAutoFit/>
          </a:bodyPr>
          <a:lstStyle/>
          <a:p>
            <a:pPr algn="l">
              <a:lnSpc>
                <a:spcPct val="150000"/>
              </a:lnSpc>
            </a:pPr>
            <a:r>
              <a:rPr kumimoji="1" lang="zh-CN" altLang="en-US">
                <a:ea typeface="楷体" pitchFamily="49" charset="-122"/>
                <a:cs typeface="Times New Roman" pitchFamily="18" charset="0"/>
              </a:rPr>
              <a:t>按逻辑顺序依次存储到存储器中</a:t>
            </a:r>
            <a:r>
              <a:rPr kumimoji="1" lang="zh-CN" altLang="en-US">
                <a:solidFill>
                  <a:srgbClr val="FF00FF"/>
                </a:solidFill>
                <a:latin typeface="微软雅黑" pitchFamily="34" charset="-122"/>
                <a:ea typeface="微软雅黑" pitchFamily="34" charset="-122"/>
                <a:cs typeface="Times New Roman" pitchFamily="18" charset="0"/>
              </a:rPr>
              <a:t>一片连续的存储空间</a:t>
            </a:r>
            <a:r>
              <a:rPr kumimoji="1" lang="zh-CN" altLang="en-US">
                <a:ea typeface="楷体" pitchFamily="49" charset="-122"/>
                <a:cs typeface="Times New Roman" pitchFamily="18" charset="0"/>
              </a:rPr>
              <a:t>中。</a:t>
            </a:r>
            <a:endParaRPr lang="zh-CN" altLang="en-US"/>
          </a:p>
        </p:txBody>
      </p:sp>
      <p:sp>
        <p:nvSpPr>
          <p:cNvPr id="7" name="下箭头 6"/>
          <p:cNvSpPr/>
          <p:nvPr/>
        </p:nvSpPr>
        <p:spPr>
          <a:xfrm>
            <a:off x="3929058" y="3429000"/>
            <a:ext cx="28800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0" y="3024188"/>
            <a:ext cx="184731" cy="400110"/>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75459" name="Rectangle 3"/>
          <p:cNvSpPr>
            <a:spLocks noChangeArrowheads="1"/>
          </p:cNvSpPr>
          <p:nvPr/>
        </p:nvSpPr>
        <p:spPr bwMode="auto">
          <a:xfrm>
            <a:off x="3500430" y="620713"/>
            <a:ext cx="3294080" cy="93662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dirty="0">
                <a:solidFill>
                  <a:srgbClr val="FF00FF"/>
                </a:solidFill>
                <a:latin typeface="Consolas" pitchFamily="49" charset="0"/>
                <a:ea typeface="楷体" pitchFamily="49" charset="-122"/>
                <a:cs typeface="Consolas" pitchFamily="49" charset="0"/>
              </a:rPr>
              <a:t>线性表</a:t>
            </a:r>
          </a:p>
          <a:p>
            <a:r>
              <a:rPr kumimoji="1" lang="en-US" altLang="zh-CN">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baseline="-25000">
                <a:solidFill>
                  <a:srgbClr val="3333FF"/>
                </a:solidFill>
                <a:latin typeface="Consolas" pitchFamily="49" charset="0"/>
                <a:ea typeface="楷体" pitchFamily="49" charset="-122"/>
                <a:cs typeface="Consolas" pitchFamily="49" charset="0"/>
              </a:rPr>
              <a:t>1</a:t>
            </a:r>
            <a:r>
              <a:rPr kumimoji="1" lang="zh-CN" altLang="en-US">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baseline="-25000">
                <a:solidFill>
                  <a:srgbClr val="3333FF"/>
                </a:solidFill>
                <a:latin typeface="Consolas" pitchFamily="49" charset="0"/>
                <a:ea typeface="楷体" pitchFamily="49" charset="-122"/>
                <a:cs typeface="Consolas" pitchFamily="49" charset="0"/>
              </a:rPr>
              <a:t>2</a:t>
            </a:r>
            <a:r>
              <a:rPr kumimoji="1" lang="zh-CN" altLang="en-US">
                <a:solidFill>
                  <a:srgbClr val="3333FF"/>
                </a:solidFill>
                <a:latin typeface="Consolas" pitchFamily="49" charset="0"/>
                <a:ea typeface="楷体" pitchFamily="49" charset="-122"/>
                <a:cs typeface="Consolas" pitchFamily="49" charset="0"/>
              </a:rPr>
              <a:t>，</a:t>
            </a:r>
            <a:r>
              <a:rPr kumimoji="1" lang="en-US" altLang="zh-CN">
                <a:solidFill>
                  <a:srgbClr val="3333FF"/>
                </a:solidFill>
                <a:latin typeface="+mn-ea"/>
                <a:cs typeface="Consolas" pitchFamily="49" charset="0"/>
              </a:rPr>
              <a:t>…</a:t>
            </a:r>
            <a:r>
              <a:rPr kumimoji="1" lang="zh-CN" altLang="en-US">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i="1" baseline="-25000">
                <a:solidFill>
                  <a:srgbClr val="3333FF"/>
                </a:solidFill>
                <a:latin typeface="Consolas" pitchFamily="49" charset="0"/>
                <a:ea typeface="楷体" pitchFamily="49" charset="-122"/>
                <a:cs typeface="Consolas" pitchFamily="49" charset="0"/>
              </a:rPr>
              <a:t>i</a:t>
            </a:r>
            <a:r>
              <a:rPr kumimoji="1" lang="zh-CN" altLang="en-US">
                <a:solidFill>
                  <a:srgbClr val="3333FF"/>
                </a:solidFill>
                <a:latin typeface="Consolas" pitchFamily="49" charset="0"/>
                <a:ea typeface="楷体" pitchFamily="49" charset="-122"/>
                <a:cs typeface="Consolas" pitchFamily="49" charset="0"/>
              </a:rPr>
              <a:t>，</a:t>
            </a:r>
            <a:r>
              <a:rPr kumimoji="1" lang="en-US" altLang="zh-CN">
                <a:solidFill>
                  <a:srgbClr val="3333FF"/>
                </a:solidFill>
                <a:latin typeface="+mn-ea"/>
                <a:cs typeface="Consolas" pitchFamily="49" charset="0"/>
              </a:rPr>
              <a:t>…</a:t>
            </a:r>
            <a:r>
              <a:rPr kumimoji="1" lang="zh-CN" altLang="en-US">
                <a:solidFill>
                  <a:srgbClr val="3333FF"/>
                </a:solidFill>
                <a:latin typeface="Consolas" pitchFamily="49" charset="0"/>
                <a:ea typeface="楷体" pitchFamily="49" charset="-122"/>
                <a:cs typeface="Consolas" pitchFamily="49" charset="0"/>
              </a:rPr>
              <a:t>，</a:t>
            </a:r>
            <a:r>
              <a:rPr kumimoji="1" lang="en-US" altLang="zh-CN" i="1">
                <a:solidFill>
                  <a:srgbClr val="3333FF"/>
                </a:solidFill>
                <a:latin typeface="Consolas" pitchFamily="49" charset="0"/>
                <a:ea typeface="楷体" pitchFamily="49" charset="-122"/>
                <a:cs typeface="Consolas" pitchFamily="49" charset="0"/>
              </a:rPr>
              <a:t>a</a:t>
            </a:r>
            <a:r>
              <a:rPr kumimoji="1" lang="en-US" altLang="zh-CN" i="1" baseline="-25000">
                <a:solidFill>
                  <a:srgbClr val="3333FF"/>
                </a:solidFill>
                <a:latin typeface="Consolas" pitchFamily="49" charset="0"/>
                <a:ea typeface="楷体" pitchFamily="49" charset="-122"/>
                <a:cs typeface="Consolas" pitchFamily="49" charset="0"/>
              </a:rPr>
              <a:t>n</a:t>
            </a:r>
            <a:r>
              <a:rPr kumimoji="1" lang="en-US" altLang="zh-CN" dirty="0">
                <a:solidFill>
                  <a:srgbClr val="3333FF"/>
                </a:solidFill>
                <a:latin typeface="Consolas" pitchFamily="49" charset="0"/>
                <a:ea typeface="楷体" pitchFamily="49" charset="-122"/>
                <a:cs typeface="Consolas" pitchFamily="49" charset="0"/>
              </a:rPr>
              <a:t>)</a:t>
            </a:r>
          </a:p>
        </p:txBody>
      </p:sp>
      <p:sp>
        <p:nvSpPr>
          <p:cNvPr id="275460" name="AutoShape 4"/>
          <p:cNvSpPr>
            <a:spLocks noChangeArrowheads="1"/>
          </p:cNvSpPr>
          <p:nvPr/>
        </p:nvSpPr>
        <p:spPr bwMode="auto">
          <a:xfrm>
            <a:off x="4930775" y="1773238"/>
            <a:ext cx="360363" cy="863600"/>
          </a:xfrm>
          <a:prstGeom prst="downArrow">
            <a:avLst>
              <a:gd name="adj1" fmla="val 50000"/>
              <a:gd name="adj2" fmla="val 5991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75461" name="Text Box 5"/>
          <p:cNvSpPr txBox="1">
            <a:spLocks noChangeArrowheads="1"/>
          </p:cNvSpPr>
          <p:nvPr/>
        </p:nvSpPr>
        <p:spPr bwMode="auto">
          <a:xfrm>
            <a:off x="5286380" y="1916113"/>
            <a:ext cx="1368425" cy="369332"/>
          </a:xfrm>
          <a:prstGeom prst="rect">
            <a:avLst/>
          </a:prstGeom>
          <a:noFill/>
          <a:ln w="38100" algn="ctr">
            <a:noFill/>
            <a:miter lim="800000"/>
            <a:headEnd/>
            <a:tailEnd/>
          </a:ln>
          <a:effectLst/>
        </p:spPr>
        <p:txBody>
          <a:bodyPr>
            <a:spAutoFit/>
          </a:bodyPr>
          <a:lstStyle/>
          <a:p>
            <a:pPr>
              <a:spcBef>
                <a:spcPct val="50000"/>
              </a:spcBef>
            </a:pPr>
            <a:r>
              <a:rPr lang="zh-CN" altLang="en-US" sz="1800" dirty="0">
                <a:solidFill>
                  <a:srgbClr val="3333FF"/>
                </a:solidFill>
                <a:latin typeface="仿宋" pitchFamily="49" charset="-122"/>
                <a:ea typeface="仿宋" pitchFamily="49" charset="-122"/>
                <a:cs typeface="Consolas" pitchFamily="49" charset="0"/>
              </a:rPr>
              <a:t>直接映射</a:t>
            </a:r>
          </a:p>
        </p:txBody>
      </p:sp>
      <p:sp>
        <p:nvSpPr>
          <p:cNvPr id="275462" name="Rectangle 6"/>
          <p:cNvSpPr>
            <a:spLocks noChangeArrowheads="1"/>
          </p:cNvSpPr>
          <p:nvPr/>
        </p:nvSpPr>
        <p:spPr bwMode="auto">
          <a:xfrm>
            <a:off x="2770188"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275463" name="Rectangle 7"/>
          <p:cNvSpPr>
            <a:spLocks noChangeArrowheads="1"/>
          </p:cNvSpPr>
          <p:nvPr/>
        </p:nvSpPr>
        <p:spPr bwMode="auto">
          <a:xfrm>
            <a:off x="331152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275464" name="Rectangle 8"/>
          <p:cNvSpPr>
            <a:spLocks noChangeArrowheads="1"/>
          </p:cNvSpPr>
          <p:nvPr/>
        </p:nvSpPr>
        <p:spPr bwMode="auto">
          <a:xfrm>
            <a:off x="385127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275465" name="Rectangle 9"/>
          <p:cNvSpPr>
            <a:spLocks noChangeArrowheads="1"/>
          </p:cNvSpPr>
          <p:nvPr/>
        </p:nvSpPr>
        <p:spPr bwMode="auto">
          <a:xfrm>
            <a:off x="4392613"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275466" name="Rectangle 10"/>
          <p:cNvSpPr>
            <a:spLocks noChangeArrowheads="1"/>
          </p:cNvSpPr>
          <p:nvPr/>
        </p:nvSpPr>
        <p:spPr bwMode="auto">
          <a:xfrm>
            <a:off x="4930775"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275467" name="Rectangle 11"/>
          <p:cNvSpPr>
            <a:spLocks noChangeArrowheads="1"/>
          </p:cNvSpPr>
          <p:nvPr/>
        </p:nvSpPr>
        <p:spPr bwMode="auto">
          <a:xfrm>
            <a:off x="5472113"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275468" name="Rectangle 12"/>
          <p:cNvSpPr>
            <a:spLocks noChangeArrowheads="1"/>
          </p:cNvSpPr>
          <p:nvPr/>
        </p:nvSpPr>
        <p:spPr bwMode="auto">
          <a:xfrm>
            <a:off x="6010275" y="3317875"/>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275469" name="Rectangle 13"/>
          <p:cNvSpPr>
            <a:spLocks noChangeArrowheads="1"/>
          </p:cNvSpPr>
          <p:nvPr/>
        </p:nvSpPr>
        <p:spPr bwMode="auto">
          <a:xfrm>
            <a:off x="7378700" y="331787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660066"/>
                </a:solidFill>
                <a:latin typeface="Consolas" pitchFamily="49" charset="0"/>
                <a:ea typeface="宋体" pitchFamily="2" charset="-122"/>
                <a:cs typeface="Consolas" pitchFamily="49" charset="0"/>
              </a:rPr>
              <a:t>n</a:t>
            </a:r>
            <a:endParaRPr lang="en-US" altLang="zh-CN">
              <a:solidFill>
                <a:srgbClr val="660066"/>
              </a:solidFill>
              <a:latin typeface="Consolas" pitchFamily="49" charset="0"/>
              <a:ea typeface="宋体" pitchFamily="2" charset="-122"/>
              <a:cs typeface="Consolas" pitchFamily="49" charset="0"/>
            </a:endParaRPr>
          </a:p>
        </p:txBody>
      </p:sp>
      <p:sp>
        <p:nvSpPr>
          <p:cNvPr id="275470" name="Text Box 14"/>
          <p:cNvSpPr txBox="1">
            <a:spLocks noChangeArrowheads="1"/>
          </p:cNvSpPr>
          <p:nvPr/>
        </p:nvSpPr>
        <p:spPr bwMode="auto">
          <a:xfrm>
            <a:off x="6215074" y="2746375"/>
            <a:ext cx="151288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MaxSize</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1" name="Line 15"/>
          <p:cNvSpPr>
            <a:spLocks noChangeShapeType="1"/>
          </p:cNvSpPr>
          <p:nvPr/>
        </p:nvSpPr>
        <p:spPr bwMode="auto">
          <a:xfrm>
            <a:off x="6972311" y="3173413"/>
            <a:ext cx="0" cy="144462"/>
          </a:xfrm>
          <a:prstGeom prst="line">
            <a:avLst/>
          </a:prstGeom>
          <a:noFill/>
          <a:ln w="38100">
            <a:solidFill>
              <a:srgbClr val="FF3300"/>
            </a:solidFill>
            <a:round/>
            <a:headEnd/>
            <a:tailEnd/>
          </a:ln>
          <a:effectLst/>
        </p:spPr>
        <p:txBody>
          <a:bodyPr wrap="none"/>
          <a:lstStyle/>
          <a:p>
            <a:endParaRPr lang="zh-CN" altLang="en-US">
              <a:latin typeface="Consolas" pitchFamily="49" charset="0"/>
              <a:cs typeface="Consolas" pitchFamily="49" charset="0"/>
            </a:endParaRPr>
          </a:p>
        </p:txBody>
      </p:sp>
      <p:sp>
        <p:nvSpPr>
          <p:cNvPr id="275472" name="Text Box 16"/>
          <p:cNvSpPr txBox="1">
            <a:spLocks noChangeArrowheads="1"/>
          </p:cNvSpPr>
          <p:nvPr/>
        </p:nvSpPr>
        <p:spPr bwMode="auto">
          <a:xfrm>
            <a:off x="2817813" y="2746375"/>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275473" name="Text Box 17"/>
          <p:cNvSpPr txBox="1">
            <a:spLocks noChangeArrowheads="1"/>
          </p:cNvSpPr>
          <p:nvPr/>
        </p:nvSpPr>
        <p:spPr bwMode="auto">
          <a:xfrm>
            <a:off x="3228975" y="2746375"/>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275474" name="Text Box 18"/>
          <p:cNvSpPr txBox="1">
            <a:spLocks noChangeArrowheads="1"/>
          </p:cNvSpPr>
          <p:nvPr/>
        </p:nvSpPr>
        <p:spPr bwMode="auto">
          <a:xfrm>
            <a:off x="4427538" y="2746375"/>
            <a:ext cx="576262"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5" name="Text Box 19"/>
          <p:cNvSpPr txBox="1">
            <a:spLocks noChangeArrowheads="1"/>
          </p:cNvSpPr>
          <p:nvPr/>
        </p:nvSpPr>
        <p:spPr bwMode="auto">
          <a:xfrm>
            <a:off x="5429256" y="2746375"/>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275476" name="AutoShape 20"/>
          <p:cNvSpPr>
            <a:spLocks/>
          </p:cNvSpPr>
          <p:nvPr/>
        </p:nvSpPr>
        <p:spPr bwMode="auto">
          <a:xfrm rot="5400000">
            <a:off x="5076032" y="1807369"/>
            <a:ext cx="144462" cy="4318000"/>
          </a:xfrm>
          <a:prstGeom prst="rightBrace">
            <a:avLst>
              <a:gd name="adj1" fmla="val 249085"/>
              <a:gd name="adj2" fmla="val 50000"/>
            </a:avLst>
          </a:prstGeom>
          <a:noFill/>
          <a:ln w="28575">
            <a:solidFill>
              <a:srgbClr val="00B0F0"/>
            </a:solidFill>
            <a:round/>
            <a:headEnd/>
            <a:tailEnd/>
          </a:ln>
          <a:effectLst/>
        </p:spPr>
        <p:txBody>
          <a:bodyPr wrap="none" anchor="ctr"/>
          <a:lstStyle/>
          <a:p>
            <a:endParaRPr lang="zh-CN" altLang="en-US">
              <a:latin typeface="Consolas" pitchFamily="49" charset="0"/>
              <a:cs typeface="Consolas" pitchFamily="49" charset="0"/>
            </a:endParaRPr>
          </a:p>
        </p:txBody>
      </p:sp>
      <p:sp>
        <p:nvSpPr>
          <p:cNvPr id="275477" name="Text Box 21"/>
          <p:cNvSpPr txBox="1">
            <a:spLocks noChangeArrowheads="1"/>
          </p:cNvSpPr>
          <p:nvPr/>
        </p:nvSpPr>
        <p:spPr bwMode="auto">
          <a:xfrm>
            <a:off x="4643438" y="4071942"/>
            <a:ext cx="1008062"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data</a:t>
            </a:r>
          </a:p>
        </p:txBody>
      </p:sp>
      <p:sp>
        <p:nvSpPr>
          <p:cNvPr id="275478" name="Text Box 22"/>
          <p:cNvSpPr txBox="1">
            <a:spLocks noChangeArrowheads="1"/>
          </p:cNvSpPr>
          <p:nvPr/>
        </p:nvSpPr>
        <p:spPr bwMode="auto">
          <a:xfrm>
            <a:off x="7137426" y="4071942"/>
            <a:ext cx="1149350"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length</a:t>
            </a:r>
          </a:p>
        </p:txBody>
      </p:sp>
      <p:sp>
        <p:nvSpPr>
          <p:cNvPr id="275479" name="Line 23"/>
          <p:cNvSpPr>
            <a:spLocks noChangeShapeType="1"/>
          </p:cNvSpPr>
          <p:nvPr/>
        </p:nvSpPr>
        <p:spPr bwMode="auto">
          <a:xfrm flipV="1">
            <a:off x="7667625" y="3749675"/>
            <a:ext cx="0" cy="360363"/>
          </a:xfrm>
          <a:prstGeom prst="line">
            <a:avLst/>
          </a:prstGeom>
          <a:noFill/>
          <a:ln w="28575">
            <a:solidFill>
              <a:srgbClr val="00B0F0"/>
            </a:solidFill>
            <a:round/>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75480" name="Text Box 24"/>
          <p:cNvSpPr txBox="1">
            <a:spLocks noChangeArrowheads="1"/>
          </p:cNvSpPr>
          <p:nvPr/>
        </p:nvSpPr>
        <p:spPr bwMode="auto">
          <a:xfrm>
            <a:off x="4286248" y="4643446"/>
            <a:ext cx="1728788" cy="400110"/>
          </a:xfrm>
          <a:prstGeom prst="rect">
            <a:avLst/>
          </a:prstGeom>
          <a:noFill/>
          <a:ln w="38100" algn="ctr">
            <a:noFill/>
            <a:miter lim="800000"/>
            <a:headEnd/>
            <a:tailEnd/>
          </a:ln>
          <a:effectLst/>
        </p:spPr>
        <p:txBody>
          <a:bodyPr>
            <a:spAutoFit/>
          </a:bodyPr>
          <a:lstStyle/>
          <a:p>
            <a:pPr>
              <a:spcBef>
                <a:spcPct val="50000"/>
              </a:spcBef>
            </a:pPr>
            <a:r>
              <a:rPr kumimoji="1" lang="zh-CN" altLang="en-US" dirty="0">
                <a:solidFill>
                  <a:srgbClr val="FF00FF"/>
                </a:solidFill>
                <a:latin typeface="Consolas" pitchFamily="49" charset="0"/>
                <a:ea typeface="楷体" pitchFamily="49" charset="-122"/>
                <a:cs typeface="Consolas" pitchFamily="49" charset="0"/>
              </a:rPr>
              <a:t>顺序表</a:t>
            </a:r>
          </a:p>
        </p:txBody>
      </p:sp>
      <p:sp>
        <p:nvSpPr>
          <p:cNvPr id="275481" name="Text Box 25"/>
          <p:cNvSpPr txBox="1">
            <a:spLocks noChangeArrowheads="1"/>
          </p:cNvSpPr>
          <p:nvPr/>
        </p:nvSpPr>
        <p:spPr bwMode="auto">
          <a:xfrm>
            <a:off x="900113" y="1125538"/>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dirty="0">
                <a:solidFill>
                  <a:srgbClr val="3333FF"/>
                </a:solidFill>
                <a:latin typeface="Consolas" pitchFamily="49" charset="0"/>
                <a:ea typeface="楷体" pitchFamily="49" charset="-122"/>
                <a:cs typeface="Consolas" pitchFamily="49" charset="0"/>
              </a:rPr>
              <a:t>逻辑结构</a:t>
            </a:r>
          </a:p>
        </p:txBody>
      </p:sp>
      <p:sp>
        <p:nvSpPr>
          <p:cNvPr id="275482" name="Text Box 26"/>
          <p:cNvSpPr txBox="1">
            <a:spLocks noChangeArrowheads="1"/>
          </p:cNvSpPr>
          <p:nvPr/>
        </p:nvSpPr>
        <p:spPr bwMode="auto">
          <a:xfrm>
            <a:off x="842949" y="3284538"/>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dirty="0">
                <a:solidFill>
                  <a:srgbClr val="3333FF"/>
                </a:solidFill>
                <a:latin typeface="Consolas" pitchFamily="49" charset="0"/>
                <a:ea typeface="楷体" pitchFamily="49" charset="-122"/>
                <a:cs typeface="Consolas" pitchFamily="49" charset="0"/>
              </a:rPr>
              <a:t>存储结构</a:t>
            </a:r>
          </a:p>
        </p:txBody>
      </p:sp>
      <p:sp>
        <p:nvSpPr>
          <p:cNvPr id="275483" name="AutoShape 27"/>
          <p:cNvSpPr>
            <a:spLocks noChangeArrowheads="1"/>
          </p:cNvSpPr>
          <p:nvPr/>
        </p:nvSpPr>
        <p:spPr bwMode="auto">
          <a:xfrm>
            <a:off x="1619250" y="1989138"/>
            <a:ext cx="215900" cy="935037"/>
          </a:xfrm>
          <a:prstGeom prst="downArrow">
            <a:avLst>
              <a:gd name="adj1" fmla="val 50000"/>
              <a:gd name="adj2" fmla="val 108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zh-CN">
              <a:solidFill>
                <a:srgbClr val="660066"/>
              </a:solidFill>
              <a:latin typeface="Consolas" pitchFamily="49" charset="0"/>
              <a:cs typeface="Consolas" pitchFamily="49" charset="0"/>
            </a:endParaRPr>
          </a:p>
        </p:txBody>
      </p:sp>
      <p:sp>
        <p:nvSpPr>
          <p:cNvPr id="30" name="文字方塊 29">
            <a:extLst>
              <a:ext uri="{FF2B5EF4-FFF2-40B4-BE49-F238E27FC236}">
                <a16:creationId xmlns:a16="http://schemas.microsoft.com/office/drawing/2014/main" id="{A705646B-C56B-4E95-B975-B5A219409A1E}"/>
              </a:ext>
            </a:extLst>
          </p:cNvPr>
          <p:cNvSpPr txBox="1"/>
          <p:nvPr/>
        </p:nvSpPr>
        <p:spPr>
          <a:xfrm>
            <a:off x="1007158" y="5294459"/>
            <a:ext cx="6840760" cy="707886"/>
          </a:xfrm>
          <a:prstGeom prst="rect">
            <a:avLst/>
          </a:prstGeom>
          <a:noFill/>
        </p:spPr>
        <p:txBody>
          <a:bodyPr wrap="square" rtlCol="0">
            <a:spAutoFit/>
          </a:bodyPr>
          <a:lstStyle/>
          <a:p>
            <a:r>
              <a:rPr lang="zh-CN" altLang="en-US" dirty="0"/>
              <a:t>线性表顺序存储结构占用一片连续的存储空间，知道某个元素的存储位置就可以计算出其他元素的存储位置。</a:t>
            </a:r>
            <a:endParaRPr lang="zh-MO"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15D5B04-FF5D-4343-86DE-D48065E5E61D}"/>
              </a:ext>
            </a:extLst>
          </p:cNvPr>
          <p:cNvSpPr txBox="1"/>
          <p:nvPr/>
        </p:nvSpPr>
        <p:spPr>
          <a:xfrm>
            <a:off x="611560" y="1340768"/>
            <a:ext cx="6480720" cy="400110"/>
          </a:xfrm>
          <a:prstGeom prst="rect">
            <a:avLst/>
          </a:prstGeom>
          <a:noFill/>
        </p:spPr>
        <p:txBody>
          <a:bodyPr wrap="square" rtlCol="0">
            <a:spAutoFit/>
          </a:bodyPr>
          <a:lstStyle/>
          <a:p>
            <a:r>
              <a:rPr lang="en-US" altLang="zh-CN" dirty="0"/>
              <a:t>Q: </a:t>
            </a:r>
            <a:r>
              <a:rPr lang="zh-CN" altLang="en-US" dirty="0"/>
              <a:t>如果每个元素占用</a:t>
            </a:r>
            <a:r>
              <a:rPr lang="en-US" altLang="zh-CN" dirty="0"/>
              <a:t>8</a:t>
            </a:r>
            <a:r>
              <a:rPr lang="zh-CN" altLang="en-US" dirty="0"/>
              <a:t>个字符，已知 </a:t>
            </a:r>
            <a:r>
              <a:rPr lang="en-US" altLang="zh-CN" dirty="0"/>
              <a:t>a</a:t>
            </a:r>
            <a:r>
              <a:rPr lang="en-US" altLang="zh-CN" sz="1200" dirty="0"/>
              <a:t>i   </a:t>
            </a:r>
            <a:endParaRPr lang="zh-MO" altLang="en-US" dirty="0"/>
          </a:p>
        </p:txBody>
      </p:sp>
      <p:sp>
        <p:nvSpPr>
          <p:cNvPr id="3" name="文字方塊 2">
            <a:extLst>
              <a:ext uri="{FF2B5EF4-FFF2-40B4-BE49-F238E27FC236}">
                <a16:creationId xmlns:a16="http://schemas.microsoft.com/office/drawing/2014/main" id="{28EE79E2-2F68-4E59-AA89-0A507C469722}"/>
              </a:ext>
            </a:extLst>
          </p:cNvPr>
          <p:cNvSpPr txBox="1"/>
          <p:nvPr/>
        </p:nvSpPr>
        <p:spPr>
          <a:xfrm>
            <a:off x="6084168" y="1340768"/>
            <a:ext cx="2952328" cy="400110"/>
          </a:xfrm>
          <a:prstGeom prst="rect">
            <a:avLst/>
          </a:prstGeom>
          <a:noFill/>
        </p:spPr>
        <p:txBody>
          <a:bodyPr wrap="square" rtlCol="0">
            <a:spAutoFit/>
          </a:bodyPr>
          <a:lstStyle/>
          <a:p>
            <a:r>
              <a:rPr lang="zh-CN" altLang="en-US" dirty="0"/>
              <a:t>的 存储位置是</a:t>
            </a:r>
            <a:r>
              <a:rPr lang="en-US" altLang="zh-CN" dirty="0"/>
              <a:t>2000</a:t>
            </a:r>
            <a:r>
              <a:rPr lang="zh-CN" altLang="en-US" dirty="0"/>
              <a:t>单元，</a:t>
            </a:r>
            <a:endParaRPr lang="zh-MO" altLang="en-US" dirty="0"/>
          </a:p>
        </p:txBody>
      </p:sp>
      <p:sp>
        <p:nvSpPr>
          <p:cNvPr id="4" name="文字方塊 3">
            <a:extLst>
              <a:ext uri="{FF2B5EF4-FFF2-40B4-BE49-F238E27FC236}">
                <a16:creationId xmlns:a16="http://schemas.microsoft.com/office/drawing/2014/main" id="{F3837735-C50C-43AE-9017-83E47FCC09D9}"/>
              </a:ext>
            </a:extLst>
          </p:cNvPr>
          <p:cNvSpPr txBox="1"/>
          <p:nvPr/>
        </p:nvSpPr>
        <p:spPr>
          <a:xfrm>
            <a:off x="1259632" y="1916832"/>
            <a:ext cx="2016224" cy="400110"/>
          </a:xfrm>
          <a:prstGeom prst="rect">
            <a:avLst/>
          </a:prstGeom>
          <a:noFill/>
        </p:spPr>
        <p:txBody>
          <a:bodyPr wrap="square" rtlCol="0">
            <a:spAutoFit/>
          </a:bodyPr>
          <a:lstStyle/>
          <a:p>
            <a:r>
              <a:rPr lang="zh-CN" altLang="en-US" dirty="0"/>
              <a:t>那么</a:t>
            </a:r>
            <a:r>
              <a:rPr lang="en-US" altLang="zh-CN" dirty="0"/>
              <a:t>a</a:t>
            </a:r>
            <a:r>
              <a:rPr lang="en-US" altLang="zh-CN" sz="1200" dirty="0"/>
              <a:t>i+1</a:t>
            </a:r>
            <a:r>
              <a:rPr lang="en-US" altLang="zh-CN" sz="2000" dirty="0"/>
              <a:t> </a:t>
            </a:r>
            <a:endParaRPr lang="zh-MO" altLang="en-US" dirty="0"/>
          </a:p>
        </p:txBody>
      </p:sp>
      <p:sp>
        <p:nvSpPr>
          <p:cNvPr id="5" name="文字方塊 4">
            <a:extLst>
              <a:ext uri="{FF2B5EF4-FFF2-40B4-BE49-F238E27FC236}">
                <a16:creationId xmlns:a16="http://schemas.microsoft.com/office/drawing/2014/main" id="{1E3DF872-3579-4EB7-BC44-4CB30525B2E8}"/>
              </a:ext>
            </a:extLst>
          </p:cNvPr>
          <p:cNvSpPr txBox="1"/>
          <p:nvPr/>
        </p:nvSpPr>
        <p:spPr>
          <a:xfrm>
            <a:off x="2663788" y="1897763"/>
            <a:ext cx="2376264" cy="400110"/>
          </a:xfrm>
          <a:prstGeom prst="rect">
            <a:avLst/>
          </a:prstGeom>
          <a:noFill/>
        </p:spPr>
        <p:txBody>
          <a:bodyPr wrap="square" rtlCol="0">
            <a:spAutoFit/>
          </a:bodyPr>
          <a:lstStyle/>
          <a:p>
            <a:r>
              <a:rPr lang="zh-CN" altLang="en-US" dirty="0"/>
              <a:t>的存储位置是多少？</a:t>
            </a:r>
            <a:endParaRPr lang="zh-MO" altLang="en-US" dirty="0"/>
          </a:p>
        </p:txBody>
      </p:sp>
    </p:spTree>
    <p:extLst>
      <p:ext uri="{BB962C8B-B14F-4D97-AF65-F5344CB8AC3E}">
        <p14:creationId xmlns:p14="http://schemas.microsoft.com/office/powerpoint/2010/main" val="94233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071538" y="1544521"/>
            <a:ext cx="4643470" cy="1741603"/>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p>
          <a:p>
            <a:pPr algn="just">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ElemType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data</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MaxSize</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ct val="50000"/>
              </a:spcBef>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a:solidFill>
                  <a:srgbClr val="FF00FF"/>
                </a:solidFill>
                <a:latin typeface="Consolas" pitchFamily="49" charset="0"/>
                <a:ea typeface="仿宋" pitchFamily="49" charset="-122"/>
                <a:cs typeface="Consolas" pitchFamily="49" charset="0"/>
              </a:rPr>
              <a:t>length</a:t>
            </a:r>
            <a:r>
              <a:rPr kumimoji="1" lang="en-US" altLang="zh-CN" sz="1800" dirty="0">
                <a:solidFill>
                  <a:srgbClr val="0000FF"/>
                </a:solidFill>
                <a:latin typeface="Consolas" pitchFamily="49" charset="0"/>
                <a:ea typeface="仿宋" pitchFamily="49" charset="-122"/>
                <a:cs typeface="Consolas" pitchFamily="49" charset="0"/>
              </a:rPr>
              <a:t>;</a:t>
            </a:r>
          </a:p>
          <a:p>
            <a:pPr algn="just">
              <a:spcBef>
                <a:spcPct val="5000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FF3300"/>
                </a:solidFill>
                <a:latin typeface="Consolas" pitchFamily="49" charset="0"/>
                <a:ea typeface="仿宋" pitchFamily="49" charset="-122"/>
                <a:cs typeface="Consolas" pitchFamily="49" charset="0"/>
              </a:rPr>
              <a:t>SqList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顺序表类型  </a:t>
            </a:r>
          </a:p>
        </p:txBody>
      </p:sp>
      <p:sp>
        <p:nvSpPr>
          <p:cNvPr id="67587" name="Text Box 1027"/>
          <p:cNvSpPr txBox="1">
            <a:spLocks noChangeArrowheads="1"/>
          </p:cNvSpPr>
          <p:nvPr/>
        </p:nvSpPr>
        <p:spPr bwMode="auto">
          <a:xfrm>
            <a:off x="571472" y="3600394"/>
            <a:ext cx="8072494" cy="400110"/>
          </a:xfrm>
          <a:prstGeom prst="rect">
            <a:avLst/>
          </a:prstGeom>
          <a:noFill/>
          <a:ln w="9525">
            <a:noFill/>
            <a:miter lim="800000"/>
            <a:headEnd/>
            <a:tailEnd/>
          </a:ln>
          <a:effectLst/>
        </p:spPr>
        <p:txBody>
          <a:bodyPr wrap="square">
            <a:spAutoFit/>
          </a:bodyPr>
          <a:lstStyle/>
          <a:p>
            <a:pPr algn="l"/>
            <a:r>
              <a:rPr kumimoji="1" lang="zh-CN" altLang="en-US">
                <a:latin typeface="Consolas" pitchFamily="49" charset="0"/>
                <a:ea typeface="楷体" pitchFamily="49" charset="-122"/>
                <a:cs typeface="Consolas" pitchFamily="49" charset="0"/>
              </a:rPr>
              <a:t>其中</a:t>
            </a:r>
            <a:r>
              <a:rPr kumimoji="1" lang="en-US" altLang="zh-CN" dirty="0">
                <a:latin typeface="Consolas" pitchFamily="49" charset="0"/>
                <a:ea typeface="楷体" pitchFamily="49" charset="-122"/>
                <a:cs typeface="Consolas" pitchFamily="49" charset="0"/>
              </a:rPr>
              <a:t>data</a:t>
            </a:r>
            <a:r>
              <a:rPr kumimoji="1" lang="zh-CN" altLang="en-US" dirty="0">
                <a:latin typeface="Consolas" pitchFamily="49" charset="0"/>
                <a:ea typeface="楷体" pitchFamily="49" charset="-122"/>
                <a:cs typeface="Consolas" pitchFamily="49" charset="0"/>
              </a:rPr>
              <a:t>成员</a:t>
            </a:r>
            <a:r>
              <a:rPr kumimoji="1" lang="zh-CN" altLang="en-US">
                <a:latin typeface="Consolas" pitchFamily="49" charset="0"/>
                <a:ea typeface="楷体" pitchFamily="49" charset="-122"/>
                <a:cs typeface="Consolas" pitchFamily="49" charset="0"/>
              </a:rPr>
              <a:t>存放元素，</a:t>
            </a:r>
            <a:r>
              <a:rPr kumimoji="1" lang="en-US" altLang="zh-CN">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成员存放线性表的实际长度。</a:t>
            </a:r>
          </a:p>
        </p:txBody>
      </p:sp>
      <p:sp>
        <p:nvSpPr>
          <p:cNvPr id="4" name="Text Box 24"/>
          <p:cNvSpPr txBox="1">
            <a:spLocks noChangeArrowheads="1"/>
          </p:cNvSpPr>
          <p:nvPr/>
        </p:nvSpPr>
        <p:spPr bwMode="auto">
          <a:xfrm>
            <a:off x="428596" y="500042"/>
            <a:ext cx="2643206" cy="400110"/>
          </a:xfrm>
          <a:prstGeom prst="rect">
            <a:avLst/>
          </a:prstGeom>
          <a:noFill/>
          <a:ln w="38100" algn="ctr">
            <a:noFill/>
            <a:miter lim="800000"/>
            <a:headEnd/>
            <a:tailEnd/>
          </a:ln>
          <a:effectLst/>
        </p:spPr>
        <p:txBody>
          <a:bodyPr wrap="square">
            <a:spAutoFit/>
          </a:bodyPr>
          <a:lstStyle/>
          <a:p>
            <a:pPr>
              <a:spcBef>
                <a:spcPct val="50000"/>
              </a:spcBef>
            </a:pPr>
            <a:r>
              <a:rPr kumimoji="1" lang="zh-CN" altLang="en-US" dirty="0">
                <a:latin typeface="微软雅黑" pitchFamily="34" charset="-122"/>
                <a:ea typeface="微软雅黑" pitchFamily="34" charset="-122"/>
                <a:cs typeface="Consolas" pitchFamily="49" charset="0"/>
              </a:rPr>
              <a:t>顺序表类型</a:t>
            </a:r>
            <a:r>
              <a:rPr kumimoji="1" lang="zh-CN" altLang="en-US">
                <a:latin typeface="微软雅黑" pitchFamily="34" charset="-122"/>
                <a:ea typeface="微软雅黑" pitchFamily="34" charset="-122"/>
                <a:cs typeface="Consolas" pitchFamily="49" charset="0"/>
              </a:rPr>
              <a:t>定义</a:t>
            </a:r>
            <a:endParaRPr kumimoji="1" lang="zh-CN" altLang="en-US" dirty="0">
              <a:latin typeface="微软雅黑" pitchFamily="34" charset="-122"/>
              <a:ea typeface="微软雅黑" pitchFamily="34" charset="-122"/>
              <a:cs typeface="Consolas" pitchFamily="49" charset="0"/>
            </a:endParaRPr>
          </a:p>
        </p:txBody>
      </p:sp>
      <p:sp>
        <p:nvSpPr>
          <p:cNvPr id="5" name="TextBox 4"/>
          <p:cNvSpPr txBox="1"/>
          <p:nvPr/>
        </p:nvSpPr>
        <p:spPr>
          <a:xfrm>
            <a:off x="1357290" y="4429132"/>
            <a:ext cx="5929354" cy="50000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kumimoji="1" lang="zh-CN" altLang="en-US">
                <a:solidFill>
                  <a:srgbClr val="FF3300"/>
                </a:solidFill>
                <a:latin typeface="Consolas" pitchFamily="49" charset="0"/>
                <a:ea typeface="黑体" pitchFamily="49" charset="-122"/>
                <a:cs typeface="Consolas" pitchFamily="49" charset="0"/>
              </a:rPr>
              <a:t>说明：</a:t>
            </a:r>
            <a:r>
              <a:rPr kumimoji="1" lang="zh-CN" altLang="en-US">
                <a:latin typeface="Consolas" pitchFamily="49" charset="0"/>
                <a:ea typeface="楷体" pitchFamily="49" charset="-122"/>
                <a:cs typeface="Consolas" pitchFamily="49" charset="0"/>
              </a:rPr>
              <a:t>注意</a:t>
            </a:r>
            <a:r>
              <a:rPr kumimoji="1" lang="zh-CN" altLang="en-US">
                <a:solidFill>
                  <a:srgbClr val="FF00FF"/>
                </a:solidFill>
                <a:latin typeface="Consolas" pitchFamily="49" charset="0"/>
                <a:ea typeface="楷体" pitchFamily="49" charset="-122"/>
                <a:cs typeface="Consolas" pitchFamily="49" charset="0"/>
              </a:rPr>
              <a:t>逻辑位序</a:t>
            </a:r>
            <a:r>
              <a:rPr kumimoji="1" lang="zh-CN" altLang="en-US">
                <a:latin typeface="Consolas" pitchFamily="49" charset="0"/>
                <a:ea typeface="楷体" pitchFamily="49" charset="-122"/>
                <a:cs typeface="Consolas" pitchFamily="49" charset="0"/>
              </a:rPr>
              <a:t>和</a:t>
            </a:r>
            <a:r>
              <a:rPr kumimoji="1" lang="zh-CN" altLang="en-US">
                <a:solidFill>
                  <a:srgbClr val="FF00FF"/>
                </a:solidFill>
                <a:latin typeface="Consolas" pitchFamily="49" charset="0"/>
                <a:ea typeface="楷体" pitchFamily="49" charset="-122"/>
                <a:cs typeface="Consolas" pitchFamily="49" charset="0"/>
              </a:rPr>
              <a:t>物理位序</a:t>
            </a:r>
            <a:r>
              <a:rPr kumimoji="1" lang="zh-CN" altLang="en-US">
                <a:latin typeface="Consolas" pitchFamily="49" charset="0"/>
                <a:ea typeface="楷体" pitchFamily="49" charset="-122"/>
                <a:cs typeface="Consolas" pitchFamily="49" charset="0"/>
              </a:rPr>
              <a:t>相差</a:t>
            </a:r>
            <a:r>
              <a:rPr kumimoji="1" lang="en-US" altLang="zh-CN">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a:t>
            </a:r>
            <a:endParaRPr lang="zh-CN" altLang="en-US" dirty="0">
              <a:latin typeface="Consolas" pitchFamily="49" charset="0"/>
              <a:cs typeface="Consolas" pitchFamily="49" charset="0"/>
            </a:endParaRPr>
          </a:p>
        </p:txBody>
      </p:sp>
      <p:sp>
        <p:nvSpPr>
          <p:cNvPr id="8" name="TextBox 7"/>
          <p:cNvSpPr txBox="1"/>
          <p:nvPr/>
        </p:nvSpPr>
        <p:spPr>
          <a:xfrm>
            <a:off x="4786314" y="758703"/>
            <a:ext cx="2643206" cy="707886"/>
          </a:xfrm>
          <a:prstGeom prst="rect">
            <a:avLst/>
          </a:prstGeom>
          <a:noFill/>
        </p:spPr>
        <p:txBody>
          <a:bodyPr wrap="square" rtlCol="0">
            <a:spAutoFit/>
          </a:bodyPr>
          <a:lstStyle/>
          <a:p>
            <a:pPr algn="l"/>
            <a:r>
              <a:rPr kumimoji="1" lang="zh-CN" altLang="en-US">
                <a:latin typeface="Consolas" pitchFamily="49" charset="0"/>
                <a:ea typeface="楷体" pitchFamily="49" charset="-122"/>
                <a:cs typeface="Consolas" pitchFamily="49" charset="0"/>
              </a:rPr>
              <a:t>这里，假设</a:t>
            </a:r>
            <a:r>
              <a:rPr kumimoji="1" lang="en-US" altLang="zh-CN">
                <a:solidFill>
                  <a:srgbClr val="FF0000"/>
                </a:solidFill>
                <a:latin typeface="Consolas" pitchFamily="49" charset="0"/>
                <a:ea typeface="楷体" pitchFamily="49" charset="-122"/>
                <a:cs typeface="Consolas" pitchFamily="49" charset="0"/>
              </a:rPr>
              <a:t>ElemType</a:t>
            </a:r>
            <a:r>
              <a:rPr kumimoji="1" lang="zh-CN" altLang="en-US">
                <a:latin typeface="Consolas" pitchFamily="49" charset="0"/>
                <a:ea typeface="楷体" pitchFamily="49" charset="-122"/>
                <a:cs typeface="Consolas" pitchFamily="49" charset="0"/>
              </a:rPr>
              <a:t>为</a:t>
            </a:r>
            <a:r>
              <a:rPr kumimoji="1" lang="en-US" altLang="zh-CN">
                <a:solidFill>
                  <a:srgbClr val="FF00FF"/>
                </a:solidFill>
                <a:latin typeface="Consolas" pitchFamily="49" charset="0"/>
                <a:ea typeface="楷体" pitchFamily="49" charset="-122"/>
                <a:cs typeface="Consolas" pitchFamily="49" charset="0"/>
              </a:rPr>
              <a:t>char</a:t>
            </a:r>
            <a:r>
              <a:rPr kumimoji="1" lang="zh-CN" altLang="en-US">
                <a:latin typeface="Consolas" pitchFamily="49" charset="0"/>
                <a:ea typeface="楷体" pitchFamily="49" charset="-122"/>
                <a:cs typeface="Consolas" pitchFamily="49" charset="0"/>
              </a:rPr>
              <a:t>类型</a:t>
            </a:r>
            <a:endParaRPr lang="zh-CN" altLang="en-US">
              <a:latin typeface="Consolas" pitchFamily="49" charset="0"/>
              <a:cs typeface="Consolas" pitchFamily="49" charset="0"/>
            </a:endParaRPr>
          </a:p>
        </p:txBody>
      </p:sp>
      <p:cxnSp>
        <p:nvCxnSpPr>
          <p:cNvPr id="10" name="直接箭头连接符 9"/>
          <p:cNvCxnSpPr>
            <a:stCxn id="8" idx="1"/>
          </p:cNvCxnSpPr>
          <p:nvPr/>
        </p:nvCxnSpPr>
        <p:spPr>
          <a:xfrm rot="10800000" flipV="1">
            <a:off x="2571736" y="1112645"/>
            <a:ext cx="2214578" cy="100337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90692CD3-C02F-4BAB-905A-D41F44C89ADB}"/>
              </a:ext>
            </a:extLst>
          </p:cNvPr>
          <p:cNvSpPr txBox="1"/>
          <p:nvPr/>
        </p:nvSpPr>
        <p:spPr>
          <a:xfrm>
            <a:off x="1357290" y="5301208"/>
            <a:ext cx="5662982" cy="861774"/>
          </a:xfrm>
          <a:prstGeom prst="rect">
            <a:avLst/>
          </a:prstGeom>
          <a:noFill/>
        </p:spPr>
        <p:txBody>
          <a:bodyPr wrap="square" rtlCol="0">
            <a:spAutoFit/>
          </a:bodyPr>
          <a:lstStyle/>
          <a:p>
            <a:r>
              <a:rPr lang="zh-CN" altLang="en-US" dirty="0"/>
              <a:t>顺序表的特点：以物理位置相邻表示逻辑关系</a:t>
            </a:r>
            <a:endParaRPr lang="en-US" altLang="zh-CN" dirty="0"/>
          </a:p>
          <a:p>
            <a:r>
              <a:rPr lang="zh-CN" altLang="en-US" dirty="0"/>
              <a:t>任一元素均可随机存取（优点）</a:t>
            </a:r>
            <a:endParaRPr lang="zh-MO"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642910" y="2378887"/>
            <a:ext cx="6357982" cy="3693319"/>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FF00FF"/>
                </a:solidFill>
                <a:latin typeface="Consolas" pitchFamily="49" charset="0"/>
                <a:ea typeface="仿宋" pitchFamily="49" charset="-122"/>
                <a:cs typeface="Consolas" pitchFamily="49" charset="0"/>
              </a:rPr>
              <a:t>SqList</a:t>
            </a:r>
            <a:r>
              <a:rPr lang="en-US" altLang="zh-CN" sz="1800" dirty="0">
                <a:solidFill>
                  <a:srgbClr val="FF00FF"/>
                </a:solidFill>
                <a:latin typeface="Consolas" pitchFamily="49" charset="0"/>
                <a:ea typeface="仿宋" pitchFamily="49" charset="-122"/>
                <a:cs typeface="Consolas" pitchFamily="49" charset="0"/>
              </a:rPr>
              <a:t> *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a[]</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int n)  </a:t>
            </a:r>
          </a:p>
          <a:p>
            <a:pPr algn="l"/>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=0,k=0;</a:t>
            </a:r>
          </a:p>
          <a:p>
            <a:pPr algn="l"/>
            <a:r>
              <a:rPr lang="en-US" altLang="zh-CN" sz="1800" dirty="0">
                <a:solidFill>
                  <a:srgbClr val="0000FF"/>
                </a:solidFill>
                <a:latin typeface="Consolas" pitchFamily="49" charset="0"/>
                <a:ea typeface="仿宋" pitchFamily="49" charset="-122"/>
                <a:cs typeface="Consolas" pitchFamily="49" charset="0"/>
              </a:rPr>
              <a:t>   L=(</a:t>
            </a:r>
            <a:r>
              <a:rPr lang="en-US" altLang="zh-CN" sz="1800" dirty="0" err="1">
                <a:solidFill>
                  <a:srgbClr val="0000FF"/>
                </a:solidFill>
                <a:latin typeface="Consolas" pitchFamily="49" charset="0"/>
                <a:ea typeface="仿宋" pitchFamily="49" charset="-122"/>
                <a:cs typeface="Consolas" pitchFamily="49" charset="0"/>
              </a:rPr>
              <a:t>SqList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&lt;n)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扫描</a:t>
            </a:r>
            <a:r>
              <a:rPr lang="en-US" altLang="zh-CN" sz="1800"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中元素</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  L-&gt;data[k]=a[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k++;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记录插入到</a:t>
            </a:r>
            <a:r>
              <a:rPr lang="en-US" altLang="zh-CN" sz="1800" dirty="0">
                <a:solidFill>
                  <a:srgbClr val="00B0F0"/>
                </a:solidFill>
                <a:latin typeface="Consolas" pitchFamily="49" charset="0"/>
                <a:ea typeface="仿宋" pitchFamily="49" charset="-122"/>
                <a:cs typeface="Consolas" pitchFamily="49" charset="0"/>
              </a:rPr>
              <a:t>L</a:t>
            </a:r>
            <a:r>
              <a:rPr lang="zh-CN" altLang="en-US" sz="1800" dirty="0">
                <a:solidFill>
                  <a:srgbClr val="00B0F0"/>
                </a:solidFill>
                <a:latin typeface="Consolas" pitchFamily="49" charset="0"/>
                <a:ea typeface="仿宋" pitchFamily="49" charset="-122"/>
                <a:cs typeface="Consolas" pitchFamily="49" charset="0"/>
              </a:rPr>
              <a:t>中的元素个数</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L-&gt;length=k;</a:t>
            </a:r>
          </a:p>
          <a:p>
            <a:pPr algn="l"/>
            <a:r>
              <a:rPr lang="en-US" altLang="zh-CN" sz="1800" dirty="0">
                <a:solidFill>
                  <a:srgbClr val="0000FF"/>
                </a:solidFill>
                <a:latin typeface="Consolas" pitchFamily="49" charset="0"/>
                <a:ea typeface="仿宋" pitchFamily="49" charset="-122"/>
                <a:cs typeface="Consolas" pitchFamily="49" charset="0"/>
              </a:rPr>
              <a:t> }</a:t>
            </a:r>
          </a:p>
        </p:txBody>
      </p:sp>
      <p:sp>
        <p:nvSpPr>
          <p:cNvPr id="137221" name="Text Box 5"/>
          <p:cNvSpPr txBox="1">
            <a:spLocks noChangeArrowheads="1"/>
          </p:cNvSpPr>
          <p:nvPr/>
        </p:nvSpPr>
        <p:spPr bwMode="auto">
          <a:xfrm>
            <a:off x="468313" y="1038509"/>
            <a:ext cx="2317738" cy="430887"/>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sz="2200">
                <a:solidFill>
                  <a:schemeClr val="bg1"/>
                </a:solidFill>
                <a:latin typeface="微软雅黑" pitchFamily="34" charset="-122"/>
                <a:ea typeface="微软雅黑" pitchFamily="34" charset="-122"/>
                <a:cs typeface="Times New Roman" pitchFamily="18" charset="0"/>
              </a:rPr>
              <a:t> 1</a:t>
            </a:r>
            <a:r>
              <a:rPr lang="zh-CN" altLang="en-US" sz="2200">
                <a:solidFill>
                  <a:schemeClr val="bg1"/>
                </a:solidFill>
                <a:latin typeface="微软雅黑" pitchFamily="34" charset="-122"/>
                <a:ea typeface="微软雅黑" pitchFamily="34" charset="-122"/>
                <a:cs typeface="Times New Roman" pitchFamily="18" charset="0"/>
              </a:rPr>
              <a:t>、建立</a:t>
            </a:r>
            <a:r>
              <a:rPr lang="zh-CN" altLang="en-US" sz="2200" dirty="0">
                <a:solidFill>
                  <a:schemeClr val="bg1"/>
                </a:solidFill>
                <a:latin typeface="微软雅黑" pitchFamily="34" charset="-122"/>
                <a:ea typeface="微软雅黑" pitchFamily="34" charset="-122"/>
                <a:cs typeface="Times New Roman" pitchFamily="18" charset="0"/>
              </a:rPr>
              <a:t>顺序表</a:t>
            </a:r>
          </a:p>
        </p:txBody>
      </p:sp>
      <p:sp>
        <p:nvSpPr>
          <p:cNvPr id="137222" name="Text Box 6"/>
          <p:cNvSpPr txBox="1">
            <a:spLocks noChangeArrowheads="1"/>
          </p:cNvSpPr>
          <p:nvPr/>
        </p:nvSpPr>
        <p:spPr bwMode="auto">
          <a:xfrm>
            <a:off x="857224" y="1679023"/>
            <a:ext cx="6143668" cy="461665"/>
          </a:xfrm>
          <a:prstGeom prst="rect">
            <a:avLst/>
          </a:prstGeom>
          <a:noFill/>
          <a:ln w="9525">
            <a:noFill/>
            <a:miter lim="800000"/>
            <a:headEnd/>
            <a:tailEnd/>
          </a:ln>
          <a:effectLst/>
        </p:spPr>
        <p:txBody>
          <a:bodyPr wrap="square">
            <a:spAutoFit/>
          </a:bodyPr>
          <a:lstStyle/>
          <a:p>
            <a:pPr algn="l">
              <a:lnSpc>
                <a:spcPct val="120000"/>
              </a:lnSpc>
            </a:pPr>
            <a:r>
              <a:rPr lang="en-US" altLang="zh-CN" i="1">
                <a:latin typeface="Consolas" pitchFamily="49" charset="0"/>
                <a:ea typeface="楷体" pitchFamily="49" charset="-122"/>
                <a:cs typeface="Consolas" pitchFamily="49" charset="0"/>
              </a:rPr>
              <a:t>a</a:t>
            </a:r>
            <a:r>
              <a:rPr lang="en-US" altLang="zh-CN">
                <a:latin typeface="Consolas" pitchFamily="49" charset="0"/>
                <a:ea typeface="楷体" pitchFamily="49" charset="-122"/>
                <a:cs typeface="Consolas" pitchFamily="49" charset="0"/>
              </a:rPr>
              <a:t>[0..</a:t>
            </a:r>
            <a:r>
              <a:rPr lang="en-US" altLang="zh-CN" i="1">
                <a:latin typeface="Consolas" pitchFamily="49" charset="0"/>
                <a:ea typeface="楷体" pitchFamily="49" charset="-122"/>
                <a:cs typeface="Consolas" pitchFamily="49" charset="0"/>
              </a:rPr>
              <a:t>n</a:t>
            </a:r>
            <a:r>
              <a:rPr lang="en-US" altLang="zh-CN">
                <a:latin typeface="Consolas" pitchFamily="49" charset="0"/>
                <a:ea typeface="+mj-ea"/>
                <a:cs typeface="Consolas" pitchFamily="49" charset="0"/>
              </a:rPr>
              <a:t>-</a:t>
            </a:r>
            <a:r>
              <a:rPr lang="en-US" altLang="zh-CN">
                <a:latin typeface="Consolas" pitchFamily="49" charset="0"/>
                <a:ea typeface="楷体" pitchFamily="49" charset="-122"/>
                <a:cs typeface="Consolas" pitchFamily="49" charset="0"/>
              </a:rPr>
              <a:t>1]  </a:t>
            </a:r>
            <a:r>
              <a:rPr lang="en-US" altLang="zh-CN">
                <a:latin typeface="Consolas" pitchFamily="49" charset="0"/>
                <a:ea typeface="楷体" pitchFamily="49" charset="-122"/>
                <a:cs typeface="Consolas" pitchFamily="49" charset="0"/>
                <a:sym typeface="Wingdings"/>
              </a:rPr>
              <a:t>  </a:t>
            </a:r>
            <a:r>
              <a:rPr lang="zh-CN" altLang="en-US">
                <a:latin typeface="Consolas" pitchFamily="49" charset="0"/>
                <a:ea typeface="楷体" pitchFamily="49" charset="-122"/>
                <a:cs typeface="Consolas" pitchFamily="49" charset="0"/>
              </a:rPr>
              <a:t>顺序表</a:t>
            </a:r>
            <a:r>
              <a:rPr lang="en-US" altLang="zh-CN">
                <a:latin typeface="Consolas" pitchFamily="49" charset="0"/>
                <a:ea typeface="楷体" pitchFamily="49" charset="-122"/>
                <a:cs typeface="Consolas" pitchFamily="49" charset="0"/>
              </a:rPr>
              <a:t>L  </a:t>
            </a:r>
            <a:r>
              <a:rPr lang="zh-CN" altLang="en-US">
                <a:latin typeface="Consolas" pitchFamily="49" charset="0"/>
                <a:ea typeface="楷体" pitchFamily="49" charset="-122"/>
                <a:cs typeface="Consolas" pitchFamily="49" charset="0"/>
              </a:rPr>
              <a:t>─ </a:t>
            </a:r>
            <a:r>
              <a:rPr lang="zh-CN" altLang="en-US">
                <a:solidFill>
                  <a:srgbClr val="FF00FF"/>
                </a:solidFill>
                <a:latin typeface="Consolas" pitchFamily="49" charset="0"/>
                <a:ea typeface="楷体" pitchFamily="49" charset="-122"/>
                <a:cs typeface="Consolas" pitchFamily="49" charset="0"/>
              </a:rPr>
              <a:t>整体创建顺序表</a:t>
            </a:r>
            <a:r>
              <a:rPr lang="zh-CN" altLang="en-US">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7" name="TextBox 6"/>
          <p:cNvSpPr txBox="1"/>
          <p:nvPr/>
        </p:nvSpPr>
        <p:spPr>
          <a:xfrm>
            <a:off x="7250791" y="3211297"/>
            <a:ext cx="1143009" cy="646331"/>
          </a:xfrm>
          <a:prstGeom prst="rect">
            <a:avLst/>
          </a:prstGeom>
          <a:noFill/>
        </p:spPr>
        <p:txBody>
          <a:bodyPr wrap="square" rtlCol="0">
            <a:spAutoFit/>
          </a:bodyPr>
          <a:lstStyle/>
          <a:p>
            <a:r>
              <a:rPr lang="zh-CN" altLang="en-US" sz="1800" dirty="0">
                <a:latin typeface="仿宋" pitchFamily="49" charset="-122"/>
                <a:ea typeface="仿宋" pitchFamily="49" charset="-122"/>
              </a:rPr>
              <a:t>传递顺序表指针</a:t>
            </a:r>
          </a:p>
        </p:txBody>
      </p:sp>
      <p:sp>
        <p:nvSpPr>
          <p:cNvPr id="9" name="Text Box 2" descr="信纸"/>
          <p:cNvSpPr txBox="1">
            <a:spLocks noChangeArrowheads="1"/>
          </p:cNvSpPr>
          <p:nvPr/>
        </p:nvSpPr>
        <p:spPr bwMode="auto">
          <a:xfrm>
            <a:off x="285720" y="214290"/>
            <a:ext cx="4357718" cy="461665"/>
          </a:xfrm>
          <a:prstGeom prst="rect">
            <a:avLst/>
          </a:prstGeom>
          <a:solidFill>
            <a:schemeClr val="accent6">
              <a:lumMod val="20000"/>
              <a:lumOff val="80000"/>
            </a:schemeClr>
          </a:solidFill>
          <a:ln>
            <a:headEnd/>
            <a:tailEnd/>
          </a:ln>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4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2.2.2  </a:t>
            </a:r>
            <a:r>
              <a:rPr kumimoji="1" lang="zh-CN" altLang="en-US" sz="2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顺序表运算的实现</a:t>
            </a:r>
          </a:p>
        </p:txBody>
      </p:sp>
      <p:sp>
        <p:nvSpPr>
          <p:cNvPr id="13" name="任意多边形 12"/>
          <p:cNvSpPr/>
          <p:nvPr/>
        </p:nvSpPr>
        <p:spPr>
          <a:xfrm>
            <a:off x="3152765" y="2661250"/>
            <a:ext cx="4092742" cy="1034716"/>
          </a:xfrm>
          <a:custGeom>
            <a:avLst/>
            <a:gdLst>
              <a:gd name="connsiteX0" fmla="*/ 471236 w 4092742"/>
              <a:gd name="connsiteY0" fmla="*/ 0 h 1034716"/>
              <a:gd name="connsiteX1" fmla="*/ 603584 w 4092742"/>
              <a:gd name="connsiteY1" fmla="*/ 469232 h 1034716"/>
              <a:gd name="connsiteX2" fmla="*/ 4092742 w 4092742"/>
              <a:gd name="connsiteY2" fmla="*/ 1034716 h 1034716"/>
            </a:gdLst>
            <a:ahLst/>
            <a:cxnLst>
              <a:cxn ang="0">
                <a:pos x="connsiteX0" y="connsiteY0"/>
              </a:cxn>
              <a:cxn ang="0">
                <a:pos x="connsiteX1" y="connsiteY1"/>
              </a:cxn>
              <a:cxn ang="0">
                <a:pos x="connsiteX2" y="connsiteY2"/>
              </a:cxn>
            </a:cxnLst>
            <a:rect l="l" t="t" r="r" b="b"/>
            <a:pathLst>
              <a:path w="4092742" h="1034716">
                <a:moveTo>
                  <a:pt x="471236" y="0"/>
                </a:moveTo>
                <a:cubicBezTo>
                  <a:pt x="235618" y="148389"/>
                  <a:pt x="0" y="296779"/>
                  <a:pt x="603584" y="469232"/>
                </a:cubicBezTo>
                <a:cubicBezTo>
                  <a:pt x="1207168" y="641685"/>
                  <a:pt x="2649955" y="838200"/>
                  <a:pt x="4092742" y="1034716"/>
                </a:cubicBezTo>
              </a:path>
            </a:pathLst>
          </a:custGeom>
          <a:ln>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2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22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9124" y="3357562"/>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itchFamily="49" charset="0"/>
                <a:ea typeface="楷体" pitchFamily="49" charset="-122"/>
                <a:cs typeface="Consolas" pitchFamily="49" charset="0"/>
              </a:rPr>
              <a:t>顺序表</a:t>
            </a:r>
          </a:p>
        </p:txBody>
      </p:sp>
      <p:sp>
        <p:nvSpPr>
          <p:cNvPr id="5" name="矩形 4"/>
          <p:cNvSpPr/>
          <p:nvPr/>
        </p:nvSpPr>
        <p:spPr>
          <a:xfrm>
            <a:off x="2285984" y="2928934"/>
            <a:ext cx="1071570"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solidFill>
                  <a:srgbClr val="0000FF"/>
                </a:solidFill>
                <a:latin typeface="Consolas" pitchFamily="49" charset="0"/>
                <a:cs typeface="Consolas" pitchFamily="49" charset="0"/>
              </a:rPr>
              <a:t>？？？</a:t>
            </a:r>
            <a:endParaRPr lang="zh-CN" altLang="en-US" dirty="0">
              <a:solidFill>
                <a:srgbClr val="0000FF"/>
              </a:solidFill>
              <a:latin typeface="Consolas" pitchFamily="49" charset="0"/>
              <a:cs typeface="Consolas" pitchFamily="49" charset="0"/>
            </a:endParaRPr>
          </a:p>
        </p:txBody>
      </p:sp>
      <p:sp>
        <p:nvSpPr>
          <p:cNvPr id="6" name="TextBox 5"/>
          <p:cNvSpPr txBox="1"/>
          <p:nvPr/>
        </p:nvSpPr>
        <p:spPr>
          <a:xfrm>
            <a:off x="1714480" y="2928934"/>
            <a:ext cx="571504" cy="400110"/>
          </a:xfrm>
          <a:prstGeom prst="rect">
            <a:avLst/>
          </a:prstGeom>
          <a:noFill/>
        </p:spPr>
        <p:txBody>
          <a:bodyPr wrap="square" rtlCol="0">
            <a:spAutoFit/>
          </a:bodyPr>
          <a:lstStyle/>
          <a:p>
            <a:r>
              <a:rPr lang="en-US" altLang="zh-CN" i="1" dirty="0">
                <a:latin typeface="Consolas" pitchFamily="49" charset="0"/>
                <a:cs typeface="Consolas" pitchFamily="49" charset="0"/>
              </a:rPr>
              <a:t>L</a:t>
            </a:r>
            <a:endParaRPr lang="zh-CN" altLang="en-US" i="1" dirty="0">
              <a:latin typeface="Consolas" pitchFamily="49" charset="0"/>
              <a:cs typeface="Consolas" pitchFamily="49" charset="0"/>
            </a:endParaRPr>
          </a:p>
        </p:txBody>
      </p:sp>
      <p:sp>
        <p:nvSpPr>
          <p:cNvPr id="7" name="TextBox 6"/>
          <p:cNvSpPr txBox="1"/>
          <p:nvPr/>
        </p:nvSpPr>
        <p:spPr>
          <a:xfrm>
            <a:off x="4071934" y="2928934"/>
            <a:ext cx="928694" cy="400110"/>
          </a:xfrm>
          <a:prstGeom prst="rect">
            <a:avLst/>
          </a:prstGeom>
          <a:noFill/>
        </p:spPr>
        <p:txBody>
          <a:bodyPr wrap="square" rtlCol="0">
            <a:spAutoFit/>
          </a:bodyPr>
          <a:lstStyle/>
          <a:p>
            <a:r>
              <a:rPr lang="en-US" altLang="zh-CN" dirty="0">
                <a:latin typeface="Consolas" pitchFamily="49" charset="0"/>
                <a:cs typeface="Consolas" pitchFamily="49" charset="0"/>
              </a:rPr>
              <a:t>1010</a:t>
            </a:r>
            <a:endParaRPr lang="zh-CN" altLang="en-US" dirty="0">
              <a:latin typeface="Consolas" pitchFamily="49" charset="0"/>
              <a:cs typeface="Consolas" pitchFamily="49" charset="0"/>
            </a:endParaRPr>
          </a:p>
        </p:txBody>
      </p:sp>
      <p:sp>
        <p:nvSpPr>
          <p:cNvPr id="8" name="TextBox 7"/>
          <p:cNvSpPr txBox="1"/>
          <p:nvPr/>
        </p:nvSpPr>
        <p:spPr>
          <a:xfrm>
            <a:off x="857224" y="885750"/>
            <a:ext cx="2786082" cy="400110"/>
          </a:xfrm>
          <a:prstGeom prst="rect">
            <a:avLst/>
          </a:prstGeom>
          <a:noFill/>
          <a:scene3d>
            <a:camera prst="orthographicFront"/>
            <a:lightRig rig="threePt" dir="t"/>
          </a:scene3d>
          <a:sp3d>
            <a:bevelT w="114300" prst="hardEdge"/>
          </a:sp3d>
        </p:spPr>
        <p:txBody>
          <a:bodyPr wrap="square" rtlCol="0">
            <a:spAutoFit/>
          </a:bodyPr>
          <a:lstStyle/>
          <a:p>
            <a:pPr algn="l"/>
            <a:r>
              <a:rPr lang="zh-CN" altLang="en-US" dirty="0">
                <a:effectLst>
                  <a:outerShdw blurRad="38100" dist="38100" dir="2700000" algn="tl">
                    <a:srgbClr val="000000">
                      <a:alpha val="43137"/>
                    </a:srgbClr>
                  </a:outerShdw>
                </a:effectLst>
                <a:latin typeface="Consolas" pitchFamily="49" charset="0"/>
                <a:ea typeface="华文中宋" pitchFamily="2" charset="-122"/>
                <a:cs typeface="Consolas" pitchFamily="49" charset="0"/>
                <a:sym typeface="Wingdings"/>
              </a:rPr>
              <a:t> </a:t>
            </a:r>
            <a:r>
              <a:rPr lang="zh-CN" altLang="en-US" dirty="0">
                <a:effectLst>
                  <a:outerShdw blurRad="38100" dist="38100" dir="2700000" algn="tl">
                    <a:srgbClr val="000000">
                      <a:alpha val="43137"/>
                    </a:srgbClr>
                  </a:outerShdw>
                </a:effectLst>
                <a:latin typeface="Consolas" pitchFamily="49" charset="0"/>
                <a:ea typeface="华文中宋" pitchFamily="2" charset="-122"/>
                <a:cs typeface="Consolas" pitchFamily="49" charset="0"/>
              </a:rPr>
              <a:t>顺序表指针的含义</a:t>
            </a:r>
          </a:p>
        </p:txBody>
      </p:sp>
      <p:sp>
        <p:nvSpPr>
          <p:cNvPr id="9" name="TextBox 8"/>
          <p:cNvSpPr txBox="1"/>
          <p:nvPr/>
        </p:nvSpPr>
        <p:spPr>
          <a:xfrm>
            <a:off x="5286380" y="2886014"/>
            <a:ext cx="2143140" cy="400110"/>
          </a:xfrm>
          <a:prstGeom prst="rect">
            <a:avLst/>
          </a:prstGeom>
          <a:noFill/>
        </p:spPr>
        <p:txBody>
          <a:bodyPr wrap="square" rtlCol="0">
            <a:spAutoFit/>
          </a:bodyPr>
          <a:lstStyle/>
          <a:p>
            <a:r>
              <a:rPr lang="zh-CN" altLang="en-US">
                <a:latin typeface="Consolas" pitchFamily="49" charset="0"/>
                <a:ea typeface="仿宋" pitchFamily="49" charset="-122"/>
                <a:cs typeface="Consolas" pitchFamily="49" charset="0"/>
              </a:rPr>
              <a:t>顺序表的空间</a:t>
            </a:r>
            <a:endParaRPr lang="zh-CN" altLang="en-US" dirty="0">
              <a:latin typeface="Consolas" pitchFamily="49" charset="0"/>
              <a:ea typeface="仿宋" pitchFamily="49" charset="-122"/>
              <a:cs typeface="Consolas" pitchFamily="49" charset="0"/>
            </a:endParaRPr>
          </a:p>
        </p:txBody>
      </p:sp>
      <p:grpSp>
        <p:nvGrpSpPr>
          <p:cNvPr id="21" name="组合 20"/>
          <p:cNvGrpSpPr/>
          <p:nvPr/>
        </p:nvGrpSpPr>
        <p:grpSpPr>
          <a:xfrm>
            <a:off x="1142976" y="4639512"/>
            <a:ext cx="4786346" cy="2004198"/>
            <a:chOff x="1214414" y="4282322"/>
            <a:chExt cx="4786346" cy="2004198"/>
          </a:xfrm>
        </p:grpSpPr>
        <p:sp>
          <p:nvSpPr>
            <p:cNvPr id="13" name="下箭头 12"/>
            <p:cNvSpPr/>
            <p:nvPr/>
          </p:nvSpPr>
          <p:spPr>
            <a:xfrm>
              <a:off x="3500430" y="4282322"/>
              <a:ext cx="252000" cy="504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4" name="矩形 13"/>
            <p:cNvSpPr/>
            <p:nvPr/>
          </p:nvSpPr>
          <p:spPr>
            <a:xfrm>
              <a:off x="2357422" y="4857760"/>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solidFill>
                    <a:srgbClr val="FF00FF"/>
                  </a:solidFill>
                  <a:latin typeface="Consolas" pitchFamily="49" charset="0"/>
                  <a:ea typeface="楷体" pitchFamily="49" charset="-122"/>
                  <a:cs typeface="Consolas" pitchFamily="49" charset="0"/>
                </a:rPr>
                <a:t>顺序表</a:t>
              </a:r>
            </a:p>
          </p:txBody>
        </p:sp>
        <p:sp>
          <p:nvSpPr>
            <p:cNvPr id="15" name="TextBox 14"/>
            <p:cNvSpPr txBox="1"/>
            <p:nvPr/>
          </p:nvSpPr>
          <p:spPr>
            <a:xfrm>
              <a:off x="1214414" y="4714884"/>
              <a:ext cx="571504" cy="400110"/>
            </a:xfrm>
            <a:prstGeom prst="rect">
              <a:avLst/>
            </a:prstGeom>
            <a:noFill/>
          </p:spPr>
          <p:txBody>
            <a:bodyPr wrap="square" rtlCol="0">
              <a:spAutoFit/>
            </a:bodyPr>
            <a:lstStyle/>
            <a:p>
              <a:r>
                <a:rPr lang="en-US" altLang="zh-CN" i="1" dirty="0">
                  <a:latin typeface="Consolas" pitchFamily="49" charset="0"/>
                  <a:cs typeface="Consolas" pitchFamily="49" charset="0"/>
                </a:rPr>
                <a:t>L</a:t>
              </a:r>
              <a:endParaRPr lang="zh-CN" altLang="en-US" i="1" dirty="0">
                <a:latin typeface="Consolas" pitchFamily="49" charset="0"/>
                <a:cs typeface="Consolas" pitchFamily="49" charset="0"/>
              </a:endParaRPr>
            </a:p>
          </p:txBody>
        </p:sp>
        <p:cxnSp>
          <p:nvCxnSpPr>
            <p:cNvPr id="17" name="直接箭头连接符 16"/>
            <p:cNvCxnSpPr/>
            <p:nvPr/>
          </p:nvCxnSpPr>
          <p:spPr>
            <a:xfrm>
              <a:off x="1643042" y="500063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00100" y="1674631"/>
            <a:ext cx="4929222" cy="861774"/>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000"/>
              </a:lnSpc>
              <a:spcBef>
                <a:spcPts val="0"/>
              </a:spcBef>
            </a:pPr>
            <a:r>
              <a:rPr lang="en-US" altLang="zh-CN" sz="1800">
                <a:latin typeface="Consolas" pitchFamily="49" charset="0"/>
                <a:cs typeface="Consolas" pitchFamily="49" charset="0"/>
              </a:rPr>
              <a:t>SqList  *L;</a:t>
            </a:r>
          </a:p>
          <a:p>
            <a:pPr algn="l">
              <a:lnSpc>
                <a:spcPts val="3000"/>
              </a:lnSpc>
              <a:spcBef>
                <a:spcPts val="0"/>
              </a:spcBef>
            </a:pPr>
            <a:r>
              <a:rPr lang="en-US" altLang="zh-CN" sz="1800">
                <a:latin typeface="Consolas" pitchFamily="49" charset="0"/>
                <a:ea typeface="楷体" pitchFamily="49" charset="-122"/>
                <a:cs typeface="Consolas" pitchFamily="49" charset="0"/>
              </a:rPr>
              <a:t>L=(SqList *)malloc(sizeof(SqList));</a:t>
            </a:r>
            <a:endParaRPr lang="zh-CN" altLang="en-US" sz="1800">
              <a:latin typeface="Consolas" pitchFamily="49" charset="0"/>
              <a:cs typeface="Consolas" pitchFamily="49" charset="0"/>
            </a:endParaRPr>
          </a:p>
        </p:txBody>
      </p:sp>
      <p:sp>
        <p:nvSpPr>
          <p:cNvPr id="20" name="TextBox 19"/>
          <p:cNvSpPr txBox="1"/>
          <p:nvPr/>
        </p:nvSpPr>
        <p:spPr>
          <a:xfrm>
            <a:off x="2357422" y="2987672"/>
            <a:ext cx="928694" cy="400110"/>
          </a:xfrm>
          <a:prstGeom prst="rect">
            <a:avLst/>
          </a:prstGeom>
          <a:solidFill>
            <a:srgbClr val="CCFF99"/>
          </a:solidFill>
        </p:spPr>
        <p:txBody>
          <a:bodyPr wrap="square" rtlCol="0">
            <a:spAutoFit/>
          </a:bodyPr>
          <a:lstStyle/>
          <a:p>
            <a:r>
              <a:rPr lang="en-US" altLang="zh-CN">
                <a:latin typeface="Consolas" pitchFamily="49" charset="0"/>
                <a:cs typeface="Consolas" pitchFamily="49" charset="0"/>
              </a:rPr>
              <a:t>1010</a:t>
            </a:r>
            <a:endParaRPr lang="zh-CN" altLang="en-US">
              <a:latin typeface="Consolas" pitchFamily="49" charset="0"/>
              <a:cs typeface="Consolas" pitchFamily="49" charset="0"/>
            </a:endParaRPr>
          </a:p>
        </p:txBody>
      </p:sp>
      <p:sp>
        <p:nvSpPr>
          <p:cNvPr id="22" name="下弧形箭头 21"/>
          <p:cNvSpPr/>
          <p:nvPr/>
        </p:nvSpPr>
        <p:spPr>
          <a:xfrm rot="10800000">
            <a:off x="2928926" y="2571744"/>
            <a:ext cx="1571636" cy="35719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3" name="TextBox 22"/>
          <p:cNvSpPr txBox="1"/>
          <p:nvPr/>
        </p:nvSpPr>
        <p:spPr>
          <a:xfrm>
            <a:off x="6286512" y="5656021"/>
            <a:ext cx="2071734" cy="646331"/>
          </a:xfrm>
          <a:prstGeom prst="rect">
            <a:avLst/>
          </a:prstGeom>
          <a:noFill/>
        </p:spPr>
        <p:txBody>
          <a:bodyPr wrap="square" rtlCol="0">
            <a:spAutoFit/>
          </a:bodyPr>
          <a:lstStyle/>
          <a:p>
            <a:r>
              <a:rPr lang="zh-CN" altLang="en-US" sz="1800">
                <a:latin typeface="Consolas" pitchFamily="49" charset="0"/>
                <a:ea typeface="仿宋" pitchFamily="49" charset="-122"/>
                <a:cs typeface="Consolas" pitchFamily="49" charset="0"/>
              </a:rPr>
              <a:t>通过顺序表指针</a:t>
            </a:r>
            <a:r>
              <a:rPr lang="en-US" altLang="zh-CN" sz="1800" i="1">
                <a:latin typeface="Consolas" pitchFamily="49" charset="0"/>
                <a:ea typeface="仿宋" pitchFamily="49" charset="-122"/>
                <a:cs typeface="Consolas" pitchFamily="49" charset="0"/>
              </a:rPr>
              <a:t>L</a:t>
            </a:r>
            <a:r>
              <a:rPr lang="zh-CN" altLang="en-US" sz="1800">
                <a:latin typeface="Consolas" pitchFamily="49" charset="0"/>
                <a:ea typeface="仿宋" pitchFamily="49" charset="-122"/>
                <a:cs typeface="Consolas" pitchFamily="49" charset="0"/>
              </a:rPr>
              <a:t>操作顺序表</a:t>
            </a:r>
            <a:endParaRPr lang="zh-CN" altLang="en-US" sz="1800" dirty="0">
              <a:latin typeface="Consolas" pitchFamily="49" charset="0"/>
              <a:ea typeface="仿宋" pitchFamily="49" charset="-122"/>
              <a:cs typeface="Consolas" pitchFamily="49" charset="0"/>
            </a:endParaRPr>
          </a:p>
        </p:txBody>
      </p:sp>
      <p:sp>
        <p:nvSpPr>
          <p:cNvPr id="18" name="TextBox 17"/>
          <p:cNvSpPr txBox="1"/>
          <p:nvPr/>
        </p:nvSpPr>
        <p:spPr>
          <a:xfrm>
            <a:off x="285720" y="314246"/>
            <a:ext cx="250033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算法参数说明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P spid="20" grpId="0" animBg="1"/>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3214710" cy="400110"/>
          </a:xfrm>
          <a:prstGeom prst="rect">
            <a:avLst/>
          </a:prstGeom>
          <a:noFill/>
        </p:spPr>
        <p:txBody>
          <a:bodyPr wrap="square" rtlCol="0">
            <a:spAutoFit/>
          </a:bodyPr>
          <a:lstStyle/>
          <a:p>
            <a:pPr algn="l"/>
            <a:r>
              <a:rPr lang="zh-CN" altLang="en-US">
                <a:latin typeface="Consolas" pitchFamily="49" charset="0"/>
                <a:ea typeface="华文中宋" pitchFamily="2" charset="-122"/>
                <a:cs typeface="Consolas" pitchFamily="49" charset="0"/>
                <a:sym typeface="Wingdings"/>
              </a:rPr>
              <a:t> </a:t>
            </a:r>
            <a:r>
              <a:rPr lang="zh-CN" altLang="en-US">
                <a:latin typeface="Consolas" pitchFamily="49" charset="0"/>
                <a:ea typeface="华文中宋" pitchFamily="2" charset="-122"/>
                <a:cs typeface="Consolas" pitchFamily="49" charset="0"/>
              </a:rPr>
              <a:t>顺序表指针引用</a:t>
            </a:r>
            <a:endParaRPr lang="zh-CN" altLang="en-US" dirty="0">
              <a:latin typeface="Consolas" pitchFamily="49" charset="0"/>
              <a:ea typeface="华文中宋" pitchFamily="2" charset="-122"/>
              <a:cs typeface="Consolas" pitchFamily="49" charset="0"/>
            </a:endParaRPr>
          </a:p>
        </p:txBody>
      </p:sp>
      <p:sp>
        <p:nvSpPr>
          <p:cNvPr id="7" name="TextBox 6"/>
          <p:cNvSpPr txBox="1"/>
          <p:nvPr/>
        </p:nvSpPr>
        <p:spPr>
          <a:xfrm>
            <a:off x="1000100" y="1142984"/>
            <a:ext cx="671517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altLang="zh-CN" sz="1800">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CreateList</a:t>
            </a:r>
            <a:r>
              <a:rPr lang="en-US" altLang="zh-CN" sz="1800">
                <a:latin typeface="Consolas" pitchFamily="49" charset="0"/>
                <a:ea typeface="楷体" pitchFamily="49" charset="-122"/>
                <a:cs typeface="Consolas" pitchFamily="49" charset="0"/>
              </a:rPr>
              <a:t>(</a:t>
            </a:r>
            <a:r>
              <a:rPr lang="en-US" altLang="zh-CN" sz="1800">
                <a:solidFill>
                  <a:srgbClr val="FF00FF"/>
                </a:solidFill>
                <a:latin typeface="Consolas" pitchFamily="49" charset="0"/>
                <a:ea typeface="楷体" pitchFamily="49" charset="-122"/>
                <a:cs typeface="Consolas" pitchFamily="49" charset="0"/>
              </a:rPr>
              <a:t>SqList *&amp;L</a:t>
            </a:r>
            <a:r>
              <a:rPr lang="zh-CN" altLang="en-US" sz="1800">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ElemType a[]</a:t>
            </a:r>
            <a:r>
              <a:rPr lang="zh-CN" altLang="en-US" sz="1800">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int n)  </a:t>
            </a:r>
            <a:endParaRPr lang="en-US" altLang="zh-CN" sz="1800" dirty="0">
              <a:latin typeface="Consolas" pitchFamily="49" charset="0"/>
              <a:ea typeface="楷体" pitchFamily="49" charset="-122"/>
              <a:cs typeface="Consolas" pitchFamily="49" charset="0"/>
            </a:endParaRPr>
          </a:p>
        </p:txBody>
      </p:sp>
      <p:cxnSp>
        <p:nvCxnSpPr>
          <p:cNvPr id="9" name="直接箭头连接符 8"/>
          <p:cNvCxnSpPr/>
          <p:nvPr/>
        </p:nvCxnSpPr>
        <p:spPr>
          <a:xfrm rot="5400000" flipH="1" flipV="1">
            <a:off x="4021162" y="1735154"/>
            <a:ext cx="24283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9278" y="1857364"/>
            <a:ext cx="4311680" cy="400110"/>
          </a:xfrm>
          <a:prstGeom prst="rect">
            <a:avLst/>
          </a:prstGeom>
          <a:noFill/>
        </p:spPr>
        <p:txBody>
          <a:bodyPr wrap="square" rtlCol="0">
            <a:spAutoFit/>
          </a:bodyPr>
          <a:lstStyle/>
          <a:p>
            <a:pPr algn="l"/>
            <a:r>
              <a:rPr lang="zh-CN" altLang="en-US" dirty="0">
                <a:latin typeface="Consolas" pitchFamily="49" charset="0"/>
                <a:ea typeface="仿宋" pitchFamily="49" charset="-122"/>
                <a:cs typeface="Consolas" pitchFamily="49" charset="0"/>
              </a:rPr>
              <a:t>引用参数：将执行结果回传给实参</a:t>
            </a:r>
          </a:p>
        </p:txBody>
      </p:sp>
      <p:sp>
        <p:nvSpPr>
          <p:cNvPr id="11" name="TextBox 10"/>
          <p:cNvSpPr txBox="1"/>
          <p:nvPr/>
        </p:nvSpPr>
        <p:spPr>
          <a:xfrm>
            <a:off x="928662" y="2857496"/>
            <a:ext cx="7572428" cy="938719"/>
          </a:xfrm>
          <a:prstGeom prst="rect">
            <a:avLst/>
          </a:prstGeom>
          <a:noFill/>
          <a:scene3d>
            <a:camera prst="perspectiveLeft"/>
            <a:lightRig rig="threePt" dir="t"/>
          </a:scene3d>
        </p:spPr>
        <p:txBody>
          <a:bodyPr wrap="square" rtlCol="0">
            <a:spAutoFit/>
          </a:bodyPr>
          <a:lstStyle/>
          <a:p>
            <a:pPr marL="457200" indent="-457200" algn="l">
              <a:buBlip>
                <a:blip r:embed="rId3"/>
              </a:buBlip>
            </a:pPr>
            <a:r>
              <a:rPr lang="zh-CN" altLang="en-US" sz="2200">
                <a:latin typeface="Consolas" pitchFamily="49" charset="0"/>
                <a:ea typeface="楷体" pitchFamily="49" charset="-122"/>
                <a:cs typeface="Consolas" pitchFamily="49" charset="0"/>
              </a:rPr>
              <a:t>引用符号“</a:t>
            </a:r>
            <a:r>
              <a:rPr lang="en-US" altLang="zh-CN" sz="2200">
                <a:solidFill>
                  <a:srgbClr val="FF00FF"/>
                </a:solidFill>
                <a:latin typeface="Consolas" pitchFamily="49" charset="0"/>
                <a:ea typeface="楷体" pitchFamily="49" charset="-122"/>
                <a:cs typeface="Consolas" pitchFamily="49" charset="0"/>
              </a:rPr>
              <a:t>&amp;</a:t>
            </a:r>
            <a:r>
              <a:rPr lang="zh-CN" altLang="en-US" sz="2200">
                <a:latin typeface="Consolas" pitchFamily="49" charset="0"/>
                <a:ea typeface="楷体" pitchFamily="49" charset="-122"/>
                <a:cs typeface="Consolas" pitchFamily="49" charset="0"/>
              </a:rPr>
              <a:t>”放在形参</a:t>
            </a:r>
            <a:r>
              <a:rPr lang="en-US" altLang="zh-CN" sz="2200" i="1">
                <a:latin typeface="Consolas" pitchFamily="49" charset="0"/>
                <a:ea typeface="楷体" pitchFamily="49" charset="-122"/>
                <a:cs typeface="Consolas" pitchFamily="49" charset="0"/>
              </a:rPr>
              <a:t>L</a:t>
            </a:r>
            <a:r>
              <a:rPr lang="zh-CN" altLang="en-US" sz="2200">
                <a:latin typeface="Consolas" pitchFamily="49" charset="0"/>
                <a:ea typeface="楷体" pitchFamily="49" charset="-122"/>
                <a:cs typeface="Consolas" pitchFamily="49" charset="0"/>
              </a:rPr>
              <a:t>的前面。</a:t>
            </a:r>
            <a:endParaRPr lang="en-US" altLang="zh-CN" sz="2200">
              <a:latin typeface="Consolas" pitchFamily="49" charset="0"/>
              <a:ea typeface="楷体" pitchFamily="49" charset="-122"/>
              <a:cs typeface="Consolas" pitchFamily="49" charset="0"/>
            </a:endParaRPr>
          </a:p>
          <a:p>
            <a:pPr marL="457200" indent="-457200" algn="l">
              <a:buBlip>
                <a:blip r:embed="rId3"/>
              </a:buBlip>
            </a:pPr>
            <a:r>
              <a:rPr lang="zh-CN" altLang="en-US" sz="2200">
                <a:latin typeface="Consolas" pitchFamily="49" charset="0"/>
                <a:ea typeface="楷体" pitchFamily="49" charset="-122"/>
                <a:cs typeface="Consolas" pitchFamily="49" charset="0"/>
              </a:rPr>
              <a:t>输出型参数均为使用“</a:t>
            </a:r>
            <a:r>
              <a:rPr lang="en-US" altLang="zh-CN" sz="2200">
                <a:solidFill>
                  <a:srgbClr val="FF00FF"/>
                </a:solidFill>
                <a:latin typeface="Consolas" pitchFamily="49" charset="0"/>
                <a:ea typeface="楷体" pitchFamily="49" charset="-122"/>
                <a:cs typeface="Consolas" pitchFamily="49" charset="0"/>
              </a:rPr>
              <a:t>&amp;</a:t>
            </a:r>
            <a:r>
              <a:rPr lang="zh-CN" altLang="en-US" sz="2200">
                <a:latin typeface="Consolas" pitchFamily="49" charset="0"/>
                <a:ea typeface="楷体" pitchFamily="49" charset="-122"/>
                <a:cs typeface="Consolas" pitchFamily="49" charset="0"/>
              </a:rPr>
              <a:t>”，不论参数值是否改变。</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57158" y="1198891"/>
            <a:ext cx="8001056" cy="1015663"/>
          </a:xfrm>
          <a:prstGeom prst="rect">
            <a:avLst/>
          </a:prstGeom>
          <a:noFill/>
          <a:ln w="9525">
            <a:noFill/>
            <a:miter lim="800000"/>
            <a:headEnd/>
            <a:tailEnd/>
          </a:ln>
          <a:effectLst/>
        </p:spPr>
        <p:txBody>
          <a:bodyPr wrap="square">
            <a:spAutoFit/>
          </a:bodyPr>
          <a:lstStyle/>
          <a:p>
            <a:pPr algn="l">
              <a:lnSpc>
                <a:spcPct val="150000"/>
              </a:lnSpc>
              <a:spcBef>
                <a:spcPts val="0"/>
              </a:spcBef>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1</a:t>
            </a:r>
            <a:r>
              <a:rPr kumimoji="1" lang="zh-CN" altLang="en-US" dirty="0">
                <a:solidFill>
                  <a:srgbClr val="FF3300"/>
                </a:solidFill>
                <a:latin typeface="Consolas" pitchFamily="49" charset="0"/>
                <a:ea typeface="微软雅黑" pitchFamily="34" charset="-122"/>
                <a:cs typeface="Consolas" pitchFamily="49" charset="0"/>
              </a:rPr>
              <a:t>）初始化线性表</a:t>
            </a:r>
            <a:r>
              <a:rPr kumimoji="1" lang="en-US" altLang="zh-CN" dirty="0" err="1">
                <a:solidFill>
                  <a:srgbClr val="FF3300"/>
                </a:solidFill>
                <a:latin typeface="Consolas" pitchFamily="49" charset="0"/>
                <a:ea typeface="微软雅黑" pitchFamily="34" charset="-122"/>
                <a:cs typeface="Consolas" pitchFamily="49" charset="0"/>
              </a:rPr>
              <a:t>InitList</a:t>
            </a:r>
            <a:r>
              <a:rPr kumimoji="1" lang="en-US" altLang="zh-CN" dirty="0">
                <a:solidFill>
                  <a:srgbClr val="FF3300"/>
                </a:solidFill>
                <a:latin typeface="Consolas" pitchFamily="49" charset="0"/>
                <a:ea typeface="微软雅黑" pitchFamily="34" charset="-122"/>
                <a:cs typeface="Consolas" pitchFamily="49" charset="0"/>
              </a:rPr>
              <a:t>(L)</a:t>
            </a:r>
          </a:p>
          <a:p>
            <a:pPr algn="just">
              <a:lnSpc>
                <a:spcPct val="150000"/>
              </a:lnSpc>
              <a:spcBef>
                <a:spcPts val="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构</a:t>
            </a:r>
            <a:r>
              <a:rPr kumimoji="1" lang="zh-CN" altLang="en-US" dirty="0">
                <a:latin typeface="Consolas" pitchFamily="49" charset="0"/>
                <a:ea typeface="楷体" pitchFamily="49" charset="-122"/>
                <a:cs typeface="Consolas" pitchFamily="49" charset="0"/>
              </a:rPr>
              <a:t>造一个空的线性表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。实际上只需将</a:t>
            </a:r>
            <a:r>
              <a:rPr kumimoji="1" lang="en-US" altLang="zh-CN" dirty="0">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成员设置为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即可。</a:t>
            </a:r>
            <a:r>
              <a:rPr kumimoji="1" lang="zh-CN" altLang="en-US" dirty="0">
                <a:solidFill>
                  <a:srgbClr val="FF3300"/>
                </a:solidFill>
                <a:latin typeface="Consolas" pitchFamily="49" charset="0"/>
                <a:ea typeface="楷体" pitchFamily="49" charset="-122"/>
                <a:cs typeface="Consolas" pitchFamily="49" charset="0"/>
              </a:rPr>
              <a:t>       </a:t>
            </a:r>
            <a:endParaRPr kumimoji="1" lang="zh-CN" altLang="en-US" dirty="0">
              <a:latin typeface="Consolas" pitchFamily="49" charset="0"/>
              <a:ea typeface="楷体" pitchFamily="49" charset="-122"/>
              <a:cs typeface="Consolas" pitchFamily="49" charset="0"/>
            </a:endParaRPr>
          </a:p>
        </p:txBody>
      </p:sp>
      <p:sp>
        <p:nvSpPr>
          <p:cNvPr id="14340" name="Text Box 4"/>
          <p:cNvSpPr txBox="1">
            <a:spLocks noChangeArrowheads="1"/>
          </p:cNvSpPr>
          <p:nvPr/>
        </p:nvSpPr>
        <p:spPr bwMode="auto">
          <a:xfrm>
            <a:off x="250825" y="260350"/>
            <a:ext cx="4035423" cy="49859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400">
                <a:solidFill>
                  <a:schemeClr val="bg1"/>
                </a:solidFill>
                <a:latin typeface="Consolas" pitchFamily="49" charset="0"/>
                <a:ea typeface="微软雅黑" pitchFamily="34" charset="-122"/>
                <a:cs typeface="Consolas" pitchFamily="49" charset="0"/>
              </a:rPr>
              <a:t>  2</a:t>
            </a:r>
            <a:r>
              <a:rPr lang="zh-CN" altLang="en-US" sz="2400">
                <a:solidFill>
                  <a:schemeClr val="bg1"/>
                </a:solidFill>
                <a:latin typeface="Consolas" pitchFamily="49" charset="0"/>
                <a:ea typeface="微软雅黑" pitchFamily="34" charset="-122"/>
                <a:cs typeface="Consolas" pitchFamily="49" charset="0"/>
              </a:rPr>
              <a:t>、顺序</a:t>
            </a:r>
            <a:r>
              <a:rPr lang="zh-CN" altLang="en-US" sz="2400" dirty="0">
                <a:solidFill>
                  <a:schemeClr val="bg1"/>
                </a:solidFill>
                <a:latin typeface="Consolas" pitchFamily="49" charset="0"/>
                <a:ea typeface="微软雅黑" pitchFamily="34" charset="-122"/>
                <a:cs typeface="Consolas" pitchFamily="49" charset="0"/>
              </a:rPr>
              <a:t>表基本运算算法</a:t>
            </a:r>
          </a:p>
        </p:txBody>
      </p:sp>
      <p:sp>
        <p:nvSpPr>
          <p:cNvPr id="14342" name="Text Box 6"/>
          <p:cNvSpPr txBox="1">
            <a:spLocks noChangeArrowheads="1"/>
          </p:cNvSpPr>
          <p:nvPr/>
        </p:nvSpPr>
        <p:spPr bwMode="auto">
          <a:xfrm>
            <a:off x="1357290" y="3071810"/>
            <a:ext cx="6480175" cy="2157102"/>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InitList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L=(</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*)malloc(</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分配存放线性表的顺序表空间</a:t>
            </a: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L-&gt;length=0;</a:t>
            </a:r>
          </a:p>
          <a:p>
            <a:pPr algn="l"/>
            <a:r>
              <a:rPr kumimoji="1" lang="en-US"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89093" y="1928802"/>
            <a:ext cx="4068594" cy="1575404"/>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a:solidFill>
                  <a:srgbClr val="0000FF"/>
                </a:solidFill>
                <a:latin typeface="Consolas" pitchFamily="49" charset="0"/>
                <a:ea typeface="宋体" pitchFamily="2"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DestroyList</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*&amp;L)</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    free(L);</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a:solidFill>
                  <a:srgbClr val="0000FF"/>
                </a:solidFill>
                <a:latin typeface="Consolas" pitchFamily="49" charset="0"/>
                <a:cs typeface="Consolas" pitchFamily="49" charset="0"/>
              </a:rPr>
              <a:t>   </a:t>
            </a:r>
          </a:p>
        </p:txBody>
      </p:sp>
      <p:sp>
        <p:nvSpPr>
          <p:cNvPr id="15367" name="Text Box 1031"/>
          <p:cNvSpPr txBox="1">
            <a:spLocks noChangeArrowheads="1"/>
          </p:cNvSpPr>
          <p:nvPr/>
        </p:nvSpPr>
        <p:spPr bwMode="auto">
          <a:xfrm>
            <a:off x="395288" y="333375"/>
            <a:ext cx="8064500" cy="1015663"/>
          </a:xfrm>
          <a:prstGeom prst="rect">
            <a:avLst/>
          </a:prstGeom>
          <a:noFill/>
          <a:ln w="9525">
            <a:noFill/>
            <a:miter lim="800000"/>
            <a:headEnd/>
            <a:tailEnd/>
          </a:ln>
          <a:effectLst/>
        </p:spPr>
        <p:txBody>
          <a:bodyPr>
            <a:spAutoFit/>
          </a:bodyPr>
          <a:lstStyle/>
          <a:p>
            <a:pPr algn="l">
              <a:lnSpc>
                <a:spcPct val="150000"/>
              </a:lnSpc>
              <a:spcBef>
                <a:spcPts val="0"/>
              </a:spcBef>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2</a:t>
            </a:r>
            <a:r>
              <a:rPr kumimoji="1" lang="zh-CN" altLang="en-US" dirty="0">
                <a:solidFill>
                  <a:srgbClr val="FF3300"/>
                </a:solidFill>
                <a:latin typeface="Consolas" pitchFamily="49" charset="0"/>
                <a:ea typeface="微软雅黑" pitchFamily="34" charset="-122"/>
                <a:cs typeface="Consolas" pitchFamily="49" charset="0"/>
              </a:rPr>
              <a:t>）销毁线性表</a:t>
            </a:r>
            <a:r>
              <a:rPr kumimoji="1" lang="en-US" altLang="zh-CN" dirty="0" err="1">
                <a:solidFill>
                  <a:srgbClr val="FF3300"/>
                </a:solidFill>
                <a:latin typeface="Consolas" pitchFamily="49" charset="0"/>
                <a:ea typeface="微软雅黑" pitchFamily="34" charset="-122"/>
                <a:cs typeface="Consolas" pitchFamily="49" charset="0"/>
              </a:rPr>
              <a:t>DestroyList</a:t>
            </a:r>
            <a:r>
              <a:rPr kumimoji="1" lang="en-US" altLang="zh-CN" dirty="0">
                <a:solidFill>
                  <a:srgbClr val="FF3300"/>
                </a:solidFill>
                <a:latin typeface="Consolas" pitchFamily="49" charset="0"/>
                <a:ea typeface="微软雅黑" pitchFamily="34" charset="-122"/>
                <a:cs typeface="Consolas" pitchFamily="49" charset="0"/>
              </a:rPr>
              <a:t>(L)</a:t>
            </a:r>
          </a:p>
          <a:p>
            <a:pPr algn="l">
              <a:lnSpc>
                <a:spcPct val="150000"/>
              </a:lnSpc>
              <a:spcBef>
                <a:spcPts val="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释</a:t>
            </a:r>
            <a:r>
              <a:rPr kumimoji="1" lang="zh-CN" altLang="en-US" dirty="0">
                <a:latin typeface="Consolas" pitchFamily="49" charset="0"/>
                <a:ea typeface="楷体" pitchFamily="49" charset="-122"/>
                <a:cs typeface="Consolas" pitchFamily="49" charset="0"/>
              </a:rPr>
              <a:t>放线性表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占用的内存空间。</a:t>
            </a:r>
            <a:endParaRPr lang="zh-CN" altLang="en-US" dirty="0">
              <a:latin typeface="Consolas" pitchFamily="49" charset="0"/>
              <a:ea typeface="楷体" pitchFamily="49" charset="-122"/>
              <a:cs typeface="Consolas" pitchFamily="49" charset="0"/>
            </a:endParaRPr>
          </a:p>
        </p:txBody>
      </p:sp>
      <p:grpSp>
        <p:nvGrpSpPr>
          <p:cNvPr id="15" name="组合 14"/>
          <p:cNvGrpSpPr/>
          <p:nvPr/>
        </p:nvGrpSpPr>
        <p:grpSpPr>
          <a:xfrm>
            <a:off x="-71470" y="3254592"/>
            <a:ext cx="4503966" cy="2860534"/>
            <a:chOff x="710976" y="3254592"/>
            <a:chExt cx="4503966" cy="2860534"/>
          </a:xfrm>
        </p:grpSpPr>
        <p:sp>
          <p:nvSpPr>
            <p:cNvPr id="10" name="TextBox 9"/>
            <p:cNvSpPr txBox="1"/>
            <p:nvPr/>
          </p:nvSpPr>
          <p:spPr>
            <a:xfrm>
              <a:off x="710976" y="4100460"/>
              <a:ext cx="571504" cy="400110"/>
            </a:xfrm>
            <a:prstGeom prst="rect">
              <a:avLst/>
            </a:prstGeom>
            <a:noFill/>
          </p:spPr>
          <p:txBody>
            <a:bodyPr wrap="square" rtlCol="0">
              <a:spAutoFit/>
            </a:bodyPr>
            <a:lstStyle/>
            <a:p>
              <a:r>
                <a:rPr lang="en-US" altLang="zh-CN" i="1" dirty="0"/>
                <a:t>L</a:t>
              </a:r>
              <a:endParaRPr lang="zh-CN" altLang="en-US" i="1" dirty="0"/>
            </a:p>
          </p:txBody>
        </p:sp>
        <p:sp>
          <p:nvSpPr>
            <p:cNvPr id="15366" name="Text Box 1030"/>
            <p:cNvSpPr txBox="1">
              <a:spLocks noChangeArrowheads="1"/>
            </p:cNvSpPr>
            <p:nvPr/>
          </p:nvSpPr>
          <p:spPr bwMode="auto">
            <a:xfrm>
              <a:off x="1571604" y="5715016"/>
              <a:ext cx="3357586" cy="400110"/>
            </a:xfrm>
            <a:prstGeom prst="rect">
              <a:avLst/>
            </a:prstGeom>
            <a:noFill/>
            <a:ln w="9525">
              <a:noFill/>
              <a:miter lim="800000"/>
              <a:headEnd/>
              <a:tailEnd/>
            </a:ln>
            <a:effectLst/>
          </p:spPr>
          <p:txBody>
            <a:bodyPr wrap="square">
              <a:spAutoFit/>
            </a:bodyPr>
            <a:lstStyle/>
            <a:p>
              <a:pPr algn="l">
                <a:spcBef>
                  <a:spcPct val="50000"/>
                </a:spcBef>
              </a:pPr>
              <a:r>
                <a:rPr lang="en-US" altLang="zh-CN" sz="2000" dirty="0">
                  <a:latin typeface="Consolas" pitchFamily="49" charset="0"/>
                  <a:ea typeface="楷体" pitchFamily="49" charset="-122"/>
                  <a:cs typeface="Consolas" pitchFamily="49" charset="0"/>
                </a:rPr>
                <a:t>free(</a:t>
              </a:r>
              <a:r>
                <a:rPr lang="en-US" altLang="zh-CN" sz="2000" i="1" dirty="0">
                  <a:latin typeface="Consolas" pitchFamily="49" charset="0"/>
                  <a:ea typeface="楷体" pitchFamily="49" charset="-122"/>
                  <a:cs typeface="Consolas" pitchFamily="49" charset="0"/>
                </a:rPr>
                <a:t>L</a:t>
              </a:r>
              <a:r>
                <a:rPr lang="en-US" altLang="zh-CN" sz="2000" dirty="0">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释放</a:t>
              </a:r>
              <a:r>
                <a:rPr lang="en-US" altLang="zh-CN" sz="2000" i="1" dirty="0">
                  <a:latin typeface="Consolas" pitchFamily="49" charset="0"/>
                  <a:ea typeface="楷体" pitchFamily="49" charset="-122"/>
                  <a:cs typeface="Consolas" pitchFamily="49" charset="0"/>
                </a:rPr>
                <a:t>L</a:t>
              </a:r>
              <a:r>
                <a:rPr lang="zh-CN" altLang="en-US" sz="2000" dirty="0">
                  <a:latin typeface="Consolas" pitchFamily="49" charset="0"/>
                  <a:ea typeface="楷体" pitchFamily="49" charset="-122"/>
                  <a:cs typeface="Consolas" pitchFamily="49" charset="0"/>
                </a:rPr>
                <a:t>所指向的空间</a:t>
              </a:r>
            </a:p>
          </p:txBody>
        </p:sp>
        <p:sp>
          <p:nvSpPr>
            <p:cNvPr id="9" name="矩形 8"/>
            <p:cNvSpPr/>
            <p:nvPr/>
          </p:nvSpPr>
          <p:spPr>
            <a:xfrm>
              <a:off x="1571604" y="4143380"/>
              <a:ext cx="3643338"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rgbClr val="FF00FF"/>
                  </a:solidFill>
                  <a:latin typeface="楷体" pitchFamily="49" charset="-122"/>
                  <a:ea typeface="楷体" pitchFamily="49" charset="-122"/>
                </a:rPr>
                <a:t>顺序表</a:t>
              </a:r>
            </a:p>
          </p:txBody>
        </p:sp>
        <p:cxnSp>
          <p:nvCxnSpPr>
            <p:cNvPr id="11" name="直接箭头连接符 10"/>
            <p:cNvCxnSpPr/>
            <p:nvPr/>
          </p:nvCxnSpPr>
          <p:spPr>
            <a:xfrm>
              <a:off x="1139604" y="4286256"/>
              <a:ext cx="432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2000232" y="3254592"/>
              <a:ext cx="142876" cy="7858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grpSp>
        <p:nvGrpSpPr>
          <p:cNvPr id="17" name="组合 16"/>
          <p:cNvGrpSpPr/>
          <p:nvPr/>
        </p:nvGrpSpPr>
        <p:grpSpPr>
          <a:xfrm>
            <a:off x="4786314" y="2171634"/>
            <a:ext cx="4286280" cy="2633403"/>
            <a:chOff x="4786314" y="2171634"/>
            <a:chExt cx="4286280" cy="2633403"/>
          </a:xfrm>
        </p:grpSpPr>
        <p:sp>
          <p:nvSpPr>
            <p:cNvPr id="12" name="TextBox 11"/>
            <p:cNvSpPr txBox="1"/>
            <p:nvPr/>
          </p:nvSpPr>
          <p:spPr>
            <a:xfrm>
              <a:off x="4786314" y="2171634"/>
              <a:ext cx="4286280" cy="400110"/>
            </a:xfrm>
            <a:prstGeom prst="rect">
              <a:avLst/>
            </a:prstGeom>
            <a:noFill/>
          </p:spPr>
          <p:txBody>
            <a:bodyPr wrap="square" rtlCol="0">
              <a:spAutoFit/>
            </a:bodyPr>
            <a:lstStyle/>
            <a:p>
              <a:pPr algn="l"/>
              <a:r>
                <a:rPr lang="zh-CN" altLang="en-US">
                  <a:latin typeface="Consolas" pitchFamily="49" charset="0"/>
                  <a:ea typeface="楷体" pitchFamily="49" charset="-122"/>
                  <a:cs typeface="Consolas" pitchFamily="49" charset="0"/>
                </a:rPr>
                <a:t>顺序表采用指针传递，有两个</a:t>
              </a:r>
              <a:r>
                <a:rPr lang="zh-CN" altLang="en-US">
                  <a:solidFill>
                    <a:srgbClr val="FF0000"/>
                  </a:solidFill>
                  <a:latin typeface="Consolas" pitchFamily="49" charset="0"/>
                  <a:ea typeface="楷体" pitchFamily="49" charset="-122"/>
                  <a:cs typeface="Consolas" pitchFamily="49" charset="0"/>
                </a:rPr>
                <a:t>优点</a:t>
              </a:r>
              <a:r>
                <a:rPr lang="zh-CN" altLang="en-US">
                  <a:latin typeface="Consolas" pitchFamily="49" charset="0"/>
                  <a:ea typeface="楷体" pitchFamily="49" charset="-122"/>
                  <a:cs typeface="Consolas" pitchFamily="49" charset="0"/>
                </a:rPr>
                <a:t>：</a:t>
              </a:r>
            </a:p>
          </p:txBody>
        </p:sp>
        <p:sp>
          <p:nvSpPr>
            <p:cNvPr id="16" name="Text Box 7"/>
            <p:cNvSpPr txBox="1">
              <a:spLocks noChangeArrowheads="1"/>
            </p:cNvSpPr>
            <p:nvPr/>
          </p:nvSpPr>
          <p:spPr bwMode="auto">
            <a:xfrm>
              <a:off x="4857752" y="2714620"/>
              <a:ext cx="4071966" cy="2090417"/>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wrap="square" tIns="108000" bIns="108000">
              <a:spAutoFit/>
            </a:bodyPr>
            <a:lstStyle/>
            <a:p>
              <a:pPr marL="457200" indent="-457200" algn="l">
                <a:lnSpc>
                  <a:spcPts val="2800"/>
                </a:lnSpc>
                <a:spcBef>
                  <a:spcPts val="600"/>
                </a:spcBef>
                <a:buFontTx/>
                <a:buBlip>
                  <a:blip r:embed="rId2"/>
                </a:buBlip>
              </a:pPr>
              <a:r>
                <a:rPr kumimoji="1" lang="zh-CN" altLang="en-US">
                  <a:solidFill>
                    <a:srgbClr val="0000FF"/>
                  </a:solidFill>
                  <a:latin typeface="Consolas" pitchFamily="49" charset="0"/>
                  <a:ea typeface="仿宋" pitchFamily="49" charset="-122"/>
                  <a:cs typeface="Consolas" pitchFamily="49" charset="0"/>
                </a:rPr>
                <a:t>更清楚看到顺序表创建和销毁过程（</a:t>
              </a:r>
              <a:r>
                <a:rPr kumimoji="1" lang="en-US" altLang="zh-CN">
                  <a:solidFill>
                    <a:srgbClr val="0000FF"/>
                  </a:solidFill>
                  <a:latin typeface="Consolas" pitchFamily="49" charset="0"/>
                  <a:ea typeface="仿宋" pitchFamily="49" charset="-122"/>
                  <a:cs typeface="Consolas" pitchFamily="49" charset="0"/>
                </a:rPr>
                <a:t>malloc/free</a:t>
              </a:r>
              <a:r>
                <a:rPr kumimoji="1" lang="zh-CN" altLang="en-US">
                  <a:solidFill>
                    <a:srgbClr val="0000FF"/>
                  </a:solidFill>
                  <a:latin typeface="Consolas" pitchFamily="49" charset="0"/>
                  <a:ea typeface="仿宋" pitchFamily="49" charset="-122"/>
                  <a:cs typeface="Consolas" pitchFamily="49" charset="0"/>
                </a:rPr>
                <a:t>）。</a:t>
              </a:r>
              <a:endParaRPr kumimoji="1" lang="zh-CN" altLang="en-US"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FontTx/>
                <a:buBlip>
                  <a:blip r:embed="rId2"/>
                </a:buBlip>
              </a:pPr>
              <a:r>
                <a:rPr kumimoji="1" lang="zh-CN" altLang="en-US">
                  <a:solidFill>
                    <a:srgbClr val="0000FF"/>
                  </a:solidFill>
                  <a:latin typeface="Consolas" pitchFamily="49" charset="0"/>
                  <a:ea typeface="仿宋" pitchFamily="49" charset="-122"/>
                  <a:cs typeface="Consolas" pitchFamily="49" charset="0"/>
                </a:rPr>
                <a:t>在算法的函数之间传递更加节省空间（在函数体内不必创建值形参即整个顺序表的副本）。</a:t>
              </a:r>
              <a:endParaRPr kumimoji="1" lang="zh-CN" altLang="en-US" dirty="0">
                <a:solidFill>
                  <a:srgbClr val="0000FF"/>
                </a:solidFill>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Oval 5"/>
          <p:cNvSpPr>
            <a:spLocks noChangeArrowheads="1"/>
          </p:cNvSpPr>
          <p:nvPr/>
        </p:nvSpPr>
        <p:spPr bwMode="auto">
          <a:xfrm>
            <a:off x="3022568" y="2378905"/>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48</a:t>
            </a:r>
          </a:p>
        </p:txBody>
      </p:sp>
      <p:sp>
        <p:nvSpPr>
          <p:cNvPr id="201734" name="Oval 6"/>
          <p:cNvSpPr>
            <a:spLocks noChangeArrowheads="1"/>
          </p:cNvSpPr>
          <p:nvPr/>
        </p:nvSpPr>
        <p:spPr bwMode="auto">
          <a:xfrm>
            <a:off x="2078014" y="31472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25</a:t>
            </a:r>
          </a:p>
        </p:txBody>
      </p:sp>
      <p:sp>
        <p:nvSpPr>
          <p:cNvPr id="201735" name="Oval 7"/>
          <p:cNvSpPr>
            <a:spLocks noChangeArrowheads="1"/>
          </p:cNvSpPr>
          <p:nvPr/>
        </p:nvSpPr>
        <p:spPr bwMode="auto">
          <a:xfrm>
            <a:off x="1214414" y="40108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36</a:t>
            </a:r>
          </a:p>
        </p:txBody>
      </p:sp>
      <p:sp>
        <p:nvSpPr>
          <p:cNvPr id="201736" name="Oval 8"/>
          <p:cNvSpPr>
            <a:spLocks noChangeArrowheads="1"/>
          </p:cNvSpPr>
          <p:nvPr/>
        </p:nvSpPr>
        <p:spPr bwMode="auto">
          <a:xfrm>
            <a:off x="3949677" y="3218693"/>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64</a:t>
            </a:r>
          </a:p>
        </p:txBody>
      </p:sp>
      <p:sp>
        <p:nvSpPr>
          <p:cNvPr id="201737" name="Oval 9"/>
          <p:cNvSpPr>
            <a:spLocks noChangeArrowheads="1"/>
          </p:cNvSpPr>
          <p:nvPr/>
        </p:nvSpPr>
        <p:spPr bwMode="auto">
          <a:xfrm>
            <a:off x="3160689" y="4010856"/>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57</a:t>
            </a:r>
          </a:p>
        </p:txBody>
      </p:sp>
      <p:sp>
        <p:nvSpPr>
          <p:cNvPr id="201738" name="Oval 10"/>
          <p:cNvSpPr>
            <a:spLocks noChangeArrowheads="1"/>
          </p:cNvSpPr>
          <p:nvPr/>
        </p:nvSpPr>
        <p:spPr bwMode="auto">
          <a:xfrm>
            <a:off x="4671989" y="4010856"/>
            <a:ext cx="708033"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dirty="0">
                <a:solidFill>
                  <a:srgbClr val="3333CC"/>
                </a:solidFill>
                <a:latin typeface="Consolas" pitchFamily="49" charset="0"/>
                <a:cs typeface="Consolas" pitchFamily="49" charset="0"/>
              </a:rPr>
              <a:t>82</a:t>
            </a:r>
          </a:p>
        </p:txBody>
      </p:sp>
      <p:sp>
        <p:nvSpPr>
          <p:cNvPr id="201739" name="Oval 11"/>
          <p:cNvSpPr>
            <a:spLocks noChangeArrowheads="1"/>
          </p:cNvSpPr>
          <p:nvPr/>
        </p:nvSpPr>
        <p:spPr bwMode="auto">
          <a:xfrm>
            <a:off x="5368901" y="4803019"/>
            <a:ext cx="630251" cy="428464"/>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square" lIns="0" tIns="0" rIns="0" bIns="0" anchor="ctr">
            <a:spAutoFit/>
          </a:bodyPr>
          <a:lstStyle/>
          <a:p>
            <a:pPr marL="457200" indent="-457200" algn="ctr">
              <a:lnSpc>
                <a:spcPct val="110000"/>
              </a:lnSpc>
            </a:pPr>
            <a:r>
              <a:rPr lang="en-US" altLang="zh-CN" sz="1800">
                <a:solidFill>
                  <a:srgbClr val="3333CC"/>
                </a:solidFill>
                <a:latin typeface="Consolas" pitchFamily="49" charset="0"/>
                <a:cs typeface="Consolas" pitchFamily="49" charset="0"/>
              </a:rPr>
              <a:t>75</a:t>
            </a:r>
          </a:p>
        </p:txBody>
      </p:sp>
      <p:sp>
        <p:nvSpPr>
          <p:cNvPr id="201755" name="Text Box 27"/>
          <p:cNvSpPr txBox="1">
            <a:spLocks noChangeArrowheads="1"/>
          </p:cNvSpPr>
          <p:nvPr/>
        </p:nvSpPr>
        <p:spPr bwMode="auto">
          <a:xfrm>
            <a:off x="1477962" y="1605661"/>
            <a:ext cx="1944688" cy="323141"/>
          </a:xfrm>
          <a:prstGeom prst="rect">
            <a:avLst/>
          </a:prstGeom>
          <a:noFill/>
          <a:ln w="9525" algn="ctr">
            <a:noFill/>
            <a:miter lim="800000"/>
            <a:headEnd/>
            <a:tailEnd/>
          </a:ln>
          <a:effectLst/>
        </p:spPr>
        <p:txBody>
          <a:bodyPr tIns="76176" bIns="0">
            <a:spAutoFit/>
          </a:bodyPr>
          <a:lstStyle/>
          <a:p>
            <a:pPr marL="457200" indent="-457200" algn="just"/>
            <a:r>
              <a:rPr lang="en-US" altLang="zh-CN" sz="2000" b="1" dirty="0" err="1">
                <a:solidFill>
                  <a:srgbClr val="339933"/>
                </a:solidFill>
                <a:latin typeface="Consolas" pitchFamily="49" charset="0"/>
                <a:ea typeface="仿宋" pitchFamily="49" charset="-122"/>
                <a:cs typeface="Consolas" pitchFamily="49" charset="0"/>
              </a:rPr>
              <a:t>r</a:t>
            </a:r>
            <a:r>
              <a:rPr lang="en-US" altLang="zh-CN" sz="2000" b="1" baseline="-25000" dirty="0" err="1">
                <a:solidFill>
                  <a:srgbClr val="339933"/>
                </a:solidFill>
                <a:latin typeface="Consolas" pitchFamily="49" charset="0"/>
                <a:ea typeface="仿宋" pitchFamily="49" charset="-122"/>
                <a:cs typeface="Consolas" pitchFamily="49" charset="0"/>
              </a:rPr>
              <a:t>2</a:t>
            </a:r>
            <a:r>
              <a:rPr lang="zh-CN" altLang="en-US" sz="2000" b="1" dirty="0">
                <a:solidFill>
                  <a:srgbClr val="339933"/>
                </a:solidFill>
                <a:latin typeface="Consolas" pitchFamily="49" charset="0"/>
                <a:ea typeface="仿宋" pitchFamily="49" charset="-122"/>
                <a:cs typeface="Consolas" pitchFamily="49" charset="0"/>
              </a:rPr>
              <a:t>关系表示</a:t>
            </a:r>
          </a:p>
        </p:txBody>
      </p:sp>
      <p:sp>
        <p:nvSpPr>
          <p:cNvPr id="201756" name="Text Box 28"/>
          <p:cNvSpPr txBox="1">
            <a:spLocks noChangeArrowheads="1"/>
          </p:cNvSpPr>
          <p:nvPr/>
        </p:nvSpPr>
        <p:spPr bwMode="auto">
          <a:xfrm>
            <a:off x="1477962" y="1071546"/>
            <a:ext cx="1944688" cy="323141"/>
          </a:xfrm>
          <a:prstGeom prst="rect">
            <a:avLst/>
          </a:prstGeom>
          <a:noFill/>
          <a:ln w="9525" algn="ctr">
            <a:noFill/>
            <a:miter lim="800000"/>
            <a:headEnd/>
            <a:tailEnd/>
          </a:ln>
          <a:effectLst/>
        </p:spPr>
        <p:txBody>
          <a:bodyPr tIns="76176" bIns="0">
            <a:spAutoFit/>
          </a:bodyPr>
          <a:lstStyle/>
          <a:p>
            <a:pPr marL="457200" indent="-457200" algn="just"/>
            <a:r>
              <a:rPr lang="en-US" altLang="zh-CN" sz="2000" b="1" dirty="0" err="1">
                <a:solidFill>
                  <a:srgbClr val="FF3300"/>
                </a:solidFill>
                <a:latin typeface="Consolas" pitchFamily="49" charset="0"/>
                <a:ea typeface="仿宋" pitchFamily="49" charset="-122"/>
                <a:cs typeface="Consolas" pitchFamily="49" charset="0"/>
              </a:rPr>
              <a:t>r</a:t>
            </a:r>
            <a:r>
              <a:rPr lang="en-US" altLang="zh-CN" sz="2000" b="1" baseline="-25000" dirty="0" err="1">
                <a:solidFill>
                  <a:srgbClr val="FF3300"/>
                </a:solidFill>
                <a:latin typeface="Consolas" pitchFamily="49" charset="0"/>
                <a:ea typeface="仿宋" pitchFamily="49" charset="-122"/>
                <a:cs typeface="Consolas" pitchFamily="49" charset="0"/>
              </a:rPr>
              <a:t>1</a:t>
            </a:r>
            <a:r>
              <a:rPr lang="zh-CN" altLang="en-US" sz="2000" b="1" dirty="0">
                <a:solidFill>
                  <a:srgbClr val="FF3300"/>
                </a:solidFill>
                <a:latin typeface="Consolas" pitchFamily="49" charset="0"/>
                <a:ea typeface="仿宋" pitchFamily="49" charset="-122"/>
                <a:cs typeface="Consolas" pitchFamily="49" charset="0"/>
              </a:rPr>
              <a:t>关系表示</a:t>
            </a:r>
          </a:p>
        </p:txBody>
      </p:sp>
      <p:sp>
        <p:nvSpPr>
          <p:cNvPr id="13" name="TextBox 12"/>
          <p:cNvSpPr txBox="1"/>
          <p:nvPr/>
        </p:nvSpPr>
        <p:spPr>
          <a:xfrm>
            <a:off x="1285852" y="500042"/>
            <a:ext cx="4857784" cy="338554"/>
          </a:xfrm>
          <a:prstGeom prst="rect">
            <a:avLst/>
          </a:prstGeom>
          <a:noFill/>
        </p:spPr>
        <p:txBody>
          <a:bodyPr wrap="square" rtlCol="0">
            <a:spAutoFit/>
          </a:bodyPr>
          <a:lstStyle/>
          <a:p>
            <a:pPr algn="l"/>
            <a:r>
              <a:rPr lang="en-US" altLang="zh-CN" sz="2000">
                <a:solidFill>
                  <a:srgbClr val="0000FF"/>
                </a:solidFill>
                <a:latin typeface="Consolas" pitchFamily="49" charset="0"/>
                <a:ea typeface="楷体" pitchFamily="49" charset="-122"/>
                <a:cs typeface="Consolas" pitchFamily="49" charset="0"/>
              </a:rPr>
              <a:t>B2</a:t>
            </a:r>
            <a:r>
              <a:rPr lang="zh-CN" altLang="en-US" sz="2000">
                <a:solidFill>
                  <a:srgbClr val="0000FF"/>
                </a:solidFill>
                <a:latin typeface="Consolas" pitchFamily="49" charset="0"/>
                <a:ea typeface="楷体" pitchFamily="49" charset="-122"/>
                <a:cs typeface="Consolas" pitchFamily="49" charset="0"/>
              </a:rPr>
              <a:t>的</a:t>
            </a:r>
            <a:r>
              <a:rPr lang="zh-CN" altLang="en-US" sz="2000" dirty="0">
                <a:solidFill>
                  <a:srgbClr val="0000FF"/>
                </a:solidFill>
                <a:latin typeface="Consolas" pitchFamily="49" charset="0"/>
                <a:ea typeface="楷体" pitchFamily="49" charset="-122"/>
                <a:cs typeface="Consolas" pitchFamily="49" charset="0"/>
              </a:rPr>
              <a:t>逻辑结构图如下。</a:t>
            </a:r>
            <a:endParaRPr lang="zh-CN" altLang="en-US" sz="2000" dirty="0">
              <a:solidFill>
                <a:srgbClr val="0000FF"/>
              </a:solidFill>
              <a:latin typeface="Consolas" pitchFamily="49" charset="0"/>
              <a:cs typeface="Consolas" pitchFamily="49" charset="0"/>
            </a:endParaRPr>
          </a:p>
        </p:txBody>
      </p:sp>
      <p:grpSp>
        <p:nvGrpSpPr>
          <p:cNvPr id="2" name="组合 29"/>
          <p:cNvGrpSpPr/>
          <p:nvPr/>
        </p:nvGrpSpPr>
        <p:grpSpPr>
          <a:xfrm>
            <a:off x="1752368" y="2714620"/>
            <a:ext cx="3819764" cy="2143140"/>
            <a:chOff x="1873040" y="2412335"/>
            <a:chExt cx="3775507" cy="2194008"/>
          </a:xfrm>
        </p:grpSpPr>
        <p:cxnSp>
          <p:nvCxnSpPr>
            <p:cNvPr id="25" name="直接箭头连接符 24"/>
            <p:cNvCxnSpPr>
              <a:endCxn id="201734" idx="7"/>
            </p:cNvCxnSpPr>
            <p:nvPr/>
          </p:nvCxnSpPr>
          <p:spPr>
            <a:xfrm rot="10800000" flipV="1">
              <a:off x="2736640" y="2483772"/>
              <a:ext cx="527273" cy="423945"/>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01735" idx="7"/>
            </p:cNvCxnSpPr>
            <p:nvPr/>
          </p:nvCxnSpPr>
          <p:spPr>
            <a:xfrm rot="5400000">
              <a:off x="1853267" y="3289366"/>
              <a:ext cx="501725" cy="462179"/>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01736" idx="1"/>
            </p:cNvCxnSpPr>
            <p:nvPr/>
          </p:nvCxnSpPr>
          <p:spPr>
            <a:xfrm rot="16200000" flipH="1">
              <a:off x="3644183" y="2460691"/>
              <a:ext cx="566820" cy="470107"/>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4565947" y="3361180"/>
              <a:ext cx="432627" cy="39232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3761865" y="3300054"/>
              <a:ext cx="432627" cy="447903"/>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5263892" y="4221689"/>
              <a:ext cx="489193" cy="280116"/>
            </a:xfrm>
            <a:prstGeom prst="straightConnector1">
              <a:avLst/>
            </a:prstGeom>
            <a:ln w="2222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7"/>
          <p:cNvGrpSpPr/>
          <p:nvPr/>
        </p:nvGrpSpPr>
        <p:grpSpPr>
          <a:xfrm>
            <a:off x="1421327" y="2785841"/>
            <a:ext cx="4432770" cy="2571985"/>
            <a:chOff x="1541999" y="2483556"/>
            <a:chExt cx="4432770" cy="2571985"/>
          </a:xfrm>
        </p:grpSpPr>
        <p:sp>
          <p:nvSpPr>
            <p:cNvPr id="32" name="任意多边形 31"/>
            <p:cNvSpPr/>
            <p:nvPr/>
          </p:nvSpPr>
          <p:spPr>
            <a:xfrm>
              <a:off x="1541999" y="3048000"/>
              <a:ext cx="666044" cy="677333"/>
            </a:xfrm>
            <a:custGeom>
              <a:avLst/>
              <a:gdLst>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349955 h 677333"/>
                <a:gd name="connsiteX2" fmla="*/ 0 w 666044"/>
                <a:gd name="connsiteY2" fmla="*/ 677333 h 677333"/>
                <a:gd name="connsiteX0" fmla="*/ 666044 w 666044"/>
                <a:gd name="connsiteY0" fmla="*/ 0 h 677333"/>
                <a:gd name="connsiteX1" fmla="*/ 180622 w 666044"/>
                <a:gd name="connsiteY1" fmla="*/ 207055 h 677333"/>
                <a:gd name="connsiteX2" fmla="*/ 0 w 666044"/>
                <a:gd name="connsiteY2" fmla="*/ 677333 h 677333"/>
              </a:gdLst>
              <a:ahLst/>
              <a:cxnLst>
                <a:cxn ang="0">
                  <a:pos x="connsiteX0" y="connsiteY0"/>
                </a:cxn>
                <a:cxn ang="0">
                  <a:pos x="connsiteX1" y="connsiteY1"/>
                </a:cxn>
                <a:cxn ang="0">
                  <a:pos x="connsiteX2" y="connsiteY2"/>
                </a:cxn>
              </a:cxnLst>
              <a:rect l="l" t="t" r="r" b="b"/>
              <a:pathLst>
                <a:path w="666044" h="677333">
                  <a:moveTo>
                    <a:pt x="666044" y="0"/>
                  </a:moveTo>
                  <a:cubicBezTo>
                    <a:pt x="404425" y="19580"/>
                    <a:pt x="291629" y="94166"/>
                    <a:pt x="180622" y="207055"/>
                  </a:cubicBezTo>
                  <a:cubicBezTo>
                    <a:pt x="69615" y="319944"/>
                    <a:pt x="34807" y="570088"/>
                    <a:pt x="0" y="677333"/>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3" name="任意多边形 32"/>
            <p:cNvSpPr/>
            <p:nvPr/>
          </p:nvSpPr>
          <p:spPr>
            <a:xfrm>
              <a:off x="1948399" y="2517422"/>
              <a:ext cx="1501422" cy="1399822"/>
            </a:xfrm>
            <a:custGeom>
              <a:avLst/>
              <a:gdLst>
                <a:gd name="connsiteX0" fmla="*/ 0 w 1501422"/>
                <a:gd name="connsiteY0" fmla="*/ 1399822 h 1399822"/>
                <a:gd name="connsiteX1" fmla="*/ 361244 w 1501422"/>
                <a:gd name="connsiteY1" fmla="*/ 1264356 h 1399822"/>
                <a:gd name="connsiteX2" fmla="*/ 1117600 w 1501422"/>
                <a:gd name="connsiteY2" fmla="*/ 722489 h 1399822"/>
                <a:gd name="connsiteX3" fmla="*/ 1501422 w 1501422"/>
                <a:gd name="connsiteY3" fmla="*/ 0 h 1399822"/>
              </a:gdLst>
              <a:ahLst/>
              <a:cxnLst>
                <a:cxn ang="0">
                  <a:pos x="connsiteX0" y="connsiteY0"/>
                </a:cxn>
                <a:cxn ang="0">
                  <a:pos x="connsiteX1" y="connsiteY1"/>
                </a:cxn>
                <a:cxn ang="0">
                  <a:pos x="connsiteX2" y="connsiteY2"/>
                </a:cxn>
                <a:cxn ang="0">
                  <a:pos x="connsiteX3" y="connsiteY3"/>
                </a:cxn>
              </a:cxnLst>
              <a:rect l="l" t="t" r="r" b="b"/>
              <a:pathLst>
                <a:path w="1501422" h="1399822">
                  <a:moveTo>
                    <a:pt x="0" y="1399822"/>
                  </a:moveTo>
                  <a:cubicBezTo>
                    <a:pt x="87488" y="1388533"/>
                    <a:pt x="174977" y="1377245"/>
                    <a:pt x="361244" y="1264356"/>
                  </a:cubicBezTo>
                  <a:cubicBezTo>
                    <a:pt x="547511" y="1151467"/>
                    <a:pt x="927570" y="933215"/>
                    <a:pt x="1117600" y="722489"/>
                  </a:cubicBezTo>
                  <a:cubicBezTo>
                    <a:pt x="1307630" y="511763"/>
                    <a:pt x="1404526" y="255881"/>
                    <a:pt x="1501422"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4" name="任意多边形 33"/>
            <p:cNvSpPr/>
            <p:nvPr/>
          </p:nvSpPr>
          <p:spPr>
            <a:xfrm>
              <a:off x="3540132" y="2483556"/>
              <a:ext cx="11289" cy="1207911"/>
            </a:xfrm>
            <a:custGeom>
              <a:avLst/>
              <a:gdLst>
                <a:gd name="connsiteX0" fmla="*/ 0 w 11289"/>
                <a:gd name="connsiteY0" fmla="*/ 0 h 1207911"/>
                <a:gd name="connsiteX1" fmla="*/ 11289 w 11289"/>
                <a:gd name="connsiteY1" fmla="*/ 970844 h 1207911"/>
                <a:gd name="connsiteX2" fmla="*/ 0 w 11289"/>
                <a:gd name="connsiteY2" fmla="*/ 1207911 h 1207911"/>
              </a:gdLst>
              <a:ahLst/>
              <a:cxnLst>
                <a:cxn ang="0">
                  <a:pos x="connsiteX0" y="connsiteY0"/>
                </a:cxn>
                <a:cxn ang="0">
                  <a:pos x="connsiteX1" y="connsiteY1"/>
                </a:cxn>
                <a:cxn ang="0">
                  <a:pos x="connsiteX2" y="connsiteY2"/>
                </a:cxn>
              </a:cxnLst>
              <a:rect l="l" t="t" r="r" b="b"/>
              <a:pathLst>
                <a:path w="11289" h="1207911">
                  <a:moveTo>
                    <a:pt x="0" y="0"/>
                  </a:moveTo>
                  <a:cubicBezTo>
                    <a:pt x="5644" y="384763"/>
                    <a:pt x="11289" y="769526"/>
                    <a:pt x="11289" y="970844"/>
                  </a:cubicBezTo>
                  <a:cubicBezTo>
                    <a:pt x="11289" y="1172162"/>
                    <a:pt x="5644" y="1190036"/>
                    <a:pt x="0" y="1207911"/>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5" name="任意多边形 34"/>
            <p:cNvSpPr/>
            <p:nvPr/>
          </p:nvSpPr>
          <p:spPr>
            <a:xfrm>
              <a:off x="3890088" y="3307644"/>
              <a:ext cx="474133" cy="643467"/>
            </a:xfrm>
            <a:custGeom>
              <a:avLst/>
              <a:gdLst>
                <a:gd name="connsiteX0" fmla="*/ 0 w 474133"/>
                <a:gd name="connsiteY0" fmla="*/ 643467 h 643467"/>
                <a:gd name="connsiteX1" fmla="*/ 349955 w 474133"/>
                <a:gd name="connsiteY1" fmla="*/ 428978 h 643467"/>
                <a:gd name="connsiteX2" fmla="*/ 474133 w 474133"/>
                <a:gd name="connsiteY2" fmla="*/ 0 h 643467"/>
              </a:gdLst>
              <a:ahLst/>
              <a:cxnLst>
                <a:cxn ang="0">
                  <a:pos x="connsiteX0" y="connsiteY0"/>
                </a:cxn>
                <a:cxn ang="0">
                  <a:pos x="connsiteX1" y="connsiteY1"/>
                </a:cxn>
                <a:cxn ang="0">
                  <a:pos x="connsiteX2" y="connsiteY2"/>
                </a:cxn>
              </a:cxnLst>
              <a:rect l="l" t="t" r="r" b="b"/>
              <a:pathLst>
                <a:path w="474133" h="643467">
                  <a:moveTo>
                    <a:pt x="0" y="643467"/>
                  </a:moveTo>
                  <a:cubicBezTo>
                    <a:pt x="135466" y="589844"/>
                    <a:pt x="270933" y="536222"/>
                    <a:pt x="349955" y="428978"/>
                  </a:cubicBezTo>
                  <a:cubicBezTo>
                    <a:pt x="428977" y="321734"/>
                    <a:pt x="451555" y="160867"/>
                    <a:pt x="474133"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6" name="任意多边形 35"/>
            <p:cNvSpPr/>
            <p:nvPr/>
          </p:nvSpPr>
          <p:spPr>
            <a:xfrm>
              <a:off x="5064132" y="4109156"/>
              <a:ext cx="654756" cy="946385"/>
            </a:xfrm>
            <a:custGeom>
              <a:avLst/>
              <a:gdLst>
                <a:gd name="connsiteX0" fmla="*/ 654756 w 654756"/>
                <a:gd name="connsiteY0" fmla="*/ 801511 h 946385"/>
                <a:gd name="connsiteX1" fmla="*/ 237067 w 654756"/>
                <a:gd name="connsiteY1" fmla="*/ 812800 h 946385"/>
                <a:gd name="connsiteX2" fmla="*/ 0 w 654756"/>
                <a:gd name="connsiteY2" fmla="*/ 0 h 946385"/>
              </a:gdLst>
              <a:ahLst/>
              <a:cxnLst>
                <a:cxn ang="0">
                  <a:pos x="connsiteX0" y="connsiteY0"/>
                </a:cxn>
                <a:cxn ang="0">
                  <a:pos x="connsiteX1" y="connsiteY1"/>
                </a:cxn>
                <a:cxn ang="0">
                  <a:pos x="connsiteX2" y="connsiteY2"/>
                </a:cxn>
              </a:cxnLst>
              <a:rect l="l" t="t" r="r" b="b"/>
              <a:pathLst>
                <a:path w="654756" h="946385">
                  <a:moveTo>
                    <a:pt x="654756" y="801511"/>
                  </a:moveTo>
                  <a:cubicBezTo>
                    <a:pt x="500474" y="873948"/>
                    <a:pt x="346193" y="946385"/>
                    <a:pt x="237067" y="812800"/>
                  </a:cubicBezTo>
                  <a:cubicBezTo>
                    <a:pt x="127941" y="679215"/>
                    <a:pt x="63970" y="339607"/>
                    <a:pt x="0" y="0"/>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任意多边形 36"/>
            <p:cNvSpPr/>
            <p:nvPr/>
          </p:nvSpPr>
          <p:spPr>
            <a:xfrm>
              <a:off x="4691599" y="3078104"/>
              <a:ext cx="1283170" cy="1414874"/>
            </a:xfrm>
            <a:custGeom>
              <a:avLst/>
              <a:gdLst>
                <a:gd name="connsiteX0" fmla="*/ 0 w 1283170"/>
                <a:gd name="connsiteY0" fmla="*/ 3763 h 1414874"/>
                <a:gd name="connsiteX1" fmla="*/ 688622 w 1283170"/>
                <a:gd name="connsiteY1" fmla="*/ 139229 h 1414874"/>
                <a:gd name="connsiteX2" fmla="*/ 1185333 w 1283170"/>
                <a:gd name="connsiteY2" fmla="*/ 839140 h 1414874"/>
                <a:gd name="connsiteX3" fmla="*/ 1275644 w 1283170"/>
                <a:gd name="connsiteY3" fmla="*/ 1414874 h 1414874"/>
              </a:gdLst>
              <a:ahLst/>
              <a:cxnLst>
                <a:cxn ang="0">
                  <a:pos x="connsiteX0" y="connsiteY0"/>
                </a:cxn>
                <a:cxn ang="0">
                  <a:pos x="connsiteX1" y="connsiteY1"/>
                </a:cxn>
                <a:cxn ang="0">
                  <a:pos x="connsiteX2" y="connsiteY2"/>
                </a:cxn>
                <a:cxn ang="0">
                  <a:pos x="connsiteX3" y="connsiteY3"/>
                </a:cxn>
              </a:cxnLst>
              <a:rect l="l" t="t" r="r" b="b"/>
              <a:pathLst>
                <a:path w="1283170" h="1414874">
                  <a:moveTo>
                    <a:pt x="0" y="3763"/>
                  </a:moveTo>
                  <a:cubicBezTo>
                    <a:pt x="245533" y="1881"/>
                    <a:pt x="491067" y="0"/>
                    <a:pt x="688622" y="139229"/>
                  </a:cubicBezTo>
                  <a:cubicBezTo>
                    <a:pt x="886177" y="278458"/>
                    <a:pt x="1087496" y="626533"/>
                    <a:pt x="1185333" y="839140"/>
                  </a:cubicBezTo>
                  <a:cubicBezTo>
                    <a:pt x="1283170" y="1051747"/>
                    <a:pt x="1279407" y="1233310"/>
                    <a:pt x="1275644" y="1414874"/>
                  </a:cubicBezTo>
                </a:path>
              </a:pathLst>
            </a:cu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4" name="组合 39"/>
          <p:cNvGrpSpPr/>
          <p:nvPr/>
        </p:nvGrpSpPr>
        <p:grpSpPr>
          <a:xfrm>
            <a:off x="3214678" y="1071546"/>
            <a:ext cx="3021034" cy="338554"/>
            <a:chOff x="3500430" y="1071546"/>
            <a:chExt cx="3021034" cy="338554"/>
          </a:xfrm>
        </p:grpSpPr>
        <p:sp>
          <p:nvSpPr>
            <p:cNvPr id="27" name="右箭头 26"/>
            <p:cNvSpPr/>
            <p:nvPr/>
          </p:nvSpPr>
          <p:spPr>
            <a:xfrm>
              <a:off x="3500430" y="114298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4164010" y="1071546"/>
              <a:ext cx="2357454" cy="338554"/>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r</a:t>
              </a:r>
              <a:r>
                <a:rPr lang="en-US" altLang="zh-CN"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为线性结构</a:t>
              </a:r>
            </a:p>
          </p:txBody>
        </p:sp>
      </p:grpSp>
      <p:grpSp>
        <p:nvGrpSpPr>
          <p:cNvPr id="5" name="组合 40"/>
          <p:cNvGrpSpPr/>
          <p:nvPr/>
        </p:nvGrpSpPr>
        <p:grpSpPr>
          <a:xfrm>
            <a:off x="3214678" y="1591026"/>
            <a:ext cx="3021034" cy="338554"/>
            <a:chOff x="3500430" y="1591026"/>
            <a:chExt cx="3021034" cy="338554"/>
          </a:xfrm>
        </p:grpSpPr>
        <p:sp>
          <p:nvSpPr>
            <p:cNvPr id="38" name="右箭头 37"/>
            <p:cNvSpPr/>
            <p:nvPr/>
          </p:nvSpPr>
          <p:spPr>
            <a:xfrm>
              <a:off x="3500430" y="1637064"/>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39" name="TextBox 38"/>
            <p:cNvSpPr txBox="1"/>
            <p:nvPr/>
          </p:nvSpPr>
          <p:spPr>
            <a:xfrm>
              <a:off x="4164010" y="1591026"/>
              <a:ext cx="2357454" cy="338554"/>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r</a:t>
              </a:r>
              <a:r>
                <a:rPr lang="en-US" altLang="zh-CN" sz="2000" baseline="-25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为树形结构</a:t>
              </a:r>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pPr/>
              <a:t>3</a:t>
            </a:fld>
            <a:r>
              <a:rPr lang="en-US" altLang="zh-CN"/>
              <a:t>/43</a:t>
            </a:r>
          </a:p>
        </p:txBody>
      </p:sp>
      <p:grpSp>
        <p:nvGrpSpPr>
          <p:cNvPr id="42" name="组合 41"/>
          <p:cNvGrpSpPr/>
          <p:nvPr/>
        </p:nvGrpSpPr>
        <p:grpSpPr>
          <a:xfrm>
            <a:off x="706415" y="346057"/>
            <a:ext cx="722313" cy="582613"/>
            <a:chOff x="1774825" y="5489593"/>
            <a:chExt cx="722313" cy="582613"/>
          </a:xfrm>
        </p:grpSpPr>
        <p:sp>
          <p:nvSpPr>
            <p:cNvPr id="43"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44" name="Group 8"/>
            <p:cNvGrpSpPr>
              <a:grpSpLocks/>
            </p:cNvGrpSpPr>
            <p:nvPr/>
          </p:nvGrpSpPr>
          <p:grpSpPr bwMode="auto">
            <a:xfrm>
              <a:off x="1774825" y="5518173"/>
              <a:ext cx="544513" cy="554040"/>
              <a:chOff x="1019" y="1020"/>
              <a:chExt cx="399" cy="406"/>
            </a:xfrm>
          </p:grpSpPr>
          <p:pic>
            <p:nvPicPr>
              <p:cNvPr id="45" name="Picture 49" descr="阴影5"/>
              <p:cNvPicPr preferRelativeResize="0">
                <a:picLocks noChangeArrowheads="1"/>
              </p:cNvPicPr>
              <p:nvPr/>
            </p:nvPicPr>
            <p:blipFill>
              <a:blip r:embed="rId2"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6"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17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5" grpId="0"/>
      <p:bldP spid="2017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00100" y="2143116"/>
            <a:ext cx="4752975" cy="1630804"/>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90000"/>
              </a:lnSpc>
              <a:spcBef>
                <a:spcPct val="50000"/>
              </a:spcBef>
            </a:pPr>
            <a:r>
              <a:rPr kumimoji="1" lang="en-US" altLang="zh-CN" sz="1800" err="1">
                <a:solidFill>
                  <a:srgbClr val="0000FF"/>
                </a:solidFill>
                <a:latin typeface="Consolas" pitchFamily="49" charset="0"/>
                <a:cs typeface="Consolas" pitchFamily="49" charset="0"/>
              </a:rPr>
              <a:t>bool</a:t>
            </a:r>
            <a:r>
              <a:rPr kumimoji="1" lang="en-US" altLang="zh-CN" sz="1800">
                <a:solidFill>
                  <a:srgbClr val="0000FF"/>
                </a:solidFill>
                <a:latin typeface="Consolas" pitchFamily="49" charset="0"/>
                <a:cs typeface="Consolas" pitchFamily="49" charset="0"/>
              </a:rPr>
              <a:t> </a:t>
            </a:r>
            <a:r>
              <a:rPr kumimoji="1" lang="en-US" altLang="zh-CN" sz="1800">
                <a:solidFill>
                  <a:srgbClr val="FF0000"/>
                </a:solidFill>
                <a:effectLst>
                  <a:outerShdw blurRad="38100" dist="38100" dir="2700000" algn="tl">
                    <a:srgbClr val="000000">
                      <a:alpha val="43137"/>
                    </a:srgbClr>
                  </a:outerShdw>
                </a:effectLst>
                <a:latin typeface="Consolas" pitchFamily="49" charset="0"/>
                <a:cs typeface="Consolas" pitchFamily="49" charset="0"/>
              </a:rPr>
              <a:t>ListEmpty</a:t>
            </a:r>
            <a:r>
              <a:rPr kumimoji="1" lang="en-US" altLang="zh-CN" sz="1800">
                <a:solidFill>
                  <a:srgbClr val="0000FF"/>
                </a:solidFill>
                <a:latin typeface="Consolas" pitchFamily="49" charset="0"/>
                <a:cs typeface="Consolas" pitchFamily="49" charset="0"/>
              </a:rPr>
              <a:t>(SqList </a:t>
            </a:r>
            <a:r>
              <a:rPr kumimoji="1" lang="en-US" altLang="zh-CN" sz="1800" dirty="0">
                <a:solidFill>
                  <a:srgbClr val="0000FF"/>
                </a:solidFill>
                <a:latin typeface="Consolas" pitchFamily="49" charset="0"/>
                <a:cs typeface="Consolas" pitchFamily="49" charset="0"/>
              </a:rPr>
              <a:t>*L)</a:t>
            </a:r>
          </a:p>
          <a:p>
            <a:pPr algn="just">
              <a:lnSpc>
                <a:spcPct val="90000"/>
              </a:lnSpc>
              <a:spcBef>
                <a:spcPct val="50000"/>
              </a:spcBef>
            </a:pPr>
            <a:r>
              <a:rPr kumimoji="1" lang="en-US" altLang="zh-CN" sz="1800" dirty="0">
                <a:solidFill>
                  <a:srgbClr val="0000FF"/>
                </a:solidFill>
                <a:latin typeface="Consolas" pitchFamily="49" charset="0"/>
                <a:cs typeface="Consolas" pitchFamily="49" charset="0"/>
              </a:rPr>
              <a:t>{</a:t>
            </a:r>
          </a:p>
          <a:p>
            <a:pPr algn="l">
              <a:lnSpc>
                <a:spcPct val="90000"/>
              </a:lnSpc>
            </a:pPr>
            <a:r>
              <a:rPr kumimoji="1" lang="en-US" altLang="zh-CN" sz="1800">
                <a:solidFill>
                  <a:srgbClr val="0000FF"/>
                </a:solidFill>
                <a:latin typeface="Consolas" pitchFamily="49" charset="0"/>
                <a:cs typeface="Consolas" pitchFamily="49" charset="0"/>
              </a:rPr>
              <a:t>   return(L-</a:t>
            </a:r>
            <a:r>
              <a:rPr kumimoji="1" lang="en-US" altLang="zh-CN" sz="1800" dirty="0">
                <a:solidFill>
                  <a:srgbClr val="0000FF"/>
                </a:solidFill>
                <a:latin typeface="Consolas" pitchFamily="49" charset="0"/>
                <a:cs typeface="Consolas" pitchFamily="49" charset="0"/>
              </a:rPr>
              <a:t>&gt;length==0);</a:t>
            </a:r>
          </a:p>
          <a:p>
            <a:pPr algn="l">
              <a:lnSpc>
                <a:spcPct val="90000"/>
              </a:lnSpc>
            </a:pPr>
            <a:r>
              <a:rPr kumimoji="1" lang="en-US" altLang="zh-CN" sz="1800" dirty="0">
                <a:solidFill>
                  <a:srgbClr val="0000FF"/>
                </a:solidFill>
                <a:latin typeface="Consolas" pitchFamily="49" charset="0"/>
                <a:cs typeface="Consolas" pitchFamily="49" charset="0"/>
              </a:rPr>
              <a:t>}</a:t>
            </a:r>
          </a:p>
        </p:txBody>
      </p:sp>
      <p:sp>
        <p:nvSpPr>
          <p:cNvPr id="151554" name="Text Box 2"/>
          <p:cNvSpPr txBox="1">
            <a:spLocks noChangeArrowheads="1"/>
          </p:cNvSpPr>
          <p:nvPr/>
        </p:nvSpPr>
        <p:spPr bwMode="auto">
          <a:xfrm>
            <a:off x="71406" y="535054"/>
            <a:ext cx="9001156" cy="1107996"/>
          </a:xfrm>
          <a:prstGeom prst="rect">
            <a:avLst/>
          </a:prstGeom>
          <a:noFill/>
          <a:ln w="9525">
            <a:noFill/>
            <a:miter lim="800000"/>
            <a:headEnd/>
            <a:tailEnd/>
          </a:ln>
          <a:effectLst/>
        </p:spPr>
        <p:txBody>
          <a:bodyPr wrap="square">
            <a:spAutoFit/>
          </a:bodyPr>
          <a:lstStyle/>
          <a:p>
            <a:pPr algn="l">
              <a:lnSpc>
                <a:spcPct val="140000"/>
              </a:lnSpc>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3</a:t>
            </a:r>
            <a:r>
              <a:rPr kumimoji="1" lang="zh-CN" altLang="en-US" dirty="0">
                <a:solidFill>
                  <a:srgbClr val="FF3300"/>
                </a:solidFill>
                <a:latin typeface="Consolas" pitchFamily="49" charset="0"/>
                <a:ea typeface="微软雅黑" pitchFamily="34" charset="-122"/>
                <a:cs typeface="Consolas" pitchFamily="49" charset="0"/>
              </a:rPr>
              <a:t>）判定是否为空表</a:t>
            </a:r>
            <a:r>
              <a:rPr kumimoji="1" lang="en-US" altLang="zh-CN" dirty="0" err="1">
                <a:solidFill>
                  <a:srgbClr val="FF3300"/>
                </a:solidFill>
                <a:latin typeface="Consolas" pitchFamily="49" charset="0"/>
                <a:ea typeface="微软雅黑" pitchFamily="34" charset="-122"/>
                <a:cs typeface="Consolas" pitchFamily="49" charset="0"/>
              </a:rPr>
              <a:t>ListEmpty</a:t>
            </a:r>
            <a:r>
              <a:rPr kumimoji="1" lang="en-US" altLang="zh-CN" dirty="0">
                <a:solidFill>
                  <a:srgbClr val="FF3300"/>
                </a:solidFill>
                <a:latin typeface="Consolas" pitchFamily="49" charset="0"/>
                <a:ea typeface="微软雅黑" pitchFamily="34" charset="-122"/>
                <a:cs typeface="Consolas" pitchFamily="49" charset="0"/>
              </a:rPr>
              <a:t>(L)</a:t>
            </a:r>
          </a:p>
          <a:p>
            <a:pPr algn="l">
              <a:lnSpc>
                <a:spcPct val="140000"/>
              </a:lnSpc>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返</a:t>
            </a:r>
            <a:r>
              <a:rPr kumimoji="1" lang="zh-CN" altLang="en-US" dirty="0">
                <a:latin typeface="Consolas" pitchFamily="49" charset="0"/>
                <a:ea typeface="楷体" pitchFamily="49" charset="-122"/>
                <a:cs typeface="Consolas" pitchFamily="49" charset="0"/>
              </a:rPr>
              <a:t>回一个值表示</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是否为空表。若</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为</a:t>
            </a:r>
            <a:r>
              <a:rPr kumimoji="1" lang="zh-CN" altLang="en-US">
                <a:latin typeface="Consolas" pitchFamily="49" charset="0"/>
                <a:ea typeface="楷体" pitchFamily="49" charset="-122"/>
                <a:cs typeface="Consolas" pitchFamily="49" charset="0"/>
              </a:rPr>
              <a:t>空表，则返回</a:t>
            </a:r>
            <a:r>
              <a:rPr kumimoji="1" lang="en-US" altLang="zh-CN">
                <a:latin typeface="Consolas" pitchFamily="49" charset="0"/>
                <a:ea typeface="楷体" pitchFamily="49" charset="-122"/>
                <a:cs typeface="Consolas" pitchFamily="49" charset="0"/>
              </a:rPr>
              <a:t>true</a:t>
            </a:r>
            <a:r>
              <a:rPr kumimoji="1" lang="zh-CN" altLang="en-US">
                <a:latin typeface="Consolas" pitchFamily="49" charset="0"/>
                <a:ea typeface="楷体" pitchFamily="49" charset="-122"/>
                <a:cs typeface="Consolas" pitchFamily="49" charset="0"/>
              </a:rPr>
              <a:t>，否则</a:t>
            </a:r>
            <a:r>
              <a:rPr kumimoji="1" lang="zh-CN" altLang="en-US" dirty="0">
                <a:latin typeface="Consolas" pitchFamily="49" charset="0"/>
                <a:ea typeface="楷体" pitchFamily="49" charset="-122"/>
                <a:cs typeface="Consolas" pitchFamily="49" charset="0"/>
              </a:rPr>
              <a:t>返回</a:t>
            </a:r>
            <a:r>
              <a:rPr kumimoji="1" lang="en-US" altLang="zh-CN" dirty="0">
                <a:latin typeface="Consolas" pitchFamily="49" charset="0"/>
                <a:ea typeface="楷体" pitchFamily="49" charset="-122"/>
                <a:cs typeface="Consolas" pitchFamily="49" charset="0"/>
              </a:rPr>
              <a:t>false</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1538" y="2071678"/>
            <a:ext cx="4535487" cy="1575404"/>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ListLength</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*L)</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a:t>
            </a:r>
            <a:r>
              <a:rPr kumimoji="1" lang="en-US" altLang="zh-CN" sz="1800" dirty="0">
                <a:solidFill>
                  <a:srgbClr val="0000FF"/>
                </a:solidFill>
                <a:latin typeface="Consolas" pitchFamily="49" charset="0"/>
                <a:ea typeface="宋体" pitchFamily="2" charset="-122"/>
                <a:cs typeface="Consolas" pitchFamily="49" charset="0"/>
              </a:rPr>
              <a:t>return(L-&gt;length);</a:t>
            </a:r>
          </a:p>
          <a:p>
            <a:pPr algn="just">
              <a:lnSpc>
                <a:spcPct val="8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endParaRPr kumimoji="1" lang="en-US" altLang="zh-CN" sz="1800" b="0" dirty="0">
              <a:solidFill>
                <a:srgbClr val="0000FF"/>
              </a:solidFill>
              <a:latin typeface="Consolas" pitchFamily="49" charset="0"/>
              <a:cs typeface="Consolas" pitchFamily="49" charset="0"/>
            </a:endParaRPr>
          </a:p>
        </p:txBody>
      </p:sp>
      <p:sp>
        <p:nvSpPr>
          <p:cNvPr id="68612" name="Text Box 1028"/>
          <p:cNvSpPr txBox="1">
            <a:spLocks noChangeArrowheads="1"/>
          </p:cNvSpPr>
          <p:nvPr/>
        </p:nvSpPr>
        <p:spPr bwMode="auto">
          <a:xfrm>
            <a:off x="468312" y="476250"/>
            <a:ext cx="8318529" cy="1046440"/>
          </a:xfrm>
          <a:prstGeom prst="rect">
            <a:avLst/>
          </a:prstGeom>
          <a:noFill/>
          <a:ln w="9525">
            <a:noFill/>
            <a:miter lim="800000"/>
            <a:headEnd/>
            <a:tailEnd/>
          </a:ln>
          <a:effectLst/>
        </p:spPr>
        <p:txBody>
          <a:bodyPr wrap="square">
            <a:spAutoFit/>
          </a:bodyPr>
          <a:lstStyle/>
          <a:p>
            <a:pPr algn="l">
              <a:lnSpc>
                <a:spcPct val="130000"/>
              </a:lnSpc>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4</a:t>
            </a:r>
            <a:r>
              <a:rPr kumimoji="1" lang="zh-CN" altLang="en-US" dirty="0">
                <a:solidFill>
                  <a:srgbClr val="FF3300"/>
                </a:solidFill>
                <a:latin typeface="Consolas" pitchFamily="49" charset="0"/>
                <a:ea typeface="微软雅黑" pitchFamily="34" charset="-122"/>
                <a:cs typeface="Consolas" pitchFamily="49" charset="0"/>
              </a:rPr>
              <a:t>）求线性表的长度</a:t>
            </a:r>
            <a:r>
              <a:rPr kumimoji="1" lang="en-US" altLang="zh-CN" dirty="0" err="1">
                <a:solidFill>
                  <a:srgbClr val="FF3300"/>
                </a:solidFill>
                <a:latin typeface="Consolas" pitchFamily="49" charset="0"/>
                <a:ea typeface="微软雅黑" pitchFamily="34" charset="-122"/>
                <a:cs typeface="Consolas" pitchFamily="49" charset="0"/>
              </a:rPr>
              <a:t>ListLength</a:t>
            </a:r>
            <a:r>
              <a:rPr kumimoji="1" lang="en-US" altLang="zh-CN" dirty="0">
                <a:solidFill>
                  <a:srgbClr val="FF3300"/>
                </a:solidFill>
                <a:latin typeface="Consolas" pitchFamily="49" charset="0"/>
                <a:ea typeface="微软雅黑" pitchFamily="34" charset="-122"/>
                <a:cs typeface="Consolas" pitchFamily="49" charset="0"/>
              </a:rPr>
              <a:t>(L)</a:t>
            </a:r>
          </a:p>
          <a:p>
            <a:pPr algn="l">
              <a:lnSpc>
                <a:spcPct val="130000"/>
              </a:lnSpc>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返</a:t>
            </a:r>
            <a:r>
              <a:rPr kumimoji="1" lang="zh-CN" altLang="en-US" dirty="0">
                <a:latin typeface="Consolas" pitchFamily="49" charset="0"/>
                <a:ea typeface="楷体" pitchFamily="49" charset="-122"/>
                <a:cs typeface="Consolas" pitchFamily="49" charset="0"/>
              </a:rPr>
              <a:t>回顺序表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的长度。实际上只需返回</a:t>
            </a:r>
            <a:r>
              <a:rPr kumimoji="1" lang="en-US" altLang="zh-CN" dirty="0">
                <a:latin typeface="Consolas" pitchFamily="49" charset="0"/>
                <a:ea typeface="楷体" pitchFamily="49" charset="-122"/>
                <a:cs typeface="Consolas" pitchFamily="49" charset="0"/>
              </a:rPr>
              <a:t>length</a:t>
            </a:r>
            <a:r>
              <a:rPr kumimoji="1" lang="zh-CN" altLang="en-US" dirty="0">
                <a:latin typeface="Consolas" pitchFamily="49" charset="0"/>
                <a:ea typeface="楷体" pitchFamily="49" charset="-122"/>
                <a:cs typeface="Consolas" pitchFamily="49" charset="0"/>
              </a:rPr>
              <a:t>成员的值即可。</a:t>
            </a:r>
            <a:endParaRPr lang="zh-CN" altLang="en-US"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28627" y="571480"/>
            <a:ext cx="7143769" cy="861774"/>
          </a:xfrm>
          <a:prstGeom prst="rect">
            <a:avLst/>
          </a:prstGeom>
          <a:noFill/>
          <a:ln w="9525">
            <a:noFill/>
            <a:miter lim="800000"/>
            <a:headEnd/>
            <a:tailEnd/>
          </a:ln>
          <a:effectLst/>
        </p:spPr>
        <p:txBody>
          <a:bodyPr wrap="square">
            <a:spAutoFit/>
          </a:bodyPr>
          <a:lstStyle/>
          <a:p>
            <a:pPr algn="just">
              <a:spcBef>
                <a:spcPct val="50000"/>
              </a:spcBef>
            </a:pPr>
            <a:r>
              <a:rPr kumimoji="1" lang="en-US" altLang="zh-CN">
                <a:solidFill>
                  <a:srgbClr val="FF3300"/>
                </a:solidFill>
                <a:latin typeface="Consolas" pitchFamily="49" charset="0"/>
                <a:ea typeface="微软雅黑" pitchFamily="34" charset="-122"/>
                <a:cs typeface="Consolas" pitchFamily="49" charset="0"/>
              </a:rPr>
              <a:t> </a:t>
            </a:r>
            <a:r>
              <a:rPr kumimoji="1" lang="zh-CN" altLang="en-US">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5</a:t>
            </a:r>
            <a:r>
              <a:rPr kumimoji="1" lang="zh-CN" altLang="en-US" dirty="0">
                <a:solidFill>
                  <a:srgbClr val="FF3300"/>
                </a:solidFill>
                <a:latin typeface="Consolas" pitchFamily="49" charset="0"/>
                <a:ea typeface="微软雅黑" pitchFamily="34" charset="-122"/>
                <a:cs typeface="Consolas" pitchFamily="49" charset="0"/>
              </a:rPr>
              <a:t>）输出线性表</a:t>
            </a:r>
            <a:r>
              <a:rPr kumimoji="1" lang="en-US" altLang="zh-CN" dirty="0" err="1">
                <a:solidFill>
                  <a:srgbClr val="FF3300"/>
                </a:solidFill>
                <a:latin typeface="Consolas" pitchFamily="49" charset="0"/>
                <a:ea typeface="微软雅黑" pitchFamily="34" charset="-122"/>
                <a:cs typeface="Consolas" pitchFamily="49" charset="0"/>
              </a:rPr>
              <a:t>DispList</a:t>
            </a:r>
            <a:r>
              <a:rPr kumimoji="1" lang="en-US" altLang="zh-CN"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当</a:t>
            </a:r>
            <a:r>
              <a:rPr kumimoji="1" lang="zh-CN" altLang="en-US" dirty="0">
                <a:latin typeface="Consolas" pitchFamily="49" charset="0"/>
                <a:ea typeface="楷体" pitchFamily="49" charset="-122"/>
                <a:cs typeface="Consolas" pitchFamily="49" charset="0"/>
              </a:rPr>
              <a:t>线性表</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不为</a:t>
            </a:r>
            <a:r>
              <a:rPr kumimoji="1" lang="zh-CN" altLang="en-US">
                <a:latin typeface="Consolas" pitchFamily="49" charset="0"/>
                <a:ea typeface="楷体" pitchFamily="49" charset="-122"/>
                <a:cs typeface="Consolas" pitchFamily="49" charset="0"/>
              </a:rPr>
              <a:t>空时，顺序</a:t>
            </a:r>
            <a:r>
              <a:rPr kumimoji="1" lang="zh-CN" altLang="en-US" dirty="0">
                <a:latin typeface="Consolas" pitchFamily="49" charset="0"/>
                <a:ea typeface="楷体" pitchFamily="49" charset="-122"/>
                <a:cs typeface="Consolas" pitchFamily="49" charset="0"/>
              </a:rPr>
              <a:t>显示</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中各元素的值。</a:t>
            </a:r>
            <a:r>
              <a:rPr kumimoji="1" lang="zh-CN" altLang="en-US" dirty="0">
                <a:solidFill>
                  <a:srgbClr val="FF3300"/>
                </a:solidFill>
                <a:latin typeface="Consolas" pitchFamily="49" charset="0"/>
                <a:ea typeface="楷体" pitchFamily="49" charset="-122"/>
                <a:cs typeface="Consolas" pitchFamily="49" charset="0"/>
              </a:rPr>
              <a:t>     </a:t>
            </a:r>
            <a:endParaRPr kumimoji="1" lang="zh-CN" altLang="en-US" dirty="0">
              <a:solidFill>
                <a:schemeClr val="tx2"/>
              </a:solidFill>
              <a:latin typeface="Consolas" pitchFamily="49" charset="0"/>
              <a:ea typeface="楷体" pitchFamily="49" charset="-122"/>
              <a:cs typeface="Consolas" pitchFamily="49" charset="0"/>
            </a:endParaRPr>
          </a:p>
        </p:txBody>
      </p:sp>
      <p:sp>
        <p:nvSpPr>
          <p:cNvPr id="150530" name="Text Box 2"/>
          <p:cNvSpPr txBox="1">
            <a:spLocks noChangeArrowheads="1"/>
          </p:cNvSpPr>
          <p:nvPr/>
        </p:nvSpPr>
        <p:spPr bwMode="auto">
          <a:xfrm>
            <a:off x="785786" y="2000240"/>
            <a:ext cx="5975350" cy="2988098"/>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1800" dirty="0">
                <a:solidFill>
                  <a:srgbClr val="0000FF"/>
                </a:solidFill>
                <a:latin typeface="Consolas" pitchFamily="49" charset="0"/>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DispList</a:t>
            </a:r>
            <a:r>
              <a:rPr kumimoji="1" lang="en-US" altLang="zh-CN" sz="1800" dirty="0">
                <a:solidFill>
                  <a:srgbClr val="0000FF"/>
                </a:solidFill>
                <a:latin typeface="Consolas" pitchFamily="49" charset="0"/>
                <a:cs typeface="Consolas" pitchFamily="49" charset="0"/>
              </a:rPr>
              <a:t>(</a:t>
            </a:r>
            <a:r>
              <a:rPr kumimoji="1" lang="en-US" altLang="zh-CN" sz="1800" dirty="0" err="1">
                <a:solidFill>
                  <a:srgbClr val="0000FF"/>
                </a:solidFill>
                <a:latin typeface="Consolas" pitchFamily="49" charset="0"/>
                <a:cs typeface="Consolas" pitchFamily="49" charset="0"/>
              </a:rPr>
              <a:t>SqList</a:t>
            </a:r>
            <a:r>
              <a:rPr kumimoji="1" lang="en-US" altLang="zh-CN" sz="1800" dirty="0">
                <a:solidFill>
                  <a:srgbClr val="0000FF"/>
                </a:solidFill>
                <a:latin typeface="Consolas" pitchFamily="49" charset="0"/>
                <a:cs typeface="Consolas" pitchFamily="49" charset="0"/>
              </a:rPr>
              <a:t> *L)</a:t>
            </a:r>
          </a:p>
          <a:p>
            <a:pPr algn="l"/>
            <a:r>
              <a:rPr kumimoji="1" lang="en-US" altLang="zh-CN" sz="1800" dirty="0">
                <a:solidFill>
                  <a:srgbClr val="0000FF"/>
                </a:solidFill>
                <a:latin typeface="Consolas" pitchFamily="49" charset="0"/>
                <a:cs typeface="Consolas" pitchFamily="49" charset="0"/>
              </a:rPr>
              <a:t>{  int </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if (</a:t>
            </a:r>
            <a:r>
              <a:rPr kumimoji="1" lang="en-US" altLang="zh-CN" sz="1800" dirty="0" err="1">
                <a:solidFill>
                  <a:srgbClr val="0000FF"/>
                </a:solidFill>
                <a:latin typeface="Consolas" pitchFamily="49" charset="0"/>
                <a:cs typeface="Consolas" pitchFamily="49" charset="0"/>
              </a:rPr>
              <a:t>ListEmpty</a:t>
            </a:r>
            <a:r>
              <a:rPr kumimoji="1" lang="en-US" altLang="zh-CN" sz="1800" dirty="0">
                <a:solidFill>
                  <a:srgbClr val="0000FF"/>
                </a:solidFill>
                <a:latin typeface="Consolas" pitchFamily="49" charset="0"/>
                <a:cs typeface="Consolas" pitchFamily="49" charset="0"/>
              </a:rPr>
              <a:t>(L)) return;</a:t>
            </a:r>
          </a:p>
          <a:p>
            <a:pPr algn="l"/>
            <a:r>
              <a:rPr kumimoji="1" lang="en-US" altLang="zh-CN" sz="1800" dirty="0">
                <a:solidFill>
                  <a:srgbClr val="0000FF"/>
                </a:solidFill>
                <a:latin typeface="Consolas" pitchFamily="49" charset="0"/>
                <a:cs typeface="Consolas" pitchFamily="49" charset="0"/>
              </a:rPr>
              <a:t>   for (</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=0;i&lt;L-&gt;</a:t>
            </a:r>
            <a:r>
              <a:rPr kumimoji="1" lang="en-US" altLang="zh-CN" sz="1800" dirty="0" err="1">
                <a:solidFill>
                  <a:srgbClr val="0000FF"/>
                </a:solidFill>
                <a:latin typeface="Consolas" pitchFamily="49" charset="0"/>
                <a:cs typeface="Consolas" pitchFamily="49" charset="0"/>
              </a:rPr>
              <a:t>length;i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a:t>
            </a:r>
            <a:r>
              <a:rPr kumimoji="1" lang="en-US" altLang="zh-CN" sz="1800" dirty="0" err="1">
                <a:solidFill>
                  <a:srgbClr val="0000FF"/>
                </a:solidFill>
                <a:latin typeface="Consolas" pitchFamily="49" charset="0"/>
                <a:cs typeface="Consolas" pitchFamily="49" charset="0"/>
              </a:rPr>
              <a:t>printf</a:t>
            </a:r>
            <a:r>
              <a:rPr kumimoji="1" lang="en-US" altLang="zh-CN" sz="1800" dirty="0">
                <a:solidFill>
                  <a:srgbClr val="0000FF"/>
                </a:solidFill>
                <a:latin typeface="Consolas" pitchFamily="49" charset="0"/>
                <a:cs typeface="Consolas" pitchFamily="49" charset="0"/>
              </a:rPr>
              <a:t>("%c"</a:t>
            </a:r>
            <a:r>
              <a:rPr kumimoji="1" lang="zh-CN" altLang="en-US" sz="1800" dirty="0">
                <a:solidFill>
                  <a:srgbClr val="0000FF"/>
                </a:solidFill>
                <a:latin typeface="Consolas" pitchFamily="49" charset="0"/>
                <a:cs typeface="Consolas" pitchFamily="49" charset="0"/>
              </a:rPr>
              <a:t>，</a:t>
            </a:r>
            <a:r>
              <a:rPr kumimoji="1" lang="en-US" altLang="zh-CN" sz="1800" dirty="0">
                <a:solidFill>
                  <a:srgbClr val="0000FF"/>
                </a:solidFill>
                <a:latin typeface="Consolas" pitchFamily="49" charset="0"/>
                <a:cs typeface="Consolas" pitchFamily="49" charset="0"/>
              </a:rPr>
              <a:t>L-&gt;data[</a:t>
            </a:r>
            <a:r>
              <a:rPr kumimoji="1" lang="en-US" altLang="zh-CN" sz="1800" dirty="0" err="1">
                <a:solidFill>
                  <a:srgbClr val="0000FF"/>
                </a:solidFill>
                <a:latin typeface="Consolas" pitchFamily="49" charset="0"/>
                <a:cs typeface="Consolas" pitchFamily="49" charset="0"/>
              </a:rPr>
              <a:t>i</a:t>
            </a:r>
            <a:r>
              <a:rPr kumimoji="1" lang="en-US" altLang="zh-CN" sz="1800" dirty="0">
                <a:solidFill>
                  <a:srgbClr val="0000FF"/>
                </a:solidFill>
                <a:latin typeface="Consolas" pitchFamily="49" charset="0"/>
                <a:cs typeface="Consolas" pitchFamily="49" charset="0"/>
              </a:rPr>
              <a:t>]);</a:t>
            </a:r>
          </a:p>
          <a:p>
            <a:pPr algn="l"/>
            <a:r>
              <a:rPr kumimoji="1" lang="en-US" altLang="zh-CN" sz="1800" dirty="0">
                <a:solidFill>
                  <a:srgbClr val="0000FF"/>
                </a:solidFill>
                <a:latin typeface="Consolas" pitchFamily="49" charset="0"/>
                <a:cs typeface="Consolas" pitchFamily="49" charset="0"/>
              </a:rPr>
              <a:t>   </a:t>
            </a:r>
            <a:r>
              <a:rPr kumimoji="1" lang="en-US" altLang="zh-CN" sz="1800" dirty="0" err="1">
                <a:solidFill>
                  <a:srgbClr val="0000FF"/>
                </a:solidFill>
                <a:latin typeface="Consolas" pitchFamily="49" charset="0"/>
                <a:cs typeface="Consolas" pitchFamily="49" charset="0"/>
              </a:rPr>
              <a:t>printf</a:t>
            </a:r>
            <a:r>
              <a:rPr kumimoji="1" lang="en-US" altLang="zh-CN" sz="1800" dirty="0">
                <a:solidFill>
                  <a:srgbClr val="0000FF"/>
                </a:solidFill>
                <a:latin typeface="Consolas" pitchFamily="49" charset="0"/>
                <a:cs typeface="Consolas" pitchFamily="49" charset="0"/>
              </a:rPr>
              <a:t>("\n");</a:t>
            </a:r>
          </a:p>
          <a:p>
            <a:pPr algn="l"/>
            <a:r>
              <a:rPr kumimoji="1" lang="en-US" altLang="zh-CN" sz="1800" dirty="0">
                <a:solidFill>
                  <a:srgbClr val="0000FF"/>
                </a:solidFill>
                <a:latin typeface="Consolas" pitchFamily="49" charset="0"/>
                <a:cs typeface="Consolas" pitchFamily="49" charset="0"/>
              </a:rPr>
              <a:t>} </a:t>
            </a:r>
            <a:endParaRPr lang="en-US" altLang="zh-CN" sz="1800" dirty="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28662" y="1643050"/>
            <a:ext cx="5805480" cy="2434101"/>
          </a:xfrm>
          <a:prstGeom prst="rect">
            <a:avLst/>
          </a:prstGeom>
          <a:solidFill>
            <a:schemeClr val="bg1">
              <a:lumMod val="95000"/>
            </a:schemeClr>
          </a:soli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宋体" pitchFamily="2" charset="-122"/>
                <a:cs typeface="Consolas" pitchFamily="49" charset="0"/>
              </a:rPr>
              <a:t>bool</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GetElem</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a:solidFill>
                  <a:srgbClr val="0000FF"/>
                </a:solidFill>
                <a:latin typeface="Consolas" pitchFamily="49" charset="0"/>
                <a:ea typeface="宋体" pitchFamily="2" charset="-122"/>
                <a:cs typeface="Consolas" pitchFamily="49" charset="0"/>
              </a:rPr>
              <a:t>*L</a:t>
            </a:r>
            <a:r>
              <a:rPr kumimoji="1" lang="zh-CN" altLang="en-US" sz="1800">
                <a:solidFill>
                  <a:srgbClr val="0000FF"/>
                </a:solidFill>
                <a:latin typeface="Consolas" pitchFamily="49" charset="0"/>
                <a:ea typeface="宋体" pitchFamily="2" charset="-122"/>
                <a:cs typeface="Consolas" pitchFamily="49" charset="0"/>
              </a:rPr>
              <a:t>，</a:t>
            </a:r>
            <a:r>
              <a:rPr kumimoji="1" lang="en-US" altLang="zh-CN" sz="1800">
                <a:solidFill>
                  <a:srgbClr val="0000FF"/>
                </a:solidFill>
                <a:latin typeface="Consolas" pitchFamily="49" charset="0"/>
                <a:ea typeface="宋体" pitchFamily="2" charset="-122"/>
                <a:cs typeface="Consolas" pitchFamily="49" charset="0"/>
              </a:rPr>
              <a:t>int i</a:t>
            </a:r>
            <a:r>
              <a:rPr kumimoji="1" lang="zh-CN" altLang="en-US" sz="1800">
                <a:solidFill>
                  <a:srgbClr val="0000FF"/>
                </a:solidFill>
                <a:latin typeface="Consolas" pitchFamily="49" charset="0"/>
                <a:ea typeface="宋体" pitchFamily="2" charset="-122"/>
                <a:cs typeface="Consolas" pitchFamily="49" charset="0"/>
              </a:rPr>
              <a:t>，</a:t>
            </a:r>
            <a:r>
              <a:rPr kumimoji="1" lang="en-US" altLang="zh-CN" sz="1800">
                <a:solidFill>
                  <a:srgbClr val="0000FF"/>
                </a:solidFill>
                <a:latin typeface="Consolas" pitchFamily="49" charset="0"/>
                <a:ea typeface="宋体" pitchFamily="2" charset="-122"/>
                <a:cs typeface="Consolas" pitchFamily="49" charset="0"/>
              </a:rPr>
              <a:t>ElemType </a:t>
            </a:r>
            <a:r>
              <a:rPr kumimoji="1" lang="en-US" altLang="zh-CN" sz="1800" dirty="0">
                <a:solidFill>
                  <a:srgbClr val="0000FF"/>
                </a:solidFill>
                <a:latin typeface="Consolas" pitchFamily="49" charset="0"/>
                <a:ea typeface="宋体" pitchFamily="2" charset="-122"/>
                <a:cs typeface="Consolas" pitchFamily="49" charset="0"/>
              </a:rPr>
              <a:t>&amp;e)</a:t>
            </a:r>
          </a:p>
          <a:p>
            <a:pPr algn="just">
              <a:lnSpc>
                <a:spcPct val="90000"/>
              </a:lnSpc>
              <a:spcBef>
                <a:spcPct val="50000"/>
              </a:spcBef>
            </a:pPr>
            <a:r>
              <a:rPr kumimoji="1" lang="en-US" altLang="zh-CN" sz="1800">
                <a:solidFill>
                  <a:srgbClr val="0000FF"/>
                </a:solidFill>
                <a:latin typeface="Consolas" pitchFamily="49" charset="0"/>
                <a:ea typeface="宋体" pitchFamily="2" charset="-122"/>
                <a:cs typeface="Consolas" pitchFamily="49" charset="0"/>
              </a:rPr>
              <a:t>{     </a:t>
            </a:r>
          </a:p>
          <a:p>
            <a:pPr algn="just">
              <a:lnSpc>
                <a:spcPct val="90000"/>
              </a:lnSpc>
              <a:spcBef>
                <a:spcPct val="50000"/>
              </a:spcBef>
            </a:pPr>
            <a:r>
              <a:rPr kumimoji="1" lang="en-US" altLang="zh-CN" sz="1800">
                <a:solidFill>
                  <a:srgbClr val="0000FF"/>
                </a:solidFill>
                <a:latin typeface="Consolas" pitchFamily="49" charset="0"/>
                <a:ea typeface="宋体" pitchFamily="2" charset="-122"/>
                <a:cs typeface="Consolas" pitchFamily="49" charset="0"/>
              </a:rPr>
              <a:t>   if </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&lt;1 ||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&gt;L-&gt;length)  return false;</a:t>
            </a:r>
          </a:p>
          <a:p>
            <a:pPr algn="just">
              <a:lnSpc>
                <a:spcPct val="90000"/>
              </a:lnSpc>
              <a:spcBef>
                <a:spcPct val="50000"/>
              </a:spcBef>
            </a:pPr>
            <a:r>
              <a:rPr kumimoji="1" lang="en-US" altLang="zh-CN" sz="1800">
                <a:solidFill>
                  <a:srgbClr val="0000FF"/>
                </a:solidFill>
                <a:latin typeface="Consolas" pitchFamily="49" charset="0"/>
                <a:ea typeface="宋体" pitchFamily="2" charset="-122"/>
                <a:cs typeface="Consolas" pitchFamily="49" charset="0"/>
              </a:rPr>
              <a:t>   e=L-</a:t>
            </a:r>
            <a:r>
              <a:rPr kumimoji="1" lang="en-US" altLang="zh-CN" sz="1800" dirty="0">
                <a:solidFill>
                  <a:srgbClr val="0000FF"/>
                </a:solidFill>
                <a:latin typeface="Consolas" pitchFamily="49" charset="0"/>
                <a:ea typeface="宋体" pitchFamily="2" charset="-122"/>
                <a:cs typeface="Consolas" pitchFamily="49" charset="0"/>
              </a:rPr>
              <a:t>&gt;data[</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-1];</a:t>
            </a:r>
          </a:p>
          <a:p>
            <a:pPr algn="just">
              <a:lnSpc>
                <a:spcPct val="90000"/>
              </a:lnSpc>
              <a:spcBef>
                <a:spcPct val="50000"/>
              </a:spcBef>
            </a:pPr>
            <a:r>
              <a:rPr kumimoji="1" lang="en-US" altLang="zh-CN" sz="1800">
                <a:solidFill>
                  <a:srgbClr val="0000FF"/>
                </a:solidFill>
                <a:latin typeface="Consolas" pitchFamily="49" charset="0"/>
                <a:ea typeface="宋体" pitchFamily="2" charset="-122"/>
                <a:cs typeface="Consolas" pitchFamily="49" charset="0"/>
              </a:rPr>
              <a:t>   return </a:t>
            </a:r>
            <a:r>
              <a:rPr kumimoji="1" lang="en-US" altLang="zh-CN" sz="1800" dirty="0">
                <a:solidFill>
                  <a:srgbClr val="0000FF"/>
                </a:solidFill>
                <a:latin typeface="Consolas" pitchFamily="49" charset="0"/>
                <a:ea typeface="宋体" pitchFamily="2" charset="-122"/>
                <a:cs typeface="Consolas" pitchFamily="49" charset="0"/>
              </a:rPr>
              <a:t>true;</a:t>
            </a:r>
          </a:p>
          <a:p>
            <a:pPr algn="just">
              <a:lnSpc>
                <a:spcPct val="90000"/>
              </a:lnSpc>
              <a:spcBef>
                <a:spcPct val="50000"/>
              </a:spcBef>
            </a:pP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a:solidFill>
                  <a:srgbClr val="0000FF"/>
                </a:solidFill>
                <a:latin typeface="Consolas" pitchFamily="49" charset="0"/>
                <a:cs typeface="Consolas" pitchFamily="49" charset="0"/>
              </a:rPr>
              <a:t>  </a:t>
            </a:r>
          </a:p>
        </p:txBody>
      </p:sp>
      <p:sp>
        <p:nvSpPr>
          <p:cNvPr id="69637" name="Text Box 1029"/>
          <p:cNvSpPr txBox="1">
            <a:spLocks noChangeArrowheads="1"/>
          </p:cNvSpPr>
          <p:nvPr/>
        </p:nvSpPr>
        <p:spPr bwMode="auto">
          <a:xfrm>
            <a:off x="323850" y="352648"/>
            <a:ext cx="8462992" cy="861774"/>
          </a:xfrm>
          <a:prstGeom prst="rect">
            <a:avLst/>
          </a:prstGeom>
          <a:noFill/>
          <a:ln w="9525">
            <a:noFill/>
            <a:miter lim="800000"/>
            <a:headEnd/>
            <a:tailEnd/>
          </a:ln>
          <a:effectLst/>
        </p:spPr>
        <p:txBody>
          <a:bodyPr wrap="square">
            <a:spAutoFit/>
          </a:bodyPr>
          <a:lstStyle/>
          <a:p>
            <a:pPr algn="l"/>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6</a:t>
            </a:r>
            <a:r>
              <a:rPr kumimoji="1" lang="zh-CN" altLang="en-US" dirty="0">
                <a:solidFill>
                  <a:srgbClr val="FF3300"/>
                </a:solidFill>
                <a:latin typeface="Consolas" pitchFamily="49" charset="0"/>
                <a:ea typeface="微软雅黑" pitchFamily="34" charset="-122"/>
                <a:cs typeface="Consolas" pitchFamily="49" charset="0"/>
              </a:rPr>
              <a:t>）求某个数据元素</a:t>
            </a:r>
            <a:r>
              <a:rPr kumimoji="1" lang="zh-CN" altLang="en-US">
                <a:solidFill>
                  <a:srgbClr val="FF3300"/>
                </a:solidFill>
                <a:latin typeface="Consolas" pitchFamily="49" charset="0"/>
                <a:ea typeface="微软雅黑" pitchFamily="34" charset="-122"/>
                <a:cs typeface="Consolas" pitchFamily="49" charset="0"/>
              </a:rPr>
              <a:t>值</a:t>
            </a:r>
            <a:r>
              <a:rPr kumimoji="1" lang="en-US" altLang="zh-CN">
                <a:solidFill>
                  <a:srgbClr val="FF3300"/>
                </a:solidFill>
                <a:latin typeface="Consolas" pitchFamily="49" charset="0"/>
                <a:ea typeface="微软雅黑" pitchFamily="34" charset="-122"/>
                <a:cs typeface="Consolas" pitchFamily="49" charset="0"/>
              </a:rPr>
              <a:t>GetElem(L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a:t>
            </a:r>
          </a:p>
          <a:p>
            <a:pPr algn="l"/>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返</a:t>
            </a:r>
            <a:r>
              <a:rPr kumimoji="1" lang="zh-CN" altLang="en-US" dirty="0">
                <a:latin typeface="Consolas" pitchFamily="49" charset="0"/>
                <a:ea typeface="楷体" pitchFamily="49" charset="-122"/>
                <a:cs typeface="Consolas" pitchFamily="49" charset="0"/>
              </a:rPr>
              <a:t>回</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中第 </a:t>
            </a:r>
            <a:r>
              <a:rPr kumimoji="1" lang="en-US" altLang="zh-CN" i="1" dirty="0" err="1">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a:t>
            </a:r>
            <a:r>
              <a:rPr kumimoji="1" lang="en-US" altLang="zh-CN" dirty="0" err="1">
                <a:latin typeface="Consolas" pitchFamily="49" charset="0"/>
                <a:ea typeface="楷体" pitchFamily="49" charset="-122"/>
                <a:cs typeface="Consolas" pitchFamily="49" charset="0"/>
              </a:rPr>
              <a:t>1</a:t>
            </a:r>
            <a:r>
              <a:rPr kumimoji="1" lang="en-US" altLang="zh-CN" dirty="0" err="1">
                <a:latin typeface="+mn-ea"/>
                <a:ea typeface="+mn-ea"/>
                <a:cs typeface="Consolas" pitchFamily="49" charset="0"/>
              </a:rPr>
              <a:t>≤</a:t>
            </a:r>
            <a:r>
              <a:rPr kumimoji="1" lang="en-US" altLang="zh-CN" i="1" dirty="0" err="1">
                <a:latin typeface="Consolas" pitchFamily="49" charset="0"/>
                <a:ea typeface="楷体" pitchFamily="49" charset="-122"/>
                <a:cs typeface="Consolas" pitchFamily="49" charset="0"/>
              </a:rPr>
              <a:t>i</a:t>
            </a:r>
            <a:r>
              <a:rPr kumimoji="1" lang="en-US" altLang="zh-CN" dirty="0" err="1">
                <a:latin typeface="+mj-ea"/>
                <a:ea typeface="+mj-ea"/>
                <a:cs typeface="Consolas" pitchFamily="49" charset="0"/>
              </a:rPr>
              <a:t>≤</a:t>
            </a:r>
            <a:r>
              <a:rPr kumimoji="1" lang="en-US" altLang="zh-CN" dirty="0" err="1">
                <a:latin typeface="Consolas" pitchFamily="49" charset="0"/>
                <a:ea typeface="楷体" pitchFamily="49" charset="-122"/>
                <a:cs typeface="Consolas" pitchFamily="49" charset="0"/>
              </a:rPr>
              <a:t>ListLength</a:t>
            </a:r>
            <a:r>
              <a:rPr kumimoji="1" lang="en-US" altLang="zh-CN"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）个元素</a:t>
            </a:r>
            <a:r>
              <a:rPr kumimoji="1" lang="zh-CN" altLang="en-US">
                <a:latin typeface="Consolas" pitchFamily="49" charset="0"/>
                <a:ea typeface="楷体" pitchFamily="49" charset="-122"/>
                <a:cs typeface="Consolas" pitchFamily="49" charset="0"/>
              </a:rPr>
              <a:t>的值，存放</a:t>
            </a:r>
            <a:r>
              <a:rPr kumimoji="1" lang="zh-CN" altLang="en-US" dirty="0">
                <a:latin typeface="Consolas" pitchFamily="49" charset="0"/>
                <a:ea typeface="楷体" pitchFamily="49" charset="-122"/>
                <a:cs typeface="Consolas" pitchFamily="49" charset="0"/>
              </a:rPr>
              <a:t>在</a:t>
            </a:r>
            <a:r>
              <a:rPr kumimoji="1" lang="en-US" altLang="zh-CN" i="1" dirty="0">
                <a:latin typeface="Consolas" pitchFamily="49" charset="0"/>
                <a:ea typeface="楷体" pitchFamily="49" charset="-122"/>
                <a:cs typeface="Consolas" pitchFamily="49" charset="0"/>
              </a:rPr>
              <a:t>e</a:t>
            </a:r>
            <a:r>
              <a:rPr kumimoji="1" lang="zh-CN" altLang="en-US" dirty="0">
                <a:latin typeface="Consolas" pitchFamily="49" charset="0"/>
                <a:ea typeface="楷体" pitchFamily="49" charset="-122"/>
                <a:cs typeface="Consolas" pitchFamily="49" charset="0"/>
              </a:rPr>
              <a:t>中。</a:t>
            </a:r>
            <a:endParaRPr lang="zh-CN" altLang="en-US" dirty="0">
              <a:latin typeface="Consolas" pitchFamily="49" charset="0"/>
              <a:ea typeface="楷体" pitchFamily="49" charset="-122"/>
              <a:cs typeface="Consolas" pitchFamily="49" charset="0"/>
            </a:endParaRPr>
          </a:p>
        </p:txBody>
      </p:sp>
      <p:grpSp>
        <p:nvGrpSpPr>
          <p:cNvPr id="8" name="组合 7"/>
          <p:cNvGrpSpPr/>
          <p:nvPr/>
        </p:nvGrpSpPr>
        <p:grpSpPr>
          <a:xfrm>
            <a:off x="1285852" y="4357694"/>
            <a:ext cx="4968875" cy="1400242"/>
            <a:chOff x="1285852" y="4286256"/>
            <a:chExt cx="4968875" cy="1400242"/>
          </a:xfrm>
        </p:grpSpPr>
        <p:sp>
          <p:nvSpPr>
            <p:cNvPr id="69635" name="Text Box 1027"/>
            <p:cNvSpPr txBox="1">
              <a:spLocks noChangeArrowheads="1"/>
            </p:cNvSpPr>
            <p:nvPr/>
          </p:nvSpPr>
          <p:spPr bwMode="auto">
            <a:xfrm>
              <a:off x="1357290" y="5286388"/>
              <a:ext cx="4176713" cy="400110"/>
            </a:xfrm>
            <a:prstGeom prst="rect">
              <a:avLst/>
            </a:prstGeom>
            <a:noFill/>
            <a:ln w="9525">
              <a:noFill/>
              <a:miter lim="800000"/>
              <a:headEnd/>
              <a:tailEnd/>
            </a:ln>
            <a:effectLst/>
          </p:spPr>
          <p:txBody>
            <a:bodyPr>
              <a:spAutoFit/>
            </a:bodyPr>
            <a:lstStyle/>
            <a:p>
              <a:pPr algn="l">
                <a:spcBef>
                  <a:spcPct val="50000"/>
                </a:spcBef>
              </a:pPr>
              <a:r>
                <a:rPr lang="zh-CN" altLang="en-US" dirty="0">
                  <a:latin typeface="Consolas" pitchFamily="49" charset="0"/>
                  <a:ea typeface="楷体" pitchFamily="49" charset="-122"/>
                  <a:cs typeface="Consolas" pitchFamily="49" charset="0"/>
                </a:rPr>
                <a:t>体现顺序表的</a:t>
              </a:r>
              <a:r>
                <a:rPr lang="zh-CN" altLang="en-US" dirty="0">
                  <a:solidFill>
                    <a:srgbClr val="FF00FF"/>
                  </a:solidFill>
                  <a:latin typeface="Consolas" pitchFamily="49" charset="0"/>
                  <a:ea typeface="楷体" pitchFamily="49" charset="-122"/>
                  <a:cs typeface="Consolas" pitchFamily="49" charset="0"/>
                </a:rPr>
                <a:t>随机存取特性</a:t>
              </a:r>
            </a:p>
          </p:txBody>
        </p:sp>
        <p:sp>
          <p:nvSpPr>
            <p:cNvPr id="69638" name="Text Box 1030"/>
            <p:cNvSpPr txBox="1">
              <a:spLocks noChangeArrowheads="1"/>
            </p:cNvSpPr>
            <p:nvPr/>
          </p:nvSpPr>
          <p:spPr bwMode="auto">
            <a:xfrm>
              <a:off x="1285852" y="4286256"/>
              <a:ext cx="4968875" cy="400110"/>
            </a:xfrm>
            <a:prstGeom prst="rect">
              <a:avLst/>
            </a:prstGeom>
            <a:noFill/>
            <a:ln w="9525">
              <a:noFill/>
              <a:miter lim="800000"/>
              <a:headEnd/>
              <a:tailEnd/>
            </a:ln>
            <a:effectLst/>
          </p:spPr>
          <p:txBody>
            <a:bodyPr>
              <a:spAutoFit/>
            </a:bodyPr>
            <a:lstStyle/>
            <a:p>
              <a:pPr algn="just">
                <a:spcBef>
                  <a:spcPct val="50000"/>
                </a:spcBef>
              </a:pPr>
              <a:r>
                <a:rPr kumimoji="1" lang="zh-CN" altLang="en-US" dirty="0">
                  <a:latin typeface="Consolas" pitchFamily="49" charset="0"/>
                  <a:ea typeface="楷体" pitchFamily="49" charset="-122"/>
                  <a:cs typeface="Consolas" pitchFamily="49" charset="0"/>
                </a:rPr>
                <a:t>本算法的时间复杂度为</a:t>
              </a:r>
              <a:r>
                <a:rPr kumimoji="1" lang="en-US" altLang="zh-CN" dirty="0">
                  <a:latin typeface="Consolas" pitchFamily="49" charset="0"/>
                  <a:ea typeface="楷体" pitchFamily="49" charset="-122"/>
                  <a:cs typeface="Consolas" pitchFamily="49" charset="0"/>
                </a:rPr>
                <a:t>O(1)</a:t>
              </a:r>
              <a:r>
                <a:rPr kumimoji="1" lang="zh-CN" altLang="en-US" dirty="0">
                  <a:latin typeface="Consolas" pitchFamily="49" charset="0"/>
                  <a:ea typeface="楷体" pitchFamily="49" charset="-122"/>
                  <a:cs typeface="Consolas" pitchFamily="49" charset="0"/>
                </a:rPr>
                <a:t>。</a:t>
              </a:r>
              <a:r>
                <a:rPr kumimoji="1" lang="zh-CN" altLang="en-US" dirty="0">
                  <a:solidFill>
                    <a:srgbClr val="FF3300"/>
                  </a:solidFill>
                  <a:latin typeface="Consolas" pitchFamily="49" charset="0"/>
                  <a:ea typeface="楷体" pitchFamily="49" charset="-122"/>
                  <a:cs typeface="Consolas" pitchFamily="49" charset="0"/>
                </a:rPr>
                <a:t> </a:t>
              </a:r>
              <a:endParaRPr lang="zh-CN" altLang="en-US" dirty="0">
                <a:latin typeface="Consolas" pitchFamily="49" charset="0"/>
                <a:ea typeface="楷体" pitchFamily="49" charset="-122"/>
                <a:cs typeface="Consolas" pitchFamily="49" charset="0"/>
              </a:endParaRPr>
            </a:p>
          </p:txBody>
        </p:sp>
        <p:sp>
          <p:nvSpPr>
            <p:cNvPr id="7" name="下箭头 6"/>
            <p:cNvSpPr/>
            <p:nvPr/>
          </p:nvSpPr>
          <p:spPr>
            <a:xfrm>
              <a:off x="2428860" y="4714884"/>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1928802"/>
            <a:ext cx="5786478" cy="2655700"/>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1800" dirty="0" err="1">
                <a:solidFill>
                  <a:srgbClr val="0000FF"/>
                </a:solidFill>
                <a:latin typeface="Consolas" pitchFamily="49" charset="0"/>
                <a:ea typeface="宋体" pitchFamily="2" charset="-122"/>
                <a:cs typeface="Consolas" pitchFamily="49" charset="0"/>
              </a:rPr>
              <a:t>int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LocateElem</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SqList</a:t>
            </a:r>
            <a:r>
              <a:rPr kumimoji="1" lang="en-US" altLang="zh-CN" sz="1800" dirty="0">
                <a:solidFill>
                  <a:srgbClr val="0000FF"/>
                </a:solidFill>
                <a:latin typeface="Consolas" pitchFamily="49" charset="0"/>
                <a:ea typeface="宋体" pitchFamily="2" charset="-122"/>
                <a:cs typeface="Consolas" pitchFamily="49" charset="0"/>
              </a:rPr>
              <a:t> </a:t>
            </a:r>
            <a:r>
              <a:rPr kumimoji="1" lang="en-US" altLang="zh-CN" sz="1800">
                <a:solidFill>
                  <a:srgbClr val="0000FF"/>
                </a:solidFill>
                <a:latin typeface="Consolas" pitchFamily="49" charset="0"/>
                <a:ea typeface="宋体" pitchFamily="2" charset="-122"/>
                <a:cs typeface="Consolas" pitchFamily="49" charset="0"/>
              </a:rPr>
              <a:t>*L</a:t>
            </a:r>
            <a:r>
              <a:rPr kumimoji="1" lang="zh-CN" altLang="en-US" sz="1800">
                <a:solidFill>
                  <a:srgbClr val="0000FF"/>
                </a:solidFill>
                <a:latin typeface="Consolas" pitchFamily="49" charset="0"/>
                <a:ea typeface="宋体" pitchFamily="2" charset="-122"/>
                <a:cs typeface="Consolas" pitchFamily="49" charset="0"/>
              </a:rPr>
              <a:t>，</a:t>
            </a:r>
            <a:r>
              <a:rPr kumimoji="1" lang="en-US" altLang="zh-CN" sz="1800">
                <a:solidFill>
                  <a:srgbClr val="0000FF"/>
                </a:solidFill>
                <a:latin typeface="Consolas" pitchFamily="49" charset="0"/>
                <a:ea typeface="宋体" pitchFamily="2" charset="-122"/>
                <a:cs typeface="Consolas" pitchFamily="49" charset="0"/>
              </a:rPr>
              <a:t>ElemType </a:t>
            </a:r>
            <a:r>
              <a:rPr kumimoji="1" lang="en-US" altLang="zh-CN" sz="1800" dirty="0">
                <a:solidFill>
                  <a:srgbClr val="0000FF"/>
                </a:solidFill>
                <a:latin typeface="Consolas" pitchFamily="49" charset="0"/>
                <a:ea typeface="宋体" pitchFamily="2" charset="-122"/>
                <a:cs typeface="Consolas" pitchFamily="49" charset="0"/>
              </a:rPr>
              <a:t>e)</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int </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=0;</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while </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FF00FF"/>
                </a:solidFill>
                <a:latin typeface="Consolas" pitchFamily="49" charset="0"/>
                <a:ea typeface="宋体" pitchFamily="2" charset="-122"/>
                <a:cs typeface="Consolas" pitchFamily="49" charset="0"/>
              </a:rPr>
              <a:t>i</a:t>
            </a:r>
            <a:r>
              <a:rPr kumimoji="1" lang="en-US" altLang="zh-CN" sz="1800" dirty="0">
                <a:solidFill>
                  <a:srgbClr val="FF00FF"/>
                </a:solidFill>
                <a:latin typeface="Consolas" pitchFamily="49" charset="0"/>
                <a:ea typeface="宋体" pitchFamily="2" charset="-122"/>
                <a:cs typeface="Consolas" pitchFamily="49" charset="0"/>
              </a:rPr>
              <a:t>&lt;L-&gt;length</a:t>
            </a:r>
            <a:r>
              <a:rPr kumimoji="1" lang="en-US" altLang="zh-CN" sz="1800" dirty="0">
                <a:solidFill>
                  <a:srgbClr val="0000FF"/>
                </a:solidFill>
                <a:latin typeface="Consolas" pitchFamily="49" charset="0"/>
                <a:ea typeface="宋体" pitchFamily="2" charset="-122"/>
                <a:cs typeface="Consolas" pitchFamily="49" charset="0"/>
              </a:rPr>
              <a:t> &amp;&amp; </a:t>
            </a:r>
            <a:r>
              <a:rPr kumimoji="1" lang="en-US" altLang="zh-CN" sz="1800" dirty="0">
                <a:solidFill>
                  <a:srgbClr val="FF00FF"/>
                </a:solidFill>
                <a:latin typeface="Consolas" pitchFamily="49" charset="0"/>
                <a:ea typeface="宋体" pitchFamily="2" charset="-122"/>
                <a:cs typeface="Consolas" pitchFamily="49" charset="0"/>
              </a:rPr>
              <a:t>L-&gt;data[</a:t>
            </a:r>
            <a:r>
              <a:rPr kumimoji="1" lang="en-US" altLang="zh-CN" sz="1800" dirty="0" err="1">
                <a:solidFill>
                  <a:srgbClr val="FF00FF"/>
                </a:solidFill>
                <a:latin typeface="Consolas" pitchFamily="49" charset="0"/>
                <a:ea typeface="宋体" pitchFamily="2" charset="-122"/>
                <a:cs typeface="Consolas" pitchFamily="49" charset="0"/>
              </a:rPr>
              <a:t>i</a:t>
            </a:r>
            <a:r>
              <a:rPr kumimoji="1" lang="en-US" altLang="zh-CN" sz="1800" dirty="0">
                <a:solidFill>
                  <a:srgbClr val="FF00FF"/>
                </a:solidFill>
                <a:latin typeface="Consolas" pitchFamily="49" charset="0"/>
                <a:ea typeface="宋体" pitchFamily="2" charset="-122"/>
                <a:cs typeface="Consolas" pitchFamily="49" charset="0"/>
              </a:rPr>
              <a:t>]!=e</a:t>
            </a:r>
            <a:r>
              <a:rPr kumimoji="1" lang="en-US" altLang="zh-CN" sz="1800" dirty="0">
                <a:solidFill>
                  <a:srgbClr val="0000FF"/>
                </a:solidFill>
                <a:latin typeface="Consolas" pitchFamily="49" charset="0"/>
                <a:ea typeface="宋体" pitchFamily="2" charset="-122"/>
                <a:cs typeface="Consolas" pitchFamily="49" charset="0"/>
              </a:rPr>
              <a:t>)  </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i</a:t>
            </a: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if </a:t>
            </a:r>
            <a:r>
              <a:rPr kumimoji="1" lang="en-US" altLang="zh-CN" sz="1800" dirty="0">
                <a:solidFill>
                  <a:srgbClr val="0000FF"/>
                </a:solidFill>
                <a:latin typeface="Consolas" pitchFamily="49" charset="0"/>
                <a:ea typeface="宋体" pitchFamily="2" charset="-122"/>
                <a:cs typeface="Consolas" pitchFamily="49" charset="0"/>
              </a:rPr>
              <a:t>(</a:t>
            </a:r>
            <a:r>
              <a:rPr kumimoji="1" lang="en-US" altLang="zh-CN" sz="1800" dirty="0" err="1">
                <a:solidFill>
                  <a:srgbClr val="0000FF"/>
                </a:solidFill>
                <a:latin typeface="Consolas" pitchFamily="49" charset="0"/>
                <a:ea typeface="宋体" pitchFamily="2" charset="-122"/>
                <a:cs typeface="Consolas" pitchFamily="49" charset="0"/>
              </a:rPr>
              <a:t>i</a:t>
            </a:r>
            <a:r>
              <a:rPr kumimoji="1" lang="en-US" altLang="zh-CN" sz="1800" dirty="0">
                <a:solidFill>
                  <a:srgbClr val="0000FF"/>
                </a:solidFill>
                <a:latin typeface="Consolas" pitchFamily="49" charset="0"/>
                <a:ea typeface="宋体" pitchFamily="2" charset="-122"/>
                <a:cs typeface="Consolas" pitchFamily="49" charset="0"/>
              </a:rPr>
              <a:t>&gt;=L-&gt;length)  return 0;</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   else  </a:t>
            </a:r>
            <a:r>
              <a:rPr kumimoji="1" lang="en-US" altLang="zh-CN" sz="1800" dirty="0">
                <a:solidFill>
                  <a:srgbClr val="0000FF"/>
                </a:solidFill>
                <a:latin typeface="Consolas" pitchFamily="49" charset="0"/>
                <a:ea typeface="宋体" pitchFamily="2" charset="-122"/>
                <a:cs typeface="Consolas" pitchFamily="49" charset="0"/>
              </a:rPr>
              <a:t>return </a:t>
            </a:r>
            <a:r>
              <a:rPr kumimoji="1" lang="en-US" altLang="zh-CN" sz="1800" dirty="0" err="1">
                <a:solidFill>
                  <a:srgbClr val="0000FF"/>
                </a:solidFill>
                <a:latin typeface="Consolas" pitchFamily="49" charset="0"/>
                <a:ea typeface="宋体" pitchFamily="2" charset="-122"/>
                <a:cs typeface="Consolas" pitchFamily="49" charset="0"/>
              </a:rPr>
              <a:t>i+1</a:t>
            </a:r>
            <a:r>
              <a:rPr kumimoji="1" lang="en-US" altLang="zh-CN" sz="1800" dirty="0">
                <a:solidFill>
                  <a:srgbClr val="0000FF"/>
                </a:solidFill>
                <a:latin typeface="Consolas" pitchFamily="49" charset="0"/>
                <a:ea typeface="宋体" pitchFamily="2" charset="-122"/>
                <a:cs typeface="Consolas" pitchFamily="49" charset="0"/>
              </a:rPr>
              <a:t>;</a:t>
            </a:r>
          </a:p>
          <a:p>
            <a:pPr algn="just">
              <a:lnSpc>
                <a:spcPct val="80000"/>
              </a:lnSpc>
              <a:spcBef>
                <a:spcPct val="50000"/>
              </a:spcBef>
            </a:pPr>
            <a:r>
              <a:rPr kumimoji="1" lang="en-US" altLang="zh-CN" sz="1800">
                <a:solidFill>
                  <a:srgbClr val="0000FF"/>
                </a:solidFill>
                <a:latin typeface="Consolas" pitchFamily="49" charset="0"/>
                <a:ea typeface="宋体" pitchFamily="2" charset="-122"/>
                <a:cs typeface="Consolas" pitchFamily="49" charset="0"/>
              </a:rPr>
              <a:t>}</a:t>
            </a:r>
            <a:endParaRPr kumimoji="1" lang="en-US" altLang="zh-CN" sz="1800" dirty="0">
              <a:solidFill>
                <a:srgbClr val="0000FF"/>
              </a:solidFill>
              <a:latin typeface="Consolas" pitchFamily="49" charset="0"/>
              <a:ea typeface="宋体" pitchFamily="2" charset="-122"/>
              <a:cs typeface="Consolas" pitchFamily="49" charset="0"/>
            </a:endParaRPr>
          </a:p>
        </p:txBody>
      </p:sp>
      <p:sp>
        <p:nvSpPr>
          <p:cNvPr id="19459" name="Text Box 3"/>
          <p:cNvSpPr txBox="1">
            <a:spLocks noChangeArrowheads="1"/>
          </p:cNvSpPr>
          <p:nvPr/>
        </p:nvSpPr>
        <p:spPr bwMode="auto">
          <a:xfrm>
            <a:off x="323850" y="260350"/>
            <a:ext cx="8534430" cy="1295098"/>
          </a:xfrm>
          <a:prstGeom prst="rect">
            <a:avLst/>
          </a:prstGeom>
          <a:noFill/>
          <a:ln w="9525">
            <a:noFill/>
            <a:miter lim="800000"/>
            <a:headEnd/>
            <a:tailEnd/>
          </a:ln>
          <a:effectLst/>
        </p:spPr>
        <p:txBody>
          <a:bodyPr wrap="square">
            <a:spAutoFit/>
          </a:bodyPr>
          <a:lstStyle/>
          <a:p>
            <a:pPr algn="l">
              <a:lnSpc>
                <a:spcPts val="2800"/>
              </a:lnSpc>
            </a:pP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7</a:t>
            </a:r>
            <a:r>
              <a:rPr kumimoji="1" lang="zh-CN" altLang="en-US" dirty="0">
                <a:solidFill>
                  <a:srgbClr val="FF3300"/>
                </a:solidFill>
                <a:latin typeface="Consolas" pitchFamily="49" charset="0"/>
                <a:ea typeface="微软雅黑" pitchFamily="34" charset="-122"/>
                <a:cs typeface="Consolas" pitchFamily="49" charset="0"/>
              </a:rPr>
              <a:t>）按元素值</a:t>
            </a:r>
            <a:r>
              <a:rPr kumimoji="1" lang="zh-CN" altLang="en-US">
                <a:solidFill>
                  <a:srgbClr val="FF3300"/>
                </a:solidFill>
                <a:latin typeface="Consolas" pitchFamily="49" charset="0"/>
                <a:ea typeface="微软雅黑" pitchFamily="34" charset="-122"/>
                <a:cs typeface="Consolas" pitchFamily="49" charset="0"/>
              </a:rPr>
              <a:t>查找</a:t>
            </a:r>
            <a:r>
              <a:rPr kumimoji="1" lang="en-US" altLang="zh-CN">
                <a:solidFill>
                  <a:srgbClr val="FF3300"/>
                </a:solidFill>
                <a:latin typeface="Consolas" pitchFamily="49" charset="0"/>
                <a:ea typeface="微软雅黑" pitchFamily="34" charset="-122"/>
                <a:cs typeface="Consolas" pitchFamily="49" charset="0"/>
              </a:rPr>
              <a:t>LocateElem(L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a:t>
            </a:r>
          </a:p>
          <a:p>
            <a:pPr algn="l">
              <a:lnSpc>
                <a:spcPts val="2800"/>
              </a:lnSpc>
            </a:pPr>
            <a:r>
              <a:rPr kumimoji="1" lang="en-US" altLang="zh-CN">
                <a:solidFill>
                  <a:srgbClr val="FF3300"/>
                </a:solidFill>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顺</a:t>
            </a:r>
            <a:r>
              <a:rPr kumimoji="1" lang="zh-CN" altLang="en-US" dirty="0">
                <a:latin typeface="Consolas" pitchFamily="49" charset="0"/>
                <a:ea typeface="楷体" pitchFamily="49" charset="-122"/>
                <a:cs typeface="Consolas" pitchFamily="49" charset="0"/>
              </a:rPr>
              <a:t>序查</a:t>
            </a:r>
            <a:r>
              <a:rPr kumimoji="1" lang="zh-CN" altLang="en-US">
                <a:latin typeface="Consolas" pitchFamily="49" charset="0"/>
                <a:ea typeface="楷体" pitchFamily="49" charset="-122"/>
                <a:cs typeface="Consolas" pitchFamily="49" charset="0"/>
              </a:rPr>
              <a:t>找第一个值</a:t>
            </a:r>
            <a:r>
              <a:rPr kumimoji="1" lang="zh-CN" altLang="en-US" dirty="0">
                <a:latin typeface="Consolas" pitchFamily="49" charset="0"/>
                <a:ea typeface="楷体" pitchFamily="49" charset="-122"/>
                <a:cs typeface="Consolas" pitchFamily="49" charset="0"/>
              </a:rPr>
              <a:t>域与</a:t>
            </a:r>
            <a:r>
              <a:rPr kumimoji="1" lang="en-US" altLang="zh-CN" i="1" dirty="0">
                <a:latin typeface="Consolas" pitchFamily="49" charset="0"/>
                <a:ea typeface="楷体" pitchFamily="49" charset="-122"/>
                <a:cs typeface="Consolas" pitchFamily="49" charset="0"/>
              </a:rPr>
              <a:t>e</a:t>
            </a:r>
            <a:r>
              <a:rPr kumimoji="1" lang="zh-CN" altLang="en-US" dirty="0">
                <a:latin typeface="Consolas" pitchFamily="49" charset="0"/>
                <a:ea typeface="楷体" pitchFamily="49" charset="-122"/>
                <a:cs typeface="Consolas" pitchFamily="49" charset="0"/>
              </a:rPr>
              <a:t>相等的元素的逻辑位序。若这样的元素</a:t>
            </a:r>
            <a:r>
              <a:rPr kumimoji="1" lang="zh-CN" altLang="en-US">
                <a:latin typeface="Consolas" pitchFamily="49" charset="0"/>
                <a:ea typeface="楷体" pitchFamily="49" charset="-122"/>
                <a:cs typeface="Consolas" pitchFamily="49" charset="0"/>
              </a:rPr>
              <a:t>不存在，则</a:t>
            </a:r>
            <a:r>
              <a:rPr kumimoji="1" lang="zh-CN" altLang="en-US" dirty="0">
                <a:latin typeface="Consolas" pitchFamily="49" charset="0"/>
                <a:ea typeface="楷体" pitchFamily="49" charset="-122"/>
                <a:cs typeface="Consolas" pitchFamily="49" charset="0"/>
              </a:rPr>
              <a:t>返回值为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28596" y="571480"/>
            <a:ext cx="7620000" cy="400110"/>
          </a:xfrm>
          <a:prstGeom prst="rect">
            <a:avLst/>
          </a:prstGeom>
          <a:noFill/>
          <a:ln w="9525">
            <a:noFill/>
            <a:miter lim="800000"/>
            <a:headEnd/>
            <a:tailEnd/>
          </a:ln>
          <a:effectLst/>
        </p:spPr>
        <p:txBody>
          <a:bodyPr>
            <a:spAutoFit/>
          </a:bodyPr>
          <a:lstStyle/>
          <a:p>
            <a:pPr algn="just">
              <a:spcBef>
                <a:spcPct val="50000"/>
              </a:spcBef>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8</a:t>
            </a:r>
            <a:r>
              <a:rPr kumimoji="1" lang="zh-CN" altLang="en-US" dirty="0">
                <a:solidFill>
                  <a:srgbClr val="FF3300"/>
                </a:solidFill>
                <a:latin typeface="Consolas" pitchFamily="49" charset="0"/>
                <a:ea typeface="微软雅黑" pitchFamily="34" charset="-122"/>
                <a:cs typeface="Consolas" pitchFamily="49" charset="0"/>
              </a:rPr>
              <a:t>）插入数据</a:t>
            </a:r>
            <a:r>
              <a:rPr kumimoji="1" lang="zh-CN" altLang="en-US">
                <a:solidFill>
                  <a:srgbClr val="FF3300"/>
                </a:solidFill>
                <a:latin typeface="Consolas" pitchFamily="49" charset="0"/>
                <a:ea typeface="微软雅黑" pitchFamily="34" charset="-122"/>
                <a:cs typeface="Consolas" pitchFamily="49" charset="0"/>
              </a:rPr>
              <a:t>元素</a:t>
            </a:r>
            <a:r>
              <a:rPr kumimoji="1" lang="en-US" altLang="zh-CN">
                <a:solidFill>
                  <a:srgbClr val="FF3300"/>
                </a:solidFill>
                <a:latin typeface="Consolas" pitchFamily="49" charset="0"/>
                <a:ea typeface="微软雅黑" pitchFamily="34" charset="-122"/>
                <a:cs typeface="Consolas" pitchFamily="49" charset="0"/>
              </a:rPr>
              <a:t>ListInsert(L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      </a:t>
            </a:r>
          </a:p>
        </p:txBody>
      </p:sp>
      <p:sp>
        <p:nvSpPr>
          <p:cNvPr id="54275" name="Text Box 1027"/>
          <p:cNvSpPr txBox="1">
            <a:spLocks noChangeArrowheads="1"/>
          </p:cNvSpPr>
          <p:nvPr/>
        </p:nvSpPr>
        <p:spPr bwMode="auto">
          <a:xfrm>
            <a:off x="357125" y="1142984"/>
            <a:ext cx="8786875" cy="492443"/>
          </a:xfrm>
          <a:prstGeom prst="rect">
            <a:avLst/>
          </a:prstGeom>
          <a:noFill/>
          <a:ln w="9525">
            <a:noFill/>
            <a:miter lim="800000"/>
            <a:headEnd/>
            <a:tailEnd/>
          </a:ln>
          <a:effectLst/>
        </p:spPr>
        <p:txBody>
          <a:bodyPr wrap="square">
            <a:spAutoFit/>
          </a:bodyPr>
          <a:lstStyle/>
          <a:p>
            <a:pPr algn="l">
              <a:lnSpc>
                <a:spcPct val="130000"/>
              </a:lnSpc>
              <a:spcBef>
                <a:spcPct val="50000"/>
              </a:spcBef>
            </a:pPr>
            <a:r>
              <a:rPr lang="zh-CN" altLang="en-US">
                <a:latin typeface="Consolas" pitchFamily="49" charset="0"/>
                <a:ea typeface="楷体" pitchFamily="49" charset="-122"/>
                <a:cs typeface="Consolas" pitchFamily="49" charset="0"/>
              </a:rPr>
              <a:t>在</a:t>
            </a:r>
            <a:r>
              <a:rPr lang="zh-CN" altLang="en-US" dirty="0">
                <a:latin typeface="Consolas" pitchFamily="49" charset="0"/>
                <a:ea typeface="楷体" pitchFamily="49" charset="-122"/>
                <a:cs typeface="Consolas" pitchFamily="49" charset="0"/>
              </a:rPr>
              <a:t>顺序表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的第</a:t>
            </a:r>
            <a:r>
              <a:rPr lang="en-US" altLang="zh-CN" i="1" dirty="0" err="1">
                <a:latin typeface="Consolas" pitchFamily="49" charset="0"/>
                <a:ea typeface="楷体" pitchFamily="49" charset="-122"/>
                <a:cs typeface="Consolas" pitchFamily="49" charset="0"/>
              </a:rPr>
              <a:t>i</a:t>
            </a:r>
            <a:r>
              <a:rPr lang="zh-CN" altLang="en-US" dirty="0">
                <a:latin typeface="Consolas" pitchFamily="49" charset="0"/>
                <a:ea typeface="楷体" pitchFamily="49" charset="-122"/>
                <a:cs typeface="Consolas" pitchFamily="49" charset="0"/>
              </a:rPr>
              <a:t>（</a:t>
            </a:r>
            <a:r>
              <a:rPr lang="en-US" altLang="zh-CN" dirty="0" err="1">
                <a:latin typeface="Consolas" pitchFamily="49" charset="0"/>
                <a:ea typeface="楷体" pitchFamily="49" charset="-122"/>
                <a:cs typeface="Consolas" pitchFamily="49" charset="0"/>
              </a:rPr>
              <a:t>1</a:t>
            </a:r>
            <a:r>
              <a:rPr lang="en-US" altLang="zh-CN" dirty="0" err="1">
                <a:latin typeface="+mn-ea"/>
                <a:ea typeface="+mn-ea"/>
                <a:cs typeface="Consolas" pitchFamily="49" charset="0"/>
              </a:rPr>
              <a:t>≤</a:t>
            </a:r>
            <a:r>
              <a:rPr lang="en-US" altLang="zh-CN" i="1" dirty="0" err="1">
                <a:latin typeface="Consolas" pitchFamily="49" charset="0"/>
                <a:ea typeface="楷体" pitchFamily="49" charset="-122"/>
                <a:cs typeface="Consolas" pitchFamily="49" charset="0"/>
              </a:rPr>
              <a:t>i</a:t>
            </a:r>
            <a:r>
              <a:rPr lang="en-US" altLang="zh-CN" dirty="0" err="1">
                <a:latin typeface="+mn-ea"/>
                <a:ea typeface="+mn-ea"/>
                <a:cs typeface="Consolas" pitchFamily="49" charset="0"/>
              </a:rPr>
              <a:t>≤</a:t>
            </a:r>
            <a:r>
              <a:rPr lang="en-US" altLang="zh-CN" dirty="0" err="1">
                <a:latin typeface="Consolas" pitchFamily="49" charset="0"/>
                <a:ea typeface="楷体" pitchFamily="49" charset="-122"/>
                <a:cs typeface="Consolas" pitchFamily="49" charset="0"/>
              </a:rPr>
              <a:t>ListLength</a:t>
            </a:r>
            <a:r>
              <a:rPr lang="en-US" altLang="zh-CN" dirty="0">
                <a:latin typeface="Consolas" pitchFamily="49" charset="0"/>
                <a:ea typeface="楷体" pitchFamily="49" charset="-122"/>
                <a:cs typeface="Consolas" pitchFamily="49" charset="0"/>
              </a:rPr>
              <a:t>(L)+1</a:t>
            </a:r>
            <a:r>
              <a:rPr lang="zh-CN" altLang="en-US" dirty="0">
                <a:latin typeface="Consolas" pitchFamily="49" charset="0"/>
                <a:ea typeface="楷体" pitchFamily="49" charset="-122"/>
                <a:cs typeface="Consolas" pitchFamily="49" charset="0"/>
              </a:rPr>
              <a:t>）个位置上插入新的元素</a:t>
            </a:r>
            <a:r>
              <a:rPr lang="en-US" altLang="zh-CN" i="1">
                <a:latin typeface="Consolas" pitchFamily="49" charset="0"/>
                <a:ea typeface="楷体" pitchFamily="49" charset="-122"/>
                <a:cs typeface="Consolas" pitchFamily="49" charset="0"/>
              </a:rPr>
              <a:t>e</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    </a:t>
            </a:r>
            <a:endParaRPr lang="zh-CN" altLang="en-US" dirty="0">
              <a:latin typeface="Consolas" pitchFamily="49" charset="0"/>
              <a:ea typeface="楷体" pitchFamily="49" charset="-122"/>
              <a:cs typeface="Consolas" pitchFamily="49" charset="0"/>
            </a:endParaRPr>
          </a:p>
        </p:txBody>
      </p:sp>
      <p:sp>
        <p:nvSpPr>
          <p:cNvPr id="4" name="Rectangle 54"/>
          <p:cNvSpPr>
            <a:spLocks noChangeArrowheads="1"/>
          </p:cNvSpPr>
          <p:nvPr/>
        </p:nvSpPr>
        <p:spPr bwMode="auto">
          <a:xfrm>
            <a:off x="2565374" y="4268781"/>
            <a:ext cx="576263" cy="504825"/>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 name="Text Box 16"/>
          <p:cNvSpPr txBox="1">
            <a:spLocks noChangeArrowheads="1"/>
          </p:cNvSpPr>
          <p:nvPr/>
        </p:nvSpPr>
        <p:spPr bwMode="auto">
          <a:xfrm>
            <a:off x="1001687" y="24669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6" name="Text Box 17"/>
          <p:cNvSpPr txBox="1">
            <a:spLocks noChangeArrowheads="1"/>
          </p:cNvSpPr>
          <p:nvPr/>
        </p:nvSpPr>
        <p:spPr bwMode="auto">
          <a:xfrm>
            <a:off x="1412849" y="24669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7" name="Text Box 18"/>
          <p:cNvSpPr txBox="1">
            <a:spLocks noChangeArrowheads="1"/>
          </p:cNvSpPr>
          <p:nvPr/>
        </p:nvSpPr>
        <p:spPr bwMode="auto">
          <a:xfrm>
            <a:off x="2598712" y="2466968"/>
            <a:ext cx="622300"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8" name="Text Box 19"/>
          <p:cNvSpPr txBox="1">
            <a:spLocks noChangeArrowheads="1"/>
          </p:cNvSpPr>
          <p:nvPr/>
        </p:nvSpPr>
        <p:spPr bwMode="auto">
          <a:xfrm>
            <a:off x="5178399" y="2428868"/>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9" name="Text Box 29"/>
          <p:cNvSpPr txBox="1">
            <a:spLocks noChangeArrowheads="1"/>
          </p:cNvSpPr>
          <p:nvPr/>
        </p:nvSpPr>
        <p:spPr bwMode="auto">
          <a:xfrm>
            <a:off x="5970562" y="2428868"/>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endParaRPr lang="en-US" altLang="zh-CN" sz="1800">
              <a:solidFill>
                <a:srgbClr val="3333FF"/>
              </a:solidFill>
              <a:latin typeface="Consolas" pitchFamily="49" charset="0"/>
              <a:cs typeface="Consolas" pitchFamily="49" charset="0"/>
            </a:endParaRPr>
          </a:p>
        </p:txBody>
      </p:sp>
      <p:sp>
        <p:nvSpPr>
          <p:cNvPr id="10" name="Text Box 31"/>
          <p:cNvSpPr txBox="1">
            <a:spLocks noChangeArrowheads="1"/>
          </p:cNvSpPr>
          <p:nvPr/>
        </p:nvSpPr>
        <p:spPr bwMode="auto">
          <a:xfrm>
            <a:off x="3149574" y="24288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err="1">
                <a:solidFill>
                  <a:srgbClr val="3333FF"/>
                </a:solidFill>
                <a:latin typeface="Consolas" pitchFamily="49" charset="0"/>
                <a:cs typeface="Consolas" pitchFamily="49" charset="0"/>
              </a:rPr>
              <a:t>i</a:t>
            </a:r>
            <a:endParaRPr lang="en-US" altLang="zh-CN" sz="1800" dirty="0">
              <a:solidFill>
                <a:srgbClr val="3333FF"/>
              </a:solidFill>
              <a:latin typeface="Consolas" pitchFamily="49" charset="0"/>
              <a:cs typeface="Consolas" pitchFamily="49" charset="0"/>
            </a:endParaRPr>
          </a:p>
        </p:txBody>
      </p:sp>
      <p:sp>
        <p:nvSpPr>
          <p:cNvPr id="11" name="Rectangle 36"/>
          <p:cNvSpPr>
            <a:spLocks noChangeArrowheads="1"/>
          </p:cNvSpPr>
          <p:nvPr/>
        </p:nvSpPr>
        <p:spPr bwMode="auto">
          <a:xfrm>
            <a:off x="928662" y="2900356"/>
            <a:ext cx="6049962" cy="720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2" name="Text Box 37"/>
          <p:cNvSpPr txBox="1">
            <a:spLocks noChangeArrowheads="1"/>
          </p:cNvSpPr>
          <p:nvPr/>
        </p:nvSpPr>
        <p:spPr bwMode="auto">
          <a:xfrm>
            <a:off x="107312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1</a:t>
            </a:r>
          </a:p>
        </p:txBody>
      </p:sp>
      <p:sp>
        <p:nvSpPr>
          <p:cNvPr id="13" name="Text Box 38"/>
          <p:cNvSpPr txBox="1">
            <a:spLocks noChangeArrowheads="1"/>
          </p:cNvSpPr>
          <p:nvPr/>
        </p:nvSpPr>
        <p:spPr bwMode="auto">
          <a:xfrm>
            <a:off x="150492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2</a:t>
            </a:r>
          </a:p>
        </p:txBody>
      </p:sp>
      <p:sp>
        <p:nvSpPr>
          <p:cNvPr id="14" name="Text Box 39"/>
          <p:cNvSpPr txBox="1">
            <a:spLocks noChangeArrowheads="1"/>
          </p:cNvSpPr>
          <p:nvPr/>
        </p:nvSpPr>
        <p:spPr bwMode="auto">
          <a:xfrm>
            <a:off x="2008162"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mj-ea"/>
                <a:ea typeface="+mj-ea"/>
                <a:cs typeface="Consolas" pitchFamily="49" charset="0"/>
              </a:rPr>
              <a:t>…</a:t>
            </a:r>
            <a:endParaRPr lang="en-US" altLang="zh-CN" baseline="-25000">
              <a:latin typeface="+mj-ea"/>
              <a:ea typeface="+mj-ea"/>
              <a:cs typeface="Consolas" pitchFamily="49" charset="0"/>
            </a:endParaRPr>
          </a:p>
        </p:txBody>
      </p:sp>
      <p:sp>
        <p:nvSpPr>
          <p:cNvPr id="15" name="Text Box 40"/>
          <p:cNvSpPr txBox="1">
            <a:spLocks noChangeArrowheads="1"/>
          </p:cNvSpPr>
          <p:nvPr/>
        </p:nvSpPr>
        <p:spPr bwMode="auto">
          <a:xfrm>
            <a:off x="2655862"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p>
        </p:txBody>
      </p:sp>
      <p:sp>
        <p:nvSpPr>
          <p:cNvPr id="16" name="Text Box 41"/>
          <p:cNvSpPr txBox="1">
            <a:spLocks noChangeArrowheads="1"/>
          </p:cNvSpPr>
          <p:nvPr/>
        </p:nvSpPr>
        <p:spPr bwMode="auto">
          <a:xfrm>
            <a:off x="3233712" y="3021006"/>
            <a:ext cx="647700"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r>
              <a:rPr lang="en-US" altLang="zh-CN" baseline="-25000">
                <a:solidFill>
                  <a:srgbClr val="FF00FF"/>
                </a:solidFill>
                <a:latin typeface="Consolas" pitchFamily="49" charset="0"/>
                <a:cs typeface="Consolas" pitchFamily="49" charset="0"/>
              </a:rPr>
              <a:t>+1</a:t>
            </a:r>
          </a:p>
        </p:txBody>
      </p:sp>
      <p:sp>
        <p:nvSpPr>
          <p:cNvPr id="17" name="Text Box 42"/>
          <p:cNvSpPr txBox="1">
            <a:spLocks noChangeArrowheads="1"/>
          </p:cNvSpPr>
          <p:nvPr/>
        </p:nvSpPr>
        <p:spPr bwMode="auto">
          <a:xfrm>
            <a:off x="4457674" y="3021006"/>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mj-ea"/>
                <a:ea typeface="+mj-ea"/>
                <a:cs typeface="Consolas" pitchFamily="49" charset="0"/>
              </a:rPr>
              <a:t>…</a:t>
            </a:r>
            <a:endParaRPr lang="en-US" altLang="zh-CN" baseline="-25000">
              <a:latin typeface="+mj-ea"/>
              <a:ea typeface="+mj-ea"/>
              <a:cs typeface="Consolas" pitchFamily="49" charset="0"/>
            </a:endParaRPr>
          </a:p>
        </p:txBody>
      </p:sp>
      <p:sp>
        <p:nvSpPr>
          <p:cNvPr id="18" name="Text Box 43"/>
          <p:cNvSpPr txBox="1">
            <a:spLocks noChangeArrowheads="1"/>
          </p:cNvSpPr>
          <p:nvPr/>
        </p:nvSpPr>
        <p:spPr bwMode="auto">
          <a:xfrm>
            <a:off x="5249837" y="3021006"/>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endParaRPr lang="en-US" altLang="zh-CN" baseline="-25000">
              <a:solidFill>
                <a:srgbClr val="FF00FF"/>
              </a:solidFill>
              <a:latin typeface="Consolas" pitchFamily="49" charset="0"/>
              <a:ea typeface="宋体" pitchFamily="2" charset="-122"/>
              <a:cs typeface="Consolas" pitchFamily="49" charset="0"/>
            </a:endParaRPr>
          </a:p>
        </p:txBody>
      </p:sp>
      <p:sp>
        <p:nvSpPr>
          <p:cNvPr id="19" name="Text Box 45"/>
          <p:cNvSpPr txBox="1">
            <a:spLocks noChangeArrowheads="1"/>
          </p:cNvSpPr>
          <p:nvPr/>
        </p:nvSpPr>
        <p:spPr bwMode="auto">
          <a:xfrm>
            <a:off x="2681262" y="4314774"/>
            <a:ext cx="504825"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e</a:t>
            </a:r>
            <a:endParaRPr lang="en-US" altLang="zh-CN" baseline="-25000">
              <a:latin typeface="Consolas" pitchFamily="49" charset="0"/>
              <a:cs typeface="Consolas" pitchFamily="49" charset="0"/>
            </a:endParaRPr>
          </a:p>
        </p:txBody>
      </p:sp>
      <p:sp>
        <p:nvSpPr>
          <p:cNvPr id="20" name="Text Box 46"/>
          <p:cNvSpPr txBox="1">
            <a:spLocks noChangeArrowheads="1"/>
          </p:cNvSpPr>
          <p:nvPr/>
        </p:nvSpPr>
        <p:spPr bwMode="auto">
          <a:xfrm>
            <a:off x="3755774" y="2428868"/>
            <a:ext cx="792162"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cs typeface="Consolas" pitchFamily="49" charset="0"/>
              </a:rPr>
              <a:t>+1</a:t>
            </a:r>
          </a:p>
        </p:txBody>
      </p:sp>
      <p:sp>
        <p:nvSpPr>
          <p:cNvPr id="21" name="Text Box 49"/>
          <p:cNvSpPr txBox="1">
            <a:spLocks noChangeArrowheads="1"/>
          </p:cNvSpPr>
          <p:nvPr/>
        </p:nvSpPr>
        <p:spPr bwMode="auto">
          <a:xfrm>
            <a:off x="3954437" y="4629143"/>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仿宋" pitchFamily="49" charset="-122"/>
                <a:ea typeface="仿宋" pitchFamily="49" charset="-122"/>
                <a:cs typeface="Consolas" pitchFamily="49" charset="0"/>
              </a:rPr>
              <a:t>插入完成</a:t>
            </a:r>
          </a:p>
        </p:txBody>
      </p:sp>
      <p:sp>
        <p:nvSpPr>
          <p:cNvPr id="22" name="Rectangle 50"/>
          <p:cNvSpPr>
            <a:spLocks noChangeArrowheads="1"/>
          </p:cNvSpPr>
          <p:nvPr/>
        </p:nvSpPr>
        <p:spPr bwMode="auto">
          <a:xfrm>
            <a:off x="7265962" y="2900356"/>
            <a:ext cx="1441450" cy="720725"/>
          </a:xfrm>
          <a:prstGeom prst="rect">
            <a:avLst/>
          </a:prstGeom>
          <a:solidFill>
            <a:srgbClr val="92D050"/>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3" name="Text Box 51"/>
          <p:cNvSpPr txBox="1">
            <a:spLocks noChangeArrowheads="1"/>
          </p:cNvSpPr>
          <p:nvPr/>
        </p:nvSpPr>
        <p:spPr bwMode="auto">
          <a:xfrm>
            <a:off x="7554887" y="2466968"/>
            <a:ext cx="874765" cy="276999"/>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1800">
                <a:latin typeface="Consolas" pitchFamily="49" charset="0"/>
                <a:cs typeface="Consolas" pitchFamily="49" charset="0"/>
              </a:rPr>
              <a:t>length</a:t>
            </a:r>
          </a:p>
        </p:txBody>
      </p:sp>
      <p:sp>
        <p:nvSpPr>
          <p:cNvPr id="24" name="Text Box 52"/>
          <p:cNvSpPr txBox="1">
            <a:spLocks noChangeArrowheads="1"/>
          </p:cNvSpPr>
          <p:nvPr/>
        </p:nvSpPr>
        <p:spPr bwMode="auto">
          <a:xfrm>
            <a:off x="7626324" y="3044818"/>
            <a:ext cx="719138"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i="1">
                <a:latin typeface="Consolas" pitchFamily="49" charset="0"/>
                <a:cs typeface="Consolas" pitchFamily="49" charset="0"/>
              </a:rPr>
              <a:t>n</a:t>
            </a:r>
          </a:p>
        </p:txBody>
      </p:sp>
      <p:sp>
        <p:nvSpPr>
          <p:cNvPr id="25" name="Text Box 53"/>
          <p:cNvSpPr txBox="1">
            <a:spLocks noChangeArrowheads="1"/>
          </p:cNvSpPr>
          <p:nvPr/>
        </p:nvSpPr>
        <p:spPr bwMode="auto">
          <a:xfrm>
            <a:off x="7626324" y="3100381"/>
            <a:ext cx="719138" cy="304800"/>
          </a:xfrm>
          <a:prstGeom prst="rect">
            <a:avLst/>
          </a:prstGeom>
          <a:solidFill>
            <a:srgbClr val="92D050"/>
          </a:solidFill>
          <a:ln w="9525">
            <a:noFill/>
            <a:miter lim="800000"/>
            <a:headEnd/>
            <a:tailEnd/>
          </a:ln>
          <a:effectLst/>
        </p:spPr>
        <p:txBody>
          <a:bodyPr lIns="0" tIns="0" rIns="0" bIns="0">
            <a:spAutoFit/>
          </a:bodyPr>
          <a:lstStyle/>
          <a:p>
            <a:pPr>
              <a:spcBef>
                <a:spcPct val="50000"/>
              </a:spcBef>
            </a:pPr>
            <a:r>
              <a:rPr lang="en-US" altLang="zh-CN" sz="2000" i="1" dirty="0" err="1">
                <a:latin typeface="Consolas" pitchFamily="49" charset="0"/>
                <a:cs typeface="Consolas" pitchFamily="49" charset="0"/>
              </a:rPr>
              <a:t>n</a:t>
            </a:r>
            <a:r>
              <a:rPr lang="en-US" altLang="zh-CN" sz="2000" dirty="0" err="1">
                <a:latin typeface="Consolas" pitchFamily="49" charset="0"/>
                <a:cs typeface="Consolas" pitchFamily="49" charset="0"/>
              </a:rPr>
              <a:t>+1</a:t>
            </a:r>
            <a:endParaRPr lang="en-US" altLang="zh-CN" sz="20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399 -0.00879 L -0.00382 -0.18529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1" grpId="0"/>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28596" y="631001"/>
            <a:ext cx="8215338" cy="404213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ListInsert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int j;</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if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&lt;1 ||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&gt;L-&gt;length+1)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false;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参数错误时返回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将顺序表逻辑序号转化为物理序号</a:t>
            </a:r>
          </a:p>
          <a:p>
            <a:pPr algn="l">
              <a:lnSpc>
                <a:spcPts val="2800"/>
              </a:lnSpc>
              <a:spcBef>
                <a:spcPts val="0"/>
              </a:spcBef>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for (j=L-&gt;</a:t>
            </a:r>
            <a:r>
              <a:rPr kumimoji="1" lang="en-US" altLang="zh-CN" sz="1800" dirty="0" err="1">
                <a:solidFill>
                  <a:srgbClr val="FF00FF"/>
                </a:solidFill>
                <a:latin typeface="Consolas" pitchFamily="49" charset="0"/>
                <a:ea typeface="仿宋" pitchFamily="49" charset="-122"/>
                <a:cs typeface="Consolas" pitchFamily="49" charset="0"/>
              </a:rPr>
              <a:t>length;j</a:t>
            </a:r>
            <a:r>
              <a:rPr kumimoji="1" lang="en-US" altLang="zh-CN" sz="1800" dirty="0">
                <a:solidFill>
                  <a:srgbClr val="FF00FF"/>
                </a:solidFill>
                <a:latin typeface="Consolas" pitchFamily="49" charset="0"/>
                <a:ea typeface="仿宋" pitchFamily="49" charset="-122"/>
                <a:cs typeface="Consolas" pitchFamily="49" charset="0"/>
              </a:rPr>
              <a:t>&gt;</a:t>
            </a:r>
            <a:r>
              <a:rPr kumimoji="1" lang="en-US" altLang="zh-CN" sz="1800" dirty="0" err="1">
                <a:solidFill>
                  <a:srgbClr val="FF00FF"/>
                </a:solidFill>
                <a:latin typeface="Consolas" pitchFamily="49" charset="0"/>
                <a:ea typeface="仿宋" pitchFamily="49" charset="-122"/>
                <a:cs typeface="Consolas" pitchFamily="49" charset="0"/>
              </a:rPr>
              <a:t>i;j</a:t>
            </a:r>
            <a:r>
              <a:rPr kumimoji="1" lang="en-US" altLang="zh-CN"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data[</a:t>
            </a:r>
            <a:r>
              <a:rPr kumimoji="1" lang="en-US" altLang="zh-CN" sz="1800" dirty="0" err="1">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..n]</a:t>
            </a:r>
            <a:r>
              <a:rPr kumimoji="1" lang="zh-CN" altLang="en-US" sz="1800" dirty="0">
                <a:solidFill>
                  <a:srgbClr val="00B0F0"/>
                </a:solidFill>
                <a:latin typeface="Consolas" pitchFamily="49" charset="0"/>
                <a:ea typeface="仿宋" pitchFamily="49" charset="-122"/>
                <a:cs typeface="Consolas" pitchFamily="49" charset="0"/>
              </a:rPr>
              <a:t>元素后移一个位置</a:t>
            </a:r>
          </a:p>
          <a:p>
            <a:pPr algn="l">
              <a:lnSpc>
                <a:spcPts val="2800"/>
              </a:lnSpc>
              <a:spcBef>
                <a:spcPts val="0"/>
              </a:spcBef>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L-&gt;data[j]=L-&gt;data[j-1];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插入元素</a:t>
            </a:r>
            <a:r>
              <a:rPr kumimoji="1" lang="en-US" altLang="zh-CN" sz="1800" i="1" dirty="0">
                <a:solidFill>
                  <a:srgbClr val="00B0F0"/>
                </a:solidFill>
                <a:latin typeface="Consolas" pitchFamily="49" charset="0"/>
                <a:ea typeface="仿宋" pitchFamily="49" charset="-122"/>
                <a:cs typeface="Consolas" pitchFamily="49" charset="0"/>
              </a:rPr>
              <a:t>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L-&gt;length++;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顺序表长度增</a:t>
            </a:r>
            <a:r>
              <a:rPr kumimoji="1" lang="en-US" altLang="zh-CN" sz="1800" dirty="0">
                <a:solidFill>
                  <a:srgbClr val="00B0F0"/>
                </a:solidFill>
                <a:latin typeface="Consolas" pitchFamily="49" charset="0"/>
                <a:ea typeface="仿宋" pitchFamily="49" charset="-122"/>
                <a:cs typeface="Consolas" pitchFamily="49" charset="0"/>
              </a:rPr>
              <a:t>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true;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成功插入返回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571472" y="130935"/>
            <a:ext cx="2714644" cy="400110"/>
          </a:xfrm>
          <a:prstGeom prst="rect">
            <a:avLst/>
          </a:prstGeom>
          <a:noFill/>
        </p:spPr>
        <p:txBody>
          <a:bodyPr wrap="square" rtlCol="0">
            <a:spAutoFit/>
          </a:bodyPr>
          <a:lstStyle/>
          <a:p>
            <a:pPr algn="l"/>
            <a:r>
              <a:rPr lang="zh-CN" altLang="en-US">
                <a:latin typeface="Consolas" pitchFamily="49" charset="0"/>
                <a:ea typeface="楷体" pitchFamily="49" charset="-122"/>
                <a:cs typeface="Consolas" pitchFamily="49" charset="0"/>
              </a:rPr>
              <a:t>插入算法如下：</a:t>
            </a:r>
          </a:p>
        </p:txBody>
      </p:sp>
      <p:grpSp>
        <p:nvGrpSpPr>
          <p:cNvPr id="29" name="组合 28"/>
          <p:cNvGrpSpPr/>
          <p:nvPr/>
        </p:nvGrpSpPr>
        <p:grpSpPr>
          <a:xfrm>
            <a:off x="1357290" y="4786322"/>
            <a:ext cx="5857916" cy="857256"/>
            <a:chOff x="1357290" y="5143512"/>
            <a:chExt cx="5857916" cy="857256"/>
          </a:xfrm>
        </p:grpSpPr>
        <p:sp>
          <p:nvSpPr>
            <p:cNvPr id="6" name="Rectangle 6"/>
            <p:cNvSpPr>
              <a:spLocks noChangeArrowheads="1"/>
            </p:cNvSpPr>
            <p:nvPr/>
          </p:nvSpPr>
          <p:spPr bwMode="auto">
            <a:xfrm>
              <a:off x="135729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7" name="Rectangle 7"/>
            <p:cNvSpPr>
              <a:spLocks noChangeArrowheads="1"/>
            </p:cNvSpPr>
            <p:nvPr/>
          </p:nvSpPr>
          <p:spPr bwMode="auto">
            <a:xfrm>
              <a:off x="189862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8" name="Rectangle 8"/>
            <p:cNvSpPr>
              <a:spLocks noChangeArrowheads="1"/>
            </p:cNvSpPr>
            <p:nvPr/>
          </p:nvSpPr>
          <p:spPr bwMode="auto">
            <a:xfrm>
              <a:off x="243837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9" name="Rectangle 9"/>
            <p:cNvSpPr>
              <a:spLocks noChangeArrowheads="1"/>
            </p:cNvSpPr>
            <p:nvPr/>
          </p:nvSpPr>
          <p:spPr bwMode="auto">
            <a:xfrm>
              <a:off x="2979715"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10" name="Rectangle 10"/>
            <p:cNvSpPr>
              <a:spLocks noChangeArrowheads="1"/>
            </p:cNvSpPr>
            <p:nvPr/>
          </p:nvSpPr>
          <p:spPr bwMode="auto">
            <a:xfrm>
              <a:off x="4040402" y="5568968"/>
              <a:ext cx="124597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1" name="Rectangle 11"/>
            <p:cNvSpPr>
              <a:spLocks noChangeArrowheads="1"/>
            </p:cNvSpPr>
            <p:nvPr/>
          </p:nvSpPr>
          <p:spPr bwMode="auto">
            <a:xfrm>
              <a:off x="528501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2" name="Rectangle 12"/>
            <p:cNvSpPr>
              <a:spLocks noChangeArrowheads="1"/>
            </p:cNvSpPr>
            <p:nvPr/>
          </p:nvSpPr>
          <p:spPr bwMode="auto">
            <a:xfrm>
              <a:off x="5846781" y="5568968"/>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Consolas" pitchFamily="49" charset="0"/>
                  <a:ea typeface="宋体" pitchFamily="2" charset="-122"/>
                  <a:cs typeface="Consolas" pitchFamily="49" charset="0"/>
                </a:rPr>
                <a:t>…</a:t>
              </a:r>
            </a:p>
          </p:txBody>
        </p:sp>
        <p:sp>
          <p:nvSpPr>
            <p:cNvPr id="15" name="Rectangle 9"/>
            <p:cNvSpPr>
              <a:spLocks noChangeArrowheads="1"/>
            </p:cNvSpPr>
            <p:nvPr/>
          </p:nvSpPr>
          <p:spPr bwMode="auto">
            <a:xfrm>
              <a:off x="350043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16" name="TextBox 15"/>
            <p:cNvSpPr txBox="1"/>
            <p:nvPr/>
          </p:nvSpPr>
          <p:spPr>
            <a:xfrm>
              <a:off x="3071802" y="5143512"/>
              <a:ext cx="357190" cy="400110"/>
            </a:xfrm>
            <a:prstGeom prst="rect">
              <a:avLst/>
            </a:prstGeom>
            <a:noFill/>
          </p:spPr>
          <p:txBody>
            <a:bodyPr wrap="square" rtlCol="0">
              <a:spAutoFit/>
            </a:bodyPr>
            <a:lstStyle/>
            <a:p>
              <a:r>
                <a:rPr lang="en-US" altLang="zh-CN" i="1">
                  <a:latin typeface="Consolas" pitchFamily="49" charset="0"/>
                  <a:cs typeface="Consolas" pitchFamily="49" charset="0"/>
                </a:rPr>
                <a:t>i</a:t>
              </a:r>
              <a:endParaRPr lang="zh-CN" altLang="en-US" i="1">
                <a:latin typeface="Consolas" pitchFamily="49" charset="0"/>
                <a:cs typeface="Consolas" pitchFamily="49" charset="0"/>
              </a:endParaRPr>
            </a:p>
          </p:txBody>
        </p:sp>
      </p:grpSp>
      <p:sp>
        <p:nvSpPr>
          <p:cNvPr id="18" name="下弧形箭头 17"/>
          <p:cNvSpPr/>
          <p:nvPr/>
        </p:nvSpPr>
        <p:spPr>
          <a:xfrm>
            <a:off x="5715008"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9" name="下弧形箭头 18"/>
          <p:cNvSpPr/>
          <p:nvPr/>
        </p:nvSpPr>
        <p:spPr>
          <a:xfrm>
            <a:off x="3857620"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0" name="下弧形箭头 19"/>
          <p:cNvSpPr/>
          <p:nvPr/>
        </p:nvSpPr>
        <p:spPr>
          <a:xfrm>
            <a:off x="3286116" y="5786454"/>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1" name="Rectangle 11"/>
          <p:cNvSpPr>
            <a:spLocks noChangeArrowheads="1"/>
          </p:cNvSpPr>
          <p:nvPr/>
        </p:nvSpPr>
        <p:spPr bwMode="auto">
          <a:xfrm>
            <a:off x="528638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r>
              <a:rPr lang="en-US" altLang="zh-CN" baseline="-25000">
                <a:solidFill>
                  <a:srgbClr val="3333FF"/>
                </a:solidFill>
                <a:latin typeface="Consolas" pitchFamily="49" charset="0"/>
                <a:cs typeface="Consolas" pitchFamily="49" charset="0"/>
              </a:rPr>
              <a:t>-1</a:t>
            </a:r>
          </a:p>
        </p:txBody>
      </p:sp>
      <p:sp>
        <p:nvSpPr>
          <p:cNvPr id="22" name="Rectangle 11"/>
          <p:cNvSpPr>
            <a:spLocks noChangeArrowheads="1"/>
          </p:cNvSpPr>
          <p:nvPr/>
        </p:nvSpPr>
        <p:spPr bwMode="auto">
          <a:xfrm>
            <a:off x="581820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24" name="Rectangle 9"/>
          <p:cNvSpPr>
            <a:spLocks noChangeArrowheads="1"/>
          </p:cNvSpPr>
          <p:nvPr/>
        </p:nvSpPr>
        <p:spPr bwMode="auto">
          <a:xfrm>
            <a:off x="4024636"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25" name="Rectangle 9"/>
          <p:cNvSpPr>
            <a:spLocks noChangeArrowheads="1"/>
          </p:cNvSpPr>
          <p:nvPr/>
        </p:nvSpPr>
        <p:spPr bwMode="auto">
          <a:xfrm>
            <a:off x="2944692"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FF0000"/>
                </a:solidFill>
                <a:latin typeface="Consolas" pitchFamily="49" charset="0"/>
                <a:cs typeface="Consolas" pitchFamily="49" charset="0"/>
              </a:rPr>
              <a:t>e</a:t>
            </a:r>
            <a:endParaRPr lang="en-US" altLang="zh-CN" i="1" baseline="-25000">
              <a:solidFill>
                <a:srgbClr val="FF0000"/>
              </a:solidFill>
              <a:latin typeface="Consolas" pitchFamily="49" charset="0"/>
              <a:cs typeface="Consolas" pitchFamily="49" charset="0"/>
            </a:endParaRPr>
          </a:p>
        </p:txBody>
      </p:sp>
      <p:sp>
        <p:nvSpPr>
          <p:cNvPr id="26" name="Rectangle 9"/>
          <p:cNvSpPr>
            <a:spLocks noChangeArrowheads="1"/>
          </p:cNvSpPr>
          <p:nvPr/>
        </p:nvSpPr>
        <p:spPr bwMode="auto">
          <a:xfrm>
            <a:off x="3500430" y="521495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0"/>
                            </p:stCondLst>
                            <p:childTnLst>
                              <p:par>
                                <p:cTn id="30" presetID="22" presetClass="exit" presetSubtype="4" fill="hold" grpId="1" nodeType="after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1" nodeType="clickEffect">
                                  <p:stCondLst>
                                    <p:cond delay="0"/>
                                  </p:stCondLst>
                                  <p:childTnLst>
                                    <p:animEffect transition="out" filter="wipe(down)">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0658">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2" grpId="0" animBg="1"/>
      <p:bldP spid="24" grpId="0"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333375"/>
            <a:ext cx="8675688" cy="853952"/>
          </a:xfrm>
          <a:prstGeom prst="rect">
            <a:avLst/>
          </a:prstGeom>
          <a:noFill/>
          <a:ln w="9525">
            <a:noFill/>
            <a:miter lim="800000"/>
            <a:headEnd/>
            <a:tailEnd/>
          </a:ln>
          <a:effectLst/>
        </p:spPr>
        <p:txBody>
          <a:bodyPr>
            <a:spAutoFit/>
          </a:bodyPr>
          <a:lstStyle/>
          <a:p>
            <a:pPr algn="l">
              <a:lnSpc>
                <a:spcPct val="130000"/>
              </a:lnSpc>
              <a:spcBef>
                <a:spcPct val="50000"/>
              </a:spcBef>
            </a:pPr>
            <a:r>
              <a:rPr kumimoji="1" lang="en-US" altLang="zh-CN" dirty="0">
                <a:latin typeface="Consolas" pitchFamily="49" charset="0"/>
                <a:ea typeface="楷体" pitchFamily="49" charset="-122"/>
                <a:cs typeface="Consolas" pitchFamily="49" charset="0"/>
              </a:rPr>
              <a:t>    </a:t>
            </a:r>
            <a:r>
              <a:rPr kumimoji="1" lang="zh-CN" altLang="en-US" dirty="0">
                <a:latin typeface="Consolas" pitchFamily="49" charset="0"/>
                <a:ea typeface="楷体" pitchFamily="49" charset="-122"/>
                <a:cs typeface="Consolas" pitchFamily="49" charset="0"/>
              </a:rPr>
              <a:t>对于本算法来说，元素移动的次数不仅与表长</a:t>
            </a:r>
            <a:r>
              <a:rPr kumimoji="1" lang="en-US" altLang="zh-CN" dirty="0">
                <a:latin typeface="Consolas" pitchFamily="49" charset="0"/>
                <a:ea typeface="楷体" pitchFamily="49" charset="-122"/>
                <a:cs typeface="Consolas" pitchFamily="49" charset="0"/>
              </a:rPr>
              <a:t>L</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&gt;length=</a:t>
            </a:r>
            <a:r>
              <a:rPr kumimoji="1" lang="en-US" altLang="zh-CN" i="1"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有关，而且与插入位置</a:t>
            </a:r>
            <a:r>
              <a:rPr kumimoji="1" lang="en-US" altLang="zh-CN" i="1" dirty="0" err="1">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有关：</a:t>
            </a:r>
            <a:r>
              <a:rPr kumimoji="1" lang="en-US" altLang="zh-CN" dirty="0">
                <a:latin typeface="Consolas" pitchFamily="49" charset="0"/>
                <a:ea typeface="楷体" pitchFamily="49" charset="-122"/>
                <a:cs typeface="Consolas" pitchFamily="49" charset="0"/>
              </a:rPr>
              <a:t>      </a:t>
            </a:r>
            <a:endParaRPr kumimoji="1" lang="zh-CN" altLang="en-US" dirty="0">
              <a:latin typeface="Consolas" pitchFamily="49" charset="0"/>
              <a:ea typeface="楷体" pitchFamily="49" charset="-122"/>
              <a:cs typeface="Consolas" pitchFamily="49" charset="0"/>
            </a:endParaRPr>
          </a:p>
        </p:txBody>
      </p:sp>
      <p:grpSp>
        <p:nvGrpSpPr>
          <p:cNvPr id="15" name="组合 14"/>
          <p:cNvGrpSpPr/>
          <p:nvPr/>
        </p:nvGrpSpPr>
        <p:grpSpPr>
          <a:xfrm>
            <a:off x="285720" y="1857364"/>
            <a:ext cx="4319587" cy="1610527"/>
            <a:chOff x="285720" y="2001034"/>
            <a:chExt cx="4319587" cy="1610527"/>
          </a:xfrm>
        </p:grpSpPr>
        <p:sp>
          <p:nvSpPr>
            <p:cNvPr id="23586" name="Text Box 1058"/>
            <p:cNvSpPr txBox="1">
              <a:spLocks noChangeArrowheads="1"/>
            </p:cNvSpPr>
            <p:nvPr/>
          </p:nvSpPr>
          <p:spPr bwMode="auto">
            <a:xfrm>
              <a:off x="285720" y="3214686"/>
              <a:ext cx="4319587"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华文中宋" pitchFamily="2" charset="-122"/>
                  <a:cs typeface="Consolas" pitchFamily="49" charset="0"/>
                </a:rPr>
                <a:t>算法最好时间复杂度为</a:t>
              </a:r>
              <a:r>
                <a:rPr lang="en-US" altLang="zh-CN" sz="2000" dirty="0">
                  <a:latin typeface="Consolas" pitchFamily="49" charset="0"/>
                  <a:ea typeface="华文中宋" pitchFamily="2" charset="-122"/>
                  <a:cs typeface="Consolas" pitchFamily="49" charset="0"/>
                </a:rPr>
                <a:t>O(1)</a:t>
              </a:r>
            </a:p>
          </p:txBody>
        </p:sp>
        <p:cxnSp>
          <p:nvCxnSpPr>
            <p:cNvPr id="10" name="直接箭头连接符 9"/>
            <p:cNvCxnSpPr/>
            <p:nvPr/>
          </p:nvCxnSpPr>
          <p:spPr>
            <a:xfrm rot="5400000" flipH="1" flipV="1">
              <a:off x="1570810" y="2643182"/>
              <a:ext cx="128588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3857620" y="2428868"/>
            <a:ext cx="4319588" cy="1039023"/>
            <a:chOff x="4356100" y="2572538"/>
            <a:chExt cx="4319588" cy="1039023"/>
          </a:xfrm>
        </p:grpSpPr>
        <p:sp>
          <p:nvSpPr>
            <p:cNvPr id="23587" name="Text Box 1059"/>
            <p:cNvSpPr txBox="1">
              <a:spLocks noChangeArrowheads="1"/>
            </p:cNvSpPr>
            <p:nvPr/>
          </p:nvSpPr>
          <p:spPr bwMode="auto">
            <a:xfrm>
              <a:off x="4356100" y="3214686"/>
              <a:ext cx="4319588"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华文中宋" pitchFamily="2" charset="-122"/>
                  <a:cs typeface="Consolas" pitchFamily="49" charset="0"/>
                </a:rPr>
                <a:t>算法最坏时间复杂度为</a:t>
              </a:r>
              <a:r>
                <a:rPr lang="en-US" altLang="zh-CN" sz="2000" dirty="0">
                  <a:latin typeface="Consolas" pitchFamily="49" charset="0"/>
                  <a:ea typeface="华文中宋" pitchFamily="2" charset="-122"/>
                  <a:cs typeface="Consolas" pitchFamily="49" charset="0"/>
                </a:rPr>
                <a:t>O(</a:t>
              </a:r>
              <a:r>
                <a:rPr lang="en-US" altLang="zh-CN" sz="2000" i="1" dirty="0">
                  <a:latin typeface="Consolas" pitchFamily="49" charset="0"/>
                  <a:ea typeface="华文中宋" pitchFamily="2" charset="-122"/>
                  <a:cs typeface="Consolas" pitchFamily="49" charset="0"/>
                </a:rPr>
                <a:t>n</a:t>
              </a:r>
              <a:r>
                <a:rPr lang="en-US" altLang="zh-CN" sz="2000" dirty="0">
                  <a:latin typeface="Consolas" pitchFamily="49" charset="0"/>
                  <a:ea typeface="华文中宋" pitchFamily="2" charset="-122"/>
                  <a:cs typeface="Consolas" pitchFamily="49" charset="0"/>
                </a:rPr>
                <a:t>)</a:t>
              </a:r>
            </a:p>
          </p:txBody>
        </p:sp>
        <p:cxnSp>
          <p:nvCxnSpPr>
            <p:cNvPr id="12" name="直接箭头连接符 11"/>
            <p:cNvCxnSpPr/>
            <p:nvPr/>
          </p:nvCxnSpPr>
          <p:spPr>
            <a:xfrm rot="5400000" flipH="1" flipV="1">
              <a:off x="5250661" y="2893215"/>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57224" y="2038641"/>
            <a:ext cx="6143668" cy="400110"/>
          </a:xfrm>
          <a:prstGeom prst="rect">
            <a:avLst/>
          </a:prstGeom>
          <a:noFill/>
        </p:spPr>
        <p:txBody>
          <a:bodyPr wrap="square" rtlCol="0">
            <a:spAutoFit/>
          </a:bodyPr>
          <a:lstStyle/>
          <a:p>
            <a:pPr marL="457200" indent="-457200" algn="l">
              <a:buBlip>
                <a:blip r:embed="rId2"/>
              </a:buBlip>
            </a:pPr>
            <a:r>
              <a:rPr kumimoji="1" lang="zh-CN" altLang="en-US" dirty="0">
                <a:latin typeface="Consolas" pitchFamily="49" charset="0"/>
                <a:ea typeface="仿宋" pitchFamily="49" charset="-122"/>
                <a:cs typeface="Consolas" pitchFamily="49" charset="0"/>
              </a:rPr>
              <a:t>当</a:t>
            </a:r>
            <a:r>
              <a:rPr kumimoji="1" lang="en-US" altLang="zh-CN" i="1" dirty="0" err="1">
                <a:latin typeface="Consolas" pitchFamily="49" charset="0"/>
                <a:ea typeface="仿宋" pitchFamily="49" charset="-122"/>
                <a:cs typeface="Consolas" pitchFamily="49" charset="0"/>
              </a:rPr>
              <a:t>i</a:t>
            </a:r>
            <a:r>
              <a:rPr kumimoji="1" lang="en-US" altLang="zh-CN" dirty="0">
                <a:latin typeface="Consolas" pitchFamily="49" charset="0"/>
                <a:ea typeface="仿宋" pitchFamily="49" charset="-122"/>
                <a:cs typeface="Consolas" pitchFamily="49" charset="0"/>
              </a:rPr>
              <a:t>=1</a:t>
            </a:r>
            <a:r>
              <a:rPr kumimoji="1" lang="zh-CN" altLang="en-US" dirty="0">
                <a:latin typeface="Consolas" pitchFamily="49" charset="0"/>
                <a:ea typeface="仿宋" pitchFamily="49" charset="-122"/>
                <a:cs typeface="Consolas" pitchFamily="49" charset="0"/>
              </a:rPr>
              <a:t>时，移动次数为</a:t>
            </a:r>
            <a:r>
              <a:rPr kumimoji="1" lang="en-US" altLang="zh-CN" i="1" dirty="0">
                <a:latin typeface="Consolas" pitchFamily="49" charset="0"/>
                <a:ea typeface="仿宋" pitchFamily="49" charset="-122"/>
                <a:cs typeface="Consolas" pitchFamily="49" charset="0"/>
              </a:rPr>
              <a:t>n</a:t>
            </a:r>
            <a:r>
              <a:rPr kumimoji="1" lang="zh-CN" altLang="en-US" dirty="0">
                <a:latin typeface="Consolas" pitchFamily="49" charset="0"/>
                <a:ea typeface="仿宋" pitchFamily="49" charset="-122"/>
                <a:cs typeface="Consolas" pitchFamily="49" charset="0"/>
              </a:rPr>
              <a:t>，达到最大值。　</a:t>
            </a:r>
            <a:endParaRPr lang="zh-CN" altLang="en-US" dirty="0">
              <a:latin typeface="Consolas" pitchFamily="49" charset="0"/>
              <a:ea typeface="仿宋" pitchFamily="49" charset="-122"/>
              <a:cs typeface="Consolas" pitchFamily="49" charset="0"/>
            </a:endParaRPr>
          </a:p>
        </p:txBody>
      </p:sp>
      <p:sp>
        <p:nvSpPr>
          <p:cNvPr id="14" name="TextBox 13"/>
          <p:cNvSpPr txBox="1"/>
          <p:nvPr/>
        </p:nvSpPr>
        <p:spPr>
          <a:xfrm>
            <a:off x="857224" y="1500174"/>
            <a:ext cx="5357850" cy="400110"/>
          </a:xfrm>
          <a:prstGeom prst="rect">
            <a:avLst/>
          </a:prstGeom>
          <a:noFill/>
        </p:spPr>
        <p:txBody>
          <a:bodyPr wrap="square" rtlCol="0">
            <a:spAutoFit/>
          </a:bodyPr>
          <a:lstStyle/>
          <a:p>
            <a:pPr marL="457200" indent="-457200" algn="l">
              <a:buBlip>
                <a:blip r:embed="rId2"/>
              </a:buBlip>
            </a:pPr>
            <a:r>
              <a:rPr kumimoji="1" lang="zh-CN" altLang="en-US" dirty="0">
                <a:latin typeface="Consolas" pitchFamily="49" charset="0"/>
                <a:ea typeface="仿宋" pitchFamily="49" charset="-122"/>
                <a:cs typeface="Consolas" pitchFamily="49" charset="0"/>
              </a:rPr>
              <a:t>当</a:t>
            </a:r>
            <a:r>
              <a:rPr kumimoji="1" lang="en-US" altLang="zh-CN" i="1" dirty="0" err="1">
                <a:latin typeface="Consolas" pitchFamily="49" charset="0"/>
                <a:ea typeface="仿宋" pitchFamily="49" charset="-122"/>
                <a:cs typeface="Consolas" pitchFamily="49" charset="0"/>
              </a:rPr>
              <a:t>i</a:t>
            </a:r>
            <a:r>
              <a:rPr kumimoji="1" lang="en-US" altLang="zh-CN" dirty="0">
                <a:latin typeface="Consolas" pitchFamily="49" charset="0"/>
                <a:ea typeface="仿宋" pitchFamily="49" charset="-122"/>
                <a:cs typeface="Consolas" pitchFamily="49" charset="0"/>
              </a:rPr>
              <a:t>=</a:t>
            </a:r>
            <a:r>
              <a:rPr kumimoji="1" lang="en-US" altLang="zh-CN" i="1" dirty="0">
                <a:latin typeface="Consolas" pitchFamily="49" charset="0"/>
                <a:ea typeface="仿宋" pitchFamily="49" charset="-122"/>
                <a:cs typeface="Consolas" pitchFamily="49" charset="0"/>
              </a:rPr>
              <a:t>n</a:t>
            </a:r>
            <a:r>
              <a:rPr kumimoji="1" lang="en-US" altLang="zh-CN" dirty="0">
                <a:latin typeface="Consolas" pitchFamily="49" charset="0"/>
                <a:ea typeface="仿宋" pitchFamily="49" charset="-122"/>
                <a:cs typeface="Consolas" pitchFamily="49" charset="0"/>
              </a:rPr>
              <a:t>+1</a:t>
            </a:r>
            <a:r>
              <a:rPr kumimoji="1" lang="zh-CN" altLang="en-US" dirty="0">
                <a:latin typeface="Consolas" pitchFamily="49" charset="0"/>
                <a:ea typeface="仿宋" pitchFamily="49" charset="-122"/>
                <a:cs typeface="Consolas" pitchFamily="49" charset="0"/>
              </a:rPr>
              <a:t>时，移动次数为</a:t>
            </a:r>
            <a:r>
              <a:rPr kumimoji="1" lang="en-US" altLang="zh-CN" dirty="0">
                <a:latin typeface="Consolas" pitchFamily="49" charset="0"/>
                <a:ea typeface="仿宋" pitchFamily="49" charset="-122"/>
                <a:cs typeface="Consolas" pitchFamily="49" charset="0"/>
              </a:rPr>
              <a:t>0</a:t>
            </a:r>
            <a:r>
              <a:rPr kumimoji="1" lang="zh-CN" altLang="en-US" dirty="0">
                <a:latin typeface="Consolas" pitchFamily="49" charset="0"/>
                <a:ea typeface="仿宋" pitchFamily="49" charset="-122"/>
                <a:cs typeface="Consolas" pitchFamily="49" charset="0"/>
              </a:rPr>
              <a:t>；</a:t>
            </a:r>
            <a:endParaRPr lang="zh-CN" altLang="en-US" dirty="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50825" y="115888"/>
            <a:ext cx="6535753" cy="1046440"/>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dirty="0">
                <a:latin typeface="Consolas" pitchFamily="49" charset="0"/>
                <a:ea typeface="楷体" pitchFamily="49" charset="-122"/>
                <a:cs typeface="Consolas" pitchFamily="49" charset="0"/>
              </a:rPr>
              <a:t>平均情况分析：</a:t>
            </a:r>
          </a:p>
          <a:p>
            <a:pPr algn="l">
              <a:lnSpc>
                <a:spcPct val="130000"/>
              </a:lnSpc>
              <a:spcBef>
                <a:spcPct val="50000"/>
              </a:spcBef>
            </a:pPr>
            <a:r>
              <a:rPr kumimoji="1" lang="zh-CN" altLang="en-US" dirty="0">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　   </a:t>
            </a:r>
            <a:r>
              <a:rPr kumimoji="1" lang="en-US" altLang="zh-CN" i="1">
                <a:latin typeface="Consolas" pitchFamily="49" charset="0"/>
                <a:ea typeface="楷体" pitchFamily="49" charset="-122"/>
                <a:cs typeface="Consolas" pitchFamily="49" charset="0"/>
              </a:rPr>
              <a:t>a</a:t>
            </a:r>
            <a:r>
              <a:rPr kumimoji="1" lang="en-US" altLang="zh-CN" baseline="-25000">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　 </a:t>
            </a:r>
            <a:r>
              <a:rPr kumimoji="1" lang="en-US" altLang="zh-CN" i="1">
                <a:latin typeface="Consolas" pitchFamily="49" charset="0"/>
                <a:ea typeface="楷体" pitchFamily="49" charset="-122"/>
                <a:cs typeface="Consolas" pitchFamily="49" charset="0"/>
              </a:rPr>
              <a:t>a</a:t>
            </a:r>
            <a:r>
              <a:rPr kumimoji="1" lang="en-US" altLang="zh-CN" baseline="-25000">
                <a:latin typeface="Consolas" pitchFamily="49" charset="0"/>
                <a:ea typeface="楷体" pitchFamily="49" charset="-122"/>
                <a:cs typeface="Consolas" pitchFamily="49" charset="0"/>
              </a:rPr>
              <a:t>2</a:t>
            </a:r>
            <a:r>
              <a:rPr kumimoji="1" lang="zh-CN" altLang="en-US" dirty="0">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　</a:t>
            </a:r>
            <a:r>
              <a:rPr kumimoji="1" lang="en-US" altLang="zh-CN">
                <a:latin typeface="+mj-ea"/>
                <a:ea typeface="+mj-ea"/>
                <a:cs typeface="Consolas" pitchFamily="49" charset="0"/>
              </a:rPr>
              <a:t>…</a:t>
            </a:r>
            <a:r>
              <a:rPr kumimoji="1" lang="en-US" altLang="zh-CN">
                <a:latin typeface="Consolas" pitchFamily="49" charset="0"/>
                <a:ea typeface="楷体" pitchFamily="49" charset="-122"/>
                <a:cs typeface="Consolas" pitchFamily="49" charset="0"/>
              </a:rPr>
              <a:t>   </a:t>
            </a:r>
            <a:r>
              <a:rPr kumimoji="1" lang="zh-CN" altLang="en-US">
                <a:latin typeface="Consolas" pitchFamily="49" charset="0"/>
                <a:ea typeface="楷体" pitchFamily="49" charset="-122"/>
                <a:cs typeface="Consolas" pitchFamily="49" charset="0"/>
              </a:rPr>
              <a:t>　</a:t>
            </a:r>
            <a:r>
              <a:rPr kumimoji="1" lang="en-US" altLang="zh-CN" i="1">
                <a:latin typeface="Consolas" pitchFamily="49" charset="0"/>
                <a:ea typeface="楷体" pitchFamily="49" charset="-122"/>
                <a:cs typeface="Consolas" pitchFamily="49" charset="0"/>
              </a:rPr>
              <a:t>a</a:t>
            </a:r>
            <a:r>
              <a:rPr kumimoji="1" lang="en-US" altLang="zh-CN" i="1" baseline="-25000">
                <a:latin typeface="Consolas" pitchFamily="49" charset="0"/>
                <a:ea typeface="楷体" pitchFamily="49" charset="-122"/>
                <a:cs typeface="Consolas" pitchFamily="49" charset="0"/>
              </a:rPr>
              <a:t>i     </a:t>
            </a:r>
            <a:r>
              <a:rPr kumimoji="1" lang="en-US" altLang="zh-CN" i="1">
                <a:latin typeface="Consolas" pitchFamily="49" charset="0"/>
                <a:ea typeface="楷体" pitchFamily="49" charset="-122"/>
                <a:cs typeface="Consolas" pitchFamily="49" charset="0"/>
              </a:rPr>
              <a:t>a</a:t>
            </a:r>
            <a:r>
              <a:rPr kumimoji="1" lang="en-US" altLang="zh-CN" i="1" baseline="-25000">
                <a:latin typeface="Consolas" pitchFamily="49" charset="0"/>
                <a:ea typeface="楷体" pitchFamily="49" charset="-122"/>
                <a:cs typeface="Consolas" pitchFamily="49" charset="0"/>
              </a:rPr>
              <a:t>i</a:t>
            </a:r>
            <a:r>
              <a:rPr kumimoji="1" lang="en-US" altLang="zh-CN" baseline="-25000">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   </a:t>
            </a:r>
            <a:r>
              <a:rPr kumimoji="1" lang="en-US" altLang="zh-CN" dirty="0">
                <a:latin typeface="+mn-ea"/>
                <a:ea typeface="+mn-ea"/>
                <a:cs typeface="Consolas" pitchFamily="49" charset="0"/>
              </a:rPr>
              <a:t>…</a:t>
            </a:r>
            <a:r>
              <a:rPr kumimoji="1" lang="zh-CN" altLang="en-US" dirty="0">
                <a:latin typeface="Consolas" pitchFamily="49" charset="0"/>
                <a:ea typeface="楷体" pitchFamily="49" charset="-122"/>
                <a:cs typeface="Consolas" pitchFamily="49" charset="0"/>
              </a:rPr>
              <a:t>　 </a:t>
            </a:r>
            <a:r>
              <a:rPr kumimoji="1" lang="en-US" altLang="zh-CN" i="1" dirty="0">
                <a:latin typeface="Consolas" pitchFamily="49" charset="0"/>
                <a:ea typeface="楷体" pitchFamily="49" charset="-122"/>
                <a:cs typeface="Consolas" pitchFamily="49" charset="0"/>
              </a:rPr>
              <a:t>a</a:t>
            </a:r>
            <a:r>
              <a:rPr kumimoji="1" lang="en-US" altLang="zh-CN" i="1" baseline="-25000"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　　</a:t>
            </a:r>
          </a:p>
        </p:txBody>
      </p:sp>
      <p:grpSp>
        <p:nvGrpSpPr>
          <p:cNvPr id="3" name="Group 17"/>
          <p:cNvGrpSpPr>
            <a:grpSpLocks/>
          </p:cNvGrpSpPr>
          <p:nvPr/>
        </p:nvGrpSpPr>
        <p:grpSpPr bwMode="auto">
          <a:xfrm>
            <a:off x="929790" y="1195388"/>
            <a:ext cx="5541963" cy="1189037"/>
            <a:chOff x="630" y="890"/>
            <a:chExt cx="3491" cy="749"/>
          </a:xfrm>
        </p:grpSpPr>
        <p:sp>
          <p:nvSpPr>
            <p:cNvPr id="300039" name="Line 7"/>
            <p:cNvSpPr>
              <a:spLocks noChangeShapeType="1"/>
            </p:cNvSpPr>
            <p:nvPr/>
          </p:nvSpPr>
          <p:spPr bwMode="auto">
            <a:xfrm flipV="1">
              <a:off x="708"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0" name="Line 8"/>
            <p:cNvSpPr>
              <a:spLocks noChangeShapeType="1"/>
            </p:cNvSpPr>
            <p:nvPr/>
          </p:nvSpPr>
          <p:spPr bwMode="auto">
            <a:xfrm flipV="1">
              <a:off x="1156"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1" name="Line 9"/>
            <p:cNvSpPr>
              <a:spLocks noChangeShapeType="1"/>
            </p:cNvSpPr>
            <p:nvPr/>
          </p:nvSpPr>
          <p:spPr bwMode="auto">
            <a:xfrm flipV="1">
              <a:off x="1529"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2" name="Line 10"/>
            <p:cNvSpPr>
              <a:spLocks noChangeShapeType="1"/>
            </p:cNvSpPr>
            <p:nvPr/>
          </p:nvSpPr>
          <p:spPr bwMode="auto">
            <a:xfrm flipV="1">
              <a:off x="2159"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3" name="Line 11"/>
            <p:cNvSpPr>
              <a:spLocks noChangeShapeType="1"/>
            </p:cNvSpPr>
            <p:nvPr/>
          </p:nvSpPr>
          <p:spPr bwMode="auto">
            <a:xfrm flipV="1">
              <a:off x="2609"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4" name="Line 12"/>
            <p:cNvSpPr>
              <a:spLocks noChangeShapeType="1"/>
            </p:cNvSpPr>
            <p:nvPr/>
          </p:nvSpPr>
          <p:spPr bwMode="auto">
            <a:xfrm flipV="1">
              <a:off x="3104"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5" name="Line 13"/>
            <p:cNvSpPr>
              <a:spLocks noChangeShapeType="1"/>
            </p:cNvSpPr>
            <p:nvPr/>
          </p:nvSpPr>
          <p:spPr bwMode="auto">
            <a:xfrm flipV="1">
              <a:off x="3554"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6" name="Line 14"/>
            <p:cNvSpPr>
              <a:spLocks noChangeShapeType="1"/>
            </p:cNvSpPr>
            <p:nvPr/>
          </p:nvSpPr>
          <p:spPr bwMode="auto">
            <a:xfrm flipV="1">
              <a:off x="3959" y="890"/>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0047" name="Text Box 15"/>
            <p:cNvSpPr txBox="1">
              <a:spLocks noChangeArrowheads="1"/>
            </p:cNvSpPr>
            <p:nvPr/>
          </p:nvSpPr>
          <p:spPr bwMode="auto">
            <a:xfrm>
              <a:off x="764" y="1389"/>
              <a:ext cx="3357" cy="250"/>
            </a:xfrm>
            <a:prstGeom prst="rect">
              <a:avLst/>
            </a:prstGeom>
            <a:noFill/>
            <a:ln w="38100" algn="ctr">
              <a:noFill/>
              <a:miter lim="800000"/>
              <a:headEnd/>
              <a:tailEnd type="none" w="med" len="lg"/>
            </a:ln>
            <a:effectLst/>
          </p:spPr>
          <p:txBody>
            <a:bodyPr>
              <a:spAutoFit/>
            </a:bodyPr>
            <a:lstStyle/>
            <a:p>
              <a:pPr algn="l">
                <a:spcBef>
                  <a:spcPct val="50000"/>
                </a:spcBef>
              </a:pPr>
              <a:r>
                <a:rPr kumimoji="1" lang="zh-CN" altLang="en-US" sz="2000" dirty="0">
                  <a:latin typeface="Consolas" pitchFamily="49" charset="0"/>
                  <a:ea typeface="仿宋" pitchFamily="49" charset="-122"/>
                  <a:cs typeface="Consolas" pitchFamily="49" charset="0"/>
                </a:rPr>
                <a:t>在线性表</a:t>
              </a:r>
              <a:r>
                <a:rPr kumimoji="1" lang="en-US" altLang="zh-CN" sz="2000" dirty="0">
                  <a:latin typeface="Consolas" pitchFamily="49" charset="0"/>
                  <a:ea typeface="仿宋" pitchFamily="49" charset="-122"/>
                  <a:cs typeface="Consolas" pitchFamily="49" charset="0"/>
                </a:rPr>
                <a:t>L</a:t>
              </a:r>
              <a:r>
                <a:rPr kumimoji="1" lang="zh-CN" altLang="en-US" sz="2000" dirty="0">
                  <a:latin typeface="Consolas" pitchFamily="49" charset="0"/>
                  <a:ea typeface="仿宋" pitchFamily="49" charset="-122"/>
                  <a:cs typeface="Consolas" pitchFamily="49" charset="0"/>
                </a:rPr>
                <a:t>中共有</a:t>
              </a:r>
              <a:r>
                <a:rPr kumimoji="1" lang="en-US" altLang="zh-CN" sz="2000" i="1" dirty="0" err="1">
                  <a:solidFill>
                    <a:srgbClr val="FF00FF"/>
                  </a:solidFill>
                  <a:latin typeface="Consolas" pitchFamily="49" charset="0"/>
                  <a:ea typeface="仿宋" pitchFamily="49" charset="-122"/>
                  <a:cs typeface="Consolas" pitchFamily="49" charset="0"/>
                </a:rPr>
                <a:t>n</a:t>
              </a:r>
              <a:r>
                <a:rPr kumimoji="1" lang="en-US" altLang="zh-CN" sz="2000" dirty="0" err="1">
                  <a:solidFill>
                    <a:srgbClr val="FF00FF"/>
                  </a:solidFill>
                  <a:latin typeface="Consolas" pitchFamily="49" charset="0"/>
                  <a:ea typeface="仿宋" pitchFamily="49" charset="-122"/>
                  <a:cs typeface="Consolas" pitchFamily="49" charset="0"/>
                </a:rPr>
                <a:t>+1</a:t>
              </a:r>
              <a:r>
                <a:rPr kumimoji="1" lang="zh-CN" altLang="en-US" sz="2000" dirty="0">
                  <a:latin typeface="Consolas" pitchFamily="49" charset="0"/>
                  <a:ea typeface="仿宋" pitchFamily="49" charset="-122"/>
                  <a:cs typeface="Consolas" pitchFamily="49" charset="0"/>
                </a:rPr>
                <a:t>个可以插入元素的地方</a:t>
              </a:r>
            </a:p>
          </p:txBody>
        </p:sp>
        <p:sp>
          <p:nvSpPr>
            <p:cNvPr id="300048" name="AutoShape 16"/>
            <p:cNvSpPr>
              <a:spLocks/>
            </p:cNvSpPr>
            <p:nvPr/>
          </p:nvSpPr>
          <p:spPr bwMode="auto">
            <a:xfrm rot="16200000">
              <a:off x="2217" y="-470"/>
              <a:ext cx="227" cy="3402"/>
            </a:xfrm>
            <a:prstGeom prst="leftBrace">
              <a:avLst>
                <a:gd name="adj1" fmla="val 134875"/>
                <a:gd name="adj2" fmla="val 50000"/>
              </a:avLst>
            </a:prstGeom>
            <a:noFill/>
            <a:ln w="19050">
              <a:solidFill>
                <a:srgbClr val="000000"/>
              </a:solidFill>
              <a:round/>
              <a:headEnd/>
              <a:tailEnd type="none" w="med" len="lg"/>
            </a:ln>
            <a:effectLst/>
          </p:spPr>
          <p:txBody>
            <a:bodyPr wrap="none" anchor="ctr"/>
            <a:lstStyle/>
            <a:p>
              <a:endParaRPr lang="zh-CN" altLang="en-US">
                <a:latin typeface="Consolas" pitchFamily="49" charset="0"/>
                <a:cs typeface="Consolas" pitchFamily="49" charset="0"/>
              </a:endParaRPr>
            </a:p>
          </p:txBody>
        </p:sp>
      </p:grpSp>
      <p:sp>
        <p:nvSpPr>
          <p:cNvPr id="300050" name="Text Box 18"/>
          <p:cNvSpPr txBox="1">
            <a:spLocks noChangeArrowheads="1"/>
          </p:cNvSpPr>
          <p:nvPr/>
        </p:nvSpPr>
        <p:spPr bwMode="auto">
          <a:xfrm>
            <a:off x="250825" y="3355303"/>
            <a:ext cx="8497888" cy="400110"/>
          </a:xfrm>
          <a:prstGeom prst="rect">
            <a:avLst/>
          </a:prstGeom>
          <a:noFill/>
          <a:ln w="38100" algn="ctr">
            <a:noFill/>
            <a:miter lim="800000"/>
            <a:headEnd/>
            <a:tailEnd type="none" w="med" len="lg"/>
          </a:ln>
          <a:effectLst/>
        </p:spPr>
        <p:txBody>
          <a:bodyPr>
            <a:spAutoFit/>
          </a:bodyPr>
          <a:lstStyle/>
          <a:p>
            <a:pPr algn="l"/>
            <a:r>
              <a:rPr kumimoji="1" lang="zh-CN" altLang="en-US" dirty="0">
                <a:latin typeface="Consolas" pitchFamily="49" charset="0"/>
                <a:ea typeface="楷体" pitchFamily="49" charset="-122"/>
                <a:cs typeface="Consolas" pitchFamily="49" charset="0"/>
              </a:rPr>
              <a:t>　　此时需要将</a:t>
            </a:r>
            <a:r>
              <a:rPr kumimoji="1" lang="en-US" altLang="zh-CN" i="1" dirty="0" err="1">
                <a:latin typeface="Consolas" pitchFamily="49" charset="0"/>
                <a:ea typeface="楷体" pitchFamily="49" charset="-122"/>
                <a:cs typeface="Consolas" pitchFamily="49" charset="0"/>
              </a:rPr>
              <a:t>a</a:t>
            </a:r>
            <a:r>
              <a:rPr kumimoji="1" lang="en-US" altLang="zh-CN" i="1" baseline="-25000" dirty="0" err="1">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a:t>
            </a:r>
            <a:r>
              <a:rPr kumimoji="1" lang="en-US" altLang="zh-CN" i="1" dirty="0">
                <a:latin typeface="Consolas" pitchFamily="49" charset="0"/>
                <a:ea typeface="楷体" pitchFamily="49" charset="-122"/>
                <a:cs typeface="Consolas" pitchFamily="49" charset="0"/>
              </a:rPr>
              <a:t>a</a:t>
            </a:r>
            <a:r>
              <a:rPr kumimoji="1" lang="en-US" altLang="zh-CN" i="1" baseline="-25000"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的元素均后移一</a:t>
            </a:r>
            <a:r>
              <a:rPr kumimoji="1" lang="zh-CN" altLang="en-US">
                <a:latin typeface="Consolas" pitchFamily="49" charset="0"/>
                <a:ea typeface="楷体" pitchFamily="49" charset="-122"/>
                <a:cs typeface="Consolas" pitchFamily="49" charset="0"/>
              </a:rPr>
              <a:t>个位置，共</a:t>
            </a:r>
            <a:r>
              <a:rPr kumimoji="1" lang="zh-CN" altLang="en-US" dirty="0">
                <a:latin typeface="Consolas" pitchFamily="49" charset="0"/>
                <a:ea typeface="楷体" pitchFamily="49" charset="-122"/>
                <a:cs typeface="Consolas" pitchFamily="49" charset="0"/>
              </a:rPr>
              <a:t>移动</a:t>
            </a:r>
            <a:r>
              <a:rPr kumimoji="1" lang="en-US" altLang="zh-CN" i="1" dirty="0">
                <a:solidFill>
                  <a:srgbClr val="FF00FF"/>
                </a:solidFill>
                <a:latin typeface="Consolas" pitchFamily="49" charset="0"/>
                <a:ea typeface="楷体" pitchFamily="49" charset="-122"/>
                <a:cs typeface="Consolas" pitchFamily="49" charset="0"/>
              </a:rPr>
              <a:t>n</a:t>
            </a:r>
            <a:r>
              <a:rPr kumimoji="1" lang="en-US" altLang="zh-CN" dirty="0">
                <a:solidFill>
                  <a:srgbClr val="FF00FF"/>
                </a:solidFill>
                <a:latin typeface="Consolas" pitchFamily="49" charset="0"/>
                <a:ea typeface="+mn-ea"/>
                <a:cs typeface="Consolas" pitchFamily="49" charset="0"/>
              </a:rPr>
              <a:t>-</a:t>
            </a:r>
            <a:r>
              <a:rPr kumimoji="1" lang="en-US" altLang="zh-CN" i="1" dirty="0" err="1">
                <a:solidFill>
                  <a:srgbClr val="FF00FF"/>
                </a:solidFill>
                <a:latin typeface="Consolas" pitchFamily="49" charset="0"/>
                <a:ea typeface="楷体" pitchFamily="49" charset="-122"/>
                <a:cs typeface="Consolas" pitchFamily="49" charset="0"/>
              </a:rPr>
              <a:t>i</a:t>
            </a:r>
            <a:r>
              <a:rPr kumimoji="1" lang="en-US" altLang="zh-CN" dirty="0" err="1">
                <a:solidFill>
                  <a:srgbClr val="FF00FF"/>
                </a:solidFill>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个元素。　</a:t>
            </a:r>
            <a:endParaRPr lang="zh-CN" altLang="en-US" dirty="0">
              <a:latin typeface="Consolas" pitchFamily="49" charset="0"/>
              <a:ea typeface="楷体" pitchFamily="49" charset="-122"/>
              <a:cs typeface="Consolas" pitchFamily="49" charset="0"/>
            </a:endParaRPr>
          </a:p>
        </p:txBody>
      </p:sp>
      <p:sp>
        <p:nvSpPr>
          <p:cNvPr id="300051" name="Text Box 19"/>
          <p:cNvSpPr txBox="1">
            <a:spLocks noChangeArrowheads="1"/>
          </p:cNvSpPr>
          <p:nvPr/>
        </p:nvSpPr>
        <p:spPr bwMode="auto">
          <a:xfrm>
            <a:off x="684213" y="5949950"/>
            <a:ext cx="5959489" cy="400110"/>
          </a:xfrm>
          <a:prstGeom prst="rect">
            <a:avLst/>
          </a:prstGeom>
          <a:noFill/>
          <a:ln w="38100" algn="ctr">
            <a:noFill/>
            <a:miter lim="800000"/>
            <a:headEnd/>
            <a:tailEnd type="none" w="med" len="lg"/>
          </a:ln>
          <a:effectLst/>
        </p:spPr>
        <p:txBody>
          <a:bodyPr wrap="square">
            <a:spAutoFit/>
          </a:bodyPr>
          <a:lstStyle/>
          <a:p>
            <a:pPr algn="l"/>
            <a:r>
              <a:rPr kumimoji="1" lang="zh-CN" altLang="en-US">
                <a:latin typeface="Consolas" pitchFamily="49" charset="0"/>
                <a:ea typeface="华文中宋" pitchFamily="2" charset="-122"/>
                <a:cs typeface="Consolas" pitchFamily="49" charset="0"/>
              </a:rPr>
              <a:t>因此插入算法的平均时间复杂度为</a:t>
            </a:r>
            <a:r>
              <a:rPr kumimoji="1" lang="en-US" altLang="zh-CN">
                <a:latin typeface="Consolas" pitchFamily="49" charset="0"/>
                <a:ea typeface="华文中宋" pitchFamily="2" charset="-122"/>
                <a:cs typeface="Consolas" pitchFamily="49" charset="0"/>
              </a:rPr>
              <a:t>O(</a:t>
            </a:r>
            <a:r>
              <a:rPr kumimoji="1" lang="en-US" altLang="zh-CN" i="1">
                <a:latin typeface="Consolas" pitchFamily="49" charset="0"/>
                <a:ea typeface="华文中宋" pitchFamily="2" charset="-122"/>
                <a:cs typeface="Consolas" pitchFamily="49" charset="0"/>
              </a:rPr>
              <a:t>n</a:t>
            </a:r>
            <a:r>
              <a:rPr kumimoji="1" lang="en-US" altLang="zh-CN">
                <a:latin typeface="Consolas" pitchFamily="49" charset="0"/>
                <a:ea typeface="华文中宋" pitchFamily="2" charset="-122"/>
                <a:cs typeface="Consolas" pitchFamily="49" charset="0"/>
              </a:rPr>
              <a:t>)</a:t>
            </a:r>
            <a:r>
              <a:rPr kumimoji="1" lang="zh-CN" altLang="en-US">
                <a:latin typeface="Consolas" pitchFamily="49" charset="0"/>
                <a:ea typeface="华文中宋" pitchFamily="2" charset="-122"/>
                <a:cs typeface="Consolas" pitchFamily="49" charset="0"/>
              </a:rPr>
              <a:t>。</a:t>
            </a:r>
            <a:endParaRPr lang="zh-CN" altLang="en-US">
              <a:latin typeface="Consolas" pitchFamily="49" charset="0"/>
              <a:ea typeface="华文中宋" pitchFamily="2" charset="-122"/>
              <a:cs typeface="Consolas" pitchFamily="49" charset="0"/>
            </a:endParaRPr>
          </a:p>
        </p:txBody>
      </p:sp>
      <p:grpSp>
        <p:nvGrpSpPr>
          <p:cNvPr id="23" name="组合 22"/>
          <p:cNvGrpSpPr/>
          <p:nvPr/>
        </p:nvGrpSpPr>
        <p:grpSpPr>
          <a:xfrm>
            <a:off x="785786" y="2500306"/>
            <a:ext cx="6048375" cy="714375"/>
            <a:chOff x="785786" y="2500306"/>
            <a:chExt cx="6048375" cy="714375"/>
          </a:xfrm>
        </p:grpSpPr>
        <p:sp>
          <p:nvSpPr>
            <p:cNvPr id="300038" name="Text Box 6"/>
            <p:cNvSpPr txBox="1">
              <a:spLocks noChangeArrowheads="1"/>
            </p:cNvSpPr>
            <p:nvPr/>
          </p:nvSpPr>
          <p:spPr bwMode="auto">
            <a:xfrm>
              <a:off x="785786" y="2676525"/>
              <a:ext cx="6048375" cy="400110"/>
            </a:xfrm>
            <a:prstGeom prst="rect">
              <a:avLst/>
            </a:prstGeom>
            <a:noFill/>
            <a:ln w="38100" algn="ctr">
              <a:noFill/>
              <a:miter lim="800000"/>
              <a:headEnd/>
              <a:tailEnd type="none" w="med" len="lg"/>
            </a:ln>
            <a:effectLst/>
          </p:spPr>
          <p:txBody>
            <a:bodyPr>
              <a:spAutoFit/>
            </a:bodyPr>
            <a:lstStyle/>
            <a:p>
              <a:pPr algn="l"/>
              <a:r>
                <a:rPr kumimoji="1" lang="zh-CN" altLang="en-US" dirty="0">
                  <a:latin typeface="Consolas" pitchFamily="49" charset="0"/>
                  <a:ea typeface="楷体" pitchFamily="49" charset="-122"/>
                  <a:cs typeface="Consolas" pitchFamily="49" charset="0"/>
                </a:rPr>
                <a:t>在插入元素</a:t>
              </a:r>
              <a:r>
                <a:rPr kumimoji="1" lang="en-US" altLang="zh-CN" i="1" err="1">
                  <a:latin typeface="Consolas" pitchFamily="49" charset="0"/>
                  <a:ea typeface="楷体" pitchFamily="49" charset="-122"/>
                  <a:cs typeface="Consolas" pitchFamily="49" charset="0"/>
                </a:rPr>
                <a:t>a</a:t>
              </a:r>
              <a:r>
                <a:rPr kumimoji="1" lang="en-US" altLang="zh-CN" i="1" baseline="-25000" err="1">
                  <a:latin typeface="Consolas" pitchFamily="49" charset="0"/>
                  <a:ea typeface="楷体" pitchFamily="49" charset="-122"/>
                  <a:cs typeface="Consolas" pitchFamily="49" charset="0"/>
                </a:rPr>
                <a:t>i</a:t>
              </a:r>
              <a:r>
                <a:rPr kumimoji="1" lang="zh-CN" altLang="en-US">
                  <a:latin typeface="Consolas" pitchFamily="49" charset="0"/>
                  <a:ea typeface="楷体" pitchFamily="49" charset="-122"/>
                  <a:cs typeface="Consolas" pitchFamily="49" charset="0"/>
                </a:rPr>
                <a:t>时，若</a:t>
              </a:r>
              <a:r>
                <a:rPr kumimoji="1" lang="zh-CN" altLang="en-US" dirty="0">
                  <a:latin typeface="Consolas" pitchFamily="49" charset="0"/>
                  <a:ea typeface="楷体" pitchFamily="49" charset="-122"/>
                  <a:cs typeface="Consolas" pitchFamily="49" charset="0"/>
                </a:rPr>
                <a:t>为等</a:t>
              </a:r>
              <a:r>
                <a:rPr kumimoji="1" lang="zh-CN" altLang="en-US">
                  <a:latin typeface="Consolas" pitchFamily="49" charset="0"/>
                  <a:ea typeface="楷体" pitchFamily="49" charset="-122"/>
                  <a:cs typeface="Consolas" pitchFamily="49" charset="0"/>
                </a:rPr>
                <a:t>概率情况，则</a:t>
              </a:r>
              <a:r>
                <a:rPr kumimoji="1" lang="en-US" altLang="zh-CN" i="1" dirty="0">
                  <a:latin typeface="Consolas" pitchFamily="49" charset="0"/>
                  <a:ea typeface="楷体" pitchFamily="49" charset="-122"/>
                  <a:cs typeface="Consolas" pitchFamily="49" charset="0"/>
                </a:rPr>
                <a:t>p</a:t>
              </a:r>
              <a:r>
                <a:rPr kumimoji="1" lang="en-US" altLang="zh-CN" i="1" baseline="-25000" dirty="0">
                  <a:latin typeface="Consolas" pitchFamily="49" charset="0"/>
                  <a:ea typeface="楷体" pitchFamily="49" charset="-122"/>
                  <a:cs typeface="Consolas" pitchFamily="49" charset="0"/>
                </a:rPr>
                <a:t>i </a:t>
              </a:r>
              <a:r>
                <a:rPr kumimoji="1" lang="en-US" altLang="zh-CN" dirty="0">
                  <a:latin typeface="Consolas" pitchFamily="49" charset="0"/>
                  <a:ea typeface="楷体" pitchFamily="49" charset="-122"/>
                  <a:cs typeface="Consolas" pitchFamily="49" charset="0"/>
                </a:rPr>
                <a:t>=</a:t>
              </a:r>
              <a:endParaRPr lang="en-US" altLang="zh-CN" dirty="0">
                <a:latin typeface="Consolas" pitchFamily="49" charset="0"/>
                <a:ea typeface="楷体" pitchFamily="49" charset="-122"/>
                <a:cs typeface="Consolas" pitchFamily="49" charset="0"/>
              </a:endParaRPr>
            </a:p>
          </p:txBody>
        </p:sp>
        <p:graphicFrame>
          <p:nvGraphicFramePr>
            <p:cNvPr id="22" name="对象 21"/>
            <p:cNvGraphicFramePr>
              <a:graphicFrameLocks noChangeAspect="1"/>
            </p:cNvGraphicFramePr>
            <p:nvPr/>
          </p:nvGraphicFramePr>
          <p:xfrm>
            <a:off x="5715008" y="2500306"/>
            <a:ext cx="587375" cy="714375"/>
          </p:xfrm>
          <a:graphic>
            <a:graphicData uri="http://schemas.openxmlformats.org/presentationml/2006/ole">
              <mc:AlternateContent xmlns:mc="http://schemas.openxmlformats.org/markup-compatibility/2006">
                <mc:Choice xmlns:v="urn:schemas-microsoft-com:vml" Requires="v">
                  <p:oleObj spid="_x0000_s1040" name="Equation" r:id="rId3" imgW="291960" imgH="355320" progId="">
                    <p:embed/>
                  </p:oleObj>
                </mc:Choice>
                <mc:Fallback>
                  <p:oleObj name="Equation" r:id="rId3" imgW="291960" imgH="355320" progId="">
                    <p:embed/>
                    <p:pic>
                      <p:nvPicPr>
                        <p:cNvPr id="22" name="对象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8" y="2500306"/>
                          <a:ext cx="5873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 name="组合 24"/>
          <p:cNvGrpSpPr/>
          <p:nvPr/>
        </p:nvGrpSpPr>
        <p:grpSpPr>
          <a:xfrm>
            <a:off x="323850" y="4046538"/>
            <a:ext cx="8135938" cy="1516070"/>
            <a:chOff x="323850" y="4046538"/>
            <a:chExt cx="8135938" cy="1516070"/>
          </a:xfrm>
        </p:grpSpPr>
        <p:sp>
          <p:nvSpPr>
            <p:cNvPr id="300053" name="Text Box 21"/>
            <p:cNvSpPr txBox="1">
              <a:spLocks noChangeArrowheads="1"/>
            </p:cNvSpPr>
            <p:nvPr/>
          </p:nvSpPr>
          <p:spPr bwMode="auto">
            <a:xfrm>
              <a:off x="323850" y="4046538"/>
              <a:ext cx="8135938" cy="400110"/>
            </a:xfrm>
            <a:prstGeom prst="rect">
              <a:avLst/>
            </a:prstGeom>
            <a:noFill/>
            <a:ln w="38100" algn="ctr">
              <a:noFill/>
              <a:miter lim="800000"/>
              <a:headEnd/>
              <a:tailEnd type="none" w="med" len="lg"/>
            </a:ln>
            <a:effectLst/>
          </p:spPr>
          <p:txBody>
            <a:bodyPr>
              <a:spAutoFit/>
            </a:bodyPr>
            <a:lstStyle/>
            <a:p>
              <a:pPr algn="l"/>
              <a:r>
                <a:rPr kumimoji="1" lang="zh-CN" altLang="en-US">
                  <a:latin typeface="Consolas" pitchFamily="49" charset="0"/>
                  <a:ea typeface="楷体" pitchFamily="49" charset="-122"/>
                  <a:cs typeface="Consolas" pitchFamily="49" charset="0"/>
                </a:rPr>
                <a:t>　 在</a:t>
              </a:r>
              <a:r>
                <a:rPr kumimoji="1" lang="zh-CN" altLang="en-US" dirty="0">
                  <a:latin typeface="Consolas" pitchFamily="49" charset="0"/>
                  <a:ea typeface="楷体" pitchFamily="49" charset="-122"/>
                  <a:cs typeface="Consolas" pitchFamily="49" charset="0"/>
                </a:rPr>
                <a:t>长度为</a:t>
              </a:r>
              <a:r>
                <a:rPr kumimoji="1" lang="en-US" altLang="zh-CN" i="1"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的线性表中插入一个元素时所需移动元素的平均次数为：  </a:t>
              </a:r>
              <a:endParaRPr lang="zh-CN" altLang="en-US" dirty="0">
                <a:latin typeface="Consolas" pitchFamily="49" charset="0"/>
                <a:ea typeface="楷体" pitchFamily="49" charset="-122"/>
                <a:cs typeface="Consolas" pitchFamily="49" charset="0"/>
              </a:endParaRPr>
            </a:p>
          </p:txBody>
        </p:sp>
        <p:graphicFrame>
          <p:nvGraphicFramePr>
            <p:cNvPr id="24" name="对象 23"/>
            <p:cNvGraphicFramePr>
              <a:graphicFrameLocks noChangeAspect="1"/>
            </p:cNvGraphicFramePr>
            <p:nvPr/>
          </p:nvGraphicFramePr>
          <p:xfrm>
            <a:off x="1428728" y="4572008"/>
            <a:ext cx="4318000" cy="990600"/>
          </p:xfrm>
          <a:graphic>
            <a:graphicData uri="http://schemas.openxmlformats.org/presentationml/2006/ole">
              <mc:AlternateContent xmlns:mc="http://schemas.openxmlformats.org/markup-compatibility/2006">
                <mc:Choice xmlns:v="urn:schemas-microsoft-com:vml" Requires="v">
                  <p:oleObj spid="_x0000_s1041" name="Equation" r:id="rId5" imgW="2158920" imgH="495000" progId="">
                    <p:embed/>
                  </p:oleObj>
                </mc:Choice>
                <mc:Fallback>
                  <p:oleObj name="Equation" r:id="rId5" imgW="2158920" imgH="495000" progId="">
                    <p:embed/>
                    <p:pic>
                      <p:nvPicPr>
                        <p:cNvPr id="24" name="对象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4572008"/>
                          <a:ext cx="4318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0050"/>
                                        </p:tgtEl>
                                        <p:attrNameLst>
                                          <p:attrName>style.visibility</p:attrName>
                                        </p:attrNameLst>
                                      </p:cBhvr>
                                      <p:to>
                                        <p:strVal val="visible"/>
                                      </p:to>
                                    </p:set>
                                    <p:animEffect transition="in" filter="wipe(left)">
                                      <p:cBhvr>
                                        <p:cTn id="16" dur="500"/>
                                        <p:tgtEl>
                                          <p:spTgt spid="300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0051"/>
                                        </p:tgtEl>
                                        <p:attrNameLst>
                                          <p:attrName>style.visibility</p:attrName>
                                        </p:attrNameLst>
                                      </p:cBhvr>
                                      <p:to>
                                        <p:strVal val="visible"/>
                                      </p:to>
                                    </p:set>
                                    <p:animEffect transition="in" filter="wipe(left)">
                                      <p:cBhvr>
                                        <p:cTn id="25"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p:bldP spid="3000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11203"/>
          </a:xfrm>
          <a:prstGeom prst="rect">
            <a:avLst/>
          </a:prstGeom>
          <a:noFill/>
          <a:ln w="9525">
            <a:noFill/>
            <a:miter lim="800000"/>
            <a:headEnd/>
            <a:tailEnd/>
          </a:ln>
          <a:effectLst/>
        </p:spPr>
        <p:txBody>
          <a:bodyPr>
            <a:spAutoFit/>
          </a:bodyPr>
          <a:lstStyle/>
          <a:p>
            <a:pPr algn="just">
              <a:lnSpc>
                <a:spcPct val="110000"/>
              </a:lnSpc>
              <a:spcBef>
                <a:spcPct val="50000"/>
              </a:spcBef>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solidFill>
                  <a:srgbClr val="FF3300"/>
                </a:solidFill>
                <a:latin typeface="Consolas" pitchFamily="49" charset="0"/>
                <a:ea typeface="微软雅黑" pitchFamily="34" charset="-122"/>
                <a:cs typeface="Consolas" pitchFamily="49" charset="0"/>
              </a:rPr>
              <a:t>（</a:t>
            </a:r>
            <a:r>
              <a:rPr kumimoji="1" lang="en-US" altLang="zh-CN" dirty="0">
                <a:solidFill>
                  <a:srgbClr val="FF3300"/>
                </a:solidFill>
                <a:latin typeface="Consolas" pitchFamily="49" charset="0"/>
                <a:ea typeface="微软雅黑" pitchFamily="34" charset="-122"/>
                <a:cs typeface="Consolas" pitchFamily="49" charset="0"/>
              </a:rPr>
              <a:t>9</a:t>
            </a:r>
            <a:r>
              <a:rPr kumimoji="1" lang="zh-CN" altLang="en-US" dirty="0">
                <a:solidFill>
                  <a:srgbClr val="FF3300"/>
                </a:solidFill>
                <a:latin typeface="Consolas" pitchFamily="49" charset="0"/>
                <a:ea typeface="微软雅黑" pitchFamily="34" charset="-122"/>
                <a:cs typeface="Consolas" pitchFamily="49" charset="0"/>
              </a:rPr>
              <a:t>）删除数据</a:t>
            </a:r>
            <a:r>
              <a:rPr kumimoji="1" lang="zh-CN" altLang="en-US">
                <a:solidFill>
                  <a:srgbClr val="FF3300"/>
                </a:solidFill>
                <a:latin typeface="Consolas" pitchFamily="49" charset="0"/>
                <a:ea typeface="微软雅黑" pitchFamily="34" charset="-122"/>
                <a:cs typeface="Consolas" pitchFamily="49" charset="0"/>
              </a:rPr>
              <a:t>元素</a:t>
            </a:r>
            <a:r>
              <a:rPr kumimoji="1" lang="en-US" altLang="zh-CN">
                <a:solidFill>
                  <a:srgbClr val="FF3300"/>
                </a:solidFill>
                <a:latin typeface="Consolas" pitchFamily="49" charset="0"/>
                <a:ea typeface="微软雅黑" pitchFamily="34" charset="-122"/>
                <a:cs typeface="Consolas" pitchFamily="49" charset="0"/>
              </a:rPr>
              <a:t>ListDelete(L</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i</a:t>
            </a:r>
            <a:r>
              <a:rPr kumimoji="1" lang="zh-CN" altLang="en-US">
                <a:solidFill>
                  <a:srgbClr val="FF3300"/>
                </a:solidFill>
                <a:latin typeface="Consolas" pitchFamily="49" charset="0"/>
                <a:ea typeface="微软雅黑" pitchFamily="34" charset="-122"/>
                <a:cs typeface="Consolas" pitchFamily="49" charset="0"/>
              </a:rPr>
              <a:t>，</a:t>
            </a:r>
            <a:r>
              <a:rPr kumimoji="1" lang="en-US" altLang="zh-CN">
                <a:solidFill>
                  <a:srgbClr val="FF3300"/>
                </a:solidFill>
                <a:latin typeface="Consolas" pitchFamily="49" charset="0"/>
                <a:ea typeface="微软雅黑" pitchFamily="34" charset="-122"/>
                <a:cs typeface="Consolas" pitchFamily="49" charset="0"/>
              </a:rPr>
              <a:t>e</a:t>
            </a:r>
            <a:r>
              <a:rPr kumimoji="1" lang="en-US" altLang="zh-CN" dirty="0">
                <a:solidFill>
                  <a:srgbClr val="FF3300"/>
                </a:solidFill>
                <a:latin typeface="Consolas" pitchFamily="49" charset="0"/>
                <a:ea typeface="微软雅黑" pitchFamily="34" charset="-122"/>
                <a:cs typeface="Consolas" pitchFamily="49" charset="0"/>
              </a:rPr>
              <a:t>)       </a:t>
            </a:r>
          </a:p>
        </p:txBody>
      </p:sp>
      <p:sp>
        <p:nvSpPr>
          <p:cNvPr id="71686" name="Text Box 6"/>
          <p:cNvSpPr txBox="1">
            <a:spLocks noChangeArrowheads="1"/>
          </p:cNvSpPr>
          <p:nvPr/>
        </p:nvSpPr>
        <p:spPr bwMode="auto">
          <a:xfrm>
            <a:off x="609602" y="981075"/>
            <a:ext cx="7248546" cy="492443"/>
          </a:xfrm>
          <a:prstGeom prst="rect">
            <a:avLst/>
          </a:prstGeom>
          <a:noFill/>
          <a:ln w="9525">
            <a:noFill/>
            <a:miter lim="800000"/>
            <a:headEnd/>
            <a:tailEnd/>
          </a:ln>
          <a:effectLst/>
        </p:spPr>
        <p:txBody>
          <a:bodyPr wrap="square">
            <a:spAutoFit/>
          </a:bodyPr>
          <a:lstStyle/>
          <a:p>
            <a:pPr algn="l">
              <a:lnSpc>
                <a:spcPct val="130000"/>
              </a:lnSpc>
              <a:spcBef>
                <a:spcPct val="50000"/>
              </a:spcBef>
            </a:pPr>
            <a:r>
              <a:rPr lang="zh-CN" altLang="en-US">
                <a:latin typeface="Consolas" pitchFamily="49" charset="0"/>
                <a:ea typeface="楷体" pitchFamily="49" charset="-122"/>
                <a:cs typeface="Consolas" pitchFamily="49" charset="0"/>
              </a:rPr>
              <a:t>删</a:t>
            </a:r>
            <a:r>
              <a:rPr lang="zh-CN" altLang="en-US" dirty="0">
                <a:latin typeface="Consolas" pitchFamily="49" charset="0"/>
                <a:ea typeface="楷体" pitchFamily="49" charset="-122"/>
                <a:cs typeface="Consolas" pitchFamily="49" charset="0"/>
              </a:rPr>
              <a:t>除顺序表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的第</a:t>
            </a:r>
            <a:r>
              <a:rPr lang="en-US" altLang="zh-CN" i="1" dirty="0" err="1">
                <a:latin typeface="Consolas" pitchFamily="49" charset="0"/>
                <a:ea typeface="楷体" pitchFamily="49" charset="-122"/>
                <a:cs typeface="Consolas" pitchFamily="49" charset="0"/>
              </a:rPr>
              <a:t>i</a:t>
            </a:r>
            <a:r>
              <a:rPr lang="zh-CN" altLang="en-US" dirty="0">
                <a:latin typeface="Consolas" pitchFamily="49" charset="0"/>
                <a:ea typeface="楷体" pitchFamily="49" charset="-122"/>
                <a:cs typeface="Consolas" pitchFamily="49" charset="0"/>
              </a:rPr>
              <a:t>（</a:t>
            </a:r>
            <a:r>
              <a:rPr lang="en-US" altLang="zh-CN" dirty="0" err="1">
                <a:latin typeface="Consolas" pitchFamily="49" charset="0"/>
                <a:ea typeface="楷体" pitchFamily="49" charset="-122"/>
                <a:cs typeface="Consolas" pitchFamily="49" charset="0"/>
              </a:rPr>
              <a:t>1</a:t>
            </a:r>
            <a:r>
              <a:rPr lang="en-US" altLang="zh-CN" dirty="0" err="1">
                <a:latin typeface="+mn-ea"/>
                <a:ea typeface="+mn-ea"/>
                <a:cs typeface="Consolas" pitchFamily="49" charset="0"/>
              </a:rPr>
              <a:t>≤</a:t>
            </a:r>
            <a:r>
              <a:rPr lang="en-US" altLang="zh-CN" i="1" dirty="0" err="1">
                <a:latin typeface="Consolas" pitchFamily="49" charset="0"/>
                <a:ea typeface="楷体" pitchFamily="49" charset="-122"/>
                <a:cs typeface="Consolas" pitchFamily="49" charset="0"/>
              </a:rPr>
              <a:t>i</a:t>
            </a:r>
            <a:r>
              <a:rPr lang="en-US" altLang="zh-CN" dirty="0" err="1">
                <a:latin typeface="+mn-ea"/>
                <a:ea typeface="+mn-ea"/>
                <a:cs typeface="Consolas" pitchFamily="49" charset="0"/>
              </a:rPr>
              <a:t>≤</a:t>
            </a:r>
            <a:r>
              <a:rPr lang="en-US" altLang="zh-CN" dirty="0" err="1">
                <a:latin typeface="Consolas" pitchFamily="49" charset="0"/>
                <a:ea typeface="楷体" pitchFamily="49" charset="-122"/>
                <a:cs typeface="Consolas" pitchFamily="49" charset="0"/>
              </a:rPr>
              <a:t>ListLength</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）个</a:t>
            </a:r>
            <a:r>
              <a:rPr lang="zh-CN" altLang="en-US">
                <a:latin typeface="Consolas" pitchFamily="49" charset="0"/>
                <a:ea typeface="楷体" pitchFamily="49" charset="-122"/>
                <a:cs typeface="Consolas" pitchFamily="49" charset="0"/>
              </a:rPr>
              <a:t>元素。</a:t>
            </a:r>
            <a:r>
              <a:rPr lang="en-US" altLang="zh-CN">
                <a:latin typeface="Consolas" pitchFamily="49" charset="0"/>
                <a:ea typeface="楷体" pitchFamily="49" charset="-122"/>
                <a:cs typeface="Consolas" pitchFamily="49" charset="0"/>
              </a:rPr>
              <a:t>      </a:t>
            </a:r>
            <a:endParaRPr lang="zh-CN" altLang="en-US" dirty="0">
              <a:latin typeface="Consolas" pitchFamily="49" charset="0"/>
              <a:ea typeface="楷体" pitchFamily="49" charset="-122"/>
              <a:cs typeface="Consolas" pitchFamily="49" charset="0"/>
            </a:endParaRPr>
          </a:p>
        </p:txBody>
      </p:sp>
      <p:sp>
        <p:nvSpPr>
          <p:cNvPr id="4" name="Rectangle 21"/>
          <p:cNvSpPr>
            <a:spLocks noChangeArrowheads="1"/>
          </p:cNvSpPr>
          <p:nvPr/>
        </p:nvSpPr>
        <p:spPr bwMode="auto">
          <a:xfrm>
            <a:off x="1978025" y="3933062"/>
            <a:ext cx="647700" cy="5048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5" name="Text Box 2"/>
          <p:cNvSpPr txBox="1">
            <a:spLocks noChangeArrowheads="1"/>
          </p:cNvSpPr>
          <p:nvPr/>
        </p:nvSpPr>
        <p:spPr bwMode="auto">
          <a:xfrm>
            <a:off x="466725" y="218121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dirty="0">
                <a:solidFill>
                  <a:srgbClr val="3333FF"/>
                </a:solidFill>
                <a:latin typeface="Consolas" pitchFamily="49" charset="0"/>
                <a:cs typeface="Consolas" pitchFamily="49" charset="0"/>
              </a:rPr>
              <a:t>0</a:t>
            </a:r>
          </a:p>
        </p:txBody>
      </p:sp>
      <p:sp>
        <p:nvSpPr>
          <p:cNvPr id="6" name="Text Box 3"/>
          <p:cNvSpPr txBox="1">
            <a:spLocks noChangeArrowheads="1"/>
          </p:cNvSpPr>
          <p:nvPr/>
        </p:nvSpPr>
        <p:spPr bwMode="auto">
          <a:xfrm>
            <a:off x="877888" y="218121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7" name="Text Box 4"/>
          <p:cNvSpPr txBox="1">
            <a:spLocks noChangeArrowheads="1"/>
          </p:cNvSpPr>
          <p:nvPr/>
        </p:nvSpPr>
        <p:spPr bwMode="auto">
          <a:xfrm>
            <a:off x="2076450" y="2181216"/>
            <a:ext cx="503238" cy="276999"/>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1800" i="1">
                <a:solidFill>
                  <a:srgbClr val="3333FF"/>
                </a:solidFill>
                <a:latin typeface="Consolas" pitchFamily="49" charset="0"/>
                <a:cs typeface="Consolas" pitchFamily="49" charset="0"/>
              </a:rPr>
              <a:t>i</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8" name="Text Box 5"/>
          <p:cNvSpPr txBox="1">
            <a:spLocks noChangeArrowheads="1"/>
          </p:cNvSpPr>
          <p:nvPr/>
        </p:nvSpPr>
        <p:spPr bwMode="auto">
          <a:xfrm>
            <a:off x="5794375" y="2143116"/>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3333FF"/>
                </a:solidFill>
                <a:latin typeface="Consolas" pitchFamily="49" charset="0"/>
                <a:cs typeface="Consolas" pitchFamily="49" charset="0"/>
              </a:rPr>
              <a:t>n</a:t>
            </a:r>
            <a:r>
              <a:rPr lang="en-US" altLang="zh-CN" sz="1800">
                <a:solidFill>
                  <a:srgbClr val="3333FF"/>
                </a:solidFill>
                <a:latin typeface="Consolas" pitchFamily="49" charset="0"/>
                <a:ea typeface="宋体" pitchFamily="2" charset="-122"/>
                <a:cs typeface="Consolas" pitchFamily="49" charset="0"/>
              </a:rPr>
              <a:t>-</a:t>
            </a:r>
            <a:r>
              <a:rPr lang="en-US" altLang="zh-CN" sz="1800">
                <a:solidFill>
                  <a:srgbClr val="3333FF"/>
                </a:solidFill>
                <a:latin typeface="Consolas" pitchFamily="49" charset="0"/>
                <a:cs typeface="Consolas" pitchFamily="49" charset="0"/>
              </a:rPr>
              <a:t>1</a:t>
            </a:r>
          </a:p>
        </p:txBody>
      </p:sp>
      <p:sp>
        <p:nvSpPr>
          <p:cNvPr id="9" name="Text Box 8"/>
          <p:cNvSpPr txBox="1">
            <a:spLocks noChangeArrowheads="1"/>
          </p:cNvSpPr>
          <p:nvPr/>
        </p:nvSpPr>
        <p:spPr bwMode="auto">
          <a:xfrm>
            <a:off x="2665413" y="214311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err="1">
                <a:solidFill>
                  <a:srgbClr val="3333FF"/>
                </a:solidFill>
                <a:latin typeface="Consolas" pitchFamily="49" charset="0"/>
                <a:cs typeface="Consolas" pitchFamily="49" charset="0"/>
              </a:rPr>
              <a:t>i</a:t>
            </a:r>
            <a:endParaRPr lang="en-US" altLang="zh-CN" sz="1800" dirty="0">
              <a:solidFill>
                <a:srgbClr val="3333FF"/>
              </a:solidFill>
              <a:latin typeface="Consolas" pitchFamily="49" charset="0"/>
              <a:cs typeface="Consolas" pitchFamily="49" charset="0"/>
            </a:endParaRPr>
          </a:p>
        </p:txBody>
      </p:sp>
      <p:sp>
        <p:nvSpPr>
          <p:cNvPr id="10" name="Rectangle 9"/>
          <p:cNvSpPr>
            <a:spLocks noChangeArrowheads="1"/>
          </p:cNvSpPr>
          <p:nvPr/>
        </p:nvSpPr>
        <p:spPr bwMode="auto">
          <a:xfrm>
            <a:off x="393700" y="2614604"/>
            <a:ext cx="6553200" cy="720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Text Box 10"/>
          <p:cNvSpPr txBox="1">
            <a:spLocks noChangeArrowheads="1"/>
          </p:cNvSpPr>
          <p:nvPr/>
        </p:nvSpPr>
        <p:spPr bwMode="auto">
          <a:xfrm>
            <a:off x="53816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1</a:t>
            </a:r>
          </a:p>
        </p:txBody>
      </p:sp>
      <p:sp>
        <p:nvSpPr>
          <p:cNvPr id="12" name="Text Box 11"/>
          <p:cNvSpPr txBox="1">
            <a:spLocks noChangeArrowheads="1"/>
          </p:cNvSpPr>
          <p:nvPr/>
        </p:nvSpPr>
        <p:spPr bwMode="auto">
          <a:xfrm>
            <a:off x="96996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baseline="-25000">
                <a:solidFill>
                  <a:srgbClr val="FF00FF"/>
                </a:solidFill>
                <a:latin typeface="Consolas" pitchFamily="49" charset="0"/>
                <a:cs typeface="Consolas" pitchFamily="49" charset="0"/>
              </a:rPr>
              <a:t>2</a:t>
            </a:r>
          </a:p>
        </p:txBody>
      </p:sp>
      <p:sp>
        <p:nvSpPr>
          <p:cNvPr id="13" name="Text Box 12"/>
          <p:cNvSpPr txBox="1">
            <a:spLocks noChangeArrowheads="1"/>
          </p:cNvSpPr>
          <p:nvPr/>
        </p:nvSpPr>
        <p:spPr bwMode="auto">
          <a:xfrm>
            <a:off x="1473200"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mj-ea"/>
                <a:ea typeface="+mj-ea"/>
                <a:cs typeface="Consolas" pitchFamily="49" charset="0"/>
              </a:rPr>
              <a:t>…</a:t>
            </a:r>
            <a:endParaRPr lang="en-US" altLang="zh-CN" baseline="-25000">
              <a:latin typeface="+mj-ea"/>
              <a:ea typeface="+mj-ea"/>
              <a:cs typeface="Consolas" pitchFamily="49" charset="0"/>
            </a:endParaRPr>
          </a:p>
        </p:txBody>
      </p:sp>
      <p:sp>
        <p:nvSpPr>
          <p:cNvPr id="14" name="Text Box 14"/>
          <p:cNvSpPr txBox="1">
            <a:spLocks noChangeArrowheads="1"/>
          </p:cNvSpPr>
          <p:nvPr/>
        </p:nvSpPr>
        <p:spPr bwMode="auto">
          <a:xfrm>
            <a:off x="2698750" y="2735254"/>
            <a:ext cx="647700"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cs typeface="Consolas" pitchFamily="49" charset="0"/>
              </a:rPr>
              <a:t>a</a:t>
            </a:r>
            <a:r>
              <a:rPr lang="en-US" altLang="zh-CN" i="1" baseline="-25000">
                <a:solidFill>
                  <a:srgbClr val="FF00FF"/>
                </a:solidFill>
                <a:latin typeface="Consolas" pitchFamily="49" charset="0"/>
                <a:cs typeface="Consolas" pitchFamily="49" charset="0"/>
              </a:rPr>
              <a:t>i</a:t>
            </a:r>
            <a:r>
              <a:rPr lang="en-US" altLang="zh-CN" baseline="-25000">
                <a:solidFill>
                  <a:srgbClr val="FF00FF"/>
                </a:solidFill>
                <a:latin typeface="Consolas" pitchFamily="49" charset="0"/>
                <a:cs typeface="Consolas" pitchFamily="49" charset="0"/>
              </a:rPr>
              <a:t>+1</a:t>
            </a:r>
          </a:p>
        </p:txBody>
      </p:sp>
      <p:sp>
        <p:nvSpPr>
          <p:cNvPr id="15" name="Text Box 15"/>
          <p:cNvSpPr txBox="1">
            <a:spLocks noChangeArrowheads="1"/>
          </p:cNvSpPr>
          <p:nvPr/>
        </p:nvSpPr>
        <p:spPr bwMode="auto">
          <a:xfrm>
            <a:off x="3706813"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a:latin typeface="+mj-ea"/>
                <a:ea typeface="+mj-ea"/>
                <a:cs typeface="Consolas" pitchFamily="49" charset="0"/>
              </a:rPr>
              <a:t>…</a:t>
            </a:r>
            <a:endParaRPr lang="en-US" altLang="zh-CN" baseline="-25000">
              <a:latin typeface="+mj-ea"/>
              <a:ea typeface="+mj-ea"/>
              <a:cs typeface="Consolas" pitchFamily="49" charset="0"/>
            </a:endParaRPr>
          </a:p>
        </p:txBody>
      </p:sp>
      <p:sp>
        <p:nvSpPr>
          <p:cNvPr id="16" name="Text Box 16"/>
          <p:cNvSpPr txBox="1">
            <a:spLocks noChangeArrowheads="1"/>
          </p:cNvSpPr>
          <p:nvPr/>
        </p:nvSpPr>
        <p:spPr bwMode="auto">
          <a:xfrm>
            <a:off x="5865813" y="2735254"/>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endParaRPr lang="en-US" altLang="zh-CN" baseline="-25000">
              <a:solidFill>
                <a:srgbClr val="FF00FF"/>
              </a:solidFill>
              <a:latin typeface="Consolas" pitchFamily="49" charset="0"/>
              <a:ea typeface="宋体" pitchFamily="2" charset="-122"/>
              <a:cs typeface="Consolas" pitchFamily="49" charset="0"/>
            </a:endParaRPr>
          </a:p>
        </p:txBody>
      </p:sp>
      <p:sp>
        <p:nvSpPr>
          <p:cNvPr id="17" name="Text Box 13"/>
          <p:cNvSpPr txBox="1">
            <a:spLocks noChangeArrowheads="1"/>
          </p:cNvSpPr>
          <p:nvPr/>
        </p:nvSpPr>
        <p:spPr bwMode="auto">
          <a:xfrm>
            <a:off x="2120900" y="2735254"/>
            <a:ext cx="504825" cy="400110"/>
          </a:xfrm>
          <a:prstGeom prst="rect">
            <a:avLst/>
          </a:prstGeom>
          <a:noFill/>
          <a:ln w="9525">
            <a:noFill/>
            <a:miter lim="800000"/>
            <a:headEnd/>
            <a:tailEnd/>
          </a:ln>
          <a:effectLst/>
        </p:spPr>
        <p:txBody>
          <a:bodyPr>
            <a:spAutoFit/>
          </a:bodyPr>
          <a:lstStyle/>
          <a:p>
            <a:pPr algn="l">
              <a:spcBef>
                <a:spcPct val="50000"/>
              </a:spcBef>
            </a:pPr>
            <a:r>
              <a:rPr lang="en-US" altLang="zh-CN" i="1" dirty="0" err="1">
                <a:solidFill>
                  <a:srgbClr val="FF0000"/>
                </a:solidFill>
                <a:latin typeface="Consolas" pitchFamily="49" charset="0"/>
                <a:cs typeface="Consolas" pitchFamily="49" charset="0"/>
              </a:rPr>
              <a:t>a</a:t>
            </a:r>
            <a:r>
              <a:rPr lang="en-US" altLang="zh-CN" i="1" baseline="-25000" dirty="0" err="1">
                <a:solidFill>
                  <a:srgbClr val="FF0000"/>
                </a:solidFill>
                <a:latin typeface="Consolas" pitchFamily="49" charset="0"/>
                <a:cs typeface="Consolas" pitchFamily="49" charset="0"/>
              </a:rPr>
              <a:t>i</a:t>
            </a:r>
            <a:endParaRPr lang="en-US" altLang="zh-CN" i="1" baseline="-25000" dirty="0">
              <a:solidFill>
                <a:srgbClr val="FF0000"/>
              </a:solidFill>
              <a:latin typeface="Consolas" pitchFamily="49" charset="0"/>
              <a:cs typeface="Consolas" pitchFamily="49" charset="0"/>
            </a:endParaRPr>
          </a:p>
        </p:txBody>
      </p:sp>
      <p:sp>
        <p:nvSpPr>
          <p:cNvPr id="18" name="Text Box 22"/>
          <p:cNvSpPr txBox="1">
            <a:spLocks noChangeArrowheads="1"/>
          </p:cNvSpPr>
          <p:nvPr/>
        </p:nvSpPr>
        <p:spPr bwMode="auto">
          <a:xfrm>
            <a:off x="1546225" y="4005254"/>
            <a:ext cx="431800"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e</a:t>
            </a:r>
          </a:p>
        </p:txBody>
      </p:sp>
      <p:sp>
        <p:nvSpPr>
          <p:cNvPr id="19" name="Text Box 23"/>
          <p:cNvSpPr txBox="1">
            <a:spLocks noChangeArrowheads="1"/>
          </p:cNvSpPr>
          <p:nvPr/>
        </p:nvSpPr>
        <p:spPr bwMode="auto">
          <a:xfrm>
            <a:off x="5049838" y="2143116"/>
            <a:ext cx="647700" cy="369332"/>
          </a:xfrm>
          <a:prstGeom prst="rect">
            <a:avLst/>
          </a:prstGeom>
          <a:noFill/>
          <a:ln w="38100" algn="ctr">
            <a:noFill/>
            <a:miter lim="800000"/>
            <a:headEnd/>
            <a:tailEnd/>
          </a:ln>
          <a:effectLst/>
        </p:spPr>
        <p:txBody>
          <a:bodyPr>
            <a:spAutoFit/>
          </a:bodyPr>
          <a:lstStyle/>
          <a:p>
            <a:pPr>
              <a:spcBef>
                <a:spcPct val="50000"/>
              </a:spcBef>
            </a:pPr>
            <a:r>
              <a:rPr lang="en-US" altLang="zh-CN" sz="1800" i="1" dirty="0">
                <a:solidFill>
                  <a:srgbClr val="3333FF"/>
                </a:solidFill>
                <a:latin typeface="Consolas" pitchFamily="49" charset="0"/>
                <a:cs typeface="Consolas" pitchFamily="49" charset="0"/>
              </a:rPr>
              <a:t>n</a:t>
            </a:r>
            <a:r>
              <a:rPr lang="en-US" altLang="zh-CN" sz="1800" dirty="0">
                <a:solidFill>
                  <a:srgbClr val="3333FF"/>
                </a:solidFill>
                <a:latin typeface="Consolas" pitchFamily="49" charset="0"/>
                <a:ea typeface="宋体" pitchFamily="2" charset="-122"/>
                <a:cs typeface="Consolas" pitchFamily="49" charset="0"/>
              </a:rPr>
              <a:t>-</a:t>
            </a:r>
            <a:r>
              <a:rPr lang="en-US" altLang="zh-CN" sz="1800" dirty="0">
                <a:solidFill>
                  <a:srgbClr val="3333FF"/>
                </a:solidFill>
                <a:latin typeface="Consolas" pitchFamily="49" charset="0"/>
                <a:cs typeface="Consolas" pitchFamily="49" charset="0"/>
              </a:rPr>
              <a:t>2</a:t>
            </a:r>
          </a:p>
        </p:txBody>
      </p:sp>
      <p:sp>
        <p:nvSpPr>
          <p:cNvPr id="20" name="Text Box 24"/>
          <p:cNvSpPr txBox="1">
            <a:spLocks noChangeArrowheads="1"/>
          </p:cNvSpPr>
          <p:nvPr/>
        </p:nvSpPr>
        <p:spPr bwMode="auto">
          <a:xfrm>
            <a:off x="5146675" y="2760654"/>
            <a:ext cx="720725" cy="400110"/>
          </a:xfrm>
          <a:prstGeom prst="rect">
            <a:avLst/>
          </a:prstGeom>
          <a:noFill/>
          <a:ln w="9525">
            <a:noFill/>
            <a:miter lim="800000"/>
            <a:headEnd/>
            <a:tailEnd/>
          </a:ln>
          <a:effectLst/>
        </p:spPr>
        <p:txBody>
          <a:bodyPr>
            <a:spAutoFit/>
          </a:bodyPr>
          <a:lstStyle/>
          <a:p>
            <a:pPr algn="l">
              <a:spcBef>
                <a:spcPct val="50000"/>
              </a:spcBef>
            </a:pPr>
            <a:r>
              <a:rPr lang="en-US" altLang="zh-CN" i="1">
                <a:solidFill>
                  <a:srgbClr val="FF00FF"/>
                </a:solidFill>
                <a:latin typeface="Consolas" pitchFamily="49" charset="0"/>
                <a:ea typeface="宋体" pitchFamily="2" charset="-122"/>
                <a:cs typeface="Consolas" pitchFamily="49" charset="0"/>
              </a:rPr>
              <a:t>a</a:t>
            </a:r>
            <a:r>
              <a:rPr lang="en-US" altLang="zh-CN" i="1" baseline="-25000">
                <a:solidFill>
                  <a:srgbClr val="FF00FF"/>
                </a:solidFill>
                <a:latin typeface="Consolas" pitchFamily="49" charset="0"/>
                <a:ea typeface="宋体" pitchFamily="2" charset="-122"/>
                <a:cs typeface="Consolas" pitchFamily="49" charset="0"/>
              </a:rPr>
              <a:t>n-</a:t>
            </a:r>
            <a:r>
              <a:rPr lang="en-US" altLang="zh-CN" baseline="-25000">
                <a:solidFill>
                  <a:srgbClr val="FF00FF"/>
                </a:solidFill>
                <a:latin typeface="Consolas" pitchFamily="49" charset="0"/>
                <a:ea typeface="宋体" pitchFamily="2" charset="-122"/>
                <a:cs typeface="Consolas" pitchFamily="49" charset="0"/>
              </a:rPr>
              <a:t>1</a:t>
            </a:r>
          </a:p>
        </p:txBody>
      </p:sp>
      <p:sp>
        <p:nvSpPr>
          <p:cNvPr id="21" name="Rectangle 28"/>
          <p:cNvSpPr>
            <a:spLocks noChangeArrowheads="1"/>
          </p:cNvSpPr>
          <p:nvPr/>
        </p:nvSpPr>
        <p:spPr bwMode="auto">
          <a:xfrm>
            <a:off x="7307263" y="2614604"/>
            <a:ext cx="1441450" cy="720725"/>
          </a:xfrm>
          <a:prstGeom prst="rect">
            <a:avLst/>
          </a:prstGeom>
          <a:solidFill>
            <a:srgbClr val="92D050"/>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2" name="Text Box 29"/>
          <p:cNvSpPr txBox="1">
            <a:spLocks noChangeArrowheads="1"/>
          </p:cNvSpPr>
          <p:nvPr/>
        </p:nvSpPr>
        <p:spPr bwMode="auto">
          <a:xfrm>
            <a:off x="7596188" y="2181216"/>
            <a:ext cx="904902" cy="276999"/>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1800">
                <a:latin typeface="Consolas" pitchFamily="49" charset="0"/>
                <a:cs typeface="Consolas" pitchFamily="49" charset="0"/>
              </a:rPr>
              <a:t>length</a:t>
            </a:r>
          </a:p>
        </p:txBody>
      </p:sp>
      <p:sp>
        <p:nvSpPr>
          <p:cNvPr id="23" name="Text Box 30"/>
          <p:cNvSpPr txBox="1">
            <a:spLocks noChangeArrowheads="1"/>
          </p:cNvSpPr>
          <p:nvPr/>
        </p:nvSpPr>
        <p:spPr bwMode="auto">
          <a:xfrm>
            <a:off x="7667625" y="2759066"/>
            <a:ext cx="719138"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i="1">
                <a:latin typeface="Consolas" pitchFamily="49" charset="0"/>
                <a:cs typeface="Consolas" pitchFamily="49" charset="0"/>
              </a:rPr>
              <a:t>n</a:t>
            </a:r>
          </a:p>
        </p:txBody>
      </p:sp>
      <p:sp>
        <p:nvSpPr>
          <p:cNvPr id="24" name="Text Box 31"/>
          <p:cNvSpPr txBox="1">
            <a:spLocks noChangeArrowheads="1"/>
          </p:cNvSpPr>
          <p:nvPr/>
        </p:nvSpPr>
        <p:spPr bwMode="auto">
          <a:xfrm>
            <a:off x="7667625" y="2786058"/>
            <a:ext cx="719138" cy="304800"/>
          </a:xfrm>
          <a:prstGeom prst="rect">
            <a:avLst/>
          </a:prstGeom>
          <a:solidFill>
            <a:srgbClr val="92D050"/>
          </a:solidFill>
          <a:ln w="9525">
            <a:noFill/>
            <a:miter lim="800000"/>
            <a:headEnd/>
            <a:tailEnd/>
          </a:ln>
          <a:effectLst/>
        </p:spPr>
        <p:txBody>
          <a:bodyPr lIns="0" tIns="0" rIns="0" bIns="0">
            <a:spAutoFit/>
          </a:bodyPr>
          <a:lstStyle/>
          <a:p>
            <a:pPr>
              <a:spcBef>
                <a:spcPct val="50000"/>
              </a:spcBef>
            </a:pPr>
            <a:r>
              <a:rPr lang="en-US" altLang="zh-CN" sz="2000" i="1" dirty="0">
                <a:latin typeface="Consolas" pitchFamily="49" charset="0"/>
                <a:cs typeface="Consolas" pitchFamily="49" charset="0"/>
              </a:rPr>
              <a:t>n</a:t>
            </a:r>
            <a:r>
              <a:rPr lang="en-US" altLang="zh-CN" sz="2000" dirty="0">
                <a:latin typeface="Consolas" pitchFamily="49" charset="0"/>
                <a:ea typeface="宋体" pitchFamily="2" charset="-122"/>
                <a:cs typeface="Consolas" pitchFamily="49" charset="0"/>
              </a:rPr>
              <a:t>-</a:t>
            </a:r>
            <a:r>
              <a:rPr lang="en-US" altLang="zh-CN" sz="2000" dirty="0">
                <a:latin typeface="Consolas" pitchFamily="49" charset="0"/>
                <a:cs typeface="Consolas" pitchFamily="49" charset="0"/>
              </a:rPr>
              <a:t>1</a:t>
            </a:r>
          </a:p>
        </p:txBody>
      </p:sp>
      <p:sp>
        <p:nvSpPr>
          <p:cNvPr id="25" name="Text Box 32"/>
          <p:cNvSpPr txBox="1">
            <a:spLocks noChangeArrowheads="1"/>
          </p:cNvSpPr>
          <p:nvPr/>
        </p:nvSpPr>
        <p:spPr bwMode="auto">
          <a:xfrm>
            <a:off x="3419475" y="4846629"/>
            <a:ext cx="1944688" cy="400110"/>
          </a:xfrm>
          <a:prstGeom prst="rect">
            <a:avLst/>
          </a:prstGeom>
          <a:noFill/>
          <a:ln w="9525">
            <a:noFill/>
            <a:miter lim="800000"/>
            <a:headEnd/>
            <a:tailEnd/>
          </a:ln>
          <a:effectLst/>
        </p:spPr>
        <p:txBody>
          <a:bodyPr>
            <a:spAutoFit/>
          </a:bodyPr>
          <a:lstStyle/>
          <a:p>
            <a:pPr algn="l">
              <a:spcBef>
                <a:spcPct val="50000"/>
              </a:spcBef>
            </a:pPr>
            <a:r>
              <a:rPr lang="zh-CN" altLang="en-US">
                <a:solidFill>
                  <a:srgbClr val="FF00FF"/>
                </a:solidFill>
                <a:latin typeface="仿宋" pitchFamily="49" charset="-122"/>
                <a:ea typeface="仿宋" pitchFamily="49" charset="-122"/>
                <a:cs typeface="Consolas" pitchFamily="49" charset="0"/>
              </a:rPr>
              <a:t>删除完成</a:t>
            </a:r>
            <a:endParaRPr lang="zh-CN" altLang="en-US" dirty="0">
              <a:solidFill>
                <a:srgbClr val="FF00FF"/>
              </a:solidFill>
              <a:latin typeface="仿宋" pitchFamily="49" charset="-122"/>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57158" y="357166"/>
            <a:ext cx="8001056" cy="987551"/>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rIns="144000" bIns="108000">
            <a:spAutoFit/>
          </a:bodyPr>
          <a:lstStyle/>
          <a:p>
            <a:pPr algn="just">
              <a:lnSpc>
                <a:spcPts val="3000"/>
              </a:lnSpc>
              <a:spcBef>
                <a:spcPts val="0"/>
              </a:spcBef>
            </a:pPr>
            <a:r>
              <a:rPr lang="en-US" altLang="zh-CN" sz="2000" dirty="0">
                <a:solidFill>
                  <a:srgbClr val="0000FF"/>
                </a:solidFill>
                <a:ea typeface="楷体" pitchFamily="49" charset="-122"/>
                <a:cs typeface="Times New Roman" pitchFamily="18" charset="0"/>
              </a:rPr>
              <a:t>      </a:t>
            </a:r>
            <a:r>
              <a:rPr lang="en-US" altLang="zh-CN" sz="2000" dirty="0">
                <a:solidFill>
                  <a:srgbClr val="FF0000"/>
                </a:solidFill>
                <a:latin typeface="楷体" pitchFamily="49" charset="-122"/>
                <a:ea typeface="楷体" pitchFamily="49" charset="-122"/>
                <a:cs typeface="Times New Roman" pitchFamily="18" charset="0"/>
              </a:rPr>
              <a:t>【</a:t>
            </a:r>
            <a:r>
              <a:rPr lang="en-US" altLang="zh-CN" sz="2000" dirty="0">
                <a:solidFill>
                  <a:srgbClr val="FF0000"/>
                </a:solidFill>
                <a:ea typeface="楷体" pitchFamily="49" charset="-122"/>
                <a:cs typeface="Times New Roman" pitchFamily="18" charset="0"/>
              </a:rPr>
              <a:t>2</a:t>
            </a:r>
            <a:r>
              <a:rPr lang="en-US" altLang="zh-CN" sz="2000" dirty="0">
                <a:solidFill>
                  <a:srgbClr val="FF0000"/>
                </a:solidFill>
                <a:latin typeface="楷体" pitchFamily="49" charset="-122"/>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考虑下列两段描述，这两段描述均不能满足算法的特性，试问它们违反了哪些特性？</a:t>
            </a:r>
          </a:p>
        </p:txBody>
      </p:sp>
      <p:sp>
        <p:nvSpPr>
          <p:cNvPr id="3" name="Text Box 2"/>
          <p:cNvSpPr txBox="1">
            <a:spLocks noChangeArrowheads="1"/>
          </p:cNvSpPr>
          <p:nvPr/>
        </p:nvSpPr>
        <p:spPr bwMode="auto">
          <a:xfrm>
            <a:off x="1071538" y="2331807"/>
            <a:ext cx="3286148" cy="2240201"/>
          </a:xfrm>
          <a:prstGeom prst="rect">
            <a:avLst/>
          </a:prstGeom>
          <a:solidFill>
            <a:schemeClr val="bg1"/>
          </a:solidFill>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80000"/>
              </a:lnSpc>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0000FF"/>
                </a:solidFill>
                <a:latin typeface="Consolas" pitchFamily="49" charset="0"/>
                <a:ea typeface="楷体" pitchFamily="49" charset="-122"/>
                <a:cs typeface="Consolas" pitchFamily="49" charset="0"/>
              </a:rPr>
              <a:t>exam1</a:t>
            </a:r>
            <a:r>
              <a:rPr lang="en-US" altLang="zh-CN" sz="1800" dirty="0">
                <a:solidFill>
                  <a:srgbClr val="0000FF"/>
                </a:solidFill>
                <a:latin typeface="Consolas" pitchFamily="49" charset="0"/>
                <a:ea typeface="楷体" pitchFamily="49" charset="-122"/>
                <a:cs typeface="Consolas" pitchFamily="49" charset="0"/>
              </a:rPr>
              <a:t>() </a:t>
            </a:r>
          </a:p>
          <a:p>
            <a:pPr algn="just">
              <a:lnSpc>
                <a:spcPct val="80000"/>
              </a:lnSpc>
            </a:pPr>
            <a:r>
              <a:rPr lang="en-US" altLang="zh-CN" sz="1800">
                <a:solidFill>
                  <a:srgbClr val="0000FF"/>
                </a:solidFill>
                <a:latin typeface="Consolas" pitchFamily="49" charset="0"/>
                <a:ea typeface="楷体" pitchFamily="49" charset="-122"/>
                <a:cs typeface="Consolas" pitchFamily="49" charset="0"/>
              </a:rPr>
              <a:t>{  int  </a:t>
            </a:r>
            <a:r>
              <a:rPr lang="en-US" altLang="zh-CN" sz="1800" dirty="0">
                <a:solidFill>
                  <a:srgbClr val="0000FF"/>
                </a:solidFill>
                <a:latin typeface="Consolas" pitchFamily="49" charset="0"/>
                <a:ea typeface="楷体" pitchFamily="49" charset="-122"/>
                <a:cs typeface="Consolas" pitchFamily="49" charset="0"/>
              </a:rPr>
              <a:t>n</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p>
          <a:p>
            <a:pPr algn="just">
              <a:lnSpc>
                <a:spcPct val="80000"/>
              </a:lnSpc>
            </a:pPr>
            <a:r>
              <a:rPr lang="en-US" altLang="zh-CN" sz="1800">
                <a:solidFill>
                  <a:srgbClr val="0000FF"/>
                </a:solidFill>
                <a:latin typeface="Consolas" pitchFamily="49" charset="0"/>
                <a:ea typeface="楷体" pitchFamily="49" charset="-122"/>
                <a:cs typeface="Consolas" pitchFamily="49" charset="0"/>
              </a:rPr>
              <a:t>   while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n%2</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0)    </a:t>
            </a:r>
          </a:p>
          <a:p>
            <a:pPr algn="just">
              <a:lnSpc>
                <a:spcPct val="80000"/>
              </a:lnSpc>
            </a:pPr>
            <a:r>
              <a:rPr lang="en-US" altLang="zh-CN" sz="180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n</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n+2</a:t>
            </a:r>
            <a:r>
              <a:rPr lang="en-US" altLang="zh-CN" sz="1800" dirty="0">
                <a:solidFill>
                  <a:srgbClr val="0000FF"/>
                </a:solidFill>
                <a:latin typeface="Consolas" pitchFamily="49" charset="0"/>
                <a:ea typeface="楷体" pitchFamily="49" charset="-122"/>
                <a:cs typeface="Consolas" pitchFamily="49" charset="0"/>
              </a:rPr>
              <a:t>; </a:t>
            </a:r>
          </a:p>
          <a:p>
            <a:pPr algn="just">
              <a:lnSpc>
                <a:spcPct val="80000"/>
              </a:lnSpc>
            </a:pPr>
            <a:r>
              <a:rPr lang="en-US" altLang="zh-CN" sz="1800">
                <a:solidFill>
                  <a:srgbClr val="0000FF"/>
                </a:solidFill>
                <a:latin typeface="Consolas" pitchFamily="49" charset="0"/>
                <a:ea typeface="楷体" pitchFamily="49" charset="-122"/>
                <a:cs typeface="Consolas" pitchFamily="49" charset="0"/>
              </a:rPr>
              <a:t>   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pPr algn="just">
              <a:lnSpc>
                <a:spcPct val="80000"/>
              </a:lnSpc>
            </a:pPr>
            <a:r>
              <a:rPr lang="en-US" altLang="zh-CN" sz="1800" dirty="0">
                <a:solidFill>
                  <a:srgbClr val="0000FF"/>
                </a:solidFill>
                <a:latin typeface="Consolas" pitchFamily="49" charset="0"/>
                <a:ea typeface="楷体" pitchFamily="49" charset="-122"/>
                <a:cs typeface="Consolas" pitchFamily="49" charset="0"/>
              </a:rPr>
              <a:t>}</a:t>
            </a:r>
          </a:p>
        </p:txBody>
      </p:sp>
      <p:sp>
        <p:nvSpPr>
          <p:cNvPr id="4" name="右大括号 3"/>
          <p:cNvSpPr/>
          <p:nvPr/>
        </p:nvSpPr>
        <p:spPr>
          <a:xfrm>
            <a:off x="4500562" y="2403245"/>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72000" y="2831873"/>
            <a:ext cx="3357586" cy="746230"/>
          </a:xfrm>
          <a:prstGeom prst="rect">
            <a:avLst/>
          </a:prstGeom>
          <a:noFill/>
        </p:spPr>
        <p:txBody>
          <a:bodyPr wrap="square" rtlCol="0">
            <a:spAutoFit/>
          </a:bodyPr>
          <a:lstStyle/>
          <a:p>
            <a:r>
              <a:rPr lang="zh-CN" altLang="en-US" sz="2000" dirty="0">
                <a:solidFill>
                  <a:srgbClr val="0000FF"/>
                </a:solidFill>
                <a:latin typeface="Consolas" pitchFamily="49" charset="0"/>
                <a:ea typeface="仿宋" pitchFamily="49" charset="-122"/>
                <a:cs typeface="Consolas" pitchFamily="49" charset="0"/>
              </a:rPr>
              <a:t>其中有一个死循环，违反了算法的有穷性特性。</a:t>
            </a:r>
          </a:p>
        </p:txBody>
      </p:sp>
      <p:sp>
        <p:nvSpPr>
          <p:cNvPr id="6" name="TextBox 5"/>
          <p:cNvSpPr txBox="1"/>
          <p:nvPr/>
        </p:nvSpPr>
        <p:spPr>
          <a:xfrm>
            <a:off x="785786" y="1592564"/>
            <a:ext cx="2571768" cy="407676"/>
          </a:xfrm>
          <a:prstGeom prst="rect">
            <a:avLst/>
          </a:prstGeom>
          <a:noFill/>
        </p:spPr>
        <p:txBody>
          <a:bodyPr wrap="square" rtlCol="0">
            <a:spAutoFit/>
          </a:bodyPr>
          <a:lstStyle/>
          <a:p>
            <a:r>
              <a:rPr lang="zh-CN" altLang="en-US" sz="2000" dirty="0">
                <a:solidFill>
                  <a:srgbClr val="3333FF"/>
                </a:solidFill>
                <a:latin typeface="Consolas" pitchFamily="49" charset="0"/>
                <a:ea typeface="楷体" pitchFamily="49" charset="-122"/>
                <a:cs typeface="Consolas" pitchFamily="49" charset="0"/>
              </a:rPr>
              <a:t>（</a:t>
            </a:r>
            <a:r>
              <a:rPr lang="en-US" altLang="zh-CN" sz="2000" dirty="0">
                <a:solidFill>
                  <a:srgbClr val="3333FF"/>
                </a:solidFill>
                <a:latin typeface="Consolas" pitchFamily="49" charset="0"/>
                <a:ea typeface="楷体" pitchFamily="49" charset="-122"/>
                <a:cs typeface="Consolas" pitchFamily="49" charset="0"/>
              </a:rPr>
              <a:t>1</a:t>
            </a:r>
            <a:r>
              <a:rPr lang="zh-CN" altLang="en-US" sz="2000" dirty="0">
                <a:solidFill>
                  <a:srgbClr val="3333FF"/>
                </a:solidFill>
                <a:latin typeface="Consolas" pitchFamily="49" charset="0"/>
                <a:ea typeface="楷体" pitchFamily="49" charset="-122"/>
                <a:cs typeface="Consolas" pitchFamily="49" charset="0"/>
              </a:rPr>
              <a:t>）描述一</a:t>
            </a:r>
          </a:p>
        </p:txBody>
      </p:sp>
      <p:sp>
        <p:nvSpPr>
          <p:cNvPr id="8" name="灯片编号占位符 7"/>
          <p:cNvSpPr>
            <a:spLocks noGrp="1"/>
          </p:cNvSpPr>
          <p:nvPr>
            <p:ph type="sldNum" sz="quarter" idx="12"/>
          </p:nvPr>
        </p:nvSpPr>
        <p:spPr/>
        <p:txBody>
          <a:bodyPr/>
          <a:lstStyle/>
          <a:p>
            <a:fld id="{9EB82ADC-86F9-4083-A975-DECCCA18E059}" type="slidenum">
              <a:rPr lang="en-US" altLang="zh-CN" smtClean="0"/>
              <a:pPr/>
              <a:t>4</a:t>
            </a:fld>
            <a:r>
              <a:rPr lang="en-US" altLang="zh-CN"/>
              <a:t>/23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57159" y="714356"/>
            <a:ext cx="8572560" cy="414137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tIns="144000">
            <a:spAutoFit/>
          </a:bodyPr>
          <a:lstStyle/>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ListDelete</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&amp;e)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int j;</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if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&lt;1 ||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&gt;L-&gt;length)	</a:t>
            </a: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参数错误时返回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false;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将顺序表逻辑序号转化为物理序号</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e=L-&gt;data[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FF00FF"/>
                </a:solidFill>
                <a:latin typeface="Consolas" pitchFamily="49" charset="0"/>
                <a:ea typeface="仿宋" pitchFamily="49" charset="-122"/>
                <a:cs typeface="Consolas" pitchFamily="49" charset="0"/>
              </a:rPr>
              <a:t>   for (j=</a:t>
            </a:r>
            <a:r>
              <a:rPr kumimoji="1" lang="en-US" altLang="zh-CN" sz="1800" dirty="0" err="1">
                <a:solidFill>
                  <a:srgbClr val="FF00FF"/>
                </a:solidFill>
                <a:latin typeface="Consolas" pitchFamily="49" charset="0"/>
                <a:ea typeface="仿宋" pitchFamily="49" charset="-122"/>
                <a:cs typeface="Consolas" pitchFamily="49" charset="0"/>
              </a:rPr>
              <a:t>i;j</a:t>
            </a:r>
            <a:r>
              <a:rPr kumimoji="1" lang="en-US" altLang="zh-CN" sz="1800" dirty="0">
                <a:solidFill>
                  <a:srgbClr val="FF00FF"/>
                </a:solidFill>
                <a:latin typeface="Consolas" pitchFamily="49" charset="0"/>
                <a:ea typeface="仿宋" pitchFamily="49" charset="-122"/>
                <a:cs typeface="Consolas" pitchFamily="49" charset="0"/>
              </a:rPr>
              <a:t>&lt;L-&gt;length-1;j++)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data[</a:t>
            </a:r>
            <a:r>
              <a:rPr kumimoji="1" lang="en-US" altLang="zh-CN" sz="1800" dirty="0" err="1">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..n-1]</a:t>
            </a:r>
            <a:r>
              <a:rPr kumimoji="1" lang="zh-CN" altLang="en-US" sz="1800" dirty="0">
                <a:solidFill>
                  <a:srgbClr val="00B0F0"/>
                </a:solidFill>
                <a:latin typeface="Consolas" pitchFamily="49" charset="0"/>
                <a:ea typeface="仿宋" pitchFamily="49" charset="-122"/>
                <a:cs typeface="Consolas" pitchFamily="49" charset="0"/>
              </a:rPr>
              <a:t>元素前移</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L-&gt;data[j]=L-&gt;data[</a:t>
            </a:r>
            <a:r>
              <a:rPr kumimoji="1" lang="en-US" altLang="zh-CN" sz="1800" dirty="0" err="1">
                <a:solidFill>
                  <a:srgbClr val="FF00FF"/>
                </a:solidFill>
                <a:latin typeface="Consolas" pitchFamily="49" charset="0"/>
                <a:ea typeface="仿宋" pitchFamily="49" charset="-122"/>
                <a:cs typeface="Consolas" pitchFamily="49" charset="0"/>
              </a:rPr>
              <a:t>j+1</a:t>
            </a:r>
            <a:r>
              <a:rPr kumimoji="1" lang="en-US" altLang="zh-CN" sz="1800" dirty="0">
                <a:solidFill>
                  <a:srgbClr val="FF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L-&gt;length--;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顺序表长度减</a:t>
            </a:r>
            <a:r>
              <a:rPr kumimoji="1" lang="en-US" altLang="zh-CN" sz="1800" dirty="0">
                <a:solidFill>
                  <a:srgbClr val="00B0F0"/>
                </a:solidFill>
                <a:latin typeface="Consolas" pitchFamily="49" charset="0"/>
                <a:ea typeface="仿宋" pitchFamily="49" charset="-122"/>
                <a:cs typeface="Consolas" pitchFamily="49" charset="0"/>
              </a:rPr>
              <a:t>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return true;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成功删除返回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a:t>
            </a:r>
          </a:p>
        </p:txBody>
      </p:sp>
      <p:sp>
        <p:nvSpPr>
          <p:cNvPr id="3" name="TextBox 2"/>
          <p:cNvSpPr txBox="1"/>
          <p:nvPr/>
        </p:nvSpPr>
        <p:spPr>
          <a:xfrm>
            <a:off x="571472" y="142852"/>
            <a:ext cx="2714644" cy="400110"/>
          </a:xfrm>
          <a:prstGeom prst="rect">
            <a:avLst/>
          </a:prstGeom>
          <a:noFill/>
        </p:spPr>
        <p:txBody>
          <a:bodyPr wrap="square" rtlCol="0">
            <a:spAutoFit/>
          </a:bodyPr>
          <a:lstStyle/>
          <a:p>
            <a:pPr algn="l"/>
            <a:r>
              <a:rPr lang="zh-CN" altLang="en-US">
                <a:latin typeface="Consolas" pitchFamily="49" charset="0"/>
                <a:ea typeface="楷体" pitchFamily="49" charset="-122"/>
                <a:cs typeface="Consolas" pitchFamily="49" charset="0"/>
              </a:rPr>
              <a:t>删除算法如下：</a:t>
            </a:r>
          </a:p>
        </p:txBody>
      </p:sp>
      <p:grpSp>
        <p:nvGrpSpPr>
          <p:cNvPr id="6" name="组合 5"/>
          <p:cNvGrpSpPr/>
          <p:nvPr/>
        </p:nvGrpSpPr>
        <p:grpSpPr>
          <a:xfrm>
            <a:off x="1142976" y="5000636"/>
            <a:ext cx="5857916" cy="857256"/>
            <a:chOff x="1357290" y="5143512"/>
            <a:chExt cx="5857916" cy="857256"/>
          </a:xfrm>
        </p:grpSpPr>
        <p:sp>
          <p:nvSpPr>
            <p:cNvPr id="7" name="Rectangle 6"/>
            <p:cNvSpPr>
              <a:spLocks noChangeArrowheads="1"/>
            </p:cNvSpPr>
            <p:nvPr/>
          </p:nvSpPr>
          <p:spPr bwMode="auto">
            <a:xfrm>
              <a:off x="135729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itchFamily="49" charset="0"/>
                  <a:cs typeface="Consolas" pitchFamily="49" charset="0"/>
                </a:rPr>
                <a:t>a</a:t>
              </a:r>
              <a:r>
                <a:rPr lang="en-US" altLang="zh-CN" baseline="-25000" dirty="0" err="1">
                  <a:solidFill>
                    <a:srgbClr val="3333FF"/>
                  </a:solidFill>
                  <a:latin typeface="Consolas" pitchFamily="49" charset="0"/>
                  <a:cs typeface="Consolas" pitchFamily="49" charset="0"/>
                </a:rPr>
                <a:t>1</a:t>
              </a:r>
              <a:endParaRPr lang="en-US" altLang="zh-CN" baseline="-25000" dirty="0">
                <a:solidFill>
                  <a:srgbClr val="3333FF"/>
                </a:solidFill>
                <a:latin typeface="Consolas" pitchFamily="49" charset="0"/>
                <a:cs typeface="Consolas" pitchFamily="49" charset="0"/>
              </a:endParaRPr>
            </a:p>
          </p:txBody>
        </p:sp>
        <p:sp>
          <p:nvSpPr>
            <p:cNvPr id="8" name="Rectangle 7"/>
            <p:cNvSpPr>
              <a:spLocks noChangeArrowheads="1"/>
            </p:cNvSpPr>
            <p:nvPr/>
          </p:nvSpPr>
          <p:spPr bwMode="auto">
            <a:xfrm>
              <a:off x="189862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baseline="-25000">
                  <a:solidFill>
                    <a:srgbClr val="3333FF"/>
                  </a:solidFill>
                  <a:latin typeface="Consolas" pitchFamily="49" charset="0"/>
                  <a:cs typeface="Consolas" pitchFamily="49" charset="0"/>
                </a:rPr>
                <a:t>2</a:t>
              </a:r>
            </a:p>
          </p:txBody>
        </p:sp>
        <p:sp>
          <p:nvSpPr>
            <p:cNvPr id="9" name="Rectangle 8"/>
            <p:cNvSpPr>
              <a:spLocks noChangeArrowheads="1"/>
            </p:cNvSpPr>
            <p:nvPr/>
          </p:nvSpPr>
          <p:spPr bwMode="auto">
            <a:xfrm>
              <a:off x="243837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10" name="Rectangle 9"/>
            <p:cNvSpPr>
              <a:spLocks noChangeArrowheads="1"/>
            </p:cNvSpPr>
            <p:nvPr/>
          </p:nvSpPr>
          <p:spPr bwMode="auto">
            <a:xfrm>
              <a:off x="2979715"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p>
          </p:txBody>
        </p:sp>
        <p:sp>
          <p:nvSpPr>
            <p:cNvPr id="11" name="Rectangle 10"/>
            <p:cNvSpPr>
              <a:spLocks noChangeArrowheads="1"/>
            </p:cNvSpPr>
            <p:nvPr/>
          </p:nvSpPr>
          <p:spPr bwMode="auto">
            <a:xfrm>
              <a:off x="4040402" y="5568968"/>
              <a:ext cx="124597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12" name="Rectangle 11"/>
            <p:cNvSpPr>
              <a:spLocks noChangeArrowheads="1"/>
            </p:cNvSpPr>
            <p:nvPr/>
          </p:nvSpPr>
          <p:spPr bwMode="auto">
            <a:xfrm>
              <a:off x="5285017"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3" name="Rectangle 12"/>
            <p:cNvSpPr>
              <a:spLocks noChangeArrowheads="1"/>
            </p:cNvSpPr>
            <p:nvPr/>
          </p:nvSpPr>
          <p:spPr bwMode="auto">
            <a:xfrm>
              <a:off x="5846781" y="5568968"/>
              <a:ext cx="1368425"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mj-ea"/>
                  <a:ea typeface="+mj-ea"/>
                  <a:cs typeface="Consolas" pitchFamily="49" charset="0"/>
                </a:rPr>
                <a:t>…</a:t>
              </a:r>
            </a:p>
          </p:txBody>
        </p:sp>
        <p:sp>
          <p:nvSpPr>
            <p:cNvPr id="14" name="Rectangle 9"/>
            <p:cNvSpPr>
              <a:spLocks noChangeArrowheads="1"/>
            </p:cNvSpPr>
            <p:nvPr/>
          </p:nvSpPr>
          <p:spPr bwMode="auto">
            <a:xfrm>
              <a:off x="3500430" y="556896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15" name="TextBox 14"/>
            <p:cNvSpPr txBox="1"/>
            <p:nvPr/>
          </p:nvSpPr>
          <p:spPr>
            <a:xfrm>
              <a:off x="3071802" y="5143512"/>
              <a:ext cx="357190" cy="400110"/>
            </a:xfrm>
            <a:prstGeom prst="rect">
              <a:avLst/>
            </a:prstGeom>
            <a:noFill/>
          </p:spPr>
          <p:txBody>
            <a:bodyPr wrap="square" rtlCol="0">
              <a:spAutoFit/>
            </a:bodyPr>
            <a:lstStyle/>
            <a:p>
              <a:r>
                <a:rPr lang="en-US" altLang="zh-CN" i="1">
                  <a:latin typeface="Consolas" pitchFamily="49" charset="0"/>
                  <a:cs typeface="Consolas" pitchFamily="49" charset="0"/>
                </a:rPr>
                <a:t>i</a:t>
              </a:r>
              <a:endParaRPr lang="zh-CN" altLang="en-US" i="1">
                <a:latin typeface="Consolas" pitchFamily="49" charset="0"/>
                <a:cs typeface="Consolas" pitchFamily="49" charset="0"/>
              </a:endParaRPr>
            </a:p>
          </p:txBody>
        </p:sp>
      </p:grpSp>
      <p:sp>
        <p:nvSpPr>
          <p:cNvPr id="16" name="上弧形箭头 15"/>
          <p:cNvSpPr/>
          <p:nvPr/>
        </p:nvSpPr>
        <p:spPr>
          <a:xfrm rot="10800000">
            <a:off x="3000364"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18" name="Rectangle 11"/>
          <p:cNvSpPr>
            <a:spLocks noChangeArrowheads="1"/>
          </p:cNvSpPr>
          <p:nvPr/>
        </p:nvSpPr>
        <p:spPr bwMode="auto">
          <a:xfrm>
            <a:off x="4580374"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n</a:t>
            </a:r>
          </a:p>
        </p:txBody>
      </p:sp>
      <p:sp>
        <p:nvSpPr>
          <p:cNvPr id="19" name="Rectangle 9"/>
          <p:cNvSpPr>
            <a:spLocks noChangeArrowheads="1"/>
          </p:cNvSpPr>
          <p:nvPr/>
        </p:nvSpPr>
        <p:spPr bwMode="auto">
          <a:xfrm>
            <a:off x="2754518"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+1</a:t>
            </a:r>
          </a:p>
        </p:txBody>
      </p:sp>
      <p:sp>
        <p:nvSpPr>
          <p:cNvPr id="20" name="Rectangle 9"/>
          <p:cNvSpPr>
            <a:spLocks noChangeArrowheads="1"/>
          </p:cNvSpPr>
          <p:nvPr/>
        </p:nvSpPr>
        <p:spPr bwMode="auto">
          <a:xfrm>
            <a:off x="3293730" y="54292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Consolas" pitchFamily="49" charset="0"/>
                <a:cs typeface="Consolas" pitchFamily="49" charset="0"/>
              </a:rPr>
              <a:t>a</a:t>
            </a:r>
            <a:r>
              <a:rPr lang="en-US" altLang="zh-CN" i="1" baseline="-25000">
                <a:solidFill>
                  <a:srgbClr val="3333FF"/>
                </a:solidFill>
                <a:latin typeface="Consolas" pitchFamily="49" charset="0"/>
                <a:cs typeface="Consolas" pitchFamily="49" charset="0"/>
              </a:rPr>
              <a:t>i</a:t>
            </a:r>
            <a:r>
              <a:rPr lang="en-US" altLang="zh-CN" baseline="-25000">
                <a:solidFill>
                  <a:srgbClr val="3333FF"/>
                </a:solidFill>
                <a:latin typeface="Consolas" pitchFamily="49" charset="0"/>
                <a:cs typeface="Consolas" pitchFamily="49" charset="0"/>
              </a:rPr>
              <a:t>+2</a:t>
            </a:r>
          </a:p>
        </p:txBody>
      </p:sp>
      <p:sp>
        <p:nvSpPr>
          <p:cNvPr id="21" name="上弧形箭头 20"/>
          <p:cNvSpPr/>
          <p:nvPr/>
        </p:nvSpPr>
        <p:spPr>
          <a:xfrm rot="10800000">
            <a:off x="3571868"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2" name="上弧形箭头 21"/>
          <p:cNvSpPr/>
          <p:nvPr/>
        </p:nvSpPr>
        <p:spPr>
          <a:xfrm rot="10800000">
            <a:off x="4929191"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down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0"/>
                            </p:stCondLst>
                            <p:childTnLst>
                              <p:par>
                                <p:cTn id="35" presetID="22" presetClass="exit" presetSubtype="4" fill="hold" grpId="1" nodeType="afterEffect">
                                  <p:stCondLst>
                                    <p:cond delay="0"/>
                                  </p:stCondLst>
                                  <p:childTnLst>
                                    <p:animEffect transition="out" filter="wipe(down)">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strips(down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par>
                          <p:cTn id="47" fill="hold">
                            <p:stCondLst>
                              <p:cond delay="0"/>
                            </p:stCondLst>
                            <p:childTnLst>
                              <p:par>
                                <p:cTn id="48" presetID="22" presetClass="exit" presetSubtype="4" fill="hold" grpId="1" nodeType="afterEffect">
                                  <p:stCondLst>
                                    <p:cond delay="0"/>
                                  </p:stCondLst>
                                  <p:childTnLst>
                                    <p:animEffect transition="out" filter="wipe(down)">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strips(downLef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par>
                          <p:cTn id="60" fill="hold">
                            <p:stCondLst>
                              <p:cond delay="0"/>
                            </p:stCondLst>
                            <p:childTnLst>
                              <p:par>
                                <p:cTn id="61" presetID="22" presetClass="exit" presetSubtype="4" fill="hold" grpId="1" nodeType="afterEffect">
                                  <p:stCondLst>
                                    <p:cond delay="0"/>
                                  </p:stCondLst>
                                  <p:childTnLst>
                                    <p:animEffect transition="out" filter="wipe(down)">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3555">
                                            <p:txEl>
                                              <p:pRg st="8" end="8"/>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animBg="1"/>
      <p:bldP spid="19" grpId="0" animBg="1"/>
      <p:bldP spid="20" grpId="0" animBg="1"/>
      <p:bldP spid="21" grpId="0" animBg="1"/>
      <p:bldP spid="21" grpId="1" animBg="1"/>
      <p:bldP spid="22" grpId="0" animBg="1"/>
      <p:bldP spid="2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28596" y="1071546"/>
            <a:ext cx="8218488" cy="523220"/>
          </a:xfrm>
          <a:prstGeom prst="rect">
            <a:avLst/>
          </a:prstGeom>
          <a:noFill/>
          <a:ln w="9525">
            <a:noFill/>
            <a:miter lim="800000"/>
            <a:headEnd/>
            <a:tailEnd/>
          </a:ln>
          <a:effectLst/>
        </p:spPr>
        <p:txBody>
          <a:bodyPr>
            <a:spAutoFit/>
          </a:bodyPr>
          <a:lstStyle/>
          <a:p>
            <a:pPr algn="l">
              <a:lnSpc>
                <a:spcPct val="140000"/>
              </a:lnSpc>
              <a:spcBef>
                <a:spcPct val="50000"/>
              </a:spcBef>
            </a:pPr>
            <a:r>
              <a:rPr kumimoji="1" lang="zh-CN" altLang="en-US">
                <a:latin typeface="Consolas" pitchFamily="49" charset="0"/>
                <a:ea typeface="楷体" pitchFamily="49" charset="-122"/>
                <a:cs typeface="Consolas" pitchFamily="49" charset="0"/>
              </a:rPr>
              <a:t>对于</a:t>
            </a:r>
            <a:r>
              <a:rPr kumimoji="1" lang="zh-CN" altLang="en-US" dirty="0">
                <a:latin typeface="Consolas" pitchFamily="49" charset="0"/>
                <a:ea typeface="楷体" pitchFamily="49" charset="-122"/>
                <a:cs typeface="Consolas" pitchFamily="49" charset="0"/>
              </a:rPr>
              <a:t>本</a:t>
            </a:r>
            <a:r>
              <a:rPr kumimoji="1" lang="zh-CN" altLang="en-US">
                <a:latin typeface="Consolas" pitchFamily="49" charset="0"/>
                <a:ea typeface="楷体" pitchFamily="49" charset="-122"/>
                <a:cs typeface="Consolas" pitchFamily="49" charset="0"/>
              </a:rPr>
              <a:t>算法来说，元素</a:t>
            </a:r>
            <a:r>
              <a:rPr kumimoji="1" lang="zh-CN" altLang="en-US" dirty="0">
                <a:latin typeface="Consolas" pitchFamily="49" charset="0"/>
                <a:ea typeface="楷体" pitchFamily="49" charset="-122"/>
                <a:cs typeface="Consolas" pitchFamily="49" charset="0"/>
              </a:rPr>
              <a:t>移动的次数也与表长</a:t>
            </a:r>
            <a:r>
              <a:rPr kumimoji="1" lang="en-US" altLang="zh-CN" i="1"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和删除元素的位置</a:t>
            </a:r>
            <a:r>
              <a:rPr kumimoji="1" lang="en-US" altLang="zh-CN" i="1" dirty="0" err="1">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有关：　　</a:t>
            </a:r>
          </a:p>
        </p:txBody>
      </p:sp>
      <p:sp>
        <p:nvSpPr>
          <p:cNvPr id="71684" name="Text Box 4"/>
          <p:cNvSpPr txBox="1">
            <a:spLocks noChangeArrowheads="1"/>
          </p:cNvSpPr>
          <p:nvPr/>
        </p:nvSpPr>
        <p:spPr bwMode="auto">
          <a:xfrm>
            <a:off x="2879725" y="4973638"/>
            <a:ext cx="184731" cy="400110"/>
          </a:xfrm>
          <a:prstGeom prst="rect">
            <a:avLst/>
          </a:prstGeom>
          <a:noFill/>
          <a:ln w="9525">
            <a:noFill/>
            <a:miter lim="800000"/>
            <a:headEnd/>
            <a:tailEnd/>
          </a:ln>
          <a:effectLst/>
        </p:spPr>
        <p:txBody>
          <a:bodyPr wrap="none">
            <a:spAutoFit/>
          </a:bodyPr>
          <a:lstStyle/>
          <a:p>
            <a:pPr algn="l"/>
            <a:endParaRPr kumimoji="1" lang="zh-CN" altLang="zh-CN" b="0">
              <a:solidFill>
                <a:schemeClr val="tx1"/>
              </a:solidFill>
              <a:latin typeface="Consolas" pitchFamily="49" charset="0"/>
              <a:ea typeface="宋体" pitchFamily="2" charset="-122"/>
              <a:cs typeface="Consolas" pitchFamily="49" charset="0"/>
            </a:endParaRPr>
          </a:p>
        </p:txBody>
      </p:sp>
      <p:sp>
        <p:nvSpPr>
          <p:cNvPr id="10" name="TextBox 9"/>
          <p:cNvSpPr txBox="1"/>
          <p:nvPr/>
        </p:nvSpPr>
        <p:spPr>
          <a:xfrm>
            <a:off x="928662" y="1819470"/>
            <a:ext cx="4429156" cy="523220"/>
          </a:xfrm>
          <a:prstGeom prst="rect">
            <a:avLst/>
          </a:prstGeom>
          <a:noFill/>
        </p:spPr>
        <p:txBody>
          <a:bodyPr wrap="square" rtlCol="0">
            <a:spAutoFit/>
          </a:bodyPr>
          <a:lstStyle/>
          <a:p>
            <a:pPr marL="457200" indent="-457200" algn="l">
              <a:lnSpc>
                <a:spcPct val="140000"/>
              </a:lnSpc>
              <a:buBlip>
                <a:blip r:embed="rId2"/>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a:t>
            </a:r>
            <a:r>
              <a:rPr kumimoji="1" lang="en-US" altLang="zh-CN" i="1">
                <a:latin typeface="Consolas" pitchFamily="49" charset="0"/>
                <a:ea typeface="楷体" pitchFamily="49" charset="-122"/>
                <a:cs typeface="Consolas" pitchFamily="49" charset="0"/>
              </a:rPr>
              <a:t>n</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次数为</a:t>
            </a:r>
            <a:r>
              <a:rPr kumimoji="1" lang="en-US" altLang="zh-CN" dirty="0">
                <a:latin typeface="Consolas" pitchFamily="49" charset="0"/>
                <a:ea typeface="楷体" pitchFamily="49" charset="-122"/>
                <a:cs typeface="Consolas" pitchFamily="49" charset="0"/>
              </a:rPr>
              <a:t>0</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11" name="TextBox 10"/>
          <p:cNvSpPr txBox="1"/>
          <p:nvPr/>
        </p:nvSpPr>
        <p:spPr>
          <a:xfrm>
            <a:off x="928662" y="2428868"/>
            <a:ext cx="4286280" cy="400110"/>
          </a:xfrm>
          <a:prstGeom prst="rect">
            <a:avLst/>
          </a:prstGeom>
          <a:noFill/>
        </p:spPr>
        <p:txBody>
          <a:bodyPr wrap="square" rtlCol="0">
            <a:spAutoFit/>
          </a:bodyPr>
          <a:lstStyle/>
          <a:p>
            <a:pPr marL="457200" indent="-457200" algn="l">
              <a:buBlip>
                <a:blip r:embed="rId2"/>
              </a:buBlip>
            </a:pPr>
            <a:r>
              <a:rPr kumimoji="1" lang="zh-CN" altLang="en-US" dirty="0">
                <a:latin typeface="Consolas" pitchFamily="49" charset="0"/>
                <a:ea typeface="楷体" pitchFamily="49" charset="-122"/>
                <a:cs typeface="Consolas" pitchFamily="49" charset="0"/>
              </a:rPr>
              <a:t>当</a:t>
            </a:r>
            <a:r>
              <a:rPr kumimoji="1" lang="en-US" altLang="zh-CN" i="1" err="1">
                <a:latin typeface="Consolas" pitchFamily="49" charset="0"/>
                <a:ea typeface="楷体" pitchFamily="49" charset="-122"/>
                <a:cs typeface="Consolas" pitchFamily="49" charset="0"/>
              </a:rPr>
              <a:t>i</a:t>
            </a:r>
            <a:r>
              <a:rPr kumimoji="1" lang="en-US" altLang="zh-CN">
                <a:latin typeface="Consolas" pitchFamily="49" charset="0"/>
                <a:ea typeface="楷体" pitchFamily="49" charset="-122"/>
                <a:cs typeface="Consolas" pitchFamily="49" charset="0"/>
              </a:rPr>
              <a:t>=1</a:t>
            </a:r>
            <a:r>
              <a:rPr kumimoji="1" lang="zh-CN" altLang="en-US">
                <a:latin typeface="Consolas" pitchFamily="49" charset="0"/>
                <a:ea typeface="楷体" pitchFamily="49" charset="-122"/>
                <a:cs typeface="Consolas" pitchFamily="49" charset="0"/>
              </a:rPr>
              <a:t>时，移动</a:t>
            </a:r>
            <a:r>
              <a:rPr kumimoji="1" lang="zh-CN" altLang="en-US" dirty="0">
                <a:latin typeface="Consolas" pitchFamily="49" charset="0"/>
                <a:ea typeface="楷体" pitchFamily="49" charset="-122"/>
                <a:cs typeface="Consolas" pitchFamily="49" charset="0"/>
              </a:rPr>
              <a:t>次数为</a:t>
            </a:r>
            <a:r>
              <a:rPr kumimoji="1" lang="en-US" altLang="zh-CN" i="1" dirty="0">
                <a:latin typeface="Consolas" pitchFamily="49" charset="0"/>
                <a:ea typeface="楷体" pitchFamily="49" charset="-122"/>
                <a:cs typeface="Consolas" pitchFamily="49" charset="0"/>
              </a:rPr>
              <a:t>n</a:t>
            </a:r>
            <a:r>
              <a:rPr kumimoji="1" lang="en-US" altLang="zh-CN" dirty="0">
                <a:latin typeface="Consolas" pitchFamily="49" charset="0"/>
                <a:ea typeface="+mn-ea"/>
                <a:cs typeface="Consolas" pitchFamily="49" charset="0"/>
              </a:rPr>
              <a:t>-</a:t>
            </a:r>
            <a:r>
              <a:rPr kumimoji="1" lang="en-US" altLang="zh-CN" dirty="0">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grpSp>
        <p:nvGrpSpPr>
          <p:cNvPr id="16" name="组合 15"/>
          <p:cNvGrpSpPr/>
          <p:nvPr/>
        </p:nvGrpSpPr>
        <p:grpSpPr>
          <a:xfrm>
            <a:off x="642910" y="2214554"/>
            <a:ext cx="4319588" cy="1468445"/>
            <a:chOff x="785786" y="2357430"/>
            <a:chExt cx="4319588" cy="1468445"/>
          </a:xfrm>
        </p:grpSpPr>
        <p:sp>
          <p:nvSpPr>
            <p:cNvPr id="98309" name="Text Box 5"/>
            <p:cNvSpPr txBox="1">
              <a:spLocks noChangeArrowheads="1"/>
            </p:cNvSpPr>
            <p:nvPr/>
          </p:nvSpPr>
          <p:spPr bwMode="auto">
            <a:xfrm>
              <a:off x="785786" y="3429000"/>
              <a:ext cx="4319588"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华文中宋" pitchFamily="2" charset="-122"/>
                  <a:cs typeface="Consolas" pitchFamily="49" charset="0"/>
                </a:rPr>
                <a:t>删除算法最好时间复杂度为</a:t>
              </a:r>
              <a:r>
                <a:rPr lang="en-US" altLang="zh-CN" sz="2000" dirty="0">
                  <a:latin typeface="Consolas" pitchFamily="49" charset="0"/>
                  <a:ea typeface="华文中宋" pitchFamily="2" charset="-122"/>
                  <a:cs typeface="Consolas" pitchFamily="49" charset="0"/>
                </a:rPr>
                <a:t>O(1)</a:t>
              </a:r>
            </a:p>
          </p:txBody>
        </p:sp>
        <p:cxnSp>
          <p:nvCxnSpPr>
            <p:cNvPr id="13" name="直接箭头连接符 12"/>
            <p:cNvCxnSpPr/>
            <p:nvPr/>
          </p:nvCxnSpPr>
          <p:spPr>
            <a:xfrm rot="5400000" flipH="1" flipV="1">
              <a:off x="1536679" y="2892421"/>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538693" y="2674935"/>
            <a:ext cx="4319587" cy="1039817"/>
            <a:chOff x="4572000" y="2786058"/>
            <a:chExt cx="4319587" cy="1039817"/>
          </a:xfrm>
        </p:grpSpPr>
        <p:sp>
          <p:nvSpPr>
            <p:cNvPr id="98312" name="Text Box 8"/>
            <p:cNvSpPr txBox="1">
              <a:spLocks noChangeArrowheads="1"/>
            </p:cNvSpPr>
            <p:nvPr/>
          </p:nvSpPr>
          <p:spPr bwMode="auto">
            <a:xfrm>
              <a:off x="4572000" y="3429000"/>
              <a:ext cx="4319587" cy="396875"/>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sz="2000" dirty="0">
                  <a:latin typeface="Consolas" pitchFamily="49" charset="0"/>
                  <a:ea typeface="华文中宋" pitchFamily="2" charset="-122"/>
                  <a:cs typeface="Consolas" pitchFamily="49" charset="0"/>
                </a:rPr>
                <a:t>删除算法最坏时间复杂度为</a:t>
              </a:r>
              <a:r>
                <a:rPr lang="en-US" altLang="zh-CN" sz="2000" dirty="0">
                  <a:latin typeface="Consolas" pitchFamily="49" charset="0"/>
                  <a:ea typeface="华文中宋" pitchFamily="2" charset="-122"/>
                  <a:cs typeface="Consolas" pitchFamily="49" charset="0"/>
                </a:rPr>
                <a:t>O(</a:t>
              </a:r>
              <a:r>
                <a:rPr lang="en-US" altLang="zh-CN" sz="2000" i="1" dirty="0">
                  <a:latin typeface="Consolas" pitchFamily="49" charset="0"/>
                  <a:ea typeface="华文中宋" pitchFamily="2" charset="-122"/>
                  <a:cs typeface="Consolas" pitchFamily="49" charset="0"/>
                </a:rPr>
                <a:t>n</a:t>
              </a:r>
              <a:r>
                <a:rPr lang="en-US" altLang="zh-CN" sz="2000" dirty="0">
                  <a:latin typeface="Consolas" pitchFamily="49" charset="0"/>
                  <a:ea typeface="华文中宋" pitchFamily="2" charset="-122"/>
                  <a:cs typeface="Consolas" pitchFamily="49" charset="0"/>
                </a:rPr>
                <a:t>)</a:t>
              </a:r>
            </a:p>
          </p:txBody>
        </p:sp>
        <p:cxnSp>
          <p:nvCxnSpPr>
            <p:cNvPr id="15" name="直接箭头连接符 14"/>
            <p:cNvCxnSpPr/>
            <p:nvPr/>
          </p:nvCxnSpPr>
          <p:spPr>
            <a:xfrm rot="10800000">
              <a:off x="4572000" y="2786058"/>
              <a:ext cx="1500198"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2879725" y="4973638"/>
            <a:ext cx="184731" cy="400110"/>
          </a:xfrm>
          <a:prstGeom prst="rect">
            <a:avLst/>
          </a:prstGeom>
          <a:noFill/>
          <a:ln w="9525">
            <a:noFill/>
            <a:miter lim="800000"/>
            <a:headEnd/>
            <a:tailEnd/>
          </a:ln>
          <a:effectLst/>
        </p:spPr>
        <p:txBody>
          <a:bodyPr wrap="none">
            <a:spAutoFit/>
          </a:bodyPr>
          <a:lstStyle/>
          <a:p>
            <a:pPr algn="l"/>
            <a:endParaRPr kumimoji="1" lang="zh-CN" altLang="zh-CN" b="0">
              <a:solidFill>
                <a:schemeClr val="tx1"/>
              </a:solidFill>
              <a:latin typeface="Consolas" pitchFamily="49" charset="0"/>
              <a:ea typeface="宋体" pitchFamily="2" charset="-122"/>
              <a:cs typeface="Consolas" pitchFamily="49" charset="0"/>
            </a:endParaRPr>
          </a:p>
        </p:txBody>
      </p:sp>
      <p:sp>
        <p:nvSpPr>
          <p:cNvPr id="301063" name="Text Box 7"/>
          <p:cNvSpPr txBox="1">
            <a:spLocks noChangeArrowheads="1"/>
          </p:cNvSpPr>
          <p:nvPr/>
        </p:nvSpPr>
        <p:spPr bwMode="auto">
          <a:xfrm>
            <a:off x="360363" y="117475"/>
            <a:ext cx="6569091" cy="1046440"/>
          </a:xfrm>
          <a:prstGeom prst="rect">
            <a:avLst/>
          </a:prstGeom>
          <a:noFill/>
          <a:ln w="9525">
            <a:noFill/>
            <a:miter lim="800000"/>
            <a:headEnd/>
            <a:tailEnd/>
          </a:ln>
          <a:effectLst/>
        </p:spPr>
        <p:txBody>
          <a:bodyPr wrap="square">
            <a:spAutoFit/>
          </a:bodyPr>
          <a:lstStyle/>
          <a:p>
            <a:pPr algn="l">
              <a:lnSpc>
                <a:spcPct val="130000"/>
              </a:lnSpc>
              <a:spcBef>
                <a:spcPct val="50000"/>
              </a:spcBef>
            </a:pPr>
            <a:r>
              <a:rPr kumimoji="1" lang="zh-CN" altLang="en-US" dirty="0">
                <a:solidFill>
                  <a:srgbClr val="C00000"/>
                </a:solidFill>
                <a:latin typeface="Consolas" pitchFamily="49" charset="0"/>
                <a:ea typeface="微软雅黑" pitchFamily="34" charset="-122"/>
                <a:cs typeface="Consolas" pitchFamily="49" charset="0"/>
              </a:rPr>
              <a:t>平均情况分析：</a:t>
            </a:r>
          </a:p>
          <a:p>
            <a:pPr algn="l">
              <a:lnSpc>
                <a:spcPct val="130000"/>
              </a:lnSpc>
              <a:spcBef>
                <a:spcPct val="50000"/>
              </a:spcBef>
            </a:pPr>
            <a:r>
              <a:rPr kumimoji="1" lang="zh-CN" altLang="en-US" dirty="0">
                <a:latin typeface="Consolas" pitchFamily="49" charset="0"/>
                <a:ea typeface="楷体" pitchFamily="49" charset="-122"/>
                <a:cs typeface="Consolas" pitchFamily="49" charset="0"/>
              </a:rPr>
              <a:t>　　　</a:t>
            </a:r>
            <a:r>
              <a:rPr kumimoji="1" lang="en-US" altLang="zh-CN" i="1" dirty="0" err="1">
                <a:latin typeface="Consolas" pitchFamily="49" charset="0"/>
                <a:ea typeface="楷体" pitchFamily="49" charset="-122"/>
                <a:cs typeface="Consolas" pitchFamily="49" charset="0"/>
              </a:rPr>
              <a:t>a</a:t>
            </a:r>
            <a:r>
              <a:rPr kumimoji="1" lang="en-US" altLang="zh-CN" baseline="-25000" dirty="0" err="1">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　　</a:t>
            </a:r>
            <a:r>
              <a:rPr kumimoji="1" lang="en-US" altLang="zh-CN" i="1" dirty="0" err="1">
                <a:latin typeface="Consolas" pitchFamily="49" charset="0"/>
                <a:ea typeface="楷体" pitchFamily="49" charset="-122"/>
                <a:cs typeface="Consolas" pitchFamily="49" charset="0"/>
              </a:rPr>
              <a:t>a</a:t>
            </a:r>
            <a:r>
              <a:rPr kumimoji="1" lang="en-US" altLang="zh-CN" baseline="-25000" dirty="0" err="1">
                <a:latin typeface="Consolas" pitchFamily="49" charset="0"/>
                <a:ea typeface="楷体" pitchFamily="49" charset="-122"/>
                <a:cs typeface="Consolas" pitchFamily="49" charset="0"/>
              </a:rPr>
              <a:t>2</a:t>
            </a:r>
            <a:r>
              <a:rPr kumimoji="1" lang="zh-CN" altLang="en-US" dirty="0">
                <a:latin typeface="Consolas" pitchFamily="49" charset="0"/>
                <a:ea typeface="楷体" pitchFamily="49" charset="-122"/>
                <a:cs typeface="Consolas" pitchFamily="49" charset="0"/>
              </a:rPr>
              <a:t>　　</a:t>
            </a:r>
            <a:r>
              <a:rPr kumimoji="1" lang="en-US" altLang="zh-CN" dirty="0">
                <a:latin typeface="+mj-ea"/>
                <a:ea typeface="+mj-ea"/>
                <a:cs typeface="Consolas" pitchFamily="49" charset="0"/>
              </a:rPr>
              <a:t>…</a:t>
            </a:r>
            <a:r>
              <a:rPr kumimoji="1" lang="zh-CN" altLang="en-US" dirty="0">
                <a:latin typeface="Consolas" pitchFamily="49" charset="0"/>
                <a:ea typeface="楷体" pitchFamily="49" charset="-122"/>
                <a:cs typeface="Consolas" pitchFamily="49" charset="0"/>
              </a:rPr>
              <a:t>　　</a:t>
            </a:r>
            <a:r>
              <a:rPr kumimoji="1" lang="en-US" altLang="zh-CN" i="1" dirty="0" err="1">
                <a:latin typeface="Consolas" pitchFamily="49" charset="0"/>
                <a:ea typeface="楷体" pitchFamily="49" charset="-122"/>
                <a:cs typeface="Consolas" pitchFamily="49" charset="0"/>
              </a:rPr>
              <a:t>a</a:t>
            </a:r>
            <a:r>
              <a:rPr kumimoji="1" lang="en-US" altLang="zh-CN" i="1" baseline="-25000" dirty="0" err="1">
                <a:latin typeface="Consolas" pitchFamily="49" charset="0"/>
                <a:ea typeface="楷体" pitchFamily="49" charset="-122"/>
                <a:cs typeface="Consolas" pitchFamily="49" charset="0"/>
              </a:rPr>
              <a:t>i</a:t>
            </a:r>
            <a:r>
              <a:rPr kumimoji="1" lang="en-US" altLang="zh-CN" dirty="0">
                <a:latin typeface="Consolas" pitchFamily="49" charset="0"/>
                <a:ea typeface="楷体" pitchFamily="49" charset="-122"/>
                <a:cs typeface="Consolas" pitchFamily="49" charset="0"/>
              </a:rPr>
              <a:t>	</a:t>
            </a:r>
            <a:r>
              <a:rPr kumimoji="1" lang="en-US" altLang="zh-CN" i="1" err="1">
                <a:latin typeface="Consolas" pitchFamily="49" charset="0"/>
                <a:ea typeface="楷体" pitchFamily="49" charset="-122"/>
                <a:cs typeface="Consolas" pitchFamily="49" charset="0"/>
              </a:rPr>
              <a:t>a</a:t>
            </a:r>
            <a:r>
              <a:rPr kumimoji="1" lang="en-US" altLang="zh-CN" i="1" baseline="-25000" err="1">
                <a:latin typeface="Consolas" pitchFamily="49" charset="0"/>
                <a:ea typeface="楷体" pitchFamily="49" charset="-122"/>
                <a:cs typeface="Consolas" pitchFamily="49" charset="0"/>
              </a:rPr>
              <a:t>i</a:t>
            </a:r>
            <a:r>
              <a:rPr kumimoji="1" lang="en-US" altLang="zh-CN" baseline="-25000" err="1">
                <a:latin typeface="Consolas" pitchFamily="49" charset="0"/>
                <a:ea typeface="楷体" pitchFamily="49" charset="-122"/>
                <a:cs typeface="Consolas" pitchFamily="49" charset="0"/>
              </a:rPr>
              <a:t>+1</a:t>
            </a:r>
            <a:r>
              <a:rPr kumimoji="1" lang="en-US" altLang="zh-CN">
                <a:latin typeface="Consolas" pitchFamily="49" charset="0"/>
                <a:ea typeface="楷体" pitchFamily="49" charset="-122"/>
                <a:cs typeface="Consolas" pitchFamily="49" charset="0"/>
              </a:rPr>
              <a:t>   </a:t>
            </a:r>
            <a:r>
              <a:rPr kumimoji="1" lang="en-US" altLang="zh-CN" dirty="0">
                <a:latin typeface="+mn-ea"/>
                <a:ea typeface="+mn-ea"/>
                <a:cs typeface="Consolas" pitchFamily="49" charset="0"/>
              </a:rPr>
              <a:t>…</a:t>
            </a:r>
            <a:r>
              <a:rPr kumimoji="1" lang="zh-CN" altLang="en-US" dirty="0">
                <a:latin typeface="Consolas" pitchFamily="49" charset="0"/>
                <a:ea typeface="楷体" pitchFamily="49" charset="-122"/>
                <a:cs typeface="Consolas" pitchFamily="49" charset="0"/>
              </a:rPr>
              <a:t>　 </a:t>
            </a:r>
            <a:r>
              <a:rPr kumimoji="1" lang="en-US" altLang="zh-CN" i="1" dirty="0">
                <a:latin typeface="Consolas" pitchFamily="49" charset="0"/>
                <a:ea typeface="楷体" pitchFamily="49" charset="-122"/>
                <a:cs typeface="Consolas" pitchFamily="49" charset="0"/>
              </a:rPr>
              <a:t>a</a:t>
            </a:r>
            <a:r>
              <a:rPr kumimoji="1" lang="en-US" altLang="zh-CN" i="1" baseline="-25000"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　　</a:t>
            </a:r>
          </a:p>
        </p:txBody>
      </p:sp>
      <p:grpSp>
        <p:nvGrpSpPr>
          <p:cNvPr id="2" name="Group 28"/>
          <p:cNvGrpSpPr>
            <a:grpSpLocks/>
          </p:cNvGrpSpPr>
          <p:nvPr/>
        </p:nvGrpSpPr>
        <p:grpSpPr bwMode="auto">
          <a:xfrm>
            <a:off x="714376" y="2682876"/>
            <a:ext cx="6048375" cy="603250"/>
            <a:chOff x="450" y="1690"/>
            <a:chExt cx="3810" cy="380"/>
          </a:xfrm>
        </p:grpSpPr>
        <p:graphicFrame>
          <p:nvGraphicFramePr>
            <p:cNvPr id="301061" name="Object 5"/>
            <p:cNvGraphicFramePr>
              <a:graphicFrameLocks noChangeAspect="1"/>
            </p:cNvGraphicFramePr>
            <p:nvPr/>
          </p:nvGraphicFramePr>
          <p:xfrm>
            <a:off x="3555" y="1690"/>
            <a:ext cx="143" cy="380"/>
          </p:xfrm>
          <a:graphic>
            <a:graphicData uri="http://schemas.openxmlformats.org/presentationml/2006/ole">
              <mc:AlternateContent xmlns:mc="http://schemas.openxmlformats.org/markup-compatibility/2006">
                <mc:Choice xmlns:v="urn:schemas-microsoft-com:vml" Requires="v">
                  <p:oleObj spid="_x0000_s2064" name="Equation" r:id="rId3" imgW="152280" imgH="406080" progId="">
                    <p:embed/>
                  </p:oleObj>
                </mc:Choice>
                <mc:Fallback>
                  <p:oleObj name="Equation" r:id="rId3" imgW="152280" imgH="406080" progId="">
                    <p:embed/>
                    <p:pic>
                      <p:nvPicPr>
                        <p:cNvPr id="3010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 y="1690"/>
                          <a:ext cx="143"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66" name="Text Box 10"/>
            <p:cNvSpPr txBox="1">
              <a:spLocks noChangeArrowheads="1"/>
            </p:cNvSpPr>
            <p:nvPr/>
          </p:nvSpPr>
          <p:spPr bwMode="auto">
            <a:xfrm>
              <a:off x="450" y="1728"/>
              <a:ext cx="3810" cy="252"/>
            </a:xfrm>
            <a:prstGeom prst="rect">
              <a:avLst/>
            </a:prstGeom>
            <a:noFill/>
            <a:ln w="38100" algn="ctr">
              <a:noFill/>
              <a:miter lim="800000"/>
              <a:headEnd/>
              <a:tailEnd type="none" w="med" len="lg"/>
            </a:ln>
            <a:effectLst/>
          </p:spPr>
          <p:txBody>
            <a:bodyPr>
              <a:spAutoFit/>
            </a:bodyPr>
            <a:lstStyle/>
            <a:p>
              <a:pPr algn="l"/>
              <a:r>
                <a:rPr kumimoji="1" lang="zh-CN" altLang="en-US" dirty="0">
                  <a:latin typeface="Consolas" pitchFamily="49" charset="0"/>
                  <a:ea typeface="楷体" pitchFamily="49" charset="-122"/>
                  <a:cs typeface="Consolas" pitchFamily="49" charset="0"/>
                </a:rPr>
                <a:t>在删除元素</a:t>
              </a:r>
              <a:r>
                <a:rPr kumimoji="1" lang="en-US" altLang="zh-CN" i="1" err="1">
                  <a:latin typeface="Consolas" pitchFamily="49" charset="0"/>
                  <a:ea typeface="楷体" pitchFamily="49" charset="-122"/>
                  <a:cs typeface="Consolas" pitchFamily="49" charset="0"/>
                </a:rPr>
                <a:t>a</a:t>
              </a:r>
              <a:r>
                <a:rPr kumimoji="1" lang="en-US" altLang="zh-CN" i="1" baseline="-25000" err="1">
                  <a:latin typeface="Consolas" pitchFamily="49" charset="0"/>
                  <a:ea typeface="楷体" pitchFamily="49" charset="-122"/>
                  <a:cs typeface="Consolas" pitchFamily="49" charset="0"/>
                </a:rPr>
                <a:t>i</a:t>
              </a:r>
              <a:r>
                <a:rPr kumimoji="1" lang="zh-CN" altLang="en-US">
                  <a:latin typeface="Consolas" pitchFamily="49" charset="0"/>
                  <a:ea typeface="楷体" pitchFamily="49" charset="-122"/>
                  <a:cs typeface="Consolas" pitchFamily="49" charset="0"/>
                </a:rPr>
                <a:t>时，若</a:t>
              </a:r>
              <a:r>
                <a:rPr kumimoji="1" lang="zh-CN" altLang="en-US" dirty="0">
                  <a:latin typeface="Consolas" pitchFamily="49" charset="0"/>
                  <a:ea typeface="楷体" pitchFamily="49" charset="-122"/>
                  <a:cs typeface="Consolas" pitchFamily="49" charset="0"/>
                </a:rPr>
                <a:t>为等</a:t>
              </a:r>
              <a:r>
                <a:rPr kumimoji="1" lang="zh-CN" altLang="en-US">
                  <a:latin typeface="Consolas" pitchFamily="49" charset="0"/>
                  <a:ea typeface="楷体" pitchFamily="49" charset="-122"/>
                  <a:cs typeface="Consolas" pitchFamily="49" charset="0"/>
                </a:rPr>
                <a:t>概率情况，则</a:t>
              </a:r>
              <a:r>
                <a:rPr kumimoji="1" lang="en-US" altLang="zh-CN" i="1" dirty="0">
                  <a:latin typeface="Consolas" pitchFamily="49" charset="0"/>
                  <a:ea typeface="楷体" pitchFamily="49" charset="-122"/>
                  <a:cs typeface="Consolas" pitchFamily="49" charset="0"/>
                </a:rPr>
                <a:t>p</a:t>
              </a:r>
              <a:r>
                <a:rPr kumimoji="1" lang="en-US" altLang="zh-CN" i="1" baseline="-25000" dirty="0">
                  <a:latin typeface="Consolas" pitchFamily="49" charset="0"/>
                  <a:ea typeface="楷体" pitchFamily="49" charset="-122"/>
                  <a:cs typeface="Consolas" pitchFamily="49" charset="0"/>
                </a:rPr>
                <a:t>i </a:t>
              </a:r>
              <a:r>
                <a:rPr kumimoji="1" lang="en-US" altLang="zh-CN" dirty="0">
                  <a:latin typeface="Consolas" pitchFamily="49" charset="0"/>
                  <a:ea typeface="楷体" pitchFamily="49" charset="-122"/>
                  <a:cs typeface="Consolas" pitchFamily="49" charset="0"/>
                </a:rPr>
                <a:t>=</a:t>
              </a:r>
              <a:endParaRPr lang="en-US" altLang="zh-CN" dirty="0">
                <a:latin typeface="Consolas" pitchFamily="49" charset="0"/>
                <a:ea typeface="楷体" pitchFamily="49" charset="-122"/>
                <a:cs typeface="Consolas" pitchFamily="49" charset="0"/>
              </a:endParaRPr>
            </a:p>
          </p:txBody>
        </p:sp>
      </p:grpSp>
      <p:grpSp>
        <p:nvGrpSpPr>
          <p:cNvPr id="3" name="Group 27"/>
          <p:cNvGrpSpPr>
            <a:grpSpLocks/>
          </p:cNvGrpSpPr>
          <p:nvPr/>
        </p:nvGrpSpPr>
        <p:grpSpPr bwMode="auto">
          <a:xfrm>
            <a:off x="1357313" y="1320800"/>
            <a:ext cx="5472113" cy="1076325"/>
            <a:chOff x="855" y="832"/>
            <a:chExt cx="3447" cy="678"/>
          </a:xfrm>
        </p:grpSpPr>
        <p:sp>
          <p:nvSpPr>
            <p:cNvPr id="301068" name="Line 12"/>
            <p:cNvSpPr>
              <a:spLocks noChangeShapeType="1"/>
            </p:cNvSpPr>
            <p:nvPr/>
          </p:nvSpPr>
          <p:spPr bwMode="auto">
            <a:xfrm flipV="1">
              <a:off x="85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69" name="Line 13"/>
            <p:cNvSpPr>
              <a:spLocks noChangeShapeType="1"/>
            </p:cNvSpPr>
            <p:nvPr/>
          </p:nvSpPr>
          <p:spPr bwMode="auto">
            <a:xfrm flipV="1">
              <a:off x="1305"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1" name="Line 15"/>
            <p:cNvSpPr>
              <a:spLocks noChangeShapeType="1"/>
            </p:cNvSpPr>
            <p:nvPr/>
          </p:nvSpPr>
          <p:spPr bwMode="auto">
            <a:xfrm flipV="1">
              <a:off x="2250"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3" name="Line 17"/>
            <p:cNvSpPr>
              <a:spLocks noChangeShapeType="1"/>
            </p:cNvSpPr>
            <p:nvPr/>
          </p:nvSpPr>
          <p:spPr bwMode="auto">
            <a:xfrm flipV="1">
              <a:off x="2700"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4" name="Line 18"/>
            <p:cNvSpPr>
              <a:spLocks noChangeShapeType="1"/>
            </p:cNvSpPr>
            <p:nvPr/>
          </p:nvSpPr>
          <p:spPr bwMode="auto">
            <a:xfrm flipV="1">
              <a:off x="3574" y="832"/>
              <a:ext cx="0" cy="181"/>
            </a:xfrm>
            <a:prstGeom prst="line">
              <a:avLst/>
            </a:prstGeom>
            <a:noFill/>
            <a:ln w="38100">
              <a:solidFill>
                <a:srgbClr val="339933"/>
              </a:solidFill>
              <a:round/>
              <a:headEnd/>
              <a:tailEnd type="triangle" w="med" len="lg"/>
            </a:ln>
            <a:effectLst/>
          </p:spPr>
          <p:txBody>
            <a:bodyPr wrap="none"/>
            <a:lstStyle/>
            <a:p>
              <a:endParaRPr lang="zh-CN" altLang="en-US">
                <a:latin typeface="Consolas" pitchFamily="49" charset="0"/>
                <a:cs typeface="Consolas" pitchFamily="49" charset="0"/>
              </a:endParaRPr>
            </a:p>
          </p:txBody>
        </p:sp>
        <p:sp>
          <p:nvSpPr>
            <p:cNvPr id="301076" name="Text Box 20"/>
            <p:cNvSpPr txBox="1">
              <a:spLocks noChangeArrowheads="1"/>
            </p:cNvSpPr>
            <p:nvPr/>
          </p:nvSpPr>
          <p:spPr bwMode="auto">
            <a:xfrm>
              <a:off x="945" y="1260"/>
              <a:ext cx="3357" cy="250"/>
            </a:xfrm>
            <a:prstGeom prst="rect">
              <a:avLst/>
            </a:prstGeom>
            <a:noFill/>
            <a:ln w="38100" algn="ctr">
              <a:noFill/>
              <a:miter lim="800000"/>
              <a:headEnd/>
              <a:tailEnd type="none" w="med" len="lg"/>
            </a:ln>
            <a:effectLst/>
          </p:spPr>
          <p:txBody>
            <a:bodyPr>
              <a:spAutoFit/>
            </a:bodyPr>
            <a:lstStyle/>
            <a:p>
              <a:pPr algn="l">
                <a:spcBef>
                  <a:spcPct val="50000"/>
                </a:spcBef>
              </a:pPr>
              <a:r>
                <a:rPr kumimoji="1" lang="zh-CN" altLang="en-US" sz="2000" dirty="0">
                  <a:latin typeface="Consolas" pitchFamily="49" charset="0"/>
                  <a:ea typeface="仿宋" pitchFamily="49" charset="-122"/>
                  <a:cs typeface="Consolas" pitchFamily="49" charset="0"/>
                </a:rPr>
                <a:t>在线性表</a:t>
              </a:r>
              <a:r>
                <a:rPr kumimoji="1" lang="en-US" altLang="zh-CN" sz="2000" dirty="0">
                  <a:latin typeface="Consolas" pitchFamily="49" charset="0"/>
                  <a:ea typeface="仿宋" pitchFamily="49" charset="-122"/>
                  <a:cs typeface="Consolas" pitchFamily="49" charset="0"/>
                </a:rPr>
                <a:t>L</a:t>
              </a:r>
              <a:r>
                <a:rPr kumimoji="1" lang="zh-CN" altLang="en-US" sz="2000" dirty="0">
                  <a:latin typeface="Consolas" pitchFamily="49" charset="0"/>
                  <a:ea typeface="仿宋" pitchFamily="49" charset="-122"/>
                  <a:cs typeface="Consolas" pitchFamily="49" charset="0"/>
                </a:rPr>
                <a:t>中共有</a:t>
              </a:r>
              <a:r>
                <a:rPr kumimoji="1" lang="en-US" altLang="zh-CN" sz="2000" i="1" dirty="0">
                  <a:solidFill>
                    <a:srgbClr val="FF00FF"/>
                  </a:solidFill>
                  <a:latin typeface="Consolas" pitchFamily="49" charset="0"/>
                  <a:ea typeface="仿宋" pitchFamily="49" charset="-122"/>
                  <a:cs typeface="Consolas" pitchFamily="49" charset="0"/>
                </a:rPr>
                <a:t>n</a:t>
              </a:r>
              <a:r>
                <a:rPr kumimoji="1" lang="zh-CN" altLang="en-US" sz="2000" dirty="0">
                  <a:latin typeface="Consolas" pitchFamily="49" charset="0"/>
                  <a:ea typeface="仿宋" pitchFamily="49" charset="-122"/>
                  <a:cs typeface="Consolas" pitchFamily="49" charset="0"/>
                </a:rPr>
                <a:t>个可以删除元素的地方</a:t>
              </a:r>
            </a:p>
          </p:txBody>
        </p:sp>
        <p:sp>
          <p:nvSpPr>
            <p:cNvPr id="301077" name="AutoShape 21"/>
            <p:cNvSpPr>
              <a:spLocks/>
            </p:cNvSpPr>
            <p:nvPr/>
          </p:nvSpPr>
          <p:spPr bwMode="auto">
            <a:xfrm rot="16200000">
              <a:off x="2106" y="-210"/>
              <a:ext cx="231" cy="2721"/>
            </a:xfrm>
            <a:prstGeom prst="leftBrace">
              <a:avLst>
                <a:gd name="adj1" fmla="val 132986"/>
                <a:gd name="adj2" fmla="val 50000"/>
              </a:avLst>
            </a:prstGeom>
            <a:noFill/>
            <a:ln w="19050">
              <a:solidFill>
                <a:schemeClr val="tx1"/>
              </a:solidFill>
              <a:round/>
              <a:headEnd/>
              <a:tailEnd type="none" w="med" len="lg"/>
            </a:ln>
            <a:effectLst/>
          </p:spPr>
          <p:txBody>
            <a:bodyPr wrap="none" anchor="ctr"/>
            <a:lstStyle/>
            <a:p>
              <a:endParaRPr lang="zh-CN" altLang="en-US">
                <a:latin typeface="Consolas" pitchFamily="49" charset="0"/>
                <a:cs typeface="Consolas" pitchFamily="49" charset="0"/>
              </a:endParaRPr>
            </a:p>
          </p:txBody>
        </p:sp>
      </p:grpSp>
      <p:sp>
        <p:nvSpPr>
          <p:cNvPr id="301078" name="Text Box 22"/>
          <p:cNvSpPr txBox="1">
            <a:spLocks noChangeArrowheads="1"/>
          </p:cNvSpPr>
          <p:nvPr/>
        </p:nvSpPr>
        <p:spPr bwMode="auto">
          <a:xfrm>
            <a:off x="214315" y="3213100"/>
            <a:ext cx="8501089" cy="861774"/>
          </a:xfrm>
          <a:prstGeom prst="rect">
            <a:avLst/>
          </a:prstGeom>
          <a:noFill/>
          <a:ln w="38100" algn="ctr">
            <a:noFill/>
            <a:miter lim="800000"/>
            <a:headEnd/>
            <a:tailEnd type="none" w="med" len="lg"/>
          </a:ln>
          <a:effectLst/>
        </p:spPr>
        <p:txBody>
          <a:bodyPr wrap="square">
            <a:spAutoFit/>
          </a:bodyPr>
          <a:lstStyle/>
          <a:p>
            <a:pPr algn="l">
              <a:lnSpc>
                <a:spcPts val="3000"/>
              </a:lnSpc>
              <a:spcBef>
                <a:spcPts val="0"/>
              </a:spcBef>
            </a:pPr>
            <a:r>
              <a:rPr kumimoji="1" lang="zh-CN" altLang="en-US" dirty="0">
                <a:latin typeface="Consolas" pitchFamily="49" charset="0"/>
                <a:ea typeface="楷体" pitchFamily="49" charset="-122"/>
                <a:cs typeface="Consolas" pitchFamily="49" charset="0"/>
              </a:rPr>
              <a:t>　　此时需要将</a:t>
            </a:r>
            <a:r>
              <a:rPr kumimoji="1" lang="en-US" altLang="zh-CN" i="1" dirty="0" err="1">
                <a:latin typeface="Consolas" pitchFamily="49" charset="0"/>
                <a:ea typeface="楷体" pitchFamily="49" charset="-122"/>
                <a:cs typeface="Consolas" pitchFamily="49" charset="0"/>
              </a:rPr>
              <a:t>a</a:t>
            </a:r>
            <a:r>
              <a:rPr kumimoji="1" lang="en-US" altLang="zh-CN" i="1" baseline="-25000" dirty="0" err="1">
                <a:latin typeface="Consolas" pitchFamily="49" charset="0"/>
                <a:ea typeface="楷体" pitchFamily="49" charset="-122"/>
                <a:cs typeface="Consolas" pitchFamily="49" charset="0"/>
              </a:rPr>
              <a:t>i</a:t>
            </a:r>
            <a:r>
              <a:rPr kumimoji="1" lang="en-US" altLang="zh-CN" baseline="-25000" dirty="0" err="1">
                <a:latin typeface="Consolas" pitchFamily="49" charset="0"/>
                <a:ea typeface="楷体" pitchFamily="49" charset="-122"/>
                <a:cs typeface="Consolas" pitchFamily="49" charset="0"/>
              </a:rPr>
              <a:t>+1</a:t>
            </a:r>
            <a:r>
              <a:rPr kumimoji="1" lang="zh-CN" altLang="en-US" dirty="0">
                <a:latin typeface="Consolas" pitchFamily="49" charset="0"/>
                <a:ea typeface="楷体" pitchFamily="49" charset="-122"/>
                <a:cs typeface="Consolas" pitchFamily="49" charset="0"/>
              </a:rPr>
              <a:t>～</a:t>
            </a:r>
            <a:r>
              <a:rPr kumimoji="1" lang="en-US" altLang="zh-CN" i="1" dirty="0">
                <a:latin typeface="Consolas" pitchFamily="49" charset="0"/>
                <a:ea typeface="楷体" pitchFamily="49" charset="-122"/>
                <a:cs typeface="Consolas" pitchFamily="49" charset="0"/>
              </a:rPr>
              <a:t>a</a:t>
            </a:r>
            <a:r>
              <a:rPr kumimoji="1" lang="en-US" altLang="zh-CN" i="1" baseline="-25000"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的元素均前移一</a:t>
            </a:r>
            <a:r>
              <a:rPr kumimoji="1" lang="zh-CN" altLang="en-US">
                <a:latin typeface="Consolas" pitchFamily="49" charset="0"/>
                <a:ea typeface="楷体" pitchFamily="49" charset="-122"/>
                <a:cs typeface="Consolas" pitchFamily="49" charset="0"/>
              </a:rPr>
              <a:t>个位置，共移动</a:t>
            </a:r>
            <a:r>
              <a:rPr kumimoji="1" lang="en-US" altLang="zh-CN" i="1">
                <a:solidFill>
                  <a:srgbClr val="FF00FF"/>
                </a:solidFill>
                <a:latin typeface="Consolas" pitchFamily="49" charset="0"/>
                <a:ea typeface="楷体" pitchFamily="49" charset="-122"/>
                <a:cs typeface="Consolas" pitchFamily="49" charset="0"/>
              </a:rPr>
              <a:t>n</a:t>
            </a:r>
            <a:r>
              <a:rPr kumimoji="1" lang="en-US" altLang="zh-CN">
                <a:solidFill>
                  <a:srgbClr val="FF00FF"/>
                </a:solidFill>
                <a:latin typeface="Consolas" pitchFamily="49" charset="0"/>
                <a:ea typeface="+mj-ea"/>
                <a:cs typeface="Consolas" pitchFamily="49" charset="0"/>
              </a:rPr>
              <a:t>-</a:t>
            </a:r>
            <a:r>
              <a:rPr kumimoji="1" lang="en-US" altLang="zh-CN" dirty="0">
                <a:solidFill>
                  <a:srgbClr val="FF00FF"/>
                </a:solidFill>
                <a:latin typeface="Consolas" pitchFamily="49" charset="0"/>
                <a:ea typeface="楷体" pitchFamily="49" charset="-122"/>
                <a:cs typeface="Consolas" pitchFamily="49" charset="0"/>
              </a:rPr>
              <a:t>(</a:t>
            </a:r>
            <a:r>
              <a:rPr kumimoji="1" lang="en-US" altLang="zh-CN" i="1" dirty="0" err="1">
                <a:solidFill>
                  <a:srgbClr val="FF00FF"/>
                </a:solidFill>
                <a:latin typeface="Consolas" pitchFamily="49" charset="0"/>
                <a:ea typeface="楷体" pitchFamily="49" charset="-122"/>
                <a:cs typeface="Consolas" pitchFamily="49" charset="0"/>
              </a:rPr>
              <a:t>i</a:t>
            </a:r>
            <a:r>
              <a:rPr kumimoji="1" lang="en-US" altLang="zh-CN" dirty="0" err="1">
                <a:solidFill>
                  <a:srgbClr val="FF00FF"/>
                </a:solidFill>
                <a:latin typeface="Consolas" pitchFamily="49" charset="0"/>
                <a:ea typeface="楷体" pitchFamily="49" charset="-122"/>
                <a:cs typeface="Consolas" pitchFamily="49" charset="0"/>
              </a:rPr>
              <a:t>+1</a:t>
            </a:r>
            <a:r>
              <a:rPr kumimoji="1" lang="en-US" altLang="zh-CN">
                <a:solidFill>
                  <a:srgbClr val="FF00FF"/>
                </a:solidFill>
                <a:latin typeface="Consolas" pitchFamily="49" charset="0"/>
                <a:ea typeface="楷体" pitchFamily="49" charset="-122"/>
                <a:cs typeface="Consolas" pitchFamily="49" charset="0"/>
              </a:rPr>
              <a:t>)+1</a:t>
            </a:r>
          </a:p>
          <a:p>
            <a:pPr algn="l">
              <a:lnSpc>
                <a:spcPts val="3000"/>
              </a:lnSpc>
              <a:spcBef>
                <a:spcPts val="0"/>
              </a:spcBef>
            </a:pPr>
            <a:r>
              <a:rPr kumimoji="1" lang="en-US" altLang="zh-CN">
                <a:solidFill>
                  <a:srgbClr val="FF00FF"/>
                </a:solidFill>
                <a:latin typeface="Consolas" pitchFamily="49" charset="0"/>
                <a:ea typeface="楷体" pitchFamily="49" charset="-122"/>
                <a:cs typeface="Consolas" pitchFamily="49" charset="0"/>
              </a:rPr>
              <a:t>=</a:t>
            </a:r>
            <a:r>
              <a:rPr kumimoji="1" lang="en-US" altLang="zh-CN" i="1" dirty="0">
                <a:solidFill>
                  <a:srgbClr val="FF00FF"/>
                </a:solidFill>
                <a:latin typeface="Consolas" pitchFamily="49" charset="0"/>
                <a:ea typeface="楷体" pitchFamily="49" charset="-122"/>
                <a:cs typeface="Consolas" pitchFamily="49" charset="0"/>
              </a:rPr>
              <a:t>n</a:t>
            </a:r>
            <a:r>
              <a:rPr kumimoji="1" lang="en-US" altLang="zh-CN" dirty="0">
                <a:solidFill>
                  <a:srgbClr val="FF00FF"/>
                </a:solidFill>
                <a:latin typeface="Consolas" pitchFamily="49" charset="0"/>
                <a:ea typeface="+mj-ea"/>
                <a:cs typeface="Consolas" pitchFamily="49" charset="0"/>
              </a:rPr>
              <a:t>-</a:t>
            </a:r>
            <a:r>
              <a:rPr kumimoji="1" lang="en-US" altLang="zh-CN" i="1" dirty="0" err="1">
                <a:solidFill>
                  <a:srgbClr val="FF00FF"/>
                </a:solidFill>
                <a:latin typeface="Consolas" pitchFamily="49" charset="0"/>
                <a:ea typeface="楷体" pitchFamily="49" charset="-122"/>
                <a:cs typeface="Consolas" pitchFamily="49" charset="0"/>
              </a:rPr>
              <a:t>i</a:t>
            </a:r>
            <a:r>
              <a:rPr kumimoji="1" lang="zh-CN" altLang="en-US" dirty="0">
                <a:latin typeface="Consolas" pitchFamily="49" charset="0"/>
                <a:ea typeface="楷体" pitchFamily="49" charset="-122"/>
                <a:cs typeface="Consolas" pitchFamily="49" charset="0"/>
              </a:rPr>
              <a:t>个元素。　</a:t>
            </a:r>
            <a:endParaRPr lang="zh-CN" altLang="en-US" dirty="0">
              <a:latin typeface="Consolas" pitchFamily="49" charset="0"/>
              <a:ea typeface="楷体" pitchFamily="49" charset="-122"/>
              <a:cs typeface="Consolas" pitchFamily="49" charset="0"/>
            </a:endParaRPr>
          </a:p>
        </p:txBody>
      </p:sp>
      <p:grpSp>
        <p:nvGrpSpPr>
          <p:cNvPr id="4" name="Group 29"/>
          <p:cNvGrpSpPr>
            <a:grpSpLocks/>
          </p:cNvGrpSpPr>
          <p:nvPr/>
        </p:nvGrpSpPr>
        <p:grpSpPr bwMode="auto">
          <a:xfrm>
            <a:off x="395288" y="4149726"/>
            <a:ext cx="8135937" cy="1651001"/>
            <a:chOff x="249" y="2614"/>
            <a:chExt cx="5125" cy="1040"/>
          </a:xfrm>
        </p:grpSpPr>
        <p:graphicFrame>
          <p:nvGraphicFramePr>
            <p:cNvPr id="301059" name="Object 3"/>
            <p:cNvGraphicFramePr>
              <a:graphicFrameLocks noChangeAspect="1"/>
            </p:cNvGraphicFramePr>
            <p:nvPr/>
          </p:nvGraphicFramePr>
          <p:xfrm>
            <a:off x="1647" y="3076"/>
            <a:ext cx="2148" cy="578"/>
          </p:xfrm>
          <a:graphic>
            <a:graphicData uri="http://schemas.openxmlformats.org/presentationml/2006/ole">
              <mc:AlternateContent xmlns:mc="http://schemas.openxmlformats.org/markup-compatibility/2006">
                <mc:Choice xmlns:v="urn:schemas-microsoft-com:vml" Requires="v">
                  <p:oleObj spid="_x0000_s2065" name="Equation" r:id="rId5" imgW="1841400" imgH="495000" progId="">
                    <p:embed/>
                  </p:oleObj>
                </mc:Choice>
                <mc:Fallback>
                  <p:oleObj name="Equation" r:id="rId5" imgW="1841400" imgH="495000" progId="">
                    <p:embed/>
                    <p:pic>
                      <p:nvPicPr>
                        <p:cNvPr id="3010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 y="3076"/>
                          <a:ext cx="2148" cy="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1081" name="Text Box 25"/>
            <p:cNvSpPr txBox="1">
              <a:spLocks noChangeArrowheads="1"/>
            </p:cNvSpPr>
            <p:nvPr/>
          </p:nvSpPr>
          <p:spPr bwMode="auto">
            <a:xfrm>
              <a:off x="249" y="2614"/>
              <a:ext cx="5125" cy="446"/>
            </a:xfrm>
            <a:prstGeom prst="rect">
              <a:avLst/>
            </a:prstGeom>
            <a:noFill/>
            <a:ln w="38100" algn="ctr">
              <a:noFill/>
              <a:miter lim="800000"/>
              <a:headEnd/>
              <a:tailEnd type="none" w="med" len="lg"/>
            </a:ln>
            <a:effectLst/>
          </p:spPr>
          <p:txBody>
            <a:bodyPr>
              <a:spAutoFit/>
            </a:bodyPr>
            <a:lstStyle/>
            <a:p>
              <a:pPr algn="l"/>
              <a:r>
                <a:rPr kumimoji="1" lang="zh-CN" altLang="en-US" dirty="0">
                  <a:latin typeface="Consolas" pitchFamily="49" charset="0"/>
                  <a:ea typeface="楷体" pitchFamily="49" charset="-122"/>
                  <a:cs typeface="Consolas" pitchFamily="49" charset="0"/>
                </a:rPr>
                <a:t>　　所以在长度为</a:t>
              </a:r>
              <a:r>
                <a:rPr kumimoji="1" lang="en-US" altLang="zh-CN" i="1" dirty="0">
                  <a:latin typeface="Consolas" pitchFamily="49" charset="0"/>
                  <a:ea typeface="楷体" pitchFamily="49" charset="-122"/>
                  <a:cs typeface="Consolas" pitchFamily="49" charset="0"/>
                </a:rPr>
                <a:t>n</a:t>
              </a:r>
              <a:r>
                <a:rPr kumimoji="1" lang="zh-CN" altLang="en-US" dirty="0">
                  <a:latin typeface="Consolas" pitchFamily="49" charset="0"/>
                  <a:ea typeface="楷体" pitchFamily="49" charset="-122"/>
                  <a:cs typeface="Consolas" pitchFamily="49" charset="0"/>
                </a:rPr>
                <a:t>的线性表中删除一个元素时所需移动元素的平均次数为：  </a:t>
              </a:r>
              <a:endParaRPr lang="zh-CN" altLang="en-US" dirty="0">
                <a:latin typeface="Consolas" pitchFamily="49" charset="0"/>
                <a:ea typeface="楷体" pitchFamily="49" charset="-122"/>
                <a:cs typeface="Consolas" pitchFamily="49" charset="0"/>
              </a:endParaRPr>
            </a:p>
          </p:txBody>
        </p:sp>
      </p:grpSp>
      <p:sp>
        <p:nvSpPr>
          <p:cNvPr id="301082" name="Text Box 26"/>
          <p:cNvSpPr txBox="1">
            <a:spLocks noChangeArrowheads="1"/>
          </p:cNvSpPr>
          <p:nvPr/>
        </p:nvSpPr>
        <p:spPr bwMode="auto">
          <a:xfrm>
            <a:off x="684213" y="5949950"/>
            <a:ext cx="7848600" cy="400110"/>
          </a:xfrm>
          <a:prstGeom prst="rect">
            <a:avLst/>
          </a:prstGeom>
          <a:noFill/>
          <a:ln w="38100" algn="ctr">
            <a:noFill/>
            <a:miter lim="800000"/>
            <a:headEnd/>
            <a:tailEnd type="none" w="med" len="lg"/>
          </a:ln>
          <a:effectLst/>
        </p:spPr>
        <p:txBody>
          <a:bodyPr>
            <a:spAutoFit/>
          </a:bodyPr>
          <a:lstStyle/>
          <a:p>
            <a:pPr algn="l"/>
            <a:r>
              <a:rPr kumimoji="1" lang="zh-CN" altLang="en-US">
                <a:latin typeface="Consolas" pitchFamily="49" charset="0"/>
                <a:ea typeface="华文中宋" pitchFamily="2" charset="-122"/>
                <a:cs typeface="Consolas" pitchFamily="49" charset="0"/>
              </a:rPr>
              <a:t>因此删除算法的平均时间复杂度为</a:t>
            </a:r>
            <a:r>
              <a:rPr kumimoji="1" lang="en-US" altLang="zh-CN">
                <a:latin typeface="Consolas" pitchFamily="49" charset="0"/>
                <a:ea typeface="华文中宋" pitchFamily="2" charset="-122"/>
                <a:cs typeface="Consolas" pitchFamily="49" charset="0"/>
              </a:rPr>
              <a:t>O(</a:t>
            </a:r>
            <a:r>
              <a:rPr kumimoji="1" lang="en-US" altLang="zh-CN" i="1">
                <a:latin typeface="Consolas" pitchFamily="49" charset="0"/>
                <a:ea typeface="华文中宋" pitchFamily="2" charset="-122"/>
                <a:cs typeface="Consolas" pitchFamily="49" charset="0"/>
              </a:rPr>
              <a:t>n</a:t>
            </a:r>
            <a:r>
              <a:rPr kumimoji="1" lang="en-US" altLang="zh-CN">
                <a:latin typeface="Consolas" pitchFamily="49" charset="0"/>
                <a:ea typeface="华文中宋" pitchFamily="2" charset="-122"/>
                <a:cs typeface="Consolas" pitchFamily="49" charset="0"/>
              </a:rPr>
              <a:t>)</a:t>
            </a:r>
            <a:r>
              <a:rPr kumimoji="1" lang="zh-CN" altLang="en-US">
                <a:latin typeface="Consolas" pitchFamily="49" charset="0"/>
                <a:ea typeface="华文中宋" pitchFamily="2" charset="-122"/>
                <a:cs typeface="Consolas" pitchFamily="49" charset="0"/>
              </a:rPr>
              <a:t>。</a:t>
            </a:r>
            <a:endParaRPr lang="zh-CN" altLang="en-US">
              <a:latin typeface="Consolas" pitchFamily="49" charset="0"/>
              <a:ea typeface="华文中宋" pitchFamily="2"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wipe(left)">
                                      <p:cBhvr>
                                        <p:cTn id="17" dur="500"/>
                                        <p:tgtEl>
                                          <p:spTgt spid="30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82"/>
                                        </p:tgtEl>
                                        <p:attrNameLst>
                                          <p:attrName>style.visibility</p:attrName>
                                        </p:attrNameLst>
                                      </p:cBhvr>
                                      <p:to>
                                        <p:strVal val="visible"/>
                                      </p:to>
                                    </p:set>
                                    <p:animEffect transition="in" filter="wipe(left)">
                                      <p:cBhvr>
                                        <p:cTn id="27" dur="5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p:bldP spid="3010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1714488"/>
            <a:ext cx="8001056" cy="94352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lang="zh-CN" altLang="en-US" dirty="0">
                <a:latin typeface="楷体" pitchFamily="49" charset="-122"/>
                <a:ea typeface="楷体" pitchFamily="49" charset="-122"/>
              </a:rPr>
              <a:t>    </a:t>
            </a:r>
            <a:r>
              <a:rPr lang="zh-CN" altLang="en-US" dirty="0">
                <a:solidFill>
                  <a:srgbClr val="FF0000"/>
                </a:solidFill>
                <a:latin typeface="楷体" pitchFamily="49" charset="-122"/>
                <a:ea typeface="楷体" pitchFamily="49" charset="-122"/>
              </a:rPr>
              <a:t>顺序表应用算法设计</a:t>
            </a:r>
            <a:r>
              <a:rPr lang="zh-CN" altLang="en-US" dirty="0">
                <a:latin typeface="楷体" pitchFamily="49" charset="-122"/>
                <a:ea typeface="楷体" pitchFamily="49" charset="-122"/>
              </a:rPr>
              <a:t>：数据采用顺序表存储，利用顺序表的基本操作来完成求解任务。</a:t>
            </a:r>
          </a:p>
        </p:txBody>
      </p:sp>
      <p:sp>
        <p:nvSpPr>
          <p:cNvPr id="6" name="Text Box 4"/>
          <p:cNvSpPr txBox="1">
            <a:spLocks noChangeArrowheads="1"/>
          </p:cNvSpPr>
          <p:nvPr/>
        </p:nvSpPr>
        <p:spPr bwMode="auto">
          <a:xfrm>
            <a:off x="500035" y="642918"/>
            <a:ext cx="3500462" cy="49859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400">
                <a:solidFill>
                  <a:schemeClr val="bg1"/>
                </a:solidFill>
                <a:latin typeface="Consolas" pitchFamily="49" charset="0"/>
                <a:ea typeface="微软雅黑" pitchFamily="34" charset="-122"/>
                <a:cs typeface="Consolas" pitchFamily="49" charset="0"/>
              </a:rPr>
              <a:t>  3</a:t>
            </a:r>
            <a:r>
              <a:rPr lang="zh-CN" altLang="en-US" sz="2400">
                <a:solidFill>
                  <a:schemeClr val="bg1"/>
                </a:solidFill>
                <a:latin typeface="Consolas" pitchFamily="49" charset="0"/>
                <a:ea typeface="微软雅黑" pitchFamily="34" charset="-122"/>
                <a:cs typeface="Consolas" pitchFamily="49" charset="0"/>
              </a:rPr>
              <a:t>、顺序表的应用示例</a:t>
            </a:r>
            <a:endParaRPr lang="zh-CN" altLang="en-US" sz="2400" dirty="0">
              <a:solidFill>
                <a:schemeClr val="bg1"/>
              </a:solidFill>
              <a:latin typeface="Consolas" pitchFamily="49" charset="0"/>
              <a:ea typeface="微软雅黑" pitchFamily="34" charset="-122"/>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68313" y="500042"/>
            <a:ext cx="8153400" cy="1477328"/>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a:spAutoFit/>
          </a:bodyPr>
          <a:lstStyle/>
          <a:p>
            <a:pPr algn="just">
              <a:lnSpc>
                <a:spcPct val="150000"/>
              </a:lnSpc>
              <a:spcBef>
                <a:spcPct val="50000"/>
              </a:spcBef>
            </a:pPr>
            <a:r>
              <a:rPr kumimoji="1" lang="en-US" altLang="zh-CN" dirty="0">
                <a:solidFill>
                  <a:srgbClr val="FF3300"/>
                </a:solidFill>
                <a:latin typeface="Consolas" pitchFamily="49" charset="0"/>
                <a:ea typeface="楷体" pitchFamily="49" charset="-122"/>
                <a:cs typeface="Consolas" pitchFamily="49" charset="0"/>
              </a:rPr>
              <a:t>   【</a:t>
            </a:r>
            <a:r>
              <a:rPr kumimoji="1" lang="zh-CN" altLang="en-US" dirty="0">
                <a:solidFill>
                  <a:srgbClr val="FF3300"/>
                </a:solidFill>
                <a:latin typeface="Consolas" pitchFamily="49" charset="0"/>
                <a:ea typeface="楷体" pitchFamily="49" charset="-122"/>
                <a:cs typeface="Consolas" pitchFamily="49" charset="0"/>
              </a:rPr>
              <a:t>例</a:t>
            </a:r>
            <a:r>
              <a:rPr kumimoji="1" lang="en-US" altLang="zh-CN" dirty="0">
                <a:solidFill>
                  <a:srgbClr val="FF3300"/>
                </a:solidFill>
                <a:latin typeface="Consolas" pitchFamily="49" charset="0"/>
                <a:ea typeface="楷体" pitchFamily="49" charset="-122"/>
                <a:cs typeface="Consolas" pitchFamily="49" charset="0"/>
              </a:rPr>
              <a:t>2.3】</a:t>
            </a:r>
            <a:r>
              <a:rPr kumimoji="1" lang="zh-CN" altLang="en-US" dirty="0">
                <a:solidFill>
                  <a:srgbClr val="0000FF"/>
                </a:solidFill>
                <a:latin typeface="Consolas" pitchFamily="49" charset="0"/>
                <a:ea typeface="楷体" pitchFamily="49" charset="-122"/>
                <a:cs typeface="Consolas" pitchFamily="49" charset="0"/>
              </a:rPr>
              <a:t>已知长度为</a:t>
            </a:r>
            <a:r>
              <a:rPr kumimoji="1" lang="en-US" altLang="zh-CN" i="1" dirty="0">
                <a:solidFill>
                  <a:srgbClr val="0000FF"/>
                </a:solidFill>
                <a:latin typeface="Consolas" pitchFamily="49" charset="0"/>
                <a:ea typeface="楷体" pitchFamily="49" charset="-122"/>
                <a:cs typeface="Consolas" pitchFamily="49" charset="0"/>
              </a:rPr>
              <a:t>n</a:t>
            </a:r>
            <a:r>
              <a:rPr kumimoji="1" lang="zh-CN" altLang="en-US" dirty="0">
                <a:solidFill>
                  <a:srgbClr val="0000FF"/>
                </a:solidFill>
                <a:latin typeface="Consolas" pitchFamily="49" charset="0"/>
                <a:ea typeface="楷体" pitchFamily="49" charset="-122"/>
                <a:cs typeface="Consolas" pitchFamily="49" charset="0"/>
              </a:rPr>
              <a:t>的线性表</a:t>
            </a:r>
            <a:r>
              <a:rPr kumimoji="1" lang="en-US" altLang="zh-CN" dirty="0">
                <a:solidFill>
                  <a:srgbClr val="0000FF"/>
                </a:solidFill>
                <a:latin typeface="Consolas" pitchFamily="49" charset="0"/>
                <a:ea typeface="楷体" pitchFamily="49" charset="-122"/>
                <a:cs typeface="Consolas" pitchFamily="49" charset="0"/>
              </a:rPr>
              <a:t>L</a:t>
            </a:r>
            <a:r>
              <a:rPr kumimoji="1" lang="zh-CN" altLang="en-US" dirty="0">
                <a:solidFill>
                  <a:srgbClr val="0000FF"/>
                </a:solidFill>
                <a:latin typeface="Consolas" pitchFamily="49" charset="0"/>
                <a:ea typeface="楷体" pitchFamily="49" charset="-122"/>
                <a:cs typeface="Consolas" pitchFamily="49" charset="0"/>
              </a:rPr>
              <a:t>采用顺序存储结构。设计一个</a:t>
            </a:r>
            <a:r>
              <a:rPr kumimoji="1" lang="zh-CN" altLang="en-US" dirty="0">
                <a:solidFill>
                  <a:srgbClr val="FF00FF"/>
                </a:solidFill>
                <a:latin typeface="Consolas" pitchFamily="49" charset="0"/>
                <a:ea typeface="楷体" pitchFamily="49" charset="-122"/>
                <a:cs typeface="Consolas" pitchFamily="49" charset="0"/>
              </a:rPr>
              <a:t>时间复杂度为</a:t>
            </a:r>
            <a:r>
              <a:rPr kumimoji="1" lang="en-US" altLang="zh-CN" dirty="0">
                <a:solidFill>
                  <a:srgbClr val="FF00FF"/>
                </a:solidFill>
                <a:latin typeface="Consolas" pitchFamily="49" charset="0"/>
                <a:ea typeface="楷体" pitchFamily="49" charset="-122"/>
                <a:cs typeface="Consolas" pitchFamily="49" charset="0"/>
              </a:rPr>
              <a:t>O(</a:t>
            </a:r>
            <a:r>
              <a:rPr kumimoji="1" lang="en-US" altLang="zh-CN" i="1" dirty="0">
                <a:solidFill>
                  <a:srgbClr val="FF00FF"/>
                </a:solidFill>
                <a:latin typeface="Consolas" pitchFamily="49" charset="0"/>
                <a:ea typeface="楷体" pitchFamily="49" charset="-122"/>
                <a:cs typeface="Consolas" pitchFamily="49" charset="0"/>
              </a:rPr>
              <a:t>n</a:t>
            </a:r>
            <a:r>
              <a:rPr kumimoji="1" lang="en-US" altLang="zh-CN" dirty="0">
                <a:solidFill>
                  <a:srgbClr val="FF00FF"/>
                </a:solidFill>
                <a:latin typeface="Consolas" pitchFamily="49" charset="0"/>
                <a:ea typeface="楷体" pitchFamily="49" charset="-122"/>
                <a:cs typeface="Consolas" pitchFamily="49" charset="0"/>
              </a:rPr>
              <a:t>)</a:t>
            </a:r>
            <a:r>
              <a:rPr kumimoji="1" lang="zh-CN" altLang="en-US" dirty="0">
                <a:solidFill>
                  <a:srgbClr val="FF00FF"/>
                </a:solidFill>
                <a:latin typeface="Consolas" pitchFamily="49" charset="0"/>
                <a:ea typeface="楷体" pitchFamily="49" charset="-122"/>
                <a:cs typeface="Consolas" pitchFamily="49" charset="0"/>
              </a:rPr>
              <a:t>、空间复杂度为</a:t>
            </a:r>
            <a:r>
              <a:rPr kumimoji="1" lang="en-US" altLang="zh-CN" dirty="0">
                <a:solidFill>
                  <a:srgbClr val="FF00FF"/>
                </a:solidFill>
                <a:latin typeface="Consolas" pitchFamily="49" charset="0"/>
                <a:ea typeface="楷体" pitchFamily="49" charset="-122"/>
                <a:cs typeface="Consolas" pitchFamily="49" charset="0"/>
              </a:rPr>
              <a:t>O(1)</a:t>
            </a:r>
            <a:r>
              <a:rPr kumimoji="1" lang="zh-CN" altLang="en-US" dirty="0">
                <a:solidFill>
                  <a:srgbClr val="0000FF"/>
                </a:solidFill>
                <a:latin typeface="Consolas" pitchFamily="49" charset="0"/>
                <a:ea typeface="楷体" pitchFamily="49" charset="-122"/>
                <a:cs typeface="Consolas" pitchFamily="49" charset="0"/>
              </a:rPr>
              <a:t>的算法，该算法删除线性表中所有值为</a:t>
            </a:r>
            <a:r>
              <a:rPr kumimoji="1" lang="en-US" altLang="zh-CN" i="1" dirty="0">
                <a:solidFill>
                  <a:srgbClr val="0000FF"/>
                </a:solidFill>
                <a:latin typeface="Consolas" pitchFamily="49" charset="0"/>
                <a:ea typeface="楷体" pitchFamily="49" charset="-122"/>
                <a:cs typeface="Consolas" pitchFamily="49" charset="0"/>
              </a:rPr>
              <a:t>x</a:t>
            </a:r>
            <a:r>
              <a:rPr kumimoji="1" lang="zh-CN" altLang="en-US" dirty="0">
                <a:solidFill>
                  <a:srgbClr val="0000FF"/>
                </a:solidFill>
                <a:latin typeface="Consolas" pitchFamily="49" charset="0"/>
                <a:ea typeface="楷体" pitchFamily="49" charset="-122"/>
                <a:cs typeface="Consolas" pitchFamily="49" charset="0"/>
              </a:rPr>
              <a:t>的数据元素。       </a:t>
            </a:r>
          </a:p>
        </p:txBody>
      </p:sp>
      <p:grpSp>
        <p:nvGrpSpPr>
          <p:cNvPr id="2" name="组合 9"/>
          <p:cNvGrpSpPr/>
          <p:nvPr/>
        </p:nvGrpSpPr>
        <p:grpSpPr>
          <a:xfrm>
            <a:off x="642910" y="3294711"/>
            <a:ext cx="8137525" cy="2277429"/>
            <a:chOff x="642910" y="4410360"/>
            <a:chExt cx="8137525" cy="2277429"/>
          </a:xfrm>
        </p:grpSpPr>
        <p:sp>
          <p:nvSpPr>
            <p:cNvPr id="144386" name="Text Box 2"/>
            <p:cNvSpPr txBox="1">
              <a:spLocks noChangeArrowheads="1"/>
            </p:cNvSpPr>
            <p:nvPr/>
          </p:nvSpPr>
          <p:spPr bwMode="auto">
            <a:xfrm>
              <a:off x="642910" y="4956445"/>
              <a:ext cx="8137525" cy="1731344"/>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180000" tIns="108000" bIns="108000">
              <a:spAutoFit/>
            </a:bodyPr>
            <a:lstStyle/>
            <a:p>
              <a:pPr marL="457200" indent="-457200" algn="l">
                <a:lnSpc>
                  <a:spcPts val="2800"/>
                </a:lnSpc>
                <a:spcBef>
                  <a:spcPts val="600"/>
                </a:spcBef>
                <a:buFontTx/>
                <a:buBlip>
                  <a:blip r:embed="rId2"/>
                </a:buBlip>
              </a:pPr>
              <a:r>
                <a:rPr lang="zh-CN" altLang="en-US" dirty="0">
                  <a:latin typeface="Consolas" pitchFamily="49" charset="0"/>
                  <a:ea typeface="楷体" pitchFamily="49" charset="-122"/>
                  <a:cs typeface="Consolas" pitchFamily="49" charset="0"/>
                </a:rPr>
                <a:t>如果每删除一个值为</a:t>
              </a:r>
              <a:r>
                <a:rPr lang="en-US" altLang="zh-CN" i="1" dirty="0">
                  <a:latin typeface="Consolas" pitchFamily="49" charset="0"/>
                  <a:ea typeface="楷体" pitchFamily="49" charset="-122"/>
                  <a:cs typeface="Consolas" pitchFamily="49" charset="0"/>
                </a:rPr>
                <a:t>x</a:t>
              </a:r>
              <a:r>
                <a:rPr lang="zh-CN" altLang="en-US" dirty="0">
                  <a:latin typeface="Consolas" pitchFamily="49" charset="0"/>
                  <a:ea typeface="楷体" pitchFamily="49" charset="-122"/>
                  <a:cs typeface="Consolas" pitchFamily="49" charset="0"/>
                </a:rPr>
                <a:t>的元素都进行移动，其时间复杂度为</a:t>
              </a:r>
              <a:r>
                <a:rPr lang="en-US" altLang="zh-CN" dirty="0">
                  <a:latin typeface="Consolas" pitchFamily="49" charset="0"/>
                  <a:ea typeface="楷体" pitchFamily="49" charset="-122"/>
                  <a:cs typeface="Consolas" pitchFamily="49" charset="0"/>
                </a:rPr>
                <a:t>O(</a:t>
              </a:r>
              <a:r>
                <a:rPr lang="en-US" altLang="zh-CN" i="1" dirty="0">
                  <a:latin typeface="Consolas" pitchFamily="49" charset="0"/>
                  <a:ea typeface="楷体" pitchFamily="49" charset="-122"/>
                  <a:cs typeface="Consolas" pitchFamily="49" charset="0"/>
                </a:rPr>
                <a:t>n</a:t>
              </a:r>
              <a:r>
                <a:rPr lang="en-US" altLang="zh-CN" baseline="30000" dirty="0">
                  <a:latin typeface="Consolas" pitchFamily="49" charset="0"/>
                  <a:ea typeface="楷体" pitchFamily="49" charset="-122"/>
                  <a:cs typeface="Consolas" pitchFamily="49" charset="0"/>
                </a:rPr>
                <a:t>2</a:t>
              </a:r>
              <a:r>
                <a:rPr lang="en-US" altLang="zh-CN" dirty="0">
                  <a:latin typeface="Consolas" pitchFamily="49" charset="0"/>
                  <a:ea typeface="楷体" pitchFamily="49" charset="-122"/>
                  <a:cs typeface="Consolas" pitchFamily="49" charset="0"/>
                </a:rPr>
                <a:t>)</a:t>
              </a:r>
              <a:r>
                <a:rPr lang="zh-CN" altLang="en-US" dirty="0">
                  <a:latin typeface="Consolas" pitchFamily="49" charset="0"/>
                  <a:ea typeface="楷体" pitchFamily="49" charset="-122"/>
                  <a:cs typeface="Consolas" pitchFamily="49" charset="0"/>
                </a:rPr>
                <a:t>，空间复杂度为</a:t>
              </a:r>
              <a:r>
                <a:rPr lang="en-US" altLang="zh-CN" dirty="0">
                  <a:latin typeface="Consolas" pitchFamily="49" charset="0"/>
                  <a:ea typeface="楷体" pitchFamily="49" charset="-122"/>
                  <a:cs typeface="Consolas" pitchFamily="49" charset="0"/>
                </a:rPr>
                <a:t>O(1)</a:t>
              </a:r>
              <a:r>
                <a:rPr lang="zh-CN" altLang="en-US" dirty="0">
                  <a:latin typeface="Consolas" pitchFamily="49" charset="0"/>
                  <a:ea typeface="楷体" pitchFamily="49" charset="-122"/>
                  <a:cs typeface="Consolas" pitchFamily="49" charset="0"/>
                </a:rPr>
                <a:t>。</a:t>
              </a:r>
            </a:p>
            <a:p>
              <a:pPr marL="457200" indent="-457200" algn="l">
                <a:lnSpc>
                  <a:spcPts val="2800"/>
                </a:lnSpc>
                <a:spcBef>
                  <a:spcPts val="600"/>
                </a:spcBef>
                <a:buFontTx/>
                <a:buBlip>
                  <a:blip r:embed="rId2"/>
                </a:buBlip>
              </a:pPr>
              <a:r>
                <a:rPr lang="zh-CN" altLang="en-US" dirty="0">
                  <a:latin typeface="Consolas" pitchFamily="49" charset="0"/>
                  <a:ea typeface="楷体" pitchFamily="49" charset="-122"/>
                  <a:cs typeface="Consolas" pitchFamily="49" charset="0"/>
                </a:rPr>
                <a:t>如果借助一个新的顺序表，存放将</a:t>
              </a:r>
              <a:r>
                <a:rPr lang="en-US" altLang="zh-CN" i="1" dirty="0">
                  <a:latin typeface="Consolas" pitchFamily="49" charset="0"/>
                  <a:ea typeface="楷体" pitchFamily="49" charset="-122"/>
                  <a:cs typeface="Consolas" pitchFamily="49" charset="0"/>
                </a:rPr>
                <a:t>A</a:t>
              </a:r>
              <a:r>
                <a:rPr lang="zh-CN" altLang="en-US" dirty="0">
                  <a:latin typeface="Consolas" pitchFamily="49" charset="0"/>
                  <a:ea typeface="楷体" pitchFamily="49" charset="-122"/>
                  <a:cs typeface="Consolas" pitchFamily="49" charset="0"/>
                </a:rPr>
                <a:t>中所有不为</a:t>
              </a:r>
              <a:r>
                <a:rPr lang="en-US" altLang="zh-CN" i="1" dirty="0">
                  <a:latin typeface="Consolas" pitchFamily="49" charset="0"/>
                  <a:ea typeface="楷体" pitchFamily="49" charset="-122"/>
                  <a:cs typeface="Consolas" pitchFamily="49" charset="0"/>
                </a:rPr>
                <a:t>x</a:t>
              </a:r>
              <a:r>
                <a:rPr lang="zh-CN" altLang="en-US" dirty="0">
                  <a:latin typeface="Consolas" pitchFamily="49" charset="0"/>
                  <a:ea typeface="楷体" pitchFamily="49" charset="-122"/>
                  <a:cs typeface="Consolas" pitchFamily="49" charset="0"/>
                </a:rPr>
                <a:t>的元素，其时间复杂度为</a:t>
              </a:r>
              <a:r>
                <a:rPr lang="en-US" altLang="zh-CN" dirty="0">
                  <a:latin typeface="Consolas" pitchFamily="49" charset="0"/>
                  <a:ea typeface="楷体" pitchFamily="49" charset="-122"/>
                  <a:cs typeface="Consolas" pitchFamily="49" charset="0"/>
                </a:rPr>
                <a:t>O(</a:t>
              </a:r>
              <a:r>
                <a:rPr lang="en-US" altLang="zh-CN" i="1" dirty="0">
                  <a:latin typeface="Consolas" pitchFamily="49" charset="0"/>
                  <a:ea typeface="楷体" pitchFamily="49" charset="-122"/>
                  <a:cs typeface="Consolas" pitchFamily="49" charset="0"/>
                </a:rPr>
                <a:t>n</a:t>
              </a:r>
              <a:r>
                <a:rPr lang="en-US" altLang="zh-CN" dirty="0">
                  <a:latin typeface="Consolas" pitchFamily="49" charset="0"/>
                  <a:ea typeface="楷体" pitchFamily="49" charset="-122"/>
                  <a:cs typeface="Consolas" pitchFamily="49" charset="0"/>
                </a:rPr>
                <a:t>)</a:t>
              </a:r>
              <a:r>
                <a:rPr lang="zh-CN" altLang="en-US" dirty="0">
                  <a:latin typeface="Consolas" pitchFamily="49" charset="0"/>
                  <a:ea typeface="楷体" pitchFamily="49" charset="-122"/>
                  <a:cs typeface="Consolas" pitchFamily="49" charset="0"/>
                </a:rPr>
                <a:t>，空间复杂度为</a:t>
              </a:r>
              <a:r>
                <a:rPr lang="en-US" altLang="zh-CN" dirty="0">
                  <a:latin typeface="Consolas" pitchFamily="49" charset="0"/>
                  <a:ea typeface="楷体" pitchFamily="49" charset="-122"/>
                  <a:cs typeface="Consolas" pitchFamily="49" charset="0"/>
                </a:rPr>
                <a:t>O(</a:t>
              </a:r>
              <a:r>
                <a:rPr lang="en-US" altLang="zh-CN" i="1" dirty="0">
                  <a:latin typeface="Consolas" pitchFamily="49" charset="0"/>
                  <a:ea typeface="楷体" pitchFamily="49" charset="-122"/>
                  <a:cs typeface="Consolas" pitchFamily="49" charset="0"/>
                </a:rPr>
                <a:t>n</a:t>
              </a:r>
              <a:r>
                <a:rPr lang="en-US" altLang="zh-CN" dirty="0">
                  <a:latin typeface="Consolas" pitchFamily="49" charset="0"/>
                  <a:ea typeface="楷体" pitchFamily="49" charset="-122"/>
                  <a:cs typeface="Consolas" pitchFamily="49" charset="0"/>
                </a:rPr>
                <a:t>)</a:t>
              </a:r>
              <a:r>
                <a:rPr lang="zh-CN" altLang="en-US" dirty="0">
                  <a:latin typeface="Consolas" pitchFamily="49" charset="0"/>
                  <a:ea typeface="楷体" pitchFamily="49" charset="-122"/>
                  <a:cs typeface="Consolas" pitchFamily="49" charset="0"/>
                </a:rPr>
                <a:t>。</a:t>
              </a:r>
            </a:p>
          </p:txBody>
        </p:sp>
        <p:sp>
          <p:nvSpPr>
            <p:cNvPr id="144387" name="Text Box 3"/>
            <p:cNvSpPr txBox="1">
              <a:spLocks noChangeArrowheads="1"/>
            </p:cNvSpPr>
            <p:nvPr/>
          </p:nvSpPr>
          <p:spPr bwMode="auto">
            <a:xfrm>
              <a:off x="642910" y="4410360"/>
              <a:ext cx="5616575" cy="400110"/>
            </a:xfrm>
            <a:prstGeom prst="rect">
              <a:avLst/>
            </a:prstGeom>
            <a:noFill/>
            <a:ln w="38100" algn="ctr">
              <a:noFill/>
              <a:miter lim="800000"/>
              <a:headEnd/>
              <a:tailEnd type="none" w="med" len="lg"/>
            </a:ln>
            <a:effectLst/>
          </p:spPr>
          <p:txBody>
            <a:bodyPr>
              <a:spAutoFit/>
            </a:bodyPr>
            <a:lstStyle/>
            <a:p>
              <a:pPr algn="l">
                <a:spcBef>
                  <a:spcPct val="50000"/>
                </a:spcBef>
              </a:pPr>
              <a:r>
                <a:rPr lang="zh-CN" altLang="en-US" dirty="0">
                  <a:latin typeface="Consolas" pitchFamily="49" charset="0"/>
                  <a:ea typeface="楷体" pitchFamily="49" charset="-122"/>
                  <a:cs typeface="Consolas" pitchFamily="49" charset="0"/>
                </a:rPr>
                <a:t>以下两种方法都</a:t>
              </a:r>
              <a:r>
                <a:rPr lang="zh-CN" altLang="en-US" dirty="0">
                  <a:solidFill>
                    <a:srgbClr val="C00000"/>
                  </a:solidFill>
                  <a:latin typeface="Consolas" pitchFamily="49" charset="0"/>
                  <a:ea typeface="楷体" pitchFamily="49" charset="-122"/>
                  <a:cs typeface="Consolas" pitchFamily="49" charset="0"/>
                </a:rPr>
                <a:t>不满足要求</a:t>
              </a:r>
              <a:r>
                <a:rPr lang="zh-CN" altLang="en-US" dirty="0">
                  <a:latin typeface="Consolas" pitchFamily="49" charset="0"/>
                  <a:ea typeface="楷体" pitchFamily="49" charset="-122"/>
                  <a:cs typeface="Consolas" pitchFamily="49" charset="0"/>
                </a:rPr>
                <a:t>：</a:t>
              </a:r>
            </a:p>
          </p:txBody>
        </p:sp>
      </p:grpSp>
      <p:grpSp>
        <p:nvGrpSpPr>
          <p:cNvPr id="13" name="组合 12"/>
          <p:cNvGrpSpPr/>
          <p:nvPr/>
        </p:nvGrpSpPr>
        <p:grpSpPr>
          <a:xfrm>
            <a:off x="1000100" y="2500306"/>
            <a:ext cx="722313" cy="582613"/>
            <a:chOff x="1774825" y="5489593"/>
            <a:chExt cx="722313" cy="582613"/>
          </a:xfrm>
        </p:grpSpPr>
        <p:sp>
          <p:nvSpPr>
            <p:cNvPr id="14"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15" name="Group 8"/>
            <p:cNvGrpSpPr>
              <a:grpSpLocks/>
            </p:cNvGrpSpPr>
            <p:nvPr/>
          </p:nvGrpSpPr>
          <p:grpSpPr bwMode="auto">
            <a:xfrm>
              <a:off x="1774825" y="5518173"/>
              <a:ext cx="544513" cy="554040"/>
              <a:chOff x="1019" y="1020"/>
              <a:chExt cx="399" cy="406"/>
            </a:xfrm>
          </p:grpSpPr>
          <p:pic>
            <p:nvPicPr>
              <p:cNvPr id="16" name="Picture 49" descr="阴影5"/>
              <p:cNvPicPr preferRelativeResize="0">
                <a:picLocks noChangeArrowheads="1"/>
              </p:cNvPicPr>
              <p:nvPr/>
            </p:nvPicPr>
            <p:blipFill>
              <a:blip r:embed="rId3"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357158" y="2071678"/>
            <a:ext cx="8280400" cy="1538883"/>
          </a:xfrm>
          <a:prstGeom prst="rect">
            <a:avLst/>
          </a:prstGeom>
          <a:noFill/>
          <a:ln w="9525">
            <a:noFill/>
            <a:miter lim="800000"/>
            <a:headEnd/>
            <a:tailEnd/>
          </a:ln>
          <a:effectLst/>
        </p:spPr>
        <p:txBody>
          <a:bodyPr>
            <a:spAutoFit/>
          </a:bodyPr>
          <a:lstStyle/>
          <a:p>
            <a:pPr algn="l">
              <a:lnSpc>
                <a:spcPct val="140000"/>
              </a:lnSpc>
            </a:pPr>
            <a:r>
              <a:rPr lang="zh-CN" altLang="en-US" dirty="0">
                <a:latin typeface="Consolas" pitchFamily="49" charset="0"/>
                <a:ea typeface="楷体" pitchFamily="49" charset="-122"/>
                <a:cs typeface="Consolas" pitchFamily="49" charset="0"/>
              </a:rPr>
              <a:t>　　设删除</a:t>
            </a:r>
            <a:r>
              <a:rPr lang="en-US" altLang="zh-CN" i="1"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中所有值等于</a:t>
            </a:r>
            <a:r>
              <a:rPr lang="en-US" altLang="zh-CN" i="1" dirty="0">
                <a:latin typeface="Consolas" pitchFamily="49" charset="0"/>
                <a:ea typeface="楷体" pitchFamily="49" charset="-122"/>
                <a:cs typeface="Consolas" pitchFamily="49" charset="0"/>
              </a:rPr>
              <a:t>x</a:t>
            </a:r>
            <a:r>
              <a:rPr lang="zh-CN" altLang="en-US" dirty="0">
                <a:latin typeface="Consolas" pitchFamily="49" charset="0"/>
                <a:ea typeface="楷体" pitchFamily="49" charset="-122"/>
                <a:cs typeface="Consolas" pitchFamily="49" charset="0"/>
              </a:rPr>
              <a:t>元素后的顺序表为</a:t>
            </a:r>
            <a:r>
              <a:rPr lang="en-US" altLang="zh-CN" dirty="0">
                <a:latin typeface="Consolas" pitchFamily="49" charset="0"/>
                <a:ea typeface="楷体" pitchFamily="49" charset="-122"/>
                <a:cs typeface="Consolas" pitchFamily="49" charset="0"/>
              </a:rPr>
              <a:t>L1</a:t>
            </a:r>
            <a:r>
              <a:rPr lang="zh-CN" altLang="en-US" dirty="0">
                <a:latin typeface="Consolas" pitchFamily="49" charset="0"/>
                <a:ea typeface="楷体" pitchFamily="49" charset="-122"/>
                <a:cs typeface="Consolas" pitchFamily="49" charset="0"/>
              </a:rPr>
              <a:t>，显然</a:t>
            </a:r>
            <a:r>
              <a:rPr lang="en-US" altLang="zh-CN" dirty="0">
                <a:latin typeface="Consolas" pitchFamily="49" charset="0"/>
                <a:ea typeface="楷体" pitchFamily="49" charset="-122"/>
                <a:cs typeface="Consolas" pitchFamily="49" charset="0"/>
              </a:rPr>
              <a:t>L1</a:t>
            </a:r>
            <a:r>
              <a:rPr lang="zh-CN" altLang="en-US" dirty="0">
                <a:latin typeface="Consolas" pitchFamily="49" charset="0"/>
                <a:ea typeface="楷体" pitchFamily="49" charset="-122"/>
                <a:cs typeface="Consolas" pitchFamily="49" charset="0"/>
              </a:rPr>
              <a:t>包含在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中，为此</a:t>
            </a:r>
            <a:r>
              <a:rPr lang="en-US" altLang="zh-CN" dirty="0">
                <a:latin typeface="Consolas" pitchFamily="49" charset="0"/>
                <a:ea typeface="楷体" pitchFamily="49" charset="-122"/>
                <a:cs typeface="Consolas" pitchFamily="49" charset="0"/>
              </a:rPr>
              <a:t>L1</a:t>
            </a:r>
            <a:r>
              <a:rPr lang="zh-CN" altLang="en-US" dirty="0">
                <a:latin typeface="Consolas" pitchFamily="49" charset="0"/>
                <a:ea typeface="楷体" pitchFamily="49" charset="-122"/>
                <a:cs typeface="Consolas" pitchFamily="49" charset="0"/>
              </a:rPr>
              <a:t>重用</a:t>
            </a:r>
            <a:r>
              <a:rPr lang="en-US" altLang="zh-CN" dirty="0">
                <a:latin typeface="Consolas" pitchFamily="49" charset="0"/>
                <a:ea typeface="楷体" pitchFamily="49" charset="-122"/>
                <a:cs typeface="Consolas" pitchFamily="49" charset="0"/>
              </a:rPr>
              <a:t>L</a:t>
            </a:r>
            <a:r>
              <a:rPr lang="zh-CN" altLang="en-US" dirty="0">
                <a:latin typeface="Consolas" pitchFamily="49" charset="0"/>
                <a:ea typeface="楷体" pitchFamily="49" charset="-122"/>
                <a:cs typeface="Consolas" pitchFamily="49" charset="0"/>
              </a:rPr>
              <a:t>的空间。</a:t>
            </a:r>
          </a:p>
          <a:p>
            <a:pPr algn="l">
              <a:lnSpc>
                <a:spcPct val="140000"/>
              </a:lnSpc>
            </a:pPr>
            <a:r>
              <a:rPr lang="zh-CN" altLang="en-US" dirty="0">
                <a:latin typeface="Consolas" pitchFamily="49" charset="0"/>
                <a:ea typeface="楷体" pitchFamily="49" charset="-122"/>
                <a:cs typeface="Consolas" pitchFamily="49" charset="0"/>
              </a:rPr>
              <a:t>    </a:t>
            </a:r>
            <a:r>
              <a:rPr lang="zh-CN" altLang="en-US" dirty="0">
                <a:solidFill>
                  <a:srgbClr val="FF0000"/>
                </a:solidFill>
                <a:latin typeface="Consolas" pitchFamily="49" charset="0"/>
                <a:ea typeface="黑体" pitchFamily="49" charset="-122"/>
                <a:cs typeface="Consolas" pitchFamily="49" charset="0"/>
              </a:rPr>
              <a:t>思路：</a:t>
            </a:r>
            <a:r>
              <a:rPr lang="zh-CN" altLang="en-US" dirty="0">
                <a:solidFill>
                  <a:srgbClr val="FF00FF"/>
                </a:solidFill>
                <a:latin typeface="Consolas" pitchFamily="49" charset="0"/>
                <a:ea typeface="楷体" pitchFamily="49" charset="-122"/>
                <a:cs typeface="Consolas" pitchFamily="49" charset="0"/>
              </a:rPr>
              <a:t>扫描顺序表</a:t>
            </a:r>
            <a:r>
              <a:rPr lang="en-US" altLang="zh-CN" dirty="0">
                <a:solidFill>
                  <a:srgbClr val="FF00FF"/>
                </a:solidFill>
                <a:latin typeface="Consolas" pitchFamily="49" charset="0"/>
                <a:ea typeface="楷体" pitchFamily="49" charset="-122"/>
                <a:cs typeface="Consolas" pitchFamily="49" charset="0"/>
              </a:rPr>
              <a:t>L</a:t>
            </a:r>
            <a:r>
              <a:rPr lang="zh-CN" altLang="en-US" dirty="0">
                <a:solidFill>
                  <a:srgbClr val="FF00FF"/>
                </a:solidFill>
                <a:latin typeface="Consolas" pitchFamily="49" charset="0"/>
                <a:ea typeface="楷体" pitchFamily="49" charset="-122"/>
                <a:cs typeface="Consolas" pitchFamily="49" charset="0"/>
              </a:rPr>
              <a:t>，重建</a:t>
            </a:r>
            <a:r>
              <a:rPr lang="en-US" altLang="zh-CN" dirty="0">
                <a:solidFill>
                  <a:srgbClr val="FF00FF"/>
                </a:solidFill>
                <a:latin typeface="Consolas" pitchFamily="49" charset="0"/>
                <a:ea typeface="楷体" pitchFamily="49" charset="-122"/>
                <a:cs typeface="Consolas" pitchFamily="49" charset="0"/>
              </a:rPr>
              <a:t>L</a:t>
            </a:r>
            <a:r>
              <a:rPr lang="zh-CN" altLang="en-US" dirty="0">
                <a:solidFill>
                  <a:srgbClr val="FF00FF"/>
                </a:solidFill>
                <a:latin typeface="Consolas" pitchFamily="49" charset="0"/>
                <a:ea typeface="楷体" pitchFamily="49" charset="-122"/>
                <a:cs typeface="Consolas" pitchFamily="49" charset="0"/>
              </a:rPr>
              <a:t>只包含不等于</a:t>
            </a:r>
            <a:r>
              <a:rPr lang="en-US" altLang="zh-CN" i="1" dirty="0">
                <a:solidFill>
                  <a:srgbClr val="FF00FF"/>
                </a:solidFill>
                <a:latin typeface="Consolas" pitchFamily="49" charset="0"/>
                <a:ea typeface="楷体" pitchFamily="49" charset="-122"/>
                <a:cs typeface="Consolas" pitchFamily="49" charset="0"/>
              </a:rPr>
              <a:t>x</a:t>
            </a:r>
            <a:r>
              <a:rPr lang="zh-CN" altLang="en-US" dirty="0">
                <a:solidFill>
                  <a:srgbClr val="FF00FF"/>
                </a:solidFill>
                <a:latin typeface="Consolas" pitchFamily="49" charset="0"/>
                <a:ea typeface="楷体" pitchFamily="49" charset="-122"/>
                <a:cs typeface="Consolas" pitchFamily="49" charset="0"/>
              </a:rPr>
              <a:t>的元素。</a:t>
            </a:r>
          </a:p>
        </p:txBody>
      </p:sp>
      <p:sp>
        <p:nvSpPr>
          <p:cNvPr id="6" name="Text Box 38"/>
          <p:cNvSpPr txBox="1">
            <a:spLocks noChangeArrowheads="1"/>
          </p:cNvSpPr>
          <p:nvPr/>
        </p:nvSpPr>
        <p:spPr bwMode="auto">
          <a:xfrm>
            <a:off x="714348" y="1000108"/>
            <a:ext cx="3143272" cy="5258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a:solidFill>
                  <a:srgbClr val="FF3300"/>
                </a:solidFill>
                <a:latin typeface="Consolas" pitchFamily="49" charset="0"/>
                <a:ea typeface="微软雅黑" pitchFamily="34" charset="-122"/>
                <a:cs typeface="Consolas" pitchFamily="49" charset="0"/>
              </a:rPr>
              <a:t>解法一（整体建表法）</a:t>
            </a:r>
            <a:endParaRPr lang="zh-CN" altLang="en-US" dirty="0">
              <a:latin typeface="Consolas" pitchFamily="49" charset="0"/>
              <a:ea typeface="微软雅黑" pitchFamily="34" charset="-122"/>
              <a:cs typeface="Consolas"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900113" y="2636838"/>
            <a:ext cx="4679950" cy="827087"/>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9556" name="Text Box 4"/>
          <p:cNvSpPr txBox="1">
            <a:spLocks noChangeArrowheads="1"/>
          </p:cNvSpPr>
          <p:nvPr/>
        </p:nvSpPr>
        <p:spPr bwMode="auto">
          <a:xfrm>
            <a:off x="978552" y="2095500"/>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0</a:t>
            </a:r>
          </a:p>
        </p:txBody>
      </p:sp>
      <p:sp>
        <p:nvSpPr>
          <p:cNvPr id="279557" name="Text Box 5"/>
          <p:cNvSpPr txBox="1">
            <a:spLocks noChangeArrowheads="1"/>
          </p:cNvSpPr>
          <p:nvPr/>
        </p:nvSpPr>
        <p:spPr bwMode="auto">
          <a:xfrm>
            <a:off x="1643042" y="2095500"/>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1</a:t>
            </a:r>
          </a:p>
        </p:txBody>
      </p:sp>
      <p:sp>
        <p:nvSpPr>
          <p:cNvPr id="279558" name="Text Box 6"/>
          <p:cNvSpPr txBox="1">
            <a:spLocks noChangeArrowheads="1"/>
          </p:cNvSpPr>
          <p:nvPr/>
        </p:nvSpPr>
        <p:spPr bwMode="auto">
          <a:xfrm>
            <a:off x="1042988" y="2789238"/>
            <a:ext cx="504825" cy="523220"/>
          </a:xfrm>
          <a:prstGeom prst="rect">
            <a:avLst/>
          </a:prstGeom>
          <a:noFill/>
          <a:ln w="9525">
            <a:noFill/>
            <a:miter lim="800000"/>
            <a:headEnd/>
            <a:tailEnd/>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endParaRPr>
          </a:p>
        </p:txBody>
      </p:sp>
      <p:sp>
        <p:nvSpPr>
          <p:cNvPr id="279559" name="Text Box 7"/>
          <p:cNvSpPr txBox="1">
            <a:spLocks noChangeArrowheads="1"/>
          </p:cNvSpPr>
          <p:nvPr/>
        </p:nvSpPr>
        <p:spPr bwMode="auto">
          <a:xfrm>
            <a:off x="1714480"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a:solidFill>
                  <a:srgbClr val="FF00FF"/>
                </a:solidFill>
                <a:latin typeface="Consolas" pitchFamily="49" charset="0"/>
                <a:cs typeface="Consolas" pitchFamily="49" charset="0"/>
              </a:rPr>
              <a:t>2</a:t>
            </a:r>
            <a:endParaRPr lang="en-US" altLang="zh-CN" baseline="-25000">
              <a:solidFill>
                <a:srgbClr val="FF00FF"/>
              </a:solidFill>
              <a:latin typeface="Consolas" pitchFamily="49" charset="0"/>
              <a:cs typeface="Consolas" pitchFamily="49" charset="0"/>
            </a:endParaRPr>
          </a:p>
        </p:txBody>
      </p:sp>
      <p:sp>
        <p:nvSpPr>
          <p:cNvPr id="279560" name="Text Box 8"/>
          <p:cNvSpPr txBox="1">
            <a:spLocks noChangeArrowheads="1"/>
          </p:cNvSpPr>
          <p:nvPr/>
        </p:nvSpPr>
        <p:spPr bwMode="auto">
          <a:xfrm>
            <a:off x="3059113"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FF00FF"/>
                </a:solidFill>
                <a:latin typeface="Consolas" pitchFamily="49" charset="0"/>
                <a:cs typeface="Consolas" pitchFamily="49" charset="0"/>
              </a:rPr>
              <a:t>2</a:t>
            </a:r>
            <a:endParaRPr lang="en-US" altLang="zh-CN" baseline="-25000" dirty="0">
              <a:solidFill>
                <a:srgbClr val="FF00FF"/>
              </a:solidFill>
              <a:latin typeface="Consolas" pitchFamily="49" charset="0"/>
              <a:cs typeface="Consolas" pitchFamily="49" charset="0"/>
            </a:endParaRPr>
          </a:p>
        </p:txBody>
      </p:sp>
      <p:sp>
        <p:nvSpPr>
          <p:cNvPr id="279562" name="Text Box 10"/>
          <p:cNvSpPr txBox="1">
            <a:spLocks noChangeArrowheads="1"/>
          </p:cNvSpPr>
          <p:nvPr/>
        </p:nvSpPr>
        <p:spPr bwMode="auto">
          <a:xfrm>
            <a:off x="4465638" y="2827338"/>
            <a:ext cx="504825" cy="400110"/>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FF00FF"/>
                </a:solidFill>
                <a:latin typeface="Consolas" pitchFamily="49" charset="0"/>
                <a:cs typeface="Consolas" pitchFamily="49" charset="0"/>
              </a:rPr>
              <a:t>2</a:t>
            </a:r>
            <a:endParaRPr lang="en-US" altLang="zh-CN" baseline="-25000" dirty="0">
              <a:solidFill>
                <a:srgbClr val="FF00FF"/>
              </a:solidFill>
              <a:latin typeface="Consolas" pitchFamily="49" charset="0"/>
              <a:cs typeface="Consolas" pitchFamily="49" charset="0"/>
            </a:endParaRPr>
          </a:p>
        </p:txBody>
      </p:sp>
      <p:sp>
        <p:nvSpPr>
          <p:cNvPr id="279563" name="Text Box 11"/>
          <p:cNvSpPr txBox="1">
            <a:spLocks noChangeArrowheads="1"/>
          </p:cNvSpPr>
          <p:nvPr/>
        </p:nvSpPr>
        <p:spPr bwMode="auto">
          <a:xfrm>
            <a:off x="900112" y="1484313"/>
            <a:ext cx="7100912" cy="400110"/>
          </a:xfrm>
          <a:prstGeom prst="rect">
            <a:avLst/>
          </a:prstGeom>
          <a:noFill/>
          <a:ln w="9525">
            <a:noFill/>
            <a:miter lim="800000"/>
            <a:headEnd/>
            <a:tailEnd/>
          </a:ln>
          <a:effectLst/>
        </p:spPr>
        <p:txBody>
          <a:bodyPr wrap="square">
            <a:spAutoFit/>
          </a:bodyPr>
          <a:lstStyle/>
          <a:p>
            <a:pPr algn="l">
              <a:spcBef>
                <a:spcPct val="50000"/>
              </a:spcBef>
            </a:pPr>
            <a:r>
              <a:rPr lang="zh-CN" altLang="en-US" dirty="0">
                <a:latin typeface="Consolas" pitchFamily="49" charset="0"/>
                <a:ea typeface="楷体" pitchFamily="49" charset="-122"/>
                <a:cs typeface="Consolas" pitchFamily="49" charset="0"/>
              </a:rPr>
              <a:t>删除所有</a:t>
            </a:r>
            <a:r>
              <a:rPr lang="en-US" altLang="zh-CN" i="1" dirty="0">
                <a:latin typeface="Consolas" pitchFamily="49" charset="0"/>
                <a:ea typeface="楷体" pitchFamily="49" charset="-122"/>
                <a:cs typeface="Consolas" pitchFamily="49" charset="0"/>
              </a:rPr>
              <a:t>x</a:t>
            </a:r>
            <a:r>
              <a:rPr lang="en-US" altLang="zh-CN" dirty="0">
                <a:latin typeface="Consolas" pitchFamily="49" charset="0"/>
                <a:ea typeface="楷体" pitchFamily="49" charset="-122"/>
                <a:cs typeface="Consolas" pitchFamily="49" charset="0"/>
              </a:rPr>
              <a:t>=2</a:t>
            </a:r>
            <a:r>
              <a:rPr lang="zh-CN" altLang="en-US" dirty="0">
                <a:latin typeface="Consolas" pitchFamily="49" charset="0"/>
                <a:ea typeface="楷体" pitchFamily="49" charset="-122"/>
                <a:cs typeface="Consolas" pitchFamily="49" charset="0"/>
              </a:rPr>
              <a:t>的元素（</a:t>
            </a:r>
            <a:r>
              <a:rPr lang="en-US" altLang="zh-CN" i="1" dirty="0">
                <a:latin typeface="Consolas" pitchFamily="49" charset="0"/>
                <a:ea typeface="楷体" pitchFamily="49" charset="-122"/>
                <a:cs typeface="Consolas" pitchFamily="49" charset="0"/>
              </a:rPr>
              <a:t>k</a:t>
            </a:r>
            <a:r>
              <a:rPr lang="zh-CN" altLang="en-US" dirty="0">
                <a:latin typeface="Consolas" pitchFamily="49" charset="0"/>
                <a:ea typeface="楷体" pitchFamily="49" charset="-122"/>
                <a:cs typeface="Consolas" pitchFamily="49" charset="0"/>
              </a:rPr>
              <a:t>记录保留的元素个数，初值</a:t>
            </a:r>
            <a:r>
              <a:rPr lang="en-US" altLang="zh-CN" dirty="0">
                <a:latin typeface="Consolas" pitchFamily="49" charset="0"/>
                <a:ea typeface="楷体" pitchFamily="49" charset="-122"/>
                <a:cs typeface="Consolas" pitchFamily="49" charset="0"/>
              </a:rPr>
              <a:t>=0</a:t>
            </a:r>
            <a:r>
              <a:rPr lang="zh-CN" altLang="en-US" dirty="0">
                <a:latin typeface="Consolas" pitchFamily="49" charset="0"/>
                <a:ea typeface="楷体" pitchFamily="49" charset="-122"/>
                <a:cs typeface="Consolas" pitchFamily="49" charset="0"/>
              </a:rPr>
              <a:t>）：</a:t>
            </a:r>
          </a:p>
        </p:txBody>
      </p:sp>
      <p:sp>
        <p:nvSpPr>
          <p:cNvPr id="279564" name="Text Box 12"/>
          <p:cNvSpPr txBox="1">
            <a:spLocks noChangeArrowheads="1"/>
          </p:cNvSpPr>
          <p:nvPr/>
        </p:nvSpPr>
        <p:spPr bwMode="auto">
          <a:xfrm>
            <a:off x="2339975"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2</a:t>
            </a:r>
          </a:p>
        </p:txBody>
      </p:sp>
      <p:sp>
        <p:nvSpPr>
          <p:cNvPr id="279565" name="Text Box 13"/>
          <p:cNvSpPr txBox="1">
            <a:spLocks noChangeArrowheads="1"/>
          </p:cNvSpPr>
          <p:nvPr/>
        </p:nvSpPr>
        <p:spPr bwMode="auto">
          <a:xfrm>
            <a:off x="2946400"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3</a:t>
            </a:r>
          </a:p>
        </p:txBody>
      </p:sp>
      <p:sp>
        <p:nvSpPr>
          <p:cNvPr id="279566" name="Text Box 14"/>
          <p:cNvSpPr txBox="1">
            <a:spLocks noChangeArrowheads="1"/>
          </p:cNvSpPr>
          <p:nvPr/>
        </p:nvSpPr>
        <p:spPr bwMode="auto">
          <a:xfrm>
            <a:off x="3686172"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4</a:t>
            </a:r>
          </a:p>
        </p:txBody>
      </p:sp>
      <p:sp>
        <p:nvSpPr>
          <p:cNvPr id="279567" name="Text Box 15"/>
          <p:cNvSpPr txBox="1">
            <a:spLocks noChangeArrowheads="1"/>
          </p:cNvSpPr>
          <p:nvPr/>
        </p:nvSpPr>
        <p:spPr bwMode="auto">
          <a:xfrm>
            <a:off x="4356100" y="2095500"/>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5</a:t>
            </a:r>
          </a:p>
        </p:txBody>
      </p:sp>
      <p:sp>
        <p:nvSpPr>
          <p:cNvPr id="279568" name="Text Box 16"/>
          <p:cNvSpPr txBox="1">
            <a:spLocks noChangeArrowheads="1"/>
          </p:cNvSpPr>
          <p:nvPr/>
        </p:nvSpPr>
        <p:spPr bwMode="auto">
          <a:xfrm>
            <a:off x="1403351" y="4214818"/>
            <a:ext cx="3240087" cy="400110"/>
          </a:xfrm>
          <a:prstGeom prst="rect">
            <a:avLst/>
          </a:prstGeom>
          <a:noFill/>
          <a:ln w="9525">
            <a:noFill/>
            <a:miter lim="800000"/>
            <a:headEnd/>
            <a:tailEnd/>
          </a:ln>
          <a:effectLst/>
        </p:spPr>
        <p:txBody>
          <a:bodyPr>
            <a:spAutoFit/>
          </a:bodyPr>
          <a:lstStyle/>
          <a:p>
            <a:pPr algn="l">
              <a:spcBef>
                <a:spcPct val="50000"/>
              </a:spcBef>
            </a:pPr>
            <a:r>
              <a:rPr lang="en-US" altLang="zh-CN" i="1">
                <a:latin typeface="Consolas" pitchFamily="49" charset="0"/>
                <a:cs typeface="Consolas" pitchFamily="49" charset="0"/>
              </a:rPr>
              <a:t>k</a:t>
            </a:r>
            <a:r>
              <a:rPr lang="en-US" altLang="zh-CN">
                <a:latin typeface="Consolas" pitchFamily="49" charset="0"/>
                <a:cs typeface="Consolas" pitchFamily="49" charset="0"/>
              </a:rPr>
              <a:t>=3</a:t>
            </a:r>
            <a:r>
              <a:rPr lang="zh-CN" altLang="en-US">
                <a:latin typeface="Consolas" pitchFamily="49" charset="0"/>
                <a:cs typeface="Consolas" pitchFamily="49" charset="0"/>
              </a:rPr>
              <a:t>，</a:t>
            </a:r>
            <a:r>
              <a:rPr lang="en-US" altLang="zh-CN">
                <a:latin typeface="Consolas" pitchFamily="49" charset="0"/>
                <a:cs typeface="Consolas" pitchFamily="49" charset="0"/>
              </a:rPr>
              <a:t>L</a:t>
            </a:r>
            <a:r>
              <a:rPr lang="en-US" altLang="zh-CN">
                <a:latin typeface="Consolas" pitchFamily="49" charset="0"/>
                <a:ea typeface="宋体" pitchFamily="2" charset="-122"/>
                <a:cs typeface="Consolas" pitchFamily="49" charset="0"/>
              </a:rPr>
              <a:t>-</a:t>
            </a:r>
            <a:r>
              <a:rPr lang="en-US" altLang="zh-CN" dirty="0">
                <a:latin typeface="Consolas" pitchFamily="49" charset="0"/>
                <a:cs typeface="Consolas" pitchFamily="49" charset="0"/>
              </a:rPr>
              <a:t>&gt;length=</a:t>
            </a:r>
            <a:r>
              <a:rPr lang="en-US" altLang="zh-CN" i="1" dirty="0">
                <a:latin typeface="Consolas" pitchFamily="49" charset="0"/>
                <a:cs typeface="Consolas" pitchFamily="49" charset="0"/>
              </a:rPr>
              <a:t>k</a:t>
            </a:r>
            <a:r>
              <a:rPr lang="en-US" altLang="zh-CN" dirty="0">
                <a:latin typeface="Consolas" pitchFamily="49" charset="0"/>
                <a:cs typeface="Consolas" pitchFamily="49" charset="0"/>
              </a:rPr>
              <a:t>=3</a:t>
            </a:r>
            <a:endParaRPr lang="en-US" altLang="zh-CN" baseline="-25000" dirty="0">
              <a:latin typeface="Consolas" pitchFamily="49" charset="0"/>
              <a:cs typeface="Consolas" pitchFamily="49" charset="0"/>
            </a:endParaRPr>
          </a:p>
        </p:txBody>
      </p:sp>
      <p:sp>
        <p:nvSpPr>
          <p:cNvPr id="279569" name="Text Box 17"/>
          <p:cNvSpPr txBox="1">
            <a:spLocks noChangeArrowheads="1"/>
          </p:cNvSpPr>
          <p:nvPr/>
        </p:nvSpPr>
        <p:spPr bwMode="auto">
          <a:xfrm>
            <a:off x="2414588" y="2789238"/>
            <a:ext cx="504825" cy="519112"/>
          </a:xfrm>
          <a:prstGeom prst="rect">
            <a:avLst/>
          </a:prstGeom>
          <a:solidFill>
            <a:schemeClr val="accent3">
              <a:lumMod val="20000"/>
              <a:lumOff val="80000"/>
            </a:schemeClr>
          </a:solidFill>
          <a:ln w="9525">
            <a:noFill/>
            <a:miter lim="800000"/>
            <a:headEnd/>
            <a:tailEnd/>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ea typeface="+mj-ea"/>
                <a:cs typeface="Consolas" pitchFamily="49" charset="0"/>
              </a:rPr>
              <a:t>1</a:t>
            </a:r>
            <a:endParaRPr lang="en-US" altLang="zh-CN" sz="2800"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ea typeface="+mj-ea"/>
              <a:cs typeface="Consolas" pitchFamily="49" charset="0"/>
            </a:endParaRPr>
          </a:p>
        </p:txBody>
      </p:sp>
      <p:sp>
        <p:nvSpPr>
          <p:cNvPr id="279570" name="Text Box 18"/>
          <p:cNvSpPr txBox="1">
            <a:spLocks noChangeArrowheads="1"/>
          </p:cNvSpPr>
          <p:nvPr/>
        </p:nvSpPr>
        <p:spPr bwMode="auto">
          <a:xfrm>
            <a:off x="179388" y="476250"/>
            <a:ext cx="5964248" cy="453183"/>
          </a:xfrm>
          <a:prstGeom prst="rect">
            <a:avLst/>
          </a:prstGeom>
          <a:solidFill>
            <a:srgbClr val="6600CC"/>
          </a:solidFill>
          <a:ln w="28575" algn="ctr">
            <a:noFill/>
            <a:miter lim="800000"/>
            <a:headEnd/>
            <a:tailEnd/>
          </a:ln>
          <a:effectLst>
            <a:prstShdw prst="shdw17" dist="17961" dir="2700000">
              <a:srgbClr val="6600CC">
                <a:gamma/>
                <a:shade val="60000"/>
                <a:invGamma/>
              </a:srgbClr>
            </a:prstShdw>
          </a:effectLst>
        </p:spPr>
        <p:txBody>
          <a:bodyPr wrap="square" lIns="162000" tIns="72000" rIns="162000" bIns="72000">
            <a:spAutoFit/>
          </a:bodyPr>
          <a:lstStyle/>
          <a:p>
            <a:pPr>
              <a:lnSpc>
                <a:spcPts val="2400"/>
              </a:lnSpc>
              <a:spcBef>
                <a:spcPts val="0"/>
              </a:spcBef>
            </a:pPr>
            <a:r>
              <a:rPr lang="zh-CN" altLang="en-US" dirty="0">
                <a:solidFill>
                  <a:schemeClr val="bg1"/>
                </a:solidFill>
                <a:latin typeface="Consolas" pitchFamily="49" charset="0"/>
                <a:ea typeface="楷体" pitchFamily="49" charset="-122"/>
                <a:cs typeface="Consolas" pitchFamily="49" charset="0"/>
              </a:rPr>
              <a:t>删除顺序表中所有值为</a:t>
            </a:r>
            <a:r>
              <a:rPr lang="en-US" altLang="zh-CN" i="1" dirty="0">
                <a:solidFill>
                  <a:schemeClr val="bg1"/>
                </a:solidFill>
                <a:latin typeface="Consolas" pitchFamily="49" charset="0"/>
                <a:ea typeface="楷体" pitchFamily="49" charset="-122"/>
                <a:cs typeface="Consolas" pitchFamily="49" charset="0"/>
              </a:rPr>
              <a:t>x</a:t>
            </a:r>
            <a:r>
              <a:rPr lang="zh-CN" altLang="en-US" dirty="0">
                <a:solidFill>
                  <a:schemeClr val="bg1"/>
                </a:solidFill>
                <a:latin typeface="Consolas" pitchFamily="49" charset="0"/>
                <a:ea typeface="楷体" pitchFamily="49" charset="-122"/>
                <a:cs typeface="Consolas" pitchFamily="49" charset="0"/>
              </a:rPr>
              <a:t>的元素（方法</a:t>
            </a:r>
            <a:r>
              <a:rPr lang="en-US" altLang="zh-CN" dirty="0">
                <a:solidFill>
                  <a:schemeClr val="bg1"/>
                </a:solidFill>
                <a:latin typeface="Consolas" pitchFamily="49" charset="0"/>
                <a:ea typeface="楷体" pitchFamily="49" charset="-122"/>
                <a:cs typeface="Consolas" pitchFamily="49" charset="0"/>
              </a:rPr>
              <a:t>1</a:t>
            </a:r>
            <a:r>
              <a:rPr lang="zh-CN" altLang="en-US" dirty="0">
                <a:solidFill>
                  <a:schemeClr val="bg1"/>
                </a:solidFill>
                <a:latin typeface="Consolas" pitchFamily="49" charset="0"/>
                <a:ea typeface="楷体" pitchFamily="49" charset="-122"/>
                <a:cs typeface="Consolas" pitchFamily="49" charset="0"/>
              </a:rPr>
              <a:t>）演示</a:t>
            </a:r>
            <a:endParaRPr lang="zh-CN" altLang="en-US" dirty="0">
              <a:latin typeface="Consolas" pitchFamily="49" charset="0"/>
              <a:ea typeface="楷体" pitchFamily="49" charset="-122"/>
              <a:cs typeface="Consolas" pitchFamily="49" charset="0"/>
            </a:endParaRPr>
          </a:p>
        </p:txBody>
      </p:sp>
      <p:sp>
        <p:nvSpPr>
          <p:cNvPr id="279571" name="Rectangle 19"/>
          <p:cNvSpPr>
            <a:spLocks noChangeArrowheads="1"/>
          </p:cNvSpPr>
          <p:nvPr/>
        </p:nvSpPr>
        <p:spPr bwMode="auto">
          <a:xfrm>
            <a:off x="6227763" y="2636838"/>
            <a:ext cx="1441450" cy="792162"/>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9572" name="Text Box 20"/>
          <p:cNvSpPr txBox="1">
            <a:spLocks noChangeArrowheads="1"/>
          </p:cNvSpPr>
          <p:nvPr/>
        </p:nvSpPr>
        <p:spPr bwMode="auto">
          <a:xfrm>
            <a:off x="6516688" y="2205038"/>
            <a:ext cx="1055708" cy="307777"/>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2000">
                <a:latin typeface="Consolas" pitchFamily="49" charset="0"/>
                <a:cs typeface="Consolas" pitchFamily="49" charset="0"/>
              </a:rPr>
              <a:t>length</a:t>
            </a:r>
          </a:p>
        </p:txBody>
      </p:sp>
      <p:sp>
        <p:nvSpPr>
          <p:cNvPr id="279573" name="Text Box 21"/>
          <p:cNvSpPr txBox="1">
            <a:spLocks noChangeArrowheads="1"/>
          </p:cNvSpPr>
          <p:nvPr/>
        </p:nvSpPr>
        <p:spPr bwMode="auto">
          <a:xfrm>
            <a:off x="6588125" y="2857500"/>
            <a:ext cx="719138" cy="307777"/>
          </a:xfrm>
          <a:prstGeom prst="rect">
            <a:avLst/>
          </a:prstGeom>
          <a:noFill/>
          <a:ln w="9525">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6</a:t>
            </a:r>
          </a:p>
        </p:txBody>
      </p:sp>
      <p:sp>
        <p:nvSpPr>
          <p:cNvPr id="279574" name="Text Box 22"/>
          <p:cNvSpPr txBox="1">
            <a:spLocks noChangeArrowheads="1"/>
          </p:cNvSpPr>
          <p:nvPr/>
        </p:nvSpPr>
        <p:spPr bwMode="auto">
          <a:xfrm>
            <a:off x="6588125" y="2857496"/>
            <a:ext cx="719138" cy="307777"/>
          </a:xfrm>
          <a:prstGeom prst="rect">
            <a:avLst/>
          </a:prstGeom>
          <a:solidFill>
            <a:schemeClr val="accent3">
              <a:lumMod val="20000"/>
              <a:lumOff val="80000"/>
            </a:schemeClr>
          </a:solidFill>
          <a:ln w="9525">
            <a:noFill/>
            <a:miter lim="800000"/>
            <a:headEnd/>
            <a:tailEnd/>
          </a:ln>
          <a:effectLst/>
        </p:spPr>
        <p:txBody>
          <a:bodyPr lIns="0" tIns="0" rIns="0" bIns="0">
            <a:spAutoFit/>
          </a:bodyPr>
          <a:lstStyle/>
          <a:p>
            <a:pPr>
              <a:spcBef>
                <a:spcPct val="50000"/>
              </a:spcBef>
            </a:pPr>
            <a:r>
              <a:rPr lang="en-US" altLang="zh-CN" dirty="0">
                <a:latin typeface="Consolas" pitchFamily="49" charset="0"/>
                <a:cs typeface="Consolas" pitchFamily="49" charset="0"/>
              </a:rPr>
              <a:t>3</a:t>
            </a:r>
          </a:p>
        </p:txBody>
      </p:sp>
      <p:sp>
        <p:nvSpPr>
          <p:cNvPr id="279575" name="Text Box 23"/>
          <p:cNvSpPr txBox="1">
            <a:spLocks noChangeArrowheads="1"/>
          </p:cNvSpPr>
          <p:nvPr/>
        </p:nvSpPr>
        <p:spPr bwMode="auto">
          <a:xfrm>
            <a:off x="3348038" y="4857760"/>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仿宋" pitchFamily="49" charset="-122"/>
                <a:ea typeface="仿宋" pitchFamily="49" charset="-122"/>
                <a:cs typeface="Consolas" pitchFamily="49" charset="0"/>
              </a:rPr>
              <a:t>删除完成</a:t>
            </a:r>
          </a:p>
        </p:txBody>
      </p:sp>
      <p:sp>
        <p:nvSpPr>
          <p:cNvPr id="279561" name="Text Box 9"/>
          <p:cNvSpPr txBox="1">
            <a:spLocks noChangeArrowheads="1"/>
          </p:cNvSpPr>
          <p:nvPr/>
        </p:nvSpPr>
        <p:spPr bwMode="auto">
          <a:xfrm>
            <a:off x="3744913" y="2801938"/>
            <a:ext cx="504825" cy="519112"/>
          </a:xfrm>
          <a:prstGeom prst="rect">
            <a:avLst/>
          </a:prstGeom>
          <a:solidFill>
            <a:schemeClr val="accent3">
              <a:lumMod val="20000"/>
              <a:lumOff val="80000"/>
            </a:schemeClr>
          </a:solidFill>
          <a:ln w="9525">
            <a:noFill/>
            <a:miter lim="800000"/>
            <a:headEnd/>
            <a:tailEnd/>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3</a:t>
            </a:r>
            <a:endParaRPr lang="en-US" altLang="zh-CN" sz="2800" baseline="-25000" dirty="0">
              <a:solidFill>
                <a:srgbClr val="FF00FF"/>
              </a:solidFill>
              <a:latin typeface="Consolas" pitchFamily="49" charset="0"/>
              <a:cs typeface="Consolas" pitchFamily="49" charset="0"/>
            </a:endParaRPr>
          </a:p>
        </p:txBody>
      </p:sp>
      <p:sp>
        <p:nvSpPr>
          <p:cNvPr id="28" name="TextBox 27"/>
          <p:cNvSpPr txBox="1"/>
          <p:nvPr/>
        </p:nvSpPr>
        <p:spPr>
          <a:xfrm>
            <a:off x="1214414" y="3714752"/>
            <a:ext cx="1000132" cy="400110"/>
          </a:xfrm>
          <a:prstGeom prst="rect">
            <a:avLst/>
          </a:prstGeom>
          <a:solidFill>
            <a:schemeClr val="bg1"/>
          </a:solidFill>
        </p:spPr>
        <p:txBody>
          <a:bodyPr wrap="square" rtlCol="0">
            <a:spAutoFit/>
          </a:bodyPr>
          <a:lstStyle/>
          <a:p>
            <a:r>
              <a:rPr lang="en-US" altLang="zh-CN" i="1">
                <a:latin typeface="Consolas" pitchFamily="49" charset="0"/>
                <a:cs typeface="Consolas" pitchFamily="49" charset="0"/>
              </a:rPr>
              <a:t>k</a:t>
            </a:r>
            <a:r>
              <a:rPr lang="en-US" altLang="zh-CN">
                <a:latin typeface="Consolas" pitchFamily="49" charset="0"/>
                <a:cs typeface="Consolas" pitchFamily="49" charset="0"/>
              </a:rPr>
              <a:t>=0</a:t>
            </a:r>
            <a:endParaRPr lang="zh-CN" altLang="en-US" dirty="0">
              <a:latin typeface="Consolas" pitchFamily="49" charset="0"/>
              <a:cs typeface="Consolas" pitchFamily="49" charset="0"/>
            </a:endParaRPr>
          </a:p>
        </p:txBody>
      </p:sp>
      <p:sp>
        <p:nvSpPr>
          <p:cNvPr id="23" name="TextBox 22"/>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=1</a:t>
            </a:r>
            <a:endParaRPr lang="zh-CN" altLang="en-US" dirty="0">
              <a:latin typeface="Consolas" pitchFamily="49" charset="0"/>
              <a:cs typeface="Consolas" pitchFamily="49" charset="0"/>
            </a:endParaRPr>
          </a:p>
        </p:txBody>
      </p:sp>
      <p:sp>
        <p:nvSpPr>
          <p:cNvPr id="24" name="TextBox 23"/>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=2</a:t>
            </a:r>
            <a:endParaRPr lang="zh-CN" altLang="en-US" dirty="0">
              <a:latin typeface="Consolas" pitchFamily="49" charset="0"/>
              <a:cs typeface="Consolas" pitchFamily="49" charset="0"/>
            </a:endParaRPr>
          </a:p>
        </p:txBody>
      </p:sp>
      <p:sp>
        <p:nvSpPr>
          <p:cNvPr id="25" name="TextBox 24"/>
          <p:cNvSpPr txBox="1"/>
          <p:nvPr/>
        </p:nvSpPr>
        <p:spPr>
          <a:xfrm>
            <a:off x="1214414" y="3714752"/>
            <a:ext cx="1000132" cy="400110"/>
          </a:xfrm>
          <a:prstGeom prst="rect">
            <a:avLst/>
          </a:prstGeom>
          <a:solidFill>
            <a:schemeClr val="bg1"/>
          </a:solidFill>
        </p:spPr>
        <p:txBody>
          <a:bodyPr wrap="square" rtlCol="0">
            <a:spAutoFit/>
          </a:bodyPr>
          <a:lstStyle/>
          <a:p>
            <a:r>
              <a:rPr lang="en-US" altLang="zh-CN" i="1" dirty="0">
                <a:latin typeface="Consolas" pitchFamily="49" charset="0"/>
                <a:cs typeface="Consolas" pitchFamily="49" charset="0"/>
              </a:rPr>
              <a:t>k</a:t>
            </a:r>
            <a:r>
              <a:rPr lang="en-US" altLang="zh-CN" dirty="0">
                <a:latin typeface="Consolas" pitchFamily="49" charset="0"/>
                <a:cs typeface="Consolas" pitchFamily="49" charset="0"/>
              </a:rPr>
              <a:t>=3</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79558"/>
                                        </p:tgtEl>
                                      </p:cBhvr>
                                    </p:animEffect>
                                    <p:animScale>
                                      <p:cBhvr>
                                        <p:cTn id="7" dur="250" autoRev="1" fill="hold"/>
                                        <p:tgtEl>
                                          <p:spTgt spid="27955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139 0.00879 C 0.00364 0.00555 0.0118 0.00231 0.01527 -0.01297 C 0.01875 -0.02824 0.02691 -0.0706 0.02222 -0.08334 C 0.01753 -0.09607 -0.00886 -0.10324 -0.0125 -0.08889 C -0.01615 -0.07454 -0.00261 -0.01597 3.33333E-6 0.00324 " pathEditMode="relative" rAng="0" ptsTypes="aaaaa">
                                      <p:cBhvr>
                                        <p:cTn id="11" dur="2000" fill="hold"/>
                                        <p:tgtEl>
                                          <p:spTgt spid="279558"/>
                                        </p:tgtEl>
                                        <p:attrNameLst>
                                          <p:attrName>ppt_x</p:attrName>
                                          <p:attrName>ppt_y</p:attrName>
                                        </p:attrNameLst>
                                      </p:cBhvr>
                                      <p:rCtr x="400" y="-5600"/>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279559"/>
                                        </p:tgtEl>
                                      </p:cBhvr>
                                    </p:animEffect>
                                    <p:animScale>
                                      <p:cBhvr>
                                        <p:cTn id="20" dur="250" autoRev="1" fill="hold"/>
                                        <p:tgtEl>
                                          <p:spTgt spid="279559"/>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279569"/>
                                        </p:tgtEl>
                                      </p:cBhvr>
                                    </p:animEffect>
                                    <p:animScale>
                                      <p:cBhvr>
                                        <p:cTn id="25" dur="250" autoRev="1" fill="hold"/>
                                        <p:tgtEl>
                                          <p:spTgt spid="279569"/>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4.44444E-6 C 0.00833 -0.03333 0.01684 -0.06643 0.00694 -0.08148 C -0.00295 -0.09652 -0.04462 -0.10463 -0.05973 -0.09074 C -0.07483 -0.07685 -0.07848 -0.01736 -0.08334 0.00186 " pathEditMode="relative" rAng="0" ptsTypes="aaaa">
                                      <p:cBhvr>
                                        <p:cTn id="29" dur="2000" fill="hold"/>
                                        <p:tgtEl>
                                          <p:spTgt spid="279569"/>
                                        </p:tgtEl>
                                        <p:attrNameLst>
                                          <p:attrName>ppt_x</p:attrName>
                                          <p:attrName>ppt_y</p:attrName>
                                        </p:attrNameLst>
                                      </p:cBhvr>
                                      <p:rCtr x="-3300" y="-510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279560"/>
                                        </p:tgtEl>
                                      </p:cBhvr>
                                    </p:animEffect>
                                    <p:animScale>
                                      <p:cBhvr>
                                        <p:cTn id="38" dur="250" autoRev="1" fill="hold"/>
                                        <p:tgtEl>
                                          <p:spTgt spid="27956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79561"/>
                                        </p:tgtEl>
                                      </p:cBhvr>
                                    </p:animEffect>
                                    <p:animScale>
                                      <p:cBhvr>
                                        <p:cTn id="43" dur="250" autoRev="1" fill="hold"/>
                                        <p:tgtEl>
                                          <p:spTgt spid="27956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 0 C 0.00556 -0.02454 0.01111 -0.04907 0.00417 -0.06667 C -0.00278 -0.08426 -0.02135 -0.10301 -0.04167 -0.10555 C -0.06198 -0.1081 -0.10017 -0.09907 -0.11806 -0.08148 C -0.13594 -0.06389 -0.14236 -0.03194 -0.14861 0 " pathEditMode="relative" ptsTypes="aaaaA">
                                      <p:cBhvr>
                                        <p:cTn id="47" dur="2000" fill="hold"/>
                                        <p:tgtEl>
                                          <p:spTgt spid="279561"/>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279562"/>
                                        </p:tgtEl>
                                      </p:cBhvr>
                                    </p:animEffect>
                                    <p:animScale>
                                      <p:cBhvr>
                                        <p:cTn id="56" dur="250" autoRev="1" fill="hold"/>
                                        <p:tgtEl>
                                          <p:spTgt spid="279562"/>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95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957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279558" grpId="1"/>
      <p:bldP spid="279559" grpId="0"/>
      <p:bldP spid="279560" grpId="0"/>
      <p:bldP spid="279562" grpId="0"/>
      <p:bldP spid="279568" grpId="0"/>
      <p:bldP spid="279569" grpId="0" animBg="1"/>
      <p:bldP spid="279569" grpId="1" animBg="1"/>
      <p:bldP spid="279574" grpId="0" animBg="1"/>
      <p:bldP spid="279575" grpId="0"/>
      <p:bldP spid="279561" grpId="0" animBg="1"/>
      <p:bldP spid="279561" grpId="1" animBg="1"/>
      <p:bldP spid="23" grpId="0" animBg="1"/>
      <p:bldP spid="24"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79388" y="333375"/>
            <a:ext cx="8280400" cy="400110"/>
          </a:xfrm>
          <a:prstGeom prst="rect">
            <a:avLst/>
          </a:prstGeom>
          <a:noFill/>
          <a:ln w="9525">
            <a:noFill/>
            <a:miter lim="800000"/>
            <a:headEnd/>
            <a:tailEnd/>
          </a:ln>
          <a:effectLst/>
        </p:spPr>
        <p:txBody>
          <a:bodyPr>
            <a:spAutoFit/>
          </a:bodyPr>
          <a:lstStyle/>
          <a:p>
            <a:pPr algn="l"/>
            <a:r>
              <a:rPr lang="zh-CN" altLang="en-US" dirty="0">
                <a:latin typeface="楷体" pitchFamily="49" charset="-122"/>
                <a:ea typeface="楷体" pitchFamily="49" charset="-122"/>
              </a:rPr>
              <a:t>对应的算法如下：</a:t>
            </a:r>
          </a:p>
        </p:txBody>
      </p:sp>
      <p:sp>
        <p:nvSpPr>
          <p:cNvPr id="268291" name="Text Box 3"/>
          <p:cNvSpPr txBox="1">
            <a:spLocks noChangeArrowheads="1"/>
          </p:cNvSpPr>
          <p:nvPr/>
        </p:nvSpPr>
        <p:spPr bwMode="auto">
          <a:xfrm>
            <a:off x="285720" y="1000108"/>
            <a:ext cx="8064500" cy="3693319"/>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3300"/>
                </a:solidFill>
                <a:latin typeface="Consolas" pitchFamily="49" charset="0"/>
                <a:ea typeface="仿宋" pitchFamily="49" charset="-122"/>
                <a:cs typeface="Consolas" pitchFamily="49" charset="0"/>
              </a:rPr>
              <a:t>delnode1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SqList</a:t>
            </a:r>
            <a:r>
              <a:rPr lang="en-US" altLang="zh-CN" sz="1800" dirty="0">
                <a:solidFill>
                  <a:srgbClr val="0000FF"/>
                </a:solidFill>
                <a:latin typeface="Consolas" pitchFamily="49" charset="0"/>
                <a:ea typeface="仿宋" pitchFamily="49" charset="-122"/>
                <a:cs typeface="Consolas" pitchFamily="49" charset="0"/>
              </a:rPr>
              <a:t> *&amp;L</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ElemType</a:t>
            </a:r>
            <a:r>
              <a:rPr lang="en-US" altLang="zh-CN" sz="1800" dirty="0">
                <a:solidFill>
                  <a:srgbClr val="0000FF"/>
                </a:solidFill>
                <a:latin typeface="Consolas" pitchFamily="49" charset="0"/>
                <a:ea typeface="仿宋" pitchFamily="49" charset="-122"/>
                <a:cs typeface="Consolas" pitchFamily="49" charset="0"/>
              </a:rPr>
              <a:t> x)</a:t>
            </a:r>
          </a:p>
          <a:p>
            <a:pPr algn="l"/>
            <a:r>
              <a:rPr lang="en-US" altLang="zh-CN" sz="1800" dirty="0">
                <a:solidFill>
                  <a:srgbClr val="0000FF"/>
                </a:solidFill>
                <a:latin typeface="Consolas" pitchFamily="49" charset="0"/>
                <a:ea typeface="仿宋" pitchFamily="49" charset="-122"/>
                <a:cs typeface="Consolas" pitchFamily="49" charset="0"/>
              </a:rPr>
              <a:t>{  int k=0</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en-US" sz="1800" dirty="0">
                <a:solidFill>
                  <a:srgbClr val="00B0F0"/>
                </a:solidFill>
                <a:latin typeface="Consolas" pitchFamily="49" charset="0"/>
                <a:ea typeface="仿宋" pitchFamily="49" charset="-122"/>
                <a:cs typeface="Consolas" pitchFamily="49" charset="0"/>
              </a:rPr>
              <a:t>记录值不等于</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的元素个数</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for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=0;i&lt;L-&gt;</a:t>
            </a:r>
            <a:r>
              <a:rPr lang="en-US" altLang="zh-CN" sz="1800" dirty="0" err="1">
                <a:solidFill>
                  <a:srgbClr val="0000FF"/>
                </a:solidFill>
                <a:latin typeface="Consolas" pitchFamily="49" charset="0"/>
                <a:ea typeface="仿宋" pitchFamily="49" charset="-122"/>
                <a:cs typeface="Consolas" pitchFamily="49" charset="0"/>
              </a:rPr>
              <a:t>length;i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if (L-&gt;data[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若当前元素不为</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，将其插入</a:t>
            </a:r>
            <a:r>
              <a:rPr lang="en-US" altLang="zh-CN" sz="1800" i="1" dirty="0">
                <a:solidFill>
                  <a:srgbClr val="00B0F0"/>
                </a:solidFill>
                <a:latin typeface="Consolas" pitchFamily="49" charset="0"/>
                <a:ea typeface="仿宋" pitchFamily="49" charset="-122"/>
                <a:cs typeface="Consolas" pitchFamily="49" charset="0"/>
              </a:rPr>
              <a:t>A</a:t>
            </a:r>
            <a:r>
              <a:rPr lang="zh-CN" altLang="en-US" sz="1800" dirty="0">
                <a:solidFill>
                  <a:srgbClr val="00B0F0"/>
                </a:solidFill>
                <a:latin typeface="Consolas" pitchFamily="49" charset="0"/>
                <a:ea typeface="仿宋" pitchFamily="49" charset="-122"/>
                <a:cs typeface="Consolas" pitchFamily="49" charset="0"/>
              </a:rPr>
              <a:t>中</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L-&gt;data[k]=L-&gt;data[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rgbClr val="6600CC"/>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不等于</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的元素增</a:t>
            </a:r>
            <a:r>
              <a:rPr lang="en-US" altLang="zh-CN" sz="1800" dirty="0">
                <a:solidFill>
                  <a:srgbClr val="00B0F0"/>
                </a:solidFill>
                <a:latin typeface="Consolas" pitchFamily="49" charset="0"/>
                <a:ea typeface="仿宋" pitchFamily="49" charset="-122"/>
                <a:cs typeface="Consolas" pitchFamily="49" charset="0"/>
              </a:rPr>
              <a:t>1</a:t>
            </a:r>
          </a:p>
          <a:p>
            <a:pPr algn="l"/>
            <a:r>
              <a:rPr lang="en-US" altLang="zh-CN" sz="1800" dirty="0">
                <a:solidFill>
                  <a:srgbClr val="0000FF"/>
                </a:solidFill>
                <a:latin typeface="Consolas" pitchFamily="49" charset="0"/>
                <a:ea typeface="仿宋" pitchFamily="49" charset="-122"/>
                <a:cs typeface="Consolas" pitchFamily="49" charset="0"/>
              </a:rPr>
              <a:t>      }</a:t>
            </a:r>
          </a:p>
          <a:p>
            <a:pPr algn="l"/>
            <a:r>
              <a:rPr lang="en-US" altLang="zh-CN" sz="1800" dirty="0">
                <a:solidFill>
                  <a:srgbClr val="0000FF"/>
                </a:solidFill>
                <a:latin typeface="Consolas" pitchFamily="49" charset="0"/>
                <a:ea typeface="仿宋" pitchFamily="49" charset="-122"/>
                <a:cs typeface="Consolas" pitchFamily="49" charset="0"/>
              </a:rPr>
              <a:t>   L-&gt;length=k;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顺序表</a:t>
            </a:r>
            <a:r>
              <a:rPr lang="en-US" altLang="zh-CN" sz="1800" dirty="0">
                <a:solidFill>
                  <a:srgbClr val="00B0F0"/>
                </a:solidFill>
                <a:latin typeface="Consolas" pitchFamily="49" charset="0"/>
                <a:ea typeface="仿宋" pitchFamily="49" charset="-122"/>
                <a:cs typeface="Consolas" pitchFamily="49" charset="0"/>
              </a:rPr>
              <a:t>L</a:t>
            </a:r>
            <a:r>
              <a:rPr lang="zh-CN" altLang="en-US" sz="1800" dirty="0">
                <a:solidFill>
                  <a:srgbClr val="00B0F0"/>
                </a:solidFill>
                <a:latin typeface="Consolas" pitchFamily="49" charset="0"/>
                <a:ea typeface="仿宋" pitchFamily="49" charset="-122"/>
                <a:cs typeface="Consolas" pitchFamily="49" charset="0"/>
              </a:rPr>
              <a:t>的长度等于</a:t>
            </a:r>
            <a:r>
              <a:rPr lang="en-US" altLang="zh-CN" sz="1800" dirty="0">
                <a:solidFill>
                  <a:srgbClr val="00B0F0"/>
                </a:solidFill>
                <a:latin typeface="Consolas" pitchFamily="49" charset="0"/>
                <a:ea typeface="仿宋" pitchFamily="49" charset="-122"/>
                <a:cs typeface="Consolas" pitchFamily="49" charset="0"/>
              </a:rPr>
              <a:t>k</a:t>
            </a:r>
          </a:p>
          <a:p>
            <a:pPr algn="l"/>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714348" y="1643050"/>
            <a:ext cx="7500990" cy="1046440"/>
          </a:xfrm>
          <a:prstGeom prst="rect">
            <a:avLst/>
          </a:prstGeom>
          <a:noFill/>
          <a:ln w="9525">
            <a:noFill/>
            <a:miter lim="800000"/>
            <a:headEnd/>
            <a:tailEnd/>
          </a:ln>
          <a:effectLst/>
        </p:spPr>
        <p:txBody>
          <a:bodyPr wrap="square">
            <a:spAutoFit/>
          </a:bodyPr>
          <a:lstStyle/>
          <a:p>
            <a:pPr algn="l">
              <a:lnSpc>
                <a:spcPct val="130000"/>
              </a:lnSpc>
            </a:pPr>
            <a:r>
              <a:rPr kumimoji="1" lang="zh-CN" altLang="en-US" dirty="0">
                <a:latin typeface="Consolas" pitchFamily="49" charset="0"/>
                <a:ea typeface="楷体" pitchFamily="49" charset="-122"/>
                <a:cs typeface="Consolas" pitchFamily="49" charset="0"/>
              </a:rPr>
              <a:t>用</a:t>
            </a:r>
            <a:r>
              <a:rPr kumimoji="1" lang="en-US" altLang="zh-CN" i="1" dirty="0">
                <a:latin typeface="Consolas" pitchFamily="49" charset="0"/>
                <a:ea typeface="楷体" pitchFamily="49" charset="-122"/>
                <a:cs typeface="Consolas" pitchFamily="49" charset="0"/>
              </a:rPr>
              <a:t>k</a:t>
            </a:r>
            <a:r>
              <a:rPr kumimoji="1" lang="zh-CN" altLang="en-US" dirty="0">
                <a:latin typeface="Consolas" pitchFamily="49" charset="0"/>
                <a:ea typeface="楷体" pitchFamily="49" charset="-122"/>
                <a:cs typeface="Consolas" pitchFamily="49" charset="0"/>
              </a:rPr>
              <a:t>记录顺序表</a:t>
            </a:r>
            <a:r>
              <a:rPr kumimoji="1" lang="en-US" altLang="zh-CN" i="1"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中等于</a:t>
            </a:r>
            <a:r>
              <a:rPr kumimoji="1" lang="en-US" altLang="zh-CN" i="1" dirty="0">
                <a:latin typeface="Consolas" pitchFamily="49" charset="0"/>
                <a:ea typeface="楷体" pitchFamily="49" charset="-122"/>
                <a:cs typeface="Consolas" pitchFamily="49" charset="0"/>
              </a:rPr>
              <a:t>x</a:t>
            </a:r>
            <a:r>
              <a:rPr kumimoji="1" lang="zh-CN" altLang="en-US" dirty="0">
                <a:latin typeface="Consolas" pitchFamily="49" charset="0"/>
                <a:ea typeface="楷体" pitchFamily="49" charset="-122"/>
                <a:cs typeface="Consolas" pitchFamily="49" charset="0"/>
              </a:rPr>
              <a:t>的元素个数，一边扫描</a:t>
            </a:r>
            <a:r>
              <a:rPr kumimoji="1" lang="en-US" altLang="zh-CN" i="1" dirty="0">
                <a:latin typeface="Consolas" pitchFamily="49" charset="0"/>
                <a:ea typeface="楷体" pitchFamily="49" charset="-122"/>
                <a:cs typeface="Consolas" pitchFamily="49" charset="0"/>
              </a:rPr>
              <a:t>L</a:t>
            </a:r>
            <a:r>
              <a:rPr kumimoji="1" lang="zh-CN" altLang="en-US" dirty="0">
                <a:latin typeface="Consolas" pitchFamily="49" charset="0"/>
                <a:ea typeface="楷体" pitchFamily="49" charset="-122"/>
                <a:cs typeface="Consolas" pitchFamily="49" charset="0"/>
              </a:rPr>
              <a:t>一边统计</a:t>
            </a:r>
            <a:r>
              <a:rPr kumimoji="1" lang="en-US" altLang="zh-CN" i="1" dirty="0">
                <a:latin typeface="Consolas" pitchFamily="49" charset="0"/>
                <a:ea typeface="楷体" pitchFamily="49" charset="-122"/>
                <a:cs typeface="Consolas" pitchFamily="49" charset="0"/>
              </a:rPr>
              <a:t>k</a:t>
            </a:r>
            <a:r>
              <a:rPr kumimoji="1" lang="zh-CN" altLang="en-US" dirty="0">
                <a:latin typeface="Consolas" pitchFamily="49" charset="0"/>
                <a:ea typeface="楷体" pitchFamily="49" charset="-122"/>
                <a:cs typeface="Consolas" pitchFamily="49" charset="0"/>
              </a:rPr>
              <a:t>值。</a:t>
            </a:r>
          </a:p>
          <a:p>
            <a:pPr algn="l">
              <a:lnSpc>
                <a:spcPct val="130000"/>
              </a:lnSpc>
            </a:pPr>
            <a:r>
              <a:rPr lang="zh-CN" altLang="en-US" dirty="0">
                <a:solidFill>
                  <a:srgbClr val="FF0000"/>
                </a:solidFill>
                <a:latin typeface="微软雅黑" pitchFamily="34" charset="-122"/>
                <a:ea typeface="微软雅黑" pitchFamily="34" charset="-122"/>
                <a:cs typeface="Consolas" pitchFamily="49" charset="0"/>
              </a:rPr>
              <a:t>思路：</a:t>
            </a:r>
            <a:r>
              <a:rPr kumimoji="1" lang="zh-CN" altLang="en-US" dirty="0">
                <a:solidFill>
                  <a:srgbClr val="FF00FF"/>
                </a:solidFill>
                <a:latin typeface="Consolas" pitchFamily="49" charset="0"/>
                <a:ea typeface="楷体" pitchFamily="49" charset="-122"/>
                <a:cs typeface="Consolas" pitchFamily="49" charset="0"/>
              </a:rPr>
              <a:t>将不为</a:t>
            </a:r>
            <a:r>
              <a:rPr kumimoji="1" lang="en-US" altLang="zh-CN" i="1" dirty="0">
                <a:solidFill>
                  <a:srgbClr val="FF00FF"/>
                </a:solidFill>
                <a:latin typeface="Consolas" pitchFamily="49" charset="0"/>
                <a:ea typeface="楷体" pitchFamily="49" charset="-122"/>
                <a:cs typeface="Consolas" pitchFamily="49" charset="0"/>
              </a:rPr>
              <a:t>x</a:t>
            </a:r>
            <a:r>
              <a:rPr kumimoji="1" lang="zh-CN" altLang="en-US" dirty="0">
                <a:solidFill>
                  <a:srgbClr val="FF00FF"/>
                </a:solidFill>
                <a:latin typeface="Consolas" pitchFamily="49" charset="0"/>
                <a:ea typeface="楷体" pitchFamily="49" charset="-122"/>
                <a:cs typeface="Consolas" pitchFamily="49" charset="0"/>
              </a:rPr>
              <a:t>的元素前移</a:t>
            </a:r>
            <a:r>
              <a:rPr kumimoji="1" lang="en-US" altLang="zh-CN" i="1" dirty="0">
                <a:solidFill>
                  <a:srgbClr val="FF00FF"/>
                </a:solidFill>
                <a:latin typeface="Consolas" pitchFamily="49" charset="0"/>
                <a:ea typeface="楷体" pitchFamily="49" charset="-122"/>
                <a:cs typeface="Consolas" pitchFamily="49" charset="0"/>
              </a:rPr>
              <a:t>k</a:t>
            </a:r>
            <a:r>
              <a:rPr kumimoji="1" lang="zh-CN" altLang="en-US" dirty="0">
                <a:solidFill>
                  <a:srgbClr val="FF00FF"/>
                </a:solidFill>
                <a:latin typeface="Consolas" pitchFamily="49" charset="0"/>
                <a:ea typeface="楷体" pitchFamily="49" charset="-122"/>
                <a:cs typeface="Consolas" pitchFamily="49" charset="0"/>
              </a:rPr>
              <a:t>个位置，最后修改</a:t>
            </a:r>
            <a:r>
              <a:rPr kumimoji="1" lang="en-US" altLang="zh-CN" i="1" dirty="0">
                <a:solidFill>
                  <a:srgbClr val="FF00FF"/>
                </a:solidFill>
                <a:latin typeface="Consolas" pitchFamily="49" charset="0"/>
                <a:ea typeface="楷体" pitchFamily="49" charset="-122"/>
                <a:cs typeface="Consolas" pitchFamily="49" charset="0"/>
              </a:rPr>
              <a:t>L</a:t>
            </a:r>
            <a:r>
              <a:rPr kumimoji="1" lang="zh-CN" altLang="en-US" dirty="0">
                <a:solidFill>
                  <a:srgbClr val="FF00FF"/>
                </a:solidFill>
                <a:latin typeface="Consolas" pitchFamily="49" charset="0"/>
                <a:ea typeface="楷体" pitchFamily="49" charset="-122"/>
                <a:cs typeface="Consolas" pitchFamily="49" charset="0"/>
              </a:rPr>
              <a:t>的长度。</a:t>
            </a:r>
          </a:p>
        </p:txBody>
      </p:sp>
      <p:sp>
        <p:nvSpPr>
          <p:cNvPr id="4" name="Text Box 38"/>
          <p:cNvSpPr txBox="1">
            <a:spLocks noChangeArrowheads="1"/>
          </p:cNvSpPr>
          <p:nvPr/>
        </p:nvSpPr>
        <p:spPr bwMode="auto">
          <a:xfrm>
            <a:off x="571472" y="785794"/>
            <a:ext cx="2500330" cy="5258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a:solidFill>
                  <a:srgbClr val="FF3300"/>
                </a:solidFill>
                <a:latin typeface="Consolas" pitchFamily="49" charset="0"/>
                <a:ea typeface="微软雅黑" pitchFamily="34" charset="-122"/>
                <a:cs typeface="Consolas" pitchFamily="49" charset="0"/>
              </a:rPr>
              <a:t>解法二（前移）</a:t>
            </a:r>
            <a:endParaRPr lang="zh-CN" altLang="en-US" dirty="0">
              <a:latin typeface="Consolas" pitchFamily="49" charset="0"/>
              <a:ea typeface="微软雅黑" pitchFamily="34" charset="-122"/>
              <a:cs typeface="Consolas"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900113" y="2447901"/>
            <a:ext cx="6118225" cy="827088"/>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81603" name="Text Box 3"/>
          <p:cNvSpPr txBox="1">
            <a:spLocks noChangeArrowheads="1"/>
          </p:cNvSpPr>
          <p:nvPr/>
        </p:nvSpPr>
        <p:spPr bwMode="auto">
          <a:xfrm>
            <a:off x="928662" y="1906564"/>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0</a:t>
            </a:r>
          </a:p>
        </p:txBody>
      </p:sp>
      <p:sp>
        <p:nvSpPr>
          <p:cNvPr id="281604" name="Text Box 4"/>
          <p:cNvSpPr txBox="1">
            <a:spLocks noChangeArrowheads="1"/>
          </p:cNvSpPr>
          <p:nvPr/>
        </p:nvSpPr>
        <p:spPr bwMode="auto">
          <a:xfrm>
            <a:off x="1620838" y="1906564"/>
            <a:ext cx="503237"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1</a:t>
            </a:r>
          </a:p>
        </p:txBody>
      </p:sp>
      <p:sp>
        <p:nvSpPr>
          <p:cNvPr id="281605" name="Text Box 5"/>
          <p:cNvSpPr txBox="1">
            <a:spLocks noChangeArrowheads="1"/>
          </p:cNvSpPr>
          <p:nvPr/>
        </p:nvSpPr>
        <p:spPr bwMode="auto">
          <a:xfrm>
            <a:off x="928662" y="2600301"/>
            <a:ext cx="504825" cy="523220"/>
          </a:xfrm>
          <a:prstGeom prst="rect">
            <a:avLst/>
          </a:prstGeom>
          <a:noFill/>
          <a:ln w="9525">
            <a:noFill/>
            <a:miter lim="800000"/>
            <a:headEnd/>
            <a:tailEnd/>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endParaRPr>
          </a:p>
        </p:txBody>
      </p:sp>
      <p:sp>
        <p:nvSpPr>
          <p:cNvPr id="281606" name="Text Box 6"/>
          <p:cNvSpPr txBox="1">
            <a:spLocks noChangeArrowheads="1"/>
          </p:cNvSpPr>
          <p:nvPr/>
        </p:nvSpPr>
        <p:spPr bwMode="auto">
          <a:xfrm>
            <a:off x="1700213" y="2638401"/>
            <a:ext cx="504825" cy="400110"/>
          </a:xfrm>
          <a:prstGeom prst="rect">
            <a:avLst/>
          </a:prstGeom>
          <a:noFill/>
          <a:ln w="9525">
            <a:noFill/>
            <a:miter lim="800000"/>
            <a:headEnd/>
            <a:tailEnd/>
          </a:ln>
          <a:effectLst/>
        </p:spPr>
        <p:txBody>
          <a:bodyPr>
            <a:spAutoFit/>
          </a:bodyPr>
          <a:lstStyle/>
          <a:p>
            <a:pPr algn="l">
              <a:spcBef>
                <a:spcPct val="50000"/>
              </a:spcBef>
            </a:pPr>
            <a:r>
              <a:rPr lang="en-US" altLang="zh-CN">
                <a:solidFill>
                  <a:srgbClr val="FF00FF"/>
                </a:solidFill>
                <a:latin typeface="Consolas" pitchFamily="49" charset="0"/>
                <a:cs typeface="Consolas" pitchFamily="49" charset="0"/>
              </a:rPr>
              <a:t>2</a:t>
            </a:r>
            <a:endParaRPr lang="en-US" altLang="zh-CN" baseline="-25000">
              <a:solidFill>
                <a:srgbClr val="FF00FF"/>
              </a:solidFill>
              <a:latin typeface="Consolas" pitchFamily="49" charset="0"/>
              <a:cs typeface="Consolas" pitchFamily="49" charset="0"/>
            </a:endParaRPr>
          </a:p>
        </p:txBody>
      </p:sp>
      <p:sp>
        <p:nvSpPr>
          <p:cNvPr id="281607" name="Text Box 7"/>
          <p:cNvSpPr txBox="1">
            <a:spLocks noChangeArrowheads="1"/>
          </p:cNvSpPr>
          <p:nvPr/>
        </p:nvSpPr>
        <p:spPr bwMode="auto">
          <a:xfrm>
            <a:off x="3138481" y="2638401"/>
            <a:ext cx="504825" cy="400110"/>
          </a:xfrm>
          <a:prstGeom prst="rect">
            <a:avLst/>
          </a:prstGeom>
          <a:noFill/>
          <a:ln w="9525">
            <a:noFill/>
            <a:miter lim="800000"/>
            <a:headEnd/>
            <a:tailEnd/>
          </a:ln>
          <a:effectLst/>
        </p:spPr>
        <p:txBody>
          <a:bodyPr>
            <a:spAutoFit/>
          </a:bodyPr>
          <a:lstStyle/>
          <a:p>
            <a:pPr algn="l">
              <a:spcBef>
                <a:spcPct val="50000"/>
              </a:spcBef>
            </a:pPr>
            <a:r>
              <a:rPr lang="en-US" altLang="zh-CN">
                <a:solidFill>
                  <a:srgbClr val="FF00FF"/>
                </a:solidFill>
                <a:latin typeface="Consolas" pitchFamily="49" charset="0"/>
                <a:cs typeface="Consolas" pitchFamily="49" charset="0"/>
              </a:rPr>
              <a:t>2</a:t>
            </a:r>
            <a:endParaRPr lang="en-US" altLang="zh-CN" baseline="-25000">
              <a:solidFill>
                <a:srgbClr val="FF00FF"/>
              </a:solidFill>
              <a:latin typeface="Consolas" pitchFamily="49" charset="0"/>
              <a:cs typeface="Consolas" pitchFamily="49" charset="0"/>
            </a:endParaRPr>
          </a:p>
        </p:txBody>
      </p:sp>
      <p:sp>
        <p:nvSpPr>
          <p:cNvPr id="281608" name="Text Box 8"/>
          <p:cNvSpPr txBox="1">
            <a:spLocks noChangeArrowheads="1"/>
          </p:cNvSpPr>
          <p:nvPr/>
        </p:nvSpPr>
        <p:spPr bwMode="auto">
          <a:xfrm>
            <a:off x="3744913" y="2613001"/>
            <a:ext cx="504825" cy="519113"/>
          </a:xfrm>
          <a:prstGeom prst="rect">
            <a:avLst/>
          </a:prstGeom>
          <a:solidFill>
            <a:schemeClr val="accent3">
              <a:lumMod val="20000"/>
              <a:lumOff val="80000"/>
            </a:schemeClr>
          </a:solidFill>
          <a:ln w="9525">
            <a:noFill/>
            <a:miter lim="800000"/>
            <a:headEnd/>
            <a:tailEnd/>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3</a:t>
            </a:r>
            <a:endParaRPr lang="en-US" altLang="zh-CN" sz="2800" baseline="-25000" dirty="0">
              <a:solidFill>
                <a:srgbClr val="FF00FF"/>
              </a:solidFill>
              <a:latin typeface="Consolas" pitchFamily="49" charset="0"/>
              <a:cs typeface="Consolas" pitchFamily="49" charset="0"/>
            </a:endParaRPr>
          </a:p>
        </p:txBody>
      </p:sp>
      <p:sp>
        <p:nvSpPr>
          <p:cNvPr id="281609" name="Text Box 9"/>
          <p:cNvSpPr txBox="1">
            <a:spLocks noChangeArrowheads="1"/>
          </p:cNvSpPr>
          <p:nvPr/>
        </p:nvSpPr>
        <p:spPr bwMode="auto">
          <a:xfrm>
            <a:off x="4465638" y="2638401"/>
            <a:ext cx="504825" cy="400110"/>
          </a:xfrm>
          <a:prstGeom prst="rect">
            <a:avLst/>
          </a:prstGeom>
          <a:noFill/>
          <a:ln w="9525">
            <a:noFill/>
            <a:miter lim="800000"/>
            <a:headEnd/>
            <a:tailEnd/>
          </a:ln>
          <a:effectLst/>
        </p:spPr>
        <p:txBody>
          <a:bodyPr>
            <a:spAutoFit/>
          </a:bodyPr>
          <a:lstStyle/>
          <a:p>
            <a:pPr algn="l">
              <a:spcBef>
                <a:spcPct val="50000"/>
              </a:spcBef>
            </a:pPr>
            <a:r>
              <a:rPr lang="en-US" altLang="zh-CN">
                <a:solidFill>
                  <a:srgbClr val="FF00FF"/>
                </a:solidFill>
                <a:latin typeface="Consolas" pitchFamily="49" charset="0"/>
                <a:cs typeface="Consolas" pitchFamily="49" charset="0"/>
              </a:rPr>
              <a:t>2</a:t>
            </a:r>
            <a:endParaRPr lang="en-US" altLang="zh-CN" baseline="-25000">
              <a:solidFill>
                <a:srgbClr val="FF00FF"/>
              </a:solidFill>
              <a:latin typeface="Consolas" pitchFamily="49" charset="0"/>
              <a:cs typeface="Consolas" pitchFamily="49" charset="0"/>
            </a:endParaRPr>
          </a:p>
        </p:txBody>
      </p:sp>
      <p:sp>
        <p:nvSpPr>
          <p:cNvPr id="281610" name="Text Box 10"/>
          <p:cNvSpPr txBox="1">
            <a:spLocks noChangeArrowheads="1"/>
          </p:cNvSpPr>
          <p:nvPr/>
        </p:nvSpPr>
        <p:spPr bwMode="auto">
          <a:xfrm>
            <a:off x="900112" y="1295376"/>
            <a:ext cx="7458101" cy="400110"/>
          </a:xfrm>
          <a:prstGeom prst="rect">
            <a:avLst/>
          </a:prstGeom>
          <a:noFill/>
          <a:ln w="9525">
            <a:noFill/>
            <a:miter lim="800000"/>
            <a:headEnd/>
            <a:tailEnd/>
          </a:ln>
          <a:effectLst/>
        </p:spPr>
        <p:txBody>
          <a:bodyPr wrap="square">
            <a:spAutoFit/>
          </a:bodyPr>
          <a:lstStyle/>
          <a:p>
            <a:pPr algn="l"/>
            <a:r>
              <a:rPr lang="zh-CN" altLang="en-US" dirty="0">
                <a:latin typeface="Consolas" pitchFamily="49" charset="0"/>
                <a:ea typeface="楷体" pitchFamily="49" charset="-122"/>
                <a:cs typeface="Consolas" pitchFamily="49" charset="0"/>
              </a:rPr>
              <a:t>删除所有</a:t>
            </a:r>
            <a:r>
              <a:rPr lang="en-US" altLang="zh-CN" i="1" dirty="0">
                <a:latin typeface="Consolas" pitchFamily="49" charset="0"/>
                <a:ea typeface="楷体" pitchFamily="49" charset="-122"/>
                <a:cs typeface="Consolas" pitchFamily="49" charset="0"/>
              </a:rPr>
              <a:t>x</a:t>
            </a:r>
            <a:r>
              <a:rPr lang="en-US" altLang="zh-CN" dirty="0">
                <a:latin typeface="Consolas" pitchFamily="49" charset="0"/>
                <a:ea typeface="楷体" pitchFamily="49" charset="-122"/>
                <a:cs typeface="Consolas" pitchFamily="49" charset="0"/>
              </a:rPr>
              <a:t>=2</a:t>
            </a:r>
            <a:r>
              <a:rPr lang="zh-CN" altLang="en-US">
                <a:latin typeface="Consolas" pitchFamily="49" charset="0"/>
                <a:ea typeface="楷体" pitchFamily="49" charset="-122"/>
                <a:cs typeface="Consolas" pitchFamily="49" charset="0"/>
              </a:rPr>
              <a:t>的元素（</a:t>
            </a:r>
            <a:r>
              <a:rPr lang="en-US" altLang="zh-CN" i="1">
                <a:latin typeface="Consolas" pitchFamily="49" charset="0"/>
                <a:ea typeface="楷体" pitchFamily="49" charset="-122"/>
                <a:cs typeface="Consolas" pitchFamily="49" charset="0"/>
              </a:rPr>
              <a:t>k</a:t>
            </a:r>
            <a:r>
              <a:rPr lang="zh-CN" altLang="en-US">
                <a:latin typeface="Consolas" pitchFamily="49" charset="0"/>
                <a:ea typeface="楷体" pitchFamily="49" charset="-122"/>
                <a:cs typeface="Consolas" pitchFamily="49" charset="0"/>
              </a:rPr>
              <a:t>记录删除的元素个数，初值</a:t>
            </a:r>
            <a:r>
              <a:rPr lang="en-US" altLang="zh-CN">
                <a:latin typeface="Consolas" pitchFamily="49" charset="0"/>
                <a:ea typeface="楷体" pitchFamily="49" charset="-122"/>
                <a:cs typeface="Consolas" pitchFamily="49" charset="0"/>
              </a:rPr>
              <a:t>=0</a:t>
            </a:r>
            <a:r>
              <a:rPr lang="zh-CN" altLang="en-US">
                <a:latin typeface="Consolas" pitchFamily="49" charset="0"/>
                <a:ea typeface="楷体" pitchFamily="49" charset="-122"/>
                <a:cs typeface="Consolas" pitchFamily="49" charset="0"/>
              </a:rPr>
              <a:t>）</a:t>
            </a:r>
            <a:endParaRPr lang="zh-CN" altLang="en-US" dirty="0">
              <a:latin typeface="Consolas" pitchFamily="49" charset="0"/>
              <a:ea typeface="楷体" pitchFamily="49" charset="-122"/>
              <a:cs typeface="Consolas" pitchFamily="49" charset="0"/>
            </a:endParaRPr>
          </a:p>
        </p:txBody>
      </p:sp>
      <p:sp>
        <p:nvSpPr>
          <p:cNvPr id="281611" name="Text Box 11"/>
          <p:cNvSpPr txBox="1">
            <a:spLocks noChangeArrowheads="1"/>
          </p:cNvSpPr>
          <p:nvPr/>
        </p:nvSpPr>
        <p:spPr bwMode="auto">
          <a:xfrm>
            <a:off x="2339975" y="1906564"/>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2</a:t>
            </a:r>
          </a:p>
        </p:txBody>
      </p:sp>
      <p:sp>
        <p:nvSpPr>
          <p:cNvPr id="281612" name="Text Box 12"/>
          <p:cNvSpPr txBox="1">
            <a:spLocks noChangeArrowheads="1"/>
          </p:cNvSpPr>
          <p:nvPr/>
        </p:nvSpPr>
        <p:spPr bwMode="auto">
          <a:xfrm>
            <a:off x="3060700" y="1906564"/>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3</a:t>
            </a:r>
          </a:p>
        </p:txBody>
      </p:sp>
      <p:sp>
        <p:nvSpPr>
          <p:cNvPr id="281613" name="Text Box 13"/>
          <p:cNvSpPr txBox="1">
            <a:spLocks noChangeArrowheads="1"/>
          </p:cNvSpPr>
          <p:nvPr/>
        </p:nvSpPr>
        <p:spPr bwMode="auto">
          <a:xfrm>
            <a:off x="3711572" y="1906564"/>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4</a:t>
            </a:r>
          </a:p>
        </p:txBody>
      </p:sp>
      <p:sp>
        <p:nvSpPr>
          <p:cNvPr id="281614" name="Text Box 14"/>
          <p:cNvSpPr txBox="1">
            <a:spLocks noChangeArrowheads="1"/>
          </p:cNvSpPr>
          <p:nvPr/>
        </p:nvSpPr>
        <p:spPr bwMode="auto">
          <a:xfrm>
            <a:off x="4356100" y="1906564"/>
            <a:ext cx="503238" cy="396875"/>
          </a:xfrm>
          <a:prstGeom prst="rect">
            <a:avLst/>
          </a:prstGeom>
          <a:noFill/>
          <a:ln w="38100" algn="ctr">
            <a:noFill/>
            <a:miter lim="800000"/>
            <a:headEnd/>
            <a:tailEnd/>
          </a:ln>
          <a:effectLst/>
        </p:spPr>
        <p:txBody>
          <a:bodyPr>
            <a:spAutoFit/>
          </a:bodyPr>
          <a:lstStyle/>
          <a:p>
            <a:pPr>
              <a:spcBef>
                <a:spcPct val="50000"/>
              </a:spcBef>
            </a:pPr>
            <a:r>
              <a:rPr lang="en-US" altLang="zh-CN" sz="2000">
                <a:solidFill>
                  <a:srgbClr val="3333FF"/>
                </a:solidFill>
                <a:latin typeface="Consolas" pitchFamily="49" charset="0"/>
                <a:cs typeface="Consolas" pitchFamily="49" charset="0"/>
              </a:rPr>
              <a:t>5</a:t>
            </a:r>
          </a:p>
        </p:txBody>
      </p:sp>
      <p:sp>
        <p:nvSpPr>
          <p:cNvPr id="281615" name="Text Box 15"/>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a:latin typeface="Consolas" pitchFamily="49" charset="0"/>
                <a:ea typeface="楷体" pitchFamily="49" charset="-122"/>
                <a:cs typeface="Consolas" pitchFamily="49" charset="0"/>
              </a:rPr>
              <a:t>k</a:t>
            </a:r>
            <a:r>
              <a:rPr lang="en-US" altLang="zh-CN">
                <a:latin typeface="Consolas" pitchFamily="49" charset="0"/>
                <a:ea typeface="楷体" pitchFamily="49" charset="-122"/>
                <a:cs typeface="Consolas" pitchFamily="49" charset="0"/>
              </a:rPr>
              <a:t>=0</a:t>
            </a:r>
            <a:r>
              <a:rPr lang="zh-CN" altLang="en-US">
                <a:latin typeface="Consolas" pitchFamily="49" charset="0"/>
                <a:ea typeface="楷体" pitchFamily="49" charset="-122"/>
                <a:cs typeface="Consolas" pitchFamily="49" charset="0"/>
              </a:rPr>
              <a:t>，前</a:t>
            </a:r>
            <a:r>
              <a:rPr lang="zh-CN" altLang="en-US" dirty="0">
                <a:latin typeface="Consolas" pitchFamily="49" charset="0"/>
                <a:ea typeface="楷体" pitchFamily="49" charset="-122"/>
                <a:cs typeface="Consolas" pitchFamily="49" charset="0"/>
              </a:rPr>
              <a:t>移</a:t>
            </a:r>
            <a:r>
              <a:rPr lang="en-US" altLang="zh-CN" dirty="0">
                <a:latin typeface="Consolas" pitchFamily="49" charset="0"/>
                <a:ea typeface="楷体" pitchFamily="49" charset="-122"/>
                <a:cs typeface="Consolas" pitchFamily="49" charset="0"/>
              </a:rPr>
              <a:t>0</a:t>
            </a:r>
            <a:r>
              <a:rPr lang="zh-CN" altLang="en-US" dirty="0">
                <a:latin typeface="Consolas" pitchFamily="49" charset="0"/>
                <a:ea typeface="楷体" pitchFamily="49" charset="-122"/>
                <a:cs typeface="Consolas" pitchFamily="49" charset="0"/>
              </a:rPr>
              <a:t>个位置</a:t>
            </a:r>
            <a:endParaRPr lang="zh-CN" altLang="en-US" baseline="-25000" dirty="0">
              <a:latin typeface="Consolas" pitchFamily="49" charset="0"/>
              <a:ea typeface="楷体" pitchFamily="49" charset="-122"/>
              <a:cs typeface="Consolas" pitchFamily="49" charset="0"/>
            </a:endParaRPr>
          </a:p>
        </p:txBody>
      </p:sp>
      <p:sp>
        <p:nvSpPr>
          <p:cNvPr id="281616" name="Text Box 16"/>
          <p:cNvSpPr txBox="1">
            <a:spLocks noChangeArrowheads="1"/>
          </p:cNvSpPr>
          <p:nvPr/>
        </p:nvSpPr>
        <p:spPr bwMode="auto">
          <a:xfrm>
            <a:off x="2414588" y="2613001"/>
            <a:ext cx="504825" cy="523220"/>
          </a:xfrm>
          <a:prstGeom prst="rect">
            <a:avLst/>
          </a:prstGeom>
          <a:solidFill>
            <a:schemeClr val="accent3">
              <a:lumMod val="20000"/>
              <a:lumOff val="80000"/>
            </a:schemeClr>
          </a:solidFill>
          <a:ln w="9525">
            <a:noFill/>
            <a:miter lim="800000"/>
            <a:headEnd/>
            <a:tailEnd/>
          </a:ln>
          <a:effectLst/>
        </p:spPr>
        <p:txBody>
          <a:bodyPr>
            <a:spAutoFit/>
          </a:bodyPr>
          <a:lstStyle/>
          <a:p>
            <a:pPr algn="l"/>
            <a:r>
              <a:rPr lang="en-US" altLang="zh-CN" sz="28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rPr>
              <a:t>1</a:t>
            </a:r>
            <a:endParaRPr lang="en-US" altLang="zh-CN" sz="2800" baseline="-250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onsolas" pitchFamily="49" charset="0"/>
              <a:cs typeface="Consolas" pitchFamily="49" charset="0"/>
            </a:endParaRPr>
          </a:p>
        </p:txBody>
      </p:sp>
      <p:sp>
        <p:nvSpPr>
          <p:cNvPr id="281617" name="Text Box 17"/>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dirty="0">
                <a:latin typeface="Consolas" pitchFamily="49" charset="0"/>
                <a:cs typeface="Consolas" pitchFamily="49" charset="0"/>
              </a:rPr>
              <a:t>k</a:t>
            </a:r>
            <a:r>
              <a:rPr lang="en-US" altLang="zh-CN" dirty="0">
                <a:latin typeface="Consolas" pitchFamily="49" charset="0"/>
                <a:cs typeface="Consolas" pitchFamily="49" charset="0"/>
              </a:rPr>
              <a:t>=1</a:t>
            </a:r>
            <a:endParaRPr lang="en-US" altLang="zh-CN" baseline="-25000" dirty="0">
              <a:latin typeface="Consolas" pitchFamily="49" charset="0"/>
              <a:cs typeface="Consolas" pitchFamily="49" charset="0"/>
            </a:endParaRPr>
          </a:p>
        </p:txBody>
      </p:sp>
      <p:sp>
        <p:nvSpPr>
          <p:cNvPr id="281618" name="Text Box 18"/>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a:latin typeface="Consolas" pitchFamily="49" charset="0"/>
                <a:ea typeface="楷体" pitchFamily="49" charset="-122"/>
                <a:cs typeface="Consolas" pitchFamily="49" charset="0"/>
              </a:rPr>
              <a:t>k</a:t>
            </a:r>
            <a:r>
              <a:rPr lang="en-US" altLang="zh-CN">
                <a:latin typeface="Consolas" pitchFamily="49" charset="0"/>
                <a:ea typeface="楷体" pitchFamily="49" charset="-122"/>
                <a:cs typeface="Consolas" pitchFamily="49" charset="0"/>
              </a:rPr>
              <a:t>=1</a:t>
            </a:r>
            <a:r>
              <a:rPr lang="zh-CN" altLang="en-US">
                <a:latin typeface="Consolas" pitchFamily="49" charset="0"/>
                <a:ea typeface="楷体" pitchFamily="49" charset="-122"/>
                <a:cs typeface="Consolas" pitchFamily="49" charset="0"/>
              </a:rPr>
              <a:t>，前</a:t>
            </a:r>
            <a:r>
              <a:rPr lang="zh-CN" altLang="en-US" dirty="0">
                <a:latin typeface="Consolas" pitchFamily="49" charset="0"/>
                <a:ea typeface="楷体" pitchFamily="49" charset="-122"/>
                <a:cs typeface="Consolas" pitchFamily="49" charset="0"/>
              </a:rPr>
              <a:t>移</a:t>
            </a:r>
            <a:r>
              <a:rPr lang="en-US" altLang="zh-CN" dirty="0">
                <a:latin typeface="Consolas" pitchFamily="49" charset="0"/>
                <a:ea typeface="楷体" pitchFamily="49" charset="-122"/>
                <a:cs typeface="Consolas" pitchFamily="49" charset="0"/>
              </a:rPr>
              <a:t>1</a:t>
            </a:r>
            <a:r>
              <a:rPr lang="zh-CN" altLang="en-US" dirty="0">
                <a:latin typeface="Consolas" pitchFamily="49" charset="0"/>
                <a:ea typeface="楷体" pitchFamily="49" charset="-122"/>
                <a:cs typeface="Consolas" pitchFamily="49" charset="0"/>
              </a:rPr>
              <a:t>个位置</a:t>
            </a:r>
            <a:endParaRPr lang="zh-CN" altLang="en-US" baseline="-25000" dirty="0">
              <a:latin typeface="Consolas" pitchFamily="49" charset="0"/>
              <a:ea typeface="楷体" pitchFamily="49" charset="-122"/>
              <a:cs typeface="Consolas" pitchFamily="49" charset="0"/>
            </a:endParaRPr>
          </a:p>
        </p:txBody>
      </p:sp>
      <p:sp>
        <p:nvSpPr>
          <p:cNvPr id="281619" name="Text Box 19"/>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dirty="0">
                <a:latin typeface="Consolas" pitchFamily="49" charset="0"/>
                <a:cs typeface="Consolas" pitchFamily="49" charset="0"/>
              </a:rPr>
              <a:t>k</a:t>
            </a:r>
            <a:r>
              <a:rPr lang="en-US" altLang="zh-CN" dirty="0">
                <a:latin typeface="Consolas" pitchFamily="49" charset="0"/>
                <a:cs typeface="Consolas" pitchFamily="49" charset="0"/>
              </a:rPr>
              <a:t>=2</a:t>
            </a:r>
            <a:endParaRPr lang="en-US" altLang="zh-CN" baseline="-25000" dirty="0">
              <a:latin typeface="Consolas" pitchFamily="49" charset="0"/>
              <a:cs typeface="Consolas" pitchFamily="49" charset="0"/>
            </a:endParaRPr>
          </a:p>
        </p:txBody>
      </p:sp>
      <p:sp>
        <p:nvSpPr>
          <p:cNvPr id="281620" name="Text Box 20"/>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a:latin typeface="Consolas" pitchFamily="49" charset="0"/>
                <a:ea typeface="楷体" pitchFamily="49" charset="-122"/>
                <a:cs typeface="Consolas" pitchFamily="49" charset="0"/>
              </a:rPr>
              <a:t>k</a:t>
            </a:r>
            <a:r>
              <a:rPr lang="en-US" altLang="zh-CN">
                <a:latin typeface="Consolas" pitchFamily="49" charset="0"/>
                <a:ea typeface="楷体" pitchFamily="49" charset="-122"/>
                <a:cs typeface="Consolas" pitchFamily="49" charset="0"/>
              </a:rPr>
              <a:t>=2</a:t>
            </a:r>
            <a:r>
              <a:rPr lang="zh-CN" altLang="en-US">
                <a:latin typeface="Consolas" pitchFamily="49" charset="0"/>
                <a:ea typeface="楷体" pitchFamily="49" charset="-122"/>
                <a:cs typeface="Consolas" pitchFamily="49" charset="0"/>
              </a:rPr>
              <a:t>，前</a:t>
            </a:r>
            <a:r>
              <a:rPr lang="zh-CN" altLang="en-US" dirty="0">
                <a:latin typeface="Consolas" pitchFamily="49" charset="0"/>
                <a:ea typeface="楷体" pitchFamily="49" charset="-122"/>
                <a:cs typeface="Consolas" pitchFamily="49" charset="0"/>
              </a:rPr>
              <a:t>移</a:t>
            </a:r>
            <a:r>
              <a:rPr lang="en-US" altLang="zh-CN" dirty="0">
                <a:latin typeface="Consolas" pitchFamily="49" charset="0"/>
                <a:ea typeface="楷体" pitchFamily="49" charset="-122"/>
                <a:cs typeface="Consolas" pitchFamily="49" charset="0"/>
              </a:rPr>
              <a:t>2</a:t>
            </a:r>
            <a:r>
              <a:rPr lang="zh-CN" altLang="en-US" dirty="0">
                <a:latin typeface="Consolas" pitchFamily="49" charset="0"/>
                <a:ea typeface="楷体" pitchFamily="49" charset="-122"/>
                <a:cs typeface="Consolas" pitchFamily="49" charset="0"/>
              </a:rPr>
              <a:t>个位置</a:t>
            </a:r>
            <a:endParaRPr lang="zh-CN" altLang="en-US" baseline="-25000" dirty="0">
              <a:latin typeface="Consolas" pitchFamily="49" charset="0"/>
              <a:ea typeface="楷体" pitchFamily="49" charset="-122"/>
              <a:cs typeface="Consolas" pitchFamily="49" charset="0"/>
            </a:endParaRPr>
          </a:p>
        </p:txBody>
      </p:sp>
      <p:sp>
        <p:nvSpPr>
          <p:cNvPr id="281621" name="Text Box 21"/>
          <p:cNvSpPr txBox="1">
            <a:spLocks noChangeArrowheads="1"/>
          </p:cNvSpPr>
          <p:nvPr/>
        </p:nvSpPr>
        <p:spPr bwMode="auto">
          <a:xfrm>
            <a:off x="900113" y="3614742"/>
            <a:ext cx="3240087" cy="400110"/>
          </a:xfrm>
          <a:prstGeom prst="rect">
            <a:avLst/>
          </a:prstGeom>
          <a:solidFill>
            <a:schemeClr val="bg1"/>
          </a:solidFill>
          <a:ln w="9525">
            <a:noFill/>
            <a:miter lim="800000"/>
            <a:headEnd/>
            <a:tailEnd/>
          </a:ln>
          <a:effectLst/>
        </p:spPr>
        <p:txBody>
          <a:bodyPr>
            <a:spAutoFit/>
          </a:bodyPr>
          <a:lstStyle/>
          <a:p>
            <a:pPr algn="l">
              <a:spcBef>
                <a:spcPct val="50000"/>
              </a:spcBef>
            </a:pPr>
            <a:r>
              <a:rPr lang="en-US" altLang="zh-CN" i="1" dirty="0">
                <a:latin typeface="Consolas" pitchFamily="49" charset="0"/>
                <a:cs typeface="Consolas" pitchFamily="49" charset="0"/>
              </a:rPr>
              <a:t>k</a:t>
            </a:r>
            <a:r>
              <a:rPr lang="en-US" altLang="zh-CN" dirty="0">
                <a:latin typeface="Consolas" pitchFamily="49" charset="0"/>
                <a:cs typeface="Consolas" pitchFamily="49" charset="0"/>
              </a:rPr>
              <a:t>=3</a:t>
            </a:r>
            <a:endParaRPr lang="en-US" altLang="zh-CN" baseline="-25000" dirty="0">
              <a:latin typeface="Consolas" pitchFamily="49" charset="0"/>
              <a:cs typeface="Consolas" pitchFamily="49" charset="0"/>
            </a:endParaRPr>
          </a:p>
        </p:txBody>
      </p:sp>
      <p:sp>
        <p:nvSpPr>
          <p:cNvPr id="281622" name="Text Box 22"/>
          <p:cNvSpPr txBox="1">
            <a:spLocks noChangeArrowheads="1"/>
          </p:cNvSpPr>
          <p:nvPr/>
        </p:nvSpPr>
        <p:spPr bwMode="auto">
          <a:xfrm>
            <a:off x="4429124" y="3743270"/>
            <a:ext cx="3240087" cy="400110"/>
          </a:xfrm>
          <a:prstGeom prst="rect">
            <a:avLst/>
          </a:prstGeom>
          <a:noFill/>
          <a:ln w="9525">
            <a:noFill/>
            <a:miter lim="800000"/>
            <a:headEnd/>
            <a:tailEnd/>
          </a:ln>
          <a:effectLst/>
        </p:spPr>
        <p:txBody>
          <a:bodyPr>
            <a:spAutoFit/>
          </a:bodyPr>
          <a:lstStyle/>
          <a:p>
            <a:pPr algn="l">
              <a:spcBef>
                <a:spcPct val="50000"/>
              </a:spcBef>
            </a:pPr>
            <a:r>
              <a:rPr lang="zh-CN" altLang="en-US" dirty="0">
                <a:latin typeface="Consolas" pitchFamily="49" charset="0"/>
                <a:ea typeface="楷体" pitchFamily="49" charset="-122"/>
                <a:cs typeface="Consolas" pitchFamily="49" charset="0"/>
              </a:rPr>
              <a:t>顺序表长度</a:t>
            </a:r>
            <a:r>
              <a:rPr lang="en-US" altLang="zh-CN" dirty="0">
                <a:latin typeface="Consolas" pitchFamily="49" charset="0"/>
                <a:ea typeface="楷体" pitchFamily="49" charset="-122"/>
                <a:cs typeface="Consolas" pitchFamily="49" charset="0"/>
              </a:rPr>
              <a:t>=6</a:t>
            </a:r>
            <a:r>
              <a:rPr lang="en-US" altLang="zh-CN" dirty="0">
                <a:latin typeface="Consolas" pitchFamily="49" charset="0"/>
                <a:ea typeface="+mj-ea"/>
                <a:cs typeface="Consolas" pitchFamily="49" charset="0"/>
              </a:rPr>
              <a:t>-</a:t>
            </a:r>
            <a:r>
              <a:rPr lang="en-US" altLang="zh-CN" i="1" dirty="0">
                <a:latin typeface="Consolas" pitchFamily="49" charset="0"/>
                <a:ea typeface="楷体" pitchFamily="49" charset="-122"/>
                <a:cs typeface="Consolas" pitchFamily="49" charset="0"/>
              </a:rPr>
              <a:t>k</a:t>
            </a:r>
            <a:r>
              <a:rPr lang="en-US" altLang="zh-CN" dirty="0">
                <a:latin typeface="Consolas" pitchFamily="49" charset="0"/>
                <a:ea typeface="楷体" pitchFamily="49" charset="-122"/>
                <a:cs typeface="Consolas" pitchFamily="49" charset="0"/>
              </a:rPr>
              <a:t>=3</a:t>
            </a:r>
            <a:endParaRPr lang="en-US" altLang="zh-CN" baseline="-25000" dirty="0">
              <a:latin typeface="Consolas" pitchFamily="49" charset="0"/>
              <a:ea typeface="楷体" pitchFamily="49" charset="-122"/>
              <a:cs typeface="Consolas" pitchFamily="49" charset="0"/>
            </a:endParaRPr>
          </a:p>
        </p:txBody>
      </p:sp>
      <p:sp>
        <p:nvSpPr>
          <p:cNvPr id="281623" name="Text Box 23"/>
          <p:cNvSpPr txBox="1">
            <a:spLocks noChangeArrowheads="1"/>
          </p:cNvSpPr>
          <p:nvPr/>
        </p:nvSpPr>
        <p:spPr bwMode="auto">
          <a:xfrm>
            <a:off x="250825" y="341229"/>
            <a:ext cx="6035687" cy="453183"/>
          </a:xfrm>
          <a:prstGeom prst="rect">
            <a:avLst/>
          </a:prstGeom>
          <a:solidFill>
            <a:srgbClr val="6600CC"/>
          </a:solidFill>
          <a:ln w="28575" algn="ctr">
            <a:noFill/>
            <a:miter lim="800000"/>
            <a:headEnd/>
            <a:tailEnd/>
          </a:ln>
          <a:effectLst>
            <a:prstShdw prst="shdw17" dist="17961" dir="2700000">
              <a:srgbClr val="6600CC">
                <a:gamma/>
                <a:shade val="60000"/>
                <a:invGamma/>
              </a:srgbClr>
            </a:prstShdw>
          </a:effectLst>
        </p:spPr>
        <p:txBody>
          <a:bodyPr wrap="square" lIns="162000" tIns="72000" rIns="162000" bIns="72000">
            <a:spAutoFit/>
          </a:bodyPr>
          <a:lstStyle/>
          <a:p>
            <a:r>
              <a:rPr lang="zh-CN" altLang="en-US" dirty="0">
                <a:solidFill>
                  <a:schemeClr val="bg1"/>
                </a:solidFill>
                <a:latin typeface="Consolas" pitchFamily="49" charset="0"/>
                <a:ea typeface="楷体" pitchFamily="49" charset="-122"/>
                <a:cs typeface="Consolas" pitchFamily="49" charset="0"/>
              </a:rPr>
              <a:t>删除顺序表中所有值为</a:t>
            </a:r>
            <a:r>
              <a:rPr lang="en-US" altLang="zh-CN" i="1" dirty="0">
                <a:solidFill>
                  <a:schemeClr val="bg1"/>
                </a:solidFill>
                <a:latin typeface="Consolas" pitchFamily="49" charset="0"/>
                <a:ea typeface="楷体" pitchFamily="49" charset="-122"/>
                <a:cs typeface="Consolas" pitchFamily="49" charset="0"/>
              </a:rPr>
              <a:t>x</a:t>
            </a:r>
            <a:r>
              <a:rPr lang="zh-CN" altLang="en-US" dirty="0">
                <a:solidFill>
                  <a:schemeClr val="bg1"/>
                </a:solidFill>
                <a:latin typeface="Consolas" pitchFamily="49" charset="0"/>
                <a:ea typeface="楷体" pitchFamily="49" charset="-122"/>
                <a:cs typeface="Consolas" pitchFamily="49" charset="0"/>
              </a:rPr>
              <a:t>的元素（方法</a:t>
            </a:r>
            <a:r>
              <a:rPr lang="en-US" altLang="zh-CN" dirty="0">
                <a:solidFill>
                  <a:schemeClr val="bg1"/>
                </a:solidFill>
                <a:latin typeface="Consolas" pitchFamily="49" charset="0"/>
                <a:ea typeface="楷体" pitchFamily="49" charset="-122"/>
                <a:cs typeface="Consolas" pitchFamily="49" charset="0"/>
              </a:rPr>
              <a:t>2</a:t>
            </a:r>
            <a:r>
              <a:rPr lang="zh-CN" altLang="en-US" dirty="0">
                <a:solidFill>
                  <a:schemeClr val="bg1"/>
                </a:solidFill>
                <a:latin typeface="Consolas" pitchFamily="49" charset="0"/>
                <a:ea typeface="楷体" pitchFamily="49" charset="-122"/>
                <a:cs typeface="Consolas" pitchFamily="49" charset="0"/>
              </a:rPr>
              <a:t>）演示</a:t>
            </a:r>
            <a:endParaRPr lang="zh-CN" altLang="en-US" dirty="0">
              <a:latin typeface="Consolas" pitchFamily="49" charset="0"/>
              <a:ea typeface="楷体" pitchFamily="49" charset="-122"/>
              <a:cs typeface="Consolas" pitchFamily="49" charset="0"/>
            </a:endParaRPr>
          </a:p>
        </p:txBody>
      </p:sp>
      <p:sp>
        <p:nvSpPr>
          <p:cNvPr id="281624" name="Rectangle 24"/>
          <p:cNvSpPr>
            <a:spLocks noChangeArrowheads="1"/>
          </p:cNvSpPr>
          <p:nvPr/>
        </p:nvSpPr>
        <p:spPr bwMode="auto">
          <a:xfrm>
            <a:off x="7234238" y="2447901"/>
            <a:ext cx="1441450" cy="792163"/>
          </a:xfrm>
          <a:prstGeom prst="rect">
            <a:avLst/>
          </a:prstGeom>
          <a:solidFill>
            <a:schemeClr val="accent3">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81625" name="Text Box 25"/>
          <p:cNvSpPr txBox="1">
            <a:spLocks noChangeArrowheads="1"/>
          </p:cNvSpPr>
          <p:nvPr/>
        </p:nvSpPr>
        <p:spPr bwMode="auto">
          <a:xfrm>
            <a:off x="7523163" y="2016101"/>
            <a:ext cx="977927" cy="307777"/>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2000">
                <a:latin typeface="Consolas" pitchFamily="49" charset="0"/>
                <a:cs typeface="Consolas" pitchFamily="49" charset="0"/>
              </a:rPr>
              <a:t>length</a:t>
            </a:r>
          </a:p>
        </p:txBody>
      </p:sp>
      <p:sp>
        <p:nvSpPr>
          <p:cNvPr id="281626" name="Text Box 26"/>
          <p:cNvSpPr txBox="1">
            <a:spLocks noChangeArrowheads="1"/>
          </p:cNvSpPr>
          <p:nvPr/>
        </p:nvSpPr>
        <p:spPr bwMode="auto">
          <a:xfrm>
            <a:off x="7594600" y="2668564"/>
            <a:ext cx="719138" cy="307777"/>
          </a:xfrm>
          <a:prstGeom prst="rect">
            <a:avLst/>
          </a:prstGeom>
          <a:noFill/>
          <a:ln w="9525">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6</a:t>
            </a:r>
          </a:p>
        </p:txBody>
      </p:sp>
      <p:sp>
        <p:nvSpPr>
          <p:cNvPr id="281627" name="Text Box 27"/>
          <p:cNvSpPr txBox="1">
            <a:spLocks noChangeArrowheads="1"/>
          </p:cNvSpPr>
          <p:nvPr/>
        </p:nvSpPr>
        <p:spPr bwMode="auto">
          <a:xfrm>
            <a:off x="7594600" y="2663801"/>
            <a:ext cx="719138" cy="307777"/>
          </a:xfrm>
          <a:prstGeom prst="rect">
            <a:avLst/>
          </a:prstGeom>
          <a:solidFill>
            <a:schemeClr val="accent3">
              <a:lumMod val="20000"/>
              <a:lumOff val="80000"/>
            </a:schemeClr>
          </a:solidFill>
          <a:ln w="9525">
            <a:noFill/>
            <a:miter lim="800000"/>
            <a:headEnd/>
            <a:tailEnd/>
          </a:ln>
          <a:effectLst/>
        </p:spPr>
        <p:txBody>
          <a:bodyPr lIns="0" tIns="0" rIns="0" bIns="0">
            <a:spAutoFit/>
          </a:bodyPr>
          <a:lstStyle/>
          <a:p>
            <a:pPr>
              <a:spcBef>
                <a:spcPct val="50000"/>
              </a:spcBef>
            </a:pPr>
            <a:r>
              <a:rPr lang="en-US" altLang="zh-CN">
                <a:latin typeface="Consolas" pitchFamily="49" charset="0"/>
                <a:cs typeface="Consolas" pitchFamily="49" charset="0"/>
              </a:rPr>
              <a:t>3</a:t>
            </a:r>
          </a:p>
        </p:txBody>
      </p:sp>
      <p:sp>
        <p:nvSpPr>
          <p:cNvPr id="281628" name="Text Box 28"/>
          <p:cNvSpPr txBox="1">
            <a:spLocks noChangeArrowheads="1"/>
          </p:cNvSpPr>
          <p:nvPr/>
        </p:nvSpPr>
        <p:spPr bwMode="auto">
          <a:xfrm>
            <a:off x="4000496" y="4572008"/>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仿宋" pitchFamily="49" charset="-122"/>
                <a:ea typeface="仿宋" pitchFamily="49" charset="-122"/>
                <a:cs typeface="Consolas" pitchFamily="49" charset="0"/>
              </a:rPr>
              <a:t>删除完成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8160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81615"/>
                                        </p:tgtEl>
                                        <p:attrNameLst>
                                          <p:attrName>style.visibility</p:attrName>
                                        </p:attrNameLst>
                                      </p:cBhvr>
                                      <p:to>
                                        <p:strVal val="visible"/>
                                      </p:to>
                                    </p:set>
                                    <p:animEffect transition="in" filter="blinds(horizontal)">
                                      <p:cBhvr>
                                        <p:cTn id="11" dur="500"/>
                                        <p:tgtEl>
                                          <p:spTgt spid="281615"/>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281606"/>
                                        </p:tgtEl>
                                      </p:cBhvr>
                                    </p:animEffect>
                                    <p:animScale>
                                      <p:cBhvr>
                                        <p:cTn id="16" dur="250" autoRev="1" fill="hold"/>
                                        <p:tgtEl>
                                          <p:spTgt spid="28160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81617"/>
                                        </p:tgtEl>
                                        <p:attrNameLst>
                                          <p:attrName>style.visibility</p:attrName>
                                        </p:attrNameLst>
                                      </p:cBhvr>
                                      <p:to>
                                        <p:strVal val="visible"/>
                                      </p:to>
                                    </p:set>
                                    <p:animEffect transition="in" filter="blinds(horizontal)">
                                      <p:cBhvr>
                                        <p:cTn id="21" dur="500"/>
                                        <p:tgtEl>
                                          <p:spTgt spid="281617"/>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mph" presetSubtype="0" fill="hold" grpId="1" nodeType="clickEffect">
                                  <p:stCondLst>
                                    <p:cond delay="0"/>
                                  </p:stCondLst>
                                  <p:childTnLst>
                                    <p:anim calcmode="discrete" valueType="str">
                                      <p:cBhvr>
                                        <p:cTn id="25" dur="1000" fill="hold"/>
                                        <p:tgtEl>
                                          <p:spTgt spid="281616"/>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81618"/>
                                        </p:tgtEl>
                                        <p:attrNameLst>
                                          <p:attrName>style.visibility</p:attrName>
                                        </p:attrNameLst>
                                      </p:cBhvr>
                                      <p:to>
                                        <p:strVal val="visible"/>
                                      </p:to>
                                    </p:set>
                                    <p:animEffect transition="in" filter="blinds(horizontal)">
                                      <p:cBhvr>
                                        <p:cTn id="30" dur="500"/>
                                        <p:tgtEl>
                                          <p:spTgt spid="281618"/>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78 -0.00185 L -0.07795 -0.00069 " pathEditMode="relative" rAng="0" ptsTypes="AA">
                                      <p:cBhvr>
                                        <p:cTn id="34" dur="2000" fill="hold"/>
                                        <p:tgtEl>
                                          <p:spTgt spid="281616"/>
                                        </p:tgtEl>
                                        <p:attrNameLst>
                                          <p:attrName>ppt_x</p:attrName>
                                          <p:attrName>ppt_y</p:attrName>
                                        </p:attrNameLst>
                                      </p:cBhvr>
                                      <p:rCtr x="-38" y="0"/>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281607"/>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1619"/>
                                        </p:tgtEl>
                                        <p:attrNameLst>
                                          <p:attrName>style.visibility</p:attrName>
                                        </p:attrNameLst>
                                      </p:cBhvr>
                                      <p:to>
                                        <p:strVal val="visible"/>
                                      </p:to>
                                    </p:set>
                                    <p:animEffect transition="in" filter="blinds(horizontal)">
                                      <p:cBhvr>
                                        <p:cTn id="43" dur="500"/>
                                        <p:tgtEl>
                                          <p:spTgt spid="281619"/>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emph" presetSubtype="0" fill="hold" grpId="1" nodeType="clickEffect">
                                  <p:stCondLst>
                                    <p:cond delay="0"/>
                                  </p:stCondLst>
                                  <p:childTnLst>
                                    <p:anim calcmode="discrete" valueType="str">
                                      <p:cBhvr>
                                        <p:cTn id="47" dur="1000" fill="hold"/>
                                        <p:tgtEl>
                                          <p:spTgt spid="281608"/>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1620"/>
                                        </p:tgtEl>
                                        <p:attrNameLst>
                                          <p:attrName>style.visibility</p:attrName>
                                        </p:attrNameLst>
                                      </p:cBhvr>
                                      <p:to>
                                        <p:strVal val="visible"/>
                                      </p:to>
                                    </p:set>
                                    <p:animEffect transition="in" filter="blinds(horizontal)">
                                      <p:cBhvr>
                                        <p:cTn id="52" dur="500"/>
                                        <p:tgtEl>
                                          <p:spTgt spid="281620"/>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0.01215 -0.00301 L -0.14549 -0.00185 " pathEditMode="relative" rAng="0" ptsTypes="AA">
                                      <p:cBhvr>
                                        <p:cTn id="56" dur="2000" fill="hold"/>
                                        <p:tgtEl>
                                          <p:spTgt spid="281608"/>
                                        </p:tgtEl>
                                        <p:attrNameLst>
                                          <p:attrName>ppt_x</p:attrName>
                                          <p:attrName>ppt_y</p:attrName>
                                        </p:attrNameLst>
                                      </p:cBhvr>
                                      <p:rCtr x="-79" y="0"/>
                                    </p:animMotion>
                                  </p:childTnLst>
                                </p:cTn>
                              </p:par>
                            </p:childTnLst>
                          </p:cTn>
                        </p:par>
                      </p:childTnLst>
                    </p:cTn>
                  </p:par>
                  <p:par>
                    <p:cTn id="57" fill="hold">
                      <p:stCondLst>
                        <p:cond delay="indefinite"/>
                      </p:stCondLst>
                      <p:childTnLst>
                        <p:par>
                          <p:cTn id="58" fill="hold">
                            <p:stCondLst>
                              <p:cond delay="0"/>
                            </p:stCondLst>
                            <p:childTnLst>
                              <p:par>
                                <p:cTn id="59" presetID="35" presetClass="emph" presetSubtype="0" fill="hold" grpId="0" nodeType="clickEffect">
                                  <p:stCondLst>
                                    <p:cond delay="0"/>
                                  </p:stCondLst>
                                  <p:childTnLst>
                                    <p:anim calcmode="discrete" valueType="str">
                                      <p:cBhvr>
                                        <p:cTn id="60" dur="1000" fill="hold"/>
                                        <p:tgtEl>
                                          <p:spTgt spid="281609"/>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81621"/>
                                        </p:tgtEl>
                                        <p:attrNameLst>
                                          <p:attrName>style.visibility</p:attrName>
                                        </p:attrNameLst>
                                      </p:cBhvr>
                                      <p:to>
                                        <p:strVal val="visible"/>
                                      </p:to>
                                    </p:set>
                                    <p:animEffect transition="in" filter="blinds(horizontal)">
                                      <p:cBhvr>
                                        <p:cTn id="65" dur="500"/>
                                        <p:tgtEl>
                                          <p:spTgt spid="2816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81622"/>
                                        </p:tgtEl>
                                        <p:attrNameLst>
                                          <p:attrName>style.visibility</p:attrName>
                                        </p:attrNameLst>
                                      </p:cBhvr>
                                      <p:to>
                                        <p:strVal val="visible"/>
                                      </p:to>
                                    </p:set>
                                    <p:animEffect transition="in" filter="blinds(horizontal)">
                                      <p:cBhvr>
                                        <p:cTn id="70" dur="500"/>
                                        <p:tgtEl>
                                          <p:spTgt spid="2816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81627"/>
                                        </p:tgtEl>
                                        <p:attrNameLst>
                                          <p:attrName>style.visibility</p:attrName>
                                        </p:attrNameLst>
                                      </p:cBhvr>
                                      <p:to>
                                        <p:strVal val="visible"/>
                                      </p:to>
                                    </p:set>
                                    <p:animEffect transition="in" filter="wipe(down)">
                                      <p:cBhvr>
                                        <p:cTn id="75" dur="500"/>
                                        <p:tgtEl>
                                          <p:spTgt spid="2816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1628"/>
                                        </p:tgtEl>
                                        <p:attrNameLst>
                                          <p:attrName>style.visibility</p:attrName>
                                        </p:attrNameLst>
                                      </p:cBhvr>
                                      <p:to>
                                        <p:strVal val="visible"/>
                                      </p:to>
                                    </p:set>
                                    <p:animEffect transition="in" filter="wipe(left)">
                                      <p:cBhvr>
                                        <p:cTn id="80" dur="500"/>
                                        <p:tgtEl>
                                          <p:spTgt spid="28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p:bldP spid="281606" grpId="0"/>
      <p:bldP spid="281607" grpId="0"/>
      <p:bldP spid="281608" grpId="0" animBg="1"/>
      <p:bldP spid="281608" grpId="1" animBg="1"/>
      <p:bldP spid="281609" grpId="0"/>
      <p:bldP spid="281615" grpId="0" animBg="1"/>
      <p:bldP spid="281616" grpId="0" animBg="1"/>
      <p:bldP spid="281616" grpId="1" animBg="1"/>
      <p:bldP spid="281617" grpId="0" animBg="1"/>
      <p:bldP spid="281618" grpId="0" animBg="1"/>
      <p:bldP spid="281619" grpId="0" animBg="1"/>
      <p:bldP spid="281620" grpId="0" animBg="1"/>
      <p:bldP spid="281621" grpId="0" animBg="1"/>
      <p:bldP spid="281622" grpId="0"/>
      <p:bldP spid="281627" grpId="0" animBg="1"/>
      <p:bldP spid="2816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00100" y="1500174"/>
            <a:ext cx="3786214" cy="2120938"/>
          </a:xfrm>
          <a:prstGeom prst="rect">
            <a:avLst/>
          </a:prstGeom>
          <a:solidFill>
            <a:schemeClr val="bg1"/>
          </a:solidFill>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ts val="2500"/>
              </a:lnSpc>
              <a:spcBef>
                <a:spcPts val="0"/>
              </a:spcBef>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0000FF"/>
                </a:solidFill>
                <a:latin typeface="Consolas" pitchFamily="49" charset="0"/>
                <a:ea typeface="楷体" pitchFamily="49" charset="-122"/>
                <a:cs typeface="Consolas" pitchFamily="49" charset="0"/>
              </a:rPr>
              <a:t>exam2</a:t>
            </a:r>
            <a:r>
              <a:rPr lang="en-US" altLang="zh-CN" sz="1800" dirty="0">
                <a:solidFill>
                  <a:srgbClr val="0000FF"/>
                </a:solidFill>
                <a:latin typeface="Consolas" pitchFamily="49" charset="0"/>
                <a:ea typeface="楷体" pitchFamily="49" charset="-122"/>
                <a:cs typeface="Consolas" pitchFamily="49" charset="0"/>
              </a:rPr>
              <a:t>()</a:t>
            </a:r>
          </a:p>
          <a:p>
            <a:pPr algn="just">
              <a:lnSpc>
                <a:spcPts val="2500"/>
              </a:lnSpc>
              <a:spcBef>
                <a:spcPts val="0"/>
              </a:spcBef>
            </a:pPr>
            <a:r>
              <a:rPr lang="en-US" altLang="zh-CN" sz="1800">
                <a:solidFill>
                  <a:srgbClr val="0000FF"/>
                </a:solidFill>
                <a:latin typeface="Consolas" pitchFamily="49" charset="0"/>
                <a:ea typeface="楷体" pitchFamily="49" charset="-122"/>
                <a:cs typeface="Consolas" pitchFamily="49" charset="0"/>
              </a:rPr>
              <a:t>{  int 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y</a:t>
            </a:r>
            <a:r>
              <a:rPr lang="en-US" altLang="zh-CN" sz="1800" dirty="0">
                <a:solidFill>
                  <a:srgbClr val="0000FF"/>
                </a:solidFill>
                <a:latin typeface="Consolas" pitchFamily="49" charset="0"/>
                <a:ea typeface="楷体" pitchFamily="49" charset="-122"/>
                <a:cs typeface="Consolas" pitchFamily="49" charset="0"/>
              </a:rPr>
              <a:t>;</a:t>
            </a:r>
          </a:p>
          <a:p>
            <a:pPr algn="just">
              <a:lnSpc>
                <a:spcPts val="2500"/>
              </a:lnSpc>
              <a:spcBef>
                <a:spcPts val="0"/>
              </a:spcBef>
            </a:pPr>
            <a:r>
              <a:rPr lang="en-US" altLang="zh-CN" sz="1800">
                <a:solidFill>
                  <a:srgbClr val="0000FF"/>
                </a:solidFill>
                <a:latin typeface="Consolas" pitchFamily="49" charset="0"/>
                <a:ea typeface="楷体" pitchFamily="49" charset="-122"/>
                <a:cs typeface="Consolas" pitchFamily="49" charset="0"/>
              </a:rPr>
              <a:t>   y=0</a:t>
            </a:r>
            <a:r>
              <a:rPr lang="en-US" altLang="zh-CN" sz="1800" dirty="0">
                <a:solidFill>
                  <a:srgbClr val="0000FF"/>
                </a:solidFill>
                <a:latin typeface="Consolas" pitchFamily="49" charset="0"/>
                <a:ea typeface="楷体" pitchFamily="49" charset="-122"/>
                <a:cs typeface="Consolas" pitchFamily="49" charset="0"/>
              </a:rPr>
              <a:t>;</a:t>
            </a:r>
          </a:p>
          <a:p>
            <a:pPr algn="just">
              <a:lnSpc>
                <a:spcPts val="2500"/>
              </a:lnSpc>
              <a:spcBef>
                <a:spcPts val="0"/>
              </a:spcBef>
            </a:pPr>
            <a:r>
              <a:rPr lang="en-US" altLang="zh-CN" sz="1800">
                <a:solidFill>
                  <a:srgbClr val="0000FF"/>
                </a:solidFill>
                <a:latin typeface="Consolas" pitchFamily="49" charset="0"/>
                <a:ea typeface="楷体" pitchFamily="49" charset="-122"/>
                <a:cs typeface="Consolas" pitchFamily="49" charset="0"/>
              </a:rPr>
              <a:t>   x=5/y</a:t>
            </a:r>
            <a:r>
              <a:rPr lang="en-US" altLang="zh-CN" sz="1800" dirty="0">
                <a:solidFill>
                  <a:srgbClr val="0000FF"/>
                </a:solidFill>
                <a:latin typeface="Consolas" pitchFamily="49" charset="0"/>
                <a:ea typeface="楷体" pitchFamily="49" charset="-122"/>
                <a:cs typeface="Consolas" pitchFamily="49" charset="0"/>
              </a:rPr>
              <a:t>;</a:t>
            </a:r>
          </a:p>
          <a:p>
            <a:pPr algn="just">
              <a:lnSpc>
                <a:spcPts val="2500"/>
              </a:lnSpc>
              <a:spcBef>
                <a:spcPts val="0"/>
              </a:spcBef>
            </a:pPr>
            <a:r>
              <a:rPr lang="en-US" altLang="zh-CN" sz="1800">
                <a:solidFill>
                  <a:srgbClr val="0000FF"/>
                </a:solidFill>
                <a:latin typeface="Consolas" pitchFamily="49" charset="0"/>
                <a:ea typeface="楷体" pitchFamily="49" charset="-122"/>
                <a:cs typeface="Consolas" pitchFamily="49" charset="0"/>
              </a:rPr>
              <a:t>   printf("%d</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y</a:t>
            </a:r>
            <a:r>
              <a:rPr lang="en-US" altLang="zh-CN" sz="1800" dirty="0">
                <a:solidFill>
                  <a:srgbClr val="0000FF"/>
                </a:solidFill>
                <a:latin typeface="Consolas" pitchFamily="49" charset="0"/>
                <a:ea typeface="楷体" pitchFamily="49" charset="-122"/>
                <a:cs typeface="Consolas" pitchFamily="49" charset="0"/>
              </a:rPr>
              <a:t>);</a:t>
            </a:r>
          </a:p>
          <a:p>
            <a:pPr algn="just">
              <a:lnSpc>
                <a:spcPts val="2500"/>
              </a:lnSpc>
              <a:spcBef>
                <a:spcPts val="0"/>
              </a:spcBef>
            </a:pPr>
            <a:r>
              <a:rPr lang="en-US" altLang="zh-CN" sz="1800" dirty="0">
                <a:solidFill>
                  <a:srgbClr val="0000FF"/>
                </a:solidFill>
                <a:latin typeface="Consolas" pitchFamily="49" charset="0"/>
                <a:ea typeface="楷体" pitchFamily="49" charset="-122"/>
                <a:cs typeface="Consolas" pitchFamily="49" charset="0"/>
              </a:rPr>
              <a:t>}</a:t>
            </a:r>
          </a:p>
        </p:txBody>
      </p:sp>
      <p:sp>
        <p:nvSpPr>
          <p:cNvPr id="3" name="右大括号 2"/>
          <p:cNvSpPr/>
          <p:nvPr/>
        </p:nvSpPr>
        <p:spPr>
          <a:xfrm>
            <a:off x="4929190" y="1500174"/>
            <a:ext cx="142876" cy="2071702"/>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5214942" y="2143116"/>
            <a:ext cx="3357586" cy="746230"/>
          </a:xfrm>
          <a:prstGeom prst="rect">
            <a:avLst/>
          </a:prstGeom>
          <a:noFill/>
        </p:spPr>
        <p:txBody>
          <a:bodyPr wrap="square" rtlCol="0">
            <a:spAutoFit/>
          </a:bodyPr>
          <a:lstStyle/>
          <a:p>
            <a:r>
              <a:rPr lang="zh-CN" altLang="en-US" sz="2000" dirty="0">
                <a:solidFill>
                  <a:srgbClr val="0000FF"/>
                </a:solidFill>
                <a:latin typeface="Consolas" pitchFamily="49" charset="0"/>
                <a:ea typeface="仿宋" pitchFamily="49" charset="-122"/>
                <a:cs typeface="Consolas" pitchFamily="49" charset="0"/>
              </a:rPr>
              <a:t>其中包含除零错误，违反了算法的可行性特性</a:t>
            </a:r>
          </a:p>
        </p:txBody>
      </p:sp>
      <p:sp>
        <p:nvSpPr>
          <p:cNvPr id="5" name="TextBox 4"/>
          <p:cNvSpPr txBox="1"/>
          <p:nvPr/>
        </p:nvSpPr>
        <p:spPr>
          <a:xfrm>
            <a:off x="785786" y="785794"/>
            <a:ext cx="2357454" cy="407676"/>
          </a:xfrm>
          <a:prstGeom prst="rect">
            <a:avLst/>
          </a:prstGeom>
          <a:noFill/>
        </p:spPr>
        <p:txBody>
          <a:bodyPr wrap="square" rtlCol="0">
            <a:spAutoFit/>
          </a:bodyPr>
          <a:lstStyle/>
          <a:p>
            <a:r>
              <a:rPr lang="zh-CN" altLang="en-US" sz="2000" dirty="0">
                <a:solidFill>
                  <a:srgbClr val="3333FF"/>
                </a:solidFill>
                <a:latin typeface="Consolas" pitchFamily="49" charset="0"/>
                <a:ea typeface="楷体" pitchFamily="49" charset="-122"/>
                <a:cs typeface="Consolas" pitchFamily="49" charset="0"/>
              </a:rPr>
              <a:t>（</a:t>
            </a:r>
            <a:r>
              <a:rPr lang="en-US" altLang="zh-CN" sz="2000" dirty="0">
                <a:solidFill>
                  <a:srgbClr val="3333FF"/>
                </a:solidFill>
                <a:latin typeface="Consolas" pitchFamily="49" charset="0"/>
                <a:ea typeface="楷体" pitchFamily="49" charset="-122"/>
                <a:cs typeface="Consolas" pitchFamily="49" charset="0"/>
              </a:rPr>
              <a:t>2</a:t>
            </a:r>
            <a:r>
              <a:rPr lang="zh-CN" altLang="en-US" sz="2000" dirty="0">
                <a:solidFill>
                  <a:srgbClr val="3333FF"/>
                </a:solidFill>
                <a:latin typeface="Consolas" pitchFamily="49" charset="0"/>
                <a:ea typeface="楷体" pitchFamily="49" charset="-122"/>
                <a:cs typeface="Consolas" pitchFamily="49" charset="0"/>
              </a:rPr>
              <a:t>） 描述二</a:t>
            </a:r>
          </a:p>
        </p:txBody>
      </p:sp>
      <p:sp>
        <p:nvSpPr>
          <p:cNvPr id="7" name="灯片编号占位符 6"/>
          <p:cNvSpPr>
            <a:spLocks noGrp="1"/>
          </p:cNvSpPr>
          <p:nvPr>
            <p:ph type="sldNum" sz="quarter" idx="12"/>
          </p:nvPr>
        </p:nvSpPr>
        <p:spPr/>
        <p:txBody>
          <a:bodyPr/>
          <a:lstStyle/>
          <a:p>
            <a:fld id="{9EB82ADC-86F9-4083-A975-DECCCA18E059}" type="slidenum">
              <a:rPr lang="en-US" altLang="zh-CN" smtClean="0"/>
              <a:pPr/>
              <a:t>5</a:t>
            </a:fld>
            <a:r>
              <a:rPr lang="en-US" altLang="zh-CN"/>
              <a:t>/23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500034" y="285728"/>
            <a:ext cx="4176713" cy="400110"/>
          </a:xfrm>
          <a:prstGeom prst="rect">
            <a:avLst/>
          </a:prstGeom>
          <a:noFill/>
          <a:ln w="9525">
            <a:noFill/>
            <a:miter lim="800000"/>
            <a:headEnd/>
            <a:tailEnd/>
          </a:ln>
          <a:effectLst/>
        </p:spPr>
        <p:txBody>
          <a:bodyPr>
            <a:spAutoFit/>
          </a:bodyPr>
          <a:lstStyle/>
          <a:p>
            <a:pPr algn="l"/>
            <a:r>
              <a:rPr kumimoji="1" lang="zh-CN" altLang="en-US" dirty="0">
                <a:ea typeface="楷体" pitchFamily="49" charset="-122"/>
                <a:cs typeface="Times New Roman" pitchFamily="18" charset="0"/>
              </a:rPr>
              <a:t>对应的算法如下：</a:t>
            </a:r>
          </a:p>
        </p:txBody>
      </p:sp>
      <p:sp>
        <p:nvSpPr>
          <p:cNvPr id="269315" name="Text Box 3"/>
          <p:cNvSpPr txBox="1">
            <a:spLocks noChangeArrowheads="1"/>
          </p:cNvSpPr>
          <p:nvPr/>
        </p:nvSpPr>
        <p:spPr bwMode="auto">
          <a:xfrm>
            <a:off x="500034" y="841134"/>
            <a:ext cx="7920037" cy="428292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void </a:t>
            </a:r>
            <a:r>
              <a:rPr kumimoji="1" lang="en-US" altLang="zh-CN" sz="1800" dirty="0">
                <a:solidFill>
                  <a:srgbClr val="FF0000"/>
                </a:solidFill>
                <a:latin typeface="Consolas" pitchFamily="49" charset="0"/>
                <a:ea typeface="仿宋" pitchFamily="49" charset="-122"/>
                <a:cs typeface="Consolas" pitchFamily="49" charset="0"/>
              </a:rPr>
              <a:t>delnode2</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SqList</a:t>
            </a:r>
            <a:r>
              <a:rPr kumimoji="1" lang="en-US" altLang="zh-CN" sz="1800" dirty="0">
                <a:solidFill>
                  <a:srgbClr val="0000FF"/>
                </a:solidFill>
                <a:latin typeface="Consolas" pitchFamily="49" charset="0"/>
                <a:ea typeface="仿宋" pitchFamily="49" charset="-122"/>
                <a:cs typeface="Consolas" pitchFamily="49" charset="0"/>
              </a:rPr>
              <a:t> *&amp;L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x)</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int k=0</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=0;	      	</a:t>
            </a:r>
            <a:r>
              <a:rPr kumimoji="1" lang="en-US" altLang="zh-CN" sz="1800" dirty="0">
                <a:solidFill>
                  <a:srgbClr val="00B0F0"/>
                </a:solidFill>
                <a:latin typeface="Consolas" pitchFamily="49" charset="0"/>
                <a:ea typeface="仿宋" pitchFamily="49" charset="-122"/>
                <a:cs typeface="Consolas" pitchFamily="49" charset="0"/>
              </a:rPr>
              <a:t>//k</a:t>
            </a:r>
            <a:r>
              <a:rPr kumimoji="1" lang="zh-CN" altLang="en-US" sz="1800" dirty="0">
                <a:solidFill>
                  <a:srgbClr val="00B0F0"/>
                </a:solidFill>
                <a:latin typeface="Consolas" pitchFamily="49" charset="0"/>
                <a:ea typeface="仿宋" pitchFamily="49" charset="-122"/>
                <a:cs typeface="Consolas" pitchFamily="49" charset="0"/>
              </a:rPr>
              <a:t>记录值等于</a:t>
            </a:r>
            <a:r>
              <a:rPr kumimoji="1" lang="en-US" altLang="zh-CN" sz="1800" dirty="0">
                <a:solidFill>
                  <a:srgbClr val="00B0F0"/>
                </a:solidFill>
                <a:latin typeface="Consolas" pitchFamily="49" charset="0"/>
                <a:ea typeface="仿宋" pitchFamily="49" charset="-122"/>
                <a:cs typeface="Consolas" pitchFamily="49" charset="0"/>
              </a:rPr>
              <a:t>x</a:t>
            </a:r>
            <a:r>
              <a:rPr kumimoji="1" lang="zh-CN" altLang="en-US" sz="1800" dirty="0">
                <a:solidFill>
                  <a:srgbClr val="00B0F0"/>
                </a:solidFill>
                <a:latin typeface="Consolas" pitchFamily="49" charset="0"/>
                <a:ea typeface="仿宋" pitchFamily="49" charset="-122"/>
                <a:cs typeface="Consolas" pitchFamily="49" charset="0"/>
              </a:rPr>
              <a:t>的元素个数</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while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&lt;L-&gt;length)</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  if (L-&gt;data[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]==x)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当前元素值为</a:t>
            </a:r>
            <a:r>
              <a:rPr kumimoji="1" lang="en-US" altLang="zh-CN" sz="1800" dirty="0">
                <a:solidFill>
                  <a:srgbClr val="00B0F0"/>
                </a:solidFill>
                <a:latin typeface="Consolas" pitchFamily="49" charset="0"/>
                <a:ea typeface="仿宋" pitchFamily="49" charset="-122"/>
                <a:cs typeface="Consolas" pitchFamily="49" charset="0"/>
              </a:rPr>
              <a:t>x</a:t>
            </a:r>
            <a:r>
              <a:rPr kumimoji="1" lang="zh-CN" altLang="en-US" sz="1800" dirty="0">
                <a:solidFill>
                  <a:srgbClr val="00B0F0"/>
                </a:solidFill>
                <a:latin typeface="Consolas" pitchFamily="49" charset="0"/>
                <a:ea typeface="仿宋" pitchFamily="49" charset="-122"/>
                <a:cs typeface="Consolas" pitchFamily="49" charset="0"/>
              </a:rPr>
              <a:t>时</a:t>
            </a:r>
            <a:r>
              <a:rPr kumimoji="1" lang="en-US" altLang="zh-CN" sz="1800" dirty="0">
                <a:solidFill>
                  <a:srgbClr val="00B0F0"/>
                </a:solidFill>
                <a:latin typeface="Consolas" pitchFamily="49" charset="0"/>
                <a:ea typeface="仿宋" pitchFamily="49" charset="-122"/>
                <a:cs typeface="Consolas" pitchFamily="49" charset="0"/>
              </a:rPr>
              <a:t>k</a:t>
            </a:r>
            <a:r>
              <a:rPr kumimoji="1" lang="zh-CN" altLang="en-US" sz="1800" dirty="0">
                <a:solidFill>
                  <a:srgbClr val="00B0F0"/>
                </a:solidFill>
                <a:latin typeface="Consolas" pitchFamily="49" charset="0"/>
                <a:ea typeface="仿宋" pitchFamily="49" charset="-122"/>
                <a:cs typeface="Consolas" pitchFamily="49" charset="0"/>
              </a:rPr>
              <a:t>增</a:t>
            </a:r>
            <a:r>
              <a:rPr kumimoji="1" lang="en-US" altLang="zh-CN" sz="1800" dirty="0">
                <a:solidFill>
                  <a:srgbClr val="00B0F0"/>
                </a:solidFill>
                <a:latin typeface="Consolas" pitchFamily="49" charset="0"/>
                <a:ea typeface="仿宋" pitchFamily="49" charset="-122"/>
                <a:cs typeface="Consolas" pitchFamily="49" charset="0"/>
              </a:rPr>
              <a:t>1</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k++;</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else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当前元素不为</a:t>
            </a:r>
            <a:r>
              <a:rPr kumimoji="1" lang="en-US" altLang="zh-CN" sz="1800" dirty="0">
                <a:solidFill>
                  <a:srgbClr val="00B0F0"/>
                </a:solidFill>
                <a:latin typeface="Consolas" pitchFamily="49" charset="0"/>
                <a:ea typeface="仿宋" pitchFamily="49" charset="-122"/>
                <a:cs typeface="Consolas" pitchFamily="49" charset="0"/>
              </a:rPr>
              <a:t>x</a:t>
            </a:r>
            <a:r>
              <a:rPr kumimoji="1" lang="zh-CN" altLang="en-US" sz="1800" dirty="0">
                <a:solidFill>
                  <a:srgbClr val="00B0F0"/>
                </a:solidFill>
                <a:latin typeface="Consolas" pitchFamily="49" charset="0"/>
                <a:ea typeface="仿宋" pitchFamily="49" charset="-122"/>
                <a:cs typeface="Consolas" pitchFamily="49" charset="0"/>
              </a:rPr>
              <a:t>时将其前移</a:t>
            </a:r>
            <a:r>
              <a:rPr kumimoji="1" lang="en-US" altLang="zh-CN" sz="1800" dirty="0">
                <a:solidFill>
                  <a:srgbClr val="00B0F0"/>
                </a:solidFill>
                <a:latin typeface="Consolas" pitchFamily="49" charset="0"/>
                <a:ea typeface="仿宋" pitchFamily="49" charset="-122"/>
                <a:cs typeface="Consolas" pitchFamily="49" charset="0"/>
              </a:rPr>
              <a:t>k</a:t>
            </a:r>
            <a:r>
              <a:rPr kumimoji="1" lang="zh-CN" altLang="en-US" sz="1800" dirty="0">
                <a:solidFill>
                  <a:srgbClr val="00B0F0"/>
                </a:solidFill>
                <a:latin typeface="Consolas" pitchFamily="49" charset="0"/>
                <a:ea typeface="仿宋" pitchFamily="49" charset="-122"/>
                <a:cs typeface="Consolas" pitchFamily="49" charset="0"/>
              </a:rPr>
              <a:t>个位置</a:t>
            </a:r>
          </a:p>
          <a:p>
            <a:pPr algn="l">
              <a:lnSpc>
                <a:spcPts val="2800"/>
              </a:lnSpc>
              <a:spcBef>
                <a:spcPts val="0"/>
              </a:spcBef>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-k] = L-&gt;data[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   L-&gt;length-=k;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顺序表</a:t>
            </a:r>
            <a:r>
              <a:rPr kumimoji="1" lang="en-US" altLang="zh-CN" sz="1800" dirty="0">
                <a:solidFill>
                  <a:srgbClr val="00B0F0"/>
                </a:solidFill>
                <a:latin typeface="Consolas" pitchFamily="49" charset="0"/>
                <a:ea typeface="仿宋" pitchFamily="49" charset="-122"/>
                <a:cs typeface="Consolas" pitchFamily="49" charset="0"/>
              </a:rPr>
              <a:t>L</a:t>
            </a:r>
            <a:r>
              <a:rPr kumimoji="1" lang="zh-CN" altLang="en-US" sz="1800" dirty="0">
                <a:solidFill>
                  <a:srgbClr val="00B0F0"/>
                </a:solidFill>
                <a:latin typeface="Consolas" pitchFamily="49" charset="0"/>
                <a:ea typeface="仿宋" pitchFamily="49" charset="-122"/>
                <a:cs typeface="Consolas" pitchFamily="49" charset="0"/>
              </a:rPr>
              <a:t>的长度递减</a:t>
            </a:r>
            <a:r>
              <a:rPr kumimoji="1" lang="en-US" altLang="zh-CN" sz="1800" dirty="0">
                <a:solidFill>
                  <a:srgbClr val="00B0F0"/>
                </a:solidFill>
                <a:latin typeface="Consolas" pitchFamily="49" charset="0"/>
                <a:ea typeface="仿宋" pitchFamily="49" charset="-122"/>
                <a:cs typeface="Consolas" pitchFamily="49" charset="0"/>
              </a:rPr>
              <a:t>k</a:t>
            </a:r>
          </a:p>
          <a:p>
            <a:pPr algn="l">
              <a:lnSpc>
                <a:spcPts val="2800"/>
              </a:lnSpc>
              <a:spcBef>
                <a:spcPts val="0"/>
              </a:spcBef>
            </a:pPr>
            <a:r>
              <a:rPr kumimoji="1" lang="en-US"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9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1571604" y="2857496"/>
            <a:ext cx="5357850" cy="64294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pP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sp>
        <p:nvSpPr>
          <p:cNvPr id="4" name="左大括号 3"/>
          <p:cNvSpPr/>
          <p:nvPr/>
        </p:nvSpPr>
        <p:spPr bwMode="auto">
          <a:xfrm rot="5400000">
            <a:off x="1428728" y="2143116"/>
            <a:ext cx="285752" cy="1000132"/>
          </a:xfrm>
          <a:prstGeom prst="leftBrace">
            <a:avLst/>
          </a:prstGeom>
          <a:noFill/>
          <a:ln w="25400" cap="flat" cmpd="sng" algn="ctr">
            <a:solidFill>
              <a:srgbClr val="9900FF"/>
            </a:solidFill>
            <a:prstDash val="solid"/>
            <a:round/>
            <a:headEnd type="none" w="med" len="med"/>
            <a:tailEnd type="none"/>
          </a:ln>
          <a:effectLst/>
        </p:spPr>
        <p:txBody>
          <a:bodyPr rtlCol="0" anchor="ctr"/>
          <a:lstStyle/>
          <a:p>
            <a:pPr algn="ctr"/>
            <a:endParaRPr lang="zh-CN" altLang="en-US"/>
          </a:p>
        </p:txBody>
      </p:sp>
      <p:sp>
        <p:nvSpPr>
          <p:cNvPr id="5" name="TextBox 4"/>
          <p:cNvSpPr txBox="1"/>
          <p:nvPr/>
        </p:nvSpPr>
        <p:spPr>
          <a:xfrm>
            <a:off x="571472" y="1714488"/>
            <a:ext cx="1785950" cy="646331"/>
          </a:xfrm>
          <a:prstGeom prst="rect">
            <a:avLst/>
          </a:prstGeom>
          <a:noFill/>
        </p:spPr>
        <p:txBody>
          <a:bodyPr wrap="square" rtlCol="0">
            <a:spAutoFit/>
          </a:bodyPr>
          <a:lstStyle/>
          <a:p>
            <a:pPr>
              <a:spcBef>
                <a:spcPts val="0"/>
              </a:spcBef>
            </a:pPr>
            <a:r>
              <a:rPr lang="en-US" altLang="zh-CN" sz="1800">
                <a:solidFill>
                  <a:srgbClr val="0000FF"/>
                </a:solidFill>
                <a:latin typeface="Consolas" pitchFamily="49" charset="0"/>
                <a:ea typeface="仿宋" pitchFamily="49" charset="-122"/>
                <a:cs typeface="Consolas" pitchFamily="49" charset="0"/>
              </a:rPr>
              <a:t>data[0...i]</a:t>
            </a:r>
          </a:p>
          <a:p>
            <a:pPr>
              <a:spcBef>
                <a:spcPts val="0"/>
              </a:spcBef>
            </a:pPr>
            <a:r>
              <a:rPr lang="zh-CN" altLang="en-US" sz="1800">
                <a:solidFill>
                  <a:srgbClr val="0000FF"/>
                </a:solidFill>
                <a:latin typeface="Consolas" pitchFamily="49" charset="0"/>
                <a:ea typeface="仿宋" pitchFamily="49" charset="-122"/>
                <a:cs typeface="Consolas" pitchFamily="49" charset="0"/>
              </a:rPr>
              <a:t>不为</a:t>
            </a:r>
            <a:r>
              <a:rPr lang="en-US" sz="1800">
                <a:solidFill>
                  <a:srgbClr val="0000FF"/>
                </a:solidFill>
                <a:latin typeface="Consolas" pitchFamily="49" charset="0"/>
                <a:ea typeface="仿宋" pitchFamily="49" charset="-122"/>
                <a:cs typeface="Consolas" pitchFamily="49" charset="0"/>
              </a:rPr>
              <a:t>x</a:t>
            </a:r>
            <a:r>
              <a:rPr lang="zh-CN" altLang="en-US" sz="1800">
                <a:solidFill>
                  <a:srgbClr val="0000FF"/>
                </a:solidFill>
                <a:latin typeface="Consolas" pitchFamily="49" charset="0"/>
                <a:ea typeface="仿宋" pitchFamily="49" charset="-122"/>
                <a:cs typeface="Consolas" pitchFamily="49" charset="0"/>
              </a:rPr>
              <a:t>的区间</a:t>
            </a:r>
          </a:p>
        </p:txBody>
      </p:sp>
      <p:sp>
        <p:nvSpPr>
          <p:cNvPr id="6" name="左大括号 5"/>
          <p:cNvSpPr/>
          <p:nvPr/>
        </p:nvSpPr>
        <p:spPr bwMode="auto">
          <a:xfrm rot="5400000">
            <a:off x="2829790" y="2242252"/>
            <a:ext cx="285752" cy="801860"/>
          </a:xfrm>
          <a:prstGeom prst="leftBrace">
            <a:avLst/>
          </a:prstGeom>
          <a:noFill/>
          <a:ln w="25400" cap="flat" cmpd="sng" algn="ctr">
            <a:solidFill>
              <a:srgbClr val="9900FF"/>
            </a:solidFill>
            <a:prstDash val="solid"/>
            <a:round/>
            <a:headEnd type="none" w="med" len="med"/>
            <a:tailEnd type="none"/>
          </a:ln>
          <a:effectLst/>
        </p:spPr>
        <p:txBody>
          <a:bodyPr rtlCol="0" anchor="ctr"/>
          <a:lstStyle/>
          <a:p>
            <a:pPr algn="ctr"/>
            <a:endParaRPr lang="zh-CN" altLang="en-US"/>
          </a:p>
        </p:txBody>
      </p:sp>
      <p:sp>
        <p:nvSpPr>
          <p:cNvPr id="7" name="TextBox 6"/>
          <p:cNvSpPr txBox="1"/>
          <p:nvPr/>
        </p:nvSpPr>
        <p:spPr>
          <a:xfrm>
            <a:off x="2214546" y="2000240"/>
            <a:ext cx="1428760"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为</a:t>
            </a:r>
            <a:r>
              <a:rPr lang="en-US" sz="1800">
                <a:solidFill>
                  <a:srgbClr val="0000FF"/>
                </a:solidFill>
                <a:latin typeface="Consolas" pitchFamily="49" charset="0"/>
                <a:ea typeface="仿宋" pitchFamily="49" charset="-122"/>
                <a:cs typeface="Consolas" pitchFamily="49" charset="0"/>
              </a:rPr>
              <a:t>x</a:t>
            </a:r>
            <a:r>
              <a:rPr lang="zh-CN" altLang="en-US" sz="1800">
                <a:solidFill>
                  <a:srgbClr val="0000FF"/>
                </a:solidFill>
                <a:latin typeface="Consolas" pitchFamily="49" charset="0"/>
                <a:ea typeface="仿宋" pitchFamily="49" charset="-122"/>
                <a:cs typeface="Consolas" pitchFamily="49" charset="0"/>
              </a:rPr>
              <a:t>的区间</a:t>
            </a:r>
          </a:p>
        </p:txBody>
      </p:sp>
      <p:grpSp>
        <p:nvGrpSpPr>
          <p:cNvPr id="8" name="组合 11"/>
          <p:cNvGrpSpPr/>
          <p:nvPr/>
        </p:nvGrpSpPr>
        <p:grpSpPr>
          <a:xfrm>
            <a:off x="3571868" y="3357562"/>
            <a:ext cx="5072098" cy="2168889"/>
            <a:chOff x="3929058" y="3429794"/>
            <a:chExt cx="5072098" cy="2168889"/>
          </a:xfrm>
        </p:grpSpPr>
        <p:cxnSp>
          <p:nvCxnSpPr>
            <p:cNvPr id="9" name="直接箭头连接符 8"/>
            <p:cNvCxnSpPr/>
            <p:nvPr/>
          </p:nvCxnSpPr>
          <p:spPr bwMode="auto">
            <a:xfrm rot="5400000" flipH="1" flipV="1">
              <a:off x="3964777" y="3679033"/>
              <a:ext cx="500066"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10" name="TextBox 9"/>
            <p:cNvSpPr txBox="1"/>
            <p:nvPr/>
          </p:nvSpPr>
          <p:spPr>
            <a:xfrm>
              <a:off x="4071934" y="3858422"/>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sp>
          <p:nvSpPr>
            <p:cNvPr id="11" name="TextBox 10"/>
            <p:cNvSpPr txBox="1"/>
            <p:nvPr/>
          </p:nvSpPr>
          <p:spPr>
            <a:xfrm>
              <a:off x="3929058" y="4429132"/>
              <a:ext cx="5072098" cy="1169551"/>
            </a:xfrm>
            <a:prstGeom prst="rect">
              <a:avLst/>
            </a:prstGeom>
            <a:noFill/>
          </p:spPr>
          <p:txBody>
            <a:bodyPr wrap="square" rtlCol="0">
              <a:spAutoFit/>
            </a:bodyPr>
            <a:lstStyle/>
            <a:p>
              <a:pPr marL="457200" indent="-457200" algn="l">
                <a:buBlip>
                  <a:blip r:embed="rId2"/>
                </a:buBlip>
              </a:pPr>
              <a:r>
                <a:rPr lang="en-US">
                  <a:solidFill>
                    <a:srgbClr val="FF00FF"/>
                  </a:solidFill>
                  <a:latin typeface="Consolas" pitchFamily="49" charset="0"/>
                  <a:ea typeface="仿宋" pitchFamily="49" charset="-122"/>
                  <a:cs typeface="Consolas" pitchFamily="49" charset="0"/>
                </a:rPr>
                <a:t>data[j]=x</a:t>
              </a:r>
              <a:r>
                <a:rPr lang="zh-CN" altLang="en-US">
                  <a:latin typeface="Consolas" pitchFamily="49" charset="0"/>
                  <a:ea typeface="仿宋" pitchFamily="49" charset="-122"/>
                  <a:cs typeface="Consolas" pitchFamily="49" charset="0"/>
                </a:rPr>
                <a:t>：</a:t>
              </a:r>
              <a:r>
                <a:rPr lang="en-US" altLang="zh-CN">
                  <a:latin typeface="Consolas" pitchFamily="49" charset="0"/>
                  <a:ea typeface="仿宋" pitchFamily="49" charset="-122"/>
                  <a:cs typeface="Consolas" pitchFamily="49" charset="0"/>
                </a:rPr>
                <a:t>j++</a:t>
              </a:r>
              <a:r>
                <a:rPr lang="zh-CN" altLang="en-US">
                  <a:latin typeface="Consolas" pitchFamily="49" charset="0"/>
                  <a:ea typeface="仿宋" pitchFamily="49" charset="-122"/>
                  <a:cs typeface="Consolas" pitchFamily="49" charset="0"/>
                </a:rPr>
                <a:t> </a:t>
              </a:r>
              <a:endParaRPr lang="en-US" altLang="zh-CN">
                <a:latin typeface="Consolas" pitchFamily="49" charset="0"/>
                <a:ea typeface="仿宋" pitchFamily="49" charset="-122"/>
                <a:cs typeface="Consolas" pitchFamily="49" charset="0"/>
              </a:endParaRPr>
            </a:p>
            <a:p>
              <a:pPr marL="457200" indent="-457200" algn="l">
                <a:buBlip>
                  <a:blip r:embed="rId2"/>
                </a:buBlip>
              </a:pPr>
              <a:r>
                <a:rPr lang="en-US" sz="2000">
                  <a:solidFill>
                    <a:srgbClr val="FF00FF"/>
                  </a:solidFill>
                  <a:latin typeface="Consolas" pitchFamily="49" charset="0"/>
                  <a:ea typeface="仿宋" pitchFamily="49" charset="-122"/>
                  <a:cs typeface="Consolas" pitchFamily="49" charset="0"/>
                </a:rPr>
                <a:t>data[j]</a:t>
              </a:r>
              <a:r>
                <a:rPr lang="zh-CN" altLang="en-US" sz="2000">
                  <a:solidFill>
                    <a:srgbClr val="FF00FF"/>
                  </a:solidFill>
                  <a:latin typeface="+mn-ea"/>
                  <a:ea typeface="+mn-ea"/>
                  <a:cs typeface="Consolas" pitchFamily="49" charset="0"/>
                </a:rPr>
                <a:t>≠</a:t>
              </a:r>
              <a:r>
                <a:rPr lang="en-US" sz="2000">
                  <a:solidFill>
                    <a:srgbClr val="FF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增加</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扩大“不为</a:t>
              </a:r>
              <a:r>
                <a:rPr lang="en-US" sz="2000">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的区间”，将</a:t>
              </a:r>
              <a:r>
                <a:rPr lang="en-US" altLang="zh-CN" sz="2000">
                  <a:solidFill>
                    <a:srgbClr val="0000FF"/>
                  </a:solidFill>
                  <a:latin typeface="Consolas" pitchFamily="49" charset="0"/>
                  <a:ea typeface="仿宋" pitchFamily="49" charset="-122"/>
                  <a:cs typeface="Consolas" pitchFamily="49" charset="0"/>
                </a:rPr>
                <a:t>data</a:t>
              </a:r>
              <a:r>
                <a:rPr lang="en-US" sz="2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与</a:t>
              </a:r>
              <a:r>
                <a:rPr lang="en-US" altLang="zh-CN" sz="2000">
                  <a:solidFill>
                    <a:srgbClr val="0000FF"/>
                  </a:solidFill>
                  <a:latin typeface="Consolas" pitchFamily="49" charset="0"/>
                  <a:ea typeface="仿宋" pitchFamily="49" charset="-122"/>
                  <a:cs typeface="Consolas" pitchFamily="49" charset="0"/>
                </a:rPr>
                <a:t>data</a:t>
              </a:r>
              <a:r>
                <a:rPr lang="en-US" sz="2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交换</a:t>
              </a:r>
            </a:p>
          </p:txBody>
        </p:sp>
      </p:grpSp>
      <p:pic>
        <p:nvPicPr>
          <p:cNvPr id="15" name="Picture 1"/>
          <p:cNvPicPr>
            <a:picLocks noChangeAspect="1" noChangeArrowheads="1"/>
          </p:cNvPicPr>
          <p:nvPr/>
        </p:nvPicPr>
        <p:blipFill>
          <a:blip r:embed="rId3" cstate="print"/>
          <a:srcRect/>
          <a:stretch>
            <a:fillRect/>
          </a:stretch>
        </p:blipFill>
        <p:spPr bwMode="auto">
          <a:xfrm>
            <a:off x="4500562" y="357166"/>
            <a:ext cx="714380" cy="867461"/>
          </a:xfrm>
          <a:prstGeom prst="rect">
            <a:avLst/>
          </a:prstGeom>
          <a:noFill/>
          <a:ln w="9525">
            <a:noFill/>
            <a:miter lim="800000"/>
            <a:headEnd/>
            <a:tailEnd/>
          </a:ln>
          <a:effectLst/>
        </p:spPr>
      </p:pic>
      <p:sp>
        <p:nvSpPr>
          <p:cNvPr id="16" name="Text Box 38"/>
          <p:cNvSpPr txBox="1">
            <a:spLocks noChangeArrowheads="1"/>
          </p:cNvSpPr>
          <p:nvPr/>
        </p:nvSpPr>
        <p:spPr bwMode="auto">
          <a:xfrm>
            <a:off x="928662" y="500042"/>
            <a:ext cx="3143272" cy="52588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r>
              <a:rPr lang="zh-CN" altLang="en-US" dirty="0">
                <a:solidFill>
                  <a:srgbClr val="FF3300"/>
                </a:solidFill>
                <a:latin typeface="Consolas" pitchFamily="49" charset="0"/>
                <a:ea typeface="微软雅黑" pitchFamily="34" charset="-122"/>
                <a:cs typeface="Consolas" pitchFamily="49" charset="0"/>
              </a:rPr>
              <a:t>解法三（区间划分法）</a:t>
            </a:r>
            <a:endParaRPr lang="zh-CN" altLang="en-US" dirty="0">
              <a:latin typeface="Consolas" pitchFamily="49" charset="0"/>
              <a:ea typeface="微软雅黑" pitchFamily="34" charset="-122"/>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675258" y="1630524"/>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7" name="Text Box 4"/>
          <p:cNvSpPr txBox="1">
            <a:spLocks noChangeArrowheads="1"/>
          </p:cNvSpPr>
          <p:nvPr/>
        </p:nvSpPr>
        <p:spPr bwMode="auto">
          <a:xfrm>
            <a:off x="1389638" y="1630524"/>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13" name="Text Box 11"/>
          <p:cNvSpPr txBox="1">
            <a:spLocks noChangeArrowheads="1"/>
          </p:cNvSpPr>
          <p:nvPr/>
        </p:nvSpPr>
        <p:spPr bwMode="auto">
          <a:xfrm>
            <a:off x="2146130" y="1630524"/>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14" name="Text Box 12"/>
          <p:cNvSpPr txBox="1">
            <a:spLocks noChangeArrowheads="1"/>
          </p:cNvSpPr>
          <p:nvPr/>
        </p:nvSpPr>
        <p:spPr bwMode="auto">
          <a:xfrm>
            <a:off x="2912684" y="1630524"/>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15" name="Text Box 13"/>
          <p:cNvSpPr txBox="1">
            <a:spLocks noChangeArrowheads="1"/>
          </p:cNvSpPr>
          <p:nvPr/>
        </p:nvSpPr>
        <p:spPr bwMode="auto">
          <a:xfrm>
            <a:off x="3659128" y="1630524"/>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16" name="Text Box 14"/>
          <p:cNvSpPr txBox="1">
            <a:spLocks noChangeArrowheads="1"/>
          </p:cNvSpPr>
          <p:nvPr/>
        </p:nvSpPr>
        <p:spPr bwMode="auto">
          <a:xfrm>
            <a:off x="4391472" y="1630524"/>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sp>
        <p:nvSpPr>
          <p:cNvPr id="30" name="Text Box 10"/>
          <p:cNvSpPr txBox="1">
            <a:spLocks noChangeArrowheads="1"/>
          </p:cNvSpPr>
          <p:nvPr/>
        </p:nvSpPr>
        <p:spPr bwMode="auto">
          <a:xfrm>
            <a:off x="428596" y="357166"/>
            <a:ext cx="6072229" cy="400110"/>
          </a:xfrm>
          <a:prstGeom prst="rect">
            <a:avLst/>
          </a:prstGeom>
          <a:noFill/>
          <a:ln w="9525">
            <a:noFill/>
            <a:miter lim="800000"/>
            <a:headEnd/>
            <a:tailEnd/>
          </a:ln>
          <a:effectLst/>
        </p:spPr>
        <p:txBody>
          <a:bodyPr wrap="square">
            <a:spAutoFit/>
          </a:bodyPr>
          <a:lstStyle/>
          <a:p>
            <a:pPr algn="l"/>
            <a:r>
              <a:rPr lang="zh-CN" altLang="en-US" dirty="0">
                <a:latin typeface="Consolas" pitchFamily="49" charset="0"/>
                <a:ea typeface="楷体" pitchFamily="49" charset="-122"/>
                <a:cs typeface="Consolas" pitchFamily="49" charset="0"/>
              </a:rPr>
              <a:t>删除所有</a:t>
            </a:r>
            <a:r>
              <a:rPr lang="en-US" altLang="zh-CN" i="1" dirty="0">
                <a:latin typeface="Consolas" pitchFamily="49" charset="0"/>
                <a:ea typeface="楷体" pitchFamily="49" charset="-122"/>
                <a:cs typeface="Consolas" pitchFamily="49" charset="0"/>
              </a:rPr>
              <a:t>x</a:t>
            </a:r>
            <a:r>
              <a:rPr lang="en-US" altLang="zh-CN" dirty="0">
                <a:latin typeface="Consolas" pitchFamily="49" charset="0"/>
                <a:ea typeface="楷体" pitchFamily="49" charset="-122"/>
                <a:cs typeface="Consolas" pitchFamily="49" charset="0"/>
              </a:rPr>
              <a:t>=2</a:t>
            </a:r>
            <a:r>
              <a:rPr lang="zh-CN" altLang="en-US">
                <a:latin typeface="Consolas" pitchFamily="49" charset="0"/>
                <a:ea typeface="楷体" pitchFamily="49" charset="-122"/>
                <a:cs typeface="Consolas" pitchFamily="49" charset="0"/>
              </a:rPr>
              <a:t>的元素，初始时：</a:t>
            </a:r>
            <a:r>
              <a:rPr lang="en-US" altLang="zh-CN">
                <a:latin typeface="Consolas" pitchFamily="49" charset="0"/>
                <a:ea typeface="楷体" pitchFamily="49" charset="-122"/>
                <a:cs typeface="Consolas" pitchFamily="49" charset="0"/>
              </a:rPr>
              <a:t>i=-1</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j=0</a:t>
            </a:r>
            <a:endParaRPr lang="zh-CN" altLang="en-US" dirty="0">
              <a:latin typeface="Consolas" pitchFamily="49" charset="0"/>
              <a:ea typeface="楷体" pitchFamily="49" charset="-122"/>
              <a:cs typeface="Consolas" pitchFamily="49" charset="0"/>
            </a:endParaRPr>
          </a:p>
        </p:txBody>
      </p:sp>
      <p:grpSp>
        <p:nvGrpSpPr>
          <p:cNvPr id="2" name="组合 35"/>
          <p:cNvGrpSpPr/>
          <p:nvPr/>
        </p:nvGrpSpPr>
        <p:grpSpPr>
          <a:xfrm>
            <a:off x="785786" y="2512832"/>
            <a:ext cx="285752" cy="620704"/>
            <a:chOff x="1025152" y="2951172"/>
            <a:chExt cx="285752" cy="620704"/>
          </a:xfrm>
        </p:grpSpPr>
        <p:cxnSp>
          <p:nvCxnSpPr>
            <p:cNvPr id="31" name="直接箭头连接符 30"/>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2" name="TextBox 31"/>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35" name="矩形 34"/>
          <p:cNvSpPr/>
          <p:nvPr/>
        </p:nvSpPr>
        <p:spPr bwMode="auto">
          <a:xfrm>
            <a:off x="714348" y="2059152"/>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39"/>
          <p:cNvGrpSpPr/>
          <p:nvPr/>
        </p:nvGrpSpPr>
        <p:grpSpPr>
          <a:xfrm>
            <a:off x="500034" y="928670"/>
            <a:ext cx="285752" cy="715174"/>
            <a:chOff x="500034" y="714356"/>
            <a:chExt cx="285752" cy="715174"/>
          </a:xfrm>
        </p:grpSpPr>
        <p:cxnSp>
          <p:nvCxnSpPr>
            <p:cNvPr id="38" name="直接箭头连接符 37"/>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35"/>
          <p:cNvGrpSpPr/>
          <p:nvPr/>
        </p:nvGrpSpPr>
        <p:grpSpPr>
          <a:xfrm>
            <a:off x="685799" y="3159240"/>
            <a:ext cx="7243787" cy="2841528"/>
            <a:chOff x="685799" y="3159240"/>
            <a:chExt cx="7243787" cy="2841528"/>
          </a:xfrm>
        </p:grpSpPr>
        <p:sp>
          <p:nvSpPr>
            <p:cNvPr id="34" name="Text Box 21"/>
            <p:cNvSpPr txBox="1">
              <a:spLocks noChangeArrowheads="1"/>
            </p:cNvSpPr>
            <p:nvPr/>
          </p:nvSpPr>
          <p:spPr bwMode="auto">
            <a:xfrm>
              <a:off x="685799" y="3159240"/>
              <a:ext cx="7243787"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j=0,data[0]</a:t>
              </a:r>
              <a:r>
                <a:rPr lang="zh-CN" altLang="en-US">
                  <a:solidFill>
                    <a:srgbClr val="C00000"/>
                  </a:solidFill>
                  <a:latin typeface="Consolas" pitchFamily="49" charset="0"/>
                  <a:ea typeface="楷体" pitchFamily="49" charset="-122"/>
                  <a:cs typeface="Consolas" pitchFamily="49" charset="0"/>
                </a:rPr>
                <a:t>≠</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i++ </a:t>
              </a:r>
              <a:r>
                <a:rPr lang="en-US" altLang="zh-CN">
                  <a:latin typeface="Consolas" pitchFamily="49" charset="0"/>
                  <a:ea typeface="楷体" pitchFamily="49" charset="-122"/>
                  <a:cs typeface="Consolas" pitchFamily="49" charset="0"/>
                  <a:sym typeface="Wingdings"/>
                </a:rPr>
                <a:t> i=0</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swap(1,1)</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j++  j=1</a:t>
              </a:r>
              <a:endParaRPr lang="en-US" altLang="zh-CN" baseline="-25000" dirty="0">
                <a:latin typeface="Consolas" pitchFamily="49" charset="0"/>
                <a:cs typeface="Consolas" pitchFamily="49" charset="0"/>
              </a:endParaRPr>
            </a:p>
          </p:txBody>
        </p:sp>
        <p:sp>
          <p:nvSpPr>
            <p:cNvPr id="41" name="下箭头 40"/>
            <p:cNvSpPr/>
            <p:nvPr/>
          </p:nvSpPr>
          <p:spPr>
            <a:xfrm>
              <a:off x="2357422" y="3714752"/>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Text Box 3"/>
            <p:cNvSpPr txBox="1">
              <a:spLocks noChangeArrowheads="1"/>
            </p:cNvSpPr>
            <p:nvPr/>
          </p:nvSpPr>
          <p:spPr bwMode="auto">
            <a:xfrm>
              <a:off x="716552" y="4485230"/>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43" name="Text Box 4"/>
            <p:cNvSpPr txBox="1">
              <a:spLocks noChangeArrowheads="1"/>
            </p:cNvSpPr>
            <p:nvPr/>
          </p:nvSpPr>
          <p:spPr bwMode="auto">
            <a:xfrm>
              <a:off x="1451028" y="4485230"/>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44" name="Text Box 11"/>
            <p:cNvSpPr txBox="1">
              <a:spLocks noChangeArrowheads="1"/>
            </p:cNvSpPr>
            <p:nvPr/>
          </p:nvSpPr>
          <p:spPr bwMode="auto">
            <a:xfrm>
              <a:off x="2197472" y="4485230"/>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45" name="Text Box 12"/>
            <p:cNvSpPr txBox="1">
              <a:spLocks noChangeArrowheads="1"/>
            </p:cNvSpPr>
            <p:nvPr/>
          </p:nvSpPr>
          <p:spPr bwMode="auto">
            <a:xfrm>
              <a:off x="2974074" y="4485230"/>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46" name="Text Box 13"/>
            <p:cNvSpPr txBox="1">
              <a:spLocks noChangeArrowheads="1"/>
            </p:cNvSpPr>
            <p:nvPr/>
          </p:nvSpPr>
          <p:spPr bwMode="auto">
            <a:xfrm>
              <a:off x="3710470" y="4485230"/>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7" name="Text Box 14"/>
            <p:cNvSpPr txBox="1">
              <a:spLocks noChangeArrowheads="1"/>
            </p:cNvSpPr>
            <p:nvPr/>
          </p:nvSpPr>
          <p:spPr bwMode="auto">
            <a:xfrm>
              <a:off x="4493054" y="4485230"/>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47"/>
            <p:cNvGrpSpPr/>
            <p:nvPr/>
          </p:nvGrpSpPr>
          <p:grpSpPr>
            <a:xfrm>
              <a:off x="1585892" y="5380064"/>
              <a:ext cx="285752" cy="620704"/>
              <a:chOff x="968002" y="2951172"/>
              <a:chExt cx="285752" cy="620704"/>
            </a:xfrm>
          </p:grpSpPr>
          <p:cxnSp>
            <p:nvCxnSpPr>
              <p:cNvPr id="49" name="直接箭头连接符 48"/>
              <p:cNvCxnSpPr/>
              <p:nvPr/>
            </p:nvCxnSpPr>
            <p:spPr bwMode="auto">
              <a:xfrm rot="5400000" flipH="1" flipV="1">
                <a:off x="98487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0" name="TextBox 49"/>
              <p:cNvSpPr txBox="1"/>
              <p:nvPr/>
            </p:nvSpPr>
            <p:spPr>
              <a:xfrm>
                <a:off x="96800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51" name="矩形 50"/>
            <p:cNvSpPr/>
            <p:nvPr/>
          </p:nvSpPr>
          <p:spPr bwMode="auto">
            <a:xfrm>
              <a:off x="785786" y="4913858"/>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8" name="组合 51"/>
            <p:cNvGrpSpPr/>
            <p:nvPr/>
          </p:nvGrpSpPr>
          <p:grpSpPr>
            <a:xfrm>
              <a:off x="809324" y="3820050"/>
              <a:ext cx="285752" cy="715174"/>
              <a:chOff x="359362" y="714356"/>
              <a:chExt cx="285752" cy="715174"/>
            </a:xfrm>
          </p:grpSpPr>
          <p:cxnSp>
            <p:nvCxnSpPr>
              <p:cNvPr id="53" name="直接箭头连接符 52"/>
              <p:cNvCxnSpPr/>
              <p:nvPr/>
            </p:nvCxnSpPr>
            <p:spPr>
              <a:xfrm rot="5400000">
                <a:off x="323643"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59362"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3"/>
          <p:cNvSpPr txBox="1">
            <a:spLocks noChangeArrowheads="1"/>
          </p:cNvSpPr>
          <p:nvPr/>
        </p:nvSpPr>
        <p:spPr bwMode="auto">
          <a:xfrm>
            <a:off x="1246762" y="9847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43" name="Text Box 4"/>
          <p:cNvSpPr txBox="1">
            <a:spLocks noChangeArrowheads="1"/>
          </p:cNvSpPr>
          <p:nvPr/>
        </p:nvSpPr>
        <p:spPr bwMode="auto">
          <a:xfrm>
            <a:off x="1991286" y="9847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44" name="Text Box 11"/>
          <p:cNvSpPr txBox="1">
            <a:spLocks noChangeArrowheads="1"/>
          </p:cNvSpPr>
          <p:nvPr/>
        </p:nvSpPr>
        <p:spPr bwMode="auto">
          <a:xfrm>
            <a:off x="2717634"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45" name="Text Box 12"/>
          <p:cNvSpPr txBox="1">
            <a:spLocks noChangeArrowheads="1"/>
          </p:cNvSpPr>
          <p:nvPr/>
        </p:nvSpPr>
        <p:spPr bwMode="auto">
          <a:xfrm>
            <a:off x="3454044"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46" name="Text Box 13"/>
          <p:cNvSpPr txBox="1">
            <a:spLocks noChangeArrowheads="1"/>
          </p:cNvSpPr>
          <p:nvPr/>
        </p:nvSpPr>
        <p:spPr bwMode="auto">
          <a:xfrm>
            <a:off x="4210536"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7" name="Text Box 14"/>
          <p:cNvSpPr txBox="1">
            <a:spLocks noChangeArrowheads="1"/>
          </p:cNvSpPr>
          <p:nvPr/>
        </p:nvSpPr>
        <p:spPr bwMode="auto">
          <a:xfrm>
            <a:off x="4962976"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2" name="组合 47"/>
          <p:cNvGrpSpPr/>
          <p:nvPr/>
        </p:nvGrpSpPr>
        <p:grpSpPr>
          <a:xfrm>
            <a:off x="2085958" y="1879602"/>
            <a:ext cx="285752" cy="620704"/>
            <a:chOff x="1025152" y="2951172"/>
            <a:chExt cx="285752" cy="620704"/>
          </a:xfrm>
        </p:grpSpPr>
        <p:cxnSp>
          <p:nvCxnSpPr>
            <p:cNvPr id="49" name="直接箭头连接符 48"/>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0" name="TextBox 49"/>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51" name="矩形 50"/>
          <p:cNvSpPr/>
          <p:nvPr/>
        </p:nvSpPr>
        <p:spPr bwMode="auto">
          <a:xfrm>
            <a:off x="1285852" y="1413396"/>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51"/>
          <p:cNvGrpSpPr/>
          <p:nvPr/>
        </p:nvGrpSpPr>
        <p:grpSpPr>
          <a:xfrm>
            <a:off x="1339534" y="319588"/>
            <a:ext cx="285752" cy="715174"/>
            <a:chOff x="500034" y="714356"/>
            <a:chExt cx="285752" cy="715174"/>
          </a:xfrm>
        </p:grpSpPr>
        <p:cxnSp>
          <p:nvCxnSpPr>
            <p:cNvPr id="53" name="直接箭头连接符 52"/>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67"/>
          <p:cNvGrpSpPr/>
          <p:nvPr/>
        </p:nvGrpSpPr>
        <p:grpSpPr>
          <a:xfrm>
            <a:off x="1185865" y="2600262"/>
            <a:ext cx="4300445" cy="2795142"/>
            <a:chOff x="1185865" y="2600262"/>
            <a:chExt cx="4300445" cy="2795142"/>
          </a:xfrm>
        </p:grpSpPr>
        <p:sp>
          <p:nvSpPr>
            <p:cNvPr id="34" name="Text Box 21"/>
            <p:cNvSpPr txBox="1">
              <a:spLocks noChangeArrowheads="1"/>
            </p:cNvSpPr>
            <p:nvPr/>
          </p:nvSpPr>
          <p:spPr bwMode="auto">
            <a:xfrm>
              <a:off x="1185865" y="2600262"/>
              <a:ext cx="4243391"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j=1,data[1]=</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sym typeface="Wingdings"/>
                </a:rPr>
                <a:t>j++  j=2</a:t>
              </a:r>
              <a:endParaRPr lang="en-US" altLang="zh-CN" baseline="-25000" dirty="0">
                <a:latin typeface="Consolas" pitchFamily="49" charset="0"/>
                <a:cs typeface="Consolas" pitchFamily="49" charset="0"/>
              </a:endParaRPr>
            </a:p>
          </p:txBody>
        </p:sp>
        <p:sp>
          <p:nvSpPr>
            <p:cNvPr id="41" name="下箭头 40"/>
            <p:cNvSpPr/>
            <p:nvPr/>
          </p:nvSpPr>
          <p:spPr>
            <a:xfrm>
              <a:off x="2786050" y="321468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Text Box 3"/>
            <p:cNvSpPr txBox="1">
              <a:spLocks noChangeArrowheads="1"/>
            </p:cNvSpPr>
            <p:nvPr/>
          </p:nvSpPr>
          <p:spPr bwMode="auto">
            <a:xfrm>
              <a:off x="1236714"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56" name="Text Box 4"/>
            <p:cNvSpPr txBox="1">
              <a:spLocks noChangeArrowheads="1"/>
            </p:cNvSpPr>
            <p:nvPr/>
          </p:nvSpPr>
          <p:spPr bwMode="auto">
            <a:xfrm>
              <a:off x="1971190"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57" name="Text Box 11"/>
            <p:cNvSpPr txBox="1">
              <a:spLocks noChangeArrowheads="1"/>
            </p:cNvSpPr>
            <p:nvPr/>
          </p:nvSpPr>
          <p:spPr bwMode="auto">
            <a:xfrm>
              <a:off x="2705494"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58" name="Text Box 12"/>
            <p:cNvSpPr txBox="1">
              <a:spLocks noChangeArrowheads="1"/>
            </p:cNvSpPr>
            <p:nvPr/>
          </p:nvSpPr>
          <p:spPr bwMode="auto">
            <a:xfrm>
              <a:off x="3454044"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59" name="Text Box 13"/>
            <p:cNvSpPr txBox="1">
              <a:spLocks noChangeArrowheads="1"/>
            </p:cNvSpPr>
            <p:nvPr/>
          </p:nvSpPr>
          <p:spPr bwMode="auto">
            <a:xfrm>
              <a:off x="4230632"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60" name="Text Box 14"/>
            <p:cNvSpPr txBox="1">
              <a:spLocks noChangeArrowheads="1"/>
            </p:cNvSpPr>
            <p:nvPr/>
          </p:nvSpPr>
          <p:spPr bwMode="auto">
            <a:xfrm>
              <a:off x="4983072"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60"/>
            <p:cNvGrpSpPr/>
            <p:nvPr/>
          </p:nvGrpSpPr>
          <p:grpSpPr>
            <a:xfrm>
              <a:off x="2819388" y="4774700"/>
              <a:ext cx="285752" cy="620704"/>
              <a:chOff x="987052" y="2951172"/>
              <a:chExt cx="285752" cy="620704"/>
            </a:xfrm>
          </p:grpSpPr>
          <p:cxnSp>
            <p:nvCxnSpPr>
              <p:cNvPr id="62" name="直接箭头连接符 61"/>
              <p:cNvCxnSpPr/>
              <p:nvPr/>
            </p:nvCxnSpPr>
            <p:spPr bwMode="auto">
              <a:xfrm rot="5400000" flipH="1" flipV="1">
                <a:off x="10039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3" name="TextBox 62"/>
              <p:cNvSpPr txBox="1"/>
              <p:nvPr/>
            </p:nvSpPr>
            <p:spPr>
              <a:xfrm>
                <a:off x="9870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4" name="矩形 63"/>
            <p:cNvSpPr/>
            <p:nvPr/>
          </p:nvSpPr>
          <p:spPr bwMode="auto">
            <a:xfrm>
              <a:off x="1285852" y="4308494"/>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6" name="组合 64"/>
            <p:cNvGrpSpPr/>
            <p:nvPr/>
          </p:nvGrpSpPr>
          <p:grpSpPr>
            <a:xfrm>
              <a:off x="1329486" y="3214686"/>
              <a:ext cx="285752" cy="715174"/>
              <a:chOff x="379458" y="714356"/>
              <a:chExt cx="285752" cy="715174"/>
            </a:xfrm>
          </p:grpSpPr>
          <p:cxnSp>
            <p:nvCxnSpPr>
              <p:cNvPr id="66" name="直接箭头连接符 65"/>
              <p:cNvCxnSpPr/>
              <p:nvPr/>
            </p:nvCxnSpPr>
            <p:spPr>
              <a:xfrm rot="5400000">
                <a:off x="343739"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79458"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3"/>
          <p:cNvSpPr txBox="1">
            <a:spLocks noChangeArrowheads="1"/>
          </p:cNvSpPr>
          <p:nvPr/>
        </p:nvSpPr>
        <p:spPr bwMode="auto">
          <a:xfrm>
            <a:off x="726600" y="9847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43" name="Text Box 4"/>
          <p:cNvSpPr txBox="1">
            <a:spLocks noChangeArrowheads="1"/>
          </p:cNvSpPr>
          <p:nvPr/>
        </p:nvSpPr>
        <p:spPr bwMode="auto">
          <a:xfrm>
            <a:off x="1451028" y="984768"/>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44" name="Text Box 11"/>
          <p:cNvSpPr txBox="1">
            <a:spLocks noChangeArrowheads="1"/>
          </p:cNvSpPr>
          <p:nvPr/>
        </p:nvSpPr>
        <p:spPr bwMode="auto">
          <a:xfrm>
            <a:off x="2187424"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45" name="Text Box 12"/>
          <p:cNvSpPr txBox="1">
            <a:spLocks noChangeArrowheads="1"/>
          </p:cNvSpPr>
          <p:nvPr/>
        </p:nvSpPr>
        <p:spPr bwMode="auto">
          <a:xfrm>
            <a:off x="2953978"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46" name="Text Box 13"/>
          <p:cNvSpPr txBox="1">
            <a:spLocks noChangeArrowheads="1"/>
          </p:cNvSpPr>
          <p:nvPr/>
        </p:nvSpPr>
        <p:spPr bwMode="auto">
          <a:xfrm>
            <a:off x="3720518"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7" name="Text Box 14"/>
          <p:cNvSpPr txBox="1">
            <a:spLocks noChangeArrowheads="1"/>
          </p:cNvSpPr>
          <p:nvPr/>
        </p:nvSpPr>
        <p:spPr bwMode="auto">
          <a:xfrm>
            <a:off x="4493054" y="984768"/>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2" name="组合 47"/>
          <p:cNvGrpSpPr/>
          <p:nvPr/>
        </p:nvGrpSpPr>
        <p:grpSpPr>
          <a:xfrm>
            <a:off x="2357422" y="1879602"/>
            <a:ext cx="285752" cy="620704"/>
            <a:chOff x="1025152" y="2951172"/>
            <a:chExt cx="285752" cy="620704"/>
          </a:xfrm>
        </p:grpSpPr>
        <p:cxnSp>
          <p:nvCxnSpPr>
            <p:cNvPr id="49" name="直接箭头连接符 48"/>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50" name="TextBox 49"/>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51" name="矩形 50"/>
          <p:cNvSpPr/>
          <p:nvPr/>
        </p:nvSpPr>
        <p:spPr bwMode="auto">
          <a:xfrm>
            <a:off x="785786" y="1413396"/>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51"/>
          <p:cNvGrpSpPr/>
          <p:nvPr/>
        </p:nvGrpSpPr>
        <p:grpSpPr>
          <a:xfrm>
            <a:off x="819372" y="319588"/>
            <a:ext cx="285752" cy="715174"/>
            <a:chOff x="500034" y="714356"/>
            <a:chExt cx="285752" cy="715174"/>
          </a:xfrm>
        </p:grpSpPr>
        <p:cxnSp>
          <p:nvCxnSpPr>
            <p:cNvPr id="53" name="直接箭头连接符 52"/>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34"/>
          <p:cNvGrpSpPr/>
          <p:nvPr/>
        </p:nvGrpSpPr>
        <p:grpSpPr>
          <a:xfrm>
            <a:off x="685799" y="2571744"/>
            <a:ext cx="7243787" cy="2823660"/>
            <a:chOff x="685799" y="2571744"/>
            <a:chExt cx="7243787" cy="2823660"/>
          </a:xfrm>
        </p:grpSpPr>
        <p:sp>
          <p:nvSpPr>
            <p:cNvPr id="41" name="下箭头 40"/>
            <p:cNvSpPr/>
            <p:nvPr/>
          </p:nvSpPr>
          <p:spPr>
            <a:xfrm>
              <a:off x="2643174" y="314324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Text Box 3"/>
            <p:cNvSpPr txBox="1">
              <a:spLocks noChangeArrowheads="1"/>
            </p:cNvSpPr>
            <p:nvPr/>
          </p:nvSpPr>
          <p:spPr bwMode="auto">
            <a:xfrm>
              <a:off x="716552"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56" name="Text Box 4"/>
            <p:cNvSpPr txBox="1">
              <a:spLocks noChangeArrowheads="1"/>
            </p:cNvSpPr>
            <p:nvPr/>
          </p:nvSpPr>
          <p:spPr bwMode="auto">
            <a:xfrm>
              <a:off x="1471124"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57" name="Text Box 11"/>
            <p:cNvSpPr txBox="1">
              <a:spLocks noChangeArrowheads="1"/>
            </p:cNvSpPr>
            <p:nvPr/>
          </p:nvSpPr>
          <p:spPr bwMode="auto">
            <a:xfrm>
              <a:off x="220752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58" name="Text Box 12"/>
            <p:cNvSpPr txBox="1">
              <a:spLocks noChangeArrowheads="1"/>
            </p:cNvSpPr>
            <p:nvPr/>
          </p:nvSpPr>
          <p:spPr bwMode="auto">
            <a:xfrm>
              <a:off x="2953978"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59" name="Text Box 13"/>
            <p:cNvSpPr txBox="1">
              <a:spLocks noChangeArrowheads="1"/>
            </p:cNvSpPr>
            <p:nvPr/>
          </p:nvSpPr>
          <p:spPr bwMode="auto">
            <a:xfrm>
              <a:off x="371047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60" name="Text Box 14"/>
            <p:cNvSpPr txBox="1">
              <a:spLocks noChangeArrowheads="1"/>
            </p:cNvSpPr>
            <p:nvPr/>
          </p:nvSpPr>
          <p:spPr bwMode="auto">
            <a:xfrm>
              <a:off x="446291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60"/>
            <p:cNvGrpSpPr/>
            <p:nvPr/>
          </p:nvGrpSpPr>
          <p:grpSpPr>
            <a:xfrm>
              <a:off x="3071802" y="4774700"/>
              <a:ext cx="285752" cy="620704"/>
              <a:chOff x="1025152" y="2951172"/>
              <a:chExt cx="285752" cy="620704"/>
            </a:xfrm>
          </p:grpSpPr>
          <p:cxnSp>
            <p:nvCxnSpPr>
              <p:cNvPr id="62" name="直接箭头连接符 61"/>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3" name="TextBox 62"/>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4" name="矩形 63"/>
            <p:cNvSpPr/>
            <p:nvPr/>
          </p:nvSpPr>
          <p:spPr bwMode="auto">
            <a:xfrm>
              <a:off x="785786" y="4308494"/>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6" name="组合 64"/>
            <p:cNvGrpSpPr/>
            <p:nvPr/>
          </p:nvGrpSpPr>
          <p:grpSpPr>
            <a:xfrm>
              <a:off x="1555088" y="3214686"/>
              <a:ext cx="285752" cy="715174"/>
              <a:chOff x="399554" y="714356"/>
              <a:chExt cx="285752" cy="715174"/>
            </a:xfrm>
          </p:grpSpPr>
          <p:cxnSp>
            <p:nvCxnSpPr>
              <p:cNvPr id="66" name="直接箭头连接符 65"/>
              <p:cNvCxnSpPr/>
              <p:nvPr/>
            </p:nvCxnSpPr>
            <p:spPr>
              <a:xfrm rot="5400000">
                <a:off x="36383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9955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33" name="Text Box 21"/>
            <p:cNvSpPr txBox="1">
              <a:spLocks noChangeArrowheads="1"/>
            </p:cNvSpPr>
            <p:nvPr/>
          </p:nvSpPr>
          <p:spPr bwMode="auto">
            <a:xfrm>
              <a:off x="685799" y="2571744"/>
              <a:ext cx="7243787"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j=2,data[2]</a:t>
              </a:r>
              <a:r>
                <a:rPr lang="zh-CN" altLang="en-US">
                  <a:solidFill>
                    <a:srgbClr val="C00000"/>
                  </a:solidFill>
                  <a:latin typeface="Consolas" pitchFamily="49" charset="0"/>
                  <a:ea typeface="楷体" pitchFamily="49" charset="-122"/>
                  <a:cs typeface="Consolas" pitchFamily="49" charset="0"/>
                </a:rPr>
                <a:t>≠</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i++ </a:t>
              </a:r>
              <a:r>
                <a:rPr lang="en-US" altLang="zh-CN">
                  <a:latin typeface="Consolas" pitchFamily="49" charset="0"/>
                  <a:ea typeface="楷体" pitchFamily="49" charset="-122"/>
                  <a:cs typeface="Consolas" pitchFamily="49" charset="0"/>
                  <a:sym typeface="Wingdings"/>
                </a:rPr>
                <a:t> i=1</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swap(2,1)</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j++  j=3</a:t>
              </a:r>
              <a:endParaRPr lang="en-US" altLang="zh-CN" baseline="-25000" dirty="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3"/>
          <p:cNvSpPr txBox="1">
            <a:spLocks noChangeArrowheads="1"/>
          </p:cNvSpPr>
          <p:nvPr/>
        </p:nvSpPr>
        <p:spPr bwMode="auto">
          <a:xfrm>
            <a:off x="1259507"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56" name="Text Box 4"/>
          <p:cNvSpPr txBox="1">
            <a:spLocks noChangeArrowheads="1"/>
          </p:cNvSpPr>
          <p:nvPr/>
        </p:nvSpPr>
        <p:spPr bwMode="auto">
          <a:xfrm>
            <a:off x="2004031"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57" name="Text Box 11"/>
          <p:cNvSpPr txBox="1">
            <a:spLocks noChangeArrowheads="1"/>
          </p:cNvSpPr>
          <p:nvPr/>
        </p:nvSpPr>
        <p:spPr bwMode="auto">
          <a:xfrm>
            <a:off x="2760523"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58" name="Text Box 12"/>
          <p:cNvSpPr txBox="1">
            <a:spLocks noChangeArrowheads="1"/>
          </p:cNvSpPr>
          <p:nvPr/>
        </p:nvSpPr>
        <p:spPr bwMode="auto">
          <a:xfrm>
            <a:off x="3496933"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59" name="Text Box 13"/>
          <p:cNvSpPr txBox="1">
            <a:spLocks noChangeArrowheads="1"/>
          </p:cNvSpPr>
          <p:nvPr/>
        </p:nvSpPr>
        <p:spPr bwMode="auto">
          <a:xfrm>
            <a:off x="4253425"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60" name="Text Box 14"/>
          <p:cNvSpPr txBox="1">
            <a:spLocks noChangeArrowheads="1"/>
          </p:cNvSpPr>
          <p:nvPr/>
        </p:nvSpPr>
        <p:spPr bwMode="auto">
          <a:xfrm>
            <a:off x="5025961"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2" name="组合 60"/>
          <p:cNvGrpSpPr/>
          <p:nvPr/>
        </p:nvGrpSpPr>
        <p:grpSpPr>
          <a:xfrm>
            <a:off x="3614757" y="1736726"/>
            <a:ext cx="285752" cy="620704"/>
            <a:chOff x="1025152" y="2951172"/>
            <a:chExt cx="285752" cy="620704"/>
          </a:xfrm>
        </p:grpSpPr>
        <p:cxnSp>
          <p:nvCxnSpPr>
            <p:cNvPr id="62" name="直接箭头连接符 61"/>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3" name="TextBox 62"/>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4" name="矩形 63"/>
          <p:cNvSpPr/>
          <p:nvPr/>
        </p:nvSpPr>
        <p:spPr bwMode="auto">
          <a:xfrm>
            <a:off x="1328741" y="1270520"/>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2       2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64"/>
          <p:cNvGrpSpPr/>
          <p:nvPr/>
        </p:nvGrpSpPr>
        <p:grpSpPr>
          <a:xfrm>
            <a:off x="2087995" y="176712"/>
            <a:ext cx="285752" cy="715174"/>
            <a:chOff x="500034" y="714356"/>
            <a:chExt cx="285752" cy="715174"/>
          </a:xfrm>
        </p:grpSpPr>
        <p:cxnSp>
          <p:nvCxnSpPr>
            <p:cNvPr id="66" name="直接箭头连接符 65"/>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70"/>
          <p:cNvGrpSpPr/>
          <p:nvPr/>
        </p:nvGrpSpPr>
        <p:grpSpPr>
          <a:xfrm>
            <a:off x="1114427" y="2500306"/>
            <a:ext cx="4414772" cy="2895098"/>
            <a:chOff x="1114427" y="2500306"/>
            <a:chExt cx="4414772" cy="2895098"/>
          </a:xfrm>
        </p:grpSpPr>
        <p:sp>
          <p:nvSpPr>
            <p:cNvPr id="41" name="下箭头 40"/>
            <p:cNvSpPr/>
            <p:nvPr/>
          </p:nvSpPr>
          <p:spPr>
            <a:xfrm>
              <a:off x="3357554" y="314324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Text Box 21"/>
            <p:cNvSpPr txBox="1">
              <a:spLocks noChangeArrowheads="1"/>
            </p:cNvSpPr>
            <p:nvPr/>
          </p:nvSpPr>
          <p:spPr bwMode="auto">
            <a:xfrm>
              <a:off x="1114427" y="2500306"/>
              <a:ext cx="4314829"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j=3,data[3]=</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sym typeface="Wingdings"/>
                </a:rPr>
                <a:t>j++  j=4</a:t>
              </a:r>
              <a:endParaRPr lang="en-US" altLang="zh-CN" baseline="-25000" dirty="0">
                <a:latin typeface="Consolas" pitchFamily="49" charset="0"/>
                <a:cs typeface="Consolas" pitchFamily="49" charset="0"/>
              </a:endParaRPr>
            </a:p>
          </p:txBody>
        </p:sp>
        <p:sp>
          <p:nvSpPr>
            <p:cNvPr id="35" name="Text Box 3"/>
            <p:cNvSpPr txBox="1">
              <a:spLocks noChangeArrowheads="1"/>
            </p:cNvSpPr>
            <p:nvPr/>
          </p:nvSpPr>
          <p:spPr bwMode="auto">
            <a:xfrm>
              <a:off x="1254606"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36" name="Text Box 4"/>
            <p:cNvSpPr txBox="1">
              <a:spLocks noChangeArrowheads="1"/>
            </p:cNvSpPr>
            <p:nvPr/>
          </p:nvSpPr>
          <p:spPr bwMode="auto">
            <a:xfrm>
              <a:off x="2004031"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37" name="Text Box 11"/>
            <p:cNvSpPr txBox="1">
              <a:spLocks noChangeArrowheads="1"/>
            </p:cNvSpPr>
            <p:nvPr/>
          </p:nvSpPr>
          <p:spPr bwMode="auto">
            <a:xfrm>
              <a:off x="2740427"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38" name="Text Box 12"/>
            <p:cNvSpPr txBox="1">
              <a:spLocks noChangeArrowheads="1"/>
            </p:cNvSpPr>
            <p:nvPr/>
          </p:nvSpPr>
          <p:spPr bwMode="auto">
            <a:xfrm>
              <a:off x="3496933"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39" name="Text Box 13"/>
            <p:cNvSpPr txBox="1">
              <a:spLocks noChangeArrowheads="1"/>
            </p:cNvSpPr>
            <p:nvPr/>
          </p:nvSpPr>
          <p:spPr bwMode="auto">
            <a:xfrm>
              <a:off x="4263473"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0" name="Text Box 14"/>
            <p:cNvSpPr txBox="1">
              <a:spLocks noChangeArrowheads="1"/>
            </p:cNvSpPr>
            <p:nvPr/>
          </p:nvSpPr>
          <p:spPr bwMode="auto">
            <a:xfrm>
              <a:off x="5025961"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60"/>
            <p:cNvGrpSpPr/>
            <p:nvPr/>
          </p:nvGrpSpPr>
          <p:grpSpPr>
            <a:xfrm>
              <a:off x="4379377" y="4774700"/>
              <a:ext cx="285752" cy="620704"/>
              <a:chOff x="1075392" y="2951172"/>
              <a:chExt cx="285752" cy="620704"/>
            </a:xfrm>
          </p:grpSpPr>
          <p:cxnSp>
            <p:nvCxnSpPr>
              <p:cNvPr id="52" name="直接箭头连接符 51"/>
              <p:cNvCxnSpPr/>
              <p:nvPr/>
            </p:nvCxnSpPr>
            <p:spPr bwMode="auto">
              <a:xfrm rot="5400000" flipH="1" flipV="1">
                <a:off x="109226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1" name="TextBox 60"/>
              <p:cNvSpPr txBox="1"/>
              <p:nvPr/>
            </p:nvSpPr>
            <p:spPr>
              <a:xfrm>
                <a:off x="107539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5" name="矩形 64"/>
            <p:cNvSpPr/>
            <p:nvPr/>
          </p:nvSpPr>
          <p:spPr bwMode="auto">
            <a:xfrm>
              <a:off x="1328741" y="4308494"/>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2       2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6" name="组合 64"/>
            <p:cNvGrpSpPr/>
            <p:nvPr/>
          </p:nvGrpSpPr>
          <p:grpSpPr>
            <a:xfrm>
              <a:off x="2087995" y="3214686"/>
              <a:ext cx="285752" cy="715174"/>
              <a:chOff x="389506" y="714356"/>
              <a:chExt cx="285752" cy="715174"/>
            </a:xfrm>
          </p:grpSpPr>
          <p:cxnSp>
            <p:nvCxnSpPr>
              <p:cNvPr id="69" name="直接箭头连接符 68"/>
              <p:cNvCxnSpPr/>
              <p:nvPr/>
            </p:nvCxnSpPr>
            <p:spPr>
              <a:xfrm rot="5400000">
                <a:off x="353787"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506"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3"/>
          <p:cNvSpPr txBox="1">
            <a:spLocks noChangeArrowheads="1"/>
          </p:cNvSpPr>
          <p:nvPr/>
        </p:nvSpPr>
        <p:spPr bwMode="auto">
          <a:xfrm>
            <a:off x="716552"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56" name="Text Box 4"/>
          <p:cNvSpPr txBox="1">
            <a:spLocks noChangeArrowheads="1"/>
          </p:cNvSpPr>
          <p:nvPr/>
        </p:nvSpPr>
        <p:spPr bwMode="auto">
          <a:xfrm>
            <a:off x="1471124"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57" name="Text Box 11"/>
          <p:cNvSpPr txBox="1">
            <a:spLocks noChangeArrowheads="1"/>
          </p:cNvSpPr>
          <p:nvPr/>
        </p:nvSpPr>
        <p:spPr bwMode="auto">
          <a:xfrm>
            <a:off x="2227616"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58" name="Text Box 12"/>
          <p:cNvSpPr txBox="1">
            <a:spLocks noChangeArrowheads="1"/>
          </p:cNvSpPr>
          <p:nvPr/>
        </p:nvSpPr>
        <p:spPr bwMode="auto">
          <a:xfrm>
            <a:off x="2953978"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59" name="Text Box 13"/>
          <p:cNvSpPr txBox="1">
            <a:spLocks noChangeArrowheads="1"/>
          </p:cNvSpPr>
          <p:nvPr/>
        </p:nvSpPr>
        <p:spPr bwMode="auto">
          <a:xfrm>
            <a:off x="3730566"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60" name="Text Box 14"/>
          <p:cNvSpPr txBox="1">
            <a:spLocks noChangeArrowheads="1"/>
          </p:cNvSpPr>
          <p:nvPr/>
        </p:nvSpPr>
        <p:spPr bwMode="auto">
          <a:xfrm>
            <a:off x="4483006"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2" name="组合 60"/>
          <p:cNvGrpSpPr/>
          <p:nvPr/>
        </p:nvGrpSpPr>
        <p:grpSpPr>
          <a:xfrm>
            <a:off x="3846470" y="1736726"/>
            <a:ext cx="285752" cy="620704"/>
            <a:chOff x="1025152" y="2951172"/>
            <a:chExt cx="285752" cy="620704"/>
          </a:xfrm>
        </p:grpSpPr>
        <p:cxnSp>
          <p:nvCxnSpPr>
            <p:cNvPr id="62" name="直接箭头连接符 61"/>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3" name="TextBox 62"/>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4" name="矩形 63"/>
          <p:cNvSpPr/>
          <p:nvPr/>
        </p:nvSpPr>
        <p:spPr bwMode="auto">
          <a:xfrm>
            <a:off x="785786" y="1270520"/>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2       2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64"/>
          <p:cNvGrpSpPr/>
          <p:nvPr/>
        </p:nvGrpSpPr>
        <p:grpSpPr>
          <a:xfrm>
            <a:off x="1575184" y="176712"/>
            <a:ext cx="285752" cy="715174"/>
            <a:chOff x="500034" y="714356"/>
            <a:chExt cx="285752" cy="715174"/>
          </a:xfrm>
        </p:grpSpPr>
        <p:cxnSp>
          <p:nvCxnSpPr>
            <p:cNvPr id="66" name="直接箭头连接符 65"/>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41"/>
          <p:cNvGrpSpPr/>
          <p:nvPr/>
        </p:nvGrpSpPr>
        <p:grpSpPr>
          <a:xfrm>
            <a:off x="685799" y="2500306"/>
            <a:ext cx="7243787" cy="2895098"/>
            <a:chOff x="685799" y="2500306"/>
            <a:chExt cx="7243787" cy="2895098"/>
          </a:xfrm>
        </p:grpSpPr>
        <p:sp>
          <p:nvSpPr>
            <p:cNvPr id="41" name="下箭头 40"/>
            <p:cNvSpPr/>
            <p:nvPr/>
          </p:nvSpPr>
          <p:spPr>
            <a:xfrm>
              <a:off x="3000364" y="314324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Text Box 3"/>
            <p:cNvSpPr txBox="1">
              <a:spLocks noChangeArrowheads="1"/>
            </p:cNvSpPr>
            <p:nvPr/>
          </p:nvSpPr>
          <p:spPr bwMode="auto">
            <a:xfrm>
              <a:off x="736648"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36" name="Text Box 4"/>
            <p:cNvSpPr txBox="1">
              <a:spLocks noChangeArrowheads="1"/>
            </p:cNvSpPr>
            <p:nvPr/>
          </p:nvSpPr>
          <p:spPr bwMode="auto">
            <a:xfrm>
              <a:off x="1451028"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37" name="Text Box 11"/>
            <p:cNvSpPr txBox="1">
              <a:spLocks noChangeArrowheads="1"/>
            </p:cNvSpPr>
            <p:nvPr/>
          </p:nvSpPr>
          <p:spPr bwMode="auto">
            <a:xfrm>
              <a:off x="220752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38" name="Text Box 12"/>
            <p:cNvSpPr txBox="1">
              <a:spLocks noChangeArrowheads="1"/>
            </p:cNvSpPr>
            <p:nvPr/>
          </p:nvSpPr>
          <p:spPr bwMode="auto">
            <a:xfrm>
              <a:off x="3004218"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39" name="Text Box 13"/>
            <p:cNvSpPr txBox="1">
              <a:spLocks noChangeArrowheads="1"/>
            </p:cNvSpPr>
            <p:nvPr/>
          </p:nvSpPr>
          <p:spPr bwMode="auto">
            <a:xfrm>
              <a:off x="3712674"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0" name="Text Box 14"/>
            <p:cNvSpPr txBox="1">
              <a:spLocks noChangeArrowheads="1"/>
            </p:cNvSpPr>
            <p:nvPr/>
          </p:nvSpPr>
          <p:spPr bwMode="auto">
            <a:xfrm>
              <a:off x="4483006"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60"/>
            <p:cNvGrpSpPr/>
            <p:nvPr/>
          </p:nvGrpSpPr>
          <p:grpSpPr>
            <a:xfrm>
              <a:off x="4616101" y="4774700"/>
              <a:ext cx="285752" cy="620704"/>
              <a:chOff x="1187077" y="2951172"/>
              <a:chExt cx="285752" cy="620704"/>
            </a:xfrm>
          </p:grpSpPr>
          <p:cxnSp>
            <p:nvCxnSpPr>
              <p:cNvPr id="52" name="直接箭头连接符 51"/>
              <p:cNvCxnSpPr/>
              <p:nvPr/>
            </p:nvCxnSpPr>
            <p:spPr bwMode="auto">
              <a:xfrm rot="5400000" flipH="1" flipV="1">
                <a:off x="1184903"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1" name="TextBox 60"/>
              <p:cNvSpPr txBox="1"/>
              <p:nvPr/>
            </p:nvSpPr>
            <p:spPr>
              <a:xfrm>
                <a:off x="1187077"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5" name="矩形 64"/>
            <p:cNvSpPr/>
            <p:nvPr/>
          </p:nvSpPr>
          <p:spPr bwMode="auto">
            <a:xfrm>
              <a:off x="785786" y="4308494"/>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2       2       2  </a:t>
              </a:r>
              <a:endParaRPr kumimoji="0" lang="zh-CN" altLang="en-US"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endParaRPr>
            </a:p>
          </p:txBody>
        </p:sp>
        <p:grpSp>
          <p:nvGrpSpPr>
            <p:cNvPr id="6" name="组合 64"/>
            <p:cNvGrpSpPr/>
            <p:nvPr/>
          </p:nvGrpSpPr>
          <p:grpSpPr>
            <a:xfrm>
              <a:off x="2357422" y="3214686"/>
              <a:ext cx="285752" cy="715174"/>
              <a:chOff x="500034" y="714356"/>
              <a:chExt cx="285752" cy="715174"/>
            </a:xfrm>
          </p:grpSpPr>
          <p:cxnSp>
            <p:nvCxnSpPr>
              <p:cNvPr id="69" name="直接箭头连接符 68"/>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33" name="Text Box 21"/>
            <p:cNvSpPr txBox="1">
              <a:spLocks noChangeArrowheads="1"/>
            </p:cNvSpPr>
            <p:nvPr/>
          </p:nvSpPr>
          <p:spPr bwMode="auto">
            <a:xfrm>
              <a:off x="685799" y="2500306"/>
              <a:ext cx="7243787"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j=4,data[4]</a:t>
              </a:r>
              <a:r>
                <a:rPr lang="zh-CN" altLang="en-US">
                  <a:solidFill>
                    <a:srgbClr val="C00000"/>
                  </a:solidFill>
                  <a:latin typeface="Consolas" pitchFamily="49" charset="0"/>
                  <a:ea typeface="楷体" pitchFamily="49" charset="-122"/>
                  <a:cs typeface="Consolas" pitchFamily="49" charset="0"/>
                </a:rPr>
                <a:t>≠</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rPr>
                <a:t>i++ </a:t>
              </a:r>
              <a:r>
                <a:rPr lang="en-US" altLang="zh-CN">
                  <a:latin typeface="Consolas" pitchFamily="49" charset="0"/>
                  <a:ea typeface="楷体" pitchFamily="49" charset="-122"/>
                  <a:cs typeface="Consolas" pitchFamily="49" charset="0"/>
                  <a:sym typeface="Wingdings"/>
                </a:rPr>
                <a:t> i=2</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swap(2,3)</a:t>
              </a:r>
              <a:r>
                <a:rPr lang="zh-CN" altLang="en-US">
                  <a:latin typeface="Consolas" pitchFamily="49" charset="0"/>
                  <a:ea typeface="楷体" pitchFamily="49" charset="-122"/>
                  <a:cs typeface="Consolas" pitchFamily="49" charset="0"/>
                  <a:sym typeface="Wingdings"/>
                </a:rPr>
                <a:t>，</a:t>
              </a:r>
              <a:r>
                <a:rPr lang="en-US" altLang="zh-CN">
                  <a:latin typeface="Consolas" pitchFamily="49" charset="0"/>
                  <a:ea typeface="楷体" pitchFamily="49" charset="-122"/>
                  <a:cs typeface="Consolas" pitchFamily="49" charset="0"/>
                  <a:sym typeface="Wingdings"/>
                </a:rPr>
                <a:t>j++  j=5</a:t>
              </a:r>
              <a:endParaRPr lang="en-US" altLang="zh-CN" baseline="-25000" dirty="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3"/>
          <p:cNvSpPr txBox="1">
            <a:spLocks noChangeArrowheads="1"/>
          </p:cNvSpPr>
          <p:nvPr/>
        </p:nvSpPr>
        <p:spPr bwMode="auto">
          <a:xfrm>
            <a:off x="961010"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56" name="Text Box 4"/>
          <p:cNvSpPr txBox="1">
            <a:spLocks noChangeArrowheads="1"/>
          </p:cNvSpPr>
          <p:nvPr/>
        </p:nvSpPr>
        <p:spPr bwMode="auto">
          <a:xfrm>
            <a:off x="1725630" y="841892"/>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57" name="Text Box 11"/>
          <p:cNvSpPr txBox="1">
            <a:spLocks noChangeArrowheads="1"/>
          </p:cNvSpPr>
          <p:nvPr/>
        </p:nvSpPr>
        <p:spPr bwMode="auto">
          <a:xfrm>
            <a:off x="2472074"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58" name="Text Box 12"/>
          <p:cNvSpPr txBox="1">
            <a:spLocks noChangeArrowheads="1"/>
          </p:cNvSpPr>
          <p:nvPr/>
        </p:nvSpPr>
        <p:spPr bwMode="auto">
          <a:xfrm>
            <a:off x="3168292"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59" name="Text Box 13"/>
          <p:cNvSpPr txBox="1">
            <a:spLocks noChangeArrowheads="1"/>
          </p:cNvSpPr>
          <p:nvPr/>
        </p:nvSpPr>
        <p:spPr bwMode="auto">
          <a:xfrm>
            <a:off x="3940173"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60" name="Text Box 14"/>
          <p:cNvSpPr txBox="1">
            <a:spLocks noChangeArrowheads="1"/>
          </p:cNvSpPr>
          <p:nvPr/>
        </p:nvSpPr>
        <p:spPr bwMode="auto">
          <a:xfrm>
            <a:off x="4700046" y="841892"/>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2" name="组合 60"/>
          <p:cNvGrpSpPr/>
          <p:nvPr/>
        </p:nvGrpSpPr>
        <p:grpSpPr>
          <a:xfrm>
            <a:off x="4814889" y="1736726"/>
            <a:ext cx="285752" cy="620704"/>
            <a:chOff x="1025152" y="2951172"/>
            <a:chExt cx="285752" cy="620704"/>
          </a:xfrm>
        </p:grpSpPr>
        <p:cxnSp>
          <p:nvCxnSpPr>
            <p:cNvPr id="62" name="直接箭头连接符 61"/>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3" name="TextBox 62"/>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4" name="矩形 63"/>
          <p:cNvSpPr/>
          <p:nvPr/>
        </p:nvSpPr>
        <p:spPr bwMode="auto">
          <a:xfrm>
            <a:off x="1000100" y="1270520"/>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1       1       </a:t>
            </a:r>
            <a:r>
              <a:rPr lang="en-US" altLang="zh-CN" sz="2200" dirty="0">
                <a:solidFill>
                  <a:srgbClr val="FF0000"/>
                </a:solidFill>
                <a:latin typeface="Arial Unicode MS" pitchFamily="34" charset="-122"/>
                <a:ea typeface="Arial Unicode MS" pitchFamily="34" charset="-122"/>
                <a:cs typeface="Arial Unicode MS" pitchFamily="34" charset="-122"/>
              </a:rPr>
              <a:t>3</a:t>
            </a:r>
            <a:r>
              <a:rPr kumimoji="0" lang="en-US" altLang="zh-CN" sz="2200" b="1" i="0" u="none" strike="noStrike" cap="none" normalizeH="0" baseline="0" dirty="0">
                <a:ln>
                  <a:noFill/>
                </a:ln>
                <a:solidFill>
                  <a:schemeClr val="bg1">
                    <a:lumMod val="50000"/>
                  </a:schemeClr>
                </a:solidFill>
                <a:effectLst/>
                <a:latin typeface="Arial Unicode MS" pitchFamily="34" charset="-122"/>
                <a:ea typeface="Arial Unicode MS" pitchFamily="34" charset="-122"/>
                <a:cs typeface="Arial Unicode MS" pitchFamily="34" charset="-122"/>
              </a:rPr>
              <a:t>       2</a:t>
            </a:r>
            <a:r>
              <a:rPr kumimoji="0" lang="en-US" altLang="zh-CN" sz="22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       </a:t>
            </a:r>
            <a:r>
              <a:rPr lang="en-US" altLang="zh-CN" sz="2200" dirty="0">
                <a:solidFill>
                  <a:schemeClr val="bg1">
                    <a:lumMod val="50000"/>
                  </a:schemeClr>
                </a:solidFill>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       </a:t>
            </a:r>
            <a:r>
              <a:rPr kumimoji="0" lang="en-US" altLang="zh-CN" sz="2200" b="1" i="0" u="none" strike="noStrike" cap="none" normalizeH="0" baseline="0" dirty="0">
                <a:ln>
                  <a:noFill/>
                </a:ln>
                <a:solidFill>
                  <a:schemeClr val="bg1">
                    <a:lumMod val="50000"/>
                  </a:schemeClr>
                </a:solidFill>
                <a:effectLst/>
                <a:latin typeface="Arial Unicode MS" pitchFamily="34" charset="-122"/>
                <a:ea typeface="Arial Unicode MS" pitchFamily="34" charset="-122"/>
                <a:cs typeface="Arial Unicode MS" pitchFamily="34" charset="-122"/>
              </a:rPr>
              <a:t>2</a:t>
            </a:r>
            <a:r>
              <a:rPr kumimoji="0" lang="en-US" altLang="zh-CN" sz="22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rPr>
              <a:t>  </a:t>
            </a:r>
            <a:endParaRPr kumimoji="0" lang="zh-CN" altLang="en-US" sz="2200" b="1" i="0" u="none" strike="noStrike" cap="none" normalizeH="0" baseline="0" dirty="0">
              <a:ln>
                <a:noFill/>
              </a:ln>
              <a:solidFill>
                <a:srgbClr val="FF0000"/>
              </a:solidFill>
              <a:effectLst/>
              <a:latin typeface="Arial Unicode MS" pitchFamily="34" charset="-122"/>
              <a:ea typeface="Arial Unicode MS" pitchFamily="34" charset="-122"/>
              <a:cs typeface="Arial Unicode MS" pitchFamily="34" charset="-122"/>
            </a:endParaRPr>
          </a:p>
        </p:txBody>
      </p:sp>
      <p:grpSp>
        <p:nvGrpSpPr>
          <p:cNvPr id="3" name="组合 64"/>
          <p:cNvGrpSpPr/>
          <p:nvPr/>
        </p:nvGrpSpPr>
        <p:grpSpPr>
          <a:xfrm>
            <a:off x="1869882" y="176712"/>
            <a:ext cx="285752" cy="715174"/>
            <a:chOff x="500034" y="714356"/>
            <a:chExt cx="285752" cy="715174"/>
          </a:xfrm>
        </p:grpSpPr>
        <p:cxnSp>
          <p:nvCxnSpPr>
            <p:cNvPr id="66" name="直接箭头连接符 65"/>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grpSp>
        <p:nvGrpSpPr>
          <p:cNvPr id="4" name="组合 43"/>
          <p:cNvGrpSpPr/>
          <p:nvPr/>
        </p:nvGrpSpPr>
        <p:grpSpPr>
          <a:xfrm>
            <a:off x="971058" y="2357430"/>
            <a:ext cx="5172578" cy="3037974"/>
            <a:chOff x="971058" y="2357430"/>
            <a:chExt cx="5172578" cy="3037974"/>
          </a:xfrm>
        </p:grpSpPr>
        <p:sp>
          <p:nvSpPr>
            <p:cNvPr id="41" name="下箭头 40"/>
            <p:cNvSpPr/>
            <p:nvPr/>
          </p:nvSpPr>
          <p:spPr>
            <a:xfrm>
              <a:off x="3428992" y="321468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Text Box 3"/>
            <p:cNvSpPr txBox="1">
              <a:spLocks noChangeArrowheads="1"/>
            </p:cNvSpPr>
            <p:nvPr/>
          </p:nvSpPr>
          <p:spPr bwMode="auto">
            <a:xfrm>
              <a:off x="971058"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0</a:t>
              </a:r>
            </a:p>
          </p:txBody>
        </p:sp>
        <p:sp>
          <p:nvSpPr>
            <p:cNvPr id="36" name="Text Box 4"/>
            <p:cNvSpPr txBox="1">
              <a:spLocks noChangeArrowheads="1"/>
            </p:cNvSpPr>
            <p:nvPr/>
          </p:nvSpPr>
          <p:spPr bwMode="auto">
            <a:xfrm>
              <a:off x="1685438" y="3879866"/>
              <a:ext cx="503237"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1</a:t>
              </a:r>
            </a:p>
          </p:txBody>
        </p:sp>
        <p:sp>
          <p:nvSpPr>
            <p:cNvPr id="37" name="Text Box 11"/>
            <p:cNvSpPr txBox="1">
              <a:spLocks noChangeArrowheads="1"/>
            </p:cNvSpPr>
            <p:nvPr/>
          </p:nvSpPr>
          <p:spPr bwMode="auto">
            <a:xfrm>
              <a:off x="244193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2</a:t>
              </a:r>
            </a:p>
          </p:txBody>
        </p:sp>
        <p:sp>
          <p:nvSpPr>
            <p:cNvPr id="38" name="Text Box 12"/>
            <p:cNvSpPr txBox="1">
              <a:spLocks noChangeArrowheads="1"/>
            </p:cNvSpPr>
            <p:nvPr/>
          </p:nvSpPr>
          <p:spPr bwMode="auto">
            <a:xfrm>
              <a:off x="3168292"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3</a:t>
              </a:r>
            </a:p>
          </p:txBody>
        </p:sp>
        <p:sp>
          <p:nvSpPr>
            <p:cNvPr id="39" name="Text Box 13"/>
            <p:cNvSpPr txBox="1">
              <a:spLocks noChangeArrowheads="1"/>
            </p:cNvSpPr>
            <p:nvPr/>
          </p:nvSpPr>
          <p:spPr bwMode="auto">
            <a:xfrm>
              <a:off x="3944880"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4</a:t>
              </a:r>
            </a:p>
          </p:txBody>
        </p:sp>
        <p:sp>
          <p:nvSpPr>
            <p:cNvPr id="40" name="Text Box 14"/>
            <p:cNvSpPr txBox="1">
              <a:spLocks noChangeArrowheads="1"/>
            </p:cNvSpPr>
            <p:nvPr/>
          </p:nvSpPr>
          <p:spPr bwMode="auto">
            <a:xfrm>
              <a:off x="4714876" y="3879866"/>
              <a:ext cx="503238" cy="3693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3333FF"/>
                  </a:solidFill>
                  <a:latin typeface="Consolas" pitchFamily="49" charset="0"/>
                  <a:cs typeface="Consolas" pitchFamily="49" charset="0"/>
                </a:rPr>
                <a:t>5</a:t>
              </a:r>
            </a:p>
          </p:txBody>
        </p:sp>
        <p:grpSp>
          <p:nvGrpSpPr>
            <p:cNvPr id="5" name="组合 60"/>
            <p:cNvGrpSpPr/>
            <p:nvPr/>
          </p:nvGrpSpPr>
          <p:grpSpPr>
            <a:xfrm>
              <a:off x="5357818" y="4774700"/>
              <a:ext cx="285752" cy="620704"/>
              <a:chOff x="1025152" y="2951172"/>
              <a:chExt cx="285752" cy="620704"/>
            </a:xfrm>
          </p:grpSpPr>
          <p:cxnSp>
            <p:nvCxnSpPr>
              <p:cNvPr id="52" name="直接箭头连接符 51"/>
              <p:cNvCxnSpPr/>
              <p:nvPr/>
            </p:nvCxnSpPr>
            <p:spPr bwMode="auto">
              <a:xfrm rot="5400000" flipH="1" flipV="1">
                <a:off x="1042028" y="3076378"/>
                <a:ext cx="25200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1" name="TextBox 60"/>
              <p:cNvSpPr txBox="1"/>
              <p:nvPr/>
            </p:nvSpPr>
            <p:spPr>
              <a:xfrm>
                <a:off x="1025152" y="3143248"/>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j</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65" name="矩形 64"/>
            <p:cNvSpPr/>
            <p:nvPr/>
          </p:nvSpPr>
          <p:spPr bwMode="auto">
            <a:xfrm>
              <a:off x="1000100" y="4308494"/>
              <a:ext cx="4143404" cy="42862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200" b="1" i="0" u="none" strike="noStrike" cap="none" normalizeH="0" baseline="0">
                  <a:ln>
                    <a:noFill/>
                  </a:ln>
                  <a:solidFill>
                    <a:srgbClr val="FF0000"/>
                  </a:solidFill>
                  <a:effectLst/>
                  <a:latin typeface="Arial Unicode MS" pitchFamily="34" charset="-122"/>
                  <a:ea typeface="Arial Unicode MS" pitchFamily="34" charset="-122"/>
                  <a:cs typeface="Arial Unicode MS" pitchFamily="34" charset="-122"/>
                </a:rPr>
                <a:t>1       1       3       </a:t>
              </a:r>
              <a:r>
                <a:rPr kumimoji="0" lang="en-US" altLang="zh-CN"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rPr>
                <a:t>2       2       2  </a:t>
              </a:r>
              <a:endParaRPr kumimoji="0" lang="zh-CN" altLang="en-US" sz="2200" b="1" i="0" u="none" strike="noStrike" cap="none" normalizeH="0" baseline="0">
                <a:ln>
                  <a:noFill/>
                </a:ln>
                <a:solidFill>
                  <a:schemeClr val="bg1">
                    <a:lumMod val="50000"/>
                  </a:schemeClr>
                </a:solidFill>
                <a:effectLst/>
                <a:latin typeface="Arial Unicode MS" pitchFamily="34" charset="-122"/>
                <a:ea typeface="Arial Unicode MS" pitchFamily="34" charset="-122"/>
                <a:cs typeface="Arial Unicode MS" pitchFamily="34" charset="-122"/>
              </a:endParaRPr>
            </a:p>
          </p:txBody>
        </p:sp>
        <p:grpSp>
          <p:nvGrpSpPr>
            <p:cNvPr id="6" name="组合 64"/>
            <p:cNvGrpSpPr/>
            <p:nvPr/>
          </p:nvGrpSpPr>
          <p:grpSpPr>
            <a:xfrm>
              <a:off x="2571736" y="3214686"/>
              <a:ext cx="285752" cy="715174"/>
              <a:chOff x="500034" y="714356"/>
              <a:chExt cx="285752" cy="715174"/>
            </a:xfrm>
          </p:grpSpPr>
          <p:cxnSp>
            <p:nvCxnSpPr>
              <p:cNvPr id="69" name="直接箭头连接符 68"/>
              <p:cNvCxnSpPr/>
              <p:nvPr/>
            </p:nvCxnSpPr>
            <p:spPr>
              <a:xfrm rot="5400000">
                <a:off x="464315" y="1250141"/>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0034" y="714356"/>
                <a:ext cx="285752" cy="428628"/>
              </a:xfrm>
              <a:prstGeom prst="rect">
                <a:avLst/>
              </a:prstGeom>
              <a:noFill/>
            </p:spPr>
            <p:txBody>
              <a:bodyPr wrap="square" rtlCol="0">
                <a:noAutofit/>
              </a:bodyPr>
              <a:lstStyle/>
              <a:p>
                <a:r>
                  <a:rPr lang="en-US" altLang="zh-CN" sz="2000" i="1">
                    <a:solidFill>
                      <a:srgbClr val="0000FF"/>
                    </a:solidFill>
                    <a:latin typeface="Consolas" pitchFamily="49" charset="0"/>
                    <a:ea typeface="微软雅黑" pitchFamily="34" charset="-122"/>
                    <a:cs typeface="Consolas" pitchFamily="49" charset="0"/>
                  </a:rPr>
                  <a:t>i</a:t>
                </a:r>
                <a:endParaRPr lang="zh-CN" altLang="en-US" sz="2000" i="1">
                  <a:solidFill>
                    <a:srgbClr val="0000FF"/>
                  </a:solidFill>
                  <a:latin typeface="Consolas" pitchFamily="49" charset="0"/>
                  <a:ea typeface="微软雅黑" pitchFamily="34" charset="-122"/>
                  <a:cs typeface="Consolas" pitchFamily="49" charset="0"/>
                </a:endParaRPr>
              </a:p>
            </p:txBody>
          </p:sp>
        </p:grpSp>
        <p:sp>
          <p:nvSpPr>
            <p:cNvPr id="34" name="Text Box 21"/>
            <p:cNvSpPr txBox="1">
              <a:spLocks noChangeArrowheads="1"/>
            </p:cNvSpPr>
            <p:nvPr/>
          </p:nvSpPr>
          <p:spPr bwMode="auto">
            <a:xfrm>
              <a:off x="1857356" y="2357430"/>
              <a:ext cx="4286280" cy="400110"/>
            </a:xfrm>
            <a:prstGeom prst="rect">
              <a:avLst/>
            </a:prstGeom>
            <a:solidFill>
              <a:schemeClr val="bg1"/>
            </a:solidFill>
            <a:ln w="9525">
              <a:noFill/>
              <a:miter lim="800000"/>
              <a:headEnd/>
              <a:tailEnd/>
            </a:ln>
            <a:effectLst/>
          </p:spPr>
          <p:txBody>
            <a:bodyPr wrap="square">
              <a:spAutoFit/>
            </a:bodyPr>
            <a:lstStyle/>
            <a:p>
              <a:pPr algn="l"/>
              <a:r>
                <a:rPr lang="en-US" altLang="zh-CN">
                  <a:solidFill>
                    <a:srgbClr val="C00000"/>
                  </a:solidFill>
                  <a:latin typeface="Consolas" pitchFamily="49" charset="0"/>
                  <a:cs typeface="Consolas" pitchFamily="49" charset="0"/>
                </a:rPr>
                <a:t>j=5,data[5]=</a:t>
              </a:r>
              <a:r>
                <a:rPr lang="en-US">
                  <a:solidFill>
                    <a:srgbClr val="C00000"/>
                  </a:solidFill>
                  <a:latin typeface="Consolas" pitchFamily="49" charset="0"/>
                  <a:ea typeface="楷体" pitchFamily="49" charset="-122"/>
                  <a:cs typeface="Consolas" pitchFamily="49" charset="0"/>
                </a:rPr>
                <a:t>x</a:t>
              </a:r>
              <a:r>
                <a:rPr lang="zh-CN" altLang="en-US">
                  <a:latin typeface="Consolas" pitchFamily="49" charset="0"/>
                  <a:ea typeface="楷体" pitchFamily="49" charset="-122"/>
                  <a:cs typeface="Consolas" pitchFamily="49" charset="0"/>
                </a:rPr>
                <a:t>：</a:t>
              </a:r>
              <a:r>
                <a:rPr lang="en-US" altLang="zh-CN">
                  <a:latin typeface="Consolas" pitchFamily="49" charset="0"/>
                  <a:ea typeface="楷体" pitchFamily="49" charset="-122"/>
                  <a:cs typeface="Consolas" pitchFamily="49" charset="0"/>
                  <a:sym typeface="Wingdings"/>
                </a:rPr>
                <a:t>j++  j=6</a:t>
              </a:r>
              <a:endParaRPr lang="en-US" altLang="zh-CN" baseline="-25000" dirty="0">
                <a:latin typeface="Consolas" pitchFamily="49" charset="0"/>
                <a:cs typeface="Consolas" pitchFamily="49" charset="0"/>
              </a:endParaRPr>
            </a:p>
          </p:txBody>
        </p:sp>
      </p:grpSp>
      <p:grpSp>
        <p:nvGrpSpPr>
          <p:cNvPr id="7" name="组合 42"/>
          <p:cNvGrpSpPr/>
          <p:nvPr/>
        </p:nvGrpSpPr>
        <p:grpSpPr>
          <a:xfrm>
            <a:off x="5857884" y="4121355"/>
            <a:ext cx="2587629" cy="950719"/>
            <a:chOff x="5857884" y="4121355"/>
            <a:chExt cx="2587629" cy="950719"/>
          </a:xfrm>
        </p:grpSpPr>
        <p:sp>
          <p:nvSpPr>
            <p:cNvPr id="26" name="Text Box 25"/>
            <p:cNvSpPr txBox="1">
              <a:spLocks noChangeArrowheads="1"/>
            </p:cNvSpPr>
            <p:nvPr/>
          </p:nvSpPr>
          <p:spPr bwMode="auto">
            <a:xfrm>
              <a:off x="6572264" y="4764297"/>
              <a:ext cx="1857388" cy="307777"/>
            </a:xfrm>
            <a:prstGeom prst="rect">
              <a:avLst/>
            </a:prstGeom>
            <a:noFill/>
            <a:ln w="9525">
              <a:noFill/>
              <a:miter lim="800000"/>
              <a:headEnd/>
              <a:tailEnd/>
            </a:ln>
            <a:effectLst/>
          </p:spPr>
          <p:txBody>
            <a:bodyPr wrap="square" lIns="0" tIns="0" rIns="0" bIns="0">
              <a:spAutoFit/>
            </a:bodyPr>
            <a:lstStyle/>
            <a:p>
              <a:pPr algn="l">
                <a:spcBef>
                  <a:spcPct val="50000"/>
                </a:spcBef>
              </a:pPr>
              <a:r>
                <a:rPr lang="en-US" altLang="zh-CN" sz="2000">
                  <a:latin typeface="Consolas" pitchFamily="49" charset="0"/>
                  <a:cs typeface="Consolas" pitchFamily="49" charset="0"/>
                </a:rPr>
                <a:t>length=i+1=3</a:t>
              </a:r>
            </a:p>
          </p:txBody>
        </p:sp>
        <p:sp>
          <p:nvSpPr>
            <p:cNvPr id="29" name="Text Box 28"/>
            <p:cNvSpPr txBox="1">
              <a:spLocks noChangeArrowheads="1"/>
            </p:cNvSpPr>
            <p:nvPr/>
          </p:nvSpPr>
          <p:spPr bwMode="auto">
            <a:xfrm>
              <a:off x="6500826" y="4121355"/>
              <a:ext cx="1944687" cy="400110"/>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FF"/>
                  </a:solidFill>
                  <a:latin typeface="仿宋" pitchFamily="49" charset="-122"/>
                  <a:ea typeface="仿宋" pitchFamily="49" charset="-122"/>
                  <a:cs typeface="Consolas" pitchFamily="49" charset="0"/>
                </a:rPr>
                <a:t>删除完成</a:t>
              </a:r>
            </a:p>
          </p:txBody>
        </p:sp>
        <p:sp>
          <p:nvSpPr>
            <p:cNvPr id="42" name="右箭头 41"/>
            <p:cNvSpPr/>
            <p:nvPr/>
          </p:nvSpPr>
          <p:spPr>
            <a:xfrm>
              <a:off x="5857884" y="4429132"/>
              <a:ext cx="428628"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715304" cy="45548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txBody>
          <a:bodyPr wrap="square" lIns="180000" tIns="216000" bIns="180000" rtlCol="0">
            <a:spAutoFit/>
          </a:bodyPr>
          <a:lstStyle/>
          <a:p>
            <a:pPr algn="l">
              <a:spcBef>
                <a:spcPts val="0"/>
              </a:spcBef>
            </a:pPr>
            <a:r>
              <a:rPr lang="en-US" sz="1800">
                <a:solidFill>
                  <a:srgbClr val="FF0000"/>
                </a:solidFill>
                <a:latin typeface="Consolas" pitchFamily="49" charset="0"/>
                <a:ea typeface="仿宋" pitchFamily="49" charset="-122"/>
                <a:cs typeface="Consolas" pitchFamily="49" charset="0"/>
              </a:rPr>
              <a:t>void delnode3(SqList *&amp;L,ElemType x)</a:t>
            </a:r>
            <a:endParaRPr lang="zh-CN" altLang="en-US" sz="1800">
              <a:solidFill>
                <a:srgbClr val="FF0000"/>
              </a:solidFill>
              <a:latin typeface="Consolas" pitchFamily="49" charset="0"/>
              <a:ea typeface="仿宋" pitchFamily="49" charset="-122"/>
              <a:cs typeface="Consolas" pitchFamily="49" charset="0"/>
            </a:endParaRPr>
          </a:p>
          <a:p>
            <a:pPr algn="l">
              <a:spcBef>
                <a:spcPts val="0"/>
              </a:spcBef>
            </a:pPr>
            <a:r>
              <a:rPr lang="en-US" sz="1800">
                <a:latin typeface="Consolas" pitchFamily="49" charset="0"/>
                <a:ea typeface="仿宋" pitchFamily="49" charset="-122"/>
                <a:cs typeface="Consolas" pitchFamily="49" charset="0"/>
              </a:rPr>
              <a:t>{</a:t>
            </a:r>
          </a:p>
          <a:p>
            <a:pPr algn="l">
              <a:spcBef>
                <a:spcPts val="0"/>
              </a:spcBef>
            </a:pPr>
            <a:r>
              <a:rPr lang="en-US" sz="1800">
                <a:latin typeface="Consolas" pitchFamily="49" charset="0"/>
                <a:ea typeface="仿宋" pitchFamily="49" charset="-122"/>
                <a:cs typeface="Consolas" pitchFamily="49" charset="0"/>
              </a:rPr>
              <a:t>   int i=-1</a:t>
            </a:r>
            <a:r>
              <a:rPr lang="zh-CN" altLang="en-US" sz="1800">
                <a:latin typeface="Consolas" pitchFamily="49" charset="0"/>
                <a:ea typeface="仿宋" pitchFamily="49" charset="-122"/>
                <a:cs typeface="Consolas" pitchFamily="49" charset="0"/>
              </a:rPr>
              <a:t>，</a:t>
            </a:r>
            <a:r>
              <a:rPr lang="en-US" sz="1800">
                <a:latin typeface="Consolas" pitchFamily="49" charset="0"/>
                <a:ea typeface="仿宋" pitchFamily="49" charset="-122"/>
                <a:cs typeface="Consolas" pitchFamily="49" charset="0"/>
              </a:rPr>
              <a:t>j=0;</a:t>
            </a:r>
            <a:endParaRPr lang="zh-CN" altLang="en-US" sz="1800">
              <a:latin typeface="Consolas" pitchFamily="49" charset="0"/>
              <a:ea typeface="仿宋" pitchFamily="49" charset="-122"/>
              <a:cs typeface="Consolas" pitchFamily="49" charset="0"/>
            </a:endParaRPr>
          </a:p>
          <a:p>
            <a:pPr algn="l">
              <a:spcBef>
                <a:spcPts val="0"/>
              </a:spcBef>
            </a:pPr>
            <a:r>
              <a:rPr lang="en-US" sz="1800">
                <a:latin typeface="Consolas" pitchFamily="49" charset="0"/>
                <a:ea typeface="仿宋" pitchFamily="49" charset="-122"/>
                <a:cs typeface="Consolas" pitchFamily="49" charset="0"/>
              </a:rPr>
              <a:t>   while (j&lt;L-&gt;length)	</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扫描所有元素</a:t>
            </a:r>
          </a:p>
          <a:p>
            <a:pPr algn="l">
              <a:spcBef>
                <a:spcPts val="0"/>
              </a:spcBef>
            </a:pPr>
            <a:r>
              <a:rPr lang="en-US" sz="1800">
                <a:latin typeface="Consolas" pitchFamily="49" charset="0"/>
                <a:ea typeface="仿宋" pitchFamily="49" charset="-122"/>
                <a:cs typeface="Consolas" pitchFamily="49" charset="0"/>
              </a:rPr>
              <a:t>   {</a:t>
            </a:r>
          </a:p>
          <a:p>
            <a:pPr algn="l">
              <a:spcBef>
                <a:spcPts val="0"/>
              </a:spcBef>
            </a:pPr>
            <a:r>
              <a:rPr lang="en-US" sz="1800">
                <a:latin typeface="Consolas" pitchFamily="49" charset="0"/>
                <a:ea typeface="仿宋" pitchFamily="49" charset="-122"/>
                <a:cs typeface="Consolas" pitchFamily="49" charset="0"/>
              </a:rPr>
              <a:t>      if (L-&gt;data[j]!=x)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找到不为</a:t>
            </a:r>
            <a:r>
              <a:rPr lang="en-US" sz="1800">
                <a:solidFill>
                  <a:srgbClr val="00B0F0"/>
                </a:solidFill>
                <a:latin typeface="Consolas" pitchFamily="49" charset="0"/>
                <a:ea typeface="仿宋" pitchFamily="49" charset="-122"/>
                <a:cs typeface="Consolas" pitchFamily="49" charset="0"/>
              </a:rPr>
              <a:t>x</a:t>
            </a:r>
            <a:r>
              <a:rPr lang="zh-CN" altLang="en-US" sz="1800">
                <a:solidFill>
                  <a:srgbClr val="00B0F0"/>
                </a:solidFill>
                <a:latin typeface="Consolas" pitchFamily="49" charset="0"/>
                <a:ea typeface="仿宋" pitchFamily="49" charset="-122"/>
                <a:cs typeface="Consolas" pitchFamily="49" charset="0"/>
              </a:rPr>
              <a:t>的元素</a:t>
            </a:r>
          </a:p>
          <a:p>
            <a:pPr algn="l">
              <a:spcBef>
                <a:spcPts val="0"/>
              </a:spcBef>
            </a:pPr>
            <a:r>
              <a:rPr lang="en-US" sz="1800">
                <a:latin typeface="Consolas" pitchFamily="49" charset="0"/>
                <a:ea typeface="仿宋" pitchFamily="49" charset="-122"/>
                <a:cs typeface="Consolas" pitchFamily="49" charset="0"/>
              </a:rPr>
              <a:t>      {</a:t>
            </a:r>
          </a:p>
          <a:p>
            <a:pPr algn="l">
              <a:spcBef>
                <a:spcPts val="0"/>
              </a:spcBef>
            </a:pPr>
            <a:r>
              <a:rPr lang="en-US" sz="1800">
                <a:latin typeface="Consolas" pitchFamily="49" charset="0"/>
                <a:ea typeface="仿宋" pitchFamily="49" charset="-122"/>
                <a:cs typeface="Consolas" pitchFamily="49" charset="0"/>
              </a:rPr>
              <a:t>         i++;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扩大不为</a:t>
            </a:r>
            <a:r>
              <a:rPr lang="en-US" sz="1800">
                <a:solidFill>
                  <a:srgbClr val="00B0F0"/>
                </a:solidFill>
                <a:latin typeface="Consolas" pitchFamily="49" charset="0"/>
                <a:ea typeface="仿宋" pitchFamily="49" charset="-122"/>
                <a:cs typeface="Consolas" pitchFamily="49" charset="0"/>
              </a:rPr>
              <a:t>x</a:t>
            </a:r>
            <a:r>
              <a:rPr lang="zh-CN" altLang="en-US" sz="1800">
                <a:solidFill>
                  <a:srgbClr val="00B0F0"/>
                </a:solidFill>
                <a:latin typeface="Consolas" pitchFamily="49" charset="0"/>
                <a:ea typeface="仿宋" pitchFamily="49" charset="-122"/>
                <a:cs typeface="Consolas" pitchFamily="49" charset="0"/>
              </a:rPr>
              <a:t>的区间</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en-US" sz="1800">
                <a:solidFill>
                  <a:srgbClr val="006600"/>
                </a:solidFill>
                <a:latin typeface="Consolas" pitchFamily="49" charset="0"/>
                <a:ea typeface="仿宋" pitchFamily="49" charset="-122"/>
                <a:cs typeface="Consolas" pitchFamily="49" charset="0"/>
              </a:rPr>
              <a:t>         </a:t>
            </a:r>
            <a:r>
              <a:rPr lang="en-US" sz="1800">
                <a:latin typeface="Consolas" pitchFamily="49" charset="0"/>
                <a:ea typeface="仿宋" pitchFamily="49" charset="-122"/>
                <a:cs typeface="Consolas" pitchFamily="49" charset="0"/>
              </a:rPr>
              <a:t>if (i!=j)</a:t>
            </a:r>
          </a:p>
          <a:p>
            <a:pPr algn="l">
              <a:spcBef>
                <a:spcPts val="0"/>
              </a:spcBef>
            </a:pPr>
            <a:r>
              <a:rPr lang="en-US" sz="1800">
                <a:latin typeface="Consolas" pitchFamily="49" charset="0"/>
                <a:ea typeface="仿宋" pitchFamily="49" charset="-122"/>
                <a:cs typeface="Consolas" pitchFamily="49" charset="0"/>
              </a:rPr>
              <a:t>            swap(L-&gt;data[i]</a:t>
            </a:r>
            <a:r>
              <a:rPr lang="zh-CN" altLang="en-US" sz="1800">
                <a:latin typeface="Consolas" pitchFamily="49" charset="0"/>
                <a:ea typeface="仿宋" pitchFamily="49" charset="-122"/>
                <a:cs typeface="Consolas" pitchFamily="49" charset="0"/>
              </a:rPr>
              <a:t>，</a:t>
            </a:r>
            <a:r>
              <a:rPr lang="en-US" altLang="zh-CN" sz="1800">
                <a:latin typeface="Consolas" pitchFamily="49" charset="0"/>
                <a:ea typeface="仿宋" pitchFamily="49" charset="-122"/>
                <a:cs typeface="Consolas" pitchFamily="49" charset="0"/>
              </a:rPr>
              <a:t>L-&gt;data</a:t>
            </a:r>
            <a:r>
              <a:rPr lang="en-US" sz="1800">
                <a:latin typeface="Consolas" pitchFamily="49" charset="0"/>
                <a:ea typeface="仿宋" pitchFamily="49" charset="-122"/>
                <a:cs typeface="Consolas" pitchFamily="49" charset="0"/>
              </a:rPr>
              <a:t>[j]); </a:t>
            </a:r>
          </a:p>
          <a:p>
            <a:pPr algn="l">
              <a:spcBef>
                <a:spcPts val="0"/>
              </a:spcBef>
            </a:pPr>
            <a:r>
              <a:rPr lang="en-US" sz="1800">
                <a:latin typeface="Consolas" pitchFamily="49" charset="0"/>
                <a:ea typeface="仿宋" pitchFamily="49" charset="-122"/>
                <a:cs typeface="Consolas" pitchFamily="49" charset="0"/>
              </a:rPr>
              <a:t>      }</a:t>
            </a:r>
            <a:endParaRPr lang="zh-CN" altLang="en-US" sz="1800">
              <a:latin typeface="Consolas" pitchFamily="49" charset="0"/>
              <a:ea typeface="仿宋" pitchFamily="49" charset="-122"/>
              <a:cs typeface="Consolas" pitchFamily="49" charset="0"/>
            </a:endParaRPr>
          </a:p>
          <a:p>
            <a:pPr algn="l">
              <a:spcBef>
                <a:spcPts val="0"/>
              </a:spcBef>
            </a:pPr>
            <a:r>
              <a:rPr lang="en-US" sz="1800">
                <a:latin typeface="Consolas" pitchFamily="49" charset="0"/>
                <a:ea typeface="仿宋" pitchFamily="49" charset="-122"/>
                <a:cs typeface="Consolas" pitchFamily="49" charset="0"/>
              </a:rPr>
              <a:t>      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继续扫描</a:t>
            </a:r>
          </a:p>
          <a:p>
            <a:pPr algn="l">
              <a:spcBef>
                <a:spcPts val="0"/>
              </a:spcBef>
            </a:pPr>
            <a:r>
              <a:rPr lang="en-US" sz="1800">
                <a:latin typeface="Consolas" pitchFamily="49" charset="0"/>
                <a:ea typeface="仿宋" pitchFamily="49" charset="-122"/>
                <a:cs typeface="Consolas" pitchFamily="49" charset="0"/>
              </a:rPr>
              <a:t>   }</a:t>
            </a:r>
            <a:endParaRPr lang="zh-CN" altLang="en-US" sz="1800">
              <a:latin typeface="Consolas" pitchFamily="49" charset="0"/>
              <a:ea typeface="仿宋" pitchFamily="49" charset="-122"/>
              <a:cs typeface="Consolas" pitchFamily="49" charset="0"/>
            </a:endParaRPr>
          </a:p>
          <a:p>
            <a:pPr algn="l">
              <a:spcBef>
                <a:spcPts val="0"/>
              </a:spcBef>
            </a:pPr>
            <a:r>
              <a:rPr lang="en-US" sz="1800">
                <a:latin typeface="Consolas" pitchFamily="49" charset="0"/>
                <a:ea typeface="仿宋" pitchFamily="49" charset="-122"/>
                <a:cs typeface="Consolas" pitchFamily="49" charset="0"/>
              </a:rPr>
              <a:t>   L-&gt;length=i+1;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设置</a:t>
            </a:r>
            <a:r>
              <a:rPr lang="en-US" altLang="zh-CN" sz="1800">
                <a:solidFill>
                  <a:srgbClr val="00B0F0"/>
                </a:solidFill>
                <a:latin typeface="Consolas" pitchFamily="49" charset="0"/>
                <a:ea typeface="仿宋" pitchFamily="49" charset="-122"/>
                <a:cs typeface="Consolas" pitchFamily="49" charset="0"/>
              </a:rPr>
              <a:t>L</a:t>
            </a:r>
            <a:r>
              <a:rPr lang="zh-CN" altLang="en-US" sz="1800">
                <a:solidFill>
                  <a:srgbClr val="00B0F0"/>
                </a:solidFill>
                <a:latin typeface="Consolas" pitchFamily="49" charset="0"/>
                <a:ea typeface="仿宋" pitchFamily="49" charset="-122"/>
                <a:cs typeface="Consolas" pitchFamily="49" charset="0"/>
              </a:rPr>
              <a:t>中实际元素个数</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en-US" altLang="zh-CN" sz="1800">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140857"/>
            <a:ext cx="7177108" cy="389530"/>
          </a:xfrm>
          <a:prstGeom prst="rect">
            <a:avLst/>
          </a:prstGeom>
          <a:noFill/>
          <a:ln w="9525">
            <a:noFill/>
            <a:miter lim="800000"/>
            <a:headEnd/>
            <a:tailEnd/>
          </a:ln>
          <a:effectLst/>
        </p:spPr>
        <p:txBody>
          <a:bodyPr wrap="square">
            <a:spAutoFit/>
          </a:bodyPr>
          <a:lstStyle/>
          <a:p>
            <a:pPr algn="l">
              <a:lnSpc>
                <a:spcPct val="110000"/>
              </a:lnSpc>
              <a:spcBef>
                <a:spcPct val="50000"/>
              </a:spcBef>
            </a:pPr>
            <a:r>
              <a:rPr kumimoji="1" lang="zh-CN" altLang="en-US" sz="2000" dirty="0">
                <a:latin typeface="楷体" pitchFamily="49" charset="-122"/>
                <a:ea typeface="楷体" pitchFamily="49" charset="-122"/>
              </a:rPr>
              <a:t>线性表中每个结点有</a:t>
            </a:r>
            <a:r>
              <a:rPr kumimoji="1" lang="zh-CN" altLang="en-US" sz="2000" dirty="0">
                <a:solidFill>
                  <a:srgbClr val="FF00FF"/>
                </a:solidFill>
                <a:latin typeface="楷体" pitchFamily="49" charset="-122"/>
                <a:ea typeface="楷体" pitchFamily="49" charset="-122"/>
              </a:rPr>
              <a:t>唯一</a:t>
            </a:r>
            <a:r>
              <a:rPr kumimoji="1" lang="zh-CN" altLang="en-US" sz="2000" dirty="0">
                <a:latin typeface="楷体" pitchFamily="49" charset="-122"/>
                <a:ea typeface="楷体" pitchFamily="49" charset="-122"/>
              </a:rPr>
              <a:t>的前驱结点和后继结点。</a:t>
            </a:r>
            <a:endParaRPr kumimoji="1" lang="en-US" altLang="zh-CN" sz="2000" dirty="0">
              <a:latin typeface="楷体" pitchFamily="49" charset="-122"/>
              <a:ea typeface="楷体" pitchFamily="49" charset="-122"/>
            </a:endParaRPr>
          </a:p>
        </p:txBody>
      </p:sp>
      <p:sp>
        <p:nvSpPr>
          <p:cNvPr id="25604" name="Text Box 4" descr="蓝色面巾纸"/>
          <p:cNvSpPr txBox="1">
            <a:spLocks noChangeArrowheads="1"/>
          </p:cNvSpPr>
          <p:nvPr/>
        </p:nvSpPr>
        <p:spPr bwMode="auto">
          <a:xfrm>
            <a:off x="357158" y="1216398"/>
            <a:ext cx="5572164" cy="538674"/>
          </a:xfrm>
          <a:prstGeom prst="rect">
            <a:avLst/>
          </a:prstGeom>
          <a:blipFill dpi="0" rotWithShape="1">
            <a:blip r:embed="rId2" cstate="print"/>
            <a:srcRect/>
            <a:tile tx="0" ty="0" sx="100000" sy="100000" flip="none" algn="tl"/>
          </a:blipFill>
          <a:ln w="381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ct val="50000"/>
              </a:spcBef>
            </a:pPr>
            <a:r>
              <a:rPr kumimoji="1"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2.3.1 </a:t>
            </a:r>
            <a:r>
              <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线性表的链式存储</a:t>
            </a:r>
            <a:r>
              <a:rPr kumimoji="1"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kumimoji="1"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链表</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357158" y="3645291"/>
            <a:ext cx="8358246" cy="777713"/>
          </a:xfrm>
          <a:prstGeom prst="rect">
            <a:avLst/>
          </a:prstGeom>
          <a:noFill/>
        </p:spPr>
        <p:txBody>
          <a:bodyPr wrap="square" rtlCol="0">
            <a:spAutoFit/>
          </a:bodyPr>
          <a:lstStyle/>
          <a:p>
            <a:pPr algn="l">
              <a:lnSpc>
                <a:spcPts val="2800"/>
              </a:lnSpc>
            </a:pPr>
            <a:r>
              <a:rPr kumimoji="1" lang="zh-CN" altLang="en-US" sz="2000" dirty="0">
                <a:ea typeface="楷体" pitchFamily="49" charset="-122"/>
                <a:cs typeface="Times New Roman" pitchFamily="18" charset="0"/>
              </a:rPr>
              <a:t>         设计链式存储</a:t>
            </a:r>
            <a:r>
              <a:rPr kumimoji="1" lang="zh-CN" altLang="en-US" sz="2000">
                <a:ea typeface="楷体" pitchFamily="49" charset="-122"/>
                <a:cs typeface="Times New Roman" pitchFamily="18" charset="0"/>
              </a:rPr>
              <a:t>结构时，每个逻辑结点存储单独存储，为了</a:t>
            </a:r>
            <a:r>
              <a:rPr kumimoji="1" lang="zh-CN" altLang="en-US" sz="2000" dirty="0">
                <a:ea typeface="楷体" pitchFamily="49" charset="-122"/>
                <a:cs typeface="Times New Roman" pitchFamily="18" charset="0"/>
              </a:rPr>
              <a:t>表示</a:t>
            </a:r>
            <a:r>
              <a:rPr kumimoji="1" lang="zh-CN" altLang="en-US" sz="2000">
                <a:ea typeface="楷体" pitchFamily="49" charset="-122"/>
                <a:cs typeface="Times New Roman" pitchFamily="18" charset="0"/>
              </a:rPr>
              <a:t>逻辑关系，增加</a:t>
            </a:r>
            <a:r>
              <a:rPr kumimoji="1" lang="zh-CN" altLang="en-US" sz="2000" dirty="0">
                <a:solidFill>
                  <a:srgbClr val="FF00FF"/>
                </a:solidFill>
                <a:effectLst>
                  <a:outerShdw blurRad="38100" dist="38100" dir="2700000" algn="tl">
                    <a:srgbClr val="000000">
                      <a:alpha val="43137"/>
                    </a:srgbClr>
                  </a:outerShdw>
                </a:effectLst>
                <a:ea typeface="楷体" pitchFamily="49" charset="-122"/>
                <a:cs typeface="Times New Roman" pitchFamily="18" charset="0"/>
              </a:rPr>
              <a:t>指针域</a:t>
            </a:r>
            <a:r>
              <a:rPr kumimoji="1" lang="zh-CN" altLang="en-US" sz="2000" dirty="0">
                <a:solidFill>
                  <a:srgbClr val="FF00FF"/>
                </a:solidFill>
                <a:ea typeface="楷体" pitchFamily="49" charset="-122"/>
                <a:cs typeface="Times New Roman" pitchFamily="18" charset="0"/>
              </a:rPr>
              <a:t>。</a:t>
            </a:r>
            <a:r>
              <a:rPr kumimoji="1" lang="zh-CN" altLang="en-US" sz="2000" dirty="0">
                <a:ea typeface="楷体" pitchFamily="49" charset="-122"/>
                <a:cs typeface="Times New Roman" pitchFamily="18" charset="0"/>
              </a:rPr>
              <a:t>   </a:t>
            </a:r>
            <a:endParaRPr lang="zh-CN" altLang="en-US" sz="2000" dirty="0">
              <a:ea typeface="楷体" pitchFamily="49" charset="-122"/>
              <a:cs typeface="Times New Roman"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323439"/>
          </a:xfrm>
          <a:prstGeom prst="rect">
            <a:avLst/>
          </a:prstGeom>
          <a:solidFill>
            <a:schemeClr val="bg1">
              <a:lumMod val="95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3"/>
              </a:buBlip>
            </a:pPr>
            <a:r>
              <a:rPr lang="zh-CN" altLang="en-US" sz="2000">
                <a:latin typeface="Consolas" pitchFamily="49" charset="0"/>
                <a:ea typeface="仿宋" pitchFamily="49" charset="-122"/>
                <a:cs typeface="Consolas" pitchFamily="49" charset="0"/>
              </a:rPr>
              <a:t>每个物理结点增加</a:t>
            </a:r>
            <a:r>
              <a:rPr lang="zh-CN" altLang="en-US" sz="2000" dirty="0">
                <a:latin typeface="Consolas" pitchFamily="49" charset="0"/>
                <a:ea typeface="仿宋" pitchFamily="49" charset="-122"/>
                <a:cs typeface="Consolas" pitchFamily="49" charset="0"/>
              </a:rPr>
              <a:t>一个</a:t>
            </a:r>
            <a:r>
              <a:rPr lang="zh-CN" altLang="en-US" sz="2000">
                <a:latin typeface="Consolas" pitchFamily="49" charset="0"/>
                <a:ea typeface="仿宋" pitchFamily="49" charset="-122"/>
                <a:cs typeface="Consolas" pitchFamily="49" charset="0"/>
              </a:rPr>
              <a:t>指向后继</a:t>
            </a:r>
            <a:r>
              <a:rPr kumimoji="1" lang="zh-CN" altLang="en-US" sz="2000">
                <a:latin typeface="Consolas" pitchFamily="49" charset="0"/>
                <a:ea typeface="仿宋" pitchFamily="49" charset="-122"/>
                <a:cs typeface="Consolas" pitchFamily="49" charset="0"/>
              </a:rPr>
              <a:t>结点的</a:t>
            </a:r>
            <a:r>
              <a:rPr kumimoji="1" lang="zh-CN" altLang="en-US" sz="2000" dirty="0">
                <a:latin typeface="Consolas" pitchFamily="49" charset="0"/>
                <a:ea typeface="仿宋" pitchFamily="49" charset="-122"/>
                <a:cs typeface="Consolas" pitchFamily="49" charset="0"/>
              </a:rPr>
              <a:t>指针域 </a:t>
            </a:r>
            <a:r>
              <a:rPr kumimoji="1" lang="en-US" altLang="zh-CN" sz="2000" dirty="0">
                <a:latin typeface="Consolas" pitchFamily="49" charset="0"/>
                <a:ea typeface="仿宋" pitchFamily="49" charset="-122"/>
                <a:cs typeface="Consolas" pitchFamily="49" charset="0"/>
                <a:sym typeface="Wingdings"/>
              </a:rPr>
              <a:t> </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单链表</a:t>
            </a:r>
            <a:r>
              <a:rPr kumimoji="1" lang="zh-CN" altLang="en-US" sz="2000" spc="50" dirty="0">
                <a:ln w="11430"/>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endParaRPr kumimoji="1" lang="en-US" altLang="zh-CN" sz="2000" spc="50" dirty="0">
              <a:ln w="11430"/>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endParaRPr>
          </a:p>
          <a:p>
            <a:pPr marL="457200" indent="-457200" algn="l">
              <a:lnSpc>
                <a:spcPts val="3200"/>
              </a:lnSpc>
              <a:buBlip>
                <a:blip r:embed="rId3"/>
              </a:buBlip>
            </a:pPr>
            <a:r>
              <a:rPr lang="zh-CN" altLang="en-US" sz="2000">
                <a:latin typeface="Consolas" pitchFamily="49" charset="0"/>
                <a:ea typeface="仿宋" pitchFamily="49" charset="-122"/>
                <a:cs typeface="Consolas" pitchFamily="49" charset="0"/>
              </a:rPr>
              <a:t>每个物理结点增加</a:t>
            </a:r>
            <a:r>
              <a:rPr lang="zh-CN" altLang="en-US" sz="2000" dirty="0">
                <a:latin typeface="Consolas" pitchFamily="49" charset="0"/>
                <a:ea typeface="仿宋" pitchFamily="49" charset="-122"/>
                <a:cs typeface="Consolas" pitchFamily="49" charset="0"/>
              </a:rPr>
              <a:t>一个</a:t>
            </a:r>
            <a:r>
              <a:rPr lang="zh-CN" altLang="en-US" sz="2000">
                <a:latin typeface="Consolas" pitchFamily="49" charset="0"/>
                <a:ea typeface="仿宋" pitchFamily="49" charset="-122"/>
                <a:cs typeface="Consolas" pitchFamily="49" charset="0"/>
              </a:rPr>
              <a:t>指向后继</a:t>
            </a:r>
            <a:r>
              <a:rPr kumimoji="1" lang="zh-CN" altLang="en-US" sz="2000">
                <a:latin typeface="Consolas" pitchFamily="49" charset="0"/>
                <a:ea typeface="仿宋" pitchFamily="49" charset="-122"/>
                <a:cs typeface="Consolas" pitchFamily="49" charset="0"/>
              </a:rPr>
              <a:t>结点的</a:t>
            </a:r>
            <a:r>
              <a:rPr kumimoji="1" lang="zh-CN" altLang="en-US" sz="2000" dirty="0">
                <a:latin typeface="Consolas" pitchFamily="49" charset="0"/>
                <a:ea typeface="仿宋" pitchFamily="49" charset="-122"/>
                <a:cs typeface="Consolas" pitchFamily="49" charset="0"/>
              </a:rPr>
              <a:t>指针域和一</a:t>
            </a:r>
            <a:r>
              <a:rPr kumimoji="1" lang="zh-CN" altLang="en-US" sz="2000">
                <a:latin typeface="Consolas" pitchFamily="49" charset="0"/>
                <a:ea typeface="仿宋" pitchFamily="49" charset="-122"/>
                <a:cs typeface="Consolas" pitchFamily="49" charset="0"/>
              </a:rPr>
              <a:t>个指向前驱结点的</a:t>
            </a:r>
            <a:r>
              <a:rPr kumimoji="1" lang="zh-CN" altLang="en-US" sz="2000" dirty="0">
                <a:latin typeface="Consolas" pitchFamily="49" charset="0"/>
                <a:ea typeface="仿宋" pitchFamily="49" charset="-122"/>
                <a:cs typeface="Consolas" pitchFamily="49" charset="0"/>
              </a:rPr>
              <a:t>指针域 </a:t>
            </a:r>
            <a:r>
              <a:rPr kumimoji="1" lang="en-US" altLang="zh-CN" sz="2000" dirty="0">
                <a:latin typeface="Consolas" pitchFamily="49" charset="0"/>
                <a:ea typeface="仿宋" pitchFamily="49" charset="-122"/>
                <a:cs typeface="Consolas" pitchFamily="49" charset="0"/>
                <a:sym typeface="Wingdings"/>
              </a:rPr>
              <a:t></a:t>
            </a:r>
            <a:r>
              <a:rPr kumimoji="1"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双链表</a:t>
            </a:r>
            <a:r>
              <a:rPr kumimoji="1" lang="zh-CN" altLang="en-US" sz="2000" spc="50" dirty="0">
                <a:ln w="11430"/>
                <a:effectLst>
                  <a:outerShdw blurRad="76200" dist="50800" dir="5400000" algn="tl" rotWithShape="0">
                    <a:srgbClr val="000000">
                      <a:alpha val="65000"/>
                    </a:srgbClr>
                  </a:outerShdw>
                </a:effectLst>
                <a:latin typeface="Consolas" pitchFamily="49" charset="0"/>
                <a:ea typeface="仿宋" pitchFamily="49" charset="-122"/>
                <a:cs typeface="Consolas" pitchFamily="49" charset="0"/>
              </a:rPr>
              <a:t>。</a:t>
            </a:r>
            <a:endParaRPr lang="zh-CN" altLang="en-US" sz="2000" dirty="0">
              <a:latin typeface="Consolas" pitchFamily="49" charset="0"/>
              <a:ea typeface="仿宋" pitchFamily="49" charset="-122"/>
              <a:cs typeface="Consolas" pitchFamily="49" charset="0"/>
            </a:endParaRPr>
          </a:p>
        </p:txBody>
      </p:sp>
      <p:sp>
        <p:nvSpPr>
          <p:cNvPr id="16" name="Text Box 5" descr="25%">
            <a:hlinkClick r:id="rId4" action="ppaction://hlinksldjump"/>
          </p:cNvPr>
          <p:cNvSpPr txBox="1">
            <a:spLocks noChangeArrowheads="1"/>
          </p:cNvSpPr>
          <p:nvPr/>
        </p:nvSpPr>
        <p:spPr bwMode="auto">
          <a:xfrm>
            <a:off x="1500166" y="285728"/>
            <a:ext cx="5867400" cy="5794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线性表的链式存储结构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712229"/>
            <a:ext cx="6929486" cy="1392561"/>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某算法的时间复杂度为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，表明该算法的</a:t>
            </a:r>
            <a:r>
              <a:rPr lang="zh-CN" altLang="en-US"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gn="l"/>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问题规模是</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			B.</a:t>
            </a:r>
            <a:r>
              <a:rPr lang="zh-CN" altLang="zh-CN" sz="2000">
                <a:solidFill>
                  <a:srgbClr val="0000FF"/>
                </a:solidFill>
                <a:latin typeface="Consolas" pitchFamily="49" charset="0"/>
                <a:ea typeface="仿宋" pitchFamily="49" charset="-122"/>
                <a:cs typeface="Consolas" pitchFamily="49" charset="0"/>
              </a:rPr>
              <a:t>执行时间等于</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 </a:t>
            </a:r>
            <a:endParaRPr lang="zh-CN" altLang="zh-CN" sz="2000">
              <a:solidFill>
                <a:srgbClr val="0000FF"/>
              </a:solidFill>
              <a:latin typeface="Consolas" pitchFamily="49" charset="0"/>
              <a:ea typeface="仿宋" pitchFamily="49" charset="-122"/>
              <a:cs typeface="Consolas" pitchFamily="49" charset="0"/>
            </a:endParaRPr>
          </a:p>
          <a:p>
            <a:pPr algn="l"/>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执行时间与</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成正比</a:t>
            </a:r>
            <a:r>
              <a:rPr lang="en-US" altLang="zh-CN" sz="2000">
                <a:solidFill>
                  <a:srgbClr val="0000FF"/>
                </a:solidFill>
                <a:latin typeface="Consolas" pitchFamily="49" charset="0"/>
                <a:ea typeface="仿宋" pitchFamily="49" charset="-122"/>
                <a:cs typeface="Consolas" pitchFamily="49" charset="0"/>
              </a:rPr>
              <a:t>		D.</a:t>
            </a:r>
            <a:r>
              <a:rPr lang="zh-CN" altLang="zh-CN" sz="2000">
                <a:solidFill>
                  <a:srgbClr val="0000FF"/>
                </a:solidFill>
                <a:latin typeface="Consolas" pitchFamily="49" charset="0"/>
                <a:ea typeface="仿宋" pitchFamily="49" charset="-122"/>
                <a:cs typeface="Consolas" pitchFamily="49" charset="0"/>
              </a:rPr>
              <a:t>问题规模与</a:t>
            </a:r>
            <a:r>
              <a:rPr lang="en-US" altLang="zh-CN" sz="2000" i="1">
                <a:solidFill>
                  <a:srgbClr val="0000FF"/>
                </a:solidFill>
                <a:latin typeface="Consolas" pitchFamily="49" charset="0"/>
                <a:ea typeface="仿宋" pitchFamily="49" charset="-122"/>
                <a:cs typeface="Consolas" pitchFamily="49" charset="0"/>
              </a:rPr>
              <a:t>n</a:t>
            </a:r>
            <a:r>
              <a:rPr lang="en-US" altLang="zh-CN" sz="2000" baseline="30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成正比</a:t>
            </a:r>
          </a:p>
        </p:txBody>
      </p:sp>
      <p:sp>
        <p:nvSpPr>
          <p:cNvPr id="10" name="TextBox 9"/>
          <p:cNvSpPr txBox="1"/>
          <p:nvPr/>
        </p:nvSpPr>
        <p:spPr>
          <a:xfrm>
            <a:off x="1285852" y="3357562"/>
            <a:ext cx="1428760" cy="407676"/>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答：</a:t>
            </a:r>
            <a:r>
              <a:rPr lang="en-US" altLang="zh-CN" sz="2000">
                <a:solidFill>
                  <a:srgbClr val="FF0000"/>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a:t>
            </a: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6</a:t>
            </a:fld>
            <a:r>
              <a:rPr lang="en-US" altLang="zh-CN"/>
              <a:t>/35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264195" name="Rectangle 3"/>
          <p:cNvSpPr>
            <a:spLocks noChangeArrowheads="1"/>
          </p:cNvSpPr>
          <p:nvPr/>
        </p:nvSpPr>
        <p:spPr bwMode="auto">
          <a:xfrm>
            <a:off x="3286117" y="1000108"/>
            <a:ext cx="3500462" cy="936625"/>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Consolas" pitchFamily="49" charset="0"/>
                <a:ea typeface="楷体" pitchFamily="49" charset="-122"/>
                <a:cs typeface="Consolas" pitchFamily="49" charset="0"/>
              </a:rPr>
              <a:t>线性表</a:t>
            </a:r>
          </a:p>
          <a:p>
            <a:r>
              <a:rPr kumimoji="1" lang="en-US" altLang="zh-CN"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1</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baseline="-25000">
                <a:solidFill>
                  <a:srgbClr val="3333FF"/>
                </a:solidFill>
                <a:latin typeface="Consolas" pitchFamily="49" charset="0"/>
                <a:ea typeface="楷体" pitchFamily="49" charset="-122"/>
                <a:cs typeface="Consolas" pitchFamily="49" charset="0"/>
              </a:rPr>
              <a:t>2</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mj-ea"/>
                <a:ea typeface="+mj-ea"/>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i</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a:solidFill>
                  <a:srgbClr val="3333FF"/>
                </a:solidFill>
                <a:latin typeface="+mn-ea"/>
                <a:cs typeface="Consolas" pitchFamily="49" charset="0"/>
              </a:rPr>
              <a:t>…</a:t>
            </a:r>
            <a:r>
              <a:rPr kumimoji="1" lang="zh-CN" altLang="en-US" sz="2000">
                <a:solidFill>
                  <a:srgbClr val="3333FF"/>
                </a:solidFill>
                <a:latin typeface="Consolas" pitchFamily="49" charset="0"/>
                <a:ea typeface="楷体" pitchFamily="49" charset="-122"/>
                <a:cs typeface="Consolas" pitchFamily="49" charset="0"/>
              </a:rPr>
              <a:t>，</a:t>
            </a:r>
            <a:r>
              <a:rPr kumimoji="1" lang="en-US" altLang="zh-CN" sz="2000" i="1">
                <a:solidFill>
                  <a:srgbClr val="3333FF"/>
                </a:solidFill>
                <a:latin typeface="Consolas" pitchFamily="49" charset="0"/>
                <a:ea typeface="楷体" pitchFamily="49" charset="-122"/>
                <a:cs typeface="Consolas" pitchFamily="49" charset="0"/>
              </a:rPr>
              <a:t>a</a:t>
            </a:r>
            <a:r>
              <a:rPr kumimoji="1" lang="en-US" altLang="zh-CN" sz="2000" i="1" baseline="-25000">
                <a:solidFill>
                  <a:srgbClr val="3333FF"/>
                </a:solidFill>
                <a:latin typeface="Consolas" pitchFamily="49" charset="0"/>
                <a:ea typeface="楷体" pitchFamily="49" charset="-122"/>
                <a:cs typeface="Consolas" pitchFamily="49" charset="0"/>
              </a:rPr>
              <a:t>n </a:t>
            </a:r>
            <a:r>
              <a:rPr kumimoji="1" lang="en-US" altLang="zh-CN" sz="2000" dirty="0">
                <a:solidFill>
                  <a:srgbClr val="3333FF"/>
                </a:solidFill>
                <a:latin typeface="Consolas" pitchFamily="49" charset="0"/>
                <a:ea typeface="楷体" pitchFamily="49" charset="-122"/>
                <a:cs typeface="Consolas" pitchFamily="49"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Consolas" pitchFamily="49" charset="0"/>
                <a:ea typeface="楷体" pitchFamily="49" charset="-122"/>
                <a:cs typeface="Consolas" pitchFamily="49" charset="0"/>
              </a:rPr>
              <a:t>映射</a:t>
            </a:r>
          </a:p>
        </p:txBody>
      </p:sp>
      <p:sp>
        <p:nvSpPr>
          <p:cNvPr id="264198" name="Rectangle 6"/>
          <p:cNvSpPr>
            <a:spLocks noChangeArrowheads="1"/>
          </p:cNvSpPr>
          <p:nvPr/>
        </p:nvSpPr>
        <p:spPr bwMode="auto">
          <a:xfrm>
            <a:off x="2089119"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2630456" y="335914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17" name="Text Box 25"/>
          <p:cNvSpPr txBox="1">
            <a:spLocks noChangeArrowheads="1"/>
          </p:cNvSpPr>
          <p:nvPr/>
        </p:nvSpPr>
        <p:spPr bwMode="auto">
          <a:xfrm>
            <a:off x="142844" y="1428736"/>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Consolas" pitchFamily="49" charset="0"/>
                <a:ea typeface="楷体" pitchFamily="49" charset="-122"/>
                <a:cs typeface="Consolas" pitchFamily="49" charset="0"/>
              </a:rPr>
              <a:t>逻辑结构</a:t>
            </a:r>
          </a:p>
        </p:txBody>
      </p:sp>
      <p:sp>
        <p:nvSpPr>
          <p:cNvPr id="264218" name="Text Box 26"/>
          <p:cNvSpPr txBox="1">
            <a:spLocks noChangeArrowheads="1"/>
          </p:cNvSpPr>
          <p:nvPr/>
        </p:nvSpPr>
        <p:spPr bwMode="auto">
          <a:xfrm>
            <a:off x="142844" y="32829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a:solidFill>
                  <a:srgbClr val="3333FF"/>
                </a:solidFill>
                <a:latin typeface="Consolas" pitchFamily="49" charset="0"/>
                <a:ea typeface="楷体" pitchFamily="49" charset="-122"/>
                <a:cs typeface="Consolas" pitchFamily="49" charset="0"/>
              </a:rPr>
              <a:t>存储结构</a:t>
            </a: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zh-CN">
              <a:solidFill>
                <a:srgbClr val="660066"/>
              </a:solidFill>
              <a:latin typeface="Consolas" pitchFamily="49" charset="0"/>
              <a:cs typeface="Consolas" pitchFamily="49" charset="0"/>
            </a:endParaRPr>
          </a:p>
        </p:txBody>
      </p:sp>
      <p:sp>
        <p:nvSpPr>
          <p:cNvPr id="264220" name="Rectangle 28"/>
          <p:cNvSpPr>
            <a:spLocks noChangeArrowheads="1"/>
          </p:cNvSpPr>
          <p:nvPr/>
        </p:nvSpPr>
        <p:spPr bwMode="auto">
          <a:xfrm>
            <a:off x="3457544"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3998881"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489581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5437156"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7777131"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8318469" y="33591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64226" name="Text Box 34"/>
          <p:cNvSpPr txBox="1">
            <a:spLocks noChangeArrowheads="1"/>
          </p:cNvSpPr>
          <p:nvPr/>
        </p:nvSpPr>
        <p:spPr bwMode="auto">
          <a:xfrm>
            <a:off x="6481731" y="3359147"/>
            <a:ext cx="576263"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j-ea"/>
                <a:ea typeface="+mj-ea"/>
                <a:cs typeface="Consolas" pitchFamily="49" charset="0"/>
              </a:rPr>
              <a:t>…</a:t>
            </a:r>
          </a:p>
        </p:txBody>
      </p:sp>
      <p:sp>
        <p:nvSpPr>
          <p:cNvPr id="264227" name="Arc 35"/>
          <p:cNvSpPr>
            <a:spLocks/>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sz="2000">
              <a:latin typeface="Consolas" pitchFamily="49" charset="0"/>
              <a:cs typeface="Consolas" pitchFamily="49" charset="0"/>
            </a:endParaRPr>
          </a:p>
        </p:txBody>
      </p:sp>
      <p:sp>
        <p:nvSpPr>
          <p:cNvPr id="264228" name="Text Box 36"/>
          <p:cNvSpPr txBox="1">
            <a:spLocks noChangeArrowheads="1"/>
          </p:cNvSpPr>
          <p:nvPr/>
        </p:nvSpPr>
        <p:spPr bwMode="auto">
          <a:xfrm>
            <a:off x="1643042" y="2686048"/>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headEnd/>
            <a:tailEnd/>
          </a:ln>
          <a:effectLst/>
        </p:spPr>
        <p:txBody>
          <a:bodyPr>
            <a:spAutoFit/>
          </a:bodyPr>
          <a:lstStyle/>
          <a:p>
            <a:pPr>
              <a:spcBef>
                <a:spcPct val="50000"/>
              </a:spcBef>
            </a:pPr>
            <a:r>
              <a:rPr kumimoji="1" lang="zh-CN" altLang="en-US" sz="2000" dirty="0">
                <a:latin typeface="仿宋" pitchFamily="49" charset="-122"/>
                <a:ea typeface="仿宋" pitchFamily="49" charset="-122"/>
                <a:cs typeface="Consolas" pitchFamily="49" charset="0"/>
              </a:rPr>
              <a:t>带头结点</a:t>
            </a:r>
            <a:r>
              <a:rPr kumimoji="1" lang="zh-CN" altLang="en-US" sz="2000" dirty="0">
                <a:solidFill>
                  <a:srgbClr val="FF00FF"/>
                </a:solidFill>
                <a:latin typeface="仿宋" pitchFamily="49" charset="-122"/>
                <a:ea typeface="仿宋" pitchFamily="49" charset="-122"/>
                <a:cs typeface="Consolas" pitchFamily="49" charset="0"/>
              </a:rPr>
              <a:t>单链表</a:t>
            </a:r>
            <a:r>
              <a:rPr kumimoji="1" lang="zh-CN" altLang="en-US" sz="2000" dirty="0">
                <a:latin typeface="仿宋" pitchFamily="49" charset="-122"/>
                <a:ea typeface="仿宋" pitchFamily="49" charset="-122"/>
                <a:cs typeface="Consolas" pitchFamily="49" charset="0"/>
              </a:rPr>
              <a:t>示意图</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728624" y="15017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199" name="Rectangle 7"/>
          <p:cNvSpPr>
            <a:spLocks noChangeArrowheads="1"/>
          </p:cNvSpPr>
          <p:nvPr/>
        </p:nvSpPr>
        <p:spPr bwMode="auto">
          <a:xfrm>
            <a:off x="1269961" y="15017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20" name="Rectangle 28"/>
          <p:cNvSpPr>
            <a:spLocks noChangeArrowheads="1"/>
          </p:cNvSpPr>
          <p:nvPr/>
        </p:nvSpPr>
        <p:spPr bwMode="auto">
          <a:xfrm>
            <a:off x="2097049"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264221" name="Rectangle 29"/>
          <p:cNvSpPr>
            <a:spLocks noChangeArrowheads="1"/>
          </p:cNvSpPr>
          <p:nvPr/>
        </p:nvSpPr>
        <p:spPr bwMode="auto">
          <a:xfrm>
            <a:off x="2638386"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22" name="Rectangle 30"/>
          <p:cNvSpPr>
            <a:spLocks noChangeArrowheads="1"/>
          </p:cNvSpPr>
          <p:nvPr/>
        </p:nvSpPr>
        <p:spPr bwMode="auto">
          <a:xfrm>
            <a:off x="3535324"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264223" name="Rectangle 31"/>
          <p:cNvSpPr>
            <a:spLocks noChangeArrowheads="1"/>
          </p:cNvSpPr>
          <p:nvPr/>
        </p:nvSpPr>
        <p:spPr bwMode="auto">
          <a:xfrm>
            <a:off x="4076661"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264224" name="Rectangle 32"/>
          <p:cNvSpPr>
            <a:spLocks noChangeArrowheads="1"/>
          </p:cNvSpPr>
          <p:nvPr/>
        </p:nvSpPr>
        <p:spPr bwMode="auto">
          <a:xfrm>
            <a:off x="6416636"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264225" name="Rectangle 33"/>
          <p:cNvSpPr>
            <a:spLocks noChangeArrowheads="1"/>
          </p:cNvSpPr>
          <p:nvPr/>
        </p:nvSpPr>
        <p:spPr bwMode="auto">
          <a:xfrm>
            <a:off x="6957974" y="150175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264226" name="Text Box 34"/>
          <p:cNvSpPr txBox="1">
            <a:spLocks noChangeArrowheads="1"/>
          </p:cNvSpPr>
          <p:nvPr/>
        </p:nvSpPr>
        <p:spPr bwMode="auto">
          <a:xfrm>
            <a:off x="5121236" y="1501759"/>
            <a:ext cx="576263"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n-ea"/>
                <a:ea typeface="+mn-ea"/>
                <a:cs typeface="Consolas" pitchFamily="49" charset="0"/>
              </a:rPr>
              <a:t>…</a:t>
            </a:r>
          </a:p>
        </p:txBody>
      </p:sp>
      <p:sp>
        <p:nvSpPr>
          <p:cNvPr id="264227" name="Arc 35"/>
          <p:cNvSpPr>
            <a:spLocks/>
          </p:cNvSpPr>
          <p:nvPr/>
        </p:nvSpPr>
        <p:spPr bwMode="auto">
          <a:xfrm>
            <a:off x="642910" y="1142984"/>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sz="2000">
              <a:latin typeface="Consolas" pitchFamily="49" charset="0"/>
              <a:cs typeface="Consolas" pitchFamily="49" charset="0"/>
            </a:endParaRPr>
          </a:p>
        </p:txBody>
      </p:sp>
      <p:sp>
        <p:nvSpPr>
          <p:cNvPr id="264229" name="Line 37"/>
          <p:cNvSpPr>
            <a:spLocks noChangeShapeType="1"/>
          </p:cNvSpPr>
          <p:nvPr/>
        </p:nvSpPr>
        <p:spPr bwMode="auto">
          <a:xfrm>
            <a:off x="1520786" y="1717659"/>
            <a:ext cx="576263"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0" name="Line 38"/>
          <p:cNvSpPr>
            <a:spLocks noChangeShapeType="1"/>
          </p:cNvSpPr>
          <p:nvPr/>
        </p:nvSpPr>
        <p:spPr bwMode="auto">
          <a:xfrm>
            <a:off x="2960649" y="1717659"/>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1" name="Line 39"/>
          <p:cNvSpPr>
            <a:spLocks noChangeShapeType="1"/>
          </p:cNvSpPr>
          <p:nvPr/>
        </p:nvSpPr>
        <p:spPr bwMode="auto">
          <a:xfrm>
            <a:off x="4402099" y="1717659"/>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64232" name="Line 40"/>
          <p:cNvSpPr>
            <a:spLocks noChangeShapeType="1"/>
          </p:cNvSpPr>
          <p:nvPr/>
        </p:nvSpPr>
        <p:spPr bwMode="auto">
          <a:xfrm>
            <a:off x="5841961" y="1717659"/>
            <a:ext cx="576263"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5" name="Text Box 7"/>
          <p:cNvSpPr txBox="1">
            <a:spLocks noChangeArrowheads="1"/>
          </p:cNvSpPr>
          <p:nvPr/>
        </p:nvSpPr>
        <p:spPr bwMode="auto">
          <a:xfrm>
            <a:off x="652491" y="3184378"/>
            <a:ext cx="7920037" cy="1438855"/>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ts val="3500"/>
              </a:lnSpc>
              <a:buFontTx/>
              <a:buBlip>
                <a:blip r:embed="rId2"/>
              </a:buBlip>
            </a:pPr>
            <a:r>
              <a:rPr kumimoji="1" lang="zh-CN" altLang="en-US" sz="2000">
                <a:solidFill>
                  <a:srgbClr val="FF00FF"/>
                </a:solidFill>
                <a:latin typeface="Consolas" pitchFamily="49" charset="0"/>
                <a:ea typeface="仿宋" pitchFamily="49" charset="-122"/>
                <a:cs typeface="Consolas" pitchFamily="49" charset="0"/>
              </a:rPr>
              <a:t>首结点的</a:t>
            </a:r>
            <a:r>
              <a:rPr kumimoji="1" lang="zh-CN" altLang="en-US" sz="2000" dirty="0">
                <a:solidFill>
                  <a:srgbClr val="FF00FF"/>
                </a:solidFill>
                <a:latin typeface="Consolas" pitchFamily="49" charset="0"/>
                <a:ea typeface="仿宋" pitchFamily="49" charset="-122"/>
                <a:cs typeface="Consolas" pitchFamily="49" charset="0"/>
              </a:rPr>
              <a:t>操作和表</a:t>
            </a:r>
            <a:r>
              <a:rPr kumimoji="1" lang="zh-CN" altLang="en-US" sz="2000">
                <a:solidFill>
                  <a:srgbClr val="FF00FF"/>
                </a:solidFill>
                <a:latin typeface="Consolas" pitchFamily="49" charset="0"/>
                <a:ea typeface="仿宋" pitchFamily="49" charset="-122"/>
                <a:cs typeface="Consolas" pitchFamily="49" charset="0"/>
              </a:rPr>
              <a:t>中其他结点的</a:t>
            </a:r>
            <a:r>
              <a:rPr kumimoji="1" lang="zh-CN" altLang="en-US" sz="2000" dirty="0">
                <a:solidFill>
                  <a:srgbClr val="FF00FF"/>
                </a:solidFill>
                <a:latin typeface="Consolas" pitchFamily="49" charset="0"/>
                <a:ea typeface="仿宋" pitchFamily="49" charset="-122"/>
                <a:cs typeface="Consolas" pitchFamily="49" charset="0"/>
              </a:rPr>
              <a:t>操作</a:t>
            </a:r>
            <a:r>
              <a:rPr kumimoji="1" lang="zh-CN" altLang="en-US" sz="2000">
                <a:solidFill>
                  <a:srgbClr val="FF00FF"/>
                </a:solidFill>
                <a:latin typeface="Consolas" pitchFamily="49" charset="0"/>
                <a:ea typeface="仿宋" pitchFamily="49" charset="-122"/>
                <a:cs typeface="Consolas" pitchFamily="49" charset="0"/>
              </a:rPr>
              <a:t>相一致</a:t>
            </a:r>
            <a:r>
              <a:rPr kumimoji="1" lang="zh-CN" altLang="en-US" sz="2000">
                <a:latin typeface="Consolas" pitchFamily="49" charset="0"/>
                <a:ea typeface="仿宋" pitchFamily="49" charset="-122"/>
                <a:cs typeface="Consolas" pitchFamily="49" charset="0"/>
              </a:rPr>
              <a:t>，无需</a:t>
            </a:r>
            <a:r>
              <a:rPr kumimoji="1" lang="zh-CN" altLang="en-US" sz="2000" dirty="0">
                <a:latin typeface="Consolas" pitchFamily="49" charset="0"/>
                <a:ea typeface="仿宋" pitchFamily="49" charset="-122"/>
                <a:cs typeface="Consolas" pitchFamily="49" charset="0"/>
              </a:rPr>
              <a:t>进行特殊处理；</a:t>
            </a:r>
          </a:p>
          <a:p>
            <a:pPr marL="457200" indent="-457200" algn="l">
              <a:lnSpc>
                <a:spcPts val="3500"/>
              </a:lnSpc>
              <a:buFontTx/>
              <a:buBlip>
                <a:blip r:embed="rId2"/>
              </a:buBlip>
            </a:pPr>
            <a:r>
              <a:rPr kumimoji="1" lang="zh-CN" altLang="en-US" sz="2000" dirty="0">
                <a:latin typeface="Consolas" pitchFamily="49" charset="0"/>
                <a:ea typeface="仿宋" pitchFamily="49" charset="-122"/>
                <a:cs typeface="Consolas" pitchFamily="49" charset="0"/>
              </a:rPr>
              <a:t>无论链表是否</a:t>
            </a:r>
            <a:r>
              <a:rPr kumimoji="1" lang="zh-CN" altLang="en-US" sz="2000">
                <a:latin typeface="Consolas" pitchFamily="49" charset="0"/>
                <a:ea typeface="仿宋" pitchFamily="49" charset="-122"/>
                <a:cs typeface="Consolas" pitchFamily="49" charset="0"/>
              </a:rPr>
              <a:t>为空，都</a:t>
            </a:r>
            <a:r>
              <a:rPr kumimoji="1" lang="zh-CN" altLang="en-US" sz="2000" dirty="0">
                <a:latin typeface="Consolas" pitchFamily="49" charset="0"/>
                <a:ea typeface="仿宋" pitchFamily="49" charset="-122"/>
                <a:cs typeface="Consolas" pitchFamily="49" charset="0"/>
              </a:rPr>
              <a:t>有</a:t>
            </a:r>
            <a:r>
              <a:rPr kumimoji="1" lang="zh-CN" altLang="en-US" sz="2000">
                <a:latin typeface="Consolas" pitchFamily="49" charset="0"/>
                <a:ea typeface="仿宋" pitchFamily="49" charset="-122"/>
                <a:cs typeface="Consolas" pitchFamily="49" charset="0"/>
              </a:rPr>
              <a:t>一个头结点，因此</a:t>
            </a:r>
            <a:r>
              <a:rPr kumimoji="1" lang="zh-CN" altLang="en-US" sz="2000" dirty="0">
                <a:solidFill>
                  <a:srgbClr val="FF00FF"/>
                </a:solidFill>
                <a:latin typeface="Consolas" pitchFamily="49" charset="0"/>
                <a:ea typeface="仿宋" pitchFamily="49" charset="-122"/>
                <a:cs typeface="Consolas" pitchFamily="49" charset="0"/>
              </a:rPr>
              <a:t>空表和非空表的处理也就统一</a:t>
            </a:r>
            <a:r>
              <a:rPr kumimoji="1" lang="zh-CN" altLang="en-US" sz="2000" dirty="0">
                <a:latin typeface="Consolas" pitchFamily="49" charset="0"/>
                <a:ea typeface="仿宋" pitchFamily="49" charset="-122"/>
                <a:cs typeface="Consolas" pitchFamily="49" charset="0"/>
              </a:rPr>
              <a:t>了。</a:t>
            </a:r>
          </a:p>
        </p:txBody>
      </p:sp>
      <p:sp>
        <p:nvSpPr>
          <p:cNvPr id="26" name="Text Box 8"/>
          <p:cNvSpPr txBox="1">
            <a:spLocks noChangeArrowheads="1"/>
          </p:cNvSpPr>
          <p:nvPr/>
        </p:nvSpPr>
        <p:spPr bwMode="auto">
          <a:xfrm>
            <a:off x="652491" y="2500306"/>
            <a:ext cx="4968875" cy="400110"/>
          </a:xfrm>
          <a:prstGeom prst="rect">
            <a:avLst/>
          </a:prstGeom>
          <a:noFill/>
          <a:ln w="38100" algn="ctr">
            <a:noFill/>
            <a:miter lim="800000"/>
            <a:headEnd/>
            <a:tailEnd/>
          </a:ln>
          <a:effectLst/>
        </p:spPr>
        <p:txBody>
          <a:bodyPr>
            <a:spAutoFit/>
          </a:bodyPr>
          <a:lstStyle/>
          <a:p>
            <a:pPr algn="l"/>
            <a:r>
              <a:rPr kumimoji="1" lang="zh-CN" altLang="en-US" sz="2000" dirty="0">
                <a:latin typeface="Consolas" pitchFamily="49" charset="0"/>
                <a:ea typeface="楷体" pitchFamily="49" charset="-122"/>
                <a:cs typeface="Consolas" pitchFamily="49" charset="0"/>
              </a:rPr>
              <a:t>单链表增加一个头结点的</a:t>
            </a:r>
            <a:r>
              <a:rPr kumimoji="1" lang="zh-CN" altLang="en-US" sz="2000" dirty="0">
                <a:solidFill>
                  <a:srgbClr val="FF0000"/>
                </a:solidFill>
                <a:latin typeface="Consolas" pitchFamily="49" charset="0"/>
                <a:ea typeface="楷体" pitchFamily="49" charset="-122"/>
                <a:cs typeface="Consolas" pitchFamily="49" charset="0"/>
              </a:rPr>
              <a:t>优点</a:t>
            </a:r>
            <a:r>
              <a:rPr kumimoji="1" lang="zh-CN" altLang="en-US" sz="2000" dirty="0">
                <a:latin typeface="Consolas" pitchFamily="49" charset="0"/>
                <a:ea typeface="楷体" pitchFamily="49" charset="-122"/>
                <a:cs typeface="Consolas" pitchFamily="49" charset="0"/>
              </a:rPr>
              <a:t>如下：</a:t>
            </a:r>
            <a:endParaRPr lang="zh-CN" altLang="en-US" sz="2000" dirty="0">
              <a:latin typeface="Consolas" pitchFamily="49" charset="0"/>
              <a:ea typeface="楷体" pitchFamily="49" charset="-122"/>
              <a:cs typeface="Consolas" pitchFamily="49" charset="0"/>
            </a:endParaRPr>
          </a:p>
        </p:txBody>
      </p:sp>
      <p:sp>
        <p:nvSpPr>
          <p:cNvPr id="20" name="Text Box 41"/>
          <p:cNvSpPr txBox="1">
            <a:spLocks noChangeArrowheads="1"/>
          </p:cNvSpPr>
          <p:nvPr/>
        </p:nvSpPr>
        <p:spPr bwMode="auto">
          <a:xfrm>
            <a:off x="714348" y="571480"/>
            <a:ext cx="242889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FF0000"/>
                </a:solidFill>
                <a:latin typeface="Consolas" pitchFamily="49" charset="0"/>
                <a:ea typeface="楷体" pitchFamily="49" charset="-122"/>
                <a:cs typeface="Consolas" pitchFamily="49" charset="0"/>
              </a:rPr>
              <a:t>带头结点单链表</a:t>
            </a:r>
            <a:endParaRPr kumimoji="1" lang="zh-CN" altLang="en-US" sz="2000" dirty="0">
              <a:solidFill>
                <a:srgbClr val="FF0000"/>
              </a:solidFill>
              <a:latin typeface="Consolas" pitchFamily="49" charset="0"/>
              <a:ea typeface="楷体" pitchFamily="49" charset="-122"/>
              <a:cs typeface="Consolas" pitchFamily="49" charset="0"/>
            </a:endParaRPr>
          </a:p>
        </p:txBody>
      </p:sp>
      <p:sp>
        <p:nvSpPr>
          <p:cNvPr id="21" name="Text Box 36"/>
          <p:cNvSpPr txBox="1">
            <a:spLocks noChangeArrowheads="1"/>
          </p:cNvSpPr>
          <p:nvPr/>
        </p:nvSpPr>
        <p:spPr bwMode="auto">
          <a:xfrm>
            <a:off x="285720" y="928670"/>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746230"/>
          </a:xfrm>
          <a:prstGeom prst="rect">
            <a:avLst/>
          </a:prstGeom>
          <a:noFill/>
          <a:ln w="9525">
            <a:noFill/>
            <a:miter lim="800000"/>
            <a:headEnd/>
            <a:tailEnd/>
          </a:ln>
          <a:effectLst/>
        </p:spPr>
        <p:txBody>
          <a:bodyPr>
            <a:spAutoFit/>
          </a:bodyPr>
          <a:lstStyle/>
          <a:p>
            <a:pPr algn="l">
              <a:lnSpc>
                <a:spcPct val="110000"/>
              </a:lnSpc>
            </a:pPr>
            <a:r>
              <a:rPr lang="zh-CN" altLang="en-US" sz="2000" dirty="0">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黑体" pitchFamily="49" charset="-122"/>
                <a:cs typeface="Consolas" pitchFamily="49" charset="0"/>
              </a:rPr>
              <a:t>存储密度</a:t>
            </a:r>
            <a:r>
              <a:rPr lang="zh-CN" altLang="en-US" sz="2000" dirty="0">
                <a:latin typeface="Consolas" pitchFamily="49" charset="0"/>
                <a:ea typeface="楷体" pitchFamily="49" charset="-122"/>
                <a:cs typeface="Consolas" pitchFamily="49" charset="0"/>
              </a:rPr>
              <a:t>是指结点数据本身所占的存储量和整个结点结构中所占的存储量之比，即：</a:t>
            </a:r>
          </a:p>
        </p:txBody>
      </p:sp>
      <p:sp>
        <p:nvSpPr>
          <p:cNvPr id="200709" name="Text Box 5"/>
          <p:cNvSpPr txBox="1">
            <a:spLocks noChangeArrowheads="1"/>
          </p:cNvSpPr>
          <p:nvPr/>
        </p:nvSpPr>
        <p:spPr bwMode="auto">
          <a:xfrm>
            <a:off x="500034" y="4857760"/>
            <a:ext cx="8064500" cy="895218"/>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180000" tIns="108000" bIns="108000">
            <a:spAutoFit/>
          </a:bodyPr>
          <a:lstStyle/>
          <a:p>
            <a:pPr algn="l">
              <a:lnSpc>
                <a:spcPct val="110000"/>
              </a:lnSpc>
            </a:pPr>
            <a:r>
              <a:rPr lang="zh-CN" altLang="en-US" sz="2000" dirty="0">
                <a:solidFill>
                  <a:srgbClr val="0000FF"/>
                </a:solidFill>
                <a:latin typeface="Consolas" pitchFamily="49" charset="0"/>
                <a:ea typeface="华文中宋" pitchFamily="2" charset="-122"/>
                <a:cs typeface="Consolas" pitchFamily="49" charset="0"/>
              </a:rPr>
              <a:t>　　一般地，存储密度越大，存储空间的利用率就越高。显然，顺序表的存储密度为</a:t>
            </a:r>
            <a:r>
              <a:rPr lang="en-US" altLang="zh-CN" sz="2000" dirty="0">
                <a:solidFill>
                  <a:srgbClr val="0000FF"/>
                </a:solidFill>
                <a:latin typeface="Consolas" pitchFamily="49" charset="0"/>
                <a:ea typeface="华文中宋" pitchFamily="2" charset="-122"/>
                <a:cs typeface="Consolas" pitchFamily="49" charset="0"/>
              </a:rPr>
              <a:t>1</a:t>
            </a:r>
            <a:r>
              <a:rPr lang="zh-CN" altLang="en-US" sz="2000" dirty="0">
                <a:solidFill>
                  <a:srgbClr val="0000FF"/>
                </a:solidFill>
                <a:latin typeface="Consolas" pitchFamily="49" charset="0"/>
                <a:ea typeface="华文中宋" pitchFamily="2" charset="-122"/>
                <a:cs typeface="Consolas" pitchFamily="49" charset="0"/>
              </a:rPr>
              <a:t>（</a:t>
            </a:r>
            <a:r>
              <a:rPr lang="en-US" altLang="zh-CN" sz="2000" dirty="0">
                <a:solidFill>
                  <a:srgbClr val="0000FF"/>
                </a:solidFill>
                <a:latin typeface="Consolas" pitchFamily="49" charset="0"/>
                <a:ea typeface="华文中宋" pitchFamily="2" charset="-122"/>
                <a:cs typeface="Consolas" pitchFamily="49" charset="0"/>
              </a:rPr>
              <a:t>100%</a:t>
            </a:r>
            <a:r>
              <a:rPr lang="zh-CN" altLang="en-US" sz="2000" dirty="0">
                <a:solidFill>
                  <a:srgbClr val="0000FF"/>
                </a:solidFill>
                <a:latin typeface="Consolas" pitchFamily="49" charset="0"/>
                <a:ea typeface="华文中宋" pitchFamily="2" charset="-122"/>
                <a:cs typeface="Consolas" pitchFamily="49" charset="0"/>
              </a:rPr>
              <a:t>），而链表的存储密度小于</a:t>
            </a:r>
            <a:r>
              <a:rPr lang="en-US" altLang="zh-CN" sz="2000" dirty="0">
                <a:solidFill>
                  <a:srgbClr val="0000FF"/>
                </a:solidFill>
                <a:latin typeface="Consolas" pitchFamily="49" charset="0"/>
                <a:ea typeface="华文中宋" pitchFamily="2" charset="-122"/>
                <a:cs typeface="Consolas" pitchFamily="49" charset="0"/>
              </a:rPr>
              <a:t>1</a:t>
            </a:r>
            <a:r>
              <a:rPr lang="zh-CN" altLang="en-US" sz="2000" dirty="0">
                <a:solidFill>
                  <a:srgbClr val="0000FF"/>
                </a:solidFill>
                <a:latin typeface="Consolas" pitchFamily="49" charset="0"/>
                <a:ea typeface="华文中宋" pitchFamily="2" charset="-122"/>
                <a:cs typeface="Consolas" pitchFamily="49" charset="0"/>
              </a:rPr>
              <a:t>。</a:t>
            </a: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存储密度</a:t>
            </a:r>
            <a:r>
              <a:rPr lang="en-US" altLang="zh-CN" sz="2000" dirty="0">
                <a:latin typeface="Consolas" pitchFamily="49" charset="0"/>
                <a:ea typeface="楷体" pitchFamily="49" charset="-122"/>
                <a:cs typeface="Consolas" pitchFamily="49" charset="0"/>
              </a:rPr>
              <a:t>=</a:t>
            </a: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结点数据</a:t>
            </a:r>
            <a:r>
              <a:rPr lang="zh-CN" altLang="en-US" sz="2000" dirty="0">
                <a:latin typeface="Consolas" pitchFamily="49" charset="0"/>
                <a:ea typeface="楷体" pitchFamily="49" charset="-122"/>
                <a:cs typeface="Consolas" pitchFamily="49" charset="0"/>
              </a:rPr>
              <a:t>本身占用的空间</a:t>
            </a: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Consolas" pitchFamily="49" charset="0"/>
                <a:ea typeface="楷体" pitchFamily="49" charset="-122"/>
                <a:cs typeface="Consolas" pitchFamily="49" charset="0"/>
              </a:rPr>
              <a:t>结点占用的空间总量</a:t>
            </a: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headEnd/>
            <a:tailEnd/>
          </a:ln>
          <a:effectLst/>
        </p:spPr>
        <p:txBody>
          <a:bodyPr wrap="none"/>
          <a:lstStyle/>
          <a:p>
            <a:endParaRPr lang="zh-CN" altLang="en-US">
              <a:latin typeface="Consolas" pitchFamily="49" charset="0"/>
              <a:cs typeface="Consolas" pitchFamily="49" charset="0"/>
            </a:endParaRPr>
          </a:p>
        </p:txBody>
      </p:sp>
      <p:grpSp>
        <p:nvGrpSpPr>
          <p:cNvPr id="19" name="组合 18"/>
          <p:cNvGrpSpPr/>
          <p:nvPr/>
        </p:nvGrpSpPr>
        <p:grpSpPr>
          <a:xfrm>
            <a:off x="1507796" y="2500306"/>
            <a:ext cx="4207212" cy="2000264"/>
            <a:chOff x="1507796" y="2500306"/>
            <a:chExt cx="4207212" cy="2000264"/>
          </a:xfrm>
        </p:grpSpPr>
        <p:sp>
          <p:nvSpPr>
            <p:cNvPr id="8" name="Rectangle 28"/>
            <p:cNvSpPr>
              <a:spLocks noChangeArrowheads="1"/>
            </p:cNvSpPr>
            <p:nvPr/>
          </p:nvSpPr>
          <p:spPr bwMode="auto">
            <a:xfrm>
              <a:off x="3457544"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9" name="Rectangle 29"/>
            <p:cNvSpPr>
              <a:spLocks noChangeArrowheads="1"/>
            </p:cNvSpPr>
            <p:nvPr/>
          </p:nvSpPr>
          <p:spPr bwMode="auto">
            <a:xfrm>
              <a:off x="3998881" y="331147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369332"/>
            </a:xfrm>
            <a:prstGeom prst="rect">
              <a:avLst/>
            </a:prstGeom>
            <a:noFill/>
          </p:spPr>
          <p:txBody>
            <a:bodyPr wrap="square" rtlCol="0">
              <a:spAutoFit/>
            </a:bodyPr>
            <a:lstStyle/>
            <a:p>
              <a:r>
                <a:rPr lang="en-US" altLang="zh-CN" sz="1800" dirty="0">
                  <a:latin typeface="Consolas" pitchFamily="49" charset="0"/>
                  <a:ea typeface="仿宋" pitchFamily="49" charset="-122"/>
                  <a:cs typeface="Consolas" pitchFamily="49" charset="0"/>
                </a:rPr>
                <a:t>8</a:t>
              </a:r>
              <a:r>
                <a:rPr lang="zh-CN" altLang="en-US" sz="1800" dirty="0">
                  <a:latin typeface="Consolas" pitchFamily="49" charset="0"/>
                  <a:ea typeface="仿宋" pitchFamily="49" charset="-122"/>
                  <a:cs typeface="Consolas" pitchFamily="49" charset="0"/>
                </a:rPr>
                <a:t>个字节</a:t>
              </a: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369332"/>
            </a:xfrm>
            <a:prstGeom prst="rect">
              <a:avLst/>
            </a:prstGeom>
            <a:noFill/>
          </p:spPr>
          <p:txBody>
            <a:bodyPr wrap="square" rtlCol="0">
              <a:spAutoFit/>
            </a:bodyPr>
            <a:lstStyle/>
            <a:p>
              <a:r>
                <a:rPr lang="en-US" altLang="zh-CN" sz="1800" dirty="0">
                  <a:latin typeface="Consolas" pitchFamily="49" charset="0"/>
                  <a:ea typeface="仿宋" pitchFamily="49" charset="-122"/>
                  <a:cs typeface="Consolas" pitchFamily="49" charset="0"/>
                </a:rPr>
                <a:t>4</a:t>
              </a:r>
              <a:r>
                <a:rPr lang="zh-CN" altLang="en-US" sz="1800" dirty="0">
                  <a:latin typeface="Consolas" pitchFamily="49" charset="0"/>
                  <a:ea typeface="仿宋" pitchFamily="49" charset="-122"/>
                  <a:cs typeface="Consolas" pitchFamily="49" charset="0"/>
                </a:rPr>
                <a:t>个字节</a:t>
              </a: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存储密度</a:t>
              </a:r>
              <a:r>
                <a:rPr lang="en-US" altLang="zh-CN" sz="2000" dirty="0">
                  <a:latin typeface="Consolas" pitchFamily="49" charset="0"/>
                  <a:ea typeface="楷体" pitchFamily="49" charset="-122"/>
                  <a:cs typeface="Consolas" pitchFamily="49" charset="0"/>
                </a:rPr>
                <a:t>=8/12=67%</a:t>
              </a:r>
            </a:p>
          </p:txBody>
        </p:sp>
        <p:sp>
          <p:nvSpPr>
            <p:cNvPr id="18" name="TextBox 17"/>
            <p:cNvSpPr txBox="1"/>
            <p:nvPr/>
          </p:nvSpPr>
          <p:spPr>
            <a:xfrm>
              <a:off x="1507796" y="2500306"/>
              <a:ext cx="492443" cy="928694"/>
            </a:xfrm>
            <a:prstGeom prst="rect">
              <a:avLst/>
            </a:prstGeom>
            <a:noFill/>
          </p:spPr>
          <p:txBody>
            <a:bodyPr vert="eaVert" wrap="square" rtlCol="0">
              <a:spAutoFit/>
            </a:bodyPr>
            <a:lstStyle/>
            <a:p>
              <a:r>
                <a:rPr lang="zh-CN" altLang="en-US" sz="2000" dirty="0">
                  <a:solidFill>
                    <a:srgbClr val="FF00FF"/>
                  </a:solidFill>
                  <a:latin typeface="Consolas" pitchFamily="49" charset="0"/>
                  <a:ea typeface="楷体" pitchFamily="49" charset="-122"/>
                  <a:cs typeface="Consolas" pitchFamily="49" charset="0"/>
                </a:rPr>
                <a:t>例如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000108"/>
            <a:ext cx="7786742" cy="1342827"/>
          </a:xfrm>
          <a:prstGeom prst="rect">
            <a:avLst/>
          </a:prstGeom>
          <a:scene3d>
            <a:camera prst="perspectiveRelaxedModerately"/>
            <a:lightRig rig="threePt" dir="t"/>
          </a:scene3d>
        </p:spPr>
        <p:style>
          <a:lnRef idx="1">
            <a:schemeClr val="accent1"/>
          </a:lnRef>
          <a:fillRef idx="2">
            <a:schemeClr val="accent1"/>
          </a:fillRef>
          <a:effectRef idx="1">
            <a:schemeClr val="accent1"/>
          </a:effectRef>
          <a:fontRef idx="minor">
            <a:schemeClr val="dk1"/>
          </a:fontRef>
        </p:style>
        <p:txBody>
          <a:bodyPr wrap="square" tIns="144000" bIns="180000" rtlCol="0">
            <a:spAutoFit/>
          </a:bodyPr>
          <a:lstStyle/>
          <a:p>
            <a:pPr algn="l">
              <a:lnSpc>
                <a:spcPct val="150000"/>
              </a:lnSpc>
            </a:pPr>
            <a:r>
              <a:rPr lang="zh-CN" altLang="en-US" dirty="0">
                <a:solidFill>
                  <a:srgbClr val="FF0000"/>
                </a:solidFill>
                <a:ea typeface="黑体" pitchFamily="49" charset="-122"/>
                <a:cs typeface="Times New Roman" pitchFamily="18" charset="0"/>
              </a:rPr>
              <a:t>思考题：</a:t>
            </a:r>
            <a:endParaRPr lang="en-US" altLang="zh-CN" dirty="0">
              <a:solidFill>
                <a:srgbClr val="FF0000"/>
              </a:solidFill>
              <a:ea typeface="黑体" pitchFamily="49" charset="-122"/>
              <a:cs typeface="Times New Roman" pitchFamily="18" charset="0"/>
            </a:endParaRPr>
          </a:p>
          <a:p>
            <a:pPr algn="l">
              <a:lnSpc>
                <a:spcPct val="150000"/>
              </a:lnSpc>
            </a:pPr>
            <a:r>
              <a:rPr lang="en-US" altLang="zh-CN" sz="2000" dirty="0">
                <a:ea typeface="楷体" pitchFamily="49" charset="-122"/>
                <a:cs typeface="Times New Roman" pitchFamily="18" charset="0"/>
              </a:rPr>
              <a:t>        </a:t>
            </a:r>
            <a:r>
              <a:rPr lang="zh-CN" altLang="en-US" sz="2000" dirty="0">
                <a:solidFill>
                  <a:srgbClr val="0000FF"/>
                </a:solidFill>
                <a:ea typeface="楷体" pitchFamily="49" charset="-122"/>
                <a:cs typeface="Times New Roman" pitchFamily="18" charset="0"/>
              </a:rPr>
              <a:t>线性表的顺序存储结构和链式存储结构的差异？</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7C47367-AE27-4587-A452-13C5B369DC2E}"/>
              </a:ext>
            </a:extLst>
          </p:cNvPr>
          <p:cNvSpPr txBox="1"/>
          <p:nvPr/>
        </p:nvSpPr>
        <p:spPr>
          <a:xfrm>
            <a:off x="395536" y="312762"/>
            <a:ext cx="8352928" cy="6232475"/>
          </a:xfrm>
          <a:prstGeom prst="rect">
            <a:avLst/>
          </a:prstGeom>
          <a:noFill/>
        </p:spPr>
        <p:txBody>
          <a:bodyPr wrap="square" rtlCol="0">
            <a:spAutoFit/>
          </a:bodyPr>
          <a:lstStyle/>
          <a:p>
            <a:pPr algn="l">
              <a:buFont typeface="+mj-lt"/>
              <a:buAutoNum type="arabicPeriod"/>
            </a:pPr>
            <a:r>
              <a:rPr lang="zh-CN" altLang="en-US" sz="1800" b="0" i="0" dirty="0">
                <a:solidFill>
                  <a:srgbClr val="0D0D0D"/>
                </a:solidFill>
                <a:effectLst/>
                <a:latin typeface="Söhne"/>
              </a:rPr>
              <a:t>顺序存储结构：</a:t>
            </a:r>
          </a:p>
          <a:p>
            <a:pPr marL="742950" lvl="1" indent="-285750" algn="l">
              <a:buFont typeface="+mj-lt"/>
              <a:buAutoNum type="arabicPeriod"/>
            </a:pPr>
            <a:r>
              <a:rPr lang="zh-CN" altLang="en-US" sz="1800" b="0" i="0" dirty="0">
                <a:solidFill>
                  <a:srgbClr val="0D0D0D"/>
                </a:solidFill>
                <a:effectLst/>
                <a:latin typeface="Söhne"/>
              </a:rPr>
              <a:t>数据元素在内存中是连续存储的，可以使用数组来实现。</a:t>
            </a:r>
          </a:p>
          <a:p>
            <a:pPr marL="742950" lvl="1" indent="-285750" algn="l">
              <a:buFont typeface="+mj-lt"/>
              <a:buAutoNum type="arabicPeriod"/>
            </a:pPr>
            <a:r>
              <a:rPr lang="zh-CN" altLang="en-US" sz="1800" b="0" i="0" dirty="0">
                <a:solidFill>
                  <a:srgbClr val="0D0D0D"/>
                </a:solidFill>
                <a:effectLst/>
                <a:latin typeface="Söhne"/>
              </a:rPr>
              <a:t>使用数组的下标来访问元素，因此支持随机访问，时间复杂度为</a:t>
            </a:r>
            <a:r>
              <a:rPr lang="en-US" altLang="zh-MO" sz="1800" b="0" i="0" dirty="0">
                <a:solidFill>
                  <a:srgbClr val="0D0D0D"/>
                </a:solidFill>
                <a:effectLst/>
                <a:latin typeface="Söhne"/>
              </a:rPr>
              <a:t>O(1)。</a:t>
            </a:r>
          </a:p>
          <a:p>
            <a:pPr marL="742950" lvl="1" indent="-285750" algn="l">
              <a:buFont typeface="+mj-lt"/>
              <a:buAutoNum type="arabicPeriod"/>
            </a:pPr>
            <a:r>
              <a:rPr lang="zh-CN" altLang="en-US" sz="1800" b="0" i="0" dirty="0">
                <a:solidFill>
                  <a:srgbClr val="0D0D0D"/>
                </a:solidFill>
                <a:effectLst/>
                <a:latin typeface="Söhne"/>
              </a:rPr>
              <a:t>插入和删除操作需要移动大量元素，时间复杂度为</a:t>
            </a:r>
            <a:r>
              <a:rPr lang="en-US" altLang="zh-MO" sz="1800" b="0" i="0" dirty="0">
                <a:solidFill>
                  <a:srgbClr val="0D0D0D"/>
                </a:solidFill>
                <a:effectLst/>
                <a:latin typeface="Söhne"/>
              </a:rPr>
              <a:t>O(n)。</a:t>
            </a:r>
          </a:p>
          <a:p>
            <a:pPr marL="742950" lvl="1" indent="-285750" algn="l">
              <a:buFont typeface="+mj-lt"/>
              <a:buAutoNum type="arabicPeriod"/>
            </a:pPr>
            <a:r>
              <a:rPr lang="zh-CN" altLang="en-US" sz="1800" b="0" i="0" dirty="0">
                <a:solidFill>
                  <a:srgbClr val="0D0D0D"/>
                </a:solidFill>
                <a:effectLst/>
                <a:latin typeface="Söhne"/>
              </a:rPr>
              <a:t>需要预先分配一定大小的内存空间，如果空间不足时需要进行扩容操作。</a:t>
            </a:r>
          </a:p>
          <a:p>
            <a:pPr marL="742950" lvl="1" indent="-285750" algn="l">
              <a:buFont typeface="+mj-lt"/>
              <a:buAutoNum type="arabicPeriod"/>
            </a:pPr>
            <a:r>
              <a:rPr lang="zh-CN" altLang="en-US" sz="1800" b="0" i="0" dirty="0">
                <a:solidFill>
                  <a:srgbClr val="0D0D0D"/>
                </a:solidFill>
                <a:effectLst/>
                <a:latin typeface="Söhne"/>
              </a:rPr>
              <a:t>例如，</a:t>
            </a:r>
            <a:r>
              <a:rPr lang="en-US" altLang="zh-MO" sz="1800" b="0" i="0" dirty="0">
                <a:solidFill>
                  <a:srgbClr val="0D0D0D"/>
                </a:solidFill>
                <a:effectLst/>
                <a:latin typeface="Söhne"/>
              </a:rPr>
              <a:t>C</a:t>
            </a:r>
            <a:r>
              <a:rPr lang="zh-CN" altLang="en-US" sz="1800" b="0" i="0" dirty="0">
                <a:solidFill>
                  <a:srgbClr val="0D0D0D"/>
                </a:solidFill>
                <a:effectLst/>
                <a:latin typeface="Söhne"/>
              </a:rPr>
              <a:t>语言中的数组就是顺序存储结构的一种典型实现。</a:t>
            </a:r>
          </a:p>
          <a:p>
            <a:pPr algn="l">
              <a:buFont typeface="+mj-lt"/>
              <a:buAutoNum type="arabicPeriod"/>
            </a:pPr>
            <a:r>
              <a:rPr lang="zh-CN" altLang="en-US" sz="1800" b="0" i="0" dirty="0">
                <a:solidFill>
                  <a:srgbClr val="0D0D0D"/>
                </a:solidFill>
                <a:effectLst/>
                <a:latin typeface="Söhne"/>
              </a:rPr>
              <a:t>链式存储结构：</a:t>
            </a:r>
          </a:p>
          <a:p>
            <a:pPr marL="742950" lvl="1" indent="-285750" algn="l">
              <a:buFont typeface="+mj-lt"/>
              <a:buAutoNum type="arabicPeriod"/>
            </a:pPr>
            <a:r>
              <a:rPr lang="zh-CN" altLang="en-US" sz="1800" b="0" i="0" dirty="0">
                <a:solidFill>
                  <a:srgbClr val="0D0D0D"/>
                </a:solidFill>
                <a:effectLst/>
                <a:latin typeface="Söhne"/>
              </a:rPr>
              <a:t>数据元素在内存中不一定是连续存储的，每个元素都包含一个指针指向下一个元素。</a:t>
            </a:r>
          </a:p>
          <a:p>
            <a:pPr marL="742950" lvl="1" indent="-285750" algn="l">
              <a:buFont typeface="+mj-lt"/>
              <a:buAutoNum type="arabicPeriod"/>
            </a:pPr>
            <a:r>
              <a:rPr lang="zh-CN" altLang="en-US" sz="1800" b="0" i="0" dirty="0">
                <a:solidFill>
                  <a:srgbClr val="0D0D0D"/>
                </a:solidFill>
                <a:effectLst/>
                <a:latin typeface="Söhne"/>
              </a:rPr>
              <a:t>通过指针来访问元素，因此不支持随机访问，需要从头开始顺序查找，时间复杂度为</a:t>
            </a:r>
            <a:r>
              <a:rPr lang="en-US" altLang="zh-MO" sz="1800" b="0" i="0" dirty="0">
                <a:solidFill>
                  <a:srgbClr val="0D0D0D"/>
                </a:solidFill>
                <a:effectLst/>
                <a:latin typeface="Söhne"/>
              </a:rPr>
              <a:t>O(n)。</a:t>
            </a:r>
          </a:p>
          <a:p>
            <a:pPr marL="742950" lvl="1" indent="-285750" algn="l">
              <a:buFont typeface="+mj-lt"/>
              <a:buAutoNum type="arabicPeriod"/>
            </a:pPr>
            <a:r>
              <a:rPr lang="zh-CN" altLang="en-US" sz="1800" b="0" i="0" dirty="0">
                <a:solidFill>
                  <a:srgbClr val="0D0D0D"/>
                </a:solidFill>
                <a:effectLst/>
                <a:latin typeface="Söhne"/>
              </a:rPr>
              <a:t>插入和删除操作只需要修改指针，时间复杂度为</a:t>
            </a:r>
            <a:r>
              <a:rPr lang="en-US" altLang="zh-MO" sz="1800" b="0" i="0" dirty="0">
                <a:solidFill>
                  <a:srgbClr val="0D0D0D"/>
                </a:solidFill>
                <a:effectLst/>
                <a:latin typeface="Söhne"/>
              </a:rPr>
              <a:t>O(1)。</a:t>
            </a:r>
          </a:p>
          <a:p>
            <a:pPr marL="742950" lvl="1" indent="-285750" algn="l">
              <a:buFont typeface="+mj-lt"/>
              <a:buAutoNum type="arabicPeriod"/>
            </a:pPr>
            <a:r>
              <a:rPr lang="zh-CN" altLang="en-US" sz="1800" b="0" i="0" dirty="0">
                <a:solidFill>
                  <a:srgbClr val="0D0D0D"/>
                </a:solidFill>
                <a:effectLst/>
                <a:latin typeface="Söhne"/>
              </a:rPr>
              <a:t>不需要预先分配内存空间，可以动态地分配和释放内存。</a:t>
            </a:r>
          </a:p>
          <a:p>
            <a:pPr marL="742950" lvl="1" indent="-285750" algn="l">
              <a:buFont typeface="+mj-lt"/>
              <a:buAutoNum type="arabicPeriod"/>
            </a:pPr>
            <a:r>
              <a:rPr lang="zh-CN" altLang="en-US" sz="1800" b="0" i="0" dirty="0">
                <a:solidFill>
                  <a:srgbClr val="0D0D0D"/>
                </a:solidFill>
                <a:effectLst/>
                <a:latin typeface="Söhne"/>
              </a:rPr>
              <a:t>例如，链表就是链式存储结构的一种典型实现，包括单链表、双链表和循环链表等。</a:t>
            </a:r>
          </a:p>
          <a:p>
            <a:endParaRPr lang="zh-MO" altLang="en-US" dirty="0"/>
          </a:p>
        </p:txBody>
      </p:sp>
    </p:spTree>
    <p:extLst>
      <p:ext uri="{BB962C8B-B14F-4D97-AF65-F5344CB8AC3E}">
        <p14:creationId xmlns:p14="http://schemas.microsoft.com/office/powerpoint/2010/main" val="4049464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3032117"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2.3.2  </a:t>
            </a:r>
            <a:r>
              <a:rPr kumimoji="1"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单</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链表</a:t>
            </a:r>
          </a:p>
        </p:txBody>
      </p:sp>
      <p:sp>
        <p:nvSpPr>
          <p:cNvPr id="5" name="Text Box 2"/>
          <p:cNvSpPr txBox="1">
            <a:spLocks noChangeArrowheads="1"/>
          </p:cNvSpPr>
          <p:nvPr/>
        </p:nvSpPr>
        <p:spPr bwMode="auto">
          <a:xfrm>
            <a:off x="857224" y="1285860"/>
            <a:ext cx="635798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latin typeface="Consolas" pitchFamily="49" charset="0"/>
                <a:ea typeface="楷体" pitchFamily="49" charset="-122"/>
                <a:cs typeface="Consolas" pitchFamily="49" charset="0"/>
              </a:rPr>
              <a:t>单链表中结点类型</a:t>
            </a:r>
            <a:r>
              <a:rPr kumimoji="1" lang="en-US" altLang="zh-CN" sz="2000">
                <a:latin typeface="Consolas" pitchFamily="49" charset="0"/>
                <a:ea typeface="楷体" pitchFamily="49" charset="-122"/>
                <a:cs typeface="Consolas" pitchFamily="49" charset="0"/>
              </a:rPr>
              <a:t>LinkNode</a:t>
            </a:r>
            <a:r>
              <a:rPr kumimoji="1" lang="zh-CN" altLang="en-US" sz="2000">
                <a:latin typeface="Consolas" pitchFamily="49" charset="0"/>
                <a:ea typeface="楷体" pitchFamily="49" charset="-122"/>
                <a:cs typeface="Consolas" pitchFamily="49" charset="0"/>
              </a:rPr>
              <a:t>的</a:t>
            </a:r>
            <a:r>
              <a:rPr kumimoji="1" lang="zh-CN" altLang="en-US" sz="2000" dirty="0">
                <a:latin typeface="Consolas" pitchFamily="49" charset="0"/>
                <a:ea typeface="楷体" pitchFamily="49" charset="-122"/>
                <a:cs typeface="Consolas" pitchFamily="49" charset="0"/>
              </a:rPr>
              <a:t>定义如下</a:t>
            </a:r>
            <a:r>
              <a:rPr kumimoji="1" lang="en-US" altLang="zh-CN" sz="2000" dirty="0">
                <a:latin typeface="Consolas" pitchFamily="49" charset="0"/>
                <a:ea typeface="楷体" pitchFamily="49" charset="-122"/>
                <a:cs typeface="Consolas" pitchFamily="49" charset="0"/>
              </a:rPr>
              <a:t>:</a:t>
            </a:r>
            <a:r>
              <a:rPr kumimoji="1" lang="en-US" altLang="zh-CN" sz="2000" dirty="0">
                <a:solidFill>
                  <a:srgbClr val="FF3300"/>
                </a:solidFill>
                <a:latin typeface="Consolas" pitchFamily="49" charset="0"/>
                <a:ea typeface="楷体" pitchFamily="49" charset="-122"/>
                <a:cs typeface="Consolas" pitchFamily="49" charset="0"/>
              </a:rPr>
              <a:t>    </a:t>
            </a:r>
            <a:endParaRPr kumimoji="1" lang="en-US" altLang="zh-CN" sz="2000" dirty="0">
              <a:solidFill>
                <a:schemeClr val="tx2"/>
              </a:solidFill>
              <a:latin typeface="Consolas" pitchFamily="49" charset="0"/>
              <a:ea typeface="楷体" pitchFamily="49" charset="-122"/>
              <a:cs typeface="Consolas" pitchFamily="49" charset="0"/>
            </a:endParaRPr>
          </a:p>
        </p:txBody>
      </p:sp>
      <p:sp>
        <p:nvSpPr>
          <p:cNvPr id="6" name="Text Box 4"/>
          <p:cNvSpPr txBox="1">
            <a:spLocks noChangeArrowheads="1"/>
          </p:cNvSpPr>
          <p:nvPr/>
        </p:nvSpPr>
        <p:spPr bwMode="auto">
          <a:xfrm>
            <a:off x="714348" y="1928802"/>
            <a:ext cx="5911844" cy="1754326"/>
          </a:xfrm>
          <a:prstGeom prst="rect">
            <a:avLst/>
          </a:prstGeom>
          <a:solidFill>
            <a:schemeClr val="bg1">
              <a:lumMod val="95000"/>
            </a:schemeClr>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a:lnSpc>
                <a:spcPct val="150000"/>
              </a:lnSpc>
            </a:pPr>
            <a:r>
              <a:rPr kumimoji="1" lang="en-US" altLang="zh-CN" sz="1800" dirty="0" err="1">
                <a:solidFill>
                  <a:srgbClr val="0000FF"/>
                </a:solidFill>
                <a:latin typeface="Consolas" pitchFamily="49" charset="0"/>
                <a:ea typeface="仿宋" pitchFamily="49" charset="-122"/>
                <a:cs typeface="Consolas" pitchFamily="49" charset="0"/>
              </a:rPr>
              <a:t>typedef</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struct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err="1">
                <a:solidFill>
                  <a:srgbClr val="0000FF"/>
                </a:solidFill>
                <a:latin typeface="Consolas" pitchFamily="49" charset="0"/>
                <a:ea typeface="仿宋" pitchFamily="49" charset="-122"/>
                <a:cs typeface="Consolas" pitchFamily="49" charset="0"/>
              </a:rPr>
              <a:t>LNode</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定义</a:t>
            </a:r>
            <a:r>
              <a:rPr kumimoji="1" lang="zh-CN" altLang="en-US" sz="1800">
                <a:solidFill>
                  <a:srgbClr val="00B0F0"/>
                </a:solidFill>
                <a:latin typeface="Consolas" pitchFamily="49" charset="0"/>
                <a:ea typeface="仿宋" pitchFamily="49" charset="-122"/>
                <a:cs typeface="Consolas" pitchFamily="49" charset="0"/>
              </a:rPr>
              <a:t>单链表结点类型</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ElemType </a:t>
            </a:r>
            <a:r>
              <a:rPr kumimoji="1" lang="en-US" altLang="zh-CN" sz="1800" dirty="0">
                <a:solidFill>
                  <a:srgbClr val="0000FF"/>
                </a:solidFill>
                <a:latin typeface="Consolas" pitchFamily="49" charset="0"/>
                <a:ea typeface="仿宋" pitchFamily="49" charset="-122"/>
                <a:cs typeface="Consolas" pitchFamily="49" charset="0"/>
              </a:rPr>
              <a:t>data;</a:t>
            </a: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struct </a:t>
            </a:r>
            <a:r>
              <a:rPr kumimoji="1" lang="en-US" altLang="zh-CN" sz="1800" dirty="0" err="1">
                <a:solidFill>
                  <a:srgbClr val="0000FF"/>
                </a:solidFill>
                <a:latin typeface="Consolas" pitchFamily="49" charset="0"/>
                <a:ea typeface="仿宋" pitchFamily="49" charset="-122"/>
                <a:cs typeface="Consolas" pitchFamily="49" charset="0"/>
              </a:rPr>
              <a:t>LNode</a:t>
            </a:r>
            <a:r>
              <a:rPr kumimoji="1" lang="en-US" altLang="zh-CN" sz="1800" dirty="0">
                <a:solidFill>
                  <a:srgbClr val="0000FF"/>
                </a:solidFill>
                <a:latin typeface="Consolas" pitchFamily="49" charset="0"/>
                <a:ea typeface="仿宋" pitchFamily="49" charset="-122"/>
                <a:cs typeface="Consolas" pitchFamily="49" charset="0"/>
              </a:rPr>
              <a:t> *next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指向后继结点</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ct val="1500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FF0000"/>
                </a:solidFill>
                <a:latin typeface="Consolas" pitchFamily="49" charset="0"/>
                <a:ea typeface="仿宋" pitchFamily="49" charset="-122"/>
                <a:cs typeface="Consolas" pitchFamily="49" charset="0"/>
              </a:rPr>
              <a:t>LinkNode</a:t>
            </a:r>
            <a:r>
              <a:rPr kumimoji="1"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15" name="组合 14"/>
          <p:cNvGrpSpPr/>
          <p:nvPr/>
        </p:nvGrpSpPr>
        <p:grpSpPr>
          <a:xfrm>
            <a:off x="1714480" y="2714620"/>
            <a:ext cx="1571636" cy="2000263"/>
            <a:chOff x="2000232" y="2928935"/>
            <a:chExt cx="1571636" cy="2000263"/>
          </a:xfrm>
        </p:grpSpPr>
        <p:sp>
          <p:nvSpPr>
            <p:cNvPr id="7" name="Rectangle 7"/>
            <p:cNvSpPr>
              <a:spLocks noChangeArrowheads="1"/>
            </p:cNvSpPr>
            <p:nvPr/>
          </p:nvSpPr>
          <p:spPr bwMode="auto">
            <a:xfrm>
              <a:off x="2000232" y="4497398"/>
              <a:ext cx="539750" cy="4318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9" name="Rectangle 8"/>
            <p:cNvSpPr>
              <a:spLocks noChangeArrowheads="1"/>
            </p:cNvSpPr>
            <p:nvPr/>
          </p:nvSpPr>
          <p:spPr bwMode="auto">
            <a:xfrm>
              <a:off x="2541570" y="4497398"/>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cxnSp>
          <p:nvCxnSpPr>
            <p:cNvPr id="11" name="直接连接符 10"/>
            <p:cNvCxnSpPr>
              <a:endCxn id="7" idx="0"/>
            </p:cNvCxnSpPr>
            <p:nvPr/>
          </p:nvCxnSpPr>
          <p:spPr>
            <a:xfrm rot="5400000">
              <a:off x="1851004" y="3348038"/>
              <a:ext cx="1568464" cy="730257"/>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rot="5400000">
              <a:off x="2621739" y="3547269"/>
              <a:ext cx="1139836" cy="7604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14348" y="1142984"/>
            <a:ext cx="7858180" cy="892552"/>
          </a:xfrm>
          <a:prstGeom prst="rect">
            <a:avLst/>
          </a:prstGeom>
          <a:noFill/>
          <a:ln w="9525">
            <a:noFill/>
            <a:miter lim="800000"/>
            <a:headEnd/>
            <a:tailEnd/>
          </a:ln>
          <a:effectLst/>
        </p:spPr>
        <p:txBody>
          <a:bodyPr wrap="square">
            <a:spAutoFit/>
          </a:bodyPr>
          <a:lstStyle/>
          <a:p>
            <a:pPr algn="just">
              <a:lnSpc>
                <a:spcPct val="130000"/>
              </a:lnSpc>
              <a:spcBef>
                <a:spcPct val="50000"/>
              </a:spcBef>
            </a:pPr>
            <a:r>
              <a:rPr kumimoji="1" lang="zh-CN" altLang="en-US" sz="2000" dirty="0">
                <a:latin typeface="Consolas" pitchFamily="49" charset="0"/>
                <a:ea typeface="楷体" pitchFamily="49" charset="-122"/>
                <a:cs typeface="Consolas" pitchFamily="49" charset="0"/>
              </a:rPr>
              <a:t>    当访问过一个结点后，只能接着访问它的后继结点，而无法访问它的前驱结点。  </a:t>
            </a:r>
          </a:p>
        </p:txBody>
      </p:sp>
      <p:sp>
        <p:nvSpPr>
          <p:cNvPr id="4" name="TextBox 3"/>
          <p:cNvSpPr txBox="1"/>
          <p:nvPr/>
        </p:nvSpPr>
        <p:spPr>
          <a:xfrm>
            <a:off x="642910" y="428604"/>
            <a:ext cx="250033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单链表的特点</a:t>
            </a:r>
          </a:p>
        </p:txBody>
      </p:sp>
      <p:sp>
        <p:nvSpPr>
          <p:cNvPr id="5" name="Rectangle 7"/>
          <p:cNvSpPr>
            <a:spLocks noChangeArrowheads="1"/>
          </p:cNvSpPr>
          <p:nvPr/>
        </p:nvSpPr>
        <p:spPr bwMode="auto">
          <a:xfrm>
            <a:off x="28241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6" name="Rectangle 8"/>
          <p:cNvSpPr>
            <a:spLocks noChangeArrowheads="1"/>
          </p:cNvSpPr>
          <p:nvPr/>
        </p:nvSpPr>
        <p:spPr bwMode="auto">
          <a:xfrm>
            <a:off x="33655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7" name="Rectangle 9"/>
          <p:cNvSpPr>
            <a:spLocks noChangeArrowheads="1"/>
          </p:cNvSpPr>
          <p:nvPr/>
        </p:nvSpPr>
        <p:spPr bwMode="auto">
          <a:xfrm>
            <a:off x="4805379"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8" name="Rectangle 10"/>
          <p:cNvSpPr>
            <a:spLocks noChangeArrowheads="1"/>
          </p:cNvSpPr>
          <p:nvPr/>
        </p:nvSpPr>
        <p:spPr bwMode="auto">
          <a:xfrm>
            <a:off x="5346717" y="314800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9" name="Text Box 13"/>
          <p:cNvSpPr txBox="1">
            <a:spLocks noChangeArrowheads="1"/>
          </p:cNvSpPr>
          <p:nvPr/>
        </p:nvSpPr>
        <p:spPr bwMode="auto">
          <a:xfrm>
            <a:off x="6353192" y="3109906"/>
            <a:ext cx="576262"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n-ea"/>
                <a:ea typeface="+mn-ea"/>
                <a:cs typeface="Consolas" pitchFamily="49" charset="0"/>
              </a:rPr>
              <a:t>…</a:t>
            </a:r>
          </a:p>
        </p:txBody>
      </p:sp>
      <p:grpSp>
        <p:nvGrpSpPr>
          <p:cNvPr id="16" name="组合 15"/>
          <p:cNvGrpSpPr/>
          <p:nvPr/>
        </p:nvGrpSpPr>
        <p:grpSpPr>
          <a:xfrm>
            <a:off x="2411413" y="2428868"/>
            <a:ext cx="701691" cy="719138"/>
            <a:chOff x="2285984" y="1142984"/>
            <a:chExt cx="701691" cy="719138"/>
          </a:xfrm>
        </p:grpSpPr>
        <p:sp>
          <p:nvSpPr>
            <p:cNvPr id="10" name="Arc 14"/>
            <p:cNvSpPr>
              <a:spLocks/>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sz="2000">
                <a:latin typeface="Consolas" pitchFamily="49" charset="0"/>
                <a:cs typeface="Consolas" pitchFamily="49" charset="0"/>
              </a:endParaRPr>
            </a:p>
          </p:txBody>
        </p:sp>
        <p:sp>
          <p:nvSpPr>
            <p:cNvPr id="11" name="Text Box 15"/>
            <p:cNvSpPr txBox="1">
              <a:spLocks noChangeArrowheads="1"/>
            </p:cNvSpPr>
            <p:nvPr/>
          </p:nvSpPr>
          <p:spPr bwMode="auto">
            <a:xfrm>
              <a:off x="2285984" y="1142984"/>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p>
          </p:txBody>
        </p:sp>
      </p:grpSp>
      <p:sp>
        <p:nvSpPr>
          <p:cNvPr id="12" name="Freeform 17"/>
          <p:cNvSpPr>
            <a:spLocks/>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13" name="Line 18"/>
          <p:cNvSpPr>
            <a:spLocks noChangeShapeType="1"/>
          </p:cNvSpPr>
          <p:nvPr/>
        </p:nvSpPr>
        <p:spPr bwMode="auto">
          <a:xfrm>
            <a:off x="5672154" y="3363906"/>
            <a:ext cx="576263" cy="0"/>
          </a:xfrm>
          <a:prstGeom prst="line">
            <a:avLst/>
          </a:prstGeom>
          <a:noFill/>
          <a:ln w="38100">
            <a:solidFill>
              <a:srgbClr val="7030A0"/>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14" name="Text Box 20"/>
          <p:cNvSpPr txBox="1">
            <a:spLocks noChangeArrowheads="1"/>
          </p:cNvSpPr>
          <p:nvPr/>
        </p:nvSpPr>
        <p:spPr bwMode="auto">
          <a:xfrm>
            <a:off x="1528779" y="3148006"/>
            <a:ext cx="576263"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n-ea"/>
                <a:ea typeface="+mn-ea"/>
                <a:cs typeface="Consolas" pitchFamily="49" charset="0"/>
              </a:rPr>
              <a:t>…</a:t>
            </a:r>
          </a:p>
        </p:txBody>
      </p:sp>
      <p:sp>
        <p:nvSpPr>
          <p:cNvPr id="15" name="Line 21"/>
          <p:cNvSpPr>
            <a:spLocks noChangeShapeType="1"/>
          </p:cNvSpPr>
          <p:nvPr/>
        </p:nvSpPr>
        <p:spPr bwMode="auto">
          <a:xfrm>
            <a:off x="2249504" y="3363906"/>
            <a:ext cx="576263" cy="0"/>
          </a:xfrm>
          <a:prstGeom prst="line">
            <a:avLst/>
          </a:prstGeom>
          <a:noFill/>
          <a:ln w="38100">
            <a:solidFill>
              <a:srgbClr val="7030A0"/>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785786" y="2364831"/>
            <a:ext cx="6178563" cy="461665"/>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000" dirty="0">
                <a:solidFill>
                  <a:srgbClr val="FF00FF"/>
                </a:solidFill>
                <a:latin typeface="Consolas" pitchFamily="49" charset="0"/>
                <a:ea typeface="楷体" pitchFamily="49" charset="-122"/>
                <a:cs typeface="Consolas" pitchFamily="49" charset="0"/>
              </a:rPr>
              <a:t>插入操作：</a:t>
            </a:r>
            <a:r>
              <a:rPr kumimoji="1" lang="zh-CN" altLang="en-US" sz="2000" dirty="0">
                <a:latin typeface="Consolas" pitchFamily="49" charset="0"/>
                <a:ea typeface="楷体" pitchFamily="49" charset="-122"/>
                <a:cs typeface="Consolas" pitchFamily="49" charset="0"/>
              </a:rPr>
              <a:t>将值为</a:t>
            </a:r>
            <a:r>
              <a:rPr kumimoji="1" lang="en-US" altLang="zh-CN" sz="2000" i="1" dirty="0">
                <a:latin typeface="Consolas" pitchFamily="49" charset="0"/>
                <a:ea typeface="楷体" pitchFamily="49" charset="-122"/>
                <a:cs typeface="Consolas" pitchFamily="49" charset="0"/>
              </a:rPr>
              <a:t>x</a:t>
            </a:r>
            <a:r>
              <a:rPr kumimoji="1" lang="zh-CN" altLang="en-US" sz="2000" dirty="0">
                <a:latin typeface="Consolas" pitchFamily="49" charset="0"/>
                <a:ea typeface="楷体" pitchFamily="49" charset="-122"/>
                <a:cs typeface="Consolas" pitchFamily="49" charset="0"/>
              </a:rPr>
              <a:t>的新结点</a:t>
            </a:r>
            <a:r>
              <a:rPr kumimoji="1" lang="en-US" altLang="zh-CN" sz="2000" dirty="0">
                <a:latin typeface="Consolas" pitchFamily="49" charset="0"/>
                <a:ea typeface="楷体" pitchFamily="49" charset="-122"/>
                <a:cs typeface="Consolas" pitchFamily="49" charset="0"/>
              </a:rPr>
              <a:t>s</a:t>
            </a:r>
            <a:r>
              <a:rPr kumimoji="1" lang="zh-CN" altLang="en-US" sz="2000" dirty="0">
                <a:latin typeface="Consolas" pitchFamily="49" charset="0"/>
                <a:ea typeface="楷体" pitchFamily="49" charset="-122"/>
                <a:cs typeface="Consolas" pitchFamily="49" charset="0"/>
              </a:rPr>
              <a:t>插入到</a:t>
            </a:r>
            <a:r>
              <a:rPr kumimoji="1" lang="en-US" altLang="zh-CN" sz="2000" dirty="0">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结点之后。     </a:t>
            </a:r>
          </a:p>
        </p:txBody>
      </p:sp>
      <p:sp>
        <p:nvSpPr>
          <p:cNvPr id="196612" name="Text Box 4"/>
          <p:cNvSpPr txBox="1">
            <a:spLocks noChangeArrowheads="1"/>
          </p:cNvSpPr>
          <p:nvPr/>
        </p:nvSpPr>
        <p:spPr bwMode="auto">
          <a:xfrm>
            <a:off x="571472" y="571480"/>
            <a:ext cx="4214842" cy="46839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nSpc>
                <a:spcPct val="120000"/>
              </a:lnSpc>
              <a:spcBef>
                <a:spcPct val="50000"/>
              </a:spcBef>
            </a:pPr>
            <a:r>
              <a:rPr kumimoji="1" lang="en-US" altLang="zh-CN" sz="2200" dirty="0">
                <a:solidFill>
                  <a:schemeClr val="bg1"/>
                </a:solidFill>
                <a:latin typeface="Consolas" pitchFamily="49" charset="0"/>
                <a:ea typeface="微软雅黑" pitchFamily="34" charset="-122"/>
                <a:cs typeface="Consolas" pitchFamily="49" charset="0"/>
              </a:rPr>
              <a:t>1</a:t>
            </a:r>
            <a:r>
              <a:rPr kumimoji="1" lang="zh-CN" altLang="en-US" sz="2200">
                <a:solidFill>
                  <a:schemeClr val="bg1"/>
                </a:solidFill>
                <a:latin typeface="Consolas" pitchFamily="49" charset="0"/>
                <a:ea typeface="微软雅黑" pitchFamily="34" charset="-122"/>
                <a:cs typeface="Consolas" pitchFamily="49" charset="0"/>
              </a:rPr>
              <a:t>、插入结点和删除结点操作</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196613" name="Text Box 5"/>
          <p:cNvSpPr txBox="1">
            <a:spLocks noChangeArrowheads="1"/>
          </p:cNvSpPr>
          <p:nvPr/>
        </p:nvSpPr>
        <p:spPr bwMode="auto">
          <a:xfrm>
            <a:off x="785786" y="3043238"/>
            <a:ext cx="6429420"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FF00FF"/>
                </a:solidFill>
                <a:latin typeface="Consolas" pitchFamily="49" charset="0"/>
                <a:ea typeface="楷体" pitchFamily="49" charset="-122"/>
                <a:cs typeface="Consolas" pitchFamily="49" charset="0"/>
              </a:rPr>
              <a:t>特点：</a:t>
            </a:r>
            <a:r>
              <a:rPr lang="zh-CN" altLang="en-US" sz="2000" dirty="0">
                <a:latin typeface="Consolas" pitchFamily="49" charset="0"/>
                <a:ea typeface="楷体" pitchFamily="49" charset="-122"/>
                <a:cs typeface="Consolas" pitchFamily="49" charset="0"/>
              </a:rPr>
              <a:t>只需</a:t>
            </a:r>
            <a:r>
              <a:rPr lang="zh-CN" altLang="en-US" sz="2000">
                <a:latin typeface="Consolas" pitchFamily="49" charset="0"/>
                <a:ea typeface="楷体" pitchFamily="49" charset="-122"/>
                <a:cs typeface="Consolas" pitchFamily="49" charset="0"/>
              </a:rPr>
              <a:t>修改相关结点的指针域，不需要移动结点。</a:t>
            </a:r>
            <a:endParaRPr lang="zh-CN" altLang="en-US" sz="2000" dirty="0">
              <a:latin typeface="Consolas" pitchFamily="49" charset="0"/>
              <a:ea typeface="楷体" pitchFamily="49" charset="-122"/>
              <a:cs typeface="Consolas" pitchFamily="49" charset="0"/>
            </a:endParaRPr>
          </a:p>
        </p:txBody>
      </p:sp>
      <p:sp>
        <p:nvSpPr>
          <p:cNvPr id="5" name="Text Box 24"/>
          <p:cNvSpPr txBox="1">
            <a:spLocks noChangeArrowheads="1"/>
          </p:cNvSpPr>
          <p:nvPr/>
        </p:nvSpPr>
        <p:spPr bwMode="auto">
          <a:xfrm>
            <a:off x="714348" y="1571612"/>
            <a:ext cx="192882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1</a:t>
            </a:r>
            <a:r>
              <a:rPr kumimoji="1" lang="zh-CN" altLang="en-US" sz="2000">
                <a:solidFill>
                  <a:srgbClr val="FF3300"/>
                </a:solidFill>
                <a:latin typeface="Consolas" pitchFamily="49" charset="0"/>
                <a:ea typeface="微软雅黑" pitchFamily="34" charset="-122"/>
                <a:cs typeface="Consolas" pitchFamily="49" charset="0"/>
              </a:rPr>
              <a:t>）插入结点</a:t>
            </a:r>
            <a:endParaRPr lang="zh-CN" altLang="en-US" sz="2000" dirty="0">
              <a:latin typeface="Consolas" pitchFamily="49" charset="0"/>
              <a:ea typeface="微软雅黑" pitchFamily="34" charset="-122"/>
              <a:cs typeface="Consolas"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081186" y="1881204"/>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0344" name="Rectangle 8"/>
          <p:cNvSpPr>
            <a:spLocks noChangeArrowheads="1"/>
          </p:cNvSpPr>
          <p:nvPr/>
        </p:nvSpPr>
        <p:spPr bwMode="auto">
          <a:xfrm>
            <a:off x="2622524" y="1881204"/>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5" name="Rectangle 9"/>
          <p:cNvSpPr>
            <a:spLocks noChangeArrowheads="1"/>
          </p:cNvSpPr>
          <p:nvPr/>
        </p:nvSpPr>
        <p:spPr bwMode="auto">
          <a:xfrm>
            <a:off x="4062386" y="1881204"/>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270346" name="Rectangle 10"/>
          <p:cNvSpPr>
            <a:spLocks noChangeArrowheads="1"/>
          </p:cNvSpPr>
          <p:nvPr/>
        </p:nvSpPr>
        <p:spPr bwMode="auto">
          <a:xfrm>
            <a:off x="4603724" y="1881204"/>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270347" name="Rectangle 11"/>
          <p:cNvSpPr>
            <a:spLocks noChangeArrowheads="1"/>
          </p:cNvSpPr>
          <p:nvPr/>
        </p:nvSpPr>
        <p:spPr bwMode="auto">
          <a:xfrm>
            <a:off x="3162274" y="349092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x</a:t>
            </a:r>
            <a:endParaRPr lang="en-US" altLang="zh-CN" sz="2000" i="1" baseline="-25000" dirty="0">
              <a:solidFill>
                <a:srgbClr val="3333FF"/>
              </a:solidFill>
              <a:latin typeface="Consolas" pitchFamily="49" charset="0"/>
              <a:cs typeface="Consolas" pitchFamily="49" charset="0"/>
            </a:endParaRPr>
          </a:p>
        </p:txBody>
      </p:sp>
      <p:sp>
        <p:nvSpPr>
          <p:cNvPr id="270348" name="Rectangle 12"/>
          <p:cNvSpPr>
            <a:spLocks noChangeArrowheads="1"/>
          </p:cNvSpPr>
          <p:nvPr/>
        </p:nvSpPr>
        <p:spPr bwMode="auto">
          <a:xfrm>
            <a:off x="3703611" y="3490929"/>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270349" name="Text Box 13"/>
          <p:cNvSpPr txBox="1">
            <a:spLocks noChangeArrowheads="1"/>
          </p:cNvSpPr>
          <p:nvPr/>
        </p:nvSpPr>
        <p:spPr bwMode="auto">
          <a:xfrm>
            <a:off x="5610199" y="1843104"/>
            <a:ext cx="576262"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j-ea"/>
                <a:ea typeface="+mj-ea"/>
                <a:cs typeface="Consolas" pitchFamily="49" charset="0"/>
              </a:rPr>
              <a:t>…</a:t>
            </a:r>
          </a:p>
        </p:txBody>
      </p:sp>
      <p:sp>
        <p:nvSpPr>
          <p:cNvPr id="270350" name="Arc 14"/>
          <p:cNvSpPr>
            <a:spLocks/>
          </p:cNvSpPr>
          <p:nvPr/>
        </p:nvSpPr>
        <p:spPr bwMode="auto">
          <a:xfrm>
            <a:off x="2009749" y="1522429"/>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270351" name="Text Box 15"/>
          <p:cNvSpPr txBox="1">
            <a:spLocks noChangeArrowheads="1"/>
          </p:cNvSpPr>
          <p:nvPr/>
        </p:nvSpPr>
        <p:spPr bwMode="auto">
          <a:xfrm>
            <a:off x="1668420" y="11620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latin typeface="Consolas" pitchFamily="49" charset="0"/>
                <a:cs typeface="Consolas" pitchFamily="49" charset="0"/>
              </a:rPr>
              <a:t>p</a:t>
            </a:r>
          </a:p>
        </p:txBody>
      </p:sp>
      <p:sp>
        <p:nvSpPr>
          <p:cNvPr id="270353" name="Freeform 17"/>
          <p:cNvSpPr>
            <a:spLocks/>
          </p:cNvSpPr>
          <p:nvPr/>
        </p:nvSpPr>
        <p:spPr bwMode="auto">
          <a:xfrm>
            <a:off x="2954311" y="2095516"/>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54" name="Line 18"/>
          <p:cNvSpPr>
            <a:spLocks noChangeShapeType="1"/>
          </p:cNvSpPr>
          <p:nvPr/>
        </p:nvSpPr>
        <p:spPr bwMode="auto">
          <a:xfrm>
            <a:off x="4929161" y="2097104"/>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56" name="Text Box 20"/>
          <p:cNvSpPr txBox="1">
            <a:spLocks noChangeArrowheads="1"/>
          </p:cNvSpPr>
          <p:nvPr/>
        </p:nvSpPr>
        <p:spPr bwMode="auto">
          <a:xfrm>
            <a:off x="785786" y="1881204"/>
            <a:ext cx="576263"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j-ea"/>
                <a:ea typeface="+mj-ea"/>
                <a:cs typeface="Consolas" pitchFamily="49" charset="0"/>
              </a:rPr>
              <a:t>…</a:t>
            </a:r>
          </a:p>
        </p:txBody>
      </p:sp>
      <p:sp>
        <p:nvSpPr>
          <p:cNvPr id="270357" name="Line 21"/>
          <p:cNvSpPr>
            <a:spLocks noChangeShapeType="1"/>
          </p:cNvSpPr>
          <p:nvPr/>
        </p:nvSpPr>
        <p:spPr bwMode="auto">
          <a:xfrm>
            <a:off x="1506511" y="2097104"/>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0360" name="Text Box 24"/>
          <p:cNvSpPr txBox="1">
            <a:spLocks noChangeArrowheads="1"/>
          </p:cNvSpPr>
          <p:nvPr/>
        </p:nvSpPr>
        <p:spPr bwMode="auto">
          <a:xfrm>
            <a:off x="2471711" y="3443304"/>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s</a:t>
            </a:r>
          </a:p>
        </p:txBody>
      </p:sp>
      <p:sp>
        <p:nvSpPr>
          <p:cNvPr id="270362" name="Line 26"/>
          <p:cNvSpPr>
            <a:spLocks noChangeShapeType="1"/>
          </p:cNvSpPr>
          <p:nvPr/>
        </p:nvSpPr>
        <p:spPr bwMode="auto">
          <a:xfrm>
            <a:off x="2776511" y="3702066"/>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grpSp>
        <p:nvGrpSpPr>
          <p:cNvPr id="270372" name="Group 36"/>
          <p:cNvGrpSpPr>
            <a:grpSpLocks/>
          </p:cNvGrpSpPr>
          <p:nvPr/>
        </p:nvGrpSpPr>
        <p:grpSpPr bwMode="auto">
          <a:xfrm>
            <a:off x="4025874" y="2317766"/>
            <a:ext cx="3101975" cy="1389063"/>
            <a:chOff x="2925" y="1376"/>
            <a:chExt cx="1954" cy="875"/>
          </a:xfrm>
        </p:grpSpPr>
        <p:sp>
          <p:nvSpPr>
            <p:cNvPr id="270361" name="Freeform 25"/>
            <p:cNvSpPr>
              <a:spLocks/>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70365" name="Text Box 29"/>
            <p:cNvSpPr txBox="1">
              <a:spLocks noChangeArrowheads="1"/>
            </p:cNvSpPr>
            <p:nvPr/>
          </p:nvSpPr>
          <p:spPr bwMode="auto">
            <a:xfrm>
              <a:off x="3107" y="1621"/>
              <a:ext cx="1772" cy="25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① s</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&gt;next=p</a:t>
              </a:r>
              <a:r>
                <a:rPr lang="en-US" altLang="zh-CN" sz="2000" dirty="0">
                  <a:latin typeface="Consolas" pitchFamily="49" charset="0"/>
                  <a:ea typeface="宋体" pitchFamily="2" charset="-122"/>
                  <a:cs typeface="Consolas" pitchFamily="49" charset="0"/>
                </a:rPr>
                <a:t>-</a:t>
              </a:r>
              <a:r>
                <a:rPr lang="en-US" altLang="zh-CN" sz="2000" dirty="0">
                  <a:latin typeface="Consolas" pitchFamily="49" charset="0"/>
                  <a:cs typeface="Consolas" pitchFamily="49" charset="0"/>
                </a:rPr>
                <a:t>&gt;next</a:t>
              </a:r>
            </a:p>
          </p:txBody>
        </p:sp>
      </p:grpSp>
      <p:grpSp>
        <p:nvGrpSpPr>
          <p:cNvPr id="270373" name="Group 37"/>
          <p:cNvGrpSpPr>
            <a:grpSpLocks/>
          </p:cNvGrpSpPr>
          <p:nvPr/>
        </p:nvGrpSpPr>
        <p:grpSpPr bwMode="auto">
          <a:xfrm>
            <a:off x="1362049" y="2105041"/>
            <a:ext cx="2016125" cy="1384300"/>
            <a:chOff x="1247" y="1242"/>
            <a:chExt cx="1270" cy="872"/>
          </a:xfrm>
        </p:grpSpPr>
        <p:sp>
          <p:nvSpPr>
            <p:cNvPr id="270363" name="Freeform 27"/>
            <p:cNvSpPr>
              <a:spLocks/>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70366" name="Text Box 30"/>
            <p:cNvSpPr txBox="1">
              <a:spLocks noChangeArrowheads="1"/>
            </p:cNvSpPr>
            <p:nvPr/>
          </p:nvSpPr>
          <p:spPr bwMode="auto">
            <a:xfrm>
              <a:off x="1247" y="1616"/>
              <a:ext cx="1190" cy="252"/>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② p</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&gt;next=s</a:t>
              </a:r>
            </a:p>
          </p:txBody>
        </p:sp>
      </p:grpSp>
      <p:sp>
        <p:nvSpPr>
          <p:cNvPr id="270369" name="Text Box 33"/>
          <p:cNvSpPr txBox="1">
            <a:spLocks noChangeArrowheads="1"/>
          </p:cNvSpPr>
          <p:nvPr/>
        </p:nvSpPr>
        <p:spPr bwMode="auto">
          <a:xfrm>
            <a:off x="1938311" y="4425966"/>
            <a:ext cx="3887788" cy="1360488"/>
          </a:xfrm>
          <a:prstGeom prst="rect">
            <a:avLst/>
          </a:prstGeom>
          <a:noFill/>
          <a:ln w="9525">
            <a:noFill/>
            <a:miter lim="800000"/>
            <a:headEnd/>
            <a:tailEnd/>
          </a:ln>
          <a:effectLst/>
        </p:spPr>
        <p:txBody>
          <a:bodyPr>
            <a:spAutoFit/>
          </a:bodyPr>
          <a:lstStyle/>
          <a:p>
            <a:pPr algn="l">
              <a:lnSpc>
                <a:spcPct val="130000"/>
              </a:lnSpc>
            </a:pPr>
            <a:r>
              <a:rPr lang="zh-CN" altLang="en-US" sz="2200" dirty="0">
                <a:latin typeface="Consolas" pitchFamily="49" charset="0"/>
                <a:ea typeface="楷体" pitchFamily="49" charset="-122"/>
                <a:cs typeface="Consolas" pitchFamily="49" charset="0"/>
              </a:rPr>
              <a:t>插入操作语句描述如下：</a:t>
            </a:r>
          </a:p>
          <a:p>
            <a:pPr algn="l">
              <a:lnSpc>
                <a:spcPct val="130000"/>
              </a:lnSpc>
            </a:pPr>
            <a:r>
              <a:rPr lang="en-US" altLang="zh-CN" sz="2000" dirty="0">
                <a:solidFill>
                  <a:srgbClr val="FF00FF"/>
                </a:solidFill>
                <a:latin typeface="Consolas" pitchFamily="49" charset="0"/>
                <a:ea typeface="楷体" pitchFamily="49" charset="-122"/>
                <a:cs typeface="Consolas" pitchFamily="49" charset="0"/>
              </a:rPr>
              <a:t>s</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 = p</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a:p>
            <a:pPr algn="l">
              <a:lnSpc>
                <a:spcPct val="130000"/>
              </a:lnSpc>
            </a:pP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n-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 = s;</a:t>
            </a:r>
          </a:p>
        </p:txBody>
      </p:sp>
      <p:sp>
        <p:nvSpPr>
          <p:cNvPr id="270371" name="Text Box 35"/>
          <p:cNvSpPr txBox="1">
            <a:spLocks noChangeArrowheads="1"/>
          </p:cNvSpPr>
          <p:nvPr/>
        </p:nvSpPr>
        <p:spPr bwMode="auto">
          <a:xfrm>
            <a:off x="857224" y="285728"/>
            <a:ext cx="2786082" cy="489534"/>
          </a:xfrm>
          <a:prstGeom prst="rect">
            <a:avLst/>
          </a:prstGeom>
          <a:solidFill>
            <a:srgbClr val="6600CC"/>
          </a:solidFill>
          <a:ln w="28575" algn="ctr">
            <a:noFill/>
            <a:miter lim="800000"/>
            <a:headEnd/>
            <a:tailEnd/>
          </a:ln>
          <a:effectLst/>
        </p:spPr>
        <p:txBody>
          <a:bodyPr wrap="square" lIns="162000" tIns="108000" rIns="162000" bIns="72000">
            <a:spAutoFit/>
          </a:bodyPr>
          <a:lstStyle/>
          <a:p>
            <a:r>
              <a:rPr lang="zh-CN" altLang="en-US" sz="2000" dirty="0">
                <a:solidFill>
                  <a:schemeClr val="bg1"/>
                </a:solidFill>
                <a:latin typeface="Consolas" pitchFamily="49" charset="0"/>
                <a:ea typeface="楷体" pitchFamily="49" charset="-122"/>
                <a:cs typeface="Consolas" pitchFamily="49" charset="0"/>
              </a:rPr>
              <a:t>单</a:t>
            </a:r>
            <a:r>
              <a:rPr lang="zh-CN" altLang="en-US" sz="2000">
                <a:solidFill>
                  <a:schemeClr val="bg1"/>
                </a:solidFill>
                <a:latin typeface="Consolas" pitchFamily="49" charset="0"/>
                <a:ea typeface="楷体" pitchFamily="49" charset="-122"/>
                <a:cs typeface="Consolas" pitchFamily="49" charset="0"/>
              </a:rPr>
              <a:t>链表插入结点演示</a:t>
            </a:r>
            <a:endParaRPr lang="zh-CN" altLang="en-US" sz="20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animBg="1"/>
      <p:bldP spid="27036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1757354"/>
            <a:ext cx="6357982" cy="430759"/>
          </a:xfrm>
          <a:prstGeom prst="rect">
            <a:avLst/>
          </a:prstGeom>
          <a:noFill/>
          <a:ln w="9525">
            <a:noFill/>
            <a:miter lim="800000"/>
            <a:headEnd/>
            <a:tailEnd/>
          </a:ln>
          <a:effectLst/>
        </p:spPr>
        <p:txBody>
          <a:bodyPr wrap="square">
            <a:spAutoFit/>
          </a:bodyPr>
          <a:lstStyle/>
          <a:p>
            <a:pPr algn="just">
              <a:lnSpc>
                <a:spcPct val="120000"/>
              </a:lnSpc>
              <a:spcBef>
                <a:spcPct val="50000"/>
              </a:spcBef>
            </a:pPr>
            <a:r>
              <a:rPr kumimoji="1" lang="zh-CN" altLang="en-US" sz="2000">
                <a:solidFill>
                  <a:srgbClr val="FF00FF"/>
                </a:solidFill>
                <a:latin typeface="Consolas" pitchFamily="49" charset="0"/>
                <a:ea typeface="楷体" pitchFamily="49" charset="-122"/>
                <a:cs typeface="Consolas" pitchFamily="49" charset="0"/>
              </a:rPr>
              <a:t>删除操作：</a:t>
            </a:r>
            <a:r>
              <a:rPr kumimoji="1" lang="zh-CN" altLang="en-US" sz="2000">
                <a:latin typeface="Consolas" pitchFamily="49" charset="0"/>
                <a:ea typeface="楷体" pitchFamily="49" charset="-122"/>
                <a:cs typeface="Consolas" pitchFamily="49" charset="0"/>
              </a:rPr>
              <a:t>删除</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结点之后</a:t>
            </a:r>
            <a:r>
              <a:rPr kumimoji="1" lang="zh-CN" altLang="en-US" sz="2000" dirty="0">
                <a:latin typeface="Consolas" pitchFamily="49" charset="0"/>
                <a:ea typeface="楷体" pitchFamily="49" charset="-122"/>
                <a:cs typeface="Consolas" pitchFamily="49" charset="0"/>
              </a:rPr>
              <a:t>的</a:t>
            </a:r>
            <a:r>
              <a:rPr kumimoji="1" lang="zh-CN" altLang="en-US" sz="2000">
                <a:latin typeface="Consolas" pitchFamily="49" charset="0"/>
                <a:ea typeface="楷体" pitchFamily="49" charset="-122"/>
                <a:cs typeface="Consolas" pitchFamily="49" charset="0"/>
              </a:rPr>
              <a:t>一个结点。</a:t>
            </a:r>
            <a:endParaRPr kumimoji="1" lang="zh-CN" altLang="en-US" sz="2000" dirty="0">
              <a:latin typeface="Consolas" pitchFamily="49" charset="0"/>
              <a:ea typeface="楷体" pitchFamily="49" charset="-122"/>
              <a:cs typeface="Consolas" pitchFamily="49" charset="0"/>
            </a:endParaRPr>
          </a:p>
        </p:txBody>
      </p:sp>
      <p:sp>
        <p:nvSpPr>
          <p:cNvPr id="198659" name="Text Box 3"/>
          <p:cNvSpPr txBox="1">
            <a:spLocks noChangeArrowheads="1"/>
          </p:cNvSpPr>
          <p:nvPr/>
        </p:nvSpPr>
        <p:spPr bwMode="auto">
          <a:xfrm>
            <a:off x="1000100" y="2428868"/>
            <a:ext cx="7705725" cy="400110"/>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FF00FF"/>
                </a:solidFill>
                <a:latin typeface="Consolas" pitchFamily="49" charset="0"/>
                <a:ea typeface="楷体" pitchFamily="49" charset="-122"/>
                <a:cs typeface="Consolas" pitchFamily="49" charset="0"/>
              </a:rPr>
              <a:t>特点：</a:t>
            </a:r>
            <a:r>
              <a:rPr lang="zh-CN" altLang="en-US" sz="2000" dirty="0">
                <a:latin typeface="Consolas" pitchFamily="49" charset="0"/>
                <a:ea typeface="楷体" pitchFamily="49" charset="-122"/>
                <a:cs typeface="Consolas" pitchFamily="49" charset="0"/>
              </a:rPr>
              <a:t>只需修改相关结点的指针域，不需要移动结点。</a:t>
            </a:r>
          </a:p>
        </p:txBody>
      </p:sp>
      <p:sp>
        <p:nvSpPr>
          <p:cNvPr id="4" name="Text Box 24"/>
          <p:cNvSpPr txBox="1">
            <a:spLocks noChangeArrowheads="1"/>
          </p:cNvSpPr>
          <p:nvPr/>
        </p:nvSpPr>
        <p:spPr bwMode="auto">
          <a:xfrm>
            <a:off x="857224" y="967071"/>
            <a:ext cx="2000264"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2</a:t>
            </a:r>
            <a:r>
              <a:rPr kumimoji="1" lang="zh-CN" altLang="en-US" sz="2000">
                <a:solidFill>
                  <a:srgbClr val="FF3300"/>
                </a:solidFill>
                <a:latin typeface="Consolas" pitchFamily="49" charset="0"/>
                <a:ea typeface="微软雅黑" pitchFamily="34" charset="-122"/>
                <a:cs typeface="Consolas" pitchFamily="49" charset="0"/>
              </a:rPr>
              <a:t>）删除结点</a:t>
            </a:r>
            <a:endParaRPr lang="zh-CN" altLang="en-US" sz="2000" dirty="0">
              <a:latin typeface="Consolas" pitchFamily="49" charset="0"/>
              <a:ea typeface="微软雅黑" pitchFamily="34" charset="-122"/>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712229"/>
            <a:ext cx="6929486" cy="904671"/>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下面几种算法时间复杂度中，时间复杂度最</a:t>
            </a:r>
            <a:r>
              <a:rPr lang="zh-CN" altLang="en-US" sz="2000">
                <a:solidFill>
                  <a:srgbClr val="0000FF"/>
                </a:solidFill>
                <a:latin typeface="Consolas" pitchFamily="49" charset="0"/>
                <a:ea typeface="楷体" pitchFamily="49" charset="-122"/>
                <a:cs typeface="Consolas" pitchFamily="49" charset="0"/>
              </a:rPr>
              <a:t>高</a:t>
            </a:r>
            <a:r>
              <a:rPr lang="zh-CN" altLang="zh-CN" sz="2000">
                <a:solidFill>
                  <a:srgbClr val="0000FF"/>
                </a:solidFill>
                <a:latin typeface="Consolas" pitchFamily="49" charset="0"/>
                <a:ea typeface="楷体" pitchFamily="49" charset="-122"/>
                <a:cs typeface="Consolas" pitchFamily="49" charset="0"/>
              </a:rPr>
              <a:t>的是</a:t>
            </a:r>
            <a:r>
              <a:rPr lang="zh-CN" altLang="en-US"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gn="l"/>
            <a:r>
              <a:rPr lang="en-US" altLang="zh-CN" sz="2000">
                <a:solidFill>
                  <a:srgbClr val="0000FF"/>
                </a:solidFill>
                <a:latin typeface="Consolas" pitchFamily="49" charset="0"/>
                <a:ea typeface="楷体" pitchFamily="49" charset="-122"/>
                <a:cs typeface="Consolas" pitchFamily="49" charset="0"/>
              </a:rPr>
              <a:t>A.O(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B.O(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  C.O(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D.O(2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1428728" y="3214686"/>
            <a:ext cx="1428760" cy="430887"/>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答：</a:t>
            </a:r>
            <a:r>
              <a:rPr lang="en-US" altLang="zh-CN" sz="2000">
                <a:solidFill>
                  <a:srgbClr val="FF0000"/>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a:t>
            </a: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7</a:t>
            </a:fld>
            <a:r>
              <a:rPr lang="en-US" altLang="zh-CN"/>
              <a:t>/35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endParaRPr lang="en-US" altLang="zh-CN" sz="2000" baseline="-25000" dirty="0">
              <a:solidFill>
                <a:srgbClr val="3333FF"/>
              </a:solidFill>
              <a:latin typeface="Consolas" pitchFamily="49" charset="0"/>
              <a:cs typeface="Consolas" pitchFamily="49" charset="0"/>
            </a:endParaRPr>
          </a:p>
        </p:txBody>
      </p:sp>
      <p:sp>
        <p:nvSpPr>
          <p:cNvPr id="271365" name="Rectangle 5"/>
          <p:cNvSpPr>
            <a:spLocks noChangeArrowheads="1"/>
          </p:cNvSpPr>
          <p:nvPr/>
        </p:nvSpPr>
        <p:spPr bwMode="auto">
          <a:xfrm>
            <a:off x="2520950"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grpSp>
        <p:nvGrpSpPr>
          <p:cNvPr id="271396" name="Group 36"/>
          <p:cNvGrpSpPr>
            <a:grpSpLocks/>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b</a:t>
              </a:r>
              <a:endParaRPr lang="en-US" altLang="zh-CN" sz="2000" baseline="-25000" dirty="0">
                <a:solidFill>
                  <a:srgbClr val="3333FF"/>
                </a:solidFill>
                <a:latin typeface="Consolas" pitchFamily="49" charset="0"/>
                <a:cs typeface="Consolas" pitchFamily="49" charset="0"/>
              </a:endParaRPr>
            </a:p>
          </p:txBody>
        </p:sp>
        <p:sp>
          <p:nvSpPr>
            <p:cNvPr id="271367" name="Rectangle 7"/>
            <p:cNvSpPr>
              <a:spLocks noChangeArrowheads="1"/>
            </p:cNvSpPr>
            <p:nvPr/>
          </p:nvSpPr>
          <p:spPr bwMode="auto">
            <a:xfrm>
              <a:off x="2494" y="1571"/>
              <a:ext cx="340"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grpSp>
      <p:sp>
        <p:nvSpPr>
          <p:cNvPr id="271368" name="Rectangle 8"/>
          <p:cNvSpPr>
            <a:spLocks noChangeArrowheads="1"/>
          </p:cNvSpPr>
          <p:nvPr/>
        </p:nvSpPr>
        <p:spPr bwMode="auto">
          <a:xfrm>
            <a:off x="4918075"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x</a:t>
            </a:r>
            <a:endParaRPr lang="en-US" altLang="zh-CN" sz="2000" i="1" baseline="-25000" dirty="0">
              <a:solidFill>
                <a:srgbClr val="3333FF"/>
              </a:solidFill>
              <a:latin typeface="Consolas" pitchFamily="49" charset="0"/>
              <a:cs typeface="Consolas" pitchFamily="49" charset="0"/>
            </a:endParaRPr>
          </a:p>
        </p:txBody>
      </p:sp>
      <p:sp>
        <p:nvSpPr>
          <p:cNvPr id="271369" name="Rectangle 9"/>
          <p:cNvSpPr>
            <a:spLocks noChangeArrowheads="1"/>
          </p:cNvSpPr>
          <p:nvPr/>
        </p:nvSpPr>
        <p:spPr bwMode="auto">
          <a:xfrm>
            <a:off x="5459413" y="249396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a:latin typeface="Consolas" pitchFamily="49" charset="0"/>
              <a:cs typeface="Consolas" pitchFamily="49" charset="0"/>
            </a:endParaRPr>
          </a:p>
        </p:txBody>
      </p:sp>
      <p:sp>
        <p:nvSpPr>
          <p:cNvPr id="271370" name="Text Box 10"/>
          <p:cNvSpPr txBox="1">
            <a:spLocks noChangeArrowheads="1"/>
          </p:cNvSpPr>
          <p:nvPr/>
        </p:nvSpPr>
        <p:spPr bwMode="auto">
          <a:xfrm>
            <a:off x="6300788" y="2455863"/>
            <a:ext cx="576262"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j-ea"/>
                <a:ea typeface="+mj-ea"/>
                <a:cs typeface="Consolas" pitchFamily="49" charset="0"/>
              </a:rPr>
              <a:t>…</a:t>
            </a:r>
          </a:p>
        </p:txBody>
      </p:sp>
      <p:sp>
        <p:nvSpPr>
          <p:cNvPr id="271371" name="Arc 11"/>
          <p:cNvSpPr>
            <a:spLocks/>
          </p:cNvSpPr>
          <p:nvPr/>
        </p:nvSpPr>
        <p:spPr bwMode="auto">
          <a:xfrm>
            <a:off x="1908175" y="213518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sz="2000">
              <a:latin typeface="Consolas" pitchFamily="49" charset="0"/>
              <a:cs typeface="Consolas" pitchFamily="49" charset="0"/>
            </a:endParaRPr>
          </a:p>
        </p:txBody>
      </p:sp>
      <p:sp>
        <p:nvSpPr>
          <p:cNvPr id="271372" name="Text Box 12"/>
          <p:cNvSpPr txBox="1">
            <a:spLocks noChangeArrowheads="1"/>
          </p:cNvSpPr>
          <p:nvPr/>
        </p:nvSpPr>
        <p:spPr bwMode="auto">
          <a:xfrm>
            <a:off x="1547813" y="1774825"/>
            <a:ext cx="431800" cy="400110"/>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p</a:t>
            </a: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71374" name="Line 14"/>
          <p:cNvSpPr>
            <a:spLocks noChangeShapeType="1"/>
          </p:cNvSpPr>
          <p:nvPr/>
        </p:nvSpPr>
        <p:spPr bwMode="auto">
          <a:xfrm>
            <a:off x="4284663"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71375" name="Text Box 15"/>
          <p:cNvSpPr txBox="1">
            <a:spLocks noChangeArrowheads="1"/>
          </p:cNvSpPr>
          <p:nvPr/>
        </p:nvSpPr>
        <p:spPr bwMode="auto">
          <a:xfrm>
            <a:off x="684213" y="2493963"/>
            <a:ext cx="576262"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mj-ea"/>
                <a:ea typeface="+mj-ea"/>
                <a:cs typeface="Consolas" pitchFamily="49" charset="0"/>
              </a:rPr>
              <a:t>…</a:t>
            </a:r>
          </a:p>
        </p:txBody>
      </p:sp>
      <p:sp>
        <p:nvSpPr>
          <p:cNvPr id="271376" name="Line 16"/>
          <p:cNvSpPr>
            <a:spLocks noChangeShapeType="1"/>
          </p:cNvSpPr>
          <p:nvPr/>
        </p:nvSpPr>
        <p:spPr bwMode="auto">
          <a:xfrm>
            <a:off x="1404938" y="2709863"/>
            <a:ext cx="576262"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sp>
        <p:nvSpPr>
          <p:cNvPr id="271387" name="Line 27"/>
          <p:cNvSpPr>
            <a:spLocks noChangeShapeType="1"/>
          </p:cNvSpPr>
          <p:nvPr/>
        </p:nvSpPr>
        <p:spPr bwMode="auto">
          <a:xfrm>
            <a:off x="5711825" y="2709863"/>
            <a:ext cx="576263" cy="0"/>
          </a:xfrm>
          <a:prstGeom prst="line">
            <a:avLst/>
          </a:prstGeom>
          <a:noFill/>
          <a:ln w="38100">
            <a:solidFill>
              <a:schemeClr val="tx1"/>
            </a:solidFill>
            <a:miter lim="800000"/>
            <a:headEnd/>
            <a:tailEnd type="triangle" w="med" len="med"/>
          </a:ln>
          <a:effectLst/>
        </p:spPr>
        <p:txBody>
          <a:bodyPr wrap="none"/>
          <a:lstStyle/>
          <a:p>
            <a:endParaRPr lang="zh-CN" altLang="en-US" sz="2000">
              <a:latin typeface="Consolas" pitchFamily="49" charset="0"/>
              <a:cs typeface="Consolas" pitchFamily="49" charset="0"/>
            </a:endParaRPr>
          </a:p>
        </p:txBody>
      </p:sp>
      <p:grpSp>
        <p:nvGrpSpPr>
          <p:cNvPr id="271397" name="Group 37"/>
          <p:cNvGrpSpPr>
            <a:grpSpLocks/>
          </p:cNvGrpSpPr>
          <p:nvPr/>
        </p:nvGrpSpPr>
        <p:grpSpPr bwMode="auto">
          <a:xfrm>
            <a:off x="2700338" y="1519238"/>
            <a:ext cx="3743325" cy="1163637"/>
            <a:chOff x="1701" y="957"/>
            <a:chExt cx="2358" cy="733"/>
          </a:xfrm>
        </p:grpSpPr>
        <p:sp>
          <p:nvSpPr>
            <p:cNvPr id="271383" name="Text Box 23"/>
            <p:cNvSpPr txBox="1">
              <a:spLocks noChangeArrowheads="1"/>
            </p:cNvSpPr>
            <p:nvPr/>
          </p:nvSpPr>
          <p:spPr bwMode="auto">
            <a:xfrm>
              <a:off x="1701" y="957"/>
              <a:ext cx="2358" cy="250"/>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p</a:t>
              </a:r>
              <a:r>
                <a:rPr lang="en-US" altLang="zh-CN" sz="2000" dirty="0">
                  <a:latin typeface="Consolas" pitchFamily="49" charset="0"/>
                  <a:ea typeface="+mn-ea"/>
                  <a:cs typeface="Consolas" pitchFamily="49" charset="0"/>
                </a:rPr>
                <a:t>-</a:t>
              </a:r>
              <a:r>
                <a:rPr lang="en-US" altLang="zh-CN" sz="2000" dirty="0">
                  <a:latin typeface="Consolas" pitchFamily="49" charset="0"/>
                  <a:cs typeface="Consolas" pitchFamily="49" charset="0"/>
                </a:rPr>
                <a:t>&gt;next=p</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a:t>
              </a:r>
            </a:p>
          </p:txBody>
        </p:sp>
        <p:sp>
          <p:nvSpPr>
            <p:cNvPr id="271389" name="Line 29"/>
            <p:cNvSpPr>
              <a:spLocks noChangeShapeType="1"/>
            </p:cNvSpPr>
            <p:nvPr/>
          </p:nvSpPr>
          <p:spPr bwMode="auto">
            <a:xfrm flipV="1">
              <a:off x="1746" y="1282"/>
              <a:ext cx="0" cy="408"/>
            </a:xfrm>
            <a:prstGeom prst="line">
              <a:avLst/>
            </a:prstGeom>
            <a:noFill/>
            <a:ln w="38100">
              <a:solidFill>
                <a:srgbClr val="FF00FF"/>
              </a:solidFill>
              <a:miter lim="800000"/>
              <a:headEnd/>
              <a:tailEnd/>
            </a:ln>
            <a:effectLst/>
          </p:spPr>
          <p:txBody>
            <a:bodyPr wrap="none"/>
            <a:lstStyle/>
            <a:p>
              <a:endParaRPr lang="zh-CN" altLang="en-US" sz="2000">
                <a:latin typeface="Consolas" pitchFamily="49" charset="0"/>
                <a:cs typeface="Consolas" pitchFamily="49" charset="0"/>
              </a:endParaRPr>
            </a:p>
          </p:txBody>
        </p:sp>
        <p:sp>
          <p:nvSpPr>
            <p:cNvPr id="271390" name="Line 30"/>
            <p:cNvSpPr>
              <a:spLocks noChangeShapeType="1"/>
            </p:cNvSpPr>
            <p:nvPr/>
          </p:nvSpPr>
          <p:spPr bwMode="auto">
            <a:xfrm>
              <a:off x="3243" y="1277"/>
              <a:ext cx="0" cy="295"/>
            </a:xfrm>
            <a:prstGeom prst="line">
              <a:avLst/>
            </a:prstGeom>
            <a:noFill/>
            <a:ln w="38100">
              <a:solidFill>
                <a:srgbClr val="FF00FF"/>
              </a:solidFill>
              <a:miter lim="800000"/>
              <a:headEnd type="none" w="med" len="med"/>
              <a:tailEnd type="arrow" w="med" len="med"/>
            </a:ln>
            <a:effectLst/>
          </p:spPr>
          <p:txBody>
            <a:bodyPr wrap="none"/>
            <a:lstStyle/>
            <a:p>
              <a:endParaRPr lang="zh-CN" altLang="en-US" sz="2000">
                <a:latin typeface="Consolas" pitchFamily="49" charset="0"/>
                <a:cs typeface="Consolas" pitchFamily="49" charset="0"/>
              </a:endParaRPr>
            </a:p>
          </p:txBody>
        </p:sp>
        <p:sp>
          <p:nvSpPr>
            <p:cNvPr id="271391" name="Line 31"/>
            <p:cNvSpPr>
              <a:spLocks noChangeShapeType="1"/>
            </p:cNvSpPr>
            <p:nvPr/>
          </p:nvSpPr>
          <p:spPr bwMode="auto">
            <a:xfrm>
              <a:off x="1746" y="1282"/>
              <a:ext cx="1497" cy="0"/>
            </a:xfrm>
            <a:prstGeom prst="line">
              <a:avLst/>
            </a:prstGeom>
            <a:noFill/>
            <a:ln w="38100">
              <a:solidFill>
                <a:srgbClr val="FF00FF"/>
              </a:solidFill>
              <a:miter lim="800000"/>
              <a:headEnd/>
              <a:tailEnd/>
            </a:ln>
            <a:effectLst/>
          </p:spPr>
          <p:txBody>
            <a:bodyPr wrap="none"/>
            <a:lstStyle/>
            <a:p>
              <a:endParaRPr lang="zh-CN" altLang="en-US" sz="2000">
                <a:latin typeface="Consolas" pitchFamily="49" charset="0"/>
                <a:cs typeface="Consolas" pitchFamily="49" charset="0"/>
              </a:endParaRPr>
            </a:p>
          </p:txBody>
        </p:sp>
      </p:grpSp>
      <p:sp>
        <p:nvSpPr>
          <p:cNvPr id="271393" name="Text Box 33"/>
          <p:cNvSpPr txBox="1">
            <a:spLocks noChangeArrowheads="1"/>
          </p:cNvSpPr>
          <p:nvPr/>
        </p:nvSpPr>
        <p:spPr bwMode="auto">
          <a:xfrm>
            <a:off x="1835150" y="3500438"/>
            <a:ext cx="4897438" cy="1015663"/>
          </a:xfrm>
          <a:prstGeom prst="rect">
            <a:avLst/>
          </a:prstGeom>
          <a:noFill/>
          <a:ln w="9525">
            <a:noFill/>
            <a:miter lim="800000"/>
            <a:headEnd/>
            <a:tailEnd/>
          </a:ln>
          <a:effectLst/>
        </p:spPr>
        <p:txBody>
          <a:bodyPr>
            <a:spAutoFit/>
          </a:bodyPr>
          <a:lstStyle/>
          <a:p>
            <a:pPr algn="l">
              <a:lnSpc>
                <a:spcPct val="150000"/>
              </a:lnSpc>
            </a:pPr>
            <a:r>
              <a:rPr lang="zh-CN" altLang="en-US" sz="2000" dirty="0">
                <a:latin typeface="Consolas" pitchFamily="49" charset="0"/>
                <a:ea typeface="楷体" pitchFamily="49" charset="-122"/>
                <a:cs typeface="Consolas" pitchFamily="49" charset="0"/>
              </a:rPr>
              <a:t>删除操作语句描述如下：</a:t>
            </a:r>
          </a:p>
          <a:p>
            <a:pPr algn="l">
              <a:lnSpc>
                <a:spcPct val="150000"/>
              </a:lnSpc>
            </a:pPr>
            <a:r>
              <a:rPr lang="zh-CN" altLang="en-US" sz="2000" dirty="0">
                <a:latin typeface="Consolas" pitchFamily="49" charset="0"/>
                <a:ea typeface="楷体" pitchFamily="49" charset="-122"/>
                <a:cs typeface="Consolas" pitchFamily="49" charset="0"/>
              </a:rPr>
              <a:t>　　</a:t>
            </a:r>
            <a:r>
              <a:rPr lang="en-US" altLang="zh-CN" sz="2000" dirty="0">
                <a:solidFill>
                  <a:srgbClr val="FF00FF"/>
                </a:solidFill>
                <a:latin typeface="Consolas" pitchFamily="49" charset="0"/>
                <a:ea typeface="楷体" pitchFamily="49" charset="-122"/>
                <a:cs typeface="Consolas" pitchFamily="49" charset="0"/>
              </a:rPr>
              <a:t>p</a:t>
            </a:r>
            <a:r>
              <a:rPr lang="en-US" altLang="zh-CN" sz="2000" dirty="0">
                <a:solidFill>
                  <a:srgbClr val="FF00FF"/>
                </a:solidFill>
                <a:latin typeface="Consolas" pitchFamily="49" charset="0"/>
                <a:ea typeface="+mn-ea"/>
                <a:cs typeface="Consolas" pitchFamily="49" charset="0"/>
              </a:rPr>
              <a:t>-</a:t>
            </a:r>
            <a:r>
              <a:rPr lang="en-US" altLang="zh-CN" sz="2000">
                <a:solidFill>
                  <a:srgbClr val="FF00FF"/>
                </a:solidFill>
                <a:latin typeface="Consolas" pitchFamily="49" charset="0"/>
                <a:ea typeface="楷体" pitchFamily="49" charset="-122"/>
                <a:cs typeface="Consolas" pitchFamily="49" charset="0"/>
              </a:rPr>
              <a:t>&gt;next = p</a:t>
            </a:r>
            <a:r>
              <a:rPr lang="en-US" altLang="zh-CN" sz="2000">
                <a:solidFill>
                  <a:srgbClr val="FF00FF"/>
                </a:solidFill>
                <a:latin typeface="Consolas" pitchFamily="49" charset="0"/>
                <a:ea typeface="+mn-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r>
              <a:rPr lang="en-US" altLang="zh-CN" sz="2000" dirty="0">
                <a:solidFill>
                  <a:srgbClr val="FF00FF"/>
                </a:solidFill>
                <a:latin typeface="Consolas" pitchFamily="49" charset="0"/>
                <a:ea typeface="+mj-ea"/>
                <a:cs typeface="Consolas" pitchFamily="49" charset="0"/>
              </a:rPr>
              <a:t>-</a:t>
            </a:r>
            <a:r>
              <a:rPr lang="en-US" altLang="zh-CN" sz="2000" dirty="0">
                <a:solidFill>
                  <a:srgbClr val="FF00FF"/>
                </a:solidFill>
                <a:latin typeface="Consolas" pitchFamily="49" charset="0"/>
                <a:ea typeface="楷体" pitchFamily="49" charset="-122"/>
                <a:cs typeface="Consolas" pitchFamily="49" charset="0"/>
              </a:rPr>
              <a:t>&gt;next;</a:t>
            </a:r>
          </a:p>
        </p:txBody>
      </p:sp>
      <p:sp>
        <p:nvSpPr>
          <p:cNvPr id="271395" name="Text Box 35"/>
          <p:cNvSpPr txBox="1">
            <a:spLocks noChangeArrowheads="1"/>
          </p:cNvSpPr>
          <p:nvPr/>
        </p:nvSpPr>
        <p:spPr bwMode="auto">
          <a:xfrm>
            <a:off x="896940" y="476250"/>
            <a:ext cx="2960680" cy="453183"/>
          </a:xfrm>
          <a:prstGeom prst="rect">
            <a:avLst/>
          </a:prstGeom>
          <a:solidFill>
            <a:srgbClr val="6600CC"/>
          </a:solidFill>
          <a:ln w="28575" algn="ctr">
            <a:noFill/>
            <a:miter lim="800000"/>
            <a:headEnd/>
            <a:tailEnd/>
          </a:ln>
          <a:effectLst/>
        </p:spPr>
        <p:txBody>
          <a:bodyPr wrap="square" lIns="162000" tIns="72000" rIns="162000" bIns="72000">
            <a:spAutoFit/>
          </a:bodyPr>
          <a:lstStyle/>
          <a:p>
            <a:r>
              <a:rPr lang="zh-CN" altLang="en-US" sz="2000" dirty="0">
                <a:solidFill>
                  <a:schemeClr val="bg1"/>
                </a:solidFill>
                <a:latin typeface="Consolas" pitchFamily="49" charset="0"/>
                <a:ea typeface="楷体" pitchFamily="49" charset="-122"/>
                <a:cs typeface="Consolas" pitchFamily="49" charset="0"/>
              </a:rPr>
              <a:t>单</a:t>
            </a:r>
            <a:r>
              <a:rPr lang="zh-CN" altLang="en-US" sz="2000">
                <a:solidFill>
                  <a:schemeClr val="bg1"/>
                </a:solidFill>
                <a:latin typeface="Consolas" pitchFamily="49" charset="0"/>
                <a:ea typeface="楷体" pitchFamily="49" charset="-122"/>
                <a:cs typeface="Consolas" pitchFamily="49" charset="0"/>
              </a:rPr>
              <a:t>链表删除结点演示</a:t>
            </a:r>
            <a:endParaRPr lang="zh-CN" altLang="en-US" sz="20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p:bldP spid="27139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00009"/>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sz="2000">
                <a:latin typeface="Consolas" pitchFamily="49" charset="0"/>
                <a:ea typeface="楷体" pitchFamily="49" charset="-122"/>
                <a:cs typeface="Consolas" pitchFamily="49" charset="0"/>
              </a:rPr>
              <a:t>先</a:t>
            </a:r>
            <a:r>
              <a:rPr kumimoji="1" lang="zh-CN" altLang="en-US" sz="2000" dirty="0">
                <a:latin typeface="Consolas" pitchFamily="49" charset="0"/>
                <a:ea typeface="楷体" pitchFamily="49" charset="-122"/>
                <a:cs typeface="Consolas" pitchFamily="49" charset="0"/>
              </a:rPr>
              <a:t>考虑如何</a:t>
            </a:r>
            <a:r>
              <a:rPr kumimoji="1" lang="zh-CN" altLang="en-US" sz="2000" dirty="0">
                <a:solidFill>
                  <a:srgbClr val="FF00FF"/>
                </a:solidFill>
                <a:latin typeface="Consolas" pitchFamily="49" charset="0"/>
                <a:ea typeface="楷体" pitchFamily="49" charset="-122"/>
                <a:cs typeface="Consolas" pitchFamily="49" charset="0"/>
              </a:rPr>
              <a:t>整体建立单</a:t>
            </a:r>
            <a:r>
              <a:rPr kumimoji="1" lang="zh-CN" altLang="en-US" sz="2000">
                <a:solidFill>
                  <a:srgbClr val="FF00FF"/>
                </a:solidFill>
                <a:latin typeface="Consolas" pitchFamily="49" charset="0"/>
                <a:ea typeface="楷体" pitchFamily="49" charset="-122"/>
                <a:cs typeface="Consolas" pitchFamily="49" charset="0"/>
              </a:rPr>
              <a:t>链表</a:t>
            </a:r>
            <a:r>
              <a:rPr kumimoji="1" lang="zh-CN" altLang="en-US" sz="2000">
                <a:latin typeface="Consolas" pitchFamily="49" charset="0"/>
                <a:ea typeface="楷体" pitchFamily="49" charset="-122"/>
                <a:cs typeface="Consolas" pitchFamily="49" charset="0"/>
              </a:rPr>
              <a:t>。　</a:t>
            </a:r>
            <a:endParaRPr kumimoji="1" lang="en-US" altLang="zh-CN" sz="2000">
              <a:latin typeface="Consolas" pitchFamily="49" charset="0"/>
              <a:ea typeface="楷体" pitchFamily="49" charset="-122"/>
              <a:cs typeface="Consolas" pitchFamily="49" charset="0"/>
            </a:endParaRPr>
          </a:p>
        </p:txBody>
      </p:sp>
      <p:sp>
        <p:nvSpPr>
          <p:cNvPr id="30747" name="Text Box 27"/>
          <p:cNvSpPr txBox="1">
            <a:spLocks noChangeArrowheads="1"/>
          </p:cNvSpPr>
          <p:nvPr/>
        </p:nvSpPr>
        <p:spPr bwMode="auto">
          <a:xfrm>
            <a:off x="823916" y="393139"/>
            <a:ext cx="2319324" cy="49859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sz="2200" dirty="0">
                <a:solidFill>
                  <a:schemeClr val="bg1"/>
                </a:solidFill>
                <a:latin typeface="Consolas" pitchFamily="49" charset="0"/>
                <a:ea typeface="黑体" pitchFamily="49" charset="-122"/>
                <a:cs typeface="Consolas" pitchFamily="49" charset="0"/>
              </a:rPr>
              <a:t> 2</a:t>
            </a:r>
            <a:r>
              <a:rPr kumimoji="1" lang="zh-CN" altLang="en-US" sz="2200" dirty="0">
                <a:solidFill>
                  <a:schemeClr val="bg1"/>
                </a:solidFill>
                <a:latin typeface="Consolas" pitchFamily="49" charset="0"/>
                <a:ea typeface="黑体" pitchFamily="49" charset="-122"/>
                <a:cs typeface="Consolas" pitchFamily="49" charset="0"/>
              </a:rPr>
              <a:t>、建立单链表</a:t>
            </a:r>
            <a:endParaRPr lang="zh-CN" altLang="en-US" sz="2200" dirty="0">
              <a:solidFill>
                <a:schemeClr val="bg1"/>
              </a:solidFill>
              <a:latin typeface="Consolas" pitchFamily="49" charset="0"/>
              <a:ea typeface="黑体" pitchFamily="49" charset="-122"/>
              <a:cs typeface="Consolas"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a:solidFill>
                  <a:srgbClr val="0000FF"/>
                </a:solidFill>
                <a:latin typeface="Consolas" pitchFamily="49" charset="0"/>
                <a:cs typeface="Consolas" pitchFamily="49" charset="0"/>
              </a:rPr>
              <a:t>a</a:t>
            </a:r>
            <a:r>
              <a:rPr lang="en-US" altLang="zh-CN" sz="2000" dirty="0">
                <a:solidFill>
                  <a:srgbClr val="0000FF"/>
                </a:solidFill>
                <a:latin typeface="Consolas" pitchFamily="49" charset="0"/>
                <a:cs typeface="Consolas" pitchFamily="49" charset="0"/>
              </a:rPr>
              <a:t>[</a:t>
            </a:r>
            <a:r>
              <a:rPr lang="en-US" altLang="zh-CN" sz="2000" dirty="0" err="1">
                <a:solidFill>
                  <a:srgbClr val="0000FF"/>
                </a:solidFill>
                <a:latin typeface="Consolas" pitchFamily="49" charset="0"/>
                <a:cs typeface="Consolas" pitchFamily="49" charset="0"/>
              </a:rPr>
              <a:t>0..</a:t>
            </a:r>
            <a:r>
              <a:rPr lang="en-US" altLang="zh-CN" sz="2000" i="1" dirty="0" err="1">
                <a:solidFill>
                  <a:srgbClr val="0000FF"/>
                </a:solidFill>
                <a:latin typeface="Consolas" pitchFamily="49" charset="0"/>
                <a:cs typeface="Consolas" pitchFamily="49" charset="0"/>
              </a:rPr>
              <a:t>n</a:t>
            </a:r>
            <a:r>
              <a:rPr lang="en-US" altLang="zh-CN" sz="2000" dirty="0">
                <a:solidFill>
                  <a:srgbClr val="0000FF"/>
                </a:solidFill>
                <a:latin typeface="Consolas" pitchFamily="49" charset="0"/>
                <a:ea typeface="+mj-ea"/>
                <a:cs typeface="Consolas" pitchFamily="49" charset="0"/>
              </a:rPr>
              <a:t>-</a:t>
            </a:r>
            <a:r>
              <a:rPr lang="en-US" altLang="zh-CN" sz="2000" dirty="0">
                <a:solidFill>
                  <a:srgbClr val="0000FF"/>
                </a:solidFill>
                <a:latin typeface="Consolas" pitchFamily="49" charset="0"/>
                <a:cs typeface="Consolas" pitchFamily="49" charset="0"/>
              </a:rPr>
              <a:t>1]</a:t>
            </a:r>
            <a:endParaRPr lang="zh-CN" altLang="en-US" sz="2000" dirty="0">
              <a:solidFill>
                <a:srgbClr val="0000FF"/>
              </a:solidFill>
              <a:latin typeface="Consolas" pitchFamily="49" charset="0"/>
              <a:cs typeface="Consolas"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Consolas" pitchFamily="49" charset="0"/>
                <a:ea typeface="楷体" pitchFamily="49" charset="-122"/>
                <a:cs typeface="Consolas" pitchFamily="49" charset="0"/>
              </a:rPr>
              <a:t>带头结点的</a:t>
            </a:r>
            <a:r>
              <a:rPr lang="zh-CN" altLang="en-US" sz="2000" dirty="0">
                <a:solidFill>
                  <a:srgbClr val="0000FF"/>
                </a:solidFill>
                <a:latin typeface="Consolas" pitchFamily="49" charset="0"/>
                <a:ea typeface="楷体" pitchFamily="49" charset="-122"/>
                <a:cs typeface="Consolas" pitchFamily="49" charset="0"/>
              </a:rPr>
              <a:t>单链表</a:t>
            </a:r>
            <a:r>
              <a:rPr lang="en-US" altLang="zh-CN" sz="2000" dirty="0">
                <a:solidFill>
                  <a:srgbClr val="0000FF"/>
                </a:solidFill>
                <a:latin typeface="Consolas" pitchFamily="49" charset="0"/>
                <a:ea typeface="楷体" pitchFamily="49" charset="-122"/>
                <a:cs typeface="Consolas" pitchFamily="49" charset="0"/>
              </a:rPr>
              <a:t>L</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a:latin typeface="仿宋" pitchFamily="49" charset="-122"/>
                <a:ea typeface="仿宋" pitchFamily="49" charset="-122"/>
                <a:cs typeface="Consolas" pitchFamily="49" charset="0"/>
              </a:rPr>
              <a:t>整体创建</a:t>
            </a:r>
          </a:p>
        </p:txBody>
      </p:sp>
      <p:sp>
        <p:nvSpPr>
          <p:cNvPr id="9" name="TextBox 8"/>
          <p:cNvSpPr txBox="1"/>
          <p:nvPr/>
        </p:nvSpPr>
        <p:spPr>
          <a:xfrm>
            <a:off x="785786" y="3714752"/>
            <a:ext cx="4572032"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000">
                <a:latin typeface="Consolas" pitchFamily="49" charset="0"/>
                <a:ea typeface="楷体" pitchFamily="49" charset="-122"/>
                <a:cs typeface="Consolas" pitchFamily="49" charset="0"/>
              </a:rPr>
              <a:t>建立单链表的常用方法有两种。</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678761" cy="144921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marL="457200" indent="-457200" algn="l">
              <a:lnSpc>
                <a:spcPts val="32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从一个空表开始，创建一个头结点。</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依次读取字符数组</a:t>
            </a:r>
            <a:r>
              <a:rPr kumimoji="1" lang="en-US" altLang="zh-CN" sz="2000" i="1" dirty="0">
                <a:solidFill>
                  <a:srgbClr val="0000FF"/>
                </a:solidFill>
                <a:latin typeface="Consolas" pitchFamily="49" charset="0"/>
                <a:ea typeface="仿宋" pitchFamily="49" charset="-122"/>
                <a:cs typeface="Consolas" pitchFamily="49" charset="0"/>
              </a:rPr>
              <a:t>a</a:t>
            </a:r>
            <a:r>
              <a:rPr kumimoji="1" lang="zh-CN" altLang="en-US" sz="2000" dirty="0">
                <a:solidFill>
                  <a:srgbClr val="0000FF"/>
                </a:solidFill>
                <a:latin typeface="Consolas" pitchFamily="49" charset="0"/>
                <a:ea typeface="仿宋" pitchFamily="49" charset="-122"/>
                <a:cs typeface="Consolas" pitchFamily="49" charset="0"/>
              </a:rPr>
              <a:t>中的元素，生成新结点</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2000" dirty="0">
                <a:solidFill>
                  <a:srgbClr val="0000FF"/>
                </a:solidFill>
                <a:latin typeface="Consolas" pitchFamily="49" charset="0"/>
                <a:ea typeface="仿宋" pitchFamily="49" charset="-122"/>
                <a:cs typeface="Consolas" pitchFamily="49" charset="0"/>
              </a:rPr>
              <a:t>将新结点插入到当前链表的表头上，直到结束为止。</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4" name="组合 23"/>
          <p:cNvGrpSpPr/>
          <p:nvPr/>
        </p:nvGrpSpPr>
        <p:grpSpPr>
          <a:xfrm>
            <a:off x="781027" y="2857496"/>
            <a:ext cx="7246961" cy="1512888"/>
            <a:chOff x="781027" y="2708275"/>
            <a:chExt cx="7246961"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19050">
              <a:solidFill>
                <a:srgbClr val="FF00FF"/>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277509" name="Rectangle 5"/>
            <p:cNvSpPr>
              <a:spLocks noChangeArrowheads="1"/>
            </p:cNvSpPr>
            <p:nvPr/>
          </p:nvSpPr>
          <p:spPr bwMode="auto">
            <a:xfrm>
              <a:off x="1330325" y="2997200"/>
              <a:ext cx="576263"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0" name="Rectangle 6"/>
            <p:cNvSpPr>
              <a:spLocks noChangeArrowheads="1"/>
            </p:cNvSpPr>
            <p:nvPr/>
          </p:nvSpPr>
          <p:spPr bwMode="auto">
            <a:xfrm>
              <a:off x="1906588" y="2997200"/>
              <a:ext cx="576262"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277513" name="Rectangle 9"/>
            <p:cNvSpPr>
              <a:spLocks noChangeArrowheads="1"/>
            </p:cNvSpPr>
            <p:nvPr/>
          </p:nvSpPr>
          <p:spPr bwMode="auto">
            <a:xfrm>
              <a:off x="3275013"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4" name="Rectangle 10"/>
            <p:cNvSpPr>
              <a:spLocks noChangeArrowheads="1"/>
            </p:cNvSpPr>
            <p:nvPr/>
          </p:nvSpPr>
          <p:spPr bwMode="auto">
            <a:xfrm>
              <a:off x="2693988" y="3009900"/>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18" name="Rectangle 14"/>
            <p:cNvSpPr>
              <a:spLocks noChangeArrowheads="1"/>
            </p:cNvSpPr>
            <p:nvPr/>
          </p:nvSpPr>
          <p:spPr bwMode="auto">
            <a:xfrm>
              <a:off x="5768975"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19" name="Rectangle 15"/>
            <p:cNvSpPr>
              <a:spLocks noChangeArrowheads="1"/>
            </p:cNvSpPr>
            <p:nvPr/>
          </p:nvSpPr>
          <p:spPr bwMode="auto">
            <a:xfrm>
              <a:off x="5187950" y="29972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1</a:t>
              </a: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277521" name="Rectangle 17"/>
            <p:cNvSpPr>
              <a:spLocks noChangeArrowheads="1"/>
            </p:cNvSpPr>
            <p:nvPr/>
          </p:nvSpPr>
          <p:spPr bwMode="auto">
            <a:xfrm>
              <a:off x="7312025"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77522" name="Rectangle 18"/>
            <p:cNvSpPr>
              <a:spLocks noChangeArrowheads="1"/>
            </p:cNvSpPr>
            <p:nvPr/>
          </p:nvSpPr>
          <p:spPr bwMode="auto">
            <a:xfrm>
              <a:off x="6731000" y="3429000"/>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77524" name="Text Box 20"/>
            <p:cNvSpPr txBox="1">
              <a:spLocks noChangeArrowheads="1"/>
            </p:cNvSpPr>
            <p:nvPr/>
          </p:nvSpPr>
          <p:spPr bwMode="auto">
            <a:xfrm>
              <a:off x="6877049" y="2708275"/>
              <a:ext cx="409595" cy="396875"/>
            </a:xfrm>
            <a:prstGeom prst="rect">
              <a:avLst/>
            </a:prstGeom>
            <a:noFill/>
            <a:ln w="9525">
              <a:noFill/>
              <a:miter lim="800000"/>
              <a:headEnd/>
              <a:tailEnd/>
            </a:ln>
            <a:effectLst/>
          </p:spPr>
          <p:txBody>
            <a:bodyPr wrap="square">
              <a:spAutoFit/>
            </a:bodyPr>
            <a:lstStyle/>
            <a:p>
              <a:pPr algn="l">
                <a:spcBef>
                  <a:spcPct val="50000"/>
                </a:spcBef>
              </a:pPr>
              <a:r>
                <a:rPr lang="en-US" altLang="zh-CN" sz="2000" i="1" dirty="0">
                  <a:latin typeface="Consolas" pitchFamily="49" charset="0"/>
                  <a:cs typeface="Consolas" pitchFamily="49" charset="0"/>
                </a:rPr>
                <a:t>s</a:t>
              </a:r>
            </a:p>
          </p:txBody>
        </p:sp>
        <p:sp>
          <p:nvSpPr>
            <p:cNvPr id="277525" name="Line 21"/>
            <p:cNvSpPr>
              <a:spLocks noChangeShapeType="1"/>
            </p:cNvSpPr>
            <p:nvPr/>
          </p:nvSpPr>
          <p:spPr bwMode="auto">
            <a:xfrm flipV="1">
              <a:off x="2576513" y="3429000"/>
              <a:ext cx="0" cy="503238"/>
            </a:xfrm>
            <a:prstGeom prst="line">
              <a:avLst/>
            </a:prstGeom>
            <a:noFill/>
            <a:ln w="28575">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77527" name="Line 23"/>
            <p:cNvSpPr>
              <a:spLocks noChangeShapeType="1"/>
            </p:cNvSpPr>
            <p:nvPr/>
          </p:nvSpPr>
          <p:spPr bwMode="auto">
            <a:xfrm>
              <a:off x="2576513" y="3932238"/>
              <a:ext cx="4103687" cy="0"/>
            </a:xfrm>
            <a:prstGeom prst="line">
              <a:avLst/>
            </a:prstGeom>
            <a:noFill/>
            <a:ln w="28575">
              <a:solidFill>
                <a:srgbClr val="FF00FF"/>
              </a:solidFill>
              <a:miter lim="800000"/>
              <a:headEnd/>
              <a:tailEnd/>
            </a:ln>
            <a:effectLst/>
          </p:spPr>
          <p:txBody>
            <a:bodyPr wrap="none"/>
            <a:lstStyle/>
            <a:p>
              <a:endParaRPr lang="zh-CN" altLang="en-US">
                <a:latin typeface="Consolas" pitchFamily="49" charset="0"/>
                <a:cs typeface="Consolas" pitchFamily="49" charset="0"/>
              </a:endParaRPr>
            </a:p>
          </p:txBody>
        </p:sp>
      </p:grpSp>
      <p:sp>
        <p:nvSpPr>
          <p:cNvPr id="277528" name="Text Box 24"/>
          <p:cNvSpPr txBox="1">
            <a:spLocks noChangeArrowheads="1"/>
          </p:cNvSpPr>
          <p:nvPr/>
        </p:nvSpPr>
        <p:spPr bwMode="auto">
          <a:xfrm>
            <a:off x="395288" y="404813"/>
            <a:ext cx="2533638" cy="4308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sz="2200" dirty="0">
                <a:solidFill>
                  <a:srgbClr val="FF3300"/>
                </a:solidFill>
                <a:latin typeface="Consolas" pitchFamily="49" charset="0"/>
                <a:ea typeface="微软雅黑" pitchFamily="34" charset="-122"/>
                <a:cs typeface="Consolas" pitchFamily="49" charset="0"/>
              </a:rPr>
              <a:t>（</a:t>
            </a:r>
            <a:r>
              <a:rPr kumimoji="1" lang="en-US" altLang="zh-CN" sz="2200" dirty="0">
                <a:solidFill>
                  <a:srgbClr val="FF3300"/>
                </a:solidFill>
                <a:latin typeface="Consolas" pitchFamily="49" charset="0"/>
                <a:ea typeface="微软雅黑" pitchFamily="34" charset="-122"/>
                <a:cs typeface="Consolas" pitchFamily="49" charset="0"/>
              </a:rPr>
              <a:t>1</a:t>
            </a:r>
            <a:r>
              <a:rPr kumimoji="1" lang="zh-CN" altLang="en-US" sz="2200" dirty="0">
                <a:solidFill>
                  <a:srgbClr val="FF3300"/>
                </a:solidFill>
                <a:latin typeface="Consolas" pitchFamily="49" charset="0"/>
                <a:ea typeface="微软雅黑" pitchFamily="34" charset="-122"/>
                <a:cs typeface="Consolas" pitchFamily="49" charset="0"/>
              </a:rPr>
              <a:t>）头插法建表</a:t>
            </a:r>
            <a:endParaRPr lang="zh-CN" altLang="en-US" sz="2200" dirty="0">
              <a:latin typeface="Consolas" pitchFamily="49" charset="0"/>
              <a:ea typeface="微软雅黑" pitchFamily="34" charset="-122"/>
              <a:cs typeface="Consolas" pitchFamily="49" charset="0"/>
            </a:endParaRPr>
          </a:p>
        </p:txBody>
      </p:sp>
      <p:sp>
        <p:nvSpPr>
          <p:cNvPr id="277529" name="Text Box 25"/>
          <p:cNvSpPr txBox="1">
            <a:spLocks noChangeArrowheads="1"/>
          </p:cNvSpPr>
          <p:nvPr/>
        </p:nvSpPr>
        <p:spPr bwMode="auto">
          <a:xfrm>
            <a:off x="1428728" y="4786322"/>
            <a:ext cx="6192838" cy="40011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000" dirty="0">
                <a:solidFill>
                  <a:srgbClr val="FF0000"/>
                </a:solidFill>
                <a:latin typeface="Consolas" pitchFamily="49" charset="0"/>
                <a:ea typeface="华文中宋" pitchFamily="2" charset="-122"/>
                <a:cs typeface="Consolas" pitchFamily="49" charset="0"/>
              </a:rPr>
              <a:t>注意：</a:t>
            </a:r>
            <a:r>
              <a:rPr lang="zh-CN" altLang="en-US" sz="2000" dirty="0">
                <a:latin typeface="Consolas" pitchFamily="49" charset="0"/>
                <a:ea typeface="华文中宋" pitchFamily="2" charset="-122"/>
                <a:cs typeface="Consolas" pitchFamily="49" charset="0"/>
              </a:rPr>
              <a:t>链表的结点顺序与逻辑次序</a:t>
            </a:r>
            <a:r>
              <a:rPr lang="zh-CN" altLang="en-US" sz="2000" dirty="0">
                <a:solidFill>
                  <a:srgbClr val="FF00FF"/>
                </a:solidFill>
                <a:latin typeface="Consolas" pitchFamily="49" charset="0"/>
                <a:ea typeface="华文中宋" pitchFamily="2" charset="-122"/>
                <a:cs typeface="Consolas" pitchFamily="49" charset="0"/>
              </a:rPr>
              <a:t>相反</a:t>
            </a:r>
            <a:r>
              <a:rPr lang="zh-CN" altLang="en-US" sz="2000" dirty="0">
                <a:latin typeface="Consolas" pitchFamily="49" charset="0"/>
                <a:ea typeface="华文中宋" pitchFamily="2"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203922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a:lnSpc>
                <a:spcPts val="2500"/>
              </a:lnSpc>
            </a:pPr>
            <a:r>
              <a:rPr kumimoji="1" lang="en-US" altLang="zh-CN" sz="1800">
                <a:solidFill>
                  <a:srgbClr val="0000FF"/>
                </a:solidFill>
                <a:latin typeface="Consolas" pitchFamily="49" charset="0"/>
                <a:ea typeface="仿宋" pitchFamily="49" charset="-122"/>
                <a:cs typeface="Consolas" pitchFamily="49" charset="0"/>
              </a:rPr>
              <a:t>void</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CreateListF</a:t>
            </a:r>
            <a:r>
              <a:rPr kumimoji="1" lang="en-US" altLang="zh-CN" sz="1800">
                <a:solidFill>
                  <a:srgbClr val="0000FF"/>
                </a:solidFill>
                <a:latin typeface="Consolas" pitchFamily="49" charset="0"/>
                <a:ea typeface="仿宋" pitchFamily="49" charset="-122"/>
                <a:cs typeface="Consolas" pitchFamily="49" charset="0"/>
              </a:rPr>
              <a:t>(LinkNode *&amp;L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ElemType a[]</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n)</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LinkNode </a:t>
            </a:r>
            <a:r>
              <a:rPr kumimoji="1" lang="en-US" altLang="zh-CN" sz="1800" dirty="0">
                <a:solidFill>
                  <a:srgbClr val="0000FF"/>
                </a:solidFill>
                <a:latin typeface="Consolas" pitchFamily="49" charset="0"/>
                <a:ea typeface="仿宋" pitchFamily="49" charset="-122"/>
                <a:cs typeface="Consolas" pitchFamily="49" charset="0"/>
              </a:rPr>
              <a:t>*s;</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L=(LinkNode *)malloc(sizeof(LinkNode));</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500"/>
              </a:lnSpc>
            </a:pP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L-</a:t>
            </a:r>
            <a:r>
              <a:rPr kumimoji="1" lang="en-US" altLang="zh-CN" sz="1800" dirty="0">
                <a:solidFill>
                  <a:srgbClr val="FF00FF"/>
                </a:solidFill>
                <a:latin typeface="Consolas" pitchFamily="49" charset="0"/>
                <a:ea typeface="仿宋" pitchFamily="49" charset="-122"/>
                <a:cs typeface="Consolas" pitchFamily="49" charset="0"/>
              </a:rPr>
              <a:t>&gt;next=NULL</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创建头结点，其</a:t>
            </a:r>
            <a:r>
              <a:rPr kumimoji="1" lang="en-US" altLang="zh-CN" sz="1800" dirty="0">
                <a:solidFill>
                  <a:srgbClr val="00B0F0"/>
                </a:solidFill>
                <a:latin typeface="Consolas" pitchFamily="49" charset="0"/>
                <a:ea typeface="仿宋" pitchFamily="49" charset="-122"/>
                <a:cs typeface="Consolas" pitchFamily="49" charset="0"/>
              </a:rPr>
              <a:t>next</a:t>
            </a:r>
            <a:r>
              <a:rPr kumimoji="1" lang="zh-CN" altLang="en-US" sz="1800" dirty="0">
                <a:solidFill>
                  <a:srgbClr val="00B0F0"/>
                </a:solidFill>
                <a:latin typeface="Consolas" pitchFamily="49" charset="0"/>
                <a:ea typeface="仿宋" pitchFamily="49" charset="-122"/>
                <a:cs typeface="Consolas" pitchFamily="49" charset="0"/>
              </a:rPr>
              <a:t>域置为</a:t>
            </a:r>
            <a:r>
              <a:rPr kumimoji="1" lang="en-US" altLang="zh-CN" sz="1800" dirty="0">
                <a:solidFill>
                  <a:srgbClr val="00B0F0"/>
                </a:solidFill>
                <a:latin typeface="Consolas" pitchFamily="49" charset="0"/>
                <a:ea typeface="仿宋" pitchFamily="49" charset="-122"/>
                <a:cs typeface="Consolas" pitchFamily="49" charset="0"/>
              </a:rPr>
              <a:t>NULL</a:t>
            </a:r>
          </a:p>
        </p:txBody>
      </p:sp>
      <p:sp>
        <p:nvSpPr>
          <p:cNvPr id="3" name="TextBox 2"/>
          <p:cNvSpPr txBox="1"/>
          <p:nvPr/>
        </p:nvSpPr>
        <p:spPr>
          <a:xfrm>
            <a:off x="357158" y="357166"/>
            <a:ext cx="5143536" cy="400110"/>
          </a:xfrm>
          <a:prstGeom prst="rect">
            <a:avLst/>
          </a:prstGeom>
          <a:noFill/>
        </p:spPr>
        <p:txBody>
          <a:bodyPr wrap="square" rtlCol="0">
            <a:spAutoFit/>
          </a:bodyPr>
          <a:lstStyle/>
          <a:p>
            <a:pPr algn="l"/>
            <a:r>
              <a:rPr kumimoji="1" lang="zh-CN" altLang="en-US" sz="2000" dirty="0">
                <a:latin typeface="楷体" pitchFamily="49" charset="-122"/>
                <a:ea typeface="楷体" pitchFamily="49" charset="-122"/>
              </a:rPr>
              <a:t>头插法建表算法如下：</a:t>
            </a:r>
            <a:endParaRPr lang="zh-CN" altLang="en-US" sz="2000" dirty="0"/>
          </a:p>
        </p:txBody>
      </p:sp>
      <p:grpSp>
        <p:nvGrpSpPr>
          <p:cNvPr id="9" name="组合 8"/>
          <p:cNvGrpSpPr/>
          <p:nvPr/>
        </p:nvGrpSpPr>
        <p:grpSpPr>
          <a:xfrm>
            <a:off x="1995473" y="3286124"/>
            <a:ext cx="1719271" cy="1285884"/>
            <a:chOff x="1995473" y="3000372"/>
            <a:chExt cx="1719271" cy="1285884"/>
          </a:xfrm>
        </p:grpSpPr>
        <p:sp>
          <p:nvSpPr>
            <p:cNvPr id="4" name="Rectangle 5"/>
            <p:cNvSpPr>
              <a:spLocks noChangeArrowheads="1"/>
            </p:cNvSpPr>
            <p:nvPr/>
          </p:nvSpPr>
          <p:spPr bwMode="auto">
            <a:xfrm>
              <a:off x="2562219" y="3925893"/>
              <a:ext cx="57626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rgbClr val="0000FF"/>
                  </a:solidFill>
                  <a:latin typeface="Times New Roman" pitchFamily="18" charset="0"/>
                  <a:cs typeface="Times New Roman" pitchFamily="18" charset="0"/>
                </a:rPr>
                <a:t>∧</a:t>
              </a: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7" name="Text Box 8"/>
            <p:cNvSpPr txBox="1">
              <a:spLocks noChangeArrowheads="1"/>
            </p:cNvSpPr>
            <p:nvPr/>
          </p:nvSpPr>
          <p:spPr bwMode="auto">
            <a:xfrm>
              <a:off x="1995473" y="378143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586945"/>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for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=0;i&lt;</a:t>
            </a:r>
            <a:r>
              <a:rPr kumimoji="1" lang="en-US" altLang="zh-CN" sz="1800" dirty="0" err="1">
                <a:solidFill>
                  <a:srgbClr val="0000FF"/>
                </a:solidFill>
                <a:latin typeface="Consolas" pitchFamily="49" charset="0"/>
                <a:ea typeface="仿宋" pitchFamily="49" charset="-122"/>
                <a:cs typeface="Consolas" pitchFamily="49" charset="0"/>
              </a:rPr>
              <a:t>n;i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循环建立数据结点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s=(</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*)malloc(</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s-&gt;data=a[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创建数据结点</a:t>
            </a:r>
            <a:r>
              <a:rPr kumimoji="1" lang="en-US" altLang="zh-CN" sz="1800" dirty="0">
                <a:solidFill>
                  <a:srgbClr val="00B0F0"/>
                </a:solidFill>
                <a:latin typeface="Consolas" pitchFamily="49" charset="0"/>
                <a:ea typeface="仿宋" pitchFamily="49" charset="-122"/>
                <a:cs typeface="Consolas" pitchFamily="49" charset="0"/>
              </a:rPr>
              <a:t>s</a:t>
            </a:r>
          </a:p>
          <a:p>
            <a:pPr algn="l">
              <a:lnSpc>
                <a:spcPts val="2500"/>
              </a:lnSpc>
            </a:pP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s-&gt;next=L-&gt;next;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s</a:t>
            </a:r>
            <a:r>
              <a:rPr kumimoji="1" lang="zh-CN" altLang="en-US" sz="1800" dirty="0">
                <a:solidFill>
                  <a:srgbClr val="00B0F0"/>
                </a:solidFill>
                <a:latin typeface="Consolas" pitchFamily="49" charset="0"/>
                <a:ea typeface="仿宋" pitchFamily="49" charset="-122"/>
                <a:cs typeface="Consolas" pitchFamily="49" charset="0"/>
              </a:rPr>
              <a:t>插在原开始结点之前，头结点之后</a:t>
            </a:r>
          </a:p>
          <a:p>
            <a:pPr algn="l">
              <a:lnSpc>
                <a:spcPts val="2500"/>
              </a:lnSpc>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L-&gt;next=s;</a:t>
            </a:r>
          </a:p>
          <a:p>
            <a:pPr algn="l">
              <a:lnSpc>
                <a:spcPts val="2500"/>
              </a:lnSpc>
            </a:pP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6" name="组合 25"/>
          <p:cNvGrpSpPr/>
          <p:nvPr/>
        </p:nvGrpSpPr>
        <p:grpSpPr>
          <a:xfrm>
            <a:off x="638151" y="3133365"/>
            <a:ext cx="7291435" cy="2224461"/>
            <a:chOff x="626987" y="2643182"/>
            <a:chExt cx="7291435" cy="2224461"/>
          </a:xfrm>
        </p:grpSpPr>
        <p:sp>
          <p:nvSpPr>
            <p:cNvPr id="4" name="Oval 22"/>
            <p:cNvSpPr>
              <a:spLocks noChangeArrowheads="1"/>
            </p:cNvSpPr>
            <p:nvPr/>
          </p:nvSpPr>
          <p:spPr bwMode="auto">
            <a:xfrm>
              <a:off x="6407122" y="2922738"/>
              <a:ext cx="1511300" cy="1512888"/>
            </a:xfrm>
            <a:prstGeom prst="ellipse">
              <a:avLst/>
            </a:prstGeom>
            <a:solidFill>
              <a:schemeClr val="accent1">
                <a:alpha val="0"/>
              </a:schemeClr>
            </a:solidFill>
            <a:ln w="19050">
              <a:solidFill>
                <a:srgbClr val="FF00FF"/>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5" name="Rectangle 5"/>
            <p:cNvSpPr>
              <a:spLocks noChangeArrowheads="1"/>
            </p:cNvSpPr>
            <p:nvPr/>
          </p:nvSpPr>
          <p:spPr bwMode="auto">
            <a:xfrm>
              <a:off x="1220759" y="3211663"/>
              <a:ext cx="57626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6" name="Rectangle 6"/>
            <p:cNvSpPr>
              <a:spLocks noChangeArrowheads="1"/>
            </p:cNvSpPr>
            <p:nvPr/>
          </p:nvSpPr>
          <p:spPr bwMode="auto">
            <a:xfrm>
              <a:off x="1797022" y="3211663"/>
              <a:ext cx="576262"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Line 7"/>
            <p:cNvSpPr>
              <a:spLocks noChangeShapeType="1"/>
            </p:cNvSpPr>
            <p:nvPr/>
          </p:nvSpPr>
          <p:spPr bwMode="auto">
            <a:xfrm>
              <a:off x="931834" y="33545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8" name="Text Box 8"/>
            <p:cNvSpPr txBox="1">
              <a:spLocks noChangeArrowheads="1"/>
            </p:cNvSpPr>
            <p:nvPr/>
          </p:nvSpPr>
          <p:spPr bwMode="auto">
            <a:xfrm>
              <a:off x="626987" y="3067201"/>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dirty="0">
                  <a:latin typeface="Consolas" pitchFamily="49" charset="0"/>
                  <a:cs typeface="Consolas" pitchFamily="49" charset="0"/>
                </a:rPr>
                <a:t>L</a:t>
              </a:r>
            </a:p>
          </p:txBody>
        </p:sp>
        <p:sp>
          <p:nvSpPr>
            <p:cNvPr id="9" name="Rectangle 9"/>
            <p:cNvSpPr>
              <a:spLocks noChangeArrowheads="1"/>
            </p:cNvSpPr>
            <p:nvPr/>
          </p:nvSpPr>
          <p:spPr bwMode="auto">
            <a:xfrm>
              <a:off x="3165447"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0" name="Rectangle 10"/>
            <p:cNvSpPr>
              <a:spLocks noChangeArrowheads="1"/>
            </p:cNvSpPr>
            <p:nvPr/>
          </p:nvSpPr>
          <p:spPr bwMode="auto">
            <a:xfrm>
              <a:off x="2584422" y="3224363"/>
              <a:ext cx="5762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1" name="Line 11"/>
            <p:cNvSpPr>
              <a:spLocks noChangeShapeType="1"/>
            </p:cNvSpPr>
            <p:nvPr/>
          </p:nvSpPr>
          <p:spPr bwMode="auto">
            <a:xfrm>
              <a:off x="2252634" y="34053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 name="Line 12"/>
            <p:cNvSpPr>
              <a:spLocks noChangeShapeType="1"/>
            </p:cNvSpPr>
            <p:nvPr/>
          </p:nvSpPr>
          <p:spPr bwMode="auto">
            <a:xfrm>
              <a:off x="4748184" y="33926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Line 13"/>
            <p:cNvSpPr>
              <a:spLocks noChangeShapeType="1"/>
            </p:cNvSpPr>
            <p:nvPr/>
          </p:nvSpPr>
          <p:spPr bwMode="auto">
            <a:xfrm>
              <a:off x="3646459" y="3405338"/>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Rectangle 14"/>
            <p:cNvSpPr>
              <a:spLocks noChangeArrowheads="1"/>
            </p:cNvSpPr>
            <p:nvPr/>
          </p:nvSpPr>
          <p:spPr bwMode="auto">
            <a:xfrm>
              <a:off x="5659409"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5" name="Rectangle 15"/>
            <p:cNvSpPr>
              <a:spLocks noChangeArrowheads="1"/>
            </p:cNvSpPr>
            <p:nvPr/>
          </p:nvSpPr>
          <p:spPr bwMode="auto">
            <a:xfrm>
              <a:off x="5078384" y="32116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baseline="-25000">
                  <a:solidFill>
                    <a:srgbClr val="0000FF"/>
                  </a:solidFill>
                  <a:latin typeface="Consolas" pitchFamily="49" charset="0"/>
                  <a:cs typeface="Consolas" pitchFamily="49" charset="0"/>
                </a:rPr>
                <a:t>1</a:t>
              </a:r>
            </a:p>
          </p:txBody>
        </p:sp>
        <p:sp>
          <p:nvSpPr>
            <p:cNvPr id="16" name="Text Box 16"/>
            <p:cNvSpPr txBox="1">
              <a:spLocks noChangeArrowheads="1"/>
            </p:cNvSpPr>
            <p:nvPr/>
          </p:nvSpPr>
          <p:spPr bwMode="auto">
            <a:xfrm>
              <a:off x="4067147" y="3071963"/>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7" name="Rectangle 17"/>
            <p:cNvSpPr>
              <a:spLocks noChangeArrowheads="1"/>
            </p:cNvSpPr>
            <p:nvPr/>
          </p:nvSpPr>
          <p:spPr bwMode="auto">
            <a:xfrm>
              <a:off x="7202459"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8" name="Rectangle 18"/>
            <p:cNvSpPr>
              <a:spLocks noChangeArrowheads="1"/>
            </p:cNvSpPr>
            <p:nvPr/>
          </p:nvSpPr>
          <p:spPr bwMode="auto">
            <a:xfrm>
              <a:off x="6621434" y="3643463"/>
              <a:ext cx="5762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p>
          </p:txBody>
        </p:sp>
        <p:sp>
          <p:nvSpPr>
            <p:cNvPr id="19" name="Line 19"/>
            <p:cNvSpPr>
              <a:spLocks noChangeShapeType="1"/>
            </p:cNvSpPr>
            <p:nvPr/>
          </p:nvSpPr>
          <p:spPr bwMode="auto">
            <a:xfrm>
              <a:off x="6910359" y="3283101"/>
              <a:ext cx="0" cy="360362"/>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0" name="Text Box 20"/>
            <p:cNvSpPr txBox="1">
              <a:spLocks noChangeArrowheads="1"/>
            </p:cNvSpPr>
            <p:nvPr/>
          </p:nvSpPr>
          <p:spPr bwMode="auto">
            <a:xfrm>
              <a:off x="6775414" y="2922738"/>
              <a:ext cx="436559" cy="396875"/>
            </a:xfrm>
            <a:prstGeom prst="rect">
              <a:avLst/>
            </a:prstGeom>
            <a:noFill/>
            <a:ln w="9525">
              <a:noFill/>
              <a:miter lim="800000"/>
              <a:headEnd/>
              <a:tailEnd/>
            </a:ln>
            <a:effectLst/>
          </p:spPr>
          <p:txBody>
            <a:bodyPr wrap="square">
              <a:spAutoFit/>
            </a:bodyPr>
            <a:lstStyle/>
            <a:p>
              <a:pPr algn="l">
                <a:spcBef>
                  <a:spcPct val="50000"/>
                </a:spcBef>
              </a:pPr>
              <a:r>
                <a:rPr lang="en-US" altLang="zh-CN" sz="2000" i="1" dirty="0">
                  <a:latin typeface="Consolas" pitchFamily="49" charset="0"/>
                  <a:cs typeface="Consolas" pitchFamily="49" charset="0"/>
                </a:rPr>
                <a:t>s</a:t>
              </a:r>
            </a:p>
          </p:txBody>
        </p:sp>
        <p:sp>
          <p:nvSpPr>
            <p:cNvPr id="21" name="Line 21"/>
            <p:cNvSpPr>
              <a:spLocks noChangeShapeType="1"/>
            </p:cNvSpPr>
            <p:nvPr/>
          </p:nvSpPr>
          <p:spPr bwMode="auto">
            <a:xfrm flipV="1">
              <a:off x="2456787" y="3643463"/>
              <a:ext cx="0" cy="503238"/>
            </a:xfrm>
            <a:prstGeom prst="line">
              <a:avLst/>
            </a:prstGeom>
            <a:noFill/>
            <a:ln w="28575">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2" name="Line 23"/>
            <p:cNvSpPr>
              <a:spLocks noChangeShapeType="1"/>
            </p:cNvSpPr>
            <p:nvPr/>
          </p:nvSpPr>
          <p:spPr bwMode="auto">
            <a:xfrm>
              <a:off x="2456787" y="4146701"/>
              <a:ext cx="4103687" cy="0"/>
            </a:xfrm>
            <a:prstGeom prst="line">
              <a:avLst/>
            </a:prstGeom>
            <a:noFill/>
            <a:ln w="28575">
              <a:solidFill>
                <a:srgbClr val="FF00FF"/>
              </a:solidFill>
              <a:miter lim="800000"/>
              <a:headEnd/>
              <a:tailEnd/>
            </a:ln>
            <a:effectLst/>
          </p:spPr>
          <p:txBody>
            <a:bodyPr wrap="none"/>
            <a:lstStyle/>
            <a:p>
              <a:endParaRPr lang="zh-CN" altLang="en-US">
                <a:latin typeface="Consolas" pitchFamily="49" charset="0"/>
                <a:cs typeface="Consolas"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a:latin typeface="Consolas" pitchFamily="49" charset="0"/>
                  <a:cs typeface="Consolas" pitchFamily="49" charset="0"/>
                </a:rPr>
                <a:t>s</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&gt;next=L</a:t>
              </a:r>
              <a:r>
                <a:rPr lang="en-US" altLang="zh-CN" sz="1800" dirty="0">
                  <a:latin typeface="Consolas" pitchFamily="49" charset="0"/>
                  <a:ea typeface="+mj-ea"/>
                  <a:cs typeface="Consolas" pitchFamily="49" charset="0"/>
                </a:rPr>
                <a:t>-</a:t>
              </a:r>
              <a:r>
                <a:rPr lang="en-US" altLang="zh-CN" sz="1800" dirty="0">
                  <a:latin typeface="Consolas" pitchFamily="49" charset="0"/>
                  <a:cs typeface="Consolas" pitchFamily="49" charset="0"/>
                </a:rPr>
                <a:t>&gt;next;</a:t>
              </a:r>
            </a:p>
            <a:p>
              <a:pPr algn="l"/>
              <a:r>
                <a:rPr lang="en-US" altLang="zh-CN" sz="1800" dirty="0">
                  <a:latin typeface="Consolas" pitchFamily="49" charset="0"/>
                  <a:cs typeface="Consolas" pitchFamily="49" charset="0"/>
                </a:rPr>
                <a:t>L</a:t>
              </a:r>
              <a:r>
                <a:rPr lang="en-US" altLang="zh-CN" sz="1800" dirty="0">
                  <a:latin typeface="Consolas" pitchFamily="49" charset="0"/>
                  <a:ea typeface="+mn-ea"/>
                  <a:cs typeface="Consolas" pitchFamily="49" charset="0"/>
                </a:rPr>
                <a:t>-</a:t>
              </a:r>
              <a:r>
                <a:rPr lang="en-US" altLang="zh-CN" sz="1800" dirty="0">
                  <a:latin typeface="Consolas" pitchFamily="49" charset="0"/>
                  <a:cs typeface="Consolas" pitchFamily="49" charset="0"/>
                </a:rPr>
                <a:t>&gt;next=s;</a:t>
              </a:r>
              <a:endParaRPr lang="zh-CN" altLang="en-US" sz="1800" dirty="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852465" y="2926675"/>
            <a:ext cx="7350121" cy="1512887"/>
            <a:chOff x="722341" y="2500306"/>
            <a:chExt cx="7350121"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28575">
              <a:solidFill>
                <a:srgbClr val="FF00FF"/>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32771" name="Rectangle 3"/>
            <p:cNvSpPr>
              <a:spLocks noChangeArrowheads="1"/>
            </p:cNvSpPr>
            <p:nvPr/>
          </p:nvSpPr>
          <p:spPr bwMode="auto">
            <a:xfrm>
              <a:off x="1304949" y="2789231"/>
              <a:ext cx="5762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772" name="Rectangle 4"/>
            <p:cNvSpPr>
              <a:spLocks noChangeArrowheads="1"/>
            </p:cNvSpPr>
            <p:nvPr/>
          </p:nvSpPr>
          <p:spPr bwMode="auto">
            <a:xfrm>
              <a:off x="1881212" y="2789231"/>
              <a:ext cx="5762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74" name="Text Box 6"/>
            <p:cNvSpPr txBox="1">
              <a:spLocks noChangeArrowheads="1"/>
            </p:cNvSpPr>
            <p:nvPr/>
          </p:nvSpPr>
          <p:spPr bwMode="auto">
            <a:xfrm>
              <a:off x="722341" y="2644768"/>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32775" name="Rectangle 7"/>
            <p:cNvSpPr>
              <a:spLocks noChangeArrowheads="1"/>
            </p:cNvSpPr>
            <p:nvPr/>
          </p:nvSpPr>
          <p:spPr bwMode="auto">
            <a:xfrm>
              <a:off x="3249637"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776" name="Rectangle 8"/>
            <p:cNvSpPr>
              <a:spLocks noChangeArrowheads="1"/>
            </p:cNvSpPr>
            <p:nvPr/>
          </p:nvSpPr>
          <p:spPr bwMode="auto">
            <a:xfrm>
              <a:off x="2668612" y="2801931"/>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baseline="-25000" dirty="0" err="1">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80" name="Rectangle 12"/>
            <p:cNvSpPr>
              <a:spLocks noChangeArrowheads="1"/>
            </p:cNvSpPr>
            <p:nvPr/>
          </p:nvSpPr>
          <p:spPr bwMode="auto">
            <a:xfrm>
              <a:off x="5743599"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781" name="Rectangle 13"/>
            <p:cNvSpPr>
              <a:spLocks noChangeArrowheads="1"/>
            </p:cNvSpPr>
            <p:nvPr/>
          </p:nvSpPr>
          <p:spPr bwMode="auto">
            <a:xfrm>
              <a:off x="5162574" y="27892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j</a:t>
              </a:r>
              <a:endParaRPr lang="en-US" altLang="zh-CN" sz="2000" i="1" baseline="-25000" dirty="0">
                <a:solidFill>
                  <a:srgbClr val="0000FF"/>
                </a:solidFill>
                <a:latin typeface="Consolas" pitchFamily="49" charset="0"/>
                <a:cs typeface="Consolas" pitchFamily="49"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32783" name="Rectangle 15"/>
            <p:cNvSpPr>
              <a:spLocks noChangeArrowheads="1"/>
            </p:cNvSpPr>
            <p:nvPr/>
          </p:nvSpPr>
          <p:spPr bwMode="auto">
            <a:xfrm>
              <a:off x="7286649"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2784" name="Rectangle 16"/>
            <p:cNvSpPr>
              <a:spLocks noChangeArrowheads="1"/>
            </p:cNvSpPr>
            <p:nvPr/>
          </p:nvSpPr>
          <p:spPr bwMode="auto">
            <a:xfrm>
              <a:off x="6705624" y="3221031"/>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32787" name="Text Box 19"/>
            <p:cNvSpPr txBox="1">
              <a:spLocks noChangeArrowheads="1"/>
            </p:cNvSpPr>
            <p:nvPr/>
          </p:nvSpPr>
          <p:spPr bwMode="auto">
            <a:xfrm>
              <a:off x="6867597" y="2513998"/>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ea typeface="+mj-ea"/>
                  <a:cs typeface="Consolas" pitchFamily="49" charset="0"/>
                </a:rPr>
                <a:t>s</a:t>
              </a:r>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r</a:t>
              </a:r>
            </a:p>
          </p:txBody>
        </p:sp>
        <p:sp>
          <p:nvSpPr>
            <p:cNvPr id="32789" name="Freeform 21"/>
            <p:cNvSpPr>
              <a:spLocks/>
            </p:cNvSpPr>
            <p:nvPr/>
          </p:nvSpPr>
          <p:spPr bwMode="auto">
            <a:xfrm>
              <a:off x="6370702" y="3216945"/>
              <a:ext cx="388897" cy="651786"/>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grpSp>
      <p:sp>
        <p:nvSpPr>
          <p:cNvPr id="32792" name="Text Box 24"/>
          <p:cNvSpPr txBox="1">
            <a:spLocks noChangeArrowheads="1"/>
          </p:cNvSpPr>
          <p:nvPr/>
        </p:nvSpPr>
        <p:spPr bwMode="auto">
          <a:xfrm>
            <a:off x="468313" y="285728"/>
            <a:ext cx="2460614" cy="4308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sz="2200" dirty="0">
                <a:latin typeface="微软雅黑" pitchFamily="34" charset="-122"/>
                <a:ea typeface="微软雅黑" pitchFamily="34" charset="-122"/>
                <a:cs typeface="Times New Roman" pitchFamily="18" charset="0"/>
              </a:rPr>
              <a:t> </a:t>
            </a:r>
            <a:r>
              <a:rPr kumimoji="1" lang="zh-CN" altLang="en-US" sz="2200" dirty="0">
                <a:solidFill>
                  <a:srgbClr val="FF3300"/>
                </a:solidFill>
                <a:latin typeface="微软雅黑" pitchFamily="34" charset="-122"/>
                <a:ea typeface="微软雅黑" pitchFamily="34" charset="-122"/>
                <a:cs typeface="Times New Roman" pitchFamily="18" charset="0"/>
              </a:rPr>
              <a:t>（</a:t>
            </a:r>
            <a:r>
              <a:rPr kumimoji="1" lang="en-US" altLang="zh-CN" sz="2200" dirty="0">
                <a:solidFill>
                  <a:srgbClr val="FF3300"/>
                </a:solidFill>
                <a:latin typeface="微软雅黑" pitchFamily="34" charset="-122"/>
                <a:ea typeface="微软雅黑" pitchFamily="34" charset="-122"/>
                <a:cs typeface="Times New Roman" pitchFamily="18" charset="0"/>
              </a:rPr>
              <a:t>2</a:t>
            </a:r>
            <a:r>
              <a:rPr kumimoji="1" lang="zh-CN" altLang="en-US" sz="2200" dirty="0">
                <a:solidFill>
                  <a:srgbClr val="FF3300"/>
                </a:solidFill>
                <a:latin typeface="微软雅黑" pitchFamily="34" charset="-122"/>
                <a:ea typeface="微软雅黑" pitchFamily="34" charset="-122"/>
                <a:cs typeface="Times New Roman" pitchFamily="18" charset="0"/>
              </a:rPr>
              <a:t>）尾插法建表</a:t>
            </a:r>
            <a:endParaRPr lang="zh-CN" altLang="en-US" sz="2200" dirty="0">
              <a:latin typeface="微软雅黑" pitchFamily="34" charset="-122"/>
              <a:ea typeface="微软雅黑" pitchFamily="34" charset="-122"/>
              <a:cs typeface="Times New Roman" pitchFamily="18" charset="0"/>
            </a:endParaRPr>
          </a:p>
        </p:txBody>
      </p:sp>
      <p:sp>
        <p:nvSpPr>
          <p:cNvPr id="32793" name="Text Box 25"/>
          <p:cNvSpPr txBox="1">
            <a:spLocks noChangeArrowheads="1"/>
          </p:cNvSpPr>
          <p:nvPr/>
        </p:nvSpPr>
        <p:spPr bwMode="auto">
          <a:xfrm>
            <a:off x="1500166" y="5355567"/>
            <a:ext cx="6192838" cy="40011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000" dirty="0">
                <a:solidFill>
                  <a:srgbClr val="FF3300"/>
                </a:solidFill>
                <a:latin typeface="Consolas" pitchFamily="49" charset="0"/>
                <a:ea typeface="华文中宋" pitchFamily="2" charset="-122"/>
                <a:cs typeface="Consolas" pitchFamily="49" charset="0"/>
              </a:rPr>
              <a:t>注意：</a:t>
            </a:r>
            <a:r>
              <a:rPr lang="zh-CN" altLang="en-US" sz="2000">
                <a:latin typeface="Consolas" pitchFamily="49" charset="0"/>
                <a:ea typeface="华文中宋" pitchFamily="2" charset="-122"/>
                <a:cs typeface="Consolas" pitchFamily="49" charset="0"/>
              </a:rPr>
              <a:t>链表的结点顺序</a:t>
            </a:r>
            <a:r>
              <a:rPr lang="zh-CN" altLang="en-US" sz="2000" dirty="0">
                <a:latin typeface="Consolas" pitchFamily="49" charset="0"/>
                <a:ea typeface="华文中宋" pitchFamily="2" charset="-122"/>
                <a:cs typeface="Consolas" pitchFamily="49" charset="0"/>
              </a:rPr>
              <a:t>与逻辑次序</a:t>
            </a:r>
            <a:r>
              <a:rPr lang="zh-CN" altLang="en-US" sz="2000" dirty="0">
                <a:solidFill>
                  <a:srgbClr val="FF00FF"/>
                </a:solidFill>
                <a:latin typeface="Consolas" pitchFamily="49" charset="0"/>
                <a:ea typeface="华文中宋" pitchFamily="2" charset="-122"/>
                <a:cs typeface="Consolas" pitchFamily="49" charset="0"/>
              </a:rPr>
              <a:t>相同</a:t>
            </a:r>
            <a:r>
              <a:rPr lang="zh-CN" altLang="en-US" sz="2000" dirty="0">
                <a:latin typeface="Consolas" pitchFamily="49" charset="0"/>
                <a:ea typeface="华文中宋" pitchFamily="2" charset="-122"/>
                <a:cs typeface="Consolas" pitchFamily="49" charset="0"/>
              </a:rPr>
              <a:t>。</a:t>
            </a:r>
          </a:p>
        </p:txBody>
      </p:sp>
      <p:sp>
        <p:nvSpPr>
          <p:cNvPr id="27" name="Text Box 4"/>
          <p:cNvSpPr txBox="1">
            <a:spLocks noChangeArrowheads="1"/>
          </p:cNvSpPr>
          <p:nvPr/>
        </p:nvSpPr>
        <p:spPr bwMode="auto">
          <a:xfrm>
            <a:off x="500034" y="952462"/>
            <a:ext cx="7964513" cy="1449216"/>
          </a:xfrm>
          <a:prstGeom prst="rect">
            <a:avLst/>
          </a:prstGeom>
          <a:solidFill>
            <a:schemeClr val="bg1"/>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marL="457200" indent="-457200" algn="l">
              <a:lnSpc>
                <a:spcPts val="3200"/>
              </a:lnSpc>
              <a:buBlip>
                <a:blip r:embed="rId2"/>
              </a:buBlip>
            </a:pPr>
            <a:r>
              <a:rPr kumimoji="1" lang="zh-CN" altLang="en-US" sz="2000">
                <a:solidFill>
                  <a:srgbClr val="0000FF"/>
                </a:solidFill>
                <a:latin typeface="Consolas" pitchFamily="49" charset="0"/>
                <a:ea typeface="仿宋" pitchFamily="49" charset="-122"/>
                <a:cs typeface="Consolas" pitchFamily="49" charset="0"/>
              </a:rPr>
              <a:t>从</a:t>
            </a:r>
            <a:r>
              <a:rPr kumimoji="1" lang="zh-CN" altLang="en-US" sz="2000" dirty="0">
                <a:solidFill>
                  <a:srgbClr val="0000FF"/>
                </a:solidFill>
                <a:latin typeface="Consolas" pitchFamily="49" charset="0"/>
                <a:ea typeface="仿宋" pitchFamily="49" charset="-122"/>
                <a:cs typeface="Consolas" pitchFamily="49" charset="0"/>
              </a:rPr>
              <a:t>一个空</a:t>
            </a:r>
            <a:r>
              <a:rPr kumimoji="1" lang="zh-CN" altLang="en-US" sz="2000">
                <a:solidFill>
                  <a:srgbClr val="0000FF"/>
                </a:solidFill>
                <a:latin typeface="Consolas" pitchFamily="49" charset="0"/>
                <a:ea typeface="仿宋" pitchFamily="49" charset="-122"/>
                <a:cs typeface="Consolas" pitchFamily="49" charset="0"/>
              </a:rPr>
              <a:t>表开始，创建一个头结点。</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2000">
                <a:solidFill>
                  <a:srgbClr val="0000FF"/>
                </a:solidFill>
                <a:latin typeface="Consolas" pitchFamily="49" charset="0"/>
                <a:ea typeface="仿宋" pitchFamily="49" charset="-122"/>
                <a:cs typeface="Consolas" pitchFamily="49" charset="0"/>
              </a:rPr>
              <a:t>依次读取</a:t>
            </a:r>
            <a:r>
              <a:rPr kumimoji="1" lang="zh-CN" altLang="en-US" sz="2000" dirty="0">
                <a:solidFill>
                  <a:srgbClr val="0000FF"/>
                </a:solidFill>
                <a:latin typeface="Consolas" pitchFamily="49" charset="0"/>
                <a:ea typeface="仿宋" pitchFamily="49" charset="-122"/>
                <a:cs typeface="Consolas" pitchFamily="49" charset="0"/>
              </a:rPr>
              <a:t>字符数组</a:t>
            </a:r>
            <a:r>
              <a:rPr kumimoji="1" lang="en-US" altLang="zh-CN" sz="2000" i="1" dirty="0">
                <a:solidFill>
                  <a:srgbClr val="0000FF"/>
                </a:solidFill>
                <a:latin typeface="Consolas" pitchFamily="49" charset="0"/>
                <a:ea typeface="仿宋" pitchFamily="49" charset="-122"/>
                <a:cs typeface="Consolas" pitchFamily="49" charset="0"/>
              </a:rPr>
              <a:t>a</a:t>
            </a:r>
            <a:r>
              <a:rPr kumimoji="1" lang="zh-CN" altLang="en-US" sz="2000" dirty="0">
                <a:solidFill>
                  <a:srgbClr val="0000FF"/>
                </a:solidFill>
                <a:latin typeface="Consolas" pitchFamily="49" charset="0"/>
                <a:ea typeface="仿宋" pitchFamily="49" charset="-122"/>
                <a:cs typeface="Consolas" pitchFamily="49" charset="0"/>
              </a:rPr>
              <a:t>中</a:t>
            </a:r>
            <a:r>
              <a:rPr kumimoji="1" lang="zh-CN" altLang="en-US" sz="2000">
                <a:solidFill>
                  <a:srgbClr val="0000FF"/>
                </a:solidFill>
                <a:latin typeface="Consolas" pitchFamily="49" charset="0"/>
                <a:ea typeface="仿宋" pitchFamily="49" charset="-122"/>
                <a:cs typeface="Consolas" pitchFamily="49" charset="0"/>
              </a:rPr>
              <a:t>的元素，生成新结点</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kumimoji="1" lang="zh-CN" altLang="en-US" sz="2000">
                <a:solidFill>
                  <a:srgbClr val="0000FF"/>
                </a:solidFill>
                <a:latin typeface="Consolas" pitchFamily="49" charset="0"/>
                <a:ea typeface="仿宋" pitchFamily="49" charset="-122"/>
                <a:cs typeface="Consolas" pitchFamily="49" charset="0"/>
              </a:rPr>
              <a:t>将新结点插入</a:t>
            </a:r>
            <a:r>
              <a:rPr kumimoji="1" lang="zh-CN" altLang="en-US" sz="2000" dirty="0">
                <a:solidFill>
                  <a:srgbClr val="0000FF"/>
                </a:solidFill>
                <a:latin typeface="Consolas" pitchFamily="49" charset="0"/>
                <a:ea typeface="仿宋" pitchFamily="49" charset="-122"/>
                <a:cs typeface="Consolas" pitchFamily="49" charset="0"/>
              </a:rPr>
              <a:t>到当前链表</a:t>
            </a:r>
            <a:r>
              <a:rPr kumimoji="1" lang="zh-CN" altLang="en-US" sz="2000">
                <a:solidFill>
                  <a:srgbClr val="0000FF"/>
                </a:solidFill>
                <a:latin typeface="Consolas" pitchFamily="49" charset="0"/>
                <a:ea typeface="仿宋" pitchFamily="49" charset="-122"/>
                <a:cs typeface="Consolas" pitchFamily="49" charset="0"/>
              </a:rPr>
              <a:t>的表尾上，直到</a:t>
            </a:r>
            <a:r>
              <a:rPr kumimoji="1" lang="zh-CN" altLang="en-US" sz="2000" dirty="0">
                <a:solidFill>
                  <a:srgbClr val="0000FF"/>
                </a:solidFill>
                <a:latin typeface="Consolas" pitchFamily="49" charset="0"/>
                <a:ea typeface="仿宋" pitchFamily="49" charset="-122"/>
                <a:cs typeface="Consolas" pitchFamily="49" charset="0"/>
              </a:rPr>
              <a:t>结束为止。</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31" name="组合 30"/>
          <p:cNvGrpSpPr/>
          <p:nvPr/>
        </p:nvGrpSpPr>
        <p:grpSpPr>
          <a:xfrm>
            <a:off x="1928794" y="4069683"/>
            <a:ext cx="6143668" cy="818727"/>
            <a:chOff x="1928794" y="3714752"/>
            <a:chExt cx="6143668" cy="818727"/>
          </a:xfrm>
        </p:grpSpPr>
        <p:sp>
          <p:nvSpPr>
            <p:cNvPr id="32770" name="Text Box 2"/>
            <p:cNvSpPr txBox="1">
              <a:spLocks noChangeArrowheads="1"/>
            </p:cNvSpPr>
            <p:nvPr/>
          </p:nvSpPr>
          <p:spPr bwMode="auto">
            <a:xfrm>
              <a:off x="1928794" y="4071942"/>
              <a:ext cx="6143668" cy="461537"/>
            </a:xfrm>
            <a:prstGeom prst="rect">
              <a:avLst/>
            </a:prstGeom>
            <a:noFill/>
            <a:ln w="9525">
              <a:noFill/>
              <a:miter lim="800000"/>
              <a:headEnd/>
              <a:tailEnd/>
            </a:ln>
            <a:effectLst/>
          </p:spPr>
          <p:txBody>
            <a:bodyPr wrap="square">
              <a:spAutoFit/>
            </a:bodyPr>
            <a:lstStyle/>
            <a:p>
              <a:pPr algn="just">
                <a:lnSpc>
                  <a:spcPts val="3200"/>
                </a:lnSpc>
                <a:spcBef>
                  <a:spcPct val="50000"/>
                </a:spcBef>
              </a:pPr>
              <a:r>
                <a:rPr kumimoji="1" lang="zh-CN" altLang="en-US" sz="2000" dirty="0">
                  <a:latin typeface="Consolas" pitchFamily="49" charset="0"/>
                  <a:ea typeface="仿宋" pitchFamily="49" charset="-122"/>
                  <a:cs typeface="Consolas" pitchFamily="49" charset="0"/>
                </a:rPr>
                <a:t>增加一个尾指针</a:t>
              </a:r>
              <a:r>
                <a:rPr kumimoji="1" lang="en-US" altLang="zh-CN" sz="2000" i="1" dirty="0">
                  <a:solidFill>
                    <a:srgbClr val="FF00FF"/>
                  </a:solidFill>
                  <a:latin typeface="Consolas" pitchFamily="49" charset="0"/>
                  <a:ea typeface="仿宋" pitchFamily="49" charset="-122"/>
                  <a:cs typeface="Consolas" pitchFamily="49" charset="0"/>
                </a:rPr>
                <a:t>r</a:t>
              </a:r>
              <a:r>
                <a:rPr kumimoji="1" lang="zh-CN" altLang="en-US" sz="2000" dirty="0">
                  <a:latin typeface="Consolas" pitchFamily="49" charset="0"/>
                  <a:ea typeface="仿宋" pitchFamily="49" charset="-122"/>
                  <a:cs typeface="Consolas" pitchFamily="49" charset="0"/>
                </a:rPr>
                <a:t>，使其始终指向当前链表的尾结点</a:t>
              </a: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1071546"/>
            <a:ext cx="8569325" cy="2039222"/>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lnSpc>
                <a:spcPts val="2500"/>
              </a:lnSpc>
            </a:pPr>
            <a:r>
              <a:rPr kumimoji="1" lang="en-US" altLang="zh-CN" sz="1800">
                <a:solidFill>
                  <a:srgbClr val="0000FF"/>
                </a:solidFill>
                <a:latin typeface="Consolas" pitchFamily="49" charset="0"/>
                <a:ea typeface="仿宋" pitchFamily="49" charset="-122"/>
                <a:cs typeface="Consolas" pitchFamily="49" charset="0"/>
              </a:rPr>
              <a:t>void </a:t>
            </a:r>
            <a:r>
              <a:rPr kumimoji="1"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CreateListR</a:t>
            </a:r>
            <a:r>
              <a:rPr kumimoji="1" lang="en-US" altLang="zh-CN" sz="1800">
                <a:solidFill>
                  <a:srgbClr val="0000FF"/>
                </a:solidFill>
                <a:latin typeface="Consolas" pitchFamily="49" charset="0"/>
                <a:ea typeface="仿宋" pitchFamily="49" charset="-122"/>
                <a:cs typeface="Consolas" pitchFamily="49" charset="0"/>
              </a:rPr>
              <a:t>(LinkNode *&amp;L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ElemType a[]</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n)</a:t>
            </a:r>
          </a:p>
          <a:p>
            <a:pPr algn="l">
              <a:lnSpc>
                <a:spcPts val="2500"/>
              </a:lnSpc>
            </a:pP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LinkNode *s</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r;</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L=(LinkNode *)malloc(sizeof(LinkNode));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创建头结点</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ts val="2500"/>
              </a:lnSpc>
            </a:pPr>
            <a:r>
              <a:rPr kumimoji="1" lang="zh-CN" altLang="en-US"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r=L</a:t>
            </a:r>
            <a:r>
              <a:rPr kumimoji="1" lang="en-US" altLang="zh-CN" sz="1800" dirty="0">
                <a:solidFill>
                  <a:srgbClr val="FF00FF"/>
                </a:solidFill>
                <a:latin typeface="Consolas" pitchFamily="49" charset="0"/>
                <a:ea typeface="仿宋" pitchFamily="49" charset="-122"/>
                <a:cs typeface="Consolas" pitchFamily="49" charset="0"/>
              </a:rPr>
              <a:t>;</a:t>
            </a: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r</a:t>
            </a:r>
            <a:r>
              <a:rPr kumimoji="1" lang="zh-CN" altLang="en-US" sz="1800" dirty="0">
                <a:solidFill>
                  <a:srgbClr val="00B0F0"/>
                </a:solidFill>
                <a:latin typeface="Consolas" pitchFamily="49" charset="0"/>
                <a:ea typeface="仿宋" pitchFamily="49" charset="-122"/>
                <a:cs typeface="Consolas" pitchFamily="49" charset="0"/>
              </a:rPr>
              <a:t>始终</a:t>
            </a:r>
            <a:r>
              <a:rPr kumimoji="1" lang="zh-CN" altLang="en-US" sz="1800">
                <a:solidFill>
                  <a:srgbClr val="00B0F0"/>
                </a:solidFill>
                <a:latin typeface="Consolas" pitchFamily="49" charset="0"/>
                <a:ea typeface="仿宋" pitchFamily="49" charset="-122"/>
                <a:cs typeface="Consolas" pitchFamily="49" charset="0"/>
              </a:rPr>
              <a:t>指向尾结点，开始</a:t>
            </a:r>
            <a:r>
              <a:rPr kumimoji="1" lang="zh-CN" altLang="en-US" sz="1800" dirty="0">
                <a:solidFill>
                  <a:srgbClr val="00B0F0"/>
                </a:solidFill>
                <a:latin typeface="Consolas" pitchFamily="49" charset="0"/>
                <a:ea typeface="仿宋" pitchFamily="49" charset="-122"/>
                <a:cs typeface="Consolas" pitchFamily="49" charset="0"/>
              </a:rPr>
              <a:t>时</a:t>
            </a:r>
            <a:r>
              <a:rPr kumimoji="1" lang="zh-CN" altLang="en-US" sz="1800">
                <a:solidFill>
                  <a:srgbClr val="00B0F0"/>
                </a:solidFill>
                <a:latin typeface="Consolas" pitchFamily="49" charset="0"/>
                <a:ea typeface="仿宋" pitchFamily="49" charset="-122"/>
                <a:cs typeface="Consolas" pitchFamily="49" charset="0"/>
              </a:rPr>
              <a:t>指向头结点</a:t>
            </a:r>
            <a:r>
              <a:rPr kumimoji="1" lang="zh-CN" altLang="en-US" sz="1800">
                <a:solidFill>
                  <a:srgbClr val="0070C0"/>
                </a:solidFill>
                <a:latin typeface="Consolas" pitchFamily="49" charset="0"/>
                <a:ea typeface="仿宋" pitchFamily="49" charset="-122"/>
                <a:cs typeface="Consolas" pitchFamily="49" charset="0"/>
              </a:rPr>
              <a:t> </a:t>
            </a:r>
            <a:r>
              <a:rPr kumimoji="1" lang="zh-CN" altLang="en-US" sz="1800">
                <a:solidFill>
                  <a:srgbClr val="0000FF"/>
                </a:solidFill>
                <a:latin typeface="Consolas" pitchFamily="49" charset="0"/>
                <a:ea typeface="仿宋" pitchFamily="49" charset="-122"/>
                <a:cs typeface="Consolas" pitchFamily="49" charset="0"/>
              </a:rPr>
              <a:t> </a:t>
            </a:r>
            <a:r>
              <a:rPr kumimoji="1" lang="zh-CN" altLang="en-US" sz="1800">
                <a:solidFill>
                  <a:schemeClr val="tx2"/>
                </a:solidFill>
                <a:latin typeface="Consolas" pitchFamily="49" charset="0"/>
                <a:ea typeface="仿宋" pitchFamily="49" charset="-122"/>
                <a:cs typeface="Consolas" pitchFamily="49" charset="0"/>
              </a:rPr>
              <a:t> </a:t>
            </a:r>
            <a:endParaRPr kumimoji="1" lang="en-US" altLang="zh-CN" sz="1800" dirty="0">
              <a:solidFill>
                <a:schemeClr val="tx2"/>
              </a:solidFill>
              <a:latin typeface="Consolas" pitchFamily="49" charset="0"/>
              <a:ea typeface="仿宋" pitchFamily="49" charset="-122"/>
              <a:cs typeface="Consolas" pitchFamily="49" charset="0"/>
            </a:endParaRPr>
          </a:p>
        </p:txBody>
      </p:sp>
      <p:sp>
        <p:nvSpPr>
          <p:cNvPr id="3" name="TextBox 2"/>
          <p:cNvSpPr txBox="1"/>
          <p:nvPr/>
        </p:nvSpPr>
        <p:spPr>
          <a:xfrm>
            <a:off x="357158" y="357166"/>
            <a:ext cx="5143536" cy="400110"/>
          </a:xfrm>
          <a:prstGeom prst="rect">
            <a:avLst/>
          </a:prstGeom>
          <a:noFill/>
        </p:spPr>
        <p:txBody>
          <a:bodyPr wrap="square" rtlCol="0">
            <a:spAutoFit/>
          </a:bodyPr>
          <a:lstStyle/>
          <a:p>
            <a:pPr algn="l"/>
            <a:r>
              <a:rPr kumimoji="1" lang="zh-CN" altLang="en-US" sz="2000" dirty="0">
                <a:latin typeface="Consolas" pitchFamily="49" charset="0"/>
                <a:ea typeface="楷体" pitchFamily="49" charset="-122"/>
                <a:cs typeface="Consolas" pitchFamily="49" charset="0"/>
              </a:rPr>
              <a:t>尾插法建表算法如下：</a:t>
            </a:r>
            <a:endParaRPr lang="zh-CN" altLang="en-US" sz="2000" dirty="0">
              <a:latin typeface="Consolas" pitchFamily="49" charset="0"/>
              <a:cs typeface="Consolas" pitchFamily="49" charset="0"/>
            </a:endParaRPr>
          </a:p>
        </p:txBody>
      </p:sp>
      <p:grpSp>
        <p:nvGrpSpPr>
          <p:cNvPr id="16" name="组合 15"/>
          <p:cNvGrpSpPr/>
          <p:nvPr/>
        </p:nvGrpSpPr>
        <p:grpSpPr>
          <a:xfrm>
            <a:off x="2143108" y="3341690"/>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19408" y="4298956"/>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43108" y="4214818"/>
              <a:ext cx="431800" cy="307777"/>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a:latin typeface="Consolas" pitchFamily="49" charset="0"/>
                  <a:cs typeface="Consolas" pitchFamily="49" charset="0"/>
                </a:rPr>
                <a:t>L</a:t>
              </a:r>
            </a:p>
          </p:txBody>
        </p:sp>
        <p:grpSp>
          <p:nvGrpSpPr>
            <p:cNvPr id="12" name="Group 31"/>
            <p:cNvGrpSpPr>
              <a:grpSpLocks/>
            </p:cNvGrpSpPr>
            <p:nvPr/>
          </p:nvGrpSpPr>
          <p:grpSpPr bwMode="auto">
            <a:xfrm>
              <a:off x="2905117" y="3646493"/>
              <a:ext cx="523875" cy="639763"/>
              <a:chOff x="2015" y="845"/>
              <a:chExt cx="330" cy="403"/>
            </a:xfrm>
          </p:grpSpPr>
          <p:sp>
            <p:nvSpPr>
              <p:cNvPr id="13" name="Arc 32"/>
              <p:cNvSpPr>
                <a:spLocks/>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triangle" w="med" len="med"/>
              </a:ln>
              <a:effectLst/>
            </p:spPr>
            <p:txBody>
              <a:bodyPr wrap="none" anchor="ctr"/>
              <a:lstStyle/>
              <a:p>
                <a:endParaRPr lang="zh-CN" altLang="en-US">
                  <a:latin typeface="Consolas" pitchFamily="49" charset="0"/>
                  <a:cs typeface="Consolas" pitchFamily="49" charset="0"/>
                </a:endParaRPr>
              </a:p>
            </p:txBody>
          </p:sp>
          <p:sp>
            <p:nvSpPr>
              <p:cNvPr id="14" name="Text Box 33"/>
              <p:cNvSpPr txBox="1">
                <a:spLocks noChangeArrowheads="1"/>
              </p:cNvSpPr>
              <p:nvPr/>
            </p:nvSpPr>
            <p:spPr bwMode="auto">
              <a:xfrm>
                <a:off x="2015" y="845"/>
                <a:ext cx="272" cy="194"/>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dirty="0">
                    <a:latin typeface="Consolas" pitchFamily="49" charset="0"/>
                    <a:cs typeface="Consolas" pitchFamily="49" charset="0"/>
                  </a:rPr>
                  <a:t>r</a:t>
                </a: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563006"/>
            <a:ext cx="8572560" cy="2980249"/>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for </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0;i</a:t>
            </a:r>
            <a:r>
              <a:rPr kumimoji="1" lang="en-US" altLang="zh-CN" sz="1800" dirty="0">
                <a:solidFill>
                  <a:srgbClr val="0000FF"/>
                </a:solidFill>
                <a:latin typeface="Consolas" pitchFamily="49" charset="0"/>
                <a:ea typeface="仿宋" pitchFamily="49" charset="-122"/>
                <a:cs typeface="Consolas" pitchFamily="49" charset="0"/>
              </a:rPr>
              <a:t>&lt;</a:t>
            </a:r>
            <a:r>
              <a:rPr kumimoji="1" lang="en-US" altLang="zh-CN" sz="1800" dirty="0" err="1">
                <a:solidFill>
                  <a:srgbClr val="0000FF"/>
                </a:solidFill>
                <a:latin typeface="Consolas" pitchFamily="49" charset="0"/>
                <a:ea typeface="仿宋" pitchFamily="49" charset="-122"/>
                <a:cs typeface="Consolas" pitchFamily="49" charset="0"/>
              </a:rPr>
              <a:t>n;i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循环</a:t>
            </a:r>
            <a:r>
              <a:rPr kumimoji="1" lang="zh-CN" altLang="en-US" sz="1800">
                <a:solidFill>
                  <a:srgbClr val="00B0F0"/>
                </a:solidFill>
                <a:latin typeface="Consolas" pitchFamily="49" charset="0"/>
                <a:ea typeface="仿宋" pitchFamily="49" charset="-122"/>
                <a:cs typeface="Consolas" pitchFamily="49" charset="0"/>
              </a:rPr>
              <a:t>建立数据结点</a:t>
            </a:r>
            <a:endParaRPr kumimoji="1" lang="zh-CN" altLang="en-US" sz="1800" dirty="0">
              <a:solidFill>
                <a:srgbClr val="00B0F0"/>
              </a:solidFill>
              <a:latin typeface="Consolas" pitchFamily="49" charset="0"/>
              <a:ea typeface="仿宋" pitchFamily="49" charset="-122"/>
              <a:cs typeface="Consolas" pitchFamily="49" charset="0"/>
            </a:endParaRPr>
          </a:p>
          <a:p>
            <a:pPr algn="l">
              <a:lnSpc>
                <a:spcPts val="2500"/>
              </a:lnSpc>
            </a:pP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s=(LinkNode *)malloc(sizeof(LinkNode));</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s-&gt;data=a[</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创建数据结点</a:t>
            </a:r>
            <a:r>
              <a:rPr kumimoji="1" lang="en-US" altLang="zh-CN" sz="1800">
                <a:solidFill>
                  <a:srgbClr val="00B0F0"/>
                </a:solidFill>
                <a:latin typeface="Consolas" pitchFamily="49" charset="0"/>
                <a:ea typeface="仿宋" pitchFamily="49" charset="-122"/>
                <a:cs typeface="Consolas" pitchFamily="49" charset="0"/>
              </a:rPr>
              <a:t>s</a:t>
            </a:r>
            <a:endParaRPr kumimoji="1" lang="en-US" altLang="zh-CN" sz="1800" dirty="0">
              <a:solidFill>
                <a:srgbClr val="00B0F0"/>
              </a:solidFill>
              <a:latin typeface="Consolas" pitchFamily="49" charset="0"/>
              <a:ea typeface="仿宋" pitchFamily="49" charset="-122"/>
              <a:cs typeface="Consolas" pitchFamily="49" charset="0"/>
            </a:endParaRPr>
          </a:p>
          <a:p>
            <a:pPr algn="l">
              <a:lnSpc>
                <a:spcPts val="2500"/>
              </a:lnSpc>
            </a:pPr>
            <a:r>
              <a:rPr kumimoji="1" lang="en-US" altLang="zh-CN" sz="1800" dirty="0">
                <a:solidFill>
                  <a:schemeClr val="tx2"/>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r-&gt;next=s;</a:t>
            </a:r>
            <a:r>
              <a:rPr kumimoji="1" lang="en-US" altLang="zh-CN" sz="1800">
                <a:solidFill>
                  <a:srgbClr val="FF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将</a:t>
            </a:r>
            <a:r>
              <a:rPr kumimoji="1" lang="en-US" altLang="zh-CN" sz="1800">
                <a:solidFill>
                  <a:srgbClr val="00B0F0"/>
                </a:solidFill>
                <a:latin typeface="Consolas" pitchFamily="49" charset="0"/>
                <a:ea typeface="仿宋" pitchFamily="49" charset="-122"/>
                <a:cs typeface="Consolas" pitchFamily="49" charset="0"/>
              </a:rPr>
              <a:t>s</a:t>
            </a:r>
            <a:r>
              <a:rPr kumimoji="1" lang="zh-CN" altLang="en-US" sz="1800">
                <a:solidFill>
                  <a:srgbClr val="00B0F0"/>
                </a:solidFill>
                <a:latin typeface="Consolas" pitchFamily="49" charset="0"/>
                <a:ea typeface="仿宋" pitchFamily="49" charset="-122"/>
                <a:cs typeface="Consolas" pitchFamily="49" charset="0"/>
              </a:rPr>
              <a:t>插入</a:t>
            </a:r>
            <a:r>
              <a:rPr kumimoji="1" lang="en-US" altLang="zh-CN" sz="1800">
                <a:solidFill>
                  <a:srgbClr val="00B0F0"/>
                </a:solidFill>
                <a:latin typeface="Consolas" pitchFamily="49" charset="0"/>
                <a:ea typeface="仿宋" pitchFamily="49" charset="-122"/>
                <a:cs typeface="Consolas" pitchFamily="49" charset="0"/>
              </a:rPr>
              <a:t>r</a:t>
            </a:r>
            <a:r>
              <a:rPr kumimoji="1" lang="zh-CN" altLang="en-US" sz="1800" dirty="0">
                <a:solidFill>
                  <a:srgbClr val="00B0F0"/>
                </a:solidFill>
                <a:latin typeface="Consolas" pitchFamily="49" charset="0"/>
                <a:ea typeface="仿宋" pitchFamily="49" charset="-122"/>
                <a:cs typeface="Consolas" pitchFamily="49" charset="0"/>
              </a:rPr>
              <a:t>之后</a:t>
            </a:r>
          </a:p>
          <a:p>
            <a:pPr algn="l">
              <a:lnSpc>
                <a:spcPts val="2500"/>
              </a:lnSpc>
            </a:pP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r=s;</a:t>
            </a:r>
          </a:p>
          <a:p>
            <a:pPr algn="l">
              <a:lnSpc>
                <a:spcPts val="2500"/>
              </a:lnSpc>
            </a:pP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500"/>
              </a:lnSpc>
            </a:pP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FF00FF"/>
                </a:solidFill>
                <a:latin typeface="Consolas" pitchFamily="49" charset="0"/>
                <a:ea typeface="仿宋" pitchFamily="49" charset="-122"/>
                <a:cs typeface="Consolas" pitchFamily="49" charset="0"/>
              </a:rPr>
              <a:t>r-</a:t>
            </a:r>
            <a:r>
              <a:rPr kumimoji="1" lang="en-US" altLang="zh-CN" sz="1800" dirty="0">
                <a:solidFill>
                  <a:srgbClr val="FF00FF"/>
                </a:solidFill>
                <a:latin typeface="Consolas" pitchFamily="49" charset="0"/>
                <a:ea typeface="仿宋" pitchFamily="49" charset="-122"/>
                <a:cs typeface="Consolas" pitchFamily="49" charset="0"/>
              </a:rPr>
              <a:t>&gt;next=NULL;</a:t>
            </a:r>
            <a:r>
              <a:rPr kumimoji="1" lang="en-US" altLang="zh-CN" sz="1800">
                <a:solidFill>
                  <a:schemeClr val="tx2"/>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尾结点</a:t>
            </a:r>
            <a:r>
              <a:rPr kumimoji="1" lang="en-US" altLang="zh-CN" sz="1800">
                <a:solidFill>
                  <a:srgbClr val="00B0F0"/>
                </a:solidFill>
                <a:latin typeface="Consolas" pitchFamily="49" charset="0"/>
                <a:ea typeface="仿宋" pitchFamily="49" charset="-122"/>
                <a:cs typeface="Consolas" pitchFamily="49" charset="0"/>
              </a:rPr>
              <a:t>next</a:t>
            </a:r>
            <a:r>
              <a:rPr kumimoji="1" lang="zh-CN" altLang="en-US" sz="1800" dirty="0">
                <a:solidFill>
                  <a:srgbClr val="00B0F0"/>
                </a:solidFill>
                <a:latin typeface="Consolas" pitchFamily="49" charset="0"/>
                <a:ea typeface="仿宋" pitchFamily="49" charset="-122"/>
                <a:cs typeface="Consolas" pitchFamily="49" charset="0"/>
              </a:rPr>
              <a:t>域置为</a:t>
            </a:r>
            <a:r>
              <a:rPr kumimoji="1" lang="en-US" altLang="zh-CN" sz="1800" dirty="0">
                <a:solidFill>
                  <a:srgbClr val="00B0F0"/>
                </a:solidFill>
                <a:latin typeface="Consolas" pitchFamily="49" charset="0"/>
                <a:ea typeface="仿宋" pitchFamily="49" charset="-122"/>
                <a:cs typeface="Consolas" pitchFamily="49" charset="0"/>
              </a:rPr>
              <a:t>NULL</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8" name="组合 27"/>
          <p:cNvGrpSpPr/>
          <p:nvPr/>
        </p:nvGrpSpPr>
        <p:grpSpPr>
          <a:xfrm>
            <a:off x="852465" y="3489271"/>
            <a:ext cx="7362873" cy="2011431"/>
            <a:chOff x="781027" y="3203519"/>
            <a:chExt cx="7362873" cy="2011431"/>
          </a:xfrm>
        </p:grpSpPr>
        <p:sp>
          <p:nvSpPr>
            <p:cNvPr id="23" name="Text Box 20"/>
            <p:cNvSpPr txBox="1">
              <a:spLocks noChangeArrowheads="1"/>
            </p:cNvSpPr>
            <p:nvPr/>
          </p:nvSpPr>
          <p:spPr bwMode="auto">
            <a:xfrm>
              <a:off x="5286380" y="3203519"/>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r</a:t>
              </a: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28575">
              <a:solidFill>
                <a:srgbClr val="FF00FF"/>
              </a:solidFill>
              <a:miter lim="800000"/>
              <a:headEnd/>
              <a:tailEnd/>
            </a:ln>
            <a:effectLst/>
          </p:spPr>
          <p:txBody>
            <a:bodyPr wrap="none" anchor="ctr"/>
            <a:lstStyle/>
            <a:p>
              <a:endParaRPr lang="zh-CN" altLang="en-US">
                <a:latin typeface="Consolas" pitchFamily="49" charset="0"/>
                <a:cs typeface="Consolas" pitchFamily="49" charset="0"/>
              </a:endParaRPr>
            </a:p>
          </p:txBody>
        </p:sp>
        <p:sp>
          <p:nvSpPr>
            <p:cNvPr id="6" name="Rectangle 3"/>
            <p:cNvSpPr>
              <a:spLocks noChangeArrowheads="1"/>
            </p:cNvSpPr>
            <p:nvPr/>
          </p:nvSpPr>
          <p:spPr bwMode="auto">
            <a:xfrm>
              <a:off x="1376387" y="3876630"/>
              <a:ext cx="5762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 name="Rectangle 4"/>
            <p:cNvSpPr>
              <a:spLocks noChangeArrowheads="1"/>
            </p:cNvSpPr>
            <p:nvPr/>
          </p:nvSpPr>
          <p:spPr bwMode="auto">
            <a:xfrm>
              <a:off x="1952650" y="3876630"/>
              <a:ext cx="5762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8" name="Line 5"/>
            <p:cNvSpPr>
              <a:spLocks noChangeShapeType="1"/>
            </p:cNvSpPr>
            <p:nvPr/>
          </p:nvSpPr>
          <p:spPr bwMode="auto">
            <a:xfrm>
              <a:off x="1087462" y="4019505"/>
              <a:ext cx="288925" cy="0"/>
            </a:xfrm>
            <a:prstGeom prst="line">
              <a:avLst/>
            </a:prstGeom>
            <a:noFill/>
            <a:ln w="28575">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9" name="Text Box 6"/>
            <p:cNvSpPr txBox="1">
              <a:spLocks noChangeArrowheads="1"/>
            </p:cNvSpPr>
            <p:nvPr/>
          </p:nvSpPr>
          <p:spPr bwMode="auto">
            <a:xfrm>
              <a:off x="781027" y="3732167"/>
              <a:ext cx="504825" cy="396875"/>
            </a:xfrm>
            <a:prstGeom prst="rect">
              <a:avLst/>
            </a:prstGeom>
            <a:noFill/>
            <a:ln w="9525">
              <a:noFill/>
              <a:miter lim="800000"/>
              <a:headEnd/>
              <a:tailEnd/>
            </a:ln>
            <a:effectLst/>
          </p:spPr>
          <p:txBody>
            <a:bodyPr>
              <a:spAutoFit/>
            </a:bodyPr>
            <a:lstStyle/>
            <a:p>
              <a:pPr algn="l">
                <a:spcBef>
                  <a:spcPct val="50000"/>
                </a:spcBef>
              </a:pPr>
              <a:r>
                <a:rPr lang="en-US" altLang="zh-CN" sz="2000">
                  <a:latin typeface="Consolas" pitchFamily="49" charset="0"/>
                  <a:cs typeface="Consolas" pitchFamily="49" charset="0"/>
                </a:rPr>
                <a:t>L</a:t>
              </a:r>
            </a:p>
          </p:txBody>
        </p:sp>
        <p:sp>
          <p:nvSpPr>
            <p:cNvPr id="10" name="Rectangle 7"/>
            <p:cNvSpPr>
              <a:spLocks noChangeArrowheads="1"/>
            </p:cNvSpPr>
            <p:nvPr/>
          </p:nvSpPr>
          <p:spPr bwMode="auto">
            <a:xfrm>
              <a:off x="3321075"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1" name="Rectangle 8"/>
            <p:cNvSpPr>
              <a:spLocks noChangeArrowheads="1"/>
            </p:cNvSpPr>
            <p:nvPr/>
          </p:nvSpPr>
          <p:spPr bwMode="auto">
            <a:xfrm>
              <a:off x="2740050" y="3889330"/>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baseline="-25000" dirty="0" err="1">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2" name="Line 9"/>
            <p:cNvSpPr>
              <a:spLocks noChangeShapeType="1"/>
            </p:cNvSpPr>
            <p:nvPr/>
          </p:nvSpPr>
          <p:spPr bwMode="auto">
            <a:xfrm>
              <a:off x="2408262" y="40703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Line 10"/>
            <p:cNvSpPr>
              <a:spLocks noChangeShapeType="1"/>
            </p:cNvSpPr>
            <p:nvPr/>
          </p:nvSpPr>
          <p:spPr bwMode="auto">
            <a:xfrm>
              <a:off x="4903812" y="40576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Line 11"/>
            <p:cNvSpPr>
              <a:spLocks noChangeShapeType="1"/>
            </p:cNvSpPr>
            <p:nvPr/>
          </p:nvSpPr>
          <p:spPr bwMode="auto">
            <a:xfrm>
              <a:off x="3802087" y="4070305"/>
              <a:ext cx="288925" cy="0"/>
            </a:xfrm>
            <a:prstGeom prst="line">
              <a:avLst/>
            </a:prstGeom>
            <a:noFill/>
            <a:ln w="28575">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5" name="Rectangle 12"/>
            <p:cNvSpPr>
              <a:spLocks noChangeArrowheads="1"/>
            </p:cNvSpPr>
            <p:nvPr/>
          </p:nvSpPr>
          <p:spPr bwMode="auto">
            <a:xfrm>
              <a:off x="5815037"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6" name="Rectangle 13"/>
            <p:cNvSpPr>
              <a:spLocks noChangeArrowheads="1"/>
            </p:cNvSpPr>
            <p:nvPr/>
          </p:nvSpPr>
          <p:spPr bwMode="auto">
            <a:xfrm>
              <a:off x="5234012" y="38766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itchFamily="49" charset="0"/>
                  <a:cs typeface="Consolas" pitchFamily="49" charset="0"/>
                </a:rPr>
                <a:t>a</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en-US" altLang="zh-CN" sz="2000" baseline="-25000" dirty="0">
                <a:solidFill>
                  <a:srgbClr val="0000FF"/>
                </a:solidFill>
                <a:latin typeface="Consolas" pitchFamily="49" charset="0"/>
                <a:cs typeface="Consolas" pitchFamily="49" charset="0"/>
              </a:endParaRPr>
            </a:p>
          </p:txBody>
        </p:sp>
        <p:sp>
          <p:nvSpPr>
            <p:cNvPr id="17" name="Text Box 14"/>
            <p:cNvSpPr txBox="1">
              <a:spLocks noChangeArrowheads="1"/>
            </p:cNvSpPr>
            <p:nvPr/>
          </p:nvSpPr>
          <p:spPr bwMode="auto">
            <a:xfrm>
              <a:off x="4352927" y="3777570"/>
              <a:ext cx="504825"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a:t>
              </a:r>
            </a:p>
          </p:txBody>
        </p:sp>
        <p:sp>
          <p:nvSpPr>
            <p:cNvPr id="18" name="Rectangle 15"/>
            <p:cNvSpPr>
              <a:spLocks noChangeArrowheads="1"/>
            </p:cNvSpPr>
            <p:nvPr/>
          </p:nvSpPr>
          <p:spPr bwMode="auto">
            <a:xfrm>
              <a:off x="7358087"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19" name="Rectangle 16"/>
            <p:cNvSpPr>
              <a:spLocks noChangeArrowheads="1"/>
            </p:cNvSpPr>
            <p:nvPr/>
          </p:nvSpPr>
          <p:spPr bwMode="auto">
            <a:xfrm>
              <a:off x="6777062" y="4308430"/>
              <a:ext cx="5762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itchFamily="49" charset="0"/>
                  <a:cs typeface="Consolas" pitchFamily="49" charset="0"/>
                </a:rPr>
                <a:t>a</a:t>
              </a:r>
              <a:r>
                <a:rPr lang="en-US" altLang="zh-CN" sz="2000" i="1" baseline="-25000" dirty="0" err="1">
                  <a:solidFill>
                    <a:srgbClr val="0000FF"/>
                  </a:solidFill>
                  <a:latin typeface="Consolas" pitchFamily="49" charset="0"/>
                  <a:cs typeface="Consolas" pitchFamily="49" charset="0"/>
                </a:rPr>
                <a:t>i</a:t>
              </a:r>
              <a:endParaRPr lang="en-US" altLang="zh-CN" sz="2000" i="1" baseline="-25000" dirty="0">
                <a:solidFill>
                  <a:srgbClr val="0000FF"/>
                </a:solidFill>
                <a:latin typeface="Consolas" pitchFamily="49" charset="0"/>
                <a:cs typeface="Consolas" pitchFamily="49" charset="0"/>
              </a:endParaRPr>
            </a:p>
          </p:txBody>
        </p:sp>
        <p:sp>
          <p:nvSpPr>
            <p:cNvPr id="20"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latin typeface="Consolas" pitchFamily="49" charset="0"/>
                <a:cs typeface="Consolas" pitchFamily="49" charset="0"/>
              </a:endParaRPr>
            </a:p>
          </p:txBody>
        </p:sp>
        <p:sp>
          <p:nvSpPr>
            <p:cNvPr id="21" name="Line 18"/>
            <p:cNvSpPr>
              <a:spLocks noChangeShapeType="1"/>
            </p:cNvSpPr>
            <p:nvPr/>
          </p:nvSpPr>
          <p:spPr bwMode="auto">
            <a:xfrm>
              <a:off x="7065987" y="3948067"/>
              <a:ext cx="0" cy="360363"/>
            </a:xfrm>
            <a:prstGeom prst="line">
              <a:avLst/>
            </a:prstGeom>
            <a:noFill/>
            <a:ln w="28575">
              <a:solidFill>
                <a:srgbClr val="0000FF"/>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22" name="Text Box 19"/>
            <p:cNvSpPr txBox="1">
              <a:spLocks noChangeArrowheads="1"/>
            </p:cNvSpPr>
            <p:nvPr/>
          </p:nvSpPr>
          <p:spPr bwMode="auto">
            <a:xfrm>
              <a:off x="6858016" y="3587705"/>
              <a:ext cx="574675" cy="396875"/>
            </a:xfrm>
            <a:prstGeom prst="rect">
              <a:avLst/>
            </a:prstGeom>
            <a:noFill/>
            <a:ln w="9525">
              <a:noFill/>
              <a:miter lim="800000"/>
              <a:headEnd/>
              <a:tailEnd/>
            </a:ln>
            <a:effectLst/>
          </p:spPr>
          <p:txBody>
            <a:bodyPr>
              <a:spAutoFit/>
            </a:bodyPr>
            <a:lstStyle/>
            <a:p>
              <a:pPr algn="l">
                <a:spcBef>
                  <a:spcPct val="50000"/>
                </a:spcBef>
              </a:pPr>
              <a:r>
                <a:rPr lang="en-US" altLang="zh-CN" sz="2000" i="1" dirty="0">
                  <a:latin typeface="Consolas" pitchFamily="49" charset="0"/>
                  <a:cs typeface="Consolas" pitchFamily="49" charset="0"/>
                </a:rPr>
                <a:t>s</a:t>
              </a:r>
            </a:p>
          </p:txBody>
        </p:sp>
        <p:sp>
          <p:nvSpPr>
            <p:cNvPr id="24" name="Freeform 21"/>
            <p:cNvSpPr>
              <a:spLocks/>
            </p:cNvSpPr>
            <p:nvPr/>
          </p:nvSpPr>
          <p:spPr bwMode="auto">
            <a:xfrm>
              <a:off x="6429388" y="4286256"/>
              <a:ext cx="401649" cy="669874"/>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5" name="TextBox 24"/>
            <p:cNvSpPr txBox="1"/>
            <p:nvPr/>
          </p:nvSpPr>
          <p:spPr>
            <a:xfrm>
              <a:off x="5072066" y="4814840"/>
              <a:ext cx="1571636" cy="400110"/>
            </a:xfrm>
            <a:prstGeom prst="rect">
              <a:avLst/>
            </a:prstGeom>
            <a:noFill/>
          </p:spPr>
          <p:txBody>
            <a:bodyPr wrap="square" rtlCol="0">
              <a:spAutoFit/>
            </a:bodyPr>
            <a:lstStyle/>
            <a:p>
              <a:pPr algn="l"/>
              <a:r>
                <a:rPr lang="en-US" altLang="zh-CN" sz="2000" dirty="0">
                  <a:latin typeface="Consolas" pitchFamily="49" charset="0"/>
                  <a:cs typeface="Consolas" pitchFamily="49" charset="0"/>
                </a:rPr>
                <a:t>r</a:t>
              </a:r>
              <a:r>
                <a:rPr lang="en-US" altLang="zh-CN" sz="2000" dirty="0">
                  <a:latin typeface="Consolas" pitchFamily="49" charset="0"/>
                  <a:ea typeface="+mj-ea"/>
                  <a:cs typeface="Consolas" pitchFamily="49" charset="0"/>
                </a:rPr>
                <a:t>-</a:t>
              </a:r>
              <a:r>
                <a:rPr lang="en-US" altLang="zh-CN" sz="2000" dirty="0">
                  <a:latin typeface="Consolas" pitchFamily="49" charset="0"/>
                  <a:cs typeface="Consolas" pitchFamily="49" charset="0"/>
                </a:rPr>
                <a:t>&gt;next=s</a:t>
              </a:r>
              <a:endParaRPr lang="zh-CN" altLang="en-US" sz="2000" dirty="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5676910"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spcBef>
                <a:spcPct val="50000"/>
              </a:spcBef>
            </a:pPr>
            <a:r>
              <a:rPr kumimoji="1" lang="en-US" altLang="zh-CN">
                <a:solidFill>
                  <a:schemeClr val="bg1"/>
                </a:solidFill>
                <a:latin typeface="Consolas" pitchFamily="49" charset="0"/>
                <a:ea typeface="黑体" pitchFamily="49" charset="-122"/>
                <a:cs typeface="Consolas" pitchFamily="49" charset="0"/>
              </a:rPr>
              <a:t> 3</a:t>
            </a:r>
            <a:r>
              <a:rPr kumimoji="1" lang="zh-CN" altLang="en-US" dirty="0">
                <a:solidFill>
                  <a:schemeClr val="bg1"/>
                </a:solidFill>
                <a:latin typeface="Consolas" pitchFamily="49" charset="0"/>
                <a:ea typeface="黑体" pitchFamily="49" charset="-122"/>
                <a:cs typeface="Consolas" pitchFamily="49" charset="0"/>
              </a:rPr>
              <a:t>、线性表基本运算在单链表上的实现</a:t>
            </a:r>
            <a:r>
              <a:rPr kumimoji="1" lang="zh-CN" altLang="en-US" dirty="0">
                <a:solidFill>
                  <a:srgbClr val="FF3300"/>
                </a:solidFill>
                <a:latin typeface="Consolas" pitchFamily="49" charset="0"/>
                <a:ea typeface="黑体" pitchFamily="49" charset="-122"/>
                <a:cs typeface="Consolas" pitchFamily="49" charset="0"/>
              </a:rPr>
              <a:t>      </a:t>
            </a:r>
          </a:p>
        </p:txBody>
      </p:sp>
      <p:sp>
        <p:nvSpPr>
          <p:cNvPr id="38916" name="Rectangle 4"/>
          <p:cNvSpPr>
            <a:spLocks noChangeArrowheads="1"/>
          </p:cNvSpPr>
          <p:nvPr/>
        </p:nvSpPr>
        <p:spPr bwMode="auto">
          <a:xfrm>
            <a:off x="3856038" y="3716338"/>
            <a:ext cx="428625" cy="533400"/>
          </a:xfrm>
          <a:prstGeom prst="rect">
            <a:avLst/>
          </a:prstGeom>
          <a:noFill/>
          <a:ln w="9525">
            <a:noFill/>
            <a:miter lim="800000"/>
            <a:headEnd/>
            <a:tailEnd/>
          </a:ln>
          <a:effectLst/>
        </p:spPr>
        <p:txBody>
          <a:bodyPr/>
          <a:lstStyle/>
          <a:p>
            <a:pPr algn="l">
              <a:spcBef>
                <a:spcPct val="20000"/>
              </a:spcBef>
            </a:pPr>
            <a:endParaRPr lang="zh-CN" altLang="zh-CN" sz="2800" b="0">
              <a:solidFill>
                <a:schemeClr val="tx1"/>
              </a:solidFill>
              <a:latin typeface="Consolas" pitchFamily="49" charset="0"/>
              <a:ea typeface="宋体" pitchFamily="2" charset="-122"/>
              <a:cs typeface="Consolas" pitchFamily="49" charset="0"/>
            </a:endParaRPr>
          </a:p>
        </p:txBody>
      </p:sp>
      <p:sp>
        <p:nvSpPr>
          <p:cNvPr id="38926" name="Text Box 14"/>
          <p:cNvSpPr txBox="1">
            <a:spLocks noChangeArrowheads="1"/>
          </p:cNvSpPr>
          <p:nvPr/>
        </p:nvSpPr>
        <p:spPr bwMode="auto">
          <a:xfrm>
            <a:off x="323850" y="1265240"/>
            <a:ext cx="8351838" cy="1015663"/>
          </a:xfrm>
          <a:prstGeom prst="rect">
            <a:avLst/>
          </a:prstGeom>
          <a:noFill/>
          <a:ln w="9525">
            <a:noFill/>
            <a:miter lim="800000"/>
            <a:headEnd/>
            <a:tailEnd/>
          </a:ln>
          <a:effectLst/>
        </p:spPr>
        <p:txBody>
          <a:bodyPr>
            <a:spAutoFit/>
          </a:bodyPr>
          <a:lstStyle/>
          <a:p>
            <a:pPr algn="l">
              <a:lnSpc>
                <a:spcPct val="150000"/>
              </a:lnSpc>
            </a:pP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1</a:t>
            </a:r>
            <a:r>
              <a:rPr kumimoji="1" lang="zh-CN" altLang="en-US" sz="2000" dirty="0">
                <a:solidFill>
                  <a:srgbClr val="FF3300"/>
                </a:solidFill>
                <a:latin typeface="Consolas" pitchFamily="49" charset="0"/>
                <a:ea typeface="微软雅黑" pitchFamily="34" charset="-122"/>
                <a:cs typeface="Consolas" pitchFamily="49" charset="0"/>
              </a:rPr>
              <a:t>）初始化线性表</a:t>
            </a:r>
            <a:r>
              <a:rPr kumimoji="1" lang="en-US" altLang="zh-CN" sz="2000" dirty="0" err="1">
                <a:solidFill>
                  <a:srgbClr val="FF3300"/>
                </a:solidFill>
                <a:latin typeface="Consolas" pitchFamily="49" charset="0"/>
                <a:ea typeface="微软雅黑" pitchFamily="34" charset="-122"/>
                <a:cs typeface="Consolas" pitchFamily="49" charset="0"/>
              </a:rPr>
              <a:t>InitList</a:t>
            </a:r>
            <a:r>
              <a:rPr kumimoji="1" lang="en-US" altLang="zh-CN" sz="2000" dirty="0">
                <a:solidFill>
                  <a:srgbClr val="FF3300"/>
                </a:solidFill>
                <a:latin typeface="Consolas" pitchFamily="49" charset="0"/>
                <a:ea typeface="微软雅黑" pitchFamily="34" charset="-122"/>
                <a:cs typeface="Consolas" pitchFamily="49" charset="0"/>
              </a:rPr>
              <a:t>(L)</a:t>
            </a:r>
          </a:p>
          <a:p>
            <a:pPr algn="l">
              <a:lnSpc>
                <a:spcPct val="150000"/>
              </a:lnSpc>
            </a:pPr>
            <a:r>
              <a:rPr kumimoji="1" lang="en-US" altLang="zh-CN" sz="2000">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建</a:t>
            </a:r>
            <a:r>
              <a:rPr kumimoji="1" lang="zh-CN" altLang="en-US" sz="2000" dirty="0">
                <a:latin typeface="Consolas" pitchFamily="49" charset="0"/>
                <a:ea typeface="楷体" pitchFamily="49" charset="-122"/>
                <a:cs typeface="Consolas" pitchFamily="49" charset="0"/>
              </a:rPr>
              <a:t>立一个空的</a:t>
            </a:r>
            <a:r>
              <a:rPr kumimoji="1" lang="zh-CN" altLang="en-US" sz="2000">
                <a:latin typeface="Consolas" pitchFamily="49" charset="0"/>
                <a:ea typeface="楷体" pitchFamily="49" charset="-122"/>
                <a:cs typeface="Consolas" pitchFamily="49" charset="0"/>
              </a:rPr>
              <a:t>单链表，即</a:t>
            </a:r>
            <a:r>
              <a:rPr kumimoji="1" lang="zh-CN" altLang="en-US" sz="2000" dirty="0">
                <a:latin typeface="Consolas" pitchFamily="49" charset="0"/>
                <a:ea typeface="楷体" pitchFamily="49" charset="-122"/>
                <a:cs typeface="Consolas" pitchFamily="49" charset="0"/>
              </a:rPr>
              <a:t>创建</a:t>
            </a:r>
            <a:r>
              <a:rPr kumimoji="1" lang="zh-CN" altLang="en-US" sz="2000">
                <a:latin typeface="Consolas" pitchFamily="49" charset="0"/>
                <a:ea typeface="楷体" pitchFamily="49" charset="-122"/>
                <a:cs typeface="Consolas" pitchFamily="49" charset="0"/>
              </a:rPr>
              <a:t>一个头结点。</a:t>
            </a:r>
            <a:endParaRPr kumimoji="1" lang="zh-CN" altLang="en-US" sz="2000" dirty="0">
              <a:latin typeface="Consolas" pitchFamily="49" charset="0"/>
              <a:ea typeface="楷体" pitchFamily="49" charset="-122"/>
              <a:cs typeface="Consolas" pitchFamily="49" charset="0"/>
            </a:endParaRPr>
          </a:p>
        </p:txBody>
      </p:sp>
      <p:sp>
        <p:nvSpPr>
          <p:cNvPr id="38927" name="Text Box 15"/>
          <p:cNvSpPr txBox="1">
            <a:spLocks noChangeArrowheads="1"/>
          </p:cNvSpPr>
          <p:nvPr/>
        </p:nvSpPr>
        <p:spPr bwMode="auto">
          <a:xfrm>
            <a:off x="869976" y="2847980"/>
            <a:ext cx="7845428" cy="1754326"/>
          </a:xfrm>
          <a:prstGeom prst="rect">
            <a:avLst/>
          </a:prstGeom>
          <a:solidFill>
            <a:schemeClr val="bg1"/>
          </a:solidFill>
          <a:ln>
            <a:headEnd/>
            <a:tailEnd/>
          </a:ln>
          <a:scene3d>
            <a:camera prst="orthographicFront"/>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InitList</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*&amp;L)</a:t>
            </a:r>
          </a:p>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a:t>
            </a:r>
          </a:p>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L=(</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*)malloc(</a:t>
            </a:r>
            <a:r>
              <a:rPr kumimoji="1" lang="en-US" altLang="zh-CN" sz="1800" dirty="0" err="1">
                <a:solidFill>
                  <a:srgbClr val="0000FF"/>
                </a:solidFill>
                <a:latin typeface="Consolas" pitchFamily="49" charset="0"/>
                <a:ea typeface="仿宋" pitchFamily="49" charset="-122"/>
                <a:cs typeface="Consolas" pitchFamily="49" charset="0"/>
              </a:rPr>
              <a:t>sizeof</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70C0"/>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创建头结点</a:t>
            </a:r>
          </a:p>
          <a:p>
            <a:pPr algn="l">
              <a:lnSpc>
                <a:spcPct val="1200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L-&gt;next=NULL;</a:t>
            </a:r>
          </a:p>
          <a:p>
            <a:pPr algn="l">
              <a:lnSpc>
                <a:spcPct val="120000"/>
              </a:lnSpc>
            </a:pPr>
            <a:r>
              <a:rPr kumimoji="1" lang="en-US" altLang="zh-CN"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15" name="组合 14"/>
          <p:cNvGrpSpPr/>
          <p:nvPr/>
        </p:nvGrpSpPr>
        <p:grpSpPr>
          <a:xfrm>
            <a:off x="2782878" y="5000636"/>
            <a:ext cx="1789122" cy="1285884"/>
            <a:chOff x="2782878" y="4286256"/>
            <a:chExt cx="1789122" cy="1285884"/>
          </a:xfrm>
        </p:grpSpPr>
        <p:sp>
          <p:nvSpPr>
            <p:cNvPr id="11" name="Rectangle 16"/>
            <p:cNvSpPr>
              <a:spLocks noChangeArrowheads="1"/>
            </p:cNvSpPr>
            <p:nvPr/>
          </p:nvSpPr>
          <p:spPr bwMode="auto">
            <a:xfrm>
              <a:off x="4032250" y="514034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12" name="Rectangle 17"/>
            <p:cNvSpPr>
              <a:spLocks noChangeArrowheads="1"/>
            </p:cNvSpPr>
            <p:nvPr/>
          </p:nvSpPr>
          <p:spPr bwMode="auto">
            <a:xfrm>
              <a:off x="3490912" y="514034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4" name="Text Box 19"/>
            <p:cNvSpPr txBox="1">
              <a:spLocks noChangeArrowheads="1"/>
            </p:cNvSpPr>
            <p:nvPr/>
          </p:nvSpPr>
          <p:spPr bwMode="auto">
            <a:xfrm>
              <a:off x="2782878" y="5056202"/>
              <a:ext cx="431800" cy="307777"/>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a:latin typeface="Consolas" pitchFamily="49" charset="0"/>
                  <a:cs typeface="Consolas" pitchFamily="49" charset="0"/>
                </a:rPr>
                <a:t>L</a:t>
              </a:r>
            </a:p>
          </p:txBody>
        </p:sp>
        <p:sp>
          <p:nvSpPr>
            <p:cNvPr id="10" name="下箭头 9"/>
            <p:cNvSpPr/>
            <p:nvPr/>
          </p:nvSpPr>
          <p:spPr>
            <a:xfrm>
              <a:off x="3714744"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357166"/>
            <a:ext cx="8643998" cy="861774"/>
          </a:xfrm>
          <a:prstGeom prst="rect">
            <a:avLst/>
          </a:prstGeom>
          <a:noFill/>
          <a:ln w="9525">
            <a:noFill/>
            <a:miter lim="800000"/>
            <a:headEnd/>
            <a:tailEnd/>
          </a:ln>
          <a:effectLst/>
        </p:spPr>
        <p:txBody>
          <a:bodyPr wrap="square">
            <a:spAutoFit/>
          </a:bodyPr>
          <a:lstStyle/>
          <a:p>
            <a:pPr algn="just">
              <a:spcBef>
                <a:spcPct val="50000"/>
              </a:spcBef>
            </a:pPr>
            <a:r>
              <a:rPr kumimoji="1" lang="en-US" altLang="zh-CN" sz="2000">
                <a:solidFill>
                  <a:srgbClr val="FF3300"/>
                </a:solidFill>
                <a:latin typeface="Consolas" pitchFamily="49" charset="0"/>
                <a:ea typeface="微软雅黑" pitchFamily="34" charset="-122"/>
                <a:cs typeface="Consolas" pitchFamily="49" charset="0"/>
              </a:rPr>
              <a:t> </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2</a:t>
            </a:r>
            <a:r>
              <a:rPr kumimoji="1" lang="zh-CN" altLang="en-US" sz="2000" dirty="0">
                <a:solidFill>
                  <a:srgbClr val="FF3300"/>
                </a:solidFill>
                <a:latin typeface="Consolas" pitchFamily="49" charset="0"/>
                <a:ea typeface="微软雅黑" pitchFamily="34" charset="-122"/>
                <a:cs typeface="Consolas" pitchFamily="49" charset="0"/>
              </a:rPr>
              <a:t>）销毁线性表</a:t>
            </a:r>
            <a:r>
              <a:rPr kumimoji="1" lang="en-US" altLang="zh-CN" sz="2000" dirty="0" err="1">
                <a:solidFill>
                  <a:srgbClr val="FF3300"/>
                </a:solidFill>
                <a:latin typeface="Consolas" pitchFamily="49" charset="0"/>
                <a:ea typeface="微软雅黑" pitchFamily="34" charset="-122"/>
                <a:cs typeface="Consolas" pitchFamily="49" charset="0"/>
              </a:rPr>
              <a:t>DestroyList</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释放单链表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占用的内存空间。即逐一</a:t>
            </a:r>
            <a:r>
              <a:rPr kumimoji="1" lang="zh-CN" altLang="en-US" sz="2000">
                <a:latin typeface="Consolas" pitchFamily="49" charset="0"/>
                <a:ea typeface="楷体" pitchFamily="49" charset="-122"/>
                <a:cs typeface="Consolas" pitchFamily="49" charset="0"/>
              </a:rPr>
              <a:t>释放全部结点的</a:t>
            </a:r>
            <a:r>
              <a:rPr kumimoji="1" lang="zh-CN" altLang="en-US" sz="2000" dirty="0">
                <a:latin typeface="Consolas" pitchFamily="49" charset="0"/>
                <a:ea typeface="楷体" pitchFamily="49" charset="-122"/>
                <a:cs typeface="Consolas" pitchFamily="49" charset="0"/>
              </a:rPr>
              <a:t>空间。</a:t>
            </a:r>
            <a:r>
              <a:rPr kumimoji="1" lang="zh-CN" altLang="en-US" sz="2000" dirty="0">
                <a:solidFill>
                  <a:srgbClr val="FF3300"/>
                </a:solidFill>
                <a:latin typeface="Consolas" pitchFamily="49" charset="0"/>
                <a:ea typeface="楷体" pitchFamily="49" charset="-122"/>
                <a:cs typeface="Consolas" pitchFamily="49" charset="0"/>
              </a:rPr>
              <a:t>    </a:t>
            </a:r>
            <a:endParaRPr kumimoji="1" lang="zh-CN" altLang="en-US" sz="2000" dirty="0">
              <a:latin typeface="Consolas" pitchFamily="49" charset="0"/>
              <a:ea typeface="楷体" pitchFamily="49" charset="-122"/>
              <a:cs typeface="Consolas" pitchFamily="49" charset="0"/>
            </a:endParaRPr>
          </a:p>
        </p:txBody>
      </p:sp>
      <p:sp>
        <p:nvSpPr>
          <p:cNvPr id="40067" name="Text Box 131"/>
          <p:cNvSpPr txBox="1">
            <a:spLocks noChangeArrowheads="1"/>
          </p:cNvSpPr>
          <p:nvPr/>
        </p:nvSpPr>
        <p:spPr bwMode="auto">
          <a:xfrm>
            <a:off x="714348" y="1571612"/>
            <a:ext cx="7358114" cy="1200329"/>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1800">
                <a:solidFill>
                  <a:srgbClr val="0000FF"/>
                </a:solidFill>
                <a:latin typeface="Consolas" pitchFamily="49" charset="0"/>
                <a:ea typeface="仿宋" pitchFamily="49" charset="-122"/>
                <a:cs typeface="Consolas" pitchFamily="49" charset="0"/>
              </a:rPr>
              <a:t>void </a:t>
            </a:r>
            <a:r>
              <a:rPr kumimoji="1" lang="en-US" altLang="zh-CN" sz="180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DestroyList</a:t>
            </a:r>
            <a:r>
              <a:rPr kumimoji="1" lang="en-US" altLang="zh-CN" sz="1800">
                <a:solidFill>
                  <a:srgbClr val="0000FF"/>
                </a:solidFill>
                <a:latin typeface="Consolas" pitchFamily="49" charset="0"/>
                <a:ea typeface="仿宋" pitchFamily="49" charset="-122"/>
                <a:cs typeface="Consolas" pitchFamily="49" charset="0"/>
              </a:rPr>
              <a:t>(LinkNode </a:t>
            </a:r>
            <a:r>
              <a:rPr kumimoji="1" lang="en-US" altLang="zh-CN" sz="1800" dirty="0">
                <a:solidFill>
                  <a:srgbClr val="0000FF"/>
                </a:solidFill>
                <a:latin typeface="Consolas" pitchFamily="49" charset="0"/>
                <a:ea typeface="仿宋" pitchFamily="49" charset="-122"/>
                <a:cs typeface="Consolas" pitchFamily="49" charset="0"/>
              </a:rPr>
              <a:t>*&amp;L)</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a:solidFill>
                  <a:srgbClr val="0000FF"/>
                </a:solidFill>
                <a:latin typeface="Consolas" pitchFamily="49" charset="0"/>
                <a:ea typeface="仿宋" pitchFamily="49" charset="-122"/>
                <a:cs typeface="Consolas" pitchFamily="49" charset="0"/>
              </a:rPr>
              <a:t>   LinkNode *pre=L</a:t>
            </a:r>
            <a:r>
              <a:rPr kumimoji="1" lang="zh-CN" altLang="en-US" sz="1800">
                <a:solidFill>
                  <a:srgbClr val="0000FF"/>
                </a:solidFill>
                <a:latin typeface="Consolas" pitchFamily="49" charset="0"/>
                <a:ea typeface="仿宋" pitchFamily="49" charset="-122"/>
                <a:cs typeface="Consolas" pitchFamily="49" charset="0"/>
              </a:rPr>
              <a:t>，</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*p=L-&gt;next;   </a:t>
            </a:r>
            <a:r>
              <a:rPr kumimoji="1" lang="en-US" altLang="zh-CN" sz="1800" dirty="0">
                <a:solidFill>
                  <a:srgbClr val="0070C0"/>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en-US" altLang="zh-CN" sz="1800">
                <a:solidFill>
                  <a:srgbClr val="00B0F0"/>
                </a:solidFill>
                <a:latin typeface="Consolas" pitchFamily="49" charset="0"/>
                <a:ea typeface="仿宋" pitchFamily="49" charset="-122"/>
                <a:cs typeface="Consolas" pitchFamily="49" charset="0"/>
              </a:rPr>
              <a:t>pre</a:t>
            </a:r>
            <a:r>
              <a:rPr kumimoji="1" lang="zh-CN" altLang="en-US" sz="1800">
                <a:solidFill>
                  <a:srgbClr val="00B0F0"/>
                </a:solidFill>
                <a:latin typeface="Consolas" pitchFamily="49" charset="0"/>
                <a:ea typeface="仿宋" pitchFamily="49" charset="-122"/>
                <a:cs typeface="Consolas" pitchFamily="49" charset="0"/>
              </a:rPr>
              <a:t>指向</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的前驱结点</a:t>
            </a:r>
            <a:endParaRPr kumimoji="1" lang="zh-CN" altLang="en-US" sz="1800" dirty="0">
              <a:solidFill>
                <a:srgbClr val="00B0F0"/>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5" name="组合 24"/>
          <p:cNvGrpSpPr/>
          <p:nvPr/>
        </p:nvGrpSpPr>
        <p:grpSpPr>
          <a:xfrm>
            <a:off x="1089049" y="3000372"/>
            <a:ext cx="6508415" cy="1671642"/>
            <a:chOff x="1089049" y="3000372"/>
            <a:chExt cx="6508415" cy="1671642"/>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0029" name="Rectangle 93"/>
            <p:cNvSpPr>
              <a:spLocks noChangeArrowheads="1"/>
            </p:cNvSpPr>
            <p:nvPr/>
          </p:nvSpPr>
          <p:spPr bwMode="auto">
            <a:xfrm>
              <a:off x="2743224" y="3879851"/>
              <a:ext cx="36036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0" name="Rectangle 94"/>
            <p:cNvSpPr>
              <a:spLocks noChangeArrowheads="1"/>
            </p:cNvSpPr>
            <p:nvPr/>
          </p:nvSpPr>
          <p:spPr bwMode="auto">
            <a:xfrm>
              <a:off x="3103587" y="3879851"/>
              <a:ext cx="360362"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1" name="Line 95"/>
            <p:cNvSpPr>
              <a:spLocks noChangeShapeType="1"/>
            </p:cNvSpPr>
            <p:nvPr/>
          </p:nvSpPr>
          <p:spPr bwMode="auto">
            <a:xfrm>
              <a:off x="2395562" y="4059239"/>
              <a:ext cx="360362" cy="0"/>
            </a:xfrm>
            <a:prstGeom prst="line">
              <a:avLst/>
            </a:prstGeom>
            <a:noFill/>
            <a:ln w="19050">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p>
          </p:txBody>
        </p:sp>
        <p:sp>
          <p:nvSpPr>
            <p:cNvPr id="40033" name="Rectangle 97"/>
            <p:cNvSpPr>
              <a:spLocks noChangeArrowheads="1"/>
            </p:cNvSpPr>
            <p:nvPr/>
          </p:nvSpPr>
          <p:spPr bwMode="auto">
            <a:xfrm>
              <a:off x="3822724"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4" name="Rectangle 98"/>
            <p:cNvSpPr>
              <a:spLocks noChangeArrowheads="1"/>
            </p:cNvSpPr>
            <p:nvPr/>
          </p:nvSpPr>
          <p:spPr bwMode="auto">
            <a:xfrm>
              <a:off x="4183087"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5" name="Freeform 99"/>
            <p:cNvSpPr>
              <a:spLocks/>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0036" name="Rectangle 100"/>
            <p:cNvSpPr>
              <a:spLocks noChangeArrowheads="1"/>
            </p:cNvSpPr>
            <p:nvPr/>
          </p:nvSpPr>
          <p:spPr bwMode="auto">
            <a:xfrm>
              <a:off x="5868676"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37" name="Rectangle 101"/>
            <p:cNvSpPr>
              <a:spLocks noChangeArrowheads="1"/>
            </p:cNvSpPr>
            <p:nvPr/>
          </p:nvSpPr>
          <p:spPr bwMode="auto">
            <a:xfrm>
              <a:off x="6229039"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0038" name="Line 102"/>
            <p:cNvSpPr>
              <a:spLocks noChangeShapeType="1"/>
            </p:cNvSpPr>
            <p:nvPr/>
          </p:nvSpPr>
          <p:spPr bwMode="auto">
            <a:xfrm>
              <a:off x="5500694" y="4059239"/>
              <a:ext cx="360362"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0039" name="Rectangle 103"/>
            <p:cNvSpPr>
              <a:spLocks noChangeArrowheads="1"/>
            </p:cNvSpPr>
            <p:nvPr/>
          </p:nvSpPr>
          <p:spPr bwMode="auto">
            <a:xfrm>
              <a:off x="6876739" y="387985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040" name="Rectangle 104"/>
            <p:cNvSpPr>
              <a:spLocks noChangeArrowheads="1"/>
            </p:cNvSpPr>
            <p:nvPr/>
          </p:nvSpPr>
          <p:spPr bwMode="auto">
            <a:xfrm>
              <a:off x="7237101" y="387985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0041" name="Freeform 105"/>
            <p:cNvSpPr>
              <a:spLocks/>
            </p:cNvSpPr>
            <p:nvPr/>
          </p:nvSpPr>
          <p:spPr bwMode="auto">
            <a:xfrm>
              <a:off x="6402076" y="405765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0042" name="Freeform 106"/>
            <p:cNvSpPr>
              <a:spLocks/>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0043" name="Text Box 107"/>
            <p:cNvSpPr txBox="1">
              <a:spLocks noChangeArrowheads="1"/>
            </p:cNvSpPr>
            <p:nvPr/>
          </p:nvSpPr>
          <p:spPr bwMode="auto">
            <a:xfrm>
              <a:off x="4970148" y="3827148"/>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mj-ea"/>
                  <a:ea typeface="+mj-ea"/>
                  <a:cs typeface="Consolas" pitchFamily="49" charset="0"/>
                </a:rPr>
                <a:t>…</a:t>
              </a: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pre</a:t>
              </a:r>
            </a:p>
          </p:txBody>
        </p:sp>
        <p:sp>
          <p:nvSpPr>
            <p:cNvPr id="40045" name="Line 109"/>
            <p:cNvSpPr>
              <a:spLocks noChangeShapeType="1"/>
            </p:cNvSpPr>
            <p:nvPr/>
          </p:nvSpPr>
          <p:spPr bwMode="auto">
            <a:xfrm flipV="1">
              <a:off x="3032149" y="4240214"/>
              <a:ext cx="0" cy="360362"/>
            </a:xfrm>
            <a:prstGeom prst="line">
              <a:avLst/>
            </a:prstGeom>
            <a:noFill/>
            <a:ln w="19050">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cs typeface="Consolas" pitchFamily="49" charset="0"/>
                </a:rPr>
                <a:t>p</a:t>
              </a:r>
            </a:p>
          </p:txBody>
        </p:sp>
        <p:sp>
          <p:nvSpPr>
            <p:cNvPr id="40047" name="Line 111"/>
            <p:cNvSpPr>
              <a:spLocks noChangeShapeType="1"/>
            </p:cNvSpPr>
            <p:nvPr/>
          </p:nvSpPr>
          <p:spPr bwMode="auto">
            <a:xfrm flipV="1">
              <a:off x="4111649" y="4240214"/>
              <a:ext cx="0" cy="360362"/>
            </a:xfrm>
            <a:prstGeom prst="line">
              <a:avLst/>
            </a:prstGeom>
            <a:noFill/>
            <a:ln w="19050">
              <a:solidFill>
                <a:srgbClr val="FF00FF"/>
              </a:solidFill>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43042" y="1357298"/>
            <a:ext cx="5643602" cy="2377446"/>
          </a:xfrm>
          <a:prstGeom prst="rect">
            <a:avLst/>
          </a:prstGeom>
          <a:noFill/>
        </p:spPr>
        <p:txBody>
          <a:bodyPr wrap="square" rtlCol="0">
            <a:spAutoFit/>
          </a:bodyPr>
          <a:lstStyle/>
          <a:p>
            <a:pPr algn="l"/>
            <a:r>
              <a:rPr lang="zh-CN" altLang="zh-CN" sz="2000" dirty="0">
                <a:solidFill>
                  <a:srgbClr val="0000FF"/>
                </a:solidFill>
                <a:latin typeface="Consolas" pitchFamily="49" charset="0"/>
                <a:ea typeface="楷体" pitchFamily="49" charset="-122"/>
                <a:cs typeface="Consolas" pitchFamily="49" charset="0"/>
              </a:rPr>
              <a:t>算法的空间复杂度是指</a:t>
            </a:r>
            <a:r>
              <a:rPr lang="zh-CN" altLang="en-US"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p>
          <a:p>
            <a:pPr algn="l"/>
            <a:r>
              <a:rPr lang="en-US" altLang="zh-CN" sz="2000"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算法中输入数据所占用的存储空间的大小</a:t>
            </a:r>
          </a:p>
          <a:p>
            <a:pPr algn="l"/>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算法本身所占用的存储空间的大小</a:t>
            </a:r>
          </a:p>
          <a:p>
            <a:pPr algn="l"/>
            <a:r>
              <a:rPr lang="en-US" altLang="zh-CN" sz="2000" dirty="0">
                <a:solidFill>
                  <a:srgbClr val="0000FF"/>
                </a:solidFill>
                <a:latin typeface="Consolas" pitchFamily="49" charset="0"/>
                <a:ea typeface="仿宋" pitchFamily="49" charset="-122"/>
                <a:cs typeface="Consolas" pitchFamily="49" charset="0"/>
              </a:rPr>
              <a:t>C.</a:t>
            </a:r>
            <a:r>
              <a:rPr lang="zh-CN" altLang="zh-CN" sz="2000" dirty="0">
                <a:solidFill>
                  <a:srgbClr val="0000FF"/>
                </a:solidFill>
                <a:latin typeface="Consolas" pitchFamily="49" charset="0"/>
                <a:ea typeface="仿宋" pitchFamily="49" charset="-122"/>
                <a:cs typeface="Consolas" pitchFamily="49" charset="0"/>
              </a:rPr>
              <a:t>算法中所占用的所有存储空间的大小</a:t>
            </a:r>
          </a:p>
          <a:p>
            <a:pPr algn="l"/>
            <a:r>
              <a:rPr lang="en-US" altLang="zh-CN" sz="2000" dirty="0">
                <a:solidFill>
                  <a:srgbClr val="0000FF"/>
                </a:solidFill>
                <a:latin typeface="Consolas" pitchFamily="49" charset="0"/>
                <a:ea typeface="仿宋" pitchFamily="49" charset="-122"/>
                <a:cs typeface="Consolas" pitchFamily="49" charset="0"/>
              </a:rPr>
              <a:t>D.</a:t>
            </a:r>
            <a:r>
              <a:rPr lang="zh-CN" altLang="zh-CN" sz="2000" dirty="0">
                <a:solidFill>
                  <a:srgbClr val="0000FF"/>
                </a:solidFill>
                <a:latin typeface="Consolas" pitchFamily="49" charset="0"/>
                <a:ea typeface="仿宋" pitchFamily="49" charset="-122"/>
                <a:cs typeface="Consolas" pitchFamily="49" charset="0"/>
              </a:rPr>
              <a:t>算法中需要的辅助变量所占用存储空间的大小</a:t>
            </a:r>
          </a:p>
        </p:txBody>
      </p:sp>
      <p:sp>
        <p:nvSpPr>
          <p:cNvPr id="12" name="TextBox 11"/>
          <p:cNvSpPr txBox="1"/>
          <p:nvPr/>
        </p:nvSpPr>
        <p:spPr>
          <a:xfrm>
            <a:off x="1785918" y="3857628"/>
            <a:ext cx="1643074" cy="430887"/>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答：</a:t>
            </a:r>
            <a:r>
              <a:rPr lang="en-US" altLang="zh-CN" sz="2000">
                <a:solidFill>
                  <a:srgbClr val="FF0000"/>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36E68863-33C2-4D6D-B9FA-F4917E910219}" type="slidenum">
              <a:rPr lang="en-US" altLang="zh-CN" smtClean="0"/>
              <a:pPr/>
              <a:t>8</a:t>
            </a:fld>
            <a:r>
              <a:rPr lang="en-US" altLang="zh-CN"/>
              <a:t>/35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428596" y="704834"/>
            <a:ext cx="8358246" cy="2659648"/>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44000" tIns="216000" rIns="144000" bIns="216000">
            <a:spAutoFit/>
          </a:bodyPr>
          <a:lstStyle/>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while (p!=NULL)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扫描单链表</a:t>
            </a:r>
            <a:r>
              <a:rPr kumimoji="1" lang="en-US" altLang="zh-CN" sz="1800" dirty="0">
                <a:solidFill>
                  <a:srgbClr val="00B0F0"/>
                </a:solidFill>
                <a:latin typeface="Consolas" pitchFamily="49" charset="0"/>
                <a:ea typeface="仿宋" pitchFamily="49" charset="-122"/>
                <a:cs typeface="Consolas" pitchFamily="49" charset="0"/>
              </a:rPr>
              <a:t>L</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  </a:t>
            </a:r>
            <a:r>
              <a:rPr kumimoji="1" lang="en-US" altLang="zh-CN" sz="1800" dirty="0">
                <a:solidFill>
                  <a:srgbClr val="C00000"/>
                </a:solidFill>
                <a:latin typeface="Consolas" pitchFamily="49" charset="0"/>
                <a:ea typeface="仿宋" pitchFamily="49" charset="-122"/>
                <a:cs typeface="Consolas" pitchFamily="49" charset="0"/>
              </a:rPr>
              <a:t>free(pre);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释放</a:t>
            </a:r>
            <a:r>
              <a:rPr kumimoji="1" lang="en-US" altLang="zh-CN" sz="1800" dirty="0">
                <a:solidFill>
                  <a:srgbClr val="00B0F0"/>
                </a:solidFill>
                <a:latin typeface="Consolas" pitchFamily="49" charset="0"/>
                <a:ea typeface="仿宋" pitchFamily="49" charset="-122"/>
                <a:cs typeface="Consolas" pitchFamily="49" charset="0"/>
              </a:rPr>
              <a:t>pre</a:t>
            </a:r>
            <a:r>
              <a:rPr kumimoji="1" lang="zh-CN" altLang="en-US" sz="1800" dirty="0">
                <a:solidFill>
                  <a:srgbClr val="00B0F0"/>
                </a:solidFill>
                <a:latin typeface="Consolas" pitchFamily="49" charset="0"/>
                <a:ea typeface="仿宋" pitchFamily="49" charset="-122"/>
                <a:cs typeface="Consolas" pitchFamily="49" charset="0"/>
              </a:rPr>
              <a:t>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pre=p;		</a:t>
            </a:r>
            <a:r>
              <a:rPr kumimoji="1" lang="en-US" altLang="zh-CN" sz="1800" dirty="0">
                <a:solidFill>
                  <a:srgbClr val="00B0F0"/>
                </a:solidFill>
                <a:latin typeface="Consolas" pitchFamily="49" charset="0"/>
                <a:ea typeface="仿宋" pitchFamily="49" charset="-122"/>
                <a:cs typeface="Consolas" pitchFamily="49" charset="0"/>
              </a:rPr>
              <a:t>//pre</a:t>
            </a:r>
            <a:r>
              <a:rPr kumimoji="1" lang="zh-CN" altLang="en-US" sz="1800" dirty="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同步后移一个结点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p=pre-&gt;next;</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C00000"/>
                </a:solidFill>
                <a:latin typeface="Consolas" pitchFamily="49" charset="0"/>
                <a:ea typeface="仿宋" pitchFamily="49" charset="-122"/>
                <a:cs typeface="Consolas" pitchFamily="49" charset="0"/>
              </a:rPr>
              <a:t>free(pre);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循环结束时，</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为</a:t>
            </a:r>
            <a:r>
              <a:rPr kumimoji="1" lang="en-US" altLang="zh-CN" sz="1800" dirty="0">
                <a:solidFill>
                  <a:srgbClr val="00B0F0"/>
                </a:solidFill>
                <a:latin typeface="Consolas" pitchFamily="49" charset="0"/>
                <a:ea typeface="仿宋" pitchFamily="49" charset="-122"/>
                <a:cs typeface="Consolas" pitchFamily="49" charset="0"/>
              </a:rPr>
              <a:t>NULL</a:t>
            </a:r>
            <a:r>
              <a:rPr kumimoji="1" lang="zh-CN" altLang="en-US" sz="1800" dirty="0">
                <a:solidFill>
                  <a:srgbClr val="00B0F0"/>
                </a:solidFill>
                <a:latin typeface="Consolas" pitchFamily="49" charset="0"/>
                <a:ea typeface="仿宋" pitchFamily="49" charset="-122"/>
                <a:cs typeface="Consolas" pitchFamily="49" charset="0"/>
              </a:rPr>
              <a:t>，</a:t>
            </a:r>
            <a:r>
              <a:rPr kumimoji="1" lang="en-US" altLang="zh-CN" sz="1800" dirty="0">
                <a:solidFill>
                  <a:srgbClr val="00B0F0"/>
                </a:solidFill>
                <a:latin typeface="Consolas" pitchFamily="49" charset="0"/>
                <a:ea typeface="仿宋" pitchFamily="49" charset="-122"/>
                <a:cs typeface="Consolas" pitchFamily="49" charset="0"/>
              </a:rPr>
              <a:t>pre</a:t>
            </a:r>
            <a:r>
              <a:rPr kumimoji="1" lang="zh-CN" altLang="en-US" sz="1800" dirty="0">
                <a:solidFill>
                  <a:srgbClr val="00B0F0"/>
                </a:solidFill>
                <a:latin typeface="Consolas" pitchFamily="49" charset="0"/>
                <a:ea typeface="仿宋" pitchFamily="49" charset="-122"/>
                <a:cs typeface="Consolas" pitchFamily="49" charset="0"/>
              </a:rPr>
              <a:t>指向尾结点，释放它</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5" name="组合 24"/>
          <p:cNvGrpSpPr/>
          <p:nvPr/>
        </p:nvGrpSpPr>
        <p:grpSpPr>
          <a:xfrm>
            <a:off x="571472" y="3429000"/>
            <a:ext cx="8224854" cy="1888648"/>
            <a:chOff x="571472" y="3429000"/>
            <a:chExt cx="8224854" cy="1888648"/>
          </a:xfrm>
        </p:grpSpPr>
        <p:sp>
          <p:nvSpPr>
            <p:cNvPr id="40028" name="Text Box 92"/>
            <p:cNvSpPr txBox="1">
              <a:spLocks noChangeArrowheads="1"/>
            </p:cNvSpPr>
            <p:nvPr/>
          </p:nvSpPr>
          <p:spPr bwMode="auto">
            <a:xfrm>
              <a:off x="571472" y="4314337"/>
              <a:ext cx="1512888" cy="366712"/>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仿宋" pitchFamily="49" charset="-122"/>
                  <a:cs typeface="Consolas" pitchFamily="49" charset="0"/>
                </a:rPr>
                <a:t>循环结束时</a:t>
              </a:r>
            </a:p>
          </p:txBody>
        </p:sp>
        <p:sp>
          <p:nvSpPr>
            <p:cNvPr id="40048" name="Rectangle 112"/>
            <p:cNvSpPr>
              <a:spLocks noChangeArrowheads="1"/>
            </p:cNvSpPr>
            <p:nvPr/>
          </p:nvSpPr>
          <p:spPr bwMode="auto">
            <a:xfrm>
              <a:off x="2514572" y="4301650"/>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49" name="Rectangle 113"/>
            <p:cNvSpPr>
              <a:spLocks noChangeArrowheads="1"/>
            </p:cNvSpPr>
            <p:nvPr/>
          </p:nvSpPr>
          <p:spPr bwMode="auto">
            <a:xfrm>
              <a:off x="2874935" y="4301650"/>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0" name="Line 114"/>
            <p:cNvSpPr>
              <a:spLocks noChangeShapeType="1"/>
            </p:cNvSpPr>
            <p:nvPr/>
          </p:nvSpPr>
          <p:spPr bwMode="auto">
            <a:xfrm>
              <a:off x="2166910" y="4481037"/>
              <a:ext cx="360362" cy="0"/>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1" name="Text Box 115"/>
            <p:cNvSpPr txBox="1">
              <a:spLocks noChangeArrowheads="1"/>
            </p:cNvSpPr>
            <p:nvPr/>
          </p:nvSpPr>
          <p:spPr bwMode="auto">
            <a:xfrm>
              <a:off x="1887510" y="4301650"/>
              <a:ext cx="268287"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L</a:t>
              </a:r>
            </a:p>
          </p:txBody>
        </p:sp>
        <p:sp>
          <p:nvSpPr>
            <p:cNvPr id="40052" name="Rectangle 116"/>
            <p:cNvSpPr>
              <a:spLocks noChangeArrowheads="1"/>
            </p:cNvSpPr>
            <p:nvPr/>
          </p:nvSpPr>
          <p:spPr bwMode="auto">
            <a:xfrm>
              <a:off x="3594072" y="430165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3" name="Rectangle 117"/>
            <p:cNvSpPr>
              <a:spLocks noChangeArrowheads="1"/>
            </p:cNvSpPr>
            <p:nvPr/>
          </p:nvSpPr>
          <p:spPr bwMode="auto">
            <a:xfrm>
              <a:off x="3954435" y="430165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4" name="Freeform 118"/>
            <p:cNvSpPr>
              <a:spLocks/>
            </p:cNvSpPr>
            <p:nvPr/>
          </p:nvSpPr>
          <p:spPr bwMode="auto">
            <a:xfrm>
              <a:off x="3054322" y="447945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5" name="Rectangle 119"/>
            <p:cNvSpPr>
              <a:spLocks noChangeArrowheads="1"/>
            </p:cNvSpPr>
            <p:nvPr/>
          </p:nvSpPr>
          <p:spPr bwMode="auto">
            <a:xfrm>
              <a:off x="5705448" y="430165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6" name="Rectangle 120"/>
            <p:cNvSpPr>
              <a:spLocks noChangeArrowheads="1"/>
            </p:cNvSpPr>
            <p:nvPr/>
          </p:nvSpPr>
          <p:spPr bwMode="auto">
            <a:xfrm>
              <a:off x="6065811" y="430165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仿宋" pitchFamily="49" charset="-122"/>
                <a:cs typeface="Consolas" pitchFamily="49" charset="0"/>
              </a:endParaRPr>
            </a:p>
          </p:txBody>
        </p:sp>
        <p:sp>
          <p:nvSpPr>
            <p:cNvPr id="40057" name="Line 121"/>
            <p:cNvSpPr>
              <a:spLocks noChangeShapeType="1"/>
            </p:cNvSpPr>
            <p:nvPr/>
          </p:nvSpPr>
          <p:spPr bwMode="auto">
            <a:xfrm>
              <a:off x="5357786" y="4481037"/>
              <a:ext cx="360362"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58" name="Rectangle 122"/>
            <p:cNvSpPr>
              <a:spLocks noChangeArrowheads="1"/>
            </p:cNvSpPr>
            <p:nvPr/>
          </p:nvSpPr>
          <p:spPr bwMode="auto">
            <a:xfrm>
              <a:off x="6713511" y="430165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仿宋" pitchFamily="49" charset="-122"/>
                <a:cs typeface="Consolas" pitchFamily="49" charset="0"/>
              </a:endParaRPr>
            </a:p>
          </p:txBody>
        </p:sp>
        <p:sp>
          <p:nvSpPr>
            <p:cNvPr id="40059" name="Rectangle 123"/>
            <p:cNvSpPr>
              <a:spLocks noChangeArrowheads="1"/>
            </p:cNvSpPr>
            <p:nvPr/>
          </p:nvSpPr>
          <p:spPr bwMode="auto">
            <a:xfrm>
              <a:off x="7073873" y="430165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仿宋" pitchFamily="49" charset="-122"/>
                  <a:cs typeface="Consolas" pitchFamily="49" charset="0"/>
                </a:rPr>
                <a:t>∧</a:t>
              </a:r>
            </a:p>
          </p:txBody>
        </p:sp>
        <p:sp>
          <p:nvSpPr>
            <p:cNvPr id="40060" name="Freeform 124"/>
            <p:cNvSpPr>
              <a:spLocks/>
            </p:cNvSpPr>
            <p:nvPr/>
          </p:nvSpPr>
          <p:spPr bwMode="auto">
            <a:xfrm>
              <a:off x="6238848" y="4479450"/>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1" name="Freeform 125"/>
            <p:cNvSpPr>
              <a:spLocks/>
            </p:cNvSpPr>
            <p:nvPr/>
          </p:nvSpPr>
          <p:spPr bwMode="auto">
            <a:xfrm>
              <a:off x="4122710" y="447786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2" name="Text Box 126"/>
            <p:cNvSpPr txBox="1">
              <a:spLocks noChangeArrowheads="1"/>
            </p:cNvSpPr>
            <p:nvPr/>
          </p:nvSpPr>
          <p:spPr bwMode="auto">
            <a:xfrm>
              <a:off x="6602376" y="4950936"/>
              <a:ext cx="627062"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pre</a:t>
              </a:r>
            </a:p>
          </p:txBody>
        </p:sp>
        <p:sp>
          <p:nvSpPr>
            <p:cNvPr id="40063" name="Line 127"/>
            <p:cNvSpPr>
              <a:spLocks noChangeShapeType="1"/>
            </p:cNvSpPr>
            <p:nvPr/>
          </p:nvSpPr>
          <p:spPr bwMode="auto">
            <a:xfrm flipV="1">
              <a:off x="6981798" y="4662012"/>
              <a:ext cx="0" cy="360363"/>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ea typeface="仿宋" pitchFamily="49" charset="-122"/>
                <a:cs typeface="Consolas" pitchFamily="49" charset="0"/>
              </a:endParaRPr>
            </a:p>
          </p:txBody>
        </p:sp>
        <p:sp>
          <p:nvSpPr>
            <p:cNvPr id="40064" name="Text Box 128"/>
            <p:cNvSpPr txBox="1">
              <a:spLocks noChangeArrowheads="1"/>
            </p:cNvSpPr>
            <p:nvPr/>
          </p:nvSpPr>
          <p:spPr bwMode="auto">
            <a:xfrm>
              <a:off x="7429488" y="4941414"/>
              <a:ext cx="136683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仿宋" pitchFamily="49" charset="-122"/>
                  <a:cs typeface="Consolas" pitchFamily="49" charset="0"/>
                </a:rPr>
                <a:t>p=NULL</a:t>
              </a:r>
            </a:p>
          </p:txBody>
        </p:sp>
        <p:sp>
          <p:nvSpPr>
            <p:cNvPr id="40066" name="Text Box 130"/>
            <p:cNvSpPr txBox="1">
              <a:spLocks noChangeArrowheads="1"/>
            </p:cNvSpPr>
            <p:nvPr/>
          </p:nvSpPr>
          <p:spPr bwMode="auto">
            <a:xfrm>
              <a:off x="4805997" y="4071942"/>
              <a:ext cx="538164"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仿宋" pitchFamily="49" charset="-122"/>
                  <a:cs typeface="Consolas" pitchFamily="49" charset="0"/>
                </a:rPr>
                <a:t>…</a:t>
              </a:r>
            </a:p>
          </p:txBody>
        </p:sp>
        <p:sp>
          <p:nvSpPr>
            <p:cNvPr id="43" name="下箭头 42"/>
            <p:cNvSpPr/>
            <p:nvPr/>
          </p:nvSpPr>
          <p:spPr>
            <a:xfrm>
              <a:off x="3606794" y="3429000"/>
              <a:ext cx="357190"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20" y="642918"/>
            <a:ext cx="8382000" cy="861774"/>
          </a:xfrm>
          <a:prstGeom prst="rect">
            <a:avLst/>
          </a:prstGeom>
          <a:noFill/>
          <a:ln w="9525">
            <a:noFill/>
            <a:miter lim="800000"/>
            <a:headEnd/>
            <a:tailEnd/>
          </a:ln>
          <a:effectLst/>
        </p:spPr>
        <p:txBody>
          <a:bodyPr>
            <a:spAutoFit/>
          </a:bodyPr>
          <a:lstStyle/>
          <a:p>
            <a:pPr algn="just">
              <a:spcBef>
                <a:spcPct val="50000"/>
              </a:spcBef>
            </a:pPr>
            <a:r>
              <a:rPr kumimoji="1" lang="en-US" altLang="zh-CN" sz="2000" dirty="0">
                <a:solidFill>
                  <a:srgbClr val="FF3300"/>
                </a:solidFill>
                <a:latin typeface="Consolas" pitchFamily="49" charset="0"/>
                <a:ea typeface="微软雅黑" pitchFamily="34" charset="-122"/>
                <a:cs typeface="Consolas" pitchFamily="49" charset="0"/>
              </a:rPr>
              <a:t> </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3</a:t>
            </a:r>
            <a:r>
              <a:rPr kumimoji="1" lang="zh-CN" altLang="en-US" sz="2000" dirty="0">
                <a:solidFill>
                  <a:srgbClr val="FF3300"/>
                </a:solidFill>
                <a:latin typeface="Consolas" pitchFamily="49" charset="0"/>
                <a:ea typeface="微软雅黑" pitchFamily="34" charset="-122"/>
                <a:cs typeface="Consolas" pitchFamily="49" charset="0"/>
              </a:rPr>
              <a:t>）判线性表是否为空表</a:t>
            </a:r>
            <a:r>
              <a:rPr kumimoji="1" lang="en-US" altLang="zh-CN" sz="2000" dirty="0" err="1">
                <a:solidFill>
                  <a:srgbClr val="FF3300"/>
                </a:solidFill>
                <a:latin typeface="Consolas" pitchFamily="49" charset="0"/>
                <a:ea typeface="微软雅黑" pitchFamily="34" charset="-122"/>
                <a:cs typeface="Consolas" pitchFamily="49" charset="0"/>
              </a:rPr>
              <a:t>ListEmpty</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若单链表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没有数据结点，则返回真，否则返回假。</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0963" name="Text Box 3"/>
          <p:cNvSpPr txBox="1">
            <a:spLocks noChangeArrowheads="1"/>
          </p:cNvSpPr>
          <p:nvPr/>
        </p:nvSpPr>
        <p:spPr bwMode="auto">
          <a:xfrm>
            <a:off x="900113" y="1960019"/>
            <a:ext cx="5029209" cy="14715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l"/>
            <a:r>
              <a:rPr lang="en-US" altLang="zh-CN" sz="1800" dirty="0">
                <a:solidFill>
                  <a:srgbClr val="0000FF"/>
                </a:solidFill>
                <a:latin typeface="Consolas" pitchFamily="49" charset="0"/>
                <a:cs typeface="Consolas" pitchFamily="49" charset="0"/>
              </a:rPr>
              <a:t>bool </a:t>
            </a:r>
            <a:r>
              <a:rPr lang="en-US" altLang="zh-CN" sz="1800" dirty="0" err="1">
                <a:solidFill>
                  <a:srgbClr val="FF0000"/>
                </a:solidFill>
                <a:effectLst>
                  <a:outerShdw blurRad="38100" dist="38100" dir="2700000" algn="tl">
                    <a:srgbClr val="000000">
                      <a:alpha val="43137"/>
                    </a:srgbClr>
                  </a:outerShdw>
                </a:effectLst>
                <a:latin typeface="Consolas" pitchFamily="49" charset="0"/>
                <a:cs typeface="Consolas" pitchFamily="49" charset="0"/>
              </a:rPr>
              <a:t>ListEmpty</a:t>
            </a:r>
            <a:r>
              <a:rPr lang="en-US" altLang="zh-CN" sz="1800" dirty="0">
                <a:solidFill>
                  <a:srgbClr val="0000FF"/>
                </a:solidFill>
                <a:latin typeface="Consolas" pitchFamily="49" charset="0"/>
                <a:cs typeface="Consolas" pitchFamily="49" charset="0"/>
              </a:rPr>
              <a:t>(</a:t>
            </a:r>
            <a:r>
              <a:rPr lang="en-US" altLang="zh-CN" sz="1800" dirty="0" err="1">
                <a:solidFill>
                  <a:srgbClr val="0000FF"/>
                </a:solidFill>
                <a:latin typeface="Consolas" pitchFamily="49" charset="0"/>
                <a:cs typeface="Consolas" pitchFamily="49" charset="0"/>
              </a:rPr>
              <a:t>LinkNode</a:t>
            </a:r>
            <a:r>
              <a:rPr lang="en-US" altLang="zh-CN" sz="1800" dirty="0">
                <a:solidFill>
                  <a:srgbClr val="0000FF"/>
                </a:solidFill>
                <a:latin typeface="Consolas" pitchFamily="49" charset="0"/>
                <a:cs typeface="Consolas" pitchFamily="49" charset="0"/>
              </a:rPr>
              <a:t> *L)</a:t>
            </a:r>
          </a:p>
          <a:p>
            <a:pPr algn="l"/>
            <a:r>
              <a:rPr lang="en-US" altLang="zh-CN" sz="1800" dirty="0">
                <a:solidFill>
                  <a:srgbClr val="0000FF"/>
                </a:solidFill>
                <a:latin typeface="Consolas" pitchFamily="49" charset="0"/>
                <a:cs typeface="Consolas" pitchFamily="49" charset="0"/>
              </a:rPr>
              <a:t>{</a:t>
            </a:r>
          </a:p>
          <a:p>
            <a:pPr algn="l"/>
            <a:r>
              <a:rPr lang="zh-CN" altLang="en-US" sz="1800" dirty="0">
                <a:solidFill>
                  <a:srgbClr val="0000FF"/>
                </a:solidFill>
                <a:latin typeface="Consolas" pitchFamily="49" charset="0"/>
                <a:cs typeface="Consolas" pitchFamily="49" charset="0"/>
              </a:rPr>
              <a:t>　　</a:t>
            </a:r>
            <a:r>
              <a:rPr lang="en-US" altLang="zh-CN" sz="1800" dirty="0">
                <a:solidFill>
                  <a:srgbClr val="0000FF"/>
                </a:solidFill>
                <a:latin typeface="Consolas" pitchFamily="49" charset="0"/>
                <a:cs typeface="Consolas" pitchFamily="49" charset="0"/>
              </a:rPr>
              <a:t>return(L-&gt;next==NULL);</a:t>
            </a:r>
          </a:p>
          <a:p>
            <a:pPr algn="l"/>
            <a:r>
              <a:rPr lang="en-US" altLang="zh-CN" sz="1800" dirty="0">
                <a:solidFill>
                  <a:srgbClr val="0000FF"/>
                </a:solidFill>
                <a:latin typeface="Consolas" pitchFamily="49" charset="0"/>
                <a:cs typeface="Consolas" pitchFamily="49" charset="0"/>
              </a:rPr>
              <a:t>}</a:t>
            </a:r>
          </a:p>
        </p:txBody>
      </p:sp>
      <p:grpSp>
        <p:nvGrpSpPr>
          <p:cNvPr id="10" name="组合 9"/>
          <p:cNvGrpSpPr/>
          <p:nvPr/>
        </p:nvGrpSpPr>
        <p:grpSpPr>
          <a:xfrm>
            <a:off x="2185984" y="394171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2000" dirty="0">
                    <a:solidFill>
                      <a:srgbClr val="0000FF"/>
                    </a:solidFill>
                    <a:latin typeface="Consolas" pitchFamily="49" charset="0"/>
                    <a:cs typeface="Consolas" pitchFamily="49" charset="0"/>
                  </a:rPr>
                  <a:t>∧</a:t>
                </a:r>
                <a:endParaRPr lang="zh-CN" altLang="zh-CN" sz="2000" dirty="0">
                  <a:solidFill>
                    <a:srgbClr val="0000FF"/>
                  </a:solidFill>
                  <a:latin typeface="Consolas" pitchFamily="49" charset="0"/>
                  <a:cs typeface="Consolas" pitchFamily="49" charset="0"/>
                </a:endParaRPr>
              </a:p>
            </p:txBody>
          </p:sp>
          <p:sp>
            <p:nvSpPr>
              <p:cNvPr id="5" name="Rectangle 17"/>
              <p:cNvSpPr>
                <a:spLocks noChangeArrowheads="1"/>
              </p:cNvSpPr>
              <p:nvPr/>
            </p:nvSpPr>
            <p:spPr bwMode="auto">
              <a:xfrm>
                <a:off x="3062284" y="37115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7" name="Text Box 19"/>
              <p:cNvSpPr txBox="1">
                <a:spLocks noChangeArrowheads="1"/>
              </p:cNvSpPr>
              <p:nvPr/>
            </p:nvSpPr>
            <p:spPr bwMode="auto">
              <a:xfrm>
                <a:off x="2185984" y="3627442"/>
                <a:ext cx="431800" cy="307777"/>
              </a:xfrm>
              <a:prstGeom prst="rect">
                <a:avLst/>
              </a:prstGeom>
              <a:noFill/>
              <a:ln w="9525">
                <a:noFill/>
                <a:miter lim="800000"/>
                <a:headEnd/>
                <a:tailEnd/>
              </a:ln>
              <a:effectLst/>
            </p:spPr>
            <p:txBody>
              <a:bodyPr lIns="0" tIns="0" rIns="0" bIns="0">
                <a:spAutoFit/>
              </a:bodyPr>
              <a:lstStyle/>
              <a:p>
                <a:pPr algn="l">
                  <a:spcBef>
                    <a:spcPct val="50000"/>
                  </a:spcBef>
                </a:pPr>
                <a:r>
                  <a:rPr lang="en-US" altLang="zh-CN" sz="2000">
                    <a:latin typeface="Consolas" pitchFamily="49" charset="0"/>
                    <a:cs typeface="Consolas" pitchFamily="49" charset="0"/>
                  </a:rPr>
                  <a:t>L</a:t>
                </a: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a:latin typeface="仿宋" pitchFamily="49" charset="-122"/>
                  <a:ea typeface="仿宋" pitchFamily="49" charset="-122"/>
                  <a:cs typeface="Consolas" pitchFamily="49" charset="0"/>
                </a:rPr>
                <a:t>空表的情况</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28596" y="357166"/>
            <a:ext cx="5214974" cy="861774"/>
          </a:xfrm>
          <a:prstGeom prst="rect">
            <a:avLst/>
          </a:prstGeom>
          <a:noFill/>
          <a:ln w="9525">
            <a:noFill/>
            <a:miter lim="800000"/>
            <a:headEnd/>
            <a:tailEnd/>
          </a:ln>
          <a:effectLst/>
        </p:spPr>
        <p:txBody>
          <a:bodyPr wrap="square">
            <a:spAutoFit/>
          </a:bodyPr>
          <a:lstStyle/>
          <a:p>
            <a:pPr algn="just">
              <a:spcBef>
                <a:spcPct val="50000"/>
              </a:spcBef>
            </a:pP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4</a:t>
            </a:r>
            <a:r>
              <a:rPr kumimoji="1" lang="zh-CN" altLang="en-US" sz="2000" dirty="0">
                <a:solidFill>
                  <a:srgbClr val="FF3300"/>
                </a:solidFill>
                <a:latin typeface="Consolas" pitchFamily="49" charset="0"/>
                <a:ea typeface="微软雅黑" pitchFamily="34" charset="-122"/>
                <a:cs typeface="Consolas" pitchFamily="49" charset="0"/>
              </a:rPr>
              <a:t>）求线性表的长度</a:t>
            </a:r>
            <a:r>
              <a:rPr kumimoji="1" lang="en-US" altLang="zh-CN" sz="2000" dirty="0" err="1">
                <a:solidFill>
                  <a:srgbClr val="FF3300"/>
                </a:solidFill>
                <a:latin typeface="Consolas" pitchFamily="49" charset="0"/>
                <a:ea typeface="微软雅黑" pitchFamily="34" charset="-122"/>
                <a:cs typeface="Consolas" pitchFamily="49" charset="0"/>
              </a:rPr>
              <a:t>ListLength</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返回单链表</a:t>
            </a:r>
            <a:r>
              <a:rPr kumimoji="1" lang="en-US" altLang="zh-CN" sz="2000"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中数据结点的</a:t>
            </a:r>
            <a:r>
              <a:rPr kumimoji="1" lang="zh-CN" altLang="en-US" sz="2000" dirty="0">
                <a:latin typeface="Consolas" pitchFamily="49" charset="0"/>
                <a:ea typeface="楷体" pitchFamily="49" charset="-122"/>
                <a:cs typeface="Consolas" pitchFamily="49" charset="0"/>
              </a:rPr>
              <a:t>个数。</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2026" name="Text Box 42"/>
          <p:cNvSpPr txBox="1">
            <a:spLocks noChangeArrowheads="1"/>
          </p:cNvSpPr>
          <p:nvPr/>
        </p:nvSpPr>
        <p:spPr bwMode="auto">
          <a:xfrm>
            <a:off x="428596" y="1500174"/>
            <a:ext cx="8281987" cy="1748510"/>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ListLength</a:t>
            </a:r>
            <a:r>
              <a:rPr lang="en-US" altLang="zh-CN" sz="1800">
                <a:solidFill>
                  <a:srgbClr val="0000FF"/>
                </a:solidFill>
                <a:latin typeface="Consolas" pitchFamily="49" charset="0"/>
                <a:ea typeface="楷体" pitchFamily="49" charset="-122"/>
                <a:cs typeface="Consolas" pitchFamily="49" charset="0"/>
              </a:rPr>
              <a:t>(LinkNode </a:t>
            </a:r>
            <a:r>
              <a:rPr lang="en-US" altLang="zh-CN" sz="1800" dirty="0">
                <a:solidFill>
                  <a:srgbClr val="0000FF"/>
                </a:solidFill>
                <a:latin typeface="Consolas" pitchFamily="49" charset="0"/>
                <a:ea typeface="楷体" pitchFamily="49" charset="-122"/>
                <a:cs typeface="Consolas" pitchFamily="49" charset="0"/>
              </a:rPr>
              <a:t>*L)</a:t>
            </a:r>
          </a:p>
          <a:p>
            <a:pPr algn="l"/>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n=0;</a:t>
            </a:r>
          </a:p>
          <a:p>
            <a:pPr algn="l"/>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LinkNode </a:t>
            </a:r>
            <a:r>
              <a:rPr lang="en-US" altLang="zh-CN" sz="1800" dirty="0">
                <a:solidFill>
                  <a:srgbClr val="0000FF"/>
                </a:solidFill>
                <a:latin typeface="Consolas" pitchFamily="49" charset="0"/>
                <a:ea typeface="楷体" pitchFamily="49" charset="-122"/>
                <a:cs typeface="Consolas" pitchFamily="49" charset="0"/>
              </a:rPr>
              <a:t>*p=L;	</a:t>
            </a:r>
            <a:r>
              <a:rPr lang="en-US" altLang="zh-CN" sz="1800" dirty="0">
                <a:solidFill>
                  <a:srgbClr val="00B0F0"/>
                </a:solidFill>
                <a:latin typeface="Consolas" pitchFamily="49" charset="0"/>
                <a:ea typeface="楷体" pitchFamily="49" charset="-122"/>
                <a:cs typeface="Consolas" pitchFamily="49" charset="0"/>
              </a:rPr>
              <a:t>//p</a:t>
            </a:r>
            <a:r>
              <a:rPr lang="zh-CN" altLang="en-US" sz="1800">
                <a:solidFill>
                  <a:srgbClr val="00B0F0"/>
                </a:solidFill>
                <a:latin typeface="Consolas" pitchFamily="49" charset="0"/>
                <a:ea typeface="楷体" pitchFamily="49" charset="-122"/>
                <a:cs typeface="Consolas" pitchFamily="49" charset="0"/>
              </a:rPr>
              <a:t>指向头结点，</a:t>
            </a:r>
            <a:r>
              <a:rPr lang="en-US" altLang="zh-CN" sz="1800">
                <a:solidFill>
                  <a:srgbClr val="00B0F0"/>
                </a:solidFill>
                <a:latin typeface="Consolas" pitchFamily="49" charset="0"/>
                <a:ea typeface="楷体" pitchFamily="49" charset="-122"/>
                <a:cs typeface="Consolas" pitchFamily="49" charset="0"/>
              </a:rPr>
              <a:t>n</a:t>
            </a:r>
            <a:r>
              <a:rPr lang="zh-CN" altLang="en-US" sz="1800" dirty="0">
                <a:solidFill>
                  <a:srgbClr val="00B0F0"/>
                </a:solidFill>
                <a:latin typeface="Consolas" pitchFamily="49" charset="0"/>
                <a:ea typeface="楷体" pitchFamily="49" charset="-122"/>
                <a:cs typeface="Consolas" pitchFamily="49" charset="0"/>
              </a:rPr>
              <a:t>置为</a:t>
            </a:r>
            <a:r>
              <a:rPr lang="en-US" altLang="zh-CN" sz="1800" dirty="0">
                <a:solidFill>
                  <a:srgbClr val="00B0F0"/>
                </a:solidFill>
                <a:latin typeface="Consolas" pitchFamily="49" charset="0"/>
                <a:ea typeface="楷体" pitchFamily="49" charset="-122"/>
                <a:cs typeface="Consolas" pitchFamily="49" charset="0"/>
              </a:rPr>
              <a:t>0</a:t>
            </a:r>
            <a:r>
              <a:rPr lang="zh-CN" altLang="en-US" sz="1800" dirty="0">
                <a:solidFill>
                  <a:srgbClr val="00B0F0"/>
                </a:solidFill>
                <a:latin typeface="Consolas" pitchFamily="49" charset="0"/>
                <a:ea typeface="楷体" pitchFamily="49" charset="-122"/>
                <a:cs typeface="Consolas" pitchFamily="49" charset="0"/>
              </a:rPr>
              <a:t>（</a:t>
            </a:r>
            <a:r>
              <a:rPr lang="zh-CN" altLang="en-US" sz="1800">
                <a:solidFill>
                  <a:srgbClr val="00B0F0"/>
                </a:solidFill>
                <a:latin typeface="Consolas" pitchFamily="49" charset="0"/>
                <a:ea typeface="楷体" pitchFamily="49" charset="-122"/>
                <a:cs typeface="Consolas" pitchFamily="49" charset="0"/>
              </a:rPr>
              <a:t>即头结点的</a:t>
            </a:r>
            <a:r>
              <a:rPr lang="zh-CN" altLang="en-US" sz="1800" dirty="0">
                <a:solidFill>
                  <a:srgbClr val="00B0F0"/>
                </a:solidFill>
                <a:latin typeface="Consolas" pitchFamily="49" charset="0"/>
                <a:ea typeface="楷体" pitchFamily="49" charset="-122"/>
                <a:cs typeface="Consolas" pitchFamily="49" charset="0"/>
              </a:rPr>
              <a:t>序号为</a:t>
            </a:r>
            <a:r>
              <a:rPr lang="en-US" altLang="zh-CN" sz="1800" dirty="0">
                <a:solidFill>
                  <a:srgbClr val="00B0F0"/>
                </a:solidFill>
                <a:latin typeface="Consolas" pitchFamily="49" charset="0"/>
                <a:ea typeface="楷体" pitchFamily="49" charset="-122"/>
                <a:cs typeface="Consolas" pitchFamily="49" charset="0"/>
              </a:rPr>
              <a:t>0</a:t>
            </a:r>
            <a:r>
              <a:rPr lang="zh-CN" altLang="en-US" sz="1800" dirty="0">
                <a:solidFill>
                  <a:srgbClr val="00B0F0"/>
                </a:solidFill>
                <a:latin typeface="Consolas" pitchFamily="49" charset="0"/>
                <a:ea typeface="楷体" pitchFamily="49" charset="-122"/>
                <a:cs typeface="Consolas" pitchFamily="49" charset="0"/>
              </a:rPr>
              <a:t>）</a:t>
            </a:r>
            <a:endParaRPr lang="en-US" altLang="zh-CN" sz="1800" dirty="0">
              <a:solidFill>
                <a:srgbClr val="00B0F0"/>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p>
        </p:txBody>
      </p:sp>
      <p:grpSp>
        <p:nvGrpSpPr>
          <p:cNvPr id="26" name="组合 25"/>
          <p:cNvGrpSpPr/>
          <p:nvPr/>
        </p:nvGrpSpPr>
        <p:grpSpPr>
          <a:xfrm>
            <a:off x="785786" y="3714752"/>
            <a:ext cx="6505606" cy="2121257"/>
            <a:chOff x="785786" y="3714752"/>
            <a:chExt cx="6505606" cy="2121257"/>
          </a:xfrm>
        </p:grpSpPr>
        <p:sp>
          <p:nvSpPr>
            <p:cNvPr id="41987" name="Text Box 3"/>
            <p:cNvSpPr txBox="1">
              <a:spLocks noChangeArrowheads="1"/>
            </p:cNvSpPr>
            <p:nvPr/>
          </p:nvSpPr>
          <p:spPr bwMode="auto">
            <a:xfrm>
              <a:off x="785786" y="4567251"/>
              <a:ext cx="1008062" cy="366713"/>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初始时</a:t>
              </a:r>
            </a:p>
          </p:txBody>
        </p:sp>
        <p:sp>
          <p:nvSpPr>
            <p:cNvPr id="41989" name="Rectangle 5"/>
            <p:cNvSpPr>
              <a:spLocks noChangeArrowheads="1"/>
            </p:cNvSpPr>
            <p:nvPr/>
          </p:nvSpPr>
          <p:spPr bwMode="auto">
            <a:xfrm>
              <a:off x="2439961" y="4565664"/>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0" name="Rectangle 6"/>
            <p:cNvSpPr>
              <a:spLocks noChangeArrowheads="1"/>
            </p:cNvSpPr>
            <p:nvPr/>
          </p:nvSpPr>
          <p:spPr bwMode="auto">
            <a:xfrm>
              <a:off x="2800323" y="4565664"/>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1" name="Line 7"/>
            <p:cNvSpPr>
              <a:spLocks noChangeShapeType="1"/>
            </p:cNvSpPr>
            <p:nvPr/>
          </p:nvSpPr>
          <p:spPr bwMode="auto">
            <a:xfrm>
              <a:off x="2092298" y="4745051"/>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1992" name="Text Box 8"/>
            <p:cNvSpPr txBox="1">
              <a:spLocks noChangeArrowheads="1"/>
            </p:cNvSpPr>
            <p:nvPr/>
          </p:nvSpPr>
          <p:spPr bwMode="auto">
            <a:xfrm>
              <a:off x="1812898" y="456566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1993" name="Rectangle 9"/>
            <p:cNvSpPr>
              <a:spLocks noChangeArrowheads="1"/>
            </p:cNvSpPr>
            <p:nvPr/>
          </p:nvSpPr>
          <p:spPr bwMode="auto">
            <a:xfrm>
              <a:off x="3519461" y="456566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4" name="Rectangle 10"/>
            <p:cNvSpPr>
              <a:spLocks noChangeArrowheads="1"/>
            </p:cNvSpPr>
            <p:nvPr/>
          </p:nvSpPr>
          <p:spPr bwMode="auto">
            <a:xfrm>
              <a:off x="3879823" y="456566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5" name="Freeform 11"/>
            <p:cNvSpPr>
              <a:spLocks/>
            </p:cNvSpPr>
            <p:nvPr/>
          </p:nvSpPr>
          <p:spPr bwMode="auto">
            <a:xfrm>
              <a:off x="2979711" y="4743464"/>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1996" name="Rectangle 12"/>
            <p:cNvSpPr>
              <a:spLocks noChangeArrowheads="1"/>
            </p:cNvSpPr>
            <p:nvPr/>
          </p:nvSpPr>
          <p:spPr bwMode="auto">
            <a:xfrm>
              <a:off x="5562605" y="456566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1997" name="Rectangle 13"/>
            <p:cNvSpPr>
              <a:spLocks noChangeArrowheads="1"/>
            </p:cNvSpPr>
            <p:nvPr/>
          </p:nvSpPr>
          <p:spPr bwMode="auto">
            <a:xfrm>
              <a:off x="5922967" y="456566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998" name="Line 14"/>
            <p:cNvSpPr>
              <a:spLocks noChangeShapeType="1"/>
            </p:cNvSpPr>
            <p:nvPr/>
          </p:nvSpPr>
          <p:spPr bwMode="auto">
            <a:xfrm>
              <a:off x="5214942" y="4745051"/>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1999" name="Rectangle 15"/>
            <p:cNvSpPr>
              <a:spLocks noChangeArrowheads="1"/>
            </p:cNvSpPr>
            <p:nvPr/>
          </p:nvSpPr>
          <p:spPr bwMode="auto">
            <a:xfrm>
              <a:off x="6570667" y="456566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0" name="Rectangle 16"/>
            <p:cNvSpPr>
              <a:spLocks noChangeArrowheads="1"/>
            </p:cNvSpPr>
            <p:nvPr/>
          </p:nvSpPr>
          <p:spPr bwMode="auto">
            <a:xfrm>
              <a:off x="6931030" y="4565664"/>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01" name="Freeform 17"/>
            <p:cNvSpPr>
              <a:spLocks/>
            </p:cNvSpPr>
            <p:nvPr/>
          </p:nvSpPr>
          <p:spPr bwMode="auto">
            <a:xfrm>
              <a:off x="6096005" y="4743464"/>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002" name="Freeform 18"/>
            <p:cNvSpPr>
              <a:spLocks/>
            </p:cNvSpPr>
            <p:nvPr/>
          </p:nvSpPr>
          <p:spPr bwMode="auto">
            <a:xfrm>
              <a:off x="4048098" y="4741876"/>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003" name="Text Box 19"/>
            <p:cNvSpPr txBox="1">
              <a:spLocks noChangeArrowheads="1"/>
            </p:cNvSpPr>
            <p:nvPr/>
          </p:nvSpPr>
          <p:spPr bwMode="auto">
            <a:xfrm>
              <a:off x="4643438" y="4430726"/>
              <a:ext cx="720725" cy="461665"/>
            </a:xfrm>
            <a:prstGeom prst="rect">
              <a:avLst/>
            </a:prstGeom>
            <a:noFill/>
            <a:ln w="9525">
              <a:noFill/>
              <a:miter lim="800000"/>
              <a:headEnd/>
              <a:tailEnd/>
            </a:ln>
            <a:effectLst/>
          </p:spPr>
          <p:txBody>
            <a:bodyPr>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42004" name="Text Box 20"/>
            <p:cNvSpPr txBox="1">
              <a:spLocks noChangeArrowheads="1"/>
            </p:cNvSpPr>
            <p:nvPr/>
          </p:nvSpPr>
          <p:spPr bwMode="auto">
            <a:xfrm>
              <a:off x="2714612" y="5143512"/>
              <a:ext cx="844550" cy="692497"/>
            </a:xfrm>
            <a:prstGeom prst="rect">
              <a:avLst/>
            </a:prstGeom>
            <a:noFill/>
            <a:ln w="9525">
              <a:noFill/>
              <a:miter lim="800000"/>
              <a:headEnd/>
              <a:tailEnd/>
            </a:ln>
            <a:effectLst/>
          </p:spPr>
          <p:txBody>
            <a:bodyPr>
              <a:spAutoFit/>
            </a:bodyPr>
            <a:lstStyle/>
            <a:p>
              <a:pPr algn="l">
                <a:lnSpc>
                  <a:spcPts val="1800"/>
                </a:lnSpc>
                <a:spcBef>
                  <a:spcPct val="50000"/>
                </a:spcBef>
              </a:pPr>
              <a:r>
                <a:rPr lang="en-US" altLang="zh-CN" sz="1800" i="1" dirty="0">
                  <a:latin typeface="Consolas" pitchFamily="49" charset="0"/>
                  <a:cs typeface="Consolas" pitchFamily="49" charset="0"/>
                </a:rPr>
                <a:t>p</a:t>
              </a:r>
            </a:p>
            <a:p>
              <a:pPr algn="l">
                <a:lnSpc>
                  <a:spcPts val="1800"/>
                </a:lnSpc>
                <a:spcBef>
                  <a:spcPct val="50000"/>
                </a:spcBef>
              </a:pPr>
              <a:r>
                <a:rPr lang="en-US" altLang="zh-CN" sz="1800" i="1" dirty="0">
                  <a:latin typeface="Consolas" pitchFamily="49" charset="0"/>
                  <a:cs typeface="Consolas" pitchFamily="49" charset="0"/>
                </a:rPr>
                <a:t>n</a:t>
              </a:r>
              <a:r>
                <a:rPr lang="en-US" altLang="zh-CN" sz="1800" dirty="0">
                  <a:latin typeface="Consolas" pitchFamily="49" charset="0"/>
                  <a:cs typeface="Consolas" pitchFamily="49" charset="0"/>
                </a:rPr>
                <a:t>=0</a:t>
              </a:r>
            </a:p>
          </p:txBody>
        </p:sp>
        <p:sp>
          <p:nvSpPr>
            <p:cNvPr id="42005" name="Line 21"/>
            <p:cNvSpPr>
              <a:spLocks noChangeShapeType="1"/>
            </p:cNvSpPr>
            <p:nvPr/>
          </p:nvSpPr>
          <p:spPr bwMode="auto">
            <a:xfrm flipV="1">
              <a:off x="2728886" y="4926026"/>
              <a:ext cx="0" cy="360363"/>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0" name="下箭头 39"/>
            <p:cNvSpPr/>
            <p:nvPr/>
          </p:nvSpPr>
          <p:spPr>
            <a:xfrm>
              <a:off x="3428992" y="371475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1880103"/>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(p-&gt;next!=NULL)</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n++;</a:t>
            </a:r>
          </a:p>
          <a:p>
            <a:pPr algn="l"/>
            <a:r>
              <a:rPr lang="en-US" altLang="zh-CN" sz="1800" dirty="0">
                <a:solidFill>
                  <a:srgbClr val="0000FF"/>
                </a:solidFill>
                <a:latin typeface="Consolas" pitchFamily="49" charset="0"/>
                <a:ea typeface="仿宋" pitchFamily="49" charset="-122"/>
                <a:cs typeface="Consolas" pitchFamily="49" charset="0"/>
              </a:rPr>
              <a:t>	p=p-&gt;next;</a:t>
            </a:r>
          </a:p>
          <a:p>
            <a:pPr algn="l"/>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return(n</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循环结束，</a:t>
            </a:r>
            <a:r>
              <a:rPr lang="en-US" altLang="zh-CN" sz="180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指向尾结点，其</a:t>
            </a:r>
            <a:r>
              <a:rPr lang="zh-CN" altLang="en-US" sz="1800" dirty="0">
                <a:solidFill>
                  <a:srgbClr val="00B0F0"/>
                </a:solidFill>
                <a:latin typeface="Consolas" pitchFamily="49" charset="0"/>
                <a:ea typeface="仿宋" pitchFamily="49" charset="-122"/>
                <a:cs typeface="Consolas" pitchFamily="49" charset="0"/>
              </a:rPr>
              <a:t>序号</a:t>
            </a:r>
            <a:r>
              <a:rPr lang="en-US" altLang="zh-CN" sz="1800">
                <a:solidFill>
                  <a:srgbClr val="00B0F0"/>
                </a:solidFill>
                <a:latin typeface="Consolas" pitchFamily="49" charset="0"/>
                <a:ea typeface="仿宋" pitchFamily="49" charset="-122"/>
                <a:cs typeface="Consolas" pitchFamily="49" charset="0"/>
              </a:rPr>
              <a:t>n</a:t>
            </a:r>
            <a:r>
              <a:rPr lang="zh-CN" altLang="en-US" sz="1800">
                <a:solidFill>
                  <a:srgbClr val="00B0F0"/>
                </a:solidFill>
                <a:latin typeface="Consolas" pitchFamily="49" charset="0"/>
                <a:ea typeface="仿宋" pitchFamily="49" charset="-122"/>
                <a:cs typeface="Consolas" pitchFamily="49" charset="0"/>
              </a:rPr>
              <a:t>为结点个数</a:t>
            </a:r>
            <a:endParaRPr lang="zh-CN" altLang="en-US" sz="1800"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4" name="组合 23"/>
          <p:cNvGrpSpPr/>
          <p:nvPr/>
        </p:nvGrpSpPr>
        <p:grpSpPr>
          <a:xfrm>
            <a:off x="395288" y="2857496"/>
            <a:ext cx="8188347" cy="1979369"/>
            <a:chOff x="395288" y="2857496"/>
            <a:chExt cx="8188347" cy="1979369"/>
          </a:xfrm>
        </p:grpSpPr>
        <p:sp>
          <p:nvSpPr>
            <p:cNvPr id="41988" name="Text Box 4"/>
            <p:cNvSpPr txBox="1">
              <a:spLocks noChangeArrowheads="1"/>
            </p:cNvSpPr>
            <p:nvPr/>
          </p:nvSpPr>
          <p:spPr bwMode="auto">
            <a:xfrm>
              <a:off x="395288" y="3606789"/>
              <a:ext cx="1512887" cy="366713"/>
            </a:xfrm>
            <a:prstGeom prst="rect">
              <a:avLst/>
            </a:prstGeom>
            <a:noFill/>
            <a:ln w="9525">
              <a:noFill/>
              <a:miter lim="800000"/>
              <a:headEnd/>
              <a:tailEnd/>
            </a:ln>
            <a:effectLst/>
          </p:spPr>
          <p:txBody>
            <a:bodyPr>
              <a:spAutoFit/>
            </a:bodyPr>
            <a:lstStyle/>
            <a:p>
              <a:pPr algn="l">
                <a:spcBef>
                  <a:spcPct val="50000"/>
                </a:spcBef>
              </a:pPr>
              <a:r>
                <a:rPr lang="zh-CN" altLang="en-US" sz="1800">
                  <a:latin typeface="Consolas" pitchFamily="49" charset="0"/>
                  <a:ea typeface="楷体" pitchFamily="49" charset="-122"/>
                  <a:cs typeface="Consolas" pitchFamily="49" charset="0"/>
                </a:rPr>
                <a:t>循环结束时</a:t>
              </a:r>
            </a:p>
          </p:txBody>
        </p:sp>
        <p:sp>
          <p:nvSpPr>
            <p:cNvPr id="42008" name="Rectangle 24"/>
            <p:cNvSpPr>
              <a:spLocks noChangeArrowheads="1"/>
            </p:cNvSpPr>
            <p:nvPr/>
          </p:nvSpPr>
          <p:spPr bwMode="auto">
            <a:xfrm>
              <a:off x="2338388" y="3606789"/>
              <a:ext cx="360362"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09" name="Rectangle 25"/>
            <p:cNvSpPr>
              <a:spLocks noChangeArrowheads="1"/>
            </p:cNvSpPr>
            <p:nvPr/>
          </p:nvSpPr>
          <p:spPr bwMode="auto">
            <a:xfrm>
              <a:off x="2698750" y="3606789"/>
              <a:ext cx="36036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0" name="Line 26"/>
            <p:cNvSpPr>
              <a:spLocks noChangeShapeType="1"/>
            </p:cNvSpPr>
            <p:nvPr/>
          </p:nvSpPr>
          <p:spPr bwMode="auto">
            <a:xfrm>
              <a:off x="1990725" y="3786177"/>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2011" name="Text Box 27"/>
            <p:cNvSpPr txBox="1">
              <a:spLocks noChangeArrowheads="1"/>
            </p:cNvSpPr>
            <p:nvPr/>
          </p:nvSpPr>
          <p:spPr bwMode="auto">
            <a:xfrm>
              <a:off x="1711325" y="3606789"/>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2012" name="Rectangle 28"/>
            <p:cNvSpPr>
              <a:spLocks noChangeArrowheads="1"/>
            </p:cNvSpPr>
            <p:nvPr/>
          </p:nvSpPr>
          <p:spPr bwMode="auto">
            <a:xfrm>
              <a:off x="3417888" y="3606789"/>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3" name="Rectangle 29"/>
            <p:cNvSpPr>
              <a:spLocks noChangeArrowheads="1"/>
            </p:cNvSpPr>
            <p:nvPr/>
          </p:nvSpPr>
          <p:spPr bwMode="auto">
            <a:xfrm>
              <a:off x="3778250" y="3606789"/>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4" name="Freeform 30"/>
            <p:cNvSpPr>
              <a:spLocks/>
            </p:cNvSpPr>
            <p:nvPr/>
          </p:nvSpPr>
          <p:spPr bwMode="auto">
            <a:xfrm>
              <a:off x="2878138" y="3784589"/>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015" name="Rectangle 31"/>
            <p:cNvSpPr>
              <a:spLocks noChangeArrowheads="1"/>
            </p:cNvSpPr>
            <p:nvPr/>
          </p:nvSpPr>
          <p:spPr bwMode="auto">
            <a:xfrm>
              <a:off x="5491167" y="3606789"/>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6" name="Rectangle 32"/>
            <p:cNvSpPr>
              <a:spLocks noChangeArrowheads="1"/>
            </p:cNvSpPr>
            <p:nvPr/>
          </p:nvSpPr>
          <p:spPr bwMode="auto">
            <a:xfrm>
              <a:off x="5851529" y="3606789"/>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2017" name="Line 33"/>
            <p:cNvSpPr>
              <a:spLocks noChangeShapeType="1"/>
            </p:cNvSpPr>
            <p:nvPr/>
          </p:nvSpPr>
          <p:spPr bwMode="auto">
            <a:xfrm>
              <a:off x="5143504" y="3786177"/>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2018" name="Rectangle 34"/>
            <p:cNvSpPr>
              <a:spLocks noChangeArrowheads="1"/>
            </p:cNvSpPr>
            <p:nvPr/>
          </p:nvSpPr>
          <p:spPr bwMode="auto">
            <a:xfrm>
              <a:off x="6499229" y="3606789"/>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2019" name="Rectangle 35"/>
            <p:cNvSpPr>
              <a:spLocks noChangeArrowheads="1"/>
            </p:cNvSpPr>
            <p:nvPr/>
          </p:nvSpPr>
          <p:spPr bwMode="auto">
            <a:xfrm>
              <a:off x="6859592" y="3606789"/>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2020" name="Freeform 36"/>
            <p:cNvSpPr>
              <a:spLocks/>
            </p:cNvSpPr>
            <p:nvPr/>
          </p:nvSpPr>
          <p:spPr bwMode="auto">
            <a:xfrm>
              <a:off x="6024567" y="3784589"/>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021" name="Freeform 37"/>
            <p:cNvSpPr>
              <a:spLocks/>
            </p:cNvSpPr>
            <p:nvPr/>
          </p:nvSpPr>
          <p:spPr bwMode="auto">
            <a:xfrm>
              <a:off x="3946525" y="378300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022" name="Text Box 38"/>
            <p:cNvSpPr txBox="1">
              <a:spLocks noChangeArrowheads="1"/>
            </p:cNvSpPr>
            <p:nvPr/>
          </p:nvSpPr>
          <p:spPr bwMode="auto">
            <a:xfrm>
              <a:off x="6767535" y="4144368"/>
              <a:ext cx="1816100" cy="692497"/>
            </a:xfrm>
            <a:prstGeom prst="rect">
              <a:avLst/>
            </a:prstGeom>
            <a:noFill/>
            <a:ln w="9525">
              <a:noFill/>
              <a:miter lim="800000"/>
              <a:headEnd/>
              <a:tailEnd/>
            </a:ln>
            <a:effectLst/>
          </p:spPr>
          <p:txBody>
            <a:bodyPr>
              <a:spAutoFit/>
            </a:bodyPr>
            <a:lstStyle/>
            <a:p>
              <a:pPr algn="l">
                <a:lnSpc>
                  <a:spcPts val="1800"/>
                </a:lnSpc>
                <a:spcBef>
                  <a:spcPct val="50000"/>
                </a:spcBef>
              </a:pPr>
              <a:r>
                <a:rPr lang="en-US" altLang="zh-CN" sz="1800" i="1" dirty="0">
                  <a:latin typeface="Consolas" pitchFamily="49" charset="0"/>
                  <a:ea typeface="仿宋" pitchFamily="49" charset="-122"/>
                  <a:cs typeface="Consolas" pitchFamily="49" charset="0"/>
                </a:rPr>
                <a:t>p</a:t>
              </a:r>
            </a:p>
            <a:p>
              <a:pPr algn="l">
                <a:lnSpc>
                  <a:spcPts val="1800"/>
                </a:lnSpc>
                <a:spcBef>
                  <a:spcPct val="50000"/>
                </a:spcBef>
              </a:pPr>
              <a:r>
                <a:rPr lang="en-US" altLang="zh-CN" sz="1800" i="1">
                  <a:latin typeface="Consolas" pitchFamily="49" charset="0"/>
                  <a:ea typeface="仿宋" pitchFamily="49" charset="-122"/>
                  <a:cs typeface="Consolas" pitchFamily="49" charset="0"/>
                </a:rPr>
                <a:t>n</a:t>
              </a:r>
              <a:r>
                <a:rPr lang="zh-CN" altLang="en-US" sz="1800">
                  <a:latin typeface="Consolas" pitchFamily="49" charset="0"/>
                  <a:ea typeface="仿宋" pitchFamily="49" charset="-122"/>
                  <a:cs typeface="Consolas" pitchFamily="49" charset="0"/>
                </a:rPr>
                <a:t>为结点个数</a:t>
              </a:r>
              <a:endParaRPr lang="zh-CN" altLang="en-US" sz="1800" dirty="0">
                <a:latin typeface="Consolas" pitchFamily="49" charset="0"/>
                <a:ea typeface="仿宋" pitchFamily="49" charset="-122"/>
                <a:cs typeface="Consolas" pitchFamily="49" charset="0"/>
              </a:endParaRPr>
            </a:p>
          </p:txBody>
        </p:sp>
        <p:sp>
          <p:nvSpPr>
            <p:cNvPr id="42023" name="Line 39"/>
            <p:cNvSpPr>
              <a:spLocks noChangeShapeType="1"/>
            </p:cNvSpPr>
            <p:nvPr/>
          </p:nvSpPr>
          <p:spPr bwMode="auto">
            <a:xfrm flipV="1">
              <a:off x="6767517" y="3967152"/>
              <a:ext cx="0" cy="360362"/>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2025" name="Text Box 41"/>
            <p:cNvSpPr txBox="1">
              <a:spLocks noChangeArrowheads="1"/>
            </p:cNvSpPr>
            <p:nvPr/>
          </p:nvSpPr>
          <p:spPr bwMode="auto">
            <a:xfrm>
              <a:off x="4611539" y="3387714"/>
              <a:ext cx="428629" cy="579438"/>
            </a:xfrm>
            <a:prstGeom prst="rect">
              <a:avLst/>
            </a:prstGeom>
            <a:noFill/>
            <a:ln w="9525">
              <a:noFill/>
              <a:miter lim="800000"/>
              <a:headEnd/>
              <a:tailEnd/>
            </a:ln>
            <a:effectLst/>
          </p:spPr>
          <p:txBody>
            <a:bodyPr wrap="square">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1" name="下箭头 40"/>
            <p:cNvSpPr/>
            <p:nvPr/>
          </p:nvSpPr>
          <p:spPr>
            <a:xfrm>
              <a:off x="3643306" y="2857496"/>
              <a:ext cx="357190"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4282" y="357166"/>
            <a:ext cx="8458200" cy="861774"/>
          </a:xfrm>
          <a:prstGeom prst="rect">
            <a:avLst/>
          </a:prstGeom>
          <a:noFill/>
          <a:ln w="9525">
            <a:noFill/>
            <a:miter lim="800000"/>
            <a:headEnd/>
            <a:tailEnd/>
          </a:ln>
          <a:effectLst/>
        </p:spPr>
        <p:txBody>
          <a:bodyPr>
            <a:spAutoFit/>
          </a:bodyPr>
          <a:lstStyle/>
          <a:p>
            <a:pPr algn="just">
              <a:spcBef>
                <a:spcPct val="50000"/>
              </a:spcBef>
            </a:pPr>
            <a:r>
              <a:rPr kumimoji="1" lang="en-US" altLang="zh-CN" sz="2000">
                <a:solidFill>
                  <a:srgbClr val="FF3300"/>
                </a:solidFill>
                <a:latin typeface="Consolas" pitchFamily="49" charset="0"/>
                <a:ea typeface="微软雅黑" pitchFamily="34" charset="-122"/>
                <a:cs typeface="Consolas" pitchFamily="49" charset="0"/>
              </a:rPr>
              <a:t> </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5</a:t>
            </a:r>
            <a:r>
              <a:rPr kumimoji="1" lang="zh-CN" altLang="en-US" sz="2000" dirty="0">
                <a:solidFill>
                  <a:srgbClr val="FF3300"/>
                </a:solidFill>
                <a:latin typeface="Consolas" pitchFamily="49" charset="0"/>
                <a:ea typeface="微软雅黑" pitchFamily="34" charset="-122"/>
                <a:cs typeface="Consolas" pitchFamily="49" charset="0"/>
              </a:rPr>
              <a:t>）输出线性表</a:t>
            </a:r>
            <a:r>
              <a:rPr kumimoji="1" lang="en-US" altLang="zh-CN" sz="2000" dirty="0" err="1">
                <a:solidFill>
                  <a:srgbClr val="FF3300"/>
                </a:solidFill>
                <a:latin typeface="Consolas" pitchFamily="49" charset="0"/>
                <a:ea typeface="微软雅黑" pitchFamily="34" charset="-122"/>
                <a:cs typeface="Consolas" pitchFamily="49" charset="0"/>
              </a:rPr>
              <a:t>DispList</a:t>
            </a:r>
            <a:r>
              <a:rPr kumimoji="1" lang="en-US" altLang="zh-CN" sz="2000" dirty="0">
                <a:solidFill>
                  <a:srgbClr val="FF3300"/>
                </a:solidFill>
                <a:latin typeface="Consolas" pitchFamily="49" charset="0"/>
                <a:ea typeface="微软雅黑" pitchFamily="34" charset="-122"/>
                <a:cs typeface="Consolas" pitchFamily="49" charset="0"/>
              </a:rPr>
              <a:t>(L)</a:t>
            </a:r>
          </a:p>
          <a:p>
            <a:pPr algn="just">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逐一扫描单链表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的</a:t>
            </a:r>
            <a:r>
              <a:rPr kumimoji="1" lang="zh-CN" altLang="en-US" sz="2000">
                <a:latin typeface="Consolas" pitchFamily="49" charset="0"/>
                <a:ea typeface="楷体" pitchFamily="49" charset="-122"/>
                <a:cs typeface="Consolas" pitchFamily="49" charset="0"/>
              </a:rPr>
              <a:t>每个数据结点，并显示各结点的</a:t>
            </a:r>
            <a:r>
              <a:rPr kumimoji="1" lang="en-US" altLang="zh-CN" sz="2000" dirty="0">
                <a:latin typeface="Consolas" pitchFamily="49" charset="0"/>
                <a:ea typeface="楷体" pitchFamily="49" charset="-122"/>
                <a:cs typeface="Consolas" pitchFamily="49" charset="0"/>
              </a:rPr>
              <a:t>data</a:t>
            </a:r>
            <a:r>
              <a:rPr kumimoji="1" lang="zh-CN" altLang="en-US" sz="2000" dirty="0">
                <a:latin typeface="Consolas" pitchFamily="49" charset="0"/>
                <a:ea typeface="楷体" pitchFamily="49" charset="-122"/>
                <a:cs typeface="Consolas" pitchFamily="49" charset="0"/>
              </a:rPr>
              <a:t>域值。</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3011" name="Text Box 3"/>
          <p:cNvSpPr txBox="1">
            <a:spLocks noChangeArrowheads="1"/>
          </p:cNvSpPr>
          <p:nvPr/>
        </p:nvSpPr>
        <p:spPr bwMode="auto">
          <a:xfrm>
            <a:off x="611188" y="1571612"/>
            <a:ext cx="8137525" cy="2711100"/>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DispList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*L)</a:t>
            </a:r>
          </a:p>
          <a:p>
            <a:pPr algn="l"/>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*p=L-&gt;next;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指向开始结点</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(p!=NULL)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不为</a:t>
            </a:r>
            <a:r>
              <a:rPr lang="en-US" altLang="zh-CN" sz="1800" dirty="0">
                <a:solidFill>
                  <a:srgbClr val="00B0F0"/>
                </a:solidFill>
                <a:latin typeface="Consolas" pitchFamily="49" charset="0"/>
                <a:ea typeface="仿宋" pitchFamily="49" charset="-122"/>
                <a:cs typeface="Consolas" pitchFamily="49" charset="0"/>
              </a:rPr>
              <a:t>NULL</a:t>
            </a:r>
            <a:r>
              <a:rPr lang="zh-CN" altLang="en-US" sz="1800" dirty="0">
                <a:solidFill>
                  <a:srgbClr val="00B0F0"/>
                </a:solidFill>
                <a:latin typeface="Consolas" pitchFamily="49" charset="0"/>
                <a:ea typeface="仿宋" pitchFamily="49" charset="-122"/>
                <a:cs typeface="Consolas" pitchFamily="49" charset="0"/>
              </a:rPr>
              <a:t>，输出</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结点的</a:t>
            </a:r>
            <a:r>
              <a:rPr lang="en-US" altLang="zh-CN" sz="1800" dirty="0">
                <a:solidFill>
                  <a:srgbClr val="00B0F0"/>
                </a:solidFill>
                <a:latin typeface="Consolas" pitchFamily="49" charset="0"/>
                <a:ea typeface="仿宋" pitchFamily="49" charset="-122"/>
                <a:cs typeface="Consolas" pitchFamily="49" charset="0"/>
              </a:rPr>
              <a:t>data</a:t>
            </a:r>
            <a:r>
              <a:rPr lang="zh-CN" altLang="en-US" sz="1800" dirty="0">
                <a:solidFill>
                  <a:srgbClr val="00B0F0"/>
                </a:solidFill>
                <a:latin typeface="Consolas" pitchFamily="49" charset="0"/>
                <a:ea typeface="仿宋" pitchFamily="49" charset="-122"/>
                <a:cs typeface="Consolas" pitchFamily="49" charset="0"/>
              </a:rPr>
              <a:t>域</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a:t>
            </a:r>
            <a:r>
              <a:rPr lang="zh-CN" altLang="en-US"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p-&gt;data);</a:t>
            </a:r>
          </a:p>
          <a:p>
            <a:pPr algn="l"/>
            <a:r>
              <a:rPr lang="en-US" altLang="zh-CN" sz="1800" dirty="0">
                <a:solidFill>
                  <a:srgbClr val="0000FF"/>
                </a:solidFill>
                <a:latin typeface="Consolas" pitchFamily="49" charset="0"/>
                <a:ea typeface="仿宋" pitchFamily="49" charset="-122"/>
                <a:cs typeface="Consolas" pitchFamily="49" charset="0"/>
              </a:rPr>
              <a:t>      p=p-&gt;next;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移向下一个结点</a:t>
            </a:r>
          </a:p>
          <a:p>
            <a:pPr algn="l"/>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algn="l"/>
            <a:r>
              <a:rPr lang="en-US" altLang="zh-CN" sz="1800" dirty="0">
                <a:solidFill>
                  <a:srgbClr val="0000FF"/>
                </a:solidFill>
                <a:latin typeface="Consolas" pitchFamily="49" charset="0"/>
                <a:ea typeface="仿宋" pitchFamily="49" charset="-122"/>
                <a:cs typeface="Consolas" pitchFamily="49" charset="0"/>
              </a:rPr>
              <a:t>}</a:t>
            </a:r>
          </a:p>
        </p:txBody>
      </p:sp>
      <p:grpSp>
        <p:nvGrpSpPr>
          <p:cNvPr id="25" name="组合 24"/>
          <p:cNvGrpSpPr/>
          <p:nvPr/>
        </p:nvGrpSpPr>
        <p:grpSpPr>
          <a:xfrm>
            <a:off x="1206543" y="4572008"/>
            <a:ext cx="5437159" cy="1571636"/>
            <a:chOff x="854101" y="4572008"/>
            <a:chExt cx="5437159" cy="1571636"/>
          </a:xfrm>
        </p:grpSpPr>
        <p:sp>
          <p:nvSpPr>
            <p:cNvPr id="4" name="Rectangle 24"/>
            <p:cNvSpPr>
              <a:spLocks noChangeArrowheads="1"/>
            </p:cNvSpPr>
            <p:nvPr/>
          </p:nvSpPr>
          <p:spPr bwMode="auto">
            <a:xfrm>
              <a:off x="1481164" y="5219711"/>
              <a:ext cx="360362"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25"/>
            <p:cNvSpPr>
              <a:spLocks noChangeArrowheads="1"/>
            </p:cNvSpPr>
            <p:nvPr/>
          </p:nvSpPr>
          <p:spPr bwMode="auto">
            <a:xfrm>
              <a:off x="1841526" y="5219711"/>
              <a:ext cx="36036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26"/>
            <p:cNvSpPr>
              <a:spLocks noChangeShapeType="1"/>
            </p:cNvSpPr>
            <p:nvPr/>
          </p:nvSpPr>
          <p:spPr bwMode="auto">
            <a:xfrm>
              <a:off x="1133501" y="5399099"/>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28"/>
            <p:cNvSpPr>
              <a:spLocks noChangeArrowheads="1"/>
            </p:cNvSpPr>
            <p:nvPr/>
          </p:nvSpPr>
          <p:spPr bwMode="auto">
            <a:xfrm>
              <a:off x="2560664"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29"/>
            <p:cNvSpPr>
              <a:spLocks noChangeArrowheads="1"/>
            </p:cNvSpPr>
            <p:nvPr/>
          </p:nvSpPr>
          <p:spPr bwMode="auto">
            <a:xfrm>
              <a:off x="2921026"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0"/>
            <p:cNvSpPr>
              <a:spLocks/>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1" name="Rectangle 31"/>
            <p:cNvSpPr>
              <a:spLocks noChangeArrowheads="1"/>
            </p:cNvSpPr>
            <p:nvPr/>
          </p:nvSpPr>
          <p:spPr bwMode="auto">
            <a:xfrm>
              <a:off x="4562473"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2"/>
            <p:cNvSpPr>
              <a:spLocks noChangeArrowheads="1"/>
            </p:cNvSpPr>
            <p:nvPr/>
          </p:nvSpPr>
          <p:spPr bwMode="auto">
            <a:xfrm>
              <a:off x="4922835"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33"/>
            <p:cNvSpPr>
              <a:spLocks noChangeShapeType="1"/>
            </p:cNvSpPr>
            <p:nvPr/>
          </p:nvSpPr>
          <p:spPr bwMode="auto">
            <a:xfrm>
              <a:off x="4214810" y="5399099"/>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4" name="Rectangle 34"/>
            <p:cNvSpPr>
              <a:spLocks noChangeArrowheads="1"/>
            </p:cNvSpPr>
            <p:nvPr/>
          </p:nvSpPr>
          <p:spPr bwMode="auto">
            <a:xfrm>
              <a:off x="5570535" y="5219711"/>
              <a:ext cx="360363"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35"/>
            <p:cNvSpPr>
              <a:spLocks noChangeArrowheads="1"/>
            </p:cNvSpPr>
            <p:nvPr/>
          </p:nvSpPr>
          <p:spPr bwMode="auto">
            <a:xfrm>
              <a:off x="5930898" y="5219711"/>
              <a:ext cx="36036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36"/>
            <p:cNvSpPr>
              <a:spLocks/>
            </p:cNvSpPr>
            <p:nvPr/>
          </p:nvSpPr>
          <p:spPr bwMode="auto">
            <a:xfrm>
              <a:off x="5095873" y="5397511"/>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7" name="Freeform 37"/>
            <p:cNvSpPr>
              <a:spLocks/>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headEnd/>
              <a:tailEnd/>
            </a:ln>
            <a:effectLst/>
          </p:spPr>
          <p:txBody>
            <a:bodyPr wrap="square">
              <a:spAutoFit/>
            </a:bodyPr>
            <a:lstStyle/>
            <a:p>
              <a:pPr algn="l">
                <a:spcBef>
                  <a:spcPct val="50000"/>
                </a:spcBef>
              </a:pPr>
              <a:r>
                <a:rPr lang="en-US" altLang="zh-CN" sz="1800" i="1" dirty="0">
                  <a:latin typeface="Consolas" pitchFamily="49" charset="0"/>
                  <a:ea typeface="楷体" pitchFamily="49" charset="-122"/>
                  <a:cs typeface="Consolas" pitchFamily="49" charset="0"/>
                </a:rPr>
                <a:t>p</a:t>
              </a:r>
              <a:endParaRPr lang="zh-CN" altLang="en-US" sz="1800" i="1" dirty="0">
                <a:latin typeface="Consolas" pitchFamily="49" charset="0"/>
                <a:ea typeface="楷体" pitchFamily="49" charset="-122"/>
                <a:cs typeface="Consolas" pitchFamily="49" charset="0"/>
              </a:endParaRPr>
            </a:p>
          </p:txBody>
        </p:sp>
        <p:sp>
          <p:nvSpPr>
            <p:cNvPr id="19" name="Line 39"/>
            <p:cNvSpPr>
              <a:spLocks noChangeShapeType="1"/>
            </p:cNvSpPr>
            <p:nvPr/>
          </p:nvSpPr>
          <p:spPr bwMode="auto">
            <a:xfrm flipV="1">
              <a:off x="2714626" y="5626112"/>
              <a:ext cx="0" cy="360362"/>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0" name="Text Box 41"/>
            <p:cNvSpPr txBox="1">
              <a:spLocks noChangeArrowheads="1"/>
            </p:cNvSpPr>
            <p:nvPr/>
          </p:nvSpPr>
          <p:spPr bwMode="auto">
            <a:xfrm>
              <a:off x="3786182" y="5089536"/>
              <a:ext cx="433376" cy="461665"/>
            </a:xfrm>
            <a:prstGeom prst="rect">
              <a:avLst/>
            </a:prstGeom>
            <a:noFill/>
            <a:ln w="9525">
              <a:noFill/>
              <a:miter lim="800000"/>
              <a:headEnd/>
              <a:tailEnd/>
            </a:ln>
            <a:effectLst/>
          </p:spPr>
          <p:txBody>
            <a:bodyPr wrap="square">
              <a:spAutoFit/>
            </a:bodyPr>
            <a:lstStyle/>
            <a:p>
              <a:pPr algn="l">
                <a:spcBef>
                  <a:spcPct val="50000"/>
                </a:spcBef>
              </a:pPr>
              <a:r>
                <a:rPr lang="en-US" altLang="zh-CN" b="0">
                  <a:solidFill>
                    <a:schemeClr val="tx1"/>
                  </a:solidFill>
                  <a:latin typeface="Consolas" pitchFamily="49" charset="0"/>
                  <a:ea typeface="宋体" pitchFamily="2" charset="-122"/>
                  <a:cs typeface="Consolas" pitchFamily="49" charset="0"/>
                </a:rPr>
                <a:t>…</a:t>
              </a:r>
            </a:p>
          </p:txBody>
        </p:sp>
        <p:sp>
          <p:nvSpPr>
            <p:cNvPr id="21" name="下箭头 20"/>
            <p:cNvSpPr/>
            <p:nvPr/>
          </p:nvSpPr>
          <p:spPr>
            <a:xfrm>
              <a:off x="3214678" y="457200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3011">
                                            <p:txEl>
                                              <p:pRg st="4" end="4"/>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43011">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4282" y="928670"/>
            <a:ext cx="8642350" cy="1538883"/>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6</a:t>
            </a:r>
            <a:r>
              <a:rPr kumimoji="1" lang="zh-CN" altLang="en-US" sz="2000" dirty="0">
                <a:solidFill>
                  <a:srgbClr val="FF3300"/>
                </a:solidFill>
                <a:latin typeface="Consolas" pitchFamily="49" charset="0"/>
                <a:ea typeface="微软雅黑" pitchFamily="34" charset="-122"/>
                <a:cs typeface="Consolas" pitchFamily="49" charset="0"/>
              </a:rPr>
              <a:t>）求线性表</a:t>
            </a:r>
            <a:r>
              <a:rPr kumimoji="1" lang="en-US" altLang="zh-CN" sz="2000">
                <a:solidFill>
                  <a:srgbClr val="FF3300"/>
                </a:solidFill>
                <a:latin typeface="Consolas" pitchFamily="49" charset="0"/>
                <a:ea typeface="微软雅黑" pitchFamily="34" charset="-122"/>
                <a:cs typeface="Consolas" pitchFamily="49" charset="0"/>
              </a:rPr>
              <a:t>L</a:t>
            </a:r>
            <a:r>
              <a:rPr kumimoji="1" lang="zh-CN" altLang="en-US" sz="2000">
                <a:solidFill>
                  <a:srgbClr val="FF3300"/>
                </a:solidFill>
                <a:latin typeface="Consolas" pitchFamily="49" charset="0"/>
                <a:ea typeface="微软雅黑" pitchFamily="34" charset="-122"/>
                <a:cs typeface="Consolas" pitchFamily="49" charset="0"/>
              </a:rPr>
              <a:t>中位置</a:t>
            </a:r>
            <a:r>
              <a:rPr kumimoji="1" lang="en-US" altLang="zh-CN" sz="2000" i="1">
                <a:solidFill>
                  <a:srgbClr val="FF3300"/>
                </a:solidFill>
                <a:latin typeface="Consolas" pitchFamily="49" charset="0"/>
                <a:ea typeface="微软雅黑" pitchFamily="34" charset="-122"/>
                <a:cs typeface="Consolas" pitchFamily="49" charset="0"/>
              </a:rPr>
              <a:t>i</a:t>
            </a:r>
            <a:r>
              <a:rPr kumimoji="1" lang="zh-CN" altLang="en-US" sz="2000">
                <a:solidFill>
                  <a:srgbClr val="FF3300"/>
                </a:solidFill>
                <a:latin typeface="Consolas" pitchFamily="49" charset="0"/>
                <a:ea typeface="微软雅黑" pitchFamily="34" charset="-122"/>
                <a:cs typeface="Consolas" pitchFamily="49" charset="0"/>
              </a:rPr>
              <a:t>的数据元素</a:t>
            </a:r>
            <a:r>
              <a:rPr kumimoji="1" lang="en-US" altLang="zh-CN" sz="2000">
                <a:solidFill>
                  <a:srgbClr val="FF3300"/>
                </a:solidFill>
                <a:latin typeface="Consolas" pitchFamily="49" charset="0"/>
                <a:ea typeface="微软雅黑" pitchFamily="34" charset="-122"/>
                <a:cs typeface="Consolas" pitchFamily="49" charset="0"/>
              </a:rPr>
              <a:t>GetElem(L</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i</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&amp;</a:t>
            </a:r>
            <a:r>
              <a:rPr kumimoji="1" lang="en-US" altLang="zh-CN" sz="2000" dirty="0" err="1">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ct val="1500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在</a:t>
            </a:r>
            <a:r>
              <a:rPr kumimoji="1" lang="zh-CN" altLang="en-US" sz="2000" dirty="0">
                <a:latin typeface="Consolas" pitchFamily="49" charset="0"/>
                <a:ea typeface="楷体" pitchFamily="49" charset="-122"/>
                <a:cs typeface="Consolas" pitchFamily="49" charset="0"/>
              </a:rPr>
              <a:t>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中从头开始找到第</a:t>
            </a:r>
            <a:r>
              <a:rPr kumimoji="1" lang="en-US" altLang="zh-CN" sz="2000" i="1"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个结点，若</a:t>
            </a:r>
            <a:r>
              <a:rPr kumimoji="1" lang="zh-CN" altLang="en-US" sz="2000" dirty="0">
                <a:latin typeface="Consolas" pitchFamily="49" charset="0"/>
                <a:ea typeface="楷体" pitchFamily="49" charset="-122"/>
                <a:cs typeface="Consolas" pitchFamily="49" charset="0"/>
              </a:rPr>
              <a:t>存在第</a:t>
            </a:r>
            <a:r>
              <a:rPr kumimoji="1" lang="en-US" altLang="zh-CN" sz="2000" i="1" dirty="0" err="1">
                <a:latin typeface="Consolas" pitchFamily="49" charset="0"/>
                <a:ea typeface="楷体" pitchFamily="49" charset="-122"/>
                <a:cs typeface="Consolas" pitchFamily="49" charset="0"/>
              </a:rPr>
              <a:t>i</a:t>
            </a:r>
            <a:r>
              <a:rPr kumimoji="1" lang="zh-CN" altLang="en-US" sz="2000">
                <a:latin typeface="Consolas" pitchFamily="49" charset="0"/>
                <a:ea typeface="楷体" pitchFamily="49" charset="-122"/>
                <a:cs typeface="Consolas" pitchFamily="49" charset="0"/>
              </a:rPr>
              <a:t>个数据结点，则</a:t>
            </a:r>
            <a:r>
              <a:rPr kumimoji="1" lang="zh-CN" altLang="en-US" sz="2000" dirty="0">
                <a:latin typeface="Consolas" pitchFamily="49" charset="0"/>
                <a:ea typeface="楷体" pitchFamily="49" charset="-122"/>
                <a:cs typeface="Consolas" pitchFamily="49" charset="0"/>
              </a:rPr>
              <a:t>将其</a:t>
            </a:r>
            <a:r>
              <a:rPr kumimoji="1" lang="en-US" altLang="zh-CN" sz="2000" dirty="0">
                <a:latin typeface="Consolas" pitchFamily="49" charset="0"/>
                <a:ea typeface="楷体" pitchFamily="49" charset="-122"/>
                <a:cs typeface="Consolas" pitchFamily="49" charset="0"/>
              </a:rPr>
              <a:t>data</a:t>
            </a:r>
            <a:r>
              <a:rPr kumimoji="1" lang="zh-CN" altLang="en-US" sz="2000" dirty="0">
                <a:latin typeface="Consolas" pitchFamily="49" charset="0"/>
                <a:ea typeface="楷体" pitchFamily="49" charset="-122"/>
                <a:cs typeface="Consolas" pitchFamily="49" charset="0"/>
              </a:rPr>
              <a:t>域值赋给变量</a:t>
            </a:r>
            <a:r>
              <a:rPr kumimoji="1" lang="en-US" altLang="zh-CN" sz="2000" i="1" dirty="0">
                <a:latin typeface="Consolas" pitchFamily="49" charset="0"/>
                <a:ea typeface="楷体" pitchFamily="49" charset="-122"/>
                <a:cs typeface="Consolas" pitchFamily="49" charset="0"/>
              </a:rPr>
              <a:t>e</a:t>
            </a:r>
            <a:r>
              <a:rPr kumimoji="1" lang="zh-CN" altLang="en-US" sz="2000" dirty="0">
                <a:latin typeface="Consolas" pitchFamily="49" charset="0"/>
                <a:ea typeface="楷体" pitchFamily="49" charset="-122"/>
                <a:cs typeface="Consolas" pitchFamily="49" charset="0"/>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417525"/>
            <a:ext cx="8472518" cy="2862322"/>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1800" dirty="0">
                <a:solidFill>
                  <a:srgbClr val="0000FF"/>
                </a:solidFill>
                <a:latin typeface="Consolas" pitchFamily="49" charset="0"/>
                <a:ea typeface="仿宋" pitchFamily="49" charset="-122"/>
                <a:cs typeface="Consolas" pitchFamily="49" charset="0"/>
              </a:rPr>
              <a:t>bool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GetElem</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*L</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int </a:t>
            </a:r>
            <a:r>
              <a:rPr kumimoji="1" lang="en-US" altLang="zh-CN" sz="1800" dirty="0" err="1">
                <a:solidFill>
                  <a:srgbClr val="0000FF"/>
                </a:solidFill>
                <a:latin typeface="Consolas" pitchFamily="49" charset="0"/>
                <a:ea typeface="仿宋" pitchFamily="49" charset="-122"/>
                <a:cs typeface="Consolas" pitchFamily="49" charset="0"/>
              </a:rPr>
              <a:t>i</a:t>
            </a:r>
            <a:r>
              <a:rPr kumimoji="1" lang="zh-CN" altLang="en-US" sz="1800" dirty="0">
                <a:solidFill>
                  <a:srgbClr val="0000FF"/>
                </a:solidFill>
                <a:latin typeface="Consolas" pitchFamily="49" charset="0"/>
                <a:ea typeface="仿宋" pitchFamily="49" charset="-122"/>
                <a:cs typeface="Consolas" pitchFamily="49" charset="0"/>
              </a:rPr>
              <a:t>，</a:t>
            </a:r>
            <a:r>
              <a:rPr kumimoji="1" lang="en-US" altLang="zh-CN" sz="1800" dirty="0" err="1">
                <a:solidFill>
                  <a:srgbClr val="0000FF"/>
                </a:solidFill>
                <a:latin typeface="Consolas" pitchFamily="49" charset="0"/>
                <a:ea typeface="仿宋" pitchFamily="49" charset="-122"/>
                <a:cs typeface="Consolas" pitchFamily="49" charset="0"/>
              </a:rPr>
              <a:t>ElemType</a:t>
            </a:r>
            <a:r>
              <a:rPr kumimoji="1" lang="en-US" altLang="zh-CN" sz="1800" dirty="0">
                <a:solidFill>
                  <a:srgbClr val="0000FF"/>
                </a:solidFill>
                <a:latin typeface="Consolas" pitchFamily="49" charset="0"/>
                <a:ea typeface="仿宋" pitchFamily="49" charset="-122"/>
                <a:cs typeface="Consolas" pitchFamily="49" charset="0"/>
              </a:rPr>
              <a:t> &amp;e)</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r>
              <a:rPr kumimoji="1" lang="en-US" altLang="zh-CN" sz="1800" dirty="0">
                <a:solidFill>
                  <a:srgbClr val="0000FF"/>
                </a:solidFill>
                <a:latin typeface="Consolas" pitchFamily="49" charset="0"/>
                <a:ea typeface="仿宋" pitchFamily="49" charset="-122"/>
                <a:cs typeface="Consolas" pitchFamily="49" charset="0"/>
              </a:rPr>
              <a:t>   int j=0;</a:t>
            </a:r>
          </a:p>
          <a:p>
            <a:pPr algn="l"/>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LinkNode</a:t>
            </a:r>
            <a:r>
              <a:rPr kumimoji="1" lang="en-US" altLang="zh-CN" sz="1800" dirty="0">
                <a:solidFill>
                  <a:srgbClr val="0000FF"/>
                </a:solidFill>
                <a:latin typeface="Consolas" pitchFamily="49" charset="0"/>
                <a:ea typeface="仿宋" pitchFamily="49" charset="-122"/>
                <a:cs typeface="Consolas" pitchFamily="49" charset="0"/>
              </a:rPr>
              <a:t> *p=L;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指向头结点，</a:t>
            </a:r>
            <a:r>
              <a:rPr kumimoji="1" lang="en-US" altLang="zh-CN" sz="1800" dirty="0">
                <a:solidFill>
                  <a:srgbClr val="00B0F0"/>
                </a:solidFill>
                <a:latin typeface="Consolas" pitchFamily="49" charset="0"/>
                <a:ea typeface="仿宋" pitchFamily="49" charset="-122"/>
                <a:cs typeface="Consolas" pitchFamily="49" charset="0"/>
              </a:rPr>
              <a:t>j</a:t>
            </a:r>
            <a:r>
              <a:rPr kumimoji="1" lang="zh-CN" altLang="en-US" sz="1800" dirty="0">
                <a:solidFill>
                  <a:srgbClr val="00B0F0"/>
                </a:solidFill>
                <a:latin typeface="Consolas" pitchFamily="49" charset="0"/>
                <a:ea typeface="仿宋" pitchFamily="49" charset="-122"/>
                <a:cs typeface="Consolas" pitchFamily="49" charset="0"/>
              </a:rPr>
              <a:t>置为</a:t>
            </a:r>
            <a:r>
              <a:rPr kumimoji="1" lang="en-US" altLang="zh-CN" sz="1800" dirty="0">
                <a:solidFill>
                  <a:srgbClr val="00B0F0"/>
                </a:solidFill>
                <a:latin typeface="Consolas" pitchFamily="49" charset="0"/>
                <a:ea typeface="仿宋" pitchFamily="49" charset="-122"/>
                <a:cs typeface="Consolas" pitchFamily="49" charset="0"/>
              </a:rPr>
              <a:t>0</a:t>
            </a:r>
            <a:r>
              <a:rPr kumimoji="1" lang="zh-CN" altLang="en-US" sz="1800" dirty="0">
                <a:solidFill>
                  <a:srgbClr val="00B0F0"/>
                </a:solidFill>
                <a:latin typeface="Consolas" pitchFamily="49" charset="0"/>
                <a:ea typeface="仿宋" pitchFamily="49" charset="-122"/>
                <a:cs typeface="Consolas" pitchFamily="49" charset="0"/>
              </a:rPr>
              <a:t>（即头结点的序号为</a:t>
            </a:r>
            <a:r>
              <a:rPr kumimoji="1" lang="en-US" altLang="zh-CN" sz="1800" dirty="0">
                <a:solidFill>
                  <a:srgbClr val="00B0F0"/>
                </a:solidFill>
                <a:latin typeface="Consolas" pitchFamily="49" charset="0"/>
                <a:ea typeface="仿宋" pitchFamily="49" charset="-122"/>
                <a:cs typeface="Consolas" pitchFamily="49" charset="0"/>
              </a:rPr>
              <a:t>0</a:t>
            </a:r>
            <a:r>
              <a:rPr kumimoji="1" lang="zh-CN" altLang="en-US" sz="1800" dirty="0">
                <a:solidFill>
                  <a:srgbClr val="00B0F0"/>
                </a:solidFill>
                <a:latin typeface="Consolas" pitchFamily="49" charset="0"/>
                <a:ea typeface="仿宋" pitchFamily="49" charset="-122"/>
                <a:cs typeface="Consolas" pitchFamily="49" charset="0"/>
              </a:rPr>
              <a:t>）</a:t>
            </a:r>
            <a:endParaRPr kumimoji="1" lang="en-US" altLang="zh-CN" sz="1800" dirty="0">
              <a:solidFill>
                <a:srgbClr val="00B0F0"/>
              </a:solidFill>
              <a:latin typeface="Consolas" pitchFamily="49" charset="0"/>
              <a:ea typeface="仿宋" pitchFamily="49" charset="-122"/>
              <a:cs typeface="Consolas" pitchFamily="49" charset="0"/>
            </a:endParaRPr>
          </a:p>
          <a:p>
            <a:pPr algn="l"/>
            <a:endParaRPr kumimoji="1" lang="en-US" altLang="zh-CN" sz="1800" dirty="0">
              <a:solidFill>
                <a:srgbClr val="0000FF"/>
              </a:solidFill>
              <a:latin typeface="Consolas" pitchFamily="49" charset="0"/>
              <a:ea typeface="仿宋" pitchFamily="49" charset="-122"/>
              <a:cs typeface="Consolas" pitchFamily="49" charset="0"/>
            </a:endParaRPr>
          </a:p>
          <a:p>
            <a:pPr algn="l"/>
            <a:r>
              <a:rPr kumimoji="1" lang="en-US" altLang="zh-CN" sz="1800" dirty="0">
                <a:solidFill>
                  <a:srgbClr val="0000FF"/>
                </a:solidFill>
                <a:latin typeface="Consolas" pitchFamily="49" charset="0"/>
                <a:ea typeface="仿宋" pitchFamily="49" charset="-122"/>
                <a:cs typeface="Consolas" pitchFamily="49" charset="0"/>
              </a:rPr>
              <a:t>   while (j&lt;</a:t>
            </a:r>
            <a:r>
              <a:rPr kumimoji="1" lang="en-US" altLang="zh-CN" sz="1800"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&amp;&amp; p!=NULL)</a:t>
            </a:r>
            <a:endParaRPr kumimoji="1" lang="zh-CN" altLang="en-US" sz="1800" dirty="0">
              <a:solidFill>
                <a:srgbClr val="0000FF"/>
              </a:solidFill>
              <a:latin typeface="Consolas" pitchFamily="49" charset="0"/>
              <a:ea typeface="仿宋" pitchFamily="49" charset="-122"/>
              <a:cs typeface="Consolas" pitchFamily="49" charset="0"/>
            </a:endParaRPr>
          </a:p>
          <a:p>
            <a:pPr algn="l"/>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	j++;</a:t>
            </a:r>
          </a:p>
          <a:p>
            <a:pPr algn="l"/>
            <a:r>
              <a:rPr kumimoji="1" lang="en-US" altLang="zh-CN" sz="1800" dirty="0">
                <a:solidFill>
                  <a:srgbClr val="0000FF"/>
                </a:solidFill>
                <a:latin typeface="Consolas" pitchFamily="49" charset="0"/>
                <a:ea typeface="仿宋" pitchFamily="49" charset="-122"/>
                <a:cs typeface="Consolas" pitchFamily="49" charset="0"/>
              </a:rPr>
              <a:t>	p=p-&gt;next;</a:t>
            </a:r>
          </a:p>
          <a:p>
            <a:pPr algn="l"/>
            <a:r>
              <a:rPr kumimoji="1" lang="en-US" altLang="zh-CN" sz="1800" dirty="0">
                <a:solidFill>
                  <a:srgbClr val="0000FF"/>
                </a:solidFill>
                <a:latin typeface="Consolas" pitchFamily="49" charset="0"/>
                <a:ea typeface="仿宋" pitchFamily="49" charset="-122"/>
                <a:cs typeface="Consolas" pitchFamily="49" charset="0"/>
              </a:rPr>
              <a:t>   }</a:t>
            </a:r>
          </a:p>
          <a:p>
            <a:pPr algn="l"/>
            <a:endParaRPr kumimoji="1" lang="en-US" altLang="zh-CN" sz="1800" dirty="0">
              <a:solidFill>
                <a:srgbClr val="0000FF"/>
              </a:solidFill>
              <a:latin typeface="Consolas" pitchFamily="49" charset="0"/>
              <a:ea typeface="仿宋" pitchFamily="49" charset="-122"/>
              <a:cs typeface="Consolas" pitchFamily="49" charset="0"/>
            </a:endParaRPr>
          </a:p>
        </p:txBody>
      </p:sp>
      <p:grpSp>
        <p:nvGrpSpPr>
          <p:cNvPr id="30" name="组合 29"/>
          <p:cNvGrpSpPr/>
          <p:nvPr/>
        </p:nvGrpSpPr>
        <p:grpSpPr>
          <a:xfrm>
            <a:off x="656357" y="1776404"/>
            <a:ext cx="3429024" cy="2219398"/>
            <a:chOff x="642910" y="1466836"/>
            <a:chExt cx="3429024" cy="2219398"/>
          </a:xfrm>
        </p:grpSpPr>
        <p:sp>
          <p:nvSpPr>
            <p:cNvPr id="25"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a:latin typeface="Consolas" pitchFamily="49" charset="0"/>
                  <a:ea typeface="仿宋" pitchFamily="49" charset="-122"/>
                  <a:cs typeface="Consolas" pitchFamily="49" charset="0"/>
                </a:rPr>
                <a:t>找第</a:t>
              </a:r>
              <a:r>
                <a:rPr kumimoji="1" lang="en-US" altLang="zh-CN" sz="2000" i="1" err="1">
                  <a:latin typeface="Consolas" pitchFamily="49" charset="0"/>
                  <a:ea typeface="仿宋" pitchFamily="49" charset="-122"/>
                  <a:cs typeface="Consolas" pitchFamily="49" charset="0"/>
                </a:rPr>
                <a:t>i</a:t>
              </a:r>
              <a:r>
                <a:rPr kumimoji="1" lang="zh-CN" altLang="en-US" sz="2000">
                  <a:latin typeface="Consolas" pitchFamily="49" charset="0"/>
                  <a:ea typeface="仿宋" pitchFamily="49" charset="-122"/>
                  <a:cs typeface="Consolas" pitchFamily="49" charset="0"/>
                </a:rPr>
                <a:t>个结点</a:t>
              </a:r>
              <a:r>
                <a:rPr kumimoji="1" lang="en-US" altLang="zh-CN" sz="2000">
                  <a:latin typeface="Consolas" pitchFamily="49" charset="0"/>
                  <a:ea typeface="仿宋" pitchFamily="49" charset="-122"/>
                  <a:cs typeface="Consolas" pitchFamily="49" charset="0"/>
                </a:rPr>
                <a:t>p</a:t>
              </a:r>
              <a:endParaRPr lang="zh-CN" altLang="en-US" sz="2000" dirty="0">
                <a:latin typeface="Consolas" pitchFamily="49" charset="0"/>
                <a:ea typeface="仿宋" pitchFamily="49" charset="-122"/>
                <a:cs typeface="Consolas"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38100">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500034" y="4714884"/>
            <a:ext cx="7800992" cy="1500198"/>
            <a:chOff x="395288" y="4081464"/>
            <a:chExt cx="7800992" cy="1500198"/>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5060" name="Rectangle 4"/>
            <p:cNvSpPr>
              <a:spLocks noChangeArrowheads="1"/>
            </p:cNvSpPr>
            <p:nvPr/>
          </p:nvSpPr>
          <p:spPr bwMode="auto">
            <a:xfrm>
              <a:off x="2338388" y="4503741"/>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5061" name="Rectangle 5"/>
            <p:cNvSpPr>
              <a:spLocks noChangeArrowheads="1"/>
            </p:cNvSpPr>
            <p:nvPr/>
          </p:nvSpPr>
          <p:spPr bwMode="auto">
            <a:xfrm>
              <a:off x="2698750" y="4503741"/>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062" name="Line 6"/>
            <p:cNvSpPr>
              <a:spLocks noChangeShapeType="1"/>
            </p:cNvSpPr>
            <p:nvPr/>
          </p:nvSpPr>
          <p:spPr bwMode="auto">
            <a:xfrm>
              <a:off x="1990725" y="4683128"/>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endParaRPr lang="en-US" altLang="zh-CN" sz="1800" dirty="0">
                <a:latin typeface="Consolas" pitchFamily="49" charset="0"/>
                <a:ea typeface="宋体" pitchFamily="2" charset="-122"/>
                <a:cs typeface="Consolas" pitchFamily="49" charset="0"/>
              </a:endParaRPr>
            </a:p>
          </p:txBody>
        </p:sp>
        <p:sp>
          <p:nvSpPr>
            <p:cNvPr id="45064" name="Rectangle 8"/>
            <p:cNvSpPr>
              <a:spLocks noChangeArrowheads="1"/>
            </p:cNvSpPr>
            <p:nvPr/>
          </p:nvSpPr>
          <p:spPr bwMode="auto">
            <a:xfrm>
              <a:off x="454660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5" name="Rectangle 9"/>
            <p:cNvSpPr>
              <a:spLocks noChangeArrowheads="1"/>
            </p:cNvSpPr>
            <p:nvPr/>
          </p:nvSpPr>
          <p:spPr bwMode="auto">
            <a:xfrm>
              <a:off x="4906963"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6" name="Freeform 10"/>
            <p:cNvSpPr>
              <a:spLocks/>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45067" name="Rectangle 11"/>
            <p:cNvSpPr>
              <a:spLocks noChangeArrowheads="1"/>
            </p:cNvSpPr>
            <p:nvPr/>
          </p:nvSpPr>
          <p:spPr bwMode="auto">
            <a:xfrm>
              <a:off x="5614988"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5068" name="Rectangle 12"/>
            <p:cNvSpPr>
              <a:spLocks noChangeArrowheads="1"/>
            </p:cNvSpPr>
            <p:nvPr/>
          </p:nvSpPr>
          <p:spPr bwMode="auto">
            <a:xfrm>
              <a:off x="597535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45069" name="Line 13"/>
            <p:cNvSpPr>
              <a:spLocks noChangeShapeType="1"/>
            </p:cNvSpPr>
            <p:nvPr/>
          </p:nvSpPr>
          <p:spPr bwMode="auto">
            <a:xfrm>
              <a:off x="5267325" y="4683128"/>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5070" name="Rectangle 14"/>
            <p:cNvSpPr>
              <a:spLocks noChangeArrowheads="1"/>
            </p:cNvSpPr>
            <p:nvPr/>
          </p:nvSpPr>
          <p:spPr bwMode="auto">
            <a:xfrm>
              <a:off x="7475555"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5071" name="Rectangle 15"/>
            <p:cNvSpPr>
              <a:spLocks noChangeArrowheads="1"/>
            </p:cNvSpPr>
            <p:nvPr/>
          </p:nvSpPr>
          <p:spPr bwMode="auto">
            <a:xfrm>
              <a:off x="7835917"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5072" name="Freeform 16"/>
            <p:cNvSpPr>
              <a:spLocks/>
            </p:cNvSpPr>
            <p:nvPr/>
          </p:nvSpPr>
          <p:spPr bwMode="auto">
            <a:xfrm>
              <a:off x="7000892" y="468154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5073" name="Freeform 17"/>
            <p:cNvSpPr>
              <a:spLocks/>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5076" name="Text Box 20"/>
            <p:cNvSpPr txBox="1">
              <a:spLocks noChangeArrowheads="1"/>
            </p:cNvSpPr>
            <p:nvPr/>
          </p:nvSpPr>
          <p:spPr bwMode="auto">
            <a:xfrm>
              <a:off x="3536617" y="4275769"/>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5078" name="Text Box 22"/>
            <p:cNvSpPr txBox="1">
              <a:spLocks noChangeArrowheads="1"/>
            </p:cNvSpPr>
            <p:nvPr/>
          </p:nvSpPr>
          <p:spPr bwMode="auto">
            <a:xfrm>
              <a:off x="5610262" y="408146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5079" name="Freeform 23"/>
            <p:cNvSpPr>
              <a:spLocks/>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5080" name="Text Box 24"/>
            <p:cNvSpPr txBox="1">
              <a:spLocks noChangeArrowheads="1"/>
            </p:cNvSpPr>
            <p:nvPr/>
          </p:nvSpPr>
          <p:spPr bwMode="auto">
            <a:xfrm>
              <a:off x="6572264" y="4294340"/>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solidFill>
                    <a:schemeClr val="tx1"/>
                  </a:solidFill>
                  <a:latin typeface="Consolas" pitchFamily="49" charset="0"/>
                  <a:ea typeface="宋体" pitchFamily="2" charset="-122"/>
                  <a:cs typeface="Consolas" pitchFamily="49" charset="0"/>
                </a:rPr>
                <a:t>…</a:t>
              </a:r>
            </a:p>
          </p:txBody>
        </p:sp>
        <p:sp>
          <p:nvSpPr>
            <p:cNvPr id="45081" name="Line 25"/>
            <p:cNvSpPr>
              <a:spLocks noChangeShapeType="1"/>
            </p:cNvSpPr>
            <p:nvPr/>
          </p:nvSpPr>
          <p:spPr bwMode="auto">
            <a:xfrm flipV="1">
              <a:off x="5724525" y="4864103"/>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
        <p:nvSpPr>
          <p:cNvPr id="29" name="下箭头 28"/>
          <p:cNvSpPr/>
          <p:nvPr/>
        </p:nvSpPr>
        <p:spPr>
          <a:xfrm>
            <a:off x="2175007" y="4205296"/>
            <a:ext cx="357190"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8">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586945"/>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(p==NULL)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不存在第</a:t>
            </a:r>
            <a:r>
              <a:rPr kumimoji="1" lang="en-US" altLang="zh-CN" sz="1800" i="1" dirty="0" err="1">
                <a:solidFill>
                  <a:srgbClr val="00B0F0"/>
                </a:solidFill>
                <a:latin typeface="Consolas" pitchFamily="49" charset="0"/>
                <a:ea typeface="仿宋" pitchFamily="49" charset="-122"/>
                <a:cs typeface="Consolas" pitchFamily="49" charset="0"/>
              </a:rPr>
              <a:t>i</a:t>
            </a:r>
            <a:r>
              <a:rPr kumimoji="1" lang="zh-CN" altLang="en-US" sz="1800">
                <a:solidFill>
                  <a:srgbClr val="00B0F0"/>
                </a:solidFill>
                <a:latin typeface="Consolas" pitchFamily="49" charset="0"/>
                <a:ea typeface="仿宋" pitchFamily="49" charset="-122"/>
                <a:cs typeface="Consolas" pitchFamily="49" charset="0"/>
              </a:rPr>
              <a:t>个数据结点，返回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false;</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存在第</a:t>
            </a:r>
            <a:r>
              <a:rPr kumimoji="1" lang="en-US" altLang="zh-CN" sz="1800" i="1" dirty="0" err="1">
                <a:solidFill>
                  <a:srgbClr val="00B0F0"/>
                </a:solidFill>
                <a:latin typeface="Consolas" pitchFamily="49" charset="0"/>
                <a:ea typeface="仿宋" pitchFamily="49" charset="-122"/>
                <a:cs typeface="Consolas" pitchFamily="49" charset="0"/>
              </a:rPr>
              <a:t>i</a:t>
            </a:r>
            <a:r>
              <a:rPr kumimoji="1" lang="zh-CN" altLang="en-US" sz="1800">
                <a:solidFill>
                  <a:srgbClr val="00B0F0"/>
                </a:solidFill>
                <a:latin typeface="Consolas" pitchFamily="49" charset="0"/>
                <a:ea typeface="仿宋" pitchFamily="49" charset="-122"/>
                <a:cs typeface="Consolas" pitchFamily="49" charset="0"/>
              </a:rPr>
              <a:t>个数据结点，返回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  </a:t>
            </a:r>
            <a:r>
              <a:rPr kumimoji="1" lang="en-US" altLang="zh-CN" sz="1800" dirty="0">
                <a:solidFill>
                  <a:srgbClr val="0000FF"/>
                </a:solidFill>
                <a:latin typeface="Consolas" pitchFamily="49" charset="0"/>
                <a:ea typeface="仿宋" pitchFamily="49" charset="-122"/>
                <a:cs typeface="Consolas" pitchFamily="49" charset="0"/>
              </a:rPr>
              <a:t>e=p-&gt;data;</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return true;</a:t>
            </a:r>
          </a:p>
          <a:p>
            <a:pPr algn="l">
              <a:lnSpc>
                <a:spcPts val="2500"/>
              </a:lnSpc>
            </a:pP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28" name="组合 27"/>
          <p:cNvGrpSpPr/>
          <p:nvPr/>
        </p:nvGrpSpPr>
        <p:grpSpPr>
          <a:xfrm>
            <a:off x="428596" y="3562354"/>
            <a:ext cx="7800992" cy="1519242"/>
            <a:chOff x="395288" y="4062420"/>
            <a:chExt cx="7800992" cy="1519242"/>
          </a:xfrm>
        </p:grpSpPr>
        <p:sp>
          <p:nvSpPr>
            <p:cNvPr id="29" name="Text Box 3"/>
            <p:cNvSpPr txBox="1">
              <a:spLocks noChangeArrowheads="1"/>
            </p:cNvSpPr>
            <p:nvPr/>
          </p:nvSpPr>
          <p:spPr bwMode="auto">
            <a:xfrm>
              <a:off x="395288" y="4503741"/>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30" name="Rectangle 4"/>
            <p:cNvSpPr>
              <a:spLocks noChangeArrowheads="1"/>
            </p:cNvSpPr>
            <p:nvPr/>
          </p:nvSpPr>
          <p:spPr bwMode="auto">
            <a:xfrm>
              <a:off x="2338388" y="4503741"/>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1" name="Rectangle 5"/>
            <p:cNvSpPr>
              <a:spLocks noChangeArrowheads="1"/>
            </p:cNvSpPr>
            <p:nvPr/>
          </p:nvSpPr>
          <p:spPr bwMode="auto">
            <a:xfrm>
              <a:off x="2698750" y="4503741"/>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2" name="Line 6"/>
            <p:cNvSpPr>
              <a:spLocks noChangeShapeType="1"/>
            </p:cNvSpPr>
            <p:nvPr/>
          </p:nvSpPr>
          <p:spPr bwMode="auto">
            <a:xfrm>
              <a:off x="1990725" y="4683128"/>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3" name="Text Box 7"/>
            <p:cNvSpPr txBox="1">
              <a:spLocks noChangeArrowheads="1"/>
            </p:cNvSpPr>
            <p:nvPr/>
          </p:nvSpPr>
          <p:spPr bwMode="auto">
            <a:xfrm>
              <a:off x="1711325" y="4503741"/>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a:latin typeface="Consolas" pitchFamily="49" charset="0"/>
                  <a:ea typeface="宋体" pitchFamily="2" charset="-122"/>
                  <a:cs typeface="Consolas" pitchFamily="49" charset="0"/>
                </a:rPr>
                <a:t>L</a:t>
              </a:r>
              <a:endParaRPr lang="en-US" altLang="zh-CN" sz="1800" dirty="0">
                <a:latin typeface="Consolas" pitchFamily="49" charset="0"/>
                <a:ea typeface="宋体" pitchFamily="2" charset="-122"/>
                <a:cs typeface="Consolas" pitchFamily="49" charset="0"/>
              </a:endParaRPr>
            </a:p>
          </p:txBody>
        </p:sp>
        <p:sp>
          <p:nvSpPr>
            <p:cNvPr id="34" name="Rectangle 8"/>
            <p:cNvSpPr>
              <a:spLocks noChangeArrowheads="1"/>
            </p:cNvSpPr>
            <p:nvPr/>
          </p:nvSpPr>
          <p:spPr bwMode="auto">
            <a:xfrm>
              <a:off x="454660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35" name="Rectangle 9"/>
            <p:cNvSpPr>
              <a:spLocks noChangeArrowheads="1"/>
            </p:cNvSpPr>
            <p:nvPr/>
          </p:nvSpPr>
          <p:spPr bwMode="auto">
            <a:xfrm>
              <a:off x="4906963"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36" name="Freeform 10"/>
            <p:cNvSpPr>
              <a:spLocks/>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37" name="Rectangle 11"/>
            <p:cNvSpPr>
              <a:spLocks noChangeArrowheads="1"/>
            </p:cNvSpPr>
            <p:nvPr/>
          </p:nvSpPr>
          <p:spPr bwMode="auto">
            <a:xfrm>
              <a:off x="5614988"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38" name="Rectangle 12"/>
            <p:cNvSpPr>
              <a:spLocks noChangeArrowheads="1"/>
            </p:cNvSpPr>
            <p:nvPr/>
          </p:nvSpPr>
          <p:spPr bwMode="auto">
            <a:xfrm>
              <a:off x="5975350"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itchFamily="49" charset="0"/>
                <a:ea typeface="宋体" pitchFamily="2" charset="-122"/>
                <a:cs typeface="Consolas" pitchFamily="49" charset="0"/>
              </a:endParaRPr>
            </a:p>
          </p:txBody>
        </p:sp>
        <p:sp>
          <p:nvSpPr>
            <p:cNvPr id="39" name="Line 13"/>
            <p:cNvSpPr>
              <a:spLocks noChangeShapeType="1"/>
            </p:cNvSpPr>
            <p:nvPr/>
          </p:nvSpPr>
          <p:spPr bwMode="auto">
            <a:xfrm>
              <a:off x="5267325" y="4683128"/>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0" name="Rectangle 14"/>
            <p:cNvSpPr>
              <a:spLocks noChangeArrowheads="1"/>
            </p:cNvSpPr>
            <p:nvPr/>
          </p:nvSpPr>
          <p:spPr bwMode="auto">
            <a:xfrm>
              <a:off x="7475555" y="45037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p>
          </p:txBody>
        </p:sp>
        <p:sp>
          <p:nvSpPr>
            <p:cNvPr id="41" name="Rectangle 15"/>
            <p:cNvSpPr>
              <a:spLocks noChangeArrowheads="1"/>
            </p:cNvSpPr>
            <p:nvPr/>
          </p:nvSpPr>
          <p:spPr bwMode="auto">
            <a:xfrm>
              <a:off x="7835917" y="45037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itchFamily="49" charset="0"/>
                  <a:ea typeface="宋体" pitchFamily="2" charset="-122"/>
                  <a:cs typeface="Consolas" pitchFamily="49" charset="0"/>
                </a:rPr>
                <a:t>∧</a:t>
              </a:r>
            </a:p>
          </p:txBody>
        </p:sp>
        <p:sp>
          <p:nvSpPr>
            <p:cNvPr id="42" name="Freeform 16"/>
            <p:cNvSpPr>
              <a:spLocks/>
            </p:cNvSpPr>
            <p:nvPr/>
          </p:nvSpPr>
          <p:spPr bwMode="auto">
            <a:xfrm>
              <a:off x="7000892" y="468154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3" name="Freeform 17"/>
            <p:cNvSpPr>
              <a:spLocks/>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4" name="Text Box 20"/>
            <p:cNvSpPr txBox="1">
              <a:spLocks noChangeArrowheads="1"/>
            </p:cNvSpPr>
            <p:nvPr/>
          </p:nvSpPr>
          <p:spPr bwMode="auto">
            <a:xfrm>
              <a:off x="3536617" y="4275769"/>
              <a:ext cx="720725" cy="579438"/>
            </a:xfrm>
            <a:prstGeom prst="rect">
              <a:avLst/>
            </a:prstGeom>
            <a:noFill/>
            <a:ln w="9525">
              <a:noFill/>
              <a:miter lim="800000"/>
              <a:headEnd/>
              <a:tailEnd/>
            </a:ln>
            <a:effectLst/>
          </p:spPr>
          <p:txBody>
            <a:bodyPr>
              <a:spAutoFit/>
            </a:bodyPr>
            <a:lstStyle/>
            <a:p>
              <a:pPr algn="l">
                <a:spcBef>
                  <a:spcPct val="50000"/>
                </a:spcBef>
              </a:pPr>
              <a:r>
                <a:rPr lang="en-US" altLang="zh-CN" sz="3200" b="0">
                  <a:solidFill>
                    <a:schemeClr val="tx1"/>
                  </a:solidFill>
                  <a:latin typeface="Consolas" pitchFamily="49" charset="0"/>
                  <a:ea typeface="宋体" pitchFamily="2" charset="-122"/>
                  <a:cs typeface="Consolas" pitchFamily="49" charset="0"/>
                </a:rPr>
                <a:t>…</a:t>
              </a:r>
            </a:p>
          </p:txBody>
        </p:sp>
        <p:sp>
          <p:nvSpPr>
            <p:cNvPr id="46" name="Text Box 22"/>
            <p:cNvSpPr txBox="1">
              <a:spLocks noChangeArrowheads="1"/>
            </p:cNvSpPr>
            <p:nvPr/>
          </p:nvSpPr>
          <p:spPr bwMode="auto">
            <a:xfrm>
              <a:off x="5681700" y="406242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cs typeface="Consolas" pitchFamily="49" charset="0"/>
                </a:rPr>
                <a:t>i</a:t>
              </a:r>
              <a:endParaRPr lang="en-US" altLang="zh-CN" sz="1800" i="1" dirty="0">
                <a:latin typeface="Consolas" pitchFamily="49" charset="0"/>
                <a:cs typeface="Consolas" pitchFamily="49" charset="0"/>
              </a:endParaRPr>
            </a:p>
          </p:txBody>
        </p:sp>
        <p:sp>
          <p:nvSpPr>
            <p:cNvPr id="47" name="Freeform 23"/>
            <p:cNvSpPr>
              <a:spLocks/>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8" name="Text Box 24"/>
            <p:cNvSpPr txBox="1">
              <a:spLocks noChangeArrowheads="1"/>
            </p:cNvSpPr>
            <p:nvPr/>
          </p:nvSpPr>
          <p:spPr bwMode="auto">
            <a:xfrm>
              <a:off x="6572264" y="4294340"/>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solidFill>
                    <a:schemeClr val="tx1"/>
                  </a:solidFill>
                  <a:latin typeface="Consolas" pitchFamily="49" charset="0"/>
                  <a:ea typeface="宋体" pitchFamily="2" charset="-122"/>
                  <a:cs typeface="Consolas" pitchFamily="49" charset="0"/>
                </a:rPr>
                <a:t>…</a:t>
              </a:r>
            </a:p>
          </p:txBody>
        </p:sp>
        <p:sp>
          <p:nvSpPr>
            <p:cNvPr id="49" name="Line 25"/>
            <p:cNvSpPr>
              <a:spLocks noChangeShapeType="1"/>
            </p:cNvSpPr>
            <p:nvPr/>
          </p:nvSpPr>
          <p:spPr bwMode="auto">
            <a:xfrm flipV="1">
              <a:off x="5724525" y="4864103"/>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50" name="Text Box 26"/>
            <p:cNvSpPr txBox="1">
              <a:spLocks noChangeArrowheads="1"/>
            </p:cNvSpPr>
            <p:nvPr/>
          </p:nvSpPr>
          <p:spPr bwMode="auto">
            <a:xfrm>
              <a:off x="5572132" y="5214950"/>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249302"/>
            <a:ext cx="8839200" cy="1107996"/>
          </a:xfrm>
          <a:prstGeom prst="rect">
            <a:avLst/>
          </a:prstGeom>
          <a:noFill/>
          <a:ln w="9525">
            <a:noFill/>
            <a:miter lim="800000"/>
            <a:headEnd/>
            <a:tailEnd/>
          </a:ln>
          <a:effectLst/>
        </p:spPr>
        <p:txBody>
          <a:bodyPr>
            <a:spAutoFit/>
          </a:bodyPr>
          <a:lstStyle/>
          <a:p>
            <a:pPr algn="just">
              <a:lnSpc>
                <a:spcPct val="80000"/>
              </a:lnSpc>
              <a:spcBef>
                <a:spcPct val="50000"/>
              </a:spcBef>
            </a:pP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7</a:t>
            </a:r>
            <a:r>
              <a:rPr kumimoji="1" lang="zh-CN" altLang="en-US" sz="2000" dirty="0">
                <a:solidFill>
                  <a:srgbClr val="FF3300"/>
                </a:solidFill>
                <a:latin typeface="Consolas" pitchFamily="49" charset="0"/>
                <a:ea typeface="微软雅黑" pitchFamily="34" charset="-122"/>
                <a:cs typeface="Consolas" pitchFamily="49" charset="0"/>
              </a:rPr>
              <a:t>）按元素值查找</a:t>
            </a:r>
            <a:r>
              <a:rPr kumimoji="1" lang="en-US" altLang="zh-CN" sz="2000" dirty="0" err="1">
                <a:solidFill>
                  <a:srgbClr val="FF3300"/>
                </a:solidFill>
                <a:latin typeface="Consolas" pitchFamily="49" charset="0"/>
                <a:ea typeface="微软雅黑" pitchFamily="34" charset="-122"/>
                <a:cs typeface="Consolas" pitchFamily="49" charset="0"/>
              </a:rPr>
              <a:t>LocateElem</a:t>
            </a:r>
            <a:r>
              <a:rPr kumimoji="1" lang="en-US" altLang="zh-CN" sz="2000" dirty="0">
                <a:solidFill>
                  <a:srgbClr val="FF3300"/>
                </a:solidFill>
                <a:latin typeface="Consolas" pitchFamily="49" charset="0"/>
                <a:ea typeface="微软雅黑" pitchFamily="34" charset="-122"/>
                <a:cs typeface="Consolas" pitchFamily="49" charset="0"/>
              </a:rPr>
              <a:t>(L</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e)</a:t>
            </a:r>
          </a:p>
          <a:p>
            <a:pPr algn="just">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中从头开始找第一个值域与</a:t>
            </a:r>
            <a:r>
              <a:rPr kumimoji="1" lang="en-US" altLang="zh-CN" sz="2000" i="1" dirty="0">
                <a:latin typeface="Consolas" pitchFamily="49" charset="0"/>
                <a:ea typeface="楷体" pitchFamily="49" charset="-122"/>
                <a:cs typeface="Consolas" pitchFamily="49" charset="0"/>
              </a:rPr>
              <a:t>e</a:t>
            </a:r>
            <a:r>
              <a:rPr kumimoji="1" lang="zh-CN" altLang="en-US" sz="2000" dirty="0">
                <a:latin typeface="Consolas" pitchFamily="49" charset="0"/>
                <a:ea typeface="楷体" pitchFamily="49" charset="-122"/>
                <a:cs typeface="Consolas" pitchFamily="49" charset="0"/>
              </a:rPr>
              <a:t>相等的结点，若存在这样的结点，则返回位置，否则返回</a:t>
            </a:r>
            <a:r>
              <a:rPr kumimoji="1" lang="en-US" altLang="zh-CN" sz="2000" dirty="0">
                <a:latin typeface="Consolas" pitchFamily="49" charset="0"/>
                <a:ea typeface="楷体" pitchFamily="49" charset="-122"/>
                <a:cs typeface="Consolas" pitchFamily="49" charset="0"/>
              </a:rPr>
              <a:t>0</a:t>
            </a:r>
            <a:r>
              <a:rPr kumimoji="1" lang="zh-CN" altLang="en-US" sz="2000" dirty="0">
                <a:latin typeface="Consolas" pitchFamily="49" charset="0"/>
                <a:ea typeface="楷体" pitchFamily="49" charset="-122"/>
                <a:cs typeface="Consolas" pitchFamily="49" charset="0"/>
              </a:rPr>
              <a:t>。</a:t>
            </a:r>
            <a:r>
              <a:rPr kumimoji="1" lang="zh-CN" altLang="en-US" sz="2000" dirty="0">
                <a:solidFill>
                  <a:srgbClr val="FF3300"/>
                </a:solidFill>
                <a:latin typeface="Consolas" pitchFamily="49" charset="0"/>
                <a:ea typeface="楷体" pitchFamily="49" charset="-122"/>
                <a:cs typeface="Consolas" pitchFamily="49" charset="0"/>
              </a:rPr>
              <a:t>   </a:t>
            </a:r>
          </a:p>
        </p:txBody>
      </p:sp>
      <p:sp>
        <p:nvSpPr>
          <p:cNvPr id="46133" name="Text Box 53"/>
          <p:cNvSpPr txBox="1">
            <a:spLocks noChangeArrowheads="1"/>
          </p:cNvSpPr>
          <p:nvPr/>
        </p:nvSpPr>
        <p:spPr bwMode="auto">
          <a:xfrm>
            <a:off x="539750" y="1662106"/>
            <a:ext cx="7991475" cy="2988098"/>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dirty="0">
                <a:solidFill>
                  <a:srgbClr val="0000FF"/>
                </a:solidFill>
                <a:latin typeface="Consolas" pitchFamily="49" charset="0"/>
                <a:ea typeface="楷体" pitchFamily="49" charset="-122"/>
                <a:cs typeface="Consolas" pitchFamily="49" charset="0"/>
              </a:rPr>
              <a:t>int </a:t>
            </a:r>
            <a:r>
              <a:rPr lang="en-US" altLang="zh-CN" sz="1800" dirty="0" err="1">
                <a:solidFill>
                  <a:srgbClr val="FF33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LocateElem</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*L</a:t>
            </a:r>
            <a:r>
              <a:rPr lang="zh-CN" altLang="en-US"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ElemType</a:t>
            </a:r>
            <a:r>
              <a:rPr lang="en-US" altLang="zh-CN" sz="1800" dirty="0">
                <a:solidFill>
                  <a:srgbClr val="0000FF"/>
                </a:solidFill>
                <a:latin typeface="Consolas" pitchFamily="49" charset="0"/>
                <a:ea typeface="楷体" pitchFamily="49" charset="-122"/>
                <a:cs typeface="Consolas" pitchFamily="49" charset="0"/>
              </a:rPr>
              <a:t> e)</a:t>
            </a:r>
          </a:p>
          <a:p>
            <a:pPr algn="l"/>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dirty="0">
                <a:solidFill>
                  <a:srgbClr val="0000FF"/>
                </a:solidFill>
                <a:latin typeface="Consolas" pitchFamily="49" charset="0"/>
                <a:ea typeface="楷体" pitchFamily="49" charset="-122"/>
                <a:cs typeface="Consolas" pitchFamily="49" charset="0"/>
              </a:rPr>
              <a:t>   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LinkNode</a:t>
            </a:r>
            <a:r>
              <a:rPr lang="en-US" altLang="zh-CN" sz="1800" dirty="0">
                <a:solidFill>
                  <a:srgbClr val="0000FF"/>
                </a:solidFill>
                <a:latin typeface="Consolas" pitchFamily="49" charset="0"/>
                <a:ea typeface="楷体" pitchFamily="49" charset="-122"/>
                <a:cs typeface="Consolas" pitchFamily="49" charset="0"/>
              </a:rPr>
              <a:t> *p=L-&gt;next;	</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指向开始结点，</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1  </a:t>
            </a:r>
          </a:p>
          <a:p>
            <a:pPr algn="l"/>
            <a:endParaRPr lang="en-US" altLang="zh-CN" sz="1800" dirty="0">
              <a:solidFill>
                <a:srgbClr val="0000FF"/>
              </a:solidFill>
              <a:latin typeface="Consolas" pitchFamily="49" charset="0"/>
              <a:ea typeface="楷体"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while (p!=NULL &amp;&amp; p-&gt;data!=e) </a:t>
            </a:r>
          </a:p>
          <a:p>
            <a:pPr algn="l"/>
            <a:r>
              <a:rPr lang="en-US" altLang="zh-CN" sz="1800" dirty="0">
                <a:solidFill>
                  <a:srgbClr val="0000FF"/>
                </a:solidFill>
                <a:latin typeface="Consolas" pitchFamily="49" charset="0"/>
                <a:ea typeface="楷体" pitchFamily="49" charset="-122"/>
                <a:cs typeface="Consolas" pitchFamily="49" charset="0"/>
              </a:rPr>
              <a:t>   {  p=p-&gt;next;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a:t>
            </a:r>
            <a:r>
              <a:rPr lang="en-US" altLang="zh-CN" sz="1800" dirty="0">
                <a:solidFill>
                  <a:srgbClr val="00B0F0"/>
                </a:solidFill>
                <a:latin typeface="Consolas" pitchFamily="49" charset="0"/>
                <a:ea typeface="仿宋" pitchFamily="49" charset="-122"/>
                <a:cs typeface="Consolas" pitchFamily="49" charset="0"/>
              </a:rPr>
              <a:t>data</a:t>
            </a:r>
            <a:r>
              <a:rPr lang="zh-CN" altLang="en-US" sz="1800" dirty="0">
                <a:solidFill>
                  <a:srgbClr val="00B0F0"/>
                </a:solidFill>
                <a:latin typeface="Consolas" pitchFamily="49" charset="0"/>
                <a:ea typeface="仿宋" pitchFamily="49" charset="-122"/>
                <a:cs typeface="Consolas" pitchFamily="49" charset="0"/>
              </a:rPr>
              <a:t>值为</a:t>
            </a:r>
            <a:r>
              <a:rPr lang="en-US" altLang="zh-CN" sz="1800" i="1" dirty="0">
                <a:solidFill>
                  <a:srgbClr val="00B0F0"/>
                </a:solidFill>
                <a:latin typeface="Consolas" pitchFamily="49" charset="0"/>
                <a:ea typeface="仿宋" pitchFamily="49" charset="-122"/>
                <a:cs typeface="Consolas" pitchFamily="49" charset="0"/>
              </a:rPr>
              <a:t>e</a:t>
            </a:r>
            <a:r>
              <a:rPr lang="zh-CN" altLang="en-US" sz="1800" dirty="0">
                <a:solidFill>
                  <a:srgbClr val="00B0F0"/>
                </a:solidFill>
                <a:latin typeface="Consolas" pitchFamily="49" charset="0"/>
                <a:ea typeface="仿宋" pitchFamily="49" charset="-122"/>
                <a:cs typeface="Consolas" pitchFamily="49" charset="0"/>
              </a:rPr>
              <a:t>的结点，其序号为</a:t>
            </a:r>
            <a:r>
              <a:rPr lang="en-US" altLang="zh-CN" sz="1800" i="1" dirty="0" err="1">
                <a:solidFill>
                  <a:srgbClr val="00B0F0"/>
                </a:solidFill>
                <a:latin typeface="Consolas" pitchFamily="49" charset="0"/>
                <a:ea typeface="仿宋" pitchFamily="49" charset="-122"/>
                <a:cs typeface="Consolas" pitchFamily="49" charset="0"/>
              </a:rPr>
              <a:t>i</a:t>
            </a:r>
            <a:endParaRPr lang="en-US" altLang="zh-CN" sz="1800" i="1" dirty="0">
              <a:solidFill>
                <a:srgbClr val="00B0F0"/>
              </a:solidFill>
              <a:latin typeface="Consolas" pitchFamily="49" charset="0"/>
              <a:ea typeface="仿宋" pitchFamily="49" charset="-122"/>
              <a:cs typeface="Consolas" pitchFamily="49" charset="0"/>
            </a:endParaRPr>
          </a:p>
          <a:p>
            <a:pPr algn="l"/>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pPr algn="l"/>
            <a:r>
              <a:rPr lang="en-US" altLang="zh-CN" sz="1800" dirty="0">
                <a:solidFill>
                  <a:srgbClr val="0000FF"/>
                </a:solidFill>
                <a:latin typeface="Consolas" pitchFamily="49" charset="0"/>
                <a:ea typeface="楷体" pitchFamily="49" charset="-122"/>
                <a:cs typeface="Consolas" pitchFamily="49" charset="0"/>
              </a:rPr>
              <a:t>   }</a:t>
            </a:r>
          </a:p>
          <a:p>
            <a:pPr algn="l"/>
            <a:r>
              <a:rPr lang="en-US" altLang="zh-CN" sz="1800" dirty="0">
                <a:solidFill>
                  <a:srgbClr val="0000FF"/>
                </a:solidFill>
                <a:latin typeface="Consolas" pitchFamily="49" charset="0"/>
                <a:ea typeface="楷体" pitchFamily="49" charset="-122"/>
                <a:cs typeface="Consolas" pitchFamily="49" charset="0"/>
              </a:rPr>
              <a:t>     </a:t>
            </a:r>
          </a:p>
        </p:txBody>
      </p:sp>
      <p:grpSp>
        <p:nvGrpSpPr>
          <p:cNvPr id="33" name="组合 32"/>
          <p:cNvGrpSpPr/>
          <p:nvPr/>
        </p:nvGrpSpPr>
        <p:grpSpPr>
          <a:xfrm>
            <a:off x="428596" y="4917056"/>
            <a:ext cx="7602939" cy="1440902"/>
            <a:chOff x="428596" y="4717038"/>
            <a:chExt cx="7602939" cy="1440902"/>
          </a:xfrm>
        </p:grpSpPr>
        <p:sp>
          <p:nvSpPr>
            <p:cNvPr id="46111" name="Text Box 31"/>
            <p:cNvSpPr txBox="1">
              <a:spLocks noChangeArrowheads="1"/>
            </p:cNvSpPr>
            <p:nvPr/>
          </p:nvSpPr>
          <p:spPr bwMode="auto">
            <a:xfrm>
              <a:off x="428596" y="5083191"/>
              <a:ext cx="1512887" cy="366712"/>
            </a:xfrm>
            <a:prstGeom prst="rect">
              <a:avLst/>
            </a:prstGeom>
            <a:noFill/>
            <a:ln w="9525">
              <a:noFill/>
              <a:miter lim="800000"/>
              <a:headEnd/>
              <a:tailEnd/>
            </a:ln>
            <a:effectLst/>
          </p:spPr>
          <p:txBody>
            <a:bodyPr>
              <a:spAutoFit/>
            </a:bodyPr>
            <a:lstStyle/>
            <a:p>
              <a:pPr algn="l">
                <a:spcBef>
                  <a:spcPct val="50000"/>
                </a:spcBef>
              </a:pPr>
              <a:r>
                <a:rPr lang="zh-CN" altLang="en-US" sz="1800" dirty="0">
                  <a:latin typeface="Consolas" pitchFamily="49" charset="0"/>
                  <a:ea typeface="楷体" pitchFamily="49" charset="-122"/>
                  <a:cs typeface="Consolas" pitchFamily="49" charset="0"/>
                </a:rPr>
                <a:t>循环结束时</a:t>
              </a:r>
            </a:p>
          </p:txBody>
        </p:sp>
        <p:sp>
          <p:nvSpPr>
            <p:cNvPr id="46112" name="Rectangle 32"/>
            <p:cNvSpPr>
              <a:spLocks noChangeArrowheads="1"/>
            </p:cNvSpPr>
            <p:nvPr/>
          </p:nvSpPr>
          <p:spPr bwMode="auto">
            <a:xfrm>
              <a:off x="2371696" y="5105397"/>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2732058" y="5105397"/>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2024033" y="5284784"/>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1744633" y="5105397"/>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4415163" y="51053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775526" y="51053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911446" y="5283197"/>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5483551" y="51053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5843913" y="51053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5008291" y="5284784"/>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7310810" y="51053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7671172" y="51053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6836147" y="5283197"/>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857620" y="5281609"/>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3501848" y="4975850"/>
              <a:ext cx="395312"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46128" name="Text Box 48"/>
            <p:cNvSpPr txBox="1">
              <a:spLocks noChangeArrowheads="1"/>
            </p:cNvSpPr>
            <p:nvPr/>
          </p:nvSpPr>
          <p:spPr bwMode="auto">
            <a:xfrm>
              <a:off x="5572132" y="4717038"/>
              <a:ext cx="277486" cy="36933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5953451" y="5284784"/>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6478957" y="4962522"/>
              <a:ext cx="335010"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4" name="Line 25"/>
            <p:cNvSpPr>
              <a:spLocks noChangeShapeType="1"/>
            </p:cNvSpPr>
            <p:nvPr/>
          </p:nvSpPr>
          <p:spPr bwMode="auto">
            <a:xfrm flipV="1">
              <a:off x="5593088" y="5508646"/>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5" name="Text Box 26"/>
            <p:cNvSpPr txBox="1">
              <a:spLocks noChangeArrowheads="1"/>
            </p:cNvSpPr>
            <p:nvPr/>
          </p:nvSpPr>
          <p:spPr bwMode="auto">
            <a:xfrm>
              <a:off x="5440695" y="579122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grpSp>
      <p:sp>
        <p:nvSpPr>
          <p:cNvPr id="26" name="矩形 25"/>
          <p:cNvSpPr/>
          <p:nvPr/>
        </p:nvSpPr>
        <p:spPr>
          <a:xfrm>
            <a:off x="747656" y="3057514"/>
            <a:ext cx="7539120" cy="1285884"/>
          </a:xfrm>
          <a:prstGeom prst="rect">
            <a:avLst/>
          </a:prstGeom>
          <a:solidFill>
            <a:schemeClr val="accent1">
              <a:alpha val="0"/>
            </a:schemeClr>
          </a:solidFill>
          <a:ln w="381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3857620" y="4354515"/>
            <a:ext cx="214314" cy="71438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13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133">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3" name="Text Box 53"/>
          <p:cNvSpPr txBox="1">
            <a:spLocks noChangeArrowheads="1"/>
          </p:cNvSpPr>
          <p:nvPr/>
        </p:nvSpPr>
        <p:spPr bwMode="auto">
          <a:xfrm>
            <a:off x="571472" y="714356"/>
            <a:ext cx="7991475" cy="2115712"/>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a:lnSpc>
                <a:spcPts val="26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不存在元素值为</a:t>
            </a:r>
            <a:r>
              <a:rPr lang="en-US" altLang="zh-CN" sz="1800" i="1">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的结点，返回</a:t>
            </a:r>
            <a:r>
              <a:rPr lang="en-US" altLang="zh-CN" sz="1800" dirty="0">
                <a:solidFill>
                  <a:srgbClr val="00B0F0"/>
                </a:solidFill>
                <a:latin typeface="Consolas" pitchFamily="49" charset="0"/>
                <a:ea typeface="仿宋" pitchFamily="49" charset="-122"/>
                <a:cs typeface="Consolas" pitchFamily="49" charset="0"/>
              </a:rPr>
              <a:t>0</a:t>
            </a:r>
          </a:p>
          <a:p>
            <a:pPr algn="l">
              <a:lnSpc>
                <a:spcPts val="2600"/>
              </a:lnSpc>
            </a:pPr>
            <a:r>
              <a:rPr lang="en-US" altLang="zh-CN" sz="1800">
                <a:solidFill>
                  <a:srgbClr val="0000FF"/>
                </a:solidFill>
                <a:latin typeface="Consolas" pitchFamily="49" charset="0"/>
                <a:ea typeface="仿宋" pitchFamily="49" charset="-122"/>
                <a:cs typeface="Consolas" pitchFamily="49" charset="0"/>
              </a:rPr>
              <a:t>      return 0;</a:t>
            </a:r>
            <a:endParaRPr lang="en-US" altLang="zh-CN" sz="1800" dirty="0">
              <a:solidFill>
                <a:srgbClr val="0000FF"/>
              </a:solidFill>
              <a:latin typeface="Consolas" pitchFamily="49" charset="0"/>
              <a:ea typeface="仿宋" pitchFamily="49" charset="-122"/>
              <a:cs typeface="Consolas" pitchFamily="49" charset="0"/>
            </a:endParaRPr>
          </a:p>
          <a:p>
            <a:pPr algn="l">
              <a:lnSpc>
                <a:spcPts val="2600"/>
              </a:lnSpc>
            </a:pPr>
            <a:r>
              <a:rPr lang="en-US" altLang="zh-CN" sz="180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存在元素值为</a:t>
            </a:r>
            <a:r>
              <a:rPr lang="en-US" altLang="zh-CN" sz="1800">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的结点，返回</a:t>
            </a:r>
            <a:r>
              <a:rPr lang="zh-CN" altLang="en-US" sz="1800" dirty="0">
                <a:solidFill>
                  <a:srgbClr val="00B0F0"/>
                </a:solidFill>
                <a:latin typeface="Consolas" pitchFamily="49" charset="0"/>
                <a:ea typeface="仿宋" pitchFamily="49" charset="-122"/>
                <a:cs typeface="Consolas" pitchFamily="49" charset="0"/>
              </a:rPr>
              <a:t>其逻辑序号</a:t>
            </a:r>
            <a:r>
              <a:rPr lang="en-US" altLang="zh-CN" sz="1800" i="1" dirty="0" err="1">
                <a:solidFill>
                  <a:srgbClr val="00B0F0"/>
                </a:solidFill>
                <a:latin typeface="Consolas" pitchFamily="49" charset="0"/>
                <a:ea typeface="仿宋" pitchFamily="49" charset="-122"/>
                <a:cs typeface="Consolas" pitchFamily="49" charset="0"/>
              </a:rPr>
              <a:t>i</a:t>
            </a:r>
            <a:endParaRPr lang="en-US" altLang="zh-CN" sz="1800" i="1" dirty="0">
              <a:solidFill>
                <a:srgbClr val="00B0F0"/>
              </a:solidFill>
              <a:latin typeface="Consolas" pitchFamily="49" charset="0"/>
              <a:ea typeface="仿宋" pitchFamily="49" charset="-122"/>
              <a:cs typeface="Consolas" pitchFamily="49" charset="0"/>
            </a:endParaRPr>
          </a:p>
          <a:p>
            <a:pPr algn="l">
              <a:lnSpc>
                <a:spcPts val="2600"/>
              </a:lnSpc>
            </a:pPr>
            <a:r>
              <a:rPr lang="en-US" altLang="zh-CN" sz="1800">
                <a:solidFill>
                  <a:srgbClr val="0000FF"/>
                </a:solidFill>
                <a:latin typeface="Consolas" pitchFamily="49" charset="0"/>
                <a:ea typeface="仿宋" pitchFamily="49" charset="-122"/>
                <a:cs typeface="Consolas" pitchFamily="49" charset="0"/>
              </a:rPr>
              <a:t>      return i;</a:t>
            </a:r>
            <a:endParaRPr lang="en-US" altLang="zh-CN" sz="1800" dirty="0">
              <a:solidFill>
                <a:srgbClr val="0000FF"/>
              </a:solidFill>
              <a:latin typeface="Consolas" pitchFamily="49" charset="0"/>
              <a:ea typeface="仿宋" pitchFamily="49" charset="-122"/>
              <a:cs typeface="Consolas" pitchFamily="49" charset="0"/>
            </a:endParaRPr>
          </a:p>
          <a:p>
            <a:pPr algn="l">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25" name="TextBox 24"/>
          <p:cNvSpPr txBox="1"/>
          <p:nvPr/>
        </p:nvSpPr>
        <p:spPr>
          <a:xfrm>
            <a:off x="928662" y="4643446"/>
            <a:ext cx="7000924"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000">
                <a:latin typeface="Consolas" pitchFamily="49" charset="0"/>
                <a:ea typeface="华文中宋" pitchFamily="2" charset="-122"/>
                <a:cs typeface="Consolas" pitchFamily="49" charset="0"/>
              </a:rPr>
              <a:t>算法的时间复杂度为</a:t>
            </a:r>
            <a:r>
              <a:rPr lang="en-US" altLang="zh-CN" sz="2000">
                <a:latin typeface="Consolas" pitchFamily="49" charset="0"/>
                <a:ea typeface="华文中宋" pitchFamily="2" charset="-122"/>
                <a:cs typeface="Consolas" pitchFamily="49" charset="0"/>
              </a:rPr>
              <a:t>O(</a:t>
            </a:r>
            <a:r>
              <a:rPr lang="en-US" altLang="zh-CN" sz="2000" i="1">
                <a:latin typeface="Consolas" pitchFamily="49" charset="0"/>
                <a:ea typeface="华文中宋" pitchFamily="2" charset="-122"/>
                <a:cs typeface="Consolas" pitchFamily="49" charset="0"/>
              </a:rPr>
              <a:t>n</a:t>
            </a:r>
            <a:r>
              <a:rPr lang="en-US" altLang="zh-CN" sz="2000">
                <a:latin typeface="Consolas" pitchFamily="49" charset="0"/>
                <a:ea typeface="华文中宋" pitchFamily="2" charset="-122"/>
                <a:cs typeface="Consolas" pitchFamily="49" charset="0"/>
              </a:rPr>
              <a:t>) </a:t>
            </a:r>
            <a:r>
              <a:rPr lang="en-US" altLang="zh-CN" sz="2000">
                <a:latin typeface="Consolas" pitchFamily="49" charset="0"/>
                <a:ea typeface="华文中宋" pitchFamily="2" charset="-122"/>
                <a:cs typeface="Consolas" pitchFamily="49" charset="0"/>
                <a:sym typeface="Wingdings"/>
              </a:rPr>
              <a:t>  </a:t>
            </a:r>
            <a:r>
              <a:rPr lang="zh-CN" altLang="en-US" sz="2000">
                <a:latin typeface="Consolas" pitchFamily="49" charset="0"/>
                <a:ea typeface="华文中宋" pitchFamily="2" charset="-122"/>
                <a:cs typeface="Consolas" pitchFamily="49" charset="0"/>
                <a:sym typeface="Wingdings"/>
              </a:rPr>
              <a:t>不具有随机存取特性</a:t>
            </a:r>
            <a:endParaRPr lang="zh-CN" altLang="en-US" sz="2000">
              <a:latin typeface="Consolas" pitchFamily="49" charset="0"/>
              <a:ea typeface="华文中宋" pitchFamily="2" charset="-122"/>
              <a:cs typeface="Consolas" pitchFamily="49" charset="0"/>
            </a:endParaRPr>
          </a:p>
        </p:txBody>
      </p:sp>
      <p:grpSp>
        <p:nvGrpSpPr>
          <p:cNvPr id="28" name="组合 27"/>
          <p:cNvGrpSpPr/>
          <p:nvPr/>
        </p:nvGrpSpPr>
        <p:grpSpPr>
          <a:xfrm>
            <a:off x="857224" y="2957452"/>
            <a:ext cx="6410362" cy="1011280"/>
            <a:chOff x="857224" y="2957452"/>
            <a:chExt cx="6410362" cy="1011280"/>
          </a:xfrm>
        </p:grpSpPr>
        <p:sp>
          <p:nvSpPr>
            <p:cNvPr id="46112" name="Rectangle 32"/>
            <p:cNvSpPr>
              <a:spLocks noChangeArrowheads="1"/>
            </p:cNvSpPr>
            <p:nvPr/>
          </p:nvSpPr>
          <p:spPr bwMode="auto">
            <a:xfrm>
              <a:off x="1484287" y="3602020"/>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3" name="Rectangle 33"/>
            <p:cNvSpPr>
              <a:spLocks noChangeArrowheads="1"/>
            </p:cNvSpPr>
            <p:nvPr/>
          </p:nvSpPr>
          <p:spPr bwMode="auto">
            <a:xfrm>
              <a:off x="1844649" y="3602020"/>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4" name="Line 34"/>
            <p:cNvSpPr>
              <a:spLocks noChangeShapeType="1"/>
            </p:cNvSpPr>
            <p:nvPr/>
          </p:nvSpPr>
          <p:spPr bwMode="auto">
            <a:xfrm>
              <a:off x="1136624" y="3781407"/>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115" name="Text Box 35"/>
            <p:cNvSpPr txBox="1">
              <a:spLocks noChangeArrowheads="1"/>
            </p:cNvSpPr>
            <p:nvPr/>
          </p:nvSpPr>
          <p:spPr bwMode="auto">
            <a:xfrm>
              <a:off x="857224" y="3602020"/>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46116" name="Rectangle 36"/>
            <p:cNvSpPr>
              <a:spLocks noChangeArrowheads="1"/>
            </p:cNvSpPr>
            <p:nvPr/>
          </p:nvSpPr>
          <p:spPr bwMode="auto">
            <a:xfrm>
              <a:off x="3692499" y="360202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17" name="Rectangle 37"/>
            <p:cNvSpPr>
              <a:spLocks noChangeArrowheads="1"/>
            </p:cNvSpPr>
            <p:nvPr/>
          </p:nvSpPr>
          <p:spPr bwMode="auto">
            <a:xfrm>
              <a:off x="4052862" y="360202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18" name="Freeform 38"/>
            <p:cNvSpPr>
              <a:spLocks/>
            </p:cNvSpPr>
            <p:nvPr/>
          </p:nvSpPr>
          <p:spPr bwMode="auto">
            <a:xfrm>
              <a:off x="2024037" y="377982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19" name="Rectangle 39"/>
            <p:cNvSpPr>
              <a:spLocks noChangeArrowheads="1"/>
            </p:cNvSpPr>
            <p:nvPr/>
          </p:nvSpPr>
          <p:spPr bwMode="auto">
            <a:xfrm>
              <a:off x="4760887" y="360202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46120" name="Rectangle 40"/>
            <p:cNvSpPr>
              <a:spLocks noChangeArrowheads="1"/>
            </p:cNvSpPr>
            <p:nvPr/>
          </p:nvSpPr>
          <p:spPr bwMode="auto">
            <a:xfrm>
              <a:off x="5121249" y="360202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6121" name="Line 41"/>
            <p:cNvSpPr>
              <a:spLocks noChangeShapeType="1"/>
            </p:cNvSpPr>
            <p:nvPr/>
          </p:nvSpPr>
          <p:spPr bwMode="auto">
            <a:xfrm>
              <a:off x="4275615" y="3781407"/>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122" name="Rectangle 42"/>
            <p:cNvSpPr>
              <a:spLocks noChangeArrowheads="1"/>
            </p:cNvSpPr>
            <p:nvPr/>
          </p:nvSpPr>
          <p:spPr bwMode="auto">
            <a:xfrm>
              <a:off x="6546861" y="360202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123" name="Rectangle 43"/>
            <p:cNvSpPr>
              <a:spLocks noChangeArrowheads="1"/>
            </p:cNvSpPr>
            <p:nvPr/>
          </p:nvSpPr>
          <p:spPr bwMode="auto">
            <a:xfrm>
              <a:off x="6907223" y="360202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6124" name="Freeform 44"/>
            <p:cNvSpPr>
              <a:spLocks/>
            </p:cNvSpPr>
            <p:nvPr/>
          </p:nvSpPr>
          <p:spPr bwMode="auto">
            <a:xfrm>
              <a:off x="6072198" y="3779820"/>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25" name="Freeform 45"/>
            <p:cNvSpPr>
              <a:spLocks/>
            </p:cNvSpPr>
            <p:nvPr/>
          </p:nvSpPr>
          <p:spPr bwMode="auto">
            <a:xfrm>
              <a:off x="3092424" y="377823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26" name="Text Box 46"/>
            <p:cNvSpPr txBox="1">
              <a:spLocks noChangeArrowheads="1"/>
            </p:cNvSpPr>
            <p:nvPr/>
          </p:nvSpPr>
          <p:spPr bwMode="auto">
            <a:xfrm>
              <a:off x="2659037" y="3438507"/>
              <a:ext cx="720725" cy="461665"/>
            </a:xfrm>
            <a:prstGeom prst="rect">
              <a:avLst/>
            </a:prstGeom>
            <a:noFill/>
            <a:ln w="9525">
              <a:noFill/>
              <a:miter lim="800000"/>
              <a:headEnd/>
              <a:tailEnd/>
            </a:ln>
            <a:effectLst/>
          </p:spPr>
          <p:txBody>
            <a:bodyPr>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46127" name="Line 47"/>
            <p:cNvSpPr>
              <a:spLocks noChangeShapeType="1"/>
            </p:cNvSpPr>
            <p:nvPr/>
          </p:nvSpPr>
          <p:spPr bwMode="auto">
            <a:xfrm>
              <a:off x="4929190" y="3240070"/>
              <a:ext cx="0" cy="35877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128" name="Text Box 48"/>
            <p:cNvSpPr txBox="1">
              <a:spLocks noChangeArrowheads="1"/>
            </p:cNvSpPr>
            <p:nvPr/>
          </p:nvSpPr>
          <p:spPr bwMode="auto">
            <a:xfrm>
              <a:off x="5068893" y="314324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endParaRPr lang="en-US" altLang="zh-CN" sz="1800" i="1" dirty="0">
                <a:latin typeface="Consolas" pitchFamily="49" charset="0"/>
                <a:ea typeface="宋体" pitchFamily="2" charset="-122"/>
                <a:cs typeface="Consolas" pitchFamily="49" charset="0"/>
              </a:endParaRPr>
            </a:p>
          </p:txBody>
        </p:sp>
        <p:sp>
          <p:nvSpPr>
            <p:cNvPr id="46129" name="Freeform 49"/>
            <p:cNvSpPr>
              <a:spLocks/>
            </p:cNvSpPr>
            <p:nvPr/>
          </p:nvSpPr>
          <p:spPr bwMode="auto">
            <a:xfrm>
              <a:off x="5230787" y="3781407"/>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6130" name="Text Box 50"/>
            <p:cNvSpPr txBox="1">
              <a:spLocks noChangeArrowheads="1"/>
            </p:cNvSpPr>
            <p:nvPr/>
          </p:nvSpPr>
          <p:spPr bwMode="auto">
            <a:xfrm>
              <a:off x="5732435" y="3446445"/>
              <a:ext cx="411201"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7" name="TextBox 26"/>
            <p:cNvSpPr txBox="1"/>
            <p:nvPr/>
          </p:nvSpPr>
          <p:spPr>
            <a:xfrm>
              <a:off x="4714876" y="2957452"/>
              <a:ext cx="357190" cy="400110"/>
            </a:xfrm>
            <a:prstGeom prst="rect">
              <a:avLst/>
            </a:prstGeom>
            <a:noFill/>
          </p:spPr>
          <p:txBody>
            <a:bodyPr wrap="square" rtlCol="0">
              <a:spAutoFit/>
            </a:bodyPr>
            <a:lstStyle/>
            <a:p>
              <a:r>
                <a:rPr lang="en-US" altLang="zh-CN" sz="2000" b="0" i="1">
                  <a:latin typeface="Consolas" pitchFamily="49" charset="0"/>
                  <a:cs typeface="Consolas" pitchFamily="49" charset="0"/>
                </a:rPr>
                <a:t>p</a:t>
              </a:r>
              <a:endParaRPr lang="zh-CN" altLang="en-US" sz="2000" b="0" i="1">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13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57290" y="1428736"/>
            <a:ext cx="6929486" cy="2377446"/>
          </a:xfrm>
          <a:prstGeom prst="rect">
            <a:avLst/>
          </a:prstGeom>
          <a:noFill/>
        </p:spPr>
        <p:txBody>
          <a:bodyPr wrap="square" rtlCol="0">
            <a:spAutoFit/>
          </a:bodyPr>
          <a:lstStyle/>
          <a:p>
            <a:pPr algn="l"/>
            <a:r>
              <a:rPr lang="zh-CN" altLang="zh-CN" sz="2000" dirty="0">
                <a:solidFill>
                  <a:srgbClr val="0000FF"/>
                </a:solidFill>
                <a:latin typeface="Consolas" pitchFamily="49" charset="0"/>
                <a:ea typeface="楷体" pitchFamily="49" charset="-122"/>
                <a:cs typeface="Consolas" pitchFamily="49" charset="0"/>
              </a:rPr>
              <a:t>某算法的空间复杂度为</a:t>
            </a:r>
            <a:r>
              <a:rPr lang="en-US" altLang="zh-CN" sz="2000" dirty="0">
                <a:solidFill>
                  <a:srgbClr val="0000FF"/>
                </a:solidFill>
                <a:latin typeface="Consolas" pitchFamily="49" charset="0"/>
                <a:ea typeface="楷体" pitchFamily="49" charset="-122"/>
                <a:cs typeface="Consolas" pitchFamily="49" charset="0"/>
              </a:rPr>
              <a:t>O(1)</a:t>
            </a:r>
            <a:r>
              <a:rPr lang="zh-CN" altLang="zh-CN" sz="2000" dirty="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p>
          <a:p>
            <a:pPr algn="l"/>
            <a:r>
              <a:rPr lang="en-US" altLang="zh-CN" sz="2000" dirty="0">
                <a:solidFill>
                  <a:srgbClr val="0000FF"/>
                </a:solidFill>
                <a:latin typeface="Consolas" pitchFamily="49" charset="0"/>
                <a:ea typeface="仿宋" pitchFamily="49" charset="-122"/>
                <a:cs typeface="Consolas" pitchFamily="49" charset="0"/>
              </a:rPr>
              <a:t>A.</a:t>
            </a:r>
            <a:r>
              <a:rPr lang="zh-CN" altLang="zh-CN" sz="2000" dirty="0">
                <a:solidFill>
                  <a:srgbClr val="0000FF"/>
                </a:solidFill>
                <a:latin typeface="Consolas" pitchFamily="49" charset="0"/>
                <a:ea typeface="仿宋" pitchFamily="49" charset="-122"/>
                <a:cs typeface="Consolas" pitchFamily="49" charset="0"/>
              </a:rPr>
              <a:t>该算法执行不需要任何辅助空间</a:t>
            </a:r>
          </a:p>
          <a:p>
            <a:pPr algn="l"/>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该算法执行所需辅助空间大小与问题规模</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无关</a:t>
            </a:r>
          </a:p>
          <a:p>
            <a:pPr algn="l"/>
            <a:r>
              <a:rPr lang="en-US" altLang="zh-CN" sz="2000" dirty="0">
                <a:solidFill>
                  <a:srgbClr val="0000FF"/>
                </a:solidFill>
                <a:latin typeface="Consolas" pitchFamily="49" charset="0"/>
                <a:ea typeface="仿宋" pitchFamily="49" charset="-122"/>
                <a:cs typeface="Consolas" pitchFamily="49" charset="0"/>
              </a:rPr>
              <a:t>C.</a:t>
            </a:r>
            <a:r>
              <a:rPr lang="zh-CN" altLang="zh-CN" sz="2000" dirty="0">
                <a:solidFill>
                  <a:srgbClr val="0000FF"/>
                </a:solidFill>
                <a:latin typeface="Consolas" pitchFamily="49" charset="0"/>
                <a:ea typeface="仿宋" pitchFamily="49" charset="-122"/>
                <a:cs typeface="Consolas" pitchFamily="49" charset="0"/>
              </a:rPr>
              <a:t>该算法执行不需要任何空间</a:t>
            </a:r>
          </a:p>
          <a:p>
            <a:pPr algn="l"/>
            <a:r>
              <a:rPr lang="en-US" altLang="zh-CN" sz="2000" dirty="0">
                <a:solidFill>
                  <a:srgbClr val="0000FF"/>
                </a:solidFill>
                <a:latin typeface="Consolas" pitchFamily="49" charset="0"/>
                <a:ea typeface="仿宋" pitchFamily="49" charset="-122"/>
                <a:cs typeface="Consolas" pitchFamily="49" charset="0"/>
              </a:rPr>
              <a:t>D.</a:t>
            </a:r>
            <a:r>
              <a:rPr lang="zh-CN" altLang="zh-CN" sz="2000" dirty="0">
                <a:solidFill>
                  <a:srgbClr val="0000FF"/>
                </a:solidFill>
                <a:latin typeface="Consolas" pitchFamily="49" charset="0"/>
                <a:ea typeface="仿宋" pitchFamily="49" charset="-122"/>
                <a:cs typeface="Consolas" pitchFamily="49" charset="0"/>
              </a:rPr>
              <a:t>该算法执行所需空间大小与问题规模</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无关</a:t>
            </a:r>
          </a:p>
        </p:txBody>
      </p:sp>
      <p:sp>
        <p:nvSpPr>
          <p:cNvPr id="12" name="TextBox 11"/>
          <p:cNvSpPr txBox="1"/>
          <p:nvPr/>
        </p:nvSpPr>
        <p:spPr>
          <a:xfrm>
            <a:off x="1500166" y="3929066"/>
            <a:ext cx="1643074" cy="430887"/>
          </a:xfrm>
          <a:prstGeom prst="rect">
            <a:avLst/>
          </a:prstGeom>
          <a:noFill/>
        </p:spPr>
        <p:txBody>
          <a:bodyPr wrap="square" rtlCol="0">
            <a:spAutoFit/>
          </a:bodyPr>
          <a:lstStyle/>
          <a:p>
            <a:pPr algn="l"/>
            <a:r>
              <a:rPr lang="zh-CN" altLang="zh-CN" sz="2000">
                <a:solidFill>
                  <a:srgbClr val="0000FF"/>
                </a:solidFill>
                <a:latin typeface="Consolas" pitchFamily="49" charset="0"/>
                <a:ea typeface="楷体" pitchFamily="49" charset="-122"/>
                <a:cs typeface="Consolas" pitchFamily="49" charset="0"/>
              </a:rPr>
              <a:t>答：</a:t>
            </a:r>
            <a:r>
              <a:rPr lang="en-US" altLang="zh-CN" sz="2000">
                <a:solidFill>
                  <a:srgbClr val="FF0000"/>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36E68863-33C2-4D6D-B9FA-F4917E910219}" type="slidenum">
              <a:rPr lang="en-US" altLang="zh-CN" smtClean="0"/>
              <a:pPr/>
              <a:t>9</a:t>
            </a:fld>
            <a:r>
              <a:rPr lang="en-US" altLang="zh-CN"/>
              <a:t>/35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295098"/>
          </a:xfrm>
          <a:prstGeom prst="rect">
            <a:avLst/>
          </a:prstGeom>
          <a:noFill/>
          <a:ln w="9525">
            <a:noFill/>
            <a:miter lim="800000"/>
            <a:headEnd/>
            <a:tailEnd/>
          </a:ln>
          <a:effectLst/>
        </p:spPr>
        <p:txBody>
          <a:bodyPr>
            <a:spAutoFit/>
          </a:bodyPr>
          <a:lstStyle/>
          <a:p>
            <a:pPr algn="just">
              <a:lnSpc>
                <a:spcPts val="2800"/>
              </a:lnSpc>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8</a:t>
            </a:r>
            <a:r>
              <a:rPr kumimoji="1" lang="zh-CN" altLang="en-US" sz="2000" dirty="0">
                <a:solidFill>
                  <a:srgbClr val="FF3300"/>
                </a:solidFill>
                <a:latin typeface="Consolas" pitchFamily="49" charset="0"/>
                <a:ea typeface="微软雅黑" pitchFamily="34" charset="-122"/>
                <a:cs typeface="Consolas" pitchFamily="49" charset="0"/>
              </a:rPr>
              <a:t>）插入数据元素</a:t>
            </a:r>
            <a:r>
              <a:rPr kumimoji="1" lang="en-US" altLang="zh-CN" sz="2000" dirty="0" err="1">
                <a:solidFill>
                  <a:srgbClr val="FF3300"/>
                </a:solidFill>
                <a:latin typeface="Consolas" pitchFamily="49" charset="0"/>
                <a:ea typeface="微软雅黑" pitchFamily="34" charset="-122"/>
                <a:cs typeface="Consolas" pitchFamily="49" charset="0"/>
              </a:rPr>
              <a:t>ListInsert</a:t>
            </a:r>
            <a:r>
              <a:rPr kumimoji="1" lang="en-US" altLang="zh-CN" sz="2000" dirty="0">
                <a:solidFill>
                  <a:srgbClr val="FF3300"/>
                </a:solidFill>
                <a:latin typeface="Consolas" pitchFamily="49" charset="0"/>
                <a:ea typeface="微软雅黑" pitchFamily="34" charset="-122"/>
                <a:cs typeface="Consolas" pitchFamily="49" charset="0"/>
              </a:rPr>
              <a:t>(&amp;L</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err="1">
                <a:solidFill>
                  <a:srgbClr val="FF3300"/>
                </a:solidFill>
                <a:latin typeface="Consolas" pitchFamily="49" charset="0"/>
                <a:ea typeface="微软雅黑" pitchFamily="34" charset="-122"/>
                <a:cs typeface="Consolas" pitchFamily="49" charset="0"/>
              </a:rPr>
              <a:t>i</a:t>
            </a:r>
            <a:r>
              <a:rPr kumimoji="1" lang="zh-CN" altLang="en-US" sz="2000" dirty="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e)</a:t>
            </a:r>
          </a:p>
          <a:p>
            <a:pPr algn="just">
              <a:lnSpc>
                <a:spcPts val="2800"/>
              </a:lnSpc>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先在单链表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中找到第</a:t>
            </a:r>
            <a:r>
              <a:rPr kumimoji="1" lang="en-US" altLang="zh-CN" sz="2000" i="1" dirty="0">
                <a:latin typeface="Consolas" pitchFamily="49" charset="0"/>
                <a:ea typeface="楷体" pitchFamily="49" charset="-122"/>
                <a:cs typeface="Consolas" pitchFamily="49" charset="0"/>
              </a:rPr>
              <a:t>i</a:t>
            </a:r>
            <a:r>
              <a:rPr kumimoji="1" lang="en-US" altLang="zh-CN" sz="2000" dirty="0">
                <a:latin typeface="Consolas" pitchFamily="49" charset="0"/>
                <a:ea typeface="+mn-ea"/>
                <a:cs typeface="Consolas" pitchFamily="49" charset="0"/>
              </a:rPr>
              <a:t>-</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个结点</a:t>
            </a:r>
            <a:r>
              <a:rPr kumimoji="1" lang="en-US" altLang="zh-CN" sz="2000" dirty="0">
                <a:latin typeface="Consolas" pitchFamily="49" charset="0"/>
                <a:ea typeface="楷体" pitchFamily="49" charset="-122"/>
                <a:cs typeface="Consolas" pitchFamily="49" charset="0"/>
              </a:rPr>
              <a:t>p</a:t>
            </a:r>
            <a:r>
              <a:rPr kumimoji="1" lang="zh-CN" altLang="en-US" sz="2000" dirty="0">
                <a:latin typeface="Consolas" pitchFamily="49" charset="0"/>
                <a:ea typeface="楷体" pitchFamily="49" charset="-122"/>
                <a:cs typeface="Consolas" pitchFamily="49" charset="0"/>
              </a:rPr>
              <a:t>，若存在这样的结点，将值为</a:t>
            </a:r>
            <a:r>
              <a:rPr kumimoji="1" lang="en-US" altLang="zh-CN" sz="2000" i="1" dirty="0">
                <a:latin typeface="Consolas" pitchFamily="49" charset="0"/>
                <a:ea typeface="楷体" pitchFamily="49" charset="-122"/>
                <a:cs typeface="Consolas" pitchFamily="49" charset="0"/>
              </a:rPr>
              <a:t>e</a:t>
            </a:r>
            <a:r>
              <a:rPr kumimoji="1" lang="zh-CN" altLang="en-US" sz="2000" dirty="0">
                <a:latin typeface="Consolas" pitchFamily="49" charset="0"/>
                <a:ea typeface="楷体" pitchFamily="49" charset="-122"/>
                <a:cs typeface="Consolas" pitchFamily="49" charset="0"/>
              </a:rPr>
              <a:t>的结点</a:t>
            </a:r>
            <a:r>
              <a:rPr kumimoji="1" lang="en-US" altLang="zh-CN" sz="2000" dirty="0">
                <a:latin typeface="Consolas" pitchFamily="49" charset="0"/>
                <a:ea typeface="楷体" pitchFamily="49" charset="-122"/>
                <a:cs typeface="Consolas" pitchFamily="49" charset="0"/>
              </a:rPr>
              <a:t>s</a:t>
            </a:r>
            <a:r>
              <a:rPr kumimoji="1" lang="zh-CN" altLang="en-US" sz="2000" dirty="0">
                <a:latin typeface="Consolas" pitchFamily="49" charset="0"/>
                <a:ea typeface="楷体" pitchFamily="49" charset="-122"/>
                <a:cs typeface="Consolas" pitchFamily="49" charset="0"/>
              </a:rPr>
              <a:t>插入到其后。</a:t>
            </a:r>
          </a:p>
        </p:txBody>
      </p:sp>
      <p:sp>
        <p:nvSpPr>
          <p:cNvPr id="47107" name="Text Box 3"/>
          <p:cNvSpPr txBox="1">
            <a:spLocks noChangeArrowheads="1"/>
          </p:cNvSpPr>
          <p:nvPr/>
        </p:nvSpPr>
        <p:spPr bwMode="auto">
          <a:xfrm>
            <a:off x="684213" y="1647812"/>
            <a:ext cx="7674001" cy="2960399"/>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gn="l">
              <a:lnSpc>
                <a:spcPct val="110000"/>
              </a:lnSpc>
            </a:pPr>
            <a:r>
              <a:rPr lang="en-US" altLang="zh-CN" sz="1800" err="1">
                <a:solidFill>
                  <a:srgbClr val="0000FF"/>
                </a:solidFill>
                <a:latin typeface="Consolas" pitchFamily="49" charset="0"/>
                <a:ea typeface="仿宋" pitchFamily="49" charset="-122"/>
                <a:cs typeface="Consolas" pitchFamily="49" charset="0"/>
              </a:rPr>
              <a:t>bool</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ListInsert</a:t>
            </a:r>
            <a:r>
              <a:rPr lang="en-US" altLang="zh-CN" sz="1800">
                <a:solidFill>
                  <a:srgbClr val="0000FF"/>
                </a:solidFill>
                <a:latin typeface="Consolas" pitchFamily="49" charset="0"/>
                <a:ea typeface="仿宋" pitchFamily="49" charset="-122"/>
                <a:cs typeface="Consolas" pitchFamily="49" charset="0"/>
              </a:rPr>
              <a:t>(LinkNode *&amp;L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e)</a:t>
            </a:r>
          </a:p>
          <a:p>
            <a:pPr algn="l">
              <a:lnSpc>
                <a:spcPct val="110000"/>
              </a:lnSpc>
            </a:pPr>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pPr algn="l">
              <a:lnSpc>
                <a:spcPct val="110000"/>
              </a:lnSpc>
            </a:pPr>
            <a:r>
              <a:rPr lang="en-US" altLang="zh-CN" sz="1800">
                <a:solidFill>
                  <a:srgbClr val="0000FF"/>
                </a:solidFill>
                <a:latin typeface="Consolas" pitchFamily="49" charset="0"/>
                <a:ea typeface="仿宋" pitchFamily="49" charset="-122"/>
                <a:cs typeface="Consolas" pitchFamily="49" charset="0"/>
              </a:rPr>
              <a:t>   LinkNode *p=L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s;          	</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指向头结点，</a:t>
            </a:r>
            <a:r>
              <a:rPr lang="en-US" altLang="zh-CN" sz="1800" i="1">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0</a:t>
            </a:r>
          </a:p>
          <a:p>
            <a:pPr algn="l">
              <a:lnSpc>
                <a:spcPct val="110000"/>
              </a:lnSpc>
            </a:pPr>
            <a:endParaRPr lang="en-US" altLang="zh-CN" sz="1800" dirty="0">
              <a:solidFill>
                <a:srgbClr val="0000FF"/>
              </a:solidFill>
              <a:latin typeface="Consolas" pitchFamily="49" charset="0"/>
              <a:ea typeface="仿宋" pitchFamily="49" charset="-122"/>
              <a:cs typeface="Consolas" pitchFamily="49" charset="0"/>
            </a:endParaRPr>
          </a:p>
          <a:p>
            <a:pPr algn="l">
              <a:lnSpc>
                <a:spcPct val="110000"/>
              </a:lnSpc>
            </a:pPr>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&amp;&amp; p!=NULL)</a:t>
            </a:r>
            <a:endParaRPr lang="zh-CN" altLang="en-US" sz="1800" dirty="0">
              <a:solidFill>
                <a:srgbClr val="0000FF"/>
              </a:solidFill>
              <a:latin typeface="Consolas" pitchFamily="49" charset="0"/>
              <a:ea typeface="仿宋" pitchFamily="49" charset="-122"/>
              <a:cs typeface="Consolas" pitchFamily="49" charset="0"/>
            </a:endParaRPr>
          </a:p>
          <a:p>
            <a:pPr algn="l">
              <a:lnSpc>
                <a:spcPct val="110000"/>
              </a:lnSpc>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pPr algn="l">
              <a:lnSpc>
                <a:spcPct val="110000"/>
              </a:lnSpc>
            </a:pPr>
            <a:r>
              <a:rPr lang="en-US" altLang="zh-CN" sz="1800" dirty="0">
                <a:solidFill>
                  <a:srgbClr val="0000FF"/>
                </a:solidFill>
                <a:latin typeface="Consolas" pitchFamily="49" charset="0"/>
                <a:ea typeface="仿宋" pitchFamily="49" charset="-122"/>
                <a:cs typeface="Consolas" pitchFamily="49" charset="0"/>
              </a:rPr>
              <a:t>	p=p-&gt;next;</a:t>
            </a:r>
          </a:p>
          <a:p>
            <a:pPr algn="l">
              <a:lnSpc>
                <a:spcPct val="110000"/>
              </a:lnSpc>
            </a:pPr>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lnSpc>
                <a:spcPct val="110000"/>
              </a:lnSpc>
            </a:pPr>
            <a:endParaRPr lang="en-US" altLang="zh-CN" sz="1800" dirty="0">
              <a:solidFill>
                <a:srgbClr val="0000FF"/>
              </a:solidFill>
              <a:latin typeface="Consolas" pitchFamily="49" charset="0"/>
              <a:ea typeface="仿宋" pitchFamily="49" charset="-122"/>
              <a:cs typeface="Consolas" pitchFamily="49" charset="0"/>
            </a:endParaRPr>
          </a:p>
        </p:txBody>
      </p:sp>
      <p:grpSp>
        <p:nvGrpSpPr>
          <p:cNvPr id="33" name="组合 32"/>
          <p:cNvGrpSpPr/>
          <p:nvPr/>
        </p:nvGrpSpPr>
        <p:grpSpPr>
          <a:xfrm>
            <a:off x="749322" y="2862258"/>
            <a:ext cx="7108826" cy="3638576"/>
            <a:chOff x="749322" y="2862258"/>
            <a:chExt cx="7108826" cy="3638576"/>
          </a:xfrm>
        </p:grpSpPr>
        <p:sp>
          <p:nvSpPr>
            <p:cNvPr id="4" name="TextBox 3"/>
            <p:cNvSpPr txBox="1"/>
            <p:nvPr/>
          </p:nvSpPr>
          <p:spPr>
            <a:xfrm>
              <a:off x="4500562" y="4572008"/>
              <a:ext cx="2571768" cy="400110"/>
            </a:xfrm>
            <a:prstGeom prst="rect">
              <a:avLst/>
            </a:prstGeom>
            <a:noFill/>
          </p:spPr>
          <p:txBody>
            <a:bodyPr wrap="square" rtlCol="0">
              <a:spAutoFit/>
            </a:bodyPr>
            <a:lstStyle/>
            <a:p>
              <a:pPr algn="l"/>
              <a:r>
                <a:rPr lang="zh-CN" altLang="en-US" sz="2000" dirty="0">
                  <a:latin typeface="Consolas" pitchFamily="49" charset="0"/>
                  <a:ea typeface="仿宋" pitchFamily="49" charset="-122"/>
                  <a:cs typeface="Consolas" pitchFamily="49" charset="0"/>
                </a:rPr>
                <a:t>查找第</a:t>
              </a:r>
              <a:r>
                <a:rPr lang="en-US" altLang="zh-CN" sz="2000" i="1" err="1">
                  <a:latin typeface="Consolas" pitchFamily="49" charset="0"/>
                  <a:ea typeface="仿宋" pitchFamily="49" charset="-122"/>
                  <a:cs typeface="Consolas" pitchFamily="49" charset="0"/>
                </a:rPr>
                <a:t>i</a:t>
              </a:r>
              <a:r>
                <a:rPr lang="en-US" altLang="zh-CN" sz="2000">
                  <a:latin typeface="Consolas" pitchFamily="49" charset="0"/>
                  <a:ea typeface="仿宋" pitchFamily="49" charset="-122"/>
                  <a:cs typeface="Consolas" pitchFamily="49" charset="0"/>
                </a:rPr>
                <a:t>-1</a:t>
              </a:r>
              <a:r>
                <a:rPr lang="zh-CN" altLang="en-US" sz="2000">
                  <a:latin typeface="Consolas" pitchFamily="49" charset="0"/>
                  <a:ea typeface="仿宋" pitchFamily="49" charset="-122"/>
                  <a:cs typeface="Consolas" pitchFamily="49" charset="0"/>
                </a:rPr>
                <a:t>个结点</a:t>
              </a:r>
              <a:endParaRPr lang="zh-CN" altLang="en-US" sz="2000" dirty="0">
                <a:latin typeface="Consolas" pitchFamily="49" charset="0"/>
                <a:ea typeface="仿宋" pitchFamily="49" charset="-122"/>
                <a:cs typeface="Consolas" pitchFamily="49" charset="0"/>
              </a:endParaRPr>
            </a:p>
          </p:txBody>
        </p:sp>
        <p:sp>
          <p:nvSpPr>
            <p:cNvPr id="6" name="Rectangle 32"/>
            <p:cNvSpPr>
              <a:spLocks noChangeArrowheads="1"/>
            </p:cNvSpPr>
            <p:nvPr/>
          </p:nvSpPr>
          <p:spPr bwMode="auto">
            <a:xfrm>
              <a:off x="1376385" y="5465780"/>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7" name="Rectangle 33"/>
            <p:cNvSpPr>
              <a:spLocks noChangeArrowheads="1"/>
            </p:cNvSpPr>
            <p:nvPr/>
          </p:nvSpPr>
          <p:spPr bwMode="auto">
            <a:xfrm>
              <a:off x="1736747" y="5465780"/>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8" name="Line 34"/>
            <p:cNvSpPr>
              <a:spLocks noChangeShapeType="1"/>
            </p:cNvSpPr>
            <p:nvPr/>
          </p:nvSpPr>
          <p:spPr bwMode="auto">
            <a:xfrm>
              <a:off x="1028722" y="5645167"/>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9" name="Text Box 35"/>
            <p:cNvSpPr txBox="1">
              <a:spLocks noChangeArrowheads="1"/>
            </p:cNvSpPr>
            <p:nvPr/>
          </p:nvSpPr>
          <p:spPr bwMode="auto">
            <a:xfrm>
              <a:off x="749322" y="5465780"/>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3457563" y="546578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817926" y="546578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Freeform 38"/>
            <p:cNvSpPr>
              <a:spLocks/>
            </p:cNvSpPr>
            <p:nvPr/>
          </p:nvSpPr>
          <p:spPr bwMode="auto">
            <a:xfrm>
              <a:off x="1916135" y="5643580"/>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3" name="Rectangle 39"/>
            <p:cNvSpPr>
              <a:spLocks noChangeArrowheads="1"/>
            </p:cNvSpPr>
            <p:nvPr/>
          </p:nvSpPr>
          <p:spPr bwMode="auto">
            <a:xfrm>
              <a:off x="4525951" y="546578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4886313" y="546578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5" name="Line 41"/>
            <p:cNvSpPr>
              <a:spLocks noChangeShapeType="1"/>
            </p:cNvSpPr>
            <p:nvPr/>
          </p:nvSpPr>
          <p:spPr bwMode="auto">
            <a:xfrm>
              <a:off x="4024276" y="5645167"/>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6" name="Rectangle 42"/>
            <p:cNvSpPr>
              <a:spLocks noChangeArrowheads="1"/>
            </p:cNvSpPr>
            <p:nvPr/>
          </p:nvSpPr>
          <p:spPr bwMode="auto">
            <a:xfrm>
              <a:off x="6491265" y="5465780"/>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6851627" y="5465780"/>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8" name="Freeform 44"/>
            <p:cNvSpPr>
              <a:spLocks/>
            </p:cNvSpPr>
            <p:nvPr/>
          </p:nvSpPr>
          <p:spPr bwMode="auto">
            <a:xfrm>
              <a:off x="6016602" y="5643580"/>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9" name="Freeform 45"/>
            <p:cNvSpPr>
              <a:spLocks/>
            </p:cNvSpPr>
            <p:nvPr/>
          </p:nvSpPr>
          <p:spPr bwMode="auto">
            <a:xfrm>
              <a:off x="2857488" y="564199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 name="Text Box 46"/>
            <p:cNvSpPr txBox="1">
              <a:spLocks noChangeArrowheads="1"/>
            </p:cNvSpPr>
            <p:nvPr/>
          </p:nvSpPr>
          <p:spPr bwMode="auto">
            <a:xfrm>
              <a:off x="2481136" y="5338300"/>
              <a:ext cx="415891"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2" name="Text Box 48"/>
            <p:cNvSpPr txBox="1">
              <a:spLocks noChangeArrowheads="1"/>
            </p:cNvSpPr>
            <p:nvPr/>
          </p:nvSpPr>
          <p:spPr bwMode="auto">
            <a:xfrm>
              <a:off x="3444834" y="5062552"/>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3" name="Freeform 49"/>
            <p:cNvSpPr>
              <a:spLocks/>
            </p:cNvSpPr>
            <p:nvPr/>
          </p:nvSpPr>
          <p:spPr bwMode="auto">
            <a:xfrm>
              <a:off x="4995851" y="5645167"/>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4" name="Text Box 50"/>
            <p:cNvSpPr txBox="1">
              <a:spLocks noChangeArrowheads="1"/>
            </p:cNvSpPr>
            <p:nvPr/>
          </p:nvSpPr>
          <p:spPr bwMode="auto">
            <a:xfrm>
              <a:off x="5587974" y="5335422"/>
              <a:ext cx="428628"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5" name="Line 25"/>
            <p:cNvSpPr>
              <a:spLocks noChangeShapeType="1"/>
            </p:cNvSpPr>
            <p:nvPr/>
          </p:nvSpPr>
          <p:spPr bwMode="auto">
            <a:xfrm flipV="1">
              <a:off x="3597227" y="5851540"/>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6" name="Text Box 26"/>
            <p:cNvSpPr txBox="1">
              <a:spLocks noChangeArrowheads="1"/>
            </p:cNvSpPr>
            <p:nvPr/>
          </p:nvSpPr>
          <p:spPr bwMode="auto">
            <a:xfrm>
              <a:off x="3444834" y="6134122"/>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7" name="矩形 26"/>
            <p:cNvSpPr/>
            <p:nvPr/>
          </p:nvSpPr>
          <p:spPr>
            <a:xfrm>
              <a:off x="857224" y="2862258"/>
              <a:ext cx="7000924" cy="1499404"/>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a:off x="4286248" y="4403732"/>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3760004"/>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(p==NULL)</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未找到第</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-1</a:t>
            </a:r>
            <a:r>
              <a:rPr kumimoji="1" lang="zh-CN" altLang="en-US" sz="1800">
                <a:solidFill>
                  <a:srgbClr val="00B0F0"/>
                </a:solidFill>
                <a:latin typeface="Consolas" pitchFamily="49" charset="0"/>
                <a:ea typeface="仿宋" pitchFamily="49" charset="-122"/>
                <a:cs typeface="Consolas" pitchFamily="49" charset="0"/>
              </a:rPr>
              <a:t>个结点，返回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false;</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else</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找到第</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-1</a:t>
            </a:r>
            <a:r>
              <a:rPr kumimoji="1" lang="zh-CN" altLang="en-US" sz="1800">
                <a:solidFill>
                  <a:srgbClr val="00B0F0"/>
                </a:solidFill>
                <a:latin typeface="Consolas" pitchFamily="49" charset="0"/>
                <a:ea typeface="仿宋" pitchFamily="49" charset="-122"/>
                <a:cs typeface="Consolas" pitchFamily="49" charset="0"/>
              </a:rPr>
              <a:t>个结点</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a:solidFill>
                  <a:srgbClr val="00B0F0"/>
                </a:solidFill>
                <a:latin typeface="Consolas" pitchFamily="49" charset="0"/>
                <a:ea typeface="仿宋" pitchFamily="49" charset="-122"/>
                <a:cs typeface="Consolas" pitchFamily="49" charset="0"/>
              </a:rPr>
              <a:t>，插入并</a:t>
            </a:r>
            <a:r>
              <a:rPr kumimoji="1" lang="zh-CN" altLang="en-US" sz="1800" dirty="0">
                <a:solidFill>
                  <a:srgbClr val="00B0F0"/>
                </a:solidFill>
                <a:latin typeface="Consolas" pitchFamily="49" charset="0"/>
                <a:ea typeface="仿宋" pitchFamily="49" charset="-122"/>
                <a:cs typeface="Consolas" pitchFamily="49" charset="0"/>
              </a:rPr>
              <a:t>返回</a:t>
            </a:r>
            <a:r>
              <a:rPr kumimoji="1" lang="en-US" altLang="zh-CN" sz="1800" dirty="0">
                <a:solidFill>
                  <a:srgbClr val="00B0F0"/>
                </a:solidFill>
                <a:latin typeface="Consolas" pitchFamily="49" charset="0"/>
                <a:ea typeface="仿宋" pitchFamily="49" charset="-122"/>
                <a:cs typeface="Consolas" pitchFamily="49" charset="0"/>
              </a:rPr>
              <a:t>true</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rPr>
              <a:t>s=(LinkNode *)malloc(sizeof(LinkNode));</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s-&gt;data=e;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创建新结点</a:t>
            </a:r>
            <a:r>
              <a:rPr kumimoji="1" lang="en-US" altLang="zh-CN" sz="1800">
                <a:solidFill>
                  <a:srgbClr val="00B0F0"/>
                </a:solidFill>
                <a:latin typeface="Consolas" pitchFamily="49" charset="0"/>
                <a:ea typeface="仿宋" pitchFamily="49" charset="-122"/>
                <a:cs typeface="Consolas" pitchFamily="49" charset="0"/>
              </a:rPr>
              <a:t>s</a:t>
            </a:r>
            <a:r>
              <a:rPr kumimoji="1" lang="zh-CN" altLang="en-US" sz="1800">
                <a:solidFill>
                  <a:srgbClr val="00B0F0"/>
                </a:solidFill>
                <a:latin typeface="Consolas" pitchFamily="49" charset="0"/>
                <a:ea typeface="仿宋" pitchFamily="49" charset="-122"/>
                <a:cs typeface="Consolas" pitchFamily="49" charset="0"/>
              </a:rPr>
              <a:t>，其</a:t>
            </a:r>
            <a:r>
              <a:rPr kumimoji="1" lang="en-US" altLang="zh-CN" sz="1800" dirty="0">
                <a:solidFill>
                  <a:srgbClr val="00B0F0"/>
                </a:solidFill>
                <a:latin typeface="Consolas" pitchFamily="49" charset="0"/>
                <a:ea typeface="仿宋" pitchFamily="49" charset="-122"/>
                <a:cs typeface="Consolas" pitchFamily="49" charset="0"/>
              </a:rPr>
              <a:t>data</a:t>
            </a:r>
            <a:r>
              <a:rPr kumimoji="1" lang="zh-CN" altLang="en-US" sz="1800" dirty="0">
                <a:solidFill>
                  <a:srgbClr val="00B0F0"/>
                </a:solidFill>
                <a:latin typeface="Consolas" pitchFamily="49" charset="0"/>
                <a:ea typeface="仿宋" pitchFamily="49" charset="-122"/>
                <a:cs typeface="Consolas" pitchFamily="49" charset="0"/>
              </a:rPr>
              <a:t>域置为</a:t>
            </a:r>
            <a:r>
              <a:rPr kumimoji="1" lang="en-US" altLang="zh-CN" sz="1800" dirty="0">
                <a:solidFill>
                  <a:srgbClr val="00B0F0"/>
                </a:solidFill>
                <a:latin typeface="Consolas" pitchFamily="49" charset="0"/>
                <a:ea typeface="仿宋" pitchFamily="49" charset="-122"/>
                <a:cs typeface="Consolas" pitchFamily="49" charset="0"/>
              </a:rPr>
              <a:t>e</a:t>
            </a: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s-&gt;next=p-&gt;next;	</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将</a:t>
            </a:r>
            <a:r>
              <a:rPr kumimoji="1" lang="en-US" altLang="zh-CN" sz="1800">
                <a:solidFill>
                  <a:srgbClr val="00B0F0"/>
                </a:solidFill>
                <a:latin typeface="Consolas" pitchFamily="49" charset="0"/>
                <a:ea typeface="仿宋" pitchFamily="49" charset="-122"/>
                <a:cs typeface="Consolas" pitchFamily="49" charset="0"/>
              </a:rPr>
              <a:t>s</a:t>
            </a:r>
            <a:r>
              <a:rPr kumimoji="1" lang="zh-CN" altLang="en-US" sz="1800">
                <a:solidFill>
                  <a:srgbClr val="00B0F0"/>
                </a:solidFill>
                <a:latin typeface="Consolas" pitchFamily="49" charset="0"/>
                <a:ea typeface="仿宋" pitchFamily="49" charset="-122"/>
                <a:cs typeface="Consolas" pitchFamily="49" charset="0"/>
              </a:rPr>
              <a:t>插入到</a:t>
            </a:r>
            <a:r>
              <a:rPr kumimoji="1" lang="en-US" altLang="zh-CN" sz="180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之后</a:t>
            </a:r>
          </a:p>
          <a:p>
            <a:pPr algn="l">
              <a:lnSpc>
                <a:spcPts val="26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p-&gt;next=s;</a:t>
            </a: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	return true;</a:t>
            </a:r>
          </a:p>
          <a:p>
            <a:pPr algn="l">
              <a:lnSpc>
                <a:spcPts val="2600"/>
              </a:lnSpc>
            </a:pPr>
            <a:r>
              <a:rPr kumimoji="1" lang="en-US" altLang="zh-CN" sz="180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a:p>
            <a:pPr algn="l">
              <a:lnSpc>
                <a:spcPts val="26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36" name="组合 35"/>
          <p:cNvGrpSpPr/>
          <p:nvPr/>
        </p:nvGrpSpPr>
        <p:grpSpPr>
          <a:xfrm>
            <a:off x="758219" y="1664316"/>
            <a:ext cx="7242805" cy="4857784"/>
            <a:chOff x="758219" y="1664316"/>
            <a:chExt cx="7242805" cy="4857784"/>
          </a:xfrm>
        </p:grpSpPr>
        <p:sp>
          <p:nvSpPr>
            <p:cNvPr id="3" name="TextBox 2"/>
            <p:cNvSpPr txBox="1"/>
            <p:nvPr/>
          </p:nvSpPr>
          <p:spPr>
            <a:xfrm>
              <a:off x="4286248" y="4950464"/>
              <a:ext cx="785818" cy="369332"/>
            </a:xfrm>
            <a:prstGeom prst="rect">
              <a:avLst/>
            </a:prstGeom>
            <a:noFill/>
          </p:spPr>
          <p:txBody>
            <a:bodyPr wrap="square" rtlCol="0">
              <a:spAutoFit/>
            </a:bodyPr>
            <a:lstStyle/>
            <a:p>
              <a:pPr algn="l"/>
              <a:r>
                <a:rPr lang="zh-CN" altLang="en-US" sz="1800" dirty="0">
                  <a:solidFill>
                    <a:srgbClr val="006600"/>
                  </a:solidFill>
                  <a:latin typeface="仿宋" pitchFamily="49" charset="-122"/>
                  <a:ea typeface="仿宋" pitchFamily="49" charset="-122"/>
                  <a:cs typeface="Consolas" pitchFamily="49" charset="0"/>
                </a:rPr>
                <a:t>插入</a:t>
              </a:r>
            </a:p>
          </p:txBody>
        </p:sp>
        <p:sp>
          <p:nvSpPr>
            <p:cNvPr id="4" name="Rectangle 32"/>
            <p:cNvSpPr>
              <a:spLocks noChangeArrowheads="1"/>
            </p:cNvSpPr>
            <p:nvPr/>
          </p:nvSpPr>
          <p:spPr bwMode="auto">
            <a:xfrm>
              <a:off x="1385282" y="5518945"/>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745644" y="5518945"/>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1037619" y="5698332"/>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758219" y="5518945"/>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63871" y="548704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624234" y="548704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Freeform 38"/>
            <p:cNvSpPr>
              <a:spLocks/>
            </p:cNvSpPr>
            <p:nvPr/>
          </p:nvSpPr>
          <p:spPr bwMode="auto">
            <a:xfrm>
              <a:off x="1925032" y="5696745"/>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1" name="Rectangle 39"/>
            <p:cNvSpPr>
              <a:spLocks noChangeArrowheads="1"/>
            </p:cNvSpPr>
            <p:nvPr/>
          </p:nvSpPr>
          <p:spPr bwMode="auto">
            <a:xfrm>
              <a:off x="4332259" y="548704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692621" y="548704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a:off x="3844920" y="5666433"/>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4" name="Rectangle 42"/>
            <p:cNvSpPr>
              <a:spLocks noChangeArrowheads="1"/>
            </p:cNvSpPr>
            <p:nvPr/>
          </p:nvSpPr>
          <p:spPr bwMode="auto">
            <a:xfrm>
              <a:off x="6046795" y="548704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6407157" y="548704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4"/>
            <p:cNvSpPr>
              <a:spLocks/>
            </p:cNvSpPr>
            <p:nvPr/>
          </p:nvSpPr>
          <p:spPr bwMode="auto">
            <a:xfrm>
              <a:off x="5572132" y="5664846"/>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7" name="Freeform 45"/>
            <p:cNvSpPr>
              <a:spLocks/>
            </p:cNvSpPr>
            <p:nvPr/>
          </p:nvSpPr>
          <p:spPr bwMode="auto">
            <a:xfrm>
              <a:off x="2807483" y="5663258"/>
              <a:ext cx="46800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8" name="Text Box 46"/>
            <p:cNvSpPr txBox="1">
              <a:spLocks noChangeArrowheads="1"/>
            </p:cNvSpPr>
            <p:nvPr/>
          </p:nvSpPr>
          <p:spPr bwMode="auto">
            <a:xfrm>
              <a:off x="2458433" y="5370016"/>
              <a:ext cx="399056"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0" name="Text Box 48"/>
            <p:cNvSpPr txBox="1">
              <a:spLocks noChangeArrowheads="1"/>
            </p:cNvSpPr>
            <p:nvPr/>
          </p:nvSpPr>
          <p:spPr bwMode="auto">
            <a:xfrm>
              <a:off x="3286116" y="5028274"/>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1" name="Freeform 49"/>
            <p:cNvSpPr>
              <a:spLocks/>
            </p:cNvSpPr>
            <p:nvPr/>
          </p:nvSpPr>
          <p:spPr bwMode="auto">
            <a:xfrm>
              <a:off x="4802159" y="5666433"/>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2" name="Text Box 50"/>
            <p:cNvSpPr txBox="1">
              <a:spLocks noChangeArrowheads="1"/>
            </p:cNvSpPr>
            <p:nvPr/>
          </p:nvSpPr>
          <p:spPr bwMode="auto">
            <a:xfrm>
              <a:off x="5214942" y="5356871"/>
              <a:ext cx="301663"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3" name="Line 25"/>
            <p:cNvSpPr>
              <a:spLocks noChangeShapeType="1"/>
            </p:cNvSpPr>
            <p:nvPr/>
          </p:nvSpPr>
          <p:spPr bwMode="auto">
            <a:xfrm flipV="1">
              <a:off x="3403535" y="5872806"/>
              <a:ext cx="0" cy="288925"/>
            </a:xfrm>
            <a:prstGeom prst="line">
              <a:avLst/>
            </a:prstGeom>
            <a:noFill/>
            <a:ln w="28575">
              <a:solidFill>
                <a:srgbClr val="FF00FF"/>
              </a:solidFill>
              <a:miter lim="800000"/>
              <a:headEnd/>
              <a:tailEnd type="stealth" w="med" len="med"/>
            </a:ln>
            <a:effectLst/>
          </p:spPr>
          <p:txBody>
            <a:bodyPr wrap="none"/>
            <a:lstStyle/>
            <a:p>
              <a:endParaRPr lang="zh-CN" altLang="en-US">
                <a:latin typeface="Consolas" pitchFamily="49" charset="0"/>
                <a:cs typeface="Consolas" pitchFamily="49" charset="0"/>
              </a:endParaRPr>
            </a:p>
          </p:txBody>
        </p:sp>
        <p:sp>
          <p:nvSpPr>
            <p:cNvPr id="24" name="Text Box 26"/>
            <p:cNvSpPr txBox="1">
              <a:spLocks noChangeArrowheads="1"/>
            </p:cNvSpPr>
            <p:nvPr/>
          </p:nvSpPr>
          <p:spPr bwMode="auto">
            <a:xfrm>
              <a:off x="3251142" y="615538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5" name="Rectangle 39"/>
            <p:cNvSpPr>
              <a:spLocks noChangeArrowheads="1"/>
            </p:cNvSpPr>
            <p:nvPr/>
          </p:nvSpPr>
          <p:spPr bwMode="auto">
            <a:xfrm>
              <a:off x="4708531" y="445039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e</a:t>
              </a:r>
            </a:p>
          </p:txBody>
        </p:sp>
        <p:sp>
          <p:nvSpPr>
            <p:cNvPr id="26" name="Rectangle 40"/>
            <p:cNvSpPr>
              <a:spLocks noChangeArrowheads="1"/>
            </p:cNvSpPr>
            <p:nvPr/>
          </p:nvSpPr>
          <p:spPr bwMode="auto">
            <a:xfrm>
              <a:off x="5068893" y="445039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8" name="任意多边形 27"/>
            <p:cNvSpPr/>
            <p:nvPr/>
          </p:nvSpPr>
          <p:spPr>
            <a:xfrm>
              <a:off x="4143372" y="4604909"/>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任意多边形 28"/>
            <p:cNvSpPr/>
            <p:nvPr/>
          </p:nvSpPr>
          <p:spPr>
            <a:xfrm>
              <a:off x="4357686" y="4228142"/>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0" name="Text Box 26"/>
            <p:cNvSpPr txBox="1">
              <a:spLocks noChangeArrowheads="1"/>
            </p:cNvSpPr>
            <p:nvPr/>
          </p:nvSpPr>
          <p:spPr bwMode="auto">
            <a:xfrm>
              <a:off x="4071934" y="4021770"/>
              <a:ext cx="360363" cy="36933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s</a:t>
              </a:r>
            </a:p>
          </p:txBody>
        </p:sp>
        <p:sp>
          <p:nvSpPr>
            <p:cNvPr id="31" name="矩形 30"/>
            <p:cNvSpPr/>
            <p:nvPr/>
          </p:nvSpPr>
          <p:spPr>
            <a:xfrm>
              <a:off x="1000100" y="1664316"/>
              <a:ext cx="7000924" cy="1643074"/>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2" name="下箭头 31"/>
            <p:cNvSpPr/>
            <p:nvPr/>
          </p:nvSpPr>
          <p:spPr>
            <a:xfrm>
              <a:off x="3143240" y="3307390"/>
              <a:ext cx="288000" cy="150019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10" end="1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224566"/>
          </a:xfrm>
          <a:prstGeom prst="rect">
            <a:avLst/>
          </a:prstGeom>
          <a:noFill/>
          <a:ln w="9525">
            <a:noFill/>
            <a:miter lim="800000"/>
            <a:headEnd/>
            <a:tailEnd/>
          </a:ln>
          <a:effectLst/>
        </p:spPr>
        <p:txBody>
          <a:bodyPr>
            <a:spAutoFit/>
          </a:bodyPr>
          <a:lstStyle/>
          <a:p>
            <a:pPr algn="just">
              <a:lnSpc>
                <a:spcPts val="2600"/>
              </a:lnSpc>
              <a:spcBef>
                <a:spcPct val="50000"/>
              </a:spcBef>
            </a:pP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dirty="0">
                <a:solidFill>
                  <a:srgbClr val="FF3300"/>
                </a:solidFill>
                <a:latin typeface="Consolas" pitchFamily="49" charset="0"/>
                <a:ea typeface="微软雅黑" pitchFamily="34" charset="-122"/>
                <a:cs typeface="Consolas" pitchFamily="49" charset="0"/>
              </a:rPr>
              <a:t>9</a:t>
            </a:r>
            <a:r>
              <a:rPr kumimoji="1" lang="zh-CN" altLang="en-US" sz="2000" dirty="0">
                <a:solidFill>
                  <a:srgbClr val="FF3300"/>
                </a:solidFill>
                <a:latin typeface="Consolas" pitchFamily="49" charset="0"/>
                <a:ea typeface="微软雅黑" pitchFamily="34" charset="-122"/>
                <a:cs typeface="Consolas" pitchFamily="49" charset="0"/>
              </a:rPr>
              <a:t>）删除数据元素</a:t>
            </a:r>
            <a:r>
              <a:rPr kumimoji="1" lang="en-US" altLang="zh-CN" sz="2000" dirty="0" err="1">
                <a:solidFill>
                  <a:srgbClr val="FF3300"/>
                </a:solidFill>
                <a:latin typeface="Consolas" pitchFamily="49" charset="0"/>
                <a:ea typeface="微软雅黑" pitchFamily="34" charset="-122"/>
                <a:cs typeface="Consolas" pitchFamily="49" charset="0"/>
              </a:rPr>
              <a:t>ListDelete</a:t>
            </a:r>
            <a:r>
              <a:rPr kumimoji="1" lang="en-US" altLang="zh-CN" sz="2000">
                <a:solidFill>
                  <a:srgbClr val="FF3300"/>
                </a:solidFill>
                <a:latin typeface="Consolas" pitchFamily="49" charset="0"/>
                <a:ea typeface="微软雅黑" pitchFamily="34" charset="-122"/>
                <a:cs typeface="Consolas" pitchFamily="49" charset="0"/>
              </a:rPr>
              <a:t>(&amp;L</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i</a:t>
            </a:r>
            <a:r>
              <a:rPr kumimoji="1" lang="zh-CN" altLang="en-US" sz="2000">
                <a:solidFill>
                  <a:srgbClr val="FF3300"/>
                </a:solidFill>
                <a:latin typeface="Consolas" pitchFamily="49" charset="0"/>
                <a:ea typeface="微软雅黑" pitchFamily="34" charset="-122"/>
                <a:cs typeface="Consolas" pitchFamily="49" charset="0"/>
              </a:rPr>
              <a:t>，</a:t>
            </a:r>
            <a:r>
              <a:rPr kumimoji="1" lang="en-US" altLang="zh-CN" sz="2000">
                <a:solidFill>
                  <a:srgbClr val="FF3300"/>
                </a:solidFill>
                <a:latin typeface="Consolas" pitchFamily="49" charset="0"/>
                <a:ea typeface="微软雅黑" pitchFamily="34" charset="-122"/>
                <a:cs typeface="Consolas" pitchFamily="49" charset="0"/>
              </a:rPr>
              <a:t>&amp;</a:t>
            </a:r>
            <a:r>
              <a:rPr kumimoji="1" lang="en-US" altLang="zh-CN" sz="2000" dirty="0" err="1">
                <a:solidFill>
                  <a:srgbClr val="FF3300"/>
                </a:solidFill>
                <a:latin typeface="Consolas" pitchFamily="49" charset="0"/>
                <a:ea typeface="微软雅黑" pitchFamily="34" charset="-122"/>
                <a:cs typeface="Consolas" pitchFamily="49" charset="0"/>
              </a:rPr>
              <a:t>e</a:t>
            </a:r>
            <a:r>
              <a:rPr kumimoji="1" lang="en-US" altLang="zh-CN" sz="2000" dirty="0">
                <a:solidFill>
                  <a:srgbClr val="FF3300"/>
                </a:solidFill>
                <a:latin typeface="Consolas" pitchFamily="49" charset="0"/>
                <a:ea typeface="微软雅黑" pitchFamily="34" charset="-122"/>
                <a:cs typeface="Consolas" pitchFamily="49" charset="0"/>
              </a:rPr>
              <a:t>)</a:t>
            </a:r>
          </a:p>
          <a:p>
            <a:pPr algn="just">
              <a:lnSpc>
                <a:spcPts val="26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zh-CN" altLang="en-US" sz="2000">
                <a:latin typeface="Consolas" pitchFamily="49" charset="0"/>
                <a:ea typeface="楷体" pitchFamily="49" charset="-122"/>
                <a:cs typeface="Consolas" pitchFamily="49" charset="0"/>
              </a:rPr>
              <a:t>先</a:t>
            </a:r>
            <a:r>
              <a:rPr kumimoji="1" lang="zh-CN" altLang="en-US" sz="2000" dirty="0">
                <a:latin typeface="Consolas" pitchFamily="49" charset="0"/>
                <a:ea typeface="楷体" pitchFamily="49" charset="-122"/>
                <a:cs typeface="Consolas" pitchFamily="49" charset="0"/>
              </a:rPr>
              <a:t>在单链表</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中找到第</a:t>
            </a:r>
            <a:r>
              <a:rPr kumimoji="1" lang="en-US" altLang="zh-CN" sz="2000" i="1" err="1">
                <a:latin typeface="Consolas" pitchFamily="49" charset="0"/>
                <a:ea typeface="楷体" pitchFamily="49" charset="-122"/>
                <a:cs typeface="Consolas" pitchFamily="49" charset="0"/>
              </a:rPr>
              <a:t>i</a:t>
            </a:r>
            <a:r>
              <a:rPr kumimoji="1" lang="en-US" altLang="zh-CN" sz="2000">
                <a:latin typeface="Consolas" pitchFamily="49" charset="0"/>
                <a:ea typeface="+mj-ea"/>
                <a:cs typeface="Consolas" pitchFamily="49" charset="0"/>
              </a:rPr>
              <a:t>-</a:t>
            </a:r>
            <a:r>
              <a:rPr kumimoji="1" lang="en-US" altLang="zh-CN" sz="2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个结点</a:t>
            </a:r>
            <a:r>
              <a:rPr kumimoji="1" lang="en-US" altLang="zh-CN" sz="2000">
                <a:latin typeface="Consolas" pitchFamily="49" charset="0"/>
                <a:ea typeface="楷体" pitchFamily="49" charset="-122"/>
                <a:cs typeface="Consolas" pitchFamily="49" charset="0"/>
              </a:rPr>
              <a:t>p</a:t>
            </a:r>
            <a:r>
              <a:rPr kumimoji="1" lang="zh-CN" altLang="en-US" sz="2000">
                <a:latin typeface="Consolas" pitchFamily="49" charset="0"/>
                <a:ea typeface="楷体" pitchFamily="49" charset="-122"/>
                <a:cs typeface="Consolas" pitchFamily="49" charset="0"/>
              </a:rPr>
              <a:t>，若</a:t>
            </a:r>
            <a:r>
              <a:rPr kumimoji="1" lang="zh-CN" altLang="en-US" sz="2000" dirty="0">
                <a:latin typeface="Consolas" pitchFamily="49" charset="0"/>
                <a:ea typeface="楷体" pitchFamily="49" charset="-122"/>
                <a:cs typeface="Consolas" pitchFamily="49" charset="0"/>
              </a:rPr>
              <a:t>存在</a:t>
            </a:r>
            <a:r>
              <a:rPr kumimoji="1" lang="zh-CN" altLang="en-US" sz="2000">
                <a:latin typeface="Consolas" pitchFamily="49" charset="0"/>
                <a:ea typeface="楷体" pitchFamily="49" charset="-122"/>
                <a:cs typeface="Consolas" pitchFamily="49" charset="0"/>
              </a:rPr>
              <a:t>这样的结点，且</a:t>
            </a:r>
            <a:r>
              <a:rPr kumimoji="1" lang="zh-CN" altLang="en-US" sz="2000" dirty="0">
                <a:latin typeface="Consolas" pitchFamily="49" charset="0"/>
                <a:ea typeface="楷体" pitchFamily="49" charset="-122"/>
                <a:cs typeface="Consolas" pitchFamily="49" charset="0"/>
              </a:rPr>
              <a:t>也</a:t>
            </a:r>
            <a:r>
              <a:rPr kumimoji="1" lang="zh-CN" altLang="en-US" sz="2000">
                <a:latin typeface="Consolas" pitchFamily="49" charset="0"/>
                <a:ea typeface="楷体" pitchFamily="49" charset="-122"/>
                <a:cs typeface="Consolas" pitchFamily="49" charset="0"/>
              </a:rPr>
              <a:t>存在后继结点，则</a:t>
            </a:r>
            <a:r>
              <a:rPr kumimoji="1" lang="zh-CN" altLang="en-US" sz="2000" dirty="0">
                <a:latin typeface="Consolas" pitchFamily="49" charset="0"/>
                <a:ea typeface="楷体" pitchFamily="49" charset="-122"/>
                <a:cs typeface="Consolas" pitchFamily="49" charset="0"/>
              </a:rPr>
              <a:t>删除</a:t>
            </a:r>
            <a:r>
              <a:rPr kumimoji="1" lang="zh-CN" altLang="en-US" sz="2000">
                <a:latin typeface="Consolas" pitchFamily="49" charset="0"/>
                <a:ea typeface="楷体" pitchFamily="49" charset="-122"/>
                <a:cs typeface="Consolas" pitchFamily="49" charset="0"/>
              </a:rPr>
              <a:t>该后继结点。</a:t>
            </a:r>
            <a:r>
              <a:rPr kumimoji="1" lang="zh-CN" altLang="en-US" sz="2000">
                <a:solidFill>
                  <a:srgbClr val="FF3300"/>
                </a:solidFill>
                <a:latin typeface="Consolas" pitchFamily="49" charset="0"/>
                <a:ea typeface="楷体" pitchFamily="49" charset="-122"/>
                <a:cs typeface="Consolas" pitchFamily="49" charset="0"/>
              </a:rPr>
              <a:t> </a:t>
            </a:r>
            <a:endParaRPr kumimoji="1" lang="zh-CN" altLang="en-US" sz="2000" dirty="0">
              <a:solidFill>
                <a:srgbClr val="FF3300"/>
              </a:solidFill>
              <a:latin typeface="Consolas" pitchFamily="49" charset="0"/>
              <a:ea typeface="楷体" pitchFamily="49" charset="-122"/>
              <a:cs typeface="Consolas" pitchFamily="49" charset="0"/>
            </a:endParaRPr>
          </a:p>
        </p:txBody>
      </p:sp>
      <p:sp>
        <p:nvSpPr>
          <p:cNvPr id="49155" name="Text Box 3"/>
          <p:cNvSpPr txBox="1">
            <a:spLocks noChangeArrowheads="1"/>
          </p:cNvSpPr>
          <p:nvPr/>
        </p:nvSpPr>
        <p:spPr bwMode="auto">
          <a:xfrm>
            <a:off x="539750" y="1687661"/>
            <a:ext cx="7848600" cy="2711100"/>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1800" err="1">
                <a:solidFill>
                  <a:srgbClr val="0000FF"/>
                </a:solidFill>
                <a:latin typeface="Consolas" pitchFamily="49" charset="0"/>
                <a:ea typeface="仿宋" pitchFamily="49" charset="-122"/>
                <a:cs typeface="Consolas" pitchFamily="49" charset="0"/>
              </a:rPr>
              <a:t>bool</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33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ListDelete</a:t>
            </a:r>
            <a:r>
              <a:rPr lang="en-US" altLang="zh-CN" sz="1800">
                <a:solidFill>
                  <a:srgbClr val="0000FF"/>
                </a:solidFill>
                <a:latin typeface="Consolas" pitchFamily="49" charset="0"/>
                <a:ea typeface="仿宋" pitchFamily="49" charset="-122"/>
                <a:cs typeface="Consolas" pitchFamily="49" charset="0"/>
              </a:rPr>
              <a:t>(LinkNode *&amp;L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 i</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&amp;e)</a:t>
            </a:r>
          </a:p>
          <a:p>
            <a:pPr algn="l"/>
            <a:r>
              <a:rPr lang="en-US" altLang="zh-CN" sz="180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pPr algn="l"/>
            <a:r>
              <a:rPr lang="en-US" altLang="zh-CN" sz="1800">
                <a:solidFill>
                  <a:srgbClr val="0000FF"/>
                </a:solidFill>
                <a:latin typeface="Consolas" pitchFamily="49" charset="0"/>
                <a:ea typeface="仿宋" pitchFamily="49" charset="-122"/>
                <a:cs typeface="Consolas" pitchFamily="49" charset="0"/>
              </a:rPr>
              <a:t>   LinkNode *p=L</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q;		</a:t>
            </a:r>
            <a:r>
              <a:rPr lang="en-US" altLang="zh-CN" sz="1800" dirty="0">
                <a:solidFill>
                  <a:srgbClr val="00B0F0"/>
                </a:solidFill>
                <a:latin typeface="Consolas" pitchFamily="49" charset="0"/>
                <a:ea typeface="仿宋" pitchFamily="49" charset="-122"/>
                <a:cs typeface="Consolas" pitchFamily="49" charset="0"/>
              </a:rPr>
              <a:t>//p</a:t>
            </a:r>
            <a:r>
              <a:rPr lang="zh-CN" altLang="en-US" sz="1800">
                <a:solidFill>
                  <a:srgbClr val="00B0F0"/>
                </a:solidFill>
                <a:latin typeface="Consolas" pitchFamily="49" charset="0"/>
                <a:ea typeface="仿宋" pitchFamily="49" charset="-122"/>
                <a:cs typeface="Consolas" pitchFamily="49" charset="0"/>
              </a:rPr>
              <a:t>指向头结点，</a:t>
            </a:r>
            <a:r>
              <a:rPr lang="en-US" altLang="zh-CN" sz="1800">
                <a:solidFill>
                  <a:srgbClr val="00B0F0"/>
                </a:solidFill>
                <a:latin typeface="Consolas" pitchFamily="49" charset="0"/>
                <a:ea typeface="仿宋" pitchFamily="49" charset="-122"/>
                <a:cs typeface="Consolas" pitchFamily="49" charset="0"/>
              </a:rPr>
              <a:t>j</a:t>
            </a:r>
            <a:r>
              <a:rPr lang="zh-CN" altLang="en-US" sz="1800" dirty="0">
                <a:solidFill>
                  <a:srgbClr val="00B0F0"/>
                </a:solidFill>
                <a:latin typeface="Consolas" pitchFamily="49" charset="0"/>
                <a:ea typeface="仿宋" pitchFamily="49" charset="-122"/>
                <a:cs typeface="Consolas" pitchFamily="49" charset="0"/>
              </a:rPr>
              <a:t>置为</a:t>
            </a:r>
            <a:r>
              <a:rPr lang="en-US" altLang="zh-CN" sz="1800" dirty="0">
                <a:solidFill>
                  <a:srgbClr val="00B0F0"/>
                </a:solidFill>
                <a:latin typeface="Consolas" pitchFamily="49" charset="0"/>
                <a:ea typeface="仿宋" pitchFamily="49" charset="-122"/>
                <a:cs typeface="Consolas" pitchFamily="49" charset="0"/>
              </a:rPr>
              <a:t>0</a:t>
            </a:r>
          </a:p>
          <a:p>
            <a:pPr algn="l"/>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&amp;&amp; 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err="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-1</a:t>
            </a:r>
            <a:r>
              <a:rPr lang="zh-CN" altLang="en-US" sz="1800">
                <a:solidFill>
                  <a:srgbClr val="00B0F0"/>
                </a:solidFill>
                <a:latin typeface="Consolas" pitchFamily="49" charset="0"/>
                <a:ea typeface="仿宋" pitchFamily="49" charset="-122"/>
                <a:cs typeface="Consolas" pitchFamily="49" charset="0"/>
              </a:rPr>
              <a:t>个结点</a:t>
            </a:r>
            <a:endParaRPr lang="zh-CN" altLang="en-US" sz="1800" dirty="0">
              <a:solidFill>
                <a:srgbClr val="00B0F0"/>
              </a:solidFill>
              <a:latin typeface="Consolas" pitchFamily="49" charset="0"/>
              <a:ea typeface="仿宋" pitchFamily="49" charset="-122"/>
              <a:cs typeface="Consolas" pitchFamily="49" charset="0"/>
            </a:endParaRPr>
          </a:p>
          <a:p>
            <a:pPr algn="l"/>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pPr algn="l"/>
            <a:r>
              <a:rPr lang="en-US" altLang="zh-CN" sz="1800" dirty="0">
                <a:solidFill>
                  <a:srgbClr val="0000FF"/>
                </a:solidFill>
                <a:latin typeface="Consolas" pitchFamily="49" charset="0"/>
                <a:ea typeface="仿宋" pitchFamily="49" charset="-122"/>
                <a:cs typeface="Consolas" pitchFamily="49" charset="0"/>
              </a:rPr>
              <a:t>	p=p-&gt;next;</a:t>
            </a:r>
          </a:p>
          <a:p>
            <a:pPr algn="l"/>
            <a:r>
              <a:rPr lang="en-US" altLang="zh-CN" sz="180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gn="l"/>
            <a:endParaRPr lang="en-US" altLang="zh-CN" sz="1800" dirty="0">
              <a:solidFill>
                <a:srgbClr val="0000FF"/>
              </a:solidFill>
              <a:latin typeface="Consolas" pitchFamily="49" charset="0"/>
              <a:ea typeface="仿宋" pitchFamily="49" charset="-122"/>
              <a:cs typeface="Consolas" pitchFamily="49" charset="0"/>
            </a:endParaRPr>
          </a:p>
        </p:txBody>
      </p:sp>
      <p:grpSp>
        <p:nvGrpSpPr>
          <p:cNvPr id="33" name="组合 32"/>
          <p:cNvGrpSpPr/>
          <p:nvPr/>
        </p:nvGrpSpPr>
        <p:grpSpPr>
          <a:xfrm>
            <a:off x="749322" y="2690014"/>
            <a:ext cx="7108826" cy="3739382"/>
            <a:chOff x="749322" y="2690014"/>
            <a:chExt cx="7108826" cy="3739382"/>
          </a:xfrm>
        </p:grpSpPr>
        <p:sp>
          <p:nvSpPr>
            <p:cNvPr id="6" name="TextBox 5"/>
            <p:cNvSpPr txBox="1"/>
            <p:nvPr/>
          </p:nvSpPr>
          <p:spPr>
            <a:xfrm>
              <a:off x="4500562" y="4618840"/>
              <a:ext cx="2571768" cy="400110"/>
            </a:xfrm>
            <a:prstGeom prst="rect">
              <a:avLst/>
            </a:prstGeom>
            <a:noFill/>
          </p:spPr>
          <p:txBody>
            <a:bodyPr wrap="square" rtlCol="0">
              <a:spAutoFit/>
            </a:bodyPr>
            <a:lstStyle/>
            <a:p>
              <a:pPr algn="l"/>
              <a:r>
                <a:rPr lang="zh-CN" altLang="en-US" sz="2000" dirty="0">
                  <a:solidFill>
                    <a:srgbClr val="006600"/>
                  </a:solidFill>
                  <a:latin typeface="Consolas" pitchFamily="49" charset="0"/>
                  <a:ea typeface="仿宋" pitchFamily="49" charset="-122"/>
                  <a:cs typeface="Consolas" pitchFamily="49" charset="0"/>
                </a:rPr>
                <a:t>查找第</a:t>
              </a:r>
              <a:r>
                <a:rPr lang="en-US" altLang="zh-CN" sz="2000" i="1" err="1">
                  <a:solidFill>
                    <a:srgbClr val="006600"/>
                  </a:solidFill>
                  <a:latin typeface="Consolas" pitchFamily="49" charset="0"/>
                  <a:ea typeface="仿宋" pitchFamily="49" charset="-122"/>
                  <a:cs typeface="Consolas" pitchFamily="49" charset="0"/>
                </a:rPr>
                <a:t>i</a:t>
              </a:r>
              <a:r>
                <a:rPr lang="en-US" altLang="zh-CN" sz="2000">
                  <a:solidFill>
                    <a:srgbClr val="006600"/>
                  </a:solidFill>
                  <a:latin typeface="Consolas" pitchFamily="49" charset="0"/>
                  <a:ea typeface="仿宋" pitchFamily="49" charset="-122"/>
                  <a:cs typeface="Consolas" pitchFamily="49" charset="0"/>
                </a:rPr>
                <a:t>-1</a:t>
              </a:r>
              <a:r>
                <a:rPr lang="zh-CN" altLang="en-US" sz="2000">
                  <a:solidFill>
                    <a:srgbClr val="006600"/>
                  </a:solidFill>
                  <a:latin typeface="Consolas" pitchFamily="49" charset="0"/>
                  <a:ea typeface="仿宋" pitchFamily="49" charset="-122"/>
                  <a:cs typeface="Consolas" pitchFamily="49" charset="0"/>
                </a:rPr>
                <a:t>个结点</a:t>
              </a:r>
              <a:endParaRPr lang="zh-CN" altLang="en-US" sz="2000" dirty="0">
                <a:solidFill>
                  <a:srgbClr val="006600"/>
                </a:solidFill>
                <a:latin typeface="Consolas" pitchFamily="49" charset="0"/>
                <a:ea typeface="仿宋" pitchFamily="49" charset="-122"/>
                <a:cs typeface="Consolas" pitchFamily="49" charset="0"/>
              </a:endParaRPr>
            </a:p>
          </p:txBody>
        </p:sp>
        <p:sp>
          <p:nvSpPr>
            <p:cNvPr id="7" name="Rectangle 32"/>
            <p:cNvSpPr>
              <a:spLocks noChangeArrowheads="1"/>
            </p:cNvSpPr>
            <p:nvPr/>
          </p:nvSpPr>
          <p:spPr bwMode="auto">
            <a:xfrm>
              <a:off x="1418917" y="539434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8" name="Rectangle 33"/>
            <p:cNvSpPr>
              <a:spLocks noChangeArrowheads="1"/>
            </p:cNvSpPr>
            <p:nvPr/>
          </p:nvSpPr>
          <p:spPr bwMode="auto">
            <a:xfrm>
              <a:off x="1779279" y="539434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Line 34"/>
            <p:cNvSpPr>
              <a:spLocks noChangeShapeType="1"/>
            </p:cNvSpPr>
            <p:nvPr/>
          </p:nvSpPr>
          <p:spPr bwMode="auto">
            <a:xfrm>
              <a:off x="1071254" y="5573729"/>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0" name="Text Box 35"/>
            <p:cNvSpPr txBox="1">
              <a:spLocks noChangeArrowheads="1"/>
            </p:cNvSpPr>
            <p:nvPr/>
          </p:nvSpPr>
          <p:spPr bwMode="auto">
            <a:xfrm>
              <a:off x="749322" y="5394342"/>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11" name="Rectangle 36"/>
            <p:cNvSpPr>
              <a:spLocks noChangeArrowheads="1"/>
            </p:cNvSpPr>
            <p:nvPr/>
          </p:nvSpPr>
          <p:spPr bwMode="auto">
            <a:xfrm>
              <a:off x="3584597" y="539434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2" name="Rectangle 37"/>
            <p:cNvSpPr>
              <a:spLocks noChangeArrowheads="1"/>
            </p:cNvSpPr>
            <p:nvPr/>
          </p:nvSpPr>
          <p:spPr bwMode="auto">
            <a:xfrm>
              <a:off x="3944960" y="539434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Freeform 38"/>
            <p:cNvSpPr>
              <a:spLocks/>
            </p:cNvSpPr>
            <p:nvPr/>
          </p:nvSpPr>
          <p:spPr bwMode="auto">
            <a:xfrm>
              <a:off x="1958667" y="557214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4" name="Rectangle 39"/>
            <p:cNvSpPr>
              <a:spLocks noChangeArrowheads="1"/>
            </p:cNvSpPr>
            <p:nvPr/>
          </p:nvSpPr>
          <p:spPr bwMode="auto">
            <a:xfrm>
              <a:off x="4652985" y="539434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15" name="Rectangle 40"/>
            <p:cNvSpPr>
              <a:spLocks noChangeArrowheads="1"/>
            </p:cNvSpPr>
            <p:nvPr/>
          </p:nvSpPr>
          <p:spPr bwMode="auto">
            <a:xfrm>
              <a:off x="5013347" y="539434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6" name="Line 41"/>
            <p:cNvSpPr>
              <a:spLocks noChangeShapeType="1"/>
            </p:cNvSpPr>
            <p:nvPr/>
          </p:nvSpPr>
          <p:spPr bwMode="auto">
            <a:xfrm>
              <a:off x="4156072" y="5573729"/>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7" name="Rectangle 42"/>
            <p:cNvSpPr>
              <a:spLocks noChangeArrowheads="1"/>
            </p:cNvSpPr>
            <p:nvPr/>
          </p:nvSpPr>
          <p:spPr bwMode="auto">
            <a:xfrm>
              <a:off x="6546861" y="539434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18" name="Rectangle 43"/>
            <p:cNvSpPr>
              <a:spLocks noChangeArrowheads="1"/>
            </p:cNvSpPr>
            <p:nvPr/>
          </p:nvSpPr>
          <p:spPr bwMode="auto">
            <a:xfrm>
              <a:off x="6907223" y="539434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9" name="Freeform 44"/>
            <p:cNvSpPr>
              <a:spLocks/>
            </p:cNvSpPr>
            <p:nvPr/>
          </p:nvSpPr>
          <p:spPr bwMode="auto">
            <a:xfrm>
              <a:off x="6072198" y="5572142"/>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 name="Freeform 45"/>
            <p:cNvSpPr>
              <a:spLocks/>
            </p:cNvSpPr>
            <p:nvPr/>
          </p:nvSpPr>
          <p:spPr bwMode="auto">
            <a:xfrm>
              <a:off x="3027054" y="5570554"/>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1" name="Text Box 46"/>
            <p:cNvSpPr txBox="1">
              <a:spLocks noChangeArrowheads="1"/>
            </p:cNvSpPr>
            <p:nvPr/>
          </p:nvSpPr>
          <p:spPr bwMode="auto">
            <a:xfrm>
              <a:off x="2568267" y="5256229"/>
              <a:ext cx="403191"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23" name="Text Box 48"/>
            <p:cNvSpPr txBox="1">
              <a:spLocks noChangeArrowheads="1"/>
            </p:cNvSpPr>
            <p:nvPr/>
          </p:nvSpPr>
          <p:spPr bwMode="auto">
            <a:xfrm>
              <a:off x="3559178" y="4935570"/>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24" name="Freeform 49"/>
            <p:cNvSpPr>
              <a:spLocks/>
            </p:cNvSpPr>
            <p:nvPr/>
          </p:nvSpPr>
          <p:spPr bwMode="auto">
            <a:xfrm>
              <a:off x="5122885" y="5573729"/>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5" name="Text Box 50"/>
            <p:cNvSpPr txBox="1">
              <a:spLocks noChangeArrowheads="1"/>
            </p:cNvSpPr>
            <p:nvPr/>
          </p:nvSpPr>
          <p:spPr bwMode="auto">
            <a:xfrm>
              <a:off x="5643570" y="5264167"/>
              <a:ext cx="357190"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6" name="Line 25"/>
            <p:cNvSpPr>
              <a:spLocks noChangeShapeType="1"/>
            </p:cNvSpPr>
            <p:nvPr/>
          </p:nvSpPr>
          <p:spPr bwMode="auto">
            <a:xfrm flipV="1">
              <a:off x="3724261" y="5780102"/>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7" name="Text Box 26"/>
            <p:cNvSpPr txBox="1">
              <a:spLocks noChangeArrowheads="1"/>
            </p:cNvSpPr>
            <p:nvPr/>
          </p:nvSpPr>
          <p:spPr bwMode="auto">
            <a:xfrm>
              <a:off x="3571868" y="6062684"/>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28" name="矩形 27"/>
            <p:cNvSpPr/>
            <p:nvPr/>
          </p:nvSpPr>
          <p:spPr>
            <a:xfrm>
              <a:off x="857224" y="2690014"/>
              <a:ext cx="7000924" cy="1499404"/>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0" name="下箭头 29"/>
            <p:cNvSpPr/>
            <p:nvPr/>
          </p:nvSpPr>
          <p:spPr>
            <a:xfrm flipH="1">
              <a:off x="4286248" y="4189418"/>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918765"/>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a:spAutoFit/>
          </a:bodyPr>
          <a:lstStyle/>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if (p==NULL)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未找到第</a:t>
            </a:r>
            <a:r>
              <a:rPr kumimoji="1" lang="en-US" altLang="zh-CN" sz="1800" i="1" dirty="0">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-1</a:t>
            </a:r>
            <a:r>
              <a:rPr kumimoji="1" lang="zh-CN" altLang="en-US" sz="1800" dirty="0">
                <a:solidFill>
                  <a:srgbClr val="00B0F0"/>
                </a:solidFill>
                <a:latin typeface="Consolas" pitchFamily="49" charset="0"/>
                <a:ea typeface="仿宋" pitchFamily="49" charset="-122"/>
                <a:cs typeface="Consolas" pitchFamily="49" charset="0"/>
              </a:rPr>
              <a:t>个结点，返回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return false;</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else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找到第</a:t>
            </a:r>
            <a:r>
              <a:rPr kumimoji="1" lang="en-US" altLang="zh-CN" sz="1800" i="1" dirty="0">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-1</a:t>
            </a:r>
            <a:r>
              <a:rPr kumimoji="1" lang="zh-CN" altLang="en-US" sz="1800" dirty="0">
                <a:solidFill>
                  <a:srgbClr val="00B0F0"/>
                </a:solidFill>
                <a:latin typeface="Consolas" pitchFamily="49" charset="0"/>
                <a:ea typeface="仿宋" pitchFamily="49" charset="-122"/>
                <a:cs typeface="Consolas" pitchFamily="49" charset="0"/>
              </a:rPr>
              <a:t>个结点</a:t>
            </a:r>
            <a:r>
              <a:rPr kumimoji="1" lang="en-US" altLang="zh-CN" sz="1800" dirty="0">
                <a:solidFill>
                  <a:srgbClr val="00B0F0"/>
                </a:solidFill>
                <a:latin typeface="Consolas" pitchFamily="49" charset="0"/>
                <a:ea typeface="仿宋" pitchFamily="49" charset="-122"/>
                <a:cs typeface="Consolas" pitchFamily="49" charset="0"/>
              </a:rPr>
              <a:t>p</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	q=p-&gt;next;		</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指向第</a:t>
            </a:r>
            <a:r>
              <a:rPr kumimoji="1" lang="en-US" altLang="zh-CN" sz="1800" i="1" dirty="0" err="1">
                <a:solidFill>
                  <a:srgbClr val="00B0F0"/>
                </a:solidFill>
                <a:latin typeface="Consolas" pitchFamily="49" charset="0"/>
                <a:ea typeface="仿宋" pitchFamily="49" charset="-122"/>
                <a:cs typeface="Consolas" pitchFamily="49" charset="0"/>
              </a:rPr>
              <a:t>i</a:t>
            </a:r>
            <a:r>
              <a:rPr kumimoji="1" lang="zh-CN" altLang="en-US" sz="1800" dirty="0">
                <a:solidFill>
                  <a:srgbClr val="00B0F0"/>
                </a:solidFill>
                <a:latin typeface="Consolas" pitchFamily="49" charset="0"/>
                <a:ea typeface="仿宋" pitchFamily="49" charset="-122"/>
                <a:cs typeface="Consolas" pitchFamily="49" charset="0"/>
              </a:rPr>
              <a:t>个结点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if (</a:t>
            </a:r>
            <a:r>
              <a:rPr kumimoji="1" lang="en-US" altLang="zh-CN" sz="1800" dirty="0">
                <a:solidFill>
                  <a:srgbClr val="FF00FF"/>
                </a:solidFill>
                <a:latin typeface="Consolas" pitchFamily="49" charset="0"/>
                <a:ea typeface="仿宋" pitchFamily="49" charset="-122"/>
                <a:cs typeface="Consolas" pitchFamily="49" charset="0"/>
              </a:rPr>
              <a:t>q==NULL</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若不存在第</a:t>
            </a:r>
            <a:r>
              <a:rPr kumimoji="1" lang="en-US" altLang="zh-CN" sz="1800" dirty="0" err="1">
                <a:solidFill>
                  <a:srgbClr val="00B0F0"/>
                </a:solidFill>
                <a:latin typeface="Consolas" pitchFamily="49" charset="0"/>
                <a:ea typeface="仿宋" pitchFamily="49" charset="-122"/>
                <a:cs typeface="Consolas" pitchFamily="49" charset="0"/>
              </a:rPr>
              <a:t>i</a:t>
            </a:r>
            <a:r>
              <a:rPr kumimoji="1" lang="zh-CN" altLang="en-US" sz="1800" dirty="0">
                <a:solidFill>
                  <a:srgbClr val="00B0F0"/>
                </a:solidFill>
                <a:latin typeface="Consolas" pitchFamily="49" charset="0"/>
                <a:ea typeface="仿宋" pitchFamily="49" charset="-122"/>
                <a:cs typeface="Consolas" pitchFamily="49" charset="0"/>
              </a:rPr>
              <a:t>个结点，返回</a:t>
            </a:r>
            <a:r>
              <a:rPr kumimoji="1" lang="en-US" altLang="zh-CN" sz="1800" dirty="0">
                <a:solidFill>
                  <a:srgbClr val="00B0F0"/>
                </a:solidFill>
                <a:latin typeface="Consolas" pitchFamily="49" charset="0"/>
                <a:ea typeface="仿宋" pitchFamily="49" charset="-122"/>
                <a:cs typeface="Consolas" pitchFamily="49" charset="0"/>
              </a:rPr>
              <a:t>false</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return false;</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e=q-&gt;data;</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	p-&gt;next=q-&gt;next;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从单链表中删除</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free(q);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释放</a:t>
            </a:r>
            <a:r>
              <a:rPr kumimoji="1" lang="en-US" altLang="zh-CN" sz="1800" dirty="0">
                <a:solidFill>
                  <a:srgbClr val="00B0F0"/>
                </a:solidFill>
                <a:latin typeface="Consolas" pitchFamily="49" charset="0"/>
                <a:ea typeface="仿宋" pitchFamily="49" charset="-122"/>
                <a:cs typeface="Consolas" pitchFamily="49" charset="0"/>
              </a:rPr>
              <a:t>q</a:t>
            </a:r>
            <a:r>
              <a:rPr kumimoji="1" lang="zh-CN" altLang="en-US" sz="1800" dirty="0">
                <a:solidFill>
                  <a:srgbClr val="00B0F0"/>
                </a:solidFill>
                <a:latin typeface="Consolas" pitchFamily="49" charset="0"/>
                <a:ea typeface="仿宋" pitchFamily="49" charset="-122"/>
                <a:cs typeface="Consolas" pitchFamily="49" charset="0"/>
              </a:rPr>
              <a:t>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return true;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返回</a:t>
            </a:r>
            <a:r>
              <a:rPr kumimoji="1" lang="en-US" altLang="zh-CN" sz="1800" dirty="0">
                <a:solidFill>
                  <a:srgbClr val="00B0F0"/>
                </a:solidFill>
                <a:latin typeface="Consolas" pitchFamily="49" charset="0"/>
                <a:ea typeface="仿宋" pitchFamily="49" charset="-122"/>
                <a:cs typeface="Consolas" pitchFamily="49" charset="0"/>
              </a:rPr>
              <a:t>true</a:t>
            </a:r>
            <a:r>
              <a:rPr kumimoji="1" lang="zh-CN" altLang="en-US" sz="1800" dirty="0">
                <a:solidFill>
                  <a:srgbClr val="00B0F0"/>
                </a:solidFill>
                <a:latin typeface="Consolas" pitchFamily="49" charset="0"/>
                <a:ea typeface="仿宋" pitchFamily="49" charset="-122"/>
                <a:cs typeface="Consolas" pitchFamily="49" charset="0"/>
              </a:rPr>
              <a:t>表示成功删除第</a:t>
            </a:r>
            <a:r>
              <a:rPr kumimoji="1" lang="en-US" altLang="zh-CN" sz="1800" dirty="0" err="1">
                <a:solidFill>
                  <a:srgbClr val="00B0F0"/>
                </a:solidFill>
                <a:latin typeface="Consolas" pitchFamily="49" charset="0"/>
                <a:ea typeface="仿宋" pitchFamily="49" charset="-122"/>
                <a:cs typeface="Consolas" pitchFamily="49" charset="0"/>
              </a:rPr>
              <a:t>i</a:t>
            </a:r>
            <a:r>
              <a:rPr kumimoji="1" lang="zh-CN" altLang="en-US" sz="1800" dirty="0">
                <a:solidFill>
                  <a:srgbClr val="00B0F0"/>
                </a:solidFill>
                <a:latin typeface="Consolas" pitchFamily="49" charset="0"/>
                <a:ea typeface="仿宋" pitchFamily="49" charset="-122"/>
                <a:cs typeface="Consolas" pitchFamily="49" charset="0"/>
              </a:rPr>
              <a:t>个结点</a:t>
            </a:r>
          </a:p>
          <a:p>
            <a:pPr algn="l">
              <a:lnSpc>
                <a:spcPts val="2500"/>
              </a:lnSpc>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a:t>
            </a:r>
          </a:p>
          <a:p>
            <a:pPr algn="l">
              <a:lnSpc>
                <a:spcPts val="2500"/>
              </a:lnSpc>
            </a:pPr>
            <a:r>
              <a:rPr kumimoji="1" lang="en-US" altLang="zh-CN" sz="1800" dirty="0">
                <a:solidFill>
                  <a:srgbClr val="0000FF"/>
                </a:solidFill>
                <a:latin typeface="Consolas" pitchFamily="49" charset="0"/>
                <a:ea typeface="仿宋" pitchFamily="49" charset="-122"/>
                <a:cs typeface="Consolas" pitchFamily="49" charset="0"/>
              </a:rPr>
              <a:t>}</a:t>
            </a:r>
          </a:p>
        </p:txBody>
      </p:sp>
      <p:grpSp>
        <p:nvGrpSpPr>
          <p:cNvPr id="30" name="组合 29"/>
          <p:cNvGrpSpPr/>
          <p:nvPr/>
        </p:nvGrpSpPr>
        <p:grpSpPr>
          <a:xfrm>
            <a:off x="483613" y="2266964"/>
            <a:ext cx="7588849" cy="4019556"/>
            <a:chOff x="483613" y="2266964"/>
            <a:chExt cx="7588849" cy="4019556"/>
          </a:xfrm>
        </p:grpSpPr>
        <p:sp>
          <p:nvSpPr>
            <p:cNvPr id="31" name="矩形 30"/>
            <p:cNvSpPr/>
            <p:nvPr/>
          </p:nvSpPr>
          <p:spPr>
            <a:xfrm>
              <a:off x="1071538" y="2266964"/>
              <a:ext cx="7000924" cy="1357322"/>
            </a:xfrm>
            <a:prstGeom prst="rect">
              <a:avLst/>
            </a:prstGeom>
            <a:solidFill>
              <a:schemeClr val="accent1">
                <a:alpha val="0"/>
              </a:schemeClr>
            </a:solidFill>
            <a:ln w="28575">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33" name="直接连接符 32"/>
            <p:cNvCxnSpPr>
              <a:stCxn id="31" idx="2"/>
            </p:cNvCxnSpPr>
            <p:nvPr/>
          </p:nvCxnSpPr>
          <p:spPr>
            <a:xfrm rot="5400000">
              <a:off x="3964380" y="423111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2000" y="4171898"/>
              <a:ext cx="1857388" cy="400110"/>
            </a:xfrm>
            <a:prstGeom prst="rect">
              <a:avLst/>
            </a:prstGeom>
            <a:noFill/>
          </p:spPr>
          <p:txBody>
            <a:bodyPr wrap="square" rtlCol="0">
              <a:spAutoFit/>
            </a:bodyPr>
            <a:lstStyle/>
            <a:p>
              <a:pPr algn="l"/>
              <a:r>
                <a:rPr lang="zh-CN" altLang="en-US" sz="2000" dirty="0">
                  <a:latin typeface="Consolas" pitchFamily="49" charset="0"/>
                  <a:ea typeface="仿宋" pitchFamily="49" charset="-122"/>
                  <a:cs typeface="Consolas" pitchFamily="49" charset="0"/>
                </a:rPr>
                <a:t>删除第</a:t>
              </a:r>
              <a:r>
                <a:rPr lang="en-US" altLang="zh-CN" sz="2000" i="1" err="1">
                  <a:latin typeface="Consolas" pitchFamily="49" charset="0"/>
                  <a:ea typeface="仿宋" pitchFamily="49" charset="-122"/>
                  <a:cs typeface="Consolas" pitchFamily="49" charset="0"/>
                </a:rPr>
                <a:t>i</a:t>
              </a:r>
              <a:r>
                <a:rPr lang="zh-CN" altLang="en-US" sz="2000">
                  <a:latin typeface="Consolas" pitchFamily="49" charset="0"/>
                  <a:ea typeface="仿宋" pitchFamily="49" charset="-122"/>
                  <a:cs typeface="Consolas" pitchFamily="49" charset="0"/>
                </a:rPr>
                <a:t>个结点</a:t>
              </a:r>
              <a:endParaRPr lang="zh-CN" altLang="en-US" sz="2000" dirty="0">
                <a:latin typeface="Consolas" pitchFamily="49" charset="0"/>
                <a:ea typeface="仿宋" pitchFamily="49" charset="-122"/>
                <a:cs typeface="Consolas" pitchFamily="49" charset="0"/>
              </a:endParaRPr>
            </a:p>
          </p:txBody>
        </p:sp>
        <p:sp>
          <p:nvSpPr>
            <p:cNvPr id="35" name="Rectangle 32"/>
            <p:cNvSpPr>
              <a:spLocks noChangeArrowheads="1"/>
            </p:cNvSpPr>
            <p:nvPr/>
          </p:nvSpPr>
          <p:spPr bwMode="auto">
            <a:xfrm>
              <a:off x="1110676" y="5251466"/>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6" name="Rectangle 33"/>
            <p:cNvSpPr>
              <a:spLocks noChangeArrowheads="1"/>
            </p:cNvSpPr>
            <p:nvPr/>
          </p:nvSpPr>
          <p:spPr bwMode="auto">
            <a:xfrm>
              <a:off x="1471038" y="5251466"/>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7" name="Line 34"/>
            <p:cNvSpPr>
              <a:spLocks noChangeShapeType="1"/>
            </p:cNvSpPr>
            <p:nvPr/>
          </p:nvSpPr>
          <p:spPr bwMode="auto">
            <a:xfrm>
              <a:off x="763013" y="5430853"/>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8" name="Text Box 35"/>
            <p:cNvSpPr txBox="1">
              <a:spLocks noChangeArrowheads="1"/>
            </p:cNvSpPr>
            <p:nvPr/>
          </p:nvSpPr>
          <p:spPr bwMode="auto">
            <a:xfrm>
              <a:off x="483613" y="525146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39" name="Rectangle 36"/>
            <p:cNvSpPr>
              <a:spLocks noChangeArrowheads="1"/>
            </p:cNvSpPr>
            <p:nvPr/>
          </p:nvSpPr>
          <p:spPr bwMode="auto">
            <a:xfrm>
              <a:off x="3095595" y="52514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0" name="Rectangle 37"/>
            <p:cNvSpPr>
              <a:spLocks noChangeArrowheads="1"/>
            </p:cNvSpPr>
            <p:nvPr/>
          </p:nvSpPr>
          <p:spPr bwMode="auto">
            <a:xfrm>
              <a:off x="3455958" y="52514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1" name="Freeform 38"/>
            <p:cNvSpPr>
              <a:spLocks/>
            </p:cNvSpPr>
            <p:nvPr/>
          </p:nvSpPr>
          <p:spPr bwMode="auto">
            <a:xfrm>
              <a:off x="1650426" y="5429266"/>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 name="Rectangle 39"/>
            <p:cNvSpPr>
              <a:spLocks noChangeArrowheads="1"/>
            </p:cNvSpPr>
            <p:nvPr/>
          </p:nvSpPr>
          <p:spPr bwMode="auto">
            <a:xfrm>
              <a:off x="4163983" y="52514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itchFamily="49" charset="0"/>
                <a:ea typeface="宋体" pitchFamily="2" charset="-122"/>
                <a:cs typeface="Consolas" pitchFamily="49" charset="0"/>
              </a:endParaRPr>
            </a:p>
          </p:txBody>
        </p:sp>
        <p:sp>
          <p:nvSpPr>
            <p:cNvPr id="43" name="Rectangle 40"/>
            <p:cNvSpPr>
              <a:spLocks noChangeArrowheads="1"/>
            </p:cNvSpPr>
            <p:nvPr/>
          </p:nvSpPr>
          <p:spPr bwMode="auto">
            <a:xfrm>
              <a:off x="4524345" y="52514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4" name="Line 41"/>
            <p:cNvSpPr>
              <a:spLocks noChangeShapeType="1"/>
            </p:cNvSpPr>
            <p:nvPr/>
          </p:nvSpPr>
          <p:spPr bwMode="auto">
            <a:xfrm>
              <a:off x="3668706" y="5430853"/>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5" name="Rectangle 42"/>
            <p:cNvSpPr>
              <a:spLocks noChangeArrowheads="1"/>
            </p:cNvSpPr>
            <p:nvPr/>
          </p:nvSpPr>
          <p:spPr bwMode="auto">
            <a:xfrm>
              <a:off x="6046795" y="5251466"/>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6" name="Rectangle 43"/>
            <p:cNvSpPr>
              <a:spLocks noChangeArrowheads="1"/>
            </p:cNvSpPr>
            <p:nvPr/>
          </p:nvSpPr>
          <p:spPr bwMode="auto">
            <a:xfrm>
              <a:off x="6407157" y="5251466"/>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7" name="Freeform 44"/>
            <p:cNvSpPr>
              <a:spLocks/>
            </p:cNvSpPr>
            <p:nvPr/>
          </p:nvSpPr>
          <p:spPr bwMode="auto">
            <a:xfrm>
              <a:off x="5572132" y="5429266"/>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8" name="Freeform 45"/>
            <p:cNvSpPr>
              <a:spLocks/>
            </p:cNvSpPr>
            <p:nvPr/>
          </p:nvSpPr>
          <p:spPr bwMode="auto">
            <a:xfrm>
              <a:off x="2527419" y="5427678"/>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9" name="Text Box 46"/>
            <p:cNvSpPr txBox="1">
              <a:spLocks noChangeArrowheads="1"/>
            </p:cNvSpPr>
            <p:nvPr/>
          </p:nvSpPr>
          <p:spPr bwMode="auto">
            <a:xfrm>
              <a:off x="2221926" y="5100653"/>
              <a:ext cx="430227" cy="461665"/>
            </a:xfrm>
            <a:prstGeom prst="rect">
              <a:avLst/>
            </a:prstGeom>
            <a:noFill/>
            <a:ln w="9525">
              <a:noFill/>
              <a:miter lim="800000"/>
              <a:headEnd/>
              <a:tailEnd/>
            </a:ln>
            <a:effectLst/>
          </p:spPr>
          <p:txBody>
            <a:bodyPr wrap="square">
              <a:spAutoFit/>
            </a:bodyPr>
            <a:lstStyle/>
            <a:p>
              <a:pPr algn="l">
                <a:spcBef>
                  <a:spcPct val="50000"/>
                </a:spcBef>
              </a:pPr>
              <a:r>
                <a:rPr lang="en-US" altLang="zh-CN" b="0">
                  <a:latin typeface="Consolas" pitchFamily="49" charset="0"/>
                  <a:ea typeface="宋体" pitchFamily="2" charset="-122"/>
                  <a:cs typeface="Consolas" pitchFamily="49" charset="0"/>
                </a:rPr>
                <a:t>…</a:t>
              </a:r>
            </a:p>
          </p:txBody>
        </p:sp>
        <p:sp>
          <p:nvSpPr>
            <p:cNvPr id="50" name="Text Box 48"/>
            <p:cNvSpPr txBox="1">
              <a:spLocks noChangeArrowheads="1"/>
            </p:cNvSpPr>
            <p:nvPr/>
          </p:nvSpPr>
          <p:spPr bwMode="auto">
            <a:xfrm>
              <a:off x="3143240" y="4792694"/>
              <a:ext cx="584194" cy="366712"/>
            </a:xfrm>
            <a:prstGeom prst="rect">
              <a:avLst/>
            </a:prstGeom>
            <a:noFill/>
            <a:ln w="9525">
              <a:noFill/>
              <a:miter lim="800000"/>
              <a:headEnd/>
              <a:tailEnd/>
            </a:ln>
            <a:effectLst/>
          </p:spPr>
          <p:txBody>
            <a:bodyPr wrap="square">
              <a:spAutoFit/>
            </a:bodyPr>
            <a:lstStyle/>
            <a:p>
              <a:pPr algn="l">
                <a:spcBef>
                  <a:spcPct val="50000"/>
                </a:spcBef>
              </a:pPr>
              <a:r>
                <a:rPr lang="en-US" altLang="zh-CN" sz="1800" i="1" dirty="0" err="1">
                  <a:latin typeface="Consolas" pitchFamily="49" charset="0"/>
                  <a:ea typeface="宋体" pitchFamily="2" charset="-122"/>
                  <a:cs typeface="Consolas" pitchFamily="49" charset="0"/>
                </a:rPr>
                <a:t>i</a:t>
              </a:r>
              <a:r>
                <a:rPr lang="en-US" altLang="zh-CN" sz="1800" dirty="0">
                  <a:latin typeface="Consolas" pitchFamily="49" charset="0"/>
                  <a:ea typeface="+mn-ea"/>
                  <a:cs typeface="Consolas" pitchFamily="49" charset="0"/>
                </a:rPr>
                <a:t>-</a:t>
              </a:r>
              <a:r>
                <a:rPr lang="en-US" altLang="zh-CN" sz="1800" dirty="0">
                  <a:latin typeface="Consolas" pitchFamily="49" charset="0"/>
                  <a:ea typeface="宋体" pitchFamily="2" charset="-122"/>
                  <a:cs typeface="Consolas" pitchFamily="49" charset="0"/>
                </a:rPr>
                <a:t>1</a:t>
              </a:r>
            </a:p>
          </p:txBody>
        </p:sp>
        <p:sp>
          <p:nvSpPr>
            <p:cNvPr id="51" name="Freeform 49"/>
            <p:cNvSpPr>
              <a:spLocks/>
            </p:cNvSpPr>
            <p:nvPr/>
          </p:nvSpPr>
          <p:spPr bwMode="auto">
            <a:xfrm>
              <a:off x="4633883" y="5430853"/>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52" name="Text Box 50"/>
            <p:cNvSpPr txBox="1">
              <a:spLocks noChangeArrowheads="1"/>
            </p:cNvSpPr>
            <p:nvPr/>
          </p:nvSpPr>
          <p:spPr bwMode="auto">
            <a:xfrm>
              <a:off x="5143504" y="5108591"/>
              <a:ext cx="298487"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53" name="Line 25"/>
            <p:cNvSpPr>
              <a:spLocks noChangeShapeType="1"/>
            </p:cNvSpPr>
            <p:nvPr/>
          </p:nvSpPr>
          <p:spPr bwMode="auto">
            <a:xfrm flipV="1">
              <a:off x="3235259" y="5637226"/>
              <a:ext cx="0" cy="288925"/>
            </a:xfrm>
            <a:prstGeom prst="line">
              <a:avLst/>
            </a:prstGeom>
            <a:noFill/>
            <a:ln w="1905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54" name="Text Box 26"/>
            <p:cNvSpPr txBox="1">
              <a:spLocks noChangeArrowheads="1"/>
            </p:cNvSpPr>
            <p:nvPr/>
          </p:nvSpPr>
          <p:spPr bwMode="auto">
            <a:xfrm>
              <a:off x="3082866" y="5919808"/>
              <a:ext cx="360363" cy="366712"/>
            </a:xfrm>
            <a:prstGeom prst="rect">
              <a:avLst/>
            </a:prstGeom>
            <a:noFill/>
            <a:ln w="9525">
              <a:noFill/>
              <a:miter lim="800000"/>
              <a:headEnd/>
              <a:tailEnd/>
            </a:ln>
            <a:effectLst/>
          </p:spPr>
          <p:txBody>
            <a:bodyPr>
              <a:spAutoFit/>
            </a:bodyPr>
            <a:lstStyle/>
            <a:p>
              <a:pPr algn="l">
                <a:spcBef>
                  <a:spcPct val="50000"/>
                </a:spcBef>
              </a:pPr>
              <a:r>
                <a:rPr lang="en-US" altLang="zh-CN" sz="1800" i="1" dirty="0">
                  <a:latin typeface="Consolas" pitchFamily="49" charset="0"/>
                  <a:cs typeface="Consolas" pitchFamily="49" charset="0"/>
                </a:rPr>
                <a:t>p</a:t>
              </a:r>
            </a:p>
          </p:txBody>
        </p:sp>
        <p:sp>
          <p:nvSpPr>
            <p:cNvPr id="55" name="椭圆 54"/>
            <p:cNvSpPr/>
            <p:nvPr/>
          </p:nvSpPr>
          <p:spPr>
            <a:xfrm>
              <a:off x="3929058" y="4857760"/>
              <a:ext cx="1214446" cy="1143008"/>
            </a:xfrm>
            <a:prstGeom prst="ellipse">
              <a:avLst/>
            </a:prstGeom>
            <a:solidFill>
              <a:schemeClr val="accent1">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17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7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7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7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11" end="11"/>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57158" y="334012"/>
            <a:ext cx="4143404" cy="46166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a:solidFill>
                  <a:schemeClr val="bg1"/>
                </a:solidFill>
                <a:latin typeface="Consolas" pitchFamily="49" charset="0"/>
                <a:ea typeface="微软雅黑" pitchFamily="34" charset="-122"/>
                <a:cs typeface="Consolas" pitchFamily="49" charset="0"/>
              </a:rPr>
              <a:t>  4</a:t>
            </a:r>
            <a:r>
              <a:rPr kumimoji="1" lang="zh-CN" altLang="en-US">
                <a:solidFill>
                  <a:schemeClr val="bg1"/>
                </a:solidFill>
                <a:latin typeface="Consolas" pitchFamily="49" charset="0"/>
                <a:ea typeface="微软雅黑" pitchFamily="34" charset="-122"/>
                <a:cs typeface="Consolas" pitchFamily="49" charset="0"/>
              </a:rPr>
              <a:t>、单链表的算法设计方法</a:t>
            </a:r>
            <a:r>
              <a:rPr kumimoji="1" lang="zh-CN" altLang="en-US">
                <a:solidFill>
                  <a:srgbClr val="FF3300"/>
                </a:solidFill>
                <a:latin typeface="Consolas" pitchFamily="49" charset="0"/>
                <a:ea typeface="微软雅黑" pitchFamily="34" charset="-122"/>
                <a:cs typeface="Consolas" pitchFamily="49" charset="0"/>
              </a:rPr>
              <a:t>      </a:t>
            </a:r>
            <a:endParaRPr kumimoji="1" lang="zh-CN" altLang="en-US" dirty="0">
              <a:solidFill>
                <a:srgbClr val="FF3300"/>
              </a:solidFill>
              <a:latin typeface="Consolas" pitchFamily="49" charset="0"/>
              <a:ea typeface="微软雅黑" pitchFamily="34" charset="-122"/>
              <a:cs typeface="Consolas" pitchFamily="49" charset="0"/>
            </a:endParaRPr>
          </a:p>
        </p:txBody>
      </p:sp>
      <p:sp>
        <p:nvSpPr>
          <p:cNvPr id="7" name="TextBox 6"/>
          <p:cNvSpPr txBox="1"/>
          <p:nvPr/>
        </p:nvSpPr>
        <p:spPr>
          <a:xfrm>
            <a:off x="571472" y="1142984"/>
            <a:ext cx="8215370" cy="8088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000"/>
              </a:lnSpc>
            </a:pPr>
            <a:r>
              <a:rPr kumimoji="1" lang="zh-CN" altLang="en-US" sz="2000" dirty="0">
                <a:latin typeface="楷体" pitchFamily="49" charset="-122"/>
                <a:ea typeface="楷体" pitchFamily="49" charset="-122"/>
                <a:cs typeface="Times New Roman" pitchFamily="18" charset="0"/>
              </a:rPr>
              <a:t>    单链表的算法设计是线性表链式存储结构算法设计的基础，是需要重点掌握的内容。这里总结一般的算法设计方法。</a:t>
            </a:r>
            <a:endParaRPr lang="zh-CN" altLang="en-US" sz="2000" dirty="0">
              <a:latin typeface="楷体" pitchFamily="49" charset="-122"/>
              <a:ea typeface="楷体" pitchFamily="49" charset="-122"/>
            </a:endParaRPr>
          </a:p>
        </p:txBody>
      </p:sp>
      <p:sp>
        <p:nvSpPr>
          <p:cNvPr id="9" name="Text Box 2"/>
          <p:cNvSpPr txBox="1">
            <a:spLocks noChangeArrowheads="1"/>
          </p:cNvSpPr>
          <p:nvPr/>
        </p:nvSpPr>
        <p:spPr bwMode="auto">
          <a:xfrm>
            <a:off x="857224" y="3500438"/>
            <a:ext cx="7072362" cy="987551"/>
          </a:xfrm>
          <a:prstGeom prst="rect">
            <a:avLst/>
          </a:prstGeom>
          <a:ln>
            <a:solidFill>
              <a:schemeClr val="accent6">
                <a:lumMod val="40000"/>
                <a:lumOff val="6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457200" indent="-457200" algn="just">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单链表有尾插法和头插法两种建表算法。</a:t>
            </a:r>
            <a:endParaRPr kumimoji="1" lang="en-US" altLang="zh-CN" sz="2000" dirty="0">
              <a:solidFill>
                <a:srgbClr val="0000FF"/>
              </a:solidFill>
              <a:latin typeface="Consolas" pitchFamily="49" charset="0"/>
              <a:ea typeface="楷体" pitchFamily="49" charset="-122"/>
              <a:cs typeface="Consolas" pitchFamily="49" charset="0"/>
            </a:endParaRPr>
          </a:p>
          <a:p>
            <a:pPr marL="457200" indent="-457200" algn="just">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很多算法是以这两个建表算法为基础进行设计的。</a:t>
            </a:r>
          </a:p>
        </p:txBody>
      </p:sp>
      <p:sp>
        <p:nvSpPr>
          <p:cNvPr id="10" name="TextBox 9"/>
          <p:cNvSpPr txBox="1"/>
          <p:nvPr/>
        </p:nvSpPr>
        <p:spPr>
          <a:xfrm>
            <a:off x="928662" y="2500306"/>
            <a:ext cx="4429156" cy="466007"/>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ts val="2500"/>
              </a:lnSpc>
            </a:pPr>
            <a:r>
              <a:rPr kumimoji="1" lang="en-US" altLang="zh-CN" sz="2200" dirty="0">
                <a:solidFill>
                  <a:schemeClr val="bg1"/>
                </a:solidFill>
                <a:latin typeface="Consolas" pitchFamily="49" charset="0"/>
                <a:ea typeface="微软雅黑" pitchFamily="34" charset="-122"/>
                <a:cs typeface="Consolas" pitchFamily="49" charset="0"/>
                <a:sym typeface="Wingdings"/>
              </a:rPr>
              <a:t> </a:t>
            </a:r>
            <a:r>
              <a:rPr lang="zh-CN" altLang="en-US" sz="2200" dirty="0">
                <a:solidFill>
                  <a:schemeClr val="bg1"/>
                </a:solidFill>
                <a:latin typeface="Consolas" pitchFamily="49" charset="0"/>
                <a:ea typeface="微软雅黑" pitchFamily="34" charset="-122"/>
                <a:cs typeface="Consolas" pitchFamily="49" charset="0"/>
                <a:sym typeface="Wingdings"/>
              </a:rPr>
              <a:t>以建表算法为基础的算法设计  </a:t>
            </a:r>
            <a:endParaRPr lang="zh-CN" altLang="en-US" sz="2200" dirty="0">
              <a:solidFill>
                <a:schemeClr val="bg1"/>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4348" y="331611"/>
            <a:ext cx="7000924" cy="1785104"/>
          </a:xfrm>
          <a:prstGeom prst="rect">
            <a:avLst/>
          </a:prstGeom>
          <a:noFill/>
          <a:ln w="9525">
            <a:noFill/>
            <a:miter lim="800000"/>
            <a:headEnd/>
            <a:tailEnd/>
          </a:ln>
          <a:effectLst/>
        </p:spPr>
        <p:txBody>
          <a:bodyPr wrap="square">
            <a:spAutoFit/>
          </a:bodyPr>
          <a:lstStyle/>
          <a:p>
            <a:pPr algn="just">
              <a:spcBef>
                <a:spcPct val="50000"/>
              </a:spcBef>
            </a:pPr>
            <a:r>
              <a:rPr kumimoji="1" lang="en-US" altLang="zh-CN" sz="2000" dirty="0">
                <a:solidFill>
                  <a:srgbClr val="FF3300"/>
                </a:solidFill>
                <a:latin typeface="Consolas" pitchFamily="49" charset="0"/>
                <a:ea typeface="楷体" pitchFamily="49" charset="-122"/>
                <a:cs typeface="Consolas" pitchFamily="49" charset="0"/>
              </a:rPr>
              <a:t>  </a:t>
            </a:r>
            <a:r>
              <a:rPr kumimoji="1" lang="en-US" altLang="zh-CN" sz="2000" dirty="0">
                <a:solidFill>
                  <a:srgbClr val="FF3300"/>
                </a:solidFill>
                <a:latin typeface="Consolas" pitchFamily="49" charset="0"/>
                <a:ea typeface="黑体" pitchFamily="49" charset="-122"/>
                <a:cs typeface="Consolas" pitchFamily="49" charset="0"/>
              </a:rPr>
              <a:t>【</a:t>
            </a:r>
            <a:r>
              <a:rPr kumimoji="1" lang="zh-CN" altLang="en-US" sz="2000" dirty="0">
                <a:solidFill>
                  <a:srgbClr val="FF3300"/>
                </a:solidFill>
                <a:latin typeface="Consolas" pitchFamily="49" charset="0"/>
                <a:ea typeface="楷体" pitchFamily="49" charset="-122"/>
                <a:cs typeface="Consolas" pitchFamily="49" charset="0"/>
              </a:rPr>
              <a:t>例（补充）</a:t>
            </a:r>
            <a:r>
              <a:rPr kumimoji="1" lang="en-US" altLang="zh-CN" sz="2000" dirty="0">
                <a:solidFill>
                  <a:srgbClr val="FF3300"/>
                </a:solidFill>
                <a:latin typeface="Consolas" pitchFamily="49" charset="0"/>
                <a:ea typeface="黑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假设</a:t>
            </a:r>
            <a:r>
              <a:rPr kumimoji="1" lang="zh-CN" altLang="zh-CN" sz="2000" dirty="0">
                <a:latin typeface="Consolas" pitchFamily="49" charset="0"/>
                <a:ea typeface="楷体" pitchFamily="49" charset="-122"/>
                <a:cs typeface="Consolas" pitchFamily="49" charset="0"/>
              </a:rPr>
              <a:t>有一个带头</a:t>
            </a:r>
            <a:r>
              <a:rPr kumimoji="1" lang="zh-CN" altLang="en-US" sz="2000" dirty="0">
                <a:latin typeface="Consolas" pitchFamily="49" charset="0"/>
                <a:ea typeface="楷体" pitchFamily="49" charset="-122"/>
                <a:cs typeface="Consolas" pitchFamily="49" charset="0"/>
              </a:rPr>
              <a:t>结点</a:t>
            </a:r>
            <a:r>
              <a:rPr kumimoji="1" lang="zh-CN" altLang="zh-CN" sz="2000" dirty="0">
                <a:latin typeface="Consolas" pitchFamily="49" charset="0"/>
                <a:ea typeface="楷体" pitchFamily="49" charset="-122"/>
                <a:cs typeface="Consolas" pitchFamily="49" charset="0"/>
              </a:rPr>
              <a:t>的单链表</a:t>
            </a:r>
            <a:endParaRPr kumimoji="1" lang="en-US" altLang="zh-CN" sz="2000" dirty="0">
              <a:latin typeface="Consolas" pitchFamily="49" charset="0"/>
              <a:ea typeface="楷体" pitchFamily="49" charset="-122"/>
              <a:cs typeface="Consolas" pitchFamily="49" charset="0"/>
            </a:endParaRPr>
          </a:p>
          <a:p>
            <a:pPr algn="just">
              <a:spcBef>
                <a:spcPct val="50000"/>
              </a:spcBef>
            </a:pPr>
            <a:r>
              <a:rPr kumimoji="1" lang="en-US" altLang="zh-CN" sz="2000" dirty="0">
                <a:latin typeface="Consolas" pitchFamily="49" charset="0"/>
                <a:ea typeface="楷体" pitchFamily="49" charset="-122"/>
                <a:cs typeface="Consolas" pitchFamily="49" charset="0"/>
              </a:rPr>
              <a:t>     L=</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baseline="-25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baseline="-25000" dirty="0">
                <a:latin typeface="Consolas" pitchFamily="49" charset="0"/>
                <a:ea typeface="楷体" pitchFamily="49" charset="-122"/>
                <a:cs typeface="Consolas" pitchFamily="49" charset="0"/>
              </a:rPr>
              <a:t>2</a:t>
            </a:r>
            <a:r>
              <a:rPr kumimoji="1" lang="zh-CN" altLang="en-US" sz="2000" dirty="0">
                <a:latin typeface="Consolas" pitchFamily="49" charset="0"/>
                <a:ea typeface="楷体" pitchFamily="49" charset="-122"/>
                <a:cs typeface="Consolas" pitchFamily="49" charset="0"/>
              </a:rPr>
              <a:t>，</a:t>
            </a:r>
            <a:r>
              <a:rPr kumimoji="1" lang="en-US" altLang="zh-CN" sz="2000" dirty="0">
                <a:latin typeface="+mj-ea"/>
                <a:ea typeface="+mj-ea"/>
                <a:cs typeface="Consolas" pitchFamily="49" charset="0"/>
              </a:rPr>
              <a:t>…</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i="1" baseline="-25000" dirty="0">
                <a:latin typeface="Consolas" pitchFamily="49" charset="0"/>
                <a:ea typeface="楷体" pitchFamily="49" charset="-122"/>
                <a:cs typeface="Consolas" pitchFamily="49" charset="0"/>
              </a:rPr>
              <a:t>n</a:t>
            </a:r>
            <a:r>
              <a:rPr kumimoji="1" lang="zh-CN" altLang="en-US" sz="2000" dirty="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a:p>
            <a:pPr algn="just">
              <a:spcBef>
                <a:spcPct val="50000"/>
              </a:spcBef>
            </a:pPr>
            <a:r>
              <a:rPr kumimoji="1" lang="zh-CN" altLang="en-US" sz="2000" dirty="0">
                <a:latin typeface="Consolas" pitchFamily="49" charset="0"/>
                <a:ea typeface="楷体" pitchFamily="49" charset="-122"/>
                <a:cs typeface="Consolas" pitchFamily="49" charset="0"/>
              </a:rPr>
              <a:t>设计一个算法将所有结点逆置，即：</a:t>
            </a:r>
          </a:p>
          <a:p>
            <a:pPr algn="just">
              <a:spcBef>
                <a:spcPct val="50000"/>
              </a:spcBef>
            </a:pPr>
            <a:r>
              <a:rPr kumimoji="1" lang="zh-CN" altLang="en-US" sz="2000" dirty="0">
                <a:latin typeface="Consolas" pitchFamily="49" charset="0"/>
                <a:ea typeface="楷体" pitchFamily="49" charset="-122"/>
                <a:cs typeface="Consolas" pitchFamily="49" charset="0"/>
              </a:rPr>
              <a:t>　　　</a:t>
            </a:r>
            <a:r>
              <a:rPr kumimoji="1" lang="en-US" altLang="zh-CN" sz="2000" dirty="0">
                <a:latin typeface="Consolas" pitchFamily="49" charset="0"/>
                <a:ea typeface="楷体" pitchFamily="49" charset="-122"/>
                <a:cs typeface="Consolas" pitchFamily="49" charset="0"/>
              </a:rPr>
              <a:t>L=</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i="1" baseline="-25000" dirty="0">
                <a:latin typeface="Consolas" pitchFamily="49" charset="0"/>
                <a:ea typeface="楷体" pitchFamily="49" charset="-122"/>
                <a:cs typeface="Consolas" pitchFamily="49" charset="0"/>
              </a:rPr>
              <a:t>n</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i="1" baseline="-25000" dirty="0">
                <a:latin typeface="Consolas" pitchFamily="49" charset="0"/>
                <a:ea typeface="楷体" pitchFamily="49" charset="-122"/>
                <a:cs typeface="Consolas" pitchFamily="49" charset="0"/>
              </a:rPr>
              <a:t>n</a:t>
            </a:r>
            <a:r>
              <a:rPr kumimoji="1" lang="en-US" altLang="zh-CN" sz="2000" baseline="-25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a:t>
            </a:r>
            <a:r>
              <a:rPr kumimoji="1" lang="en-US" altLang="zh-CN" sz="2000" dirty="0">
                <a:latin typeface="+mj-ea"/>
                <a:ea typeface="+mj-ea"/>
                <a:cs typeface="Consolas" pitchFamily="49" charset="0"/>
              </a:rPr>
              <a:t>…</a:t>
            </a:r>
            <a:r>
              <a:rPr kumimoji="1" lang="zh-CN" altLang="en-US" sz="2000" dirty="0">
                <a:latin typeface="Consolas" pitchFamily="49" charset="0"/>
                <a:ea typeface="楷体" pitchFamily="49" charset="-122"/>
                <a:cs typeface="Consolas" pitchFamily="49" charset="0"/>
              </a:rPr>
              <a:t>，</a:t>
            </a:r>
            <a:r>
              <a:rPr kumimoji="1" lang="en-US" altLang="zh-CN" sz="2000" i="1" dirty="0">
                <a:latin typeface="Consolas" pitchFamily="49" charset="0"/>
                <a:ea typeface="楷体" pitchFamily="49" charset="-122"/>
                <a:cs typeface="Consolas" pitchFamily="49" charset="0"/>
              </a:rPr>
              <a:t>a</a:t>
            </a:r>
            <a:r>
              <a:rPr kumimoji="1" lang="en-US" altLang="zh-CN" sz="2000" baseline="-25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p:txBody>
      </p:sp>
      <p:grpSp>
        <p:nvGrpSpPr>
          <p:cNvPr id="9" name="组合 26"/>
          <p:cNvGrpSpPr/>
          <p:nvPr/>
        </p:nvGrpSpPr>
        <p:grpSpPr>
          <a:xfrm>
            <a:off x="857224" y="3429000"/>
            <a:ext cx="6338924" cy="1928826"/>
            <a:chOff x="857224" y="3000372"/>
            <a:chExt cx="6338924" cy="1928826"/>
          </a:xfrm>
        </p:grpSpPr>
        <p:sp>
          <p:nvSpPr>
            <p:cNvPr id="3" name="Rectangle 32"/>
            <p:cNvSpPr>
              <a:spLocks noChangeArrowheads="1"/>
            </p:cNvSpPr>
            <p:nvPr/>
          </p:nvSpPr>
          <p:spPr bwMode="auto">
            <a:xfrm>
              <a:off x="1484287" y="4562486"/>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1844649" y="4562486"/>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136624" y="4741873"/>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308139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44175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14977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51014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612826" y="3733808"/>
              <a:ext cx="504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647542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835785"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9" name="Freeform 44"/>
            <p:cNvSpPr>
              <a:spLocks/>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0" name="Text Box 50"/>
            <p:cNvSpPr txBox="1">
              <a:spLocks noChangeArrowheads="1"/>
            </p:cNvSpPr>
            <p:nvPr/>
          </p:nvSpPr>
          <p:spPr bwMode="auto">
            <a:xfrm>
              <a:off x="5321354"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00B050"/>
                  </a:solidFill>
                  <a:latin typeface="仿宋" pitchFamily="49" charset="-122"/>
                  <a:ea typeface="仿宋" pitchFamily="49" charset="-122"/>
                  <a:cs typeface="Consolas" pitchFamily="49" charset="0"/>
                </a:rPr>
                <a:t>头插法建表</a:t>
              </a:r>
            </a:p>
          </p:txBody>
        </p:sp>
      </p:grpSp>
      <p:grpSp>
        <p:nvGrpSpPr>
          <p:cNvPr id="29" name="组合 28"/>
          <p:cNvGrpSpPr/>
          <p:nvPr/>
        </p:nvGrpSpPr>
        <p:grpSpPr>
          <a:xfrm>
            <a:off x="1428728" y="2857496"/>
            <a:ext cx="722313" cy="582613"/>
            <a:chOff x="1774825" y="5489593"/>
            <a:chExt cx="722313" cy="582613"/>
          </a:xfrm>
        </p:grpSpPr>
        <p:sp>
          <p:nvSpPr>
            <p:cNvPr id="30" name="Text Box 13"/>
            <p:cNvSpPr>
              <a:spLocks noChangeArrowheads="1"/>
            </p:cNvSpPr>
            <p:nvPr/>
          </p:nvSpPr>
          <p:spPr bwMode="auto">
            <a:xfrm>
              <a:off x="2124075" y="5489593"/>
              <a:ext cx="373063" cy="461963"/>
            </a:xfrm>
            <a:prstGeom prst="rect">
              <a:avLst/>
            </a:prstGeom>
            <a:noFill/>
            <a:ln w="9525" cap="flat" algn="ctr">
              <a:noFill/>
              <a:prstDash val="solid"/>
              <a:round/>
              <a:headEnd type="none" w="med" len="med"/>
              <a:tailEnd type="none" w="med" len="med"/>
            </a:ln>
            <a:effectLst/>
          </p:spPr>
          <p:txBody>
            <a:bodyPr wrap="none"/>
            <a:lstStyle/>
            <a:p>
              <a:pPr algn="ctr" eaLnBrk="0" hangingPunct="0"/>
              <a:r>
                <a:rPr lang="ru-RU" altLang="zh-CN" sz="2400" b="1">
                  <a:solidFill>
                    <a:srgbClr val="FFFFFF"/>
                  </a:solidFill>
                  <a:latin typeface="微软雅黑" pitchFamily="34" charset="-122"/>
                  <a:ea typeface="微软雅黑" pitchFamily="34" charset="-122"/>
                </a:rPr>
                <a:t>1</a:t>
              </a:r>
            </a:p>
          </p:txBody>
        </p:sp>
        <p:grpSp>
          <p:nvGrpSpPr>
            <p:cNvPr id="31" name="Group 8"/>
            <p:cNvGrpSpPr>
              <a:grpSpLocks/>
            </p:cNvGrpSpPr>
            <p:nvPr/>
          </p:nvGrpSpPr>
          <p:grpSpPr bwMode="auto">
            <a:xfrm>
              <a:off x="1774825" y="5518173"/>
              <a:ext cx="544513" cy="554040"/>
              <a:chOff x="1019" y="1020"/>
              <a:chExt cx="399" cy="406"/>
            </a:xfrm>
          </p:grpSpPr>
          <p:pic>
            <p:nvPicPr>
              <p:cNvPr id="32" name="Picture 49" descr="阴影5"/>
              <p:cNvPicPr preferRelativeResize="0">
                <a:picLocks noChangeArrowheads="1"/>
              </p:cNvPicPr>
              <p:nvPr/>
            </p:nvPicPr>
            <p:blipFill>
              <a:blip r:embed="rId2" cstate="print"/>
              <a:srcRect/>
              <a:stretch>
                <a:fillRect/>
              </a:stretch>
            </p:blipFill>
            <p:spPr bwMode="auto">
              <a:xfrm>
                <a:off x="1039" y="1380"/>
                <a:ext cx="363" cy="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AutoShape 8"/>
              <p:cNvSpPr>
                <a:spLocks noChangeArrowheads="1"/>
              </p:cNvSpPr>
              <p:nvPr/>
            </p:nvSpPr>
            <p:spPr bwMode="auto">
              <a:xfrm>
                <a:off x="1019" y="1020"/>
                <a:ext cx="399" cy="370"/>
              </a:xfrm>
              <a:prstGeom prst="roundRect">
                <a:avLst>
                  <a:gd name="adj" fmla="val 8380"/>
                </a:avLst>
              </a:prstGeom>
              <a:gradFill rotWithShape="1">
                <a:gsLst>
                  <a:gs pos="0">
                    <a:srgbClr val="8F0000"/>
                  </a:gs>
                  <a:gs pos="50000">
                    <a:srgbClr val="CF0001"/>
                  </a:gs>
                  <a:gs pos="100000">
                    <a:srgbClr val="F60004"/>
                  </a:gs>
                </a:gsLst>
                <a:lin ang="2700000"/>
              </a:gradFill>
              <a:ln w="9525" cap="flat" algn="ctr">
                <a:noFill/>
                <a:prstDash val="solid"/>
                <a:round/>
                <a:headEnd type="none" w="med" len="med"/>
                <a:tailEnd type="none" w="med" len="med"/>
              </a:ln>
              <a:effectLst>
                <a:outerShdw blurRad="76200" dir="13500000" sy="23000" kx="1200000" algn="br" rotWithShape="0">
                  <a:prstClr val="black">
                    <a:alpha val="20000"/>
                  </a:prstClr>
                </a:outerShdw>
              </a:effectLst>
            </p:spPr>
            <p:txBody>
              <a:bodyPr wrap="none" anchor="ctr"/>
              <a:lstStyle/>
              <a:p>
                <a:pPr marL="342900" indent="-342900" algn="ctr">
                  <a:buFont typeface="Wingdings" pitchFamily="2" charset="2"/>
                  <a:buNone/>
                </a:pPr>
                <a:r>
                  <a:rPr lang="zh-CN" altLang="en-US" sz="2200" b="1">
                    <a:solidFill>
                      <a:schemeClr val="bg1"/>
                    </a:solidFill>
                    <a:latin typeface="微软雅黑" pitchFamily="34" charset="-122"/>
                    <a:ea typeface="微软雅黑" pitchFamily="34" charset="-122"/>
                  </a:rPr>
                  <a:t>解</a:t>
                </a:r>
                <a:endParaRPr lang="ru-RU" altLang="zh-CN" sz="2200" b="1">
                  <a:solidFill>
                    <a:schemeClr val="bg1"/>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945744"/>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a:lnSpc>
                <a:spcPts val="2500"/>
              </a:lnSpc>
            </a:pPr>
            <a:r>
              <a:rPr kumimoji="1" lang="en-US" altLang="zh-CN" sz="1800">
                <a:solidFill>
                  <a:srgbClr val="0000FF"/>
                </a:solidFill>
                <a:latin typeface="Consolas" pitchFamily="49" charset="0"/>
                <a:ea typeface="楷体" pitchFamily="49" charset="-122"/>
                <a:cs typeface="Consolas" pitchFamily="49" charset="0"/>
              </a:rPr>
              <a:t>void  </a:t>
            </a:r>
            <a:r>
              <a:rPr kumimoji="1" lang="en-US" altLang="zh-CN" sz="1800">
                <a:solidFill>
                  <a:srgbClr val="FF0000"/>
                </a:solidFill>
                <a:latin typeface="Consolas" pitchFamily="49" charset="0"/>
                <a:ea typeface="楷体" pitchFamily="49" charset="-122"/>
                <a:cs typeface="Consolas" pitchFamily="49" charset="0"/>
              </a:rPr>
              <a:t>Reverse</a:t>
            </a:r>
            <a:r>
              <a:rPr kumimoji="1" lang="en-US" altLang="zh-CN" sz="1800">
                <a:solidFill>
                  <a:srgbClr val="0000FF"/>
                </a:solidFill>
                <a:latin typeface="Consolas" pitchFamily="49" charset="0"/>
                <a:ea typeface="楷体" pitchFamily="49" charset="-122"/>
                <a:cs typeface="Consolas" pitchFamily="49" charset="0"/>
              </a:rPr>
              <a:t>(LinkNode </a:t>
            </a:r>
            <a:r>
              <a:rPr kumimoji="1" lang="en-US" altLang="zh-CN" sz="1800" dirty="0">
                <a:solidFill>
                  <a:srgbClr val="0000FF"/>
                </a:solidFill>
                <a:latin typeface="Consolas" pitchFamily="49" charset="0"/>
                <a:ea typeface="楷体" pitchFamily="49" charset="-122"/>
                <a:cs typeface="Consolas" pitchFamily="49" charset="0"/>
              </a:rPr>
              <a:t>*&amp;L)</a:t>
            </a: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a:t>
            </a:r>
          </a:p>
          <a:p>
            <a:pPr algn="l">
              <a:lnSpc>
                <a:spcPts val="2500"/>
              </a:lnSpc>
            </a:pPr>
            <a:r>
              <a:rPr kumimoji="1" lang="en-US" altLang="zh-CN" sz="1800">
                <a:solidFill>
                  <a:srgbClr val="0000FF"/>
                </a:solidFill>
                <a:latin typeface="Consolas" pitchFamily="49" charset="0"/>
                <a:ea typeface="楷体" pitchFamily="49" charset="-122"/>
                <a:cs typeface="Consolas" pitchFamily="49" charset="0"/>
              </a:rPr>
              <a:t>   LinkNode </a:t>
            </a:r>
            <a:r>
              <a:rPr kumimoji="1" lang="en-US" altLang="zh-CN" sz="1800" dirty="0">
                <a:solidFill>
                  <a:srgbClr val="0000FF"/>
                </a:solidFill>
                <a:latin typeface="Consolas" pitchFamily="49" charset="0"/>
                <a:ea typeface="楷体" pitchFamily="49" charset="-122"/>
                <a:cs typeface="Consolas" pitchFamily="49" charset="0"/>
              </a:rPr>
              <a:t>*p=L-</a:t>
            </a:r>
            <a:r>
              <a:rPr kumimoji="1" lang="en-US" altLang="zh-CN" sz="1800">
                <a:solidFill>
                  <a:srgbClr val="0000FF"/>
                </a:solidFill>
                <a:latin typeface="Consolas" pitchFamily="49" charset="0"/>
                <a:ea typeface="楷体" pitchFamily="49" charset="-122"/>
                <a:cs typeface="Consolas" pitchFamily="49" charset="0"/>
              </a:rPr>
              <a:t>&gt;next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Consolas" pitchFamily="49" charset="0"/>
                <a:ea typeface="楷体" pitchFamily="49" charset="-122"/>
                <a:cs typeface="Consolas" pitchFamily="49" charset="0"/>
              </a:rPr>
              <a:t>*</a:t>
            </a:r>
            <a:r>
              <a:rPr kumimoji="1" lang="en-US" altLang="zh-CN" sz="1800" dirty="0">
                <a:solidFill>
                  <a:srgbClr val="0000FF"/>
                </a:solidFill>
                <a:latin typeface="Consolas" pitchFamily="49" charset="0"/>
                <a:ea typeface="楷体" pitchFamily="49" charset="-122"/>
                <a:cs typeface="Consolas" pitchFamily="49" charset="0"/>
              </a:rPr>
              <a:t>q;</a:t>
            </a:r>
          </a:p>
          <a:p>
            <a:pPr algn="l">
              <a:lnSpc>
                <a:spcPts val="2500"/>
              </a:lnSpc>
            </a:pPr>
            <a:r>
              <a:rPr kumimoji="1" lang="en-US" altLang="zh-CN" sz="1800">
                <a:solidFill>
                  <a:srgbClr val="0000FF"/>
                </a:solidFill>
                <a:latin typeface="Consolas" pitchFamily="49" charset="0"/>
                <a:ea typeface="楷体" pitchFamily="49" charset="-122"/>
                <a:cs typeface="Consolas" pitchFamily="49" charset="0"/>
              </a:rPr>
              <a:t>   L-</a:t>
            </a:r>
            <a:r>
              <a:rPr kumimoji="1" lang="en-US" altLang="zh-CN" sz="1800" dirty="0">
                <a:solidFill>
                  <a:srgbClr val="0000FF"/>
                </a:solidFill>
                <a:latin typeface="Consolas" pitchFamily="49" charset="0"/>
                <a:ea typeface="楷体" pitchFamily="49" charset="-122"/>
                <a:cs typeface="Consolas" pitchFamily="49" charset="0"/>
              </a:rPr>
              <a:t>&gt;next=NULL;</a:t>
            </a:r>
          </a:p>
          <a:p>
            <a:pPr algn="l">
              <a:lnSpc>
                <a:spcPts val="2500"/>
              </a:lnSpc>
            </a:pPr>
            <a:r>
              <a:rPr kumimoji="1" lang="zh-CN" altLang="en-US" sz="1800" dirty="0">
                <a:solidFill>
                  <a:srgbClr val="0000FF"/>
                </a:solidFill>
                <a:latin typeface="Consolas" pitchFamily="49" charset="0"/>
                <a:ea typeface="楷体" pitchFamily="49" charset="-122"/>
                <a:cs typeface="Consolas" pitchFamily="49" charset="0"/>
              </a:rPr>
              <a:t>       </a:t>
            </a:r>
            <a:endParaRPr kumimoji="1" lang="en-US" altLang="zh-CN" sz="1800" dirty="0">
              <a:solidFill>
                <a:srgbClr val="0000FF"/>
              </a:solidFill>
              <a:latin typeface="Consolas" pitchFamily="49" charset="0"/>
              <a:ea typeface="楷体" pitchFamily="49" charset="-122"/>
              <a:cs typeface="Consolas" pitchFamily="49" charset="0"/>
            </a:endParaRPr>
          </a:p>
        </p:txBody>
      </p:sp>
      <p:grpSp>
        <p:nvGrpSpPr>
          <p:cNvPr id="3"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5" name="Rectangle 33"/>
            <p:cNvSpPr>
              <a:spLocks noChangeArrowheads="1"/>
            </p:cNvSpPr>
            <p:nvPr/>
          </p:nvSpPr>
          <p:spPr bwMode="auto">
            <a:xfrm>
              <a:off x="1987525" y="435769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6" name="Line 34"/>
            <p:cNvSpPr>
              <a:spLocks noChangeShapeType="1"/>
            </p:cNvSpPr>
            <p:nvPr/>
          </p:nvSpPr>
          <p:spPr bwMode="auto">
            <a:xfrm>
              <a:off x="1279500" y="4537081"/>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8" name="Rectangle 36"/>
            <p:cNvSpPr>
              <a:spLocks noChangeArrowheads="1"/>
            </p:cNvSpPr>
            <p:nvPr/>
          </p:nvSpPr>
          <p:spPr bwMode="auto">
            <a:xfrm>
              <a:off x="322426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9" name="Rectangle 37"/>
            <p:cNvSpPr>
              <a:spLocks noChangeArrowheads="1"/>
            </p:cNvSpPr>
            <p:nvPr/>
          </p:nvSpPr>
          <p:spPr bwMode="auto">
            <a:xfrm>
              <a:off x="358456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0" name="Rectangle 39"/>
            <p:cNvSpPr>
              <a:spLocks noChangeArrowheads="1"/>
            </p:cNvSpPr>
            <p:nvPr/>
          </p:nvSpPr>
          <p:spPr bwMode="auto">
            <a:xfrm>
              <a:off x="4292654"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65301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Rectangle 42"/>
            <p:cNvSpPr>
              <a:spLocks noChangeArrowheads="1"/>
            </p:cNvSpPr>
            <p:nvPr/>
          </p:nvSpPr>
          <p:spPr bwMode="auto">
            <a:xfrm>
              <a:off x="6618299"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6978661"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5" name="Freeform 49"/>
            <p:cNvSpPr>
              <a:spLocks/>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6" name="Freeform 44"/>
            <p:cNvSpPr>
              <a:spLocks/>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7" name="Text Box 50"/>
            <p:cNvSpPr txBox="1">
              <a:spLocks noChangeArrowheads="1"/>
            </p:cNvSpPr>
            <p:nvPr/>
          </p:nvSpPr>
          <p:spPr bwMode="auto">
            <a:xfrm>
              <a:off x="5464230"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a:latin typeface="Consolas" pitchFamily="49" charset="0"/>
                  <a:ea typeface="仿宋" pitchFamily="49" charset="-122"/>
                  <a:cs typeface="Consolas" pitchFamily="49" charset="0"/>
                </a:rPr>
                <a:t>将</a:t>
              </a:r>
              <a:r>
                <a:rPr lang="en-US" altLang="zh-CN" sz="2000" dirty="0">
                  <a:latin typeface="Consolas" pitchFamily="49" charset="0"/>
                  <a:ea typeface="仿宋" pitchFamily="49" charset="-122"/>
                  <a:cs typeface="Consolas" pitchFamily="49" charset="0"/>
                </a:rPr>
                <a:t>L</a:t>
              </a:r>
              <a:r>
                <a:rPr lang="zh-CN" altLang="en-US" sz="2000" dirty="0">
                  <a:latin typeface="Consolas" pitchFamily="49" charset="0"/>
                  <a:ea typeface="仿宋" pitchFamily="49" charset="-122"/>
                  <a:cs typeface="Consolas" pitchFamily="49" charset="0"/>
                </a:rPr>
                <a:t>拆分为两个部分</a:t>
              </a:r>
            </a:p>
          </p:txBody>
        </p:sp>
        <p:sp>
          <p:nvSpPr>
            <p:cNvPr id="12" name="Line 41"/>
            <p:cNvSpPr>
              <a:spLocks noChangeShapeType="1"/>
            </p:cNvSpPr>
            <p:nvPr/>
          </p:nvSpPr>
          <p:spPr bwMode="auto">
            <a:xfrm flipV="1">
              <a:off x="3786183" y="3733808"/>
              <a:ext cx="500066"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586945"/>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while  (p!=NULL)</a:t>
            </a: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   q=p-&gt;next;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临时保存</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的后继结点</a:t>
            </a:r>
            <a:endParaRPr kumimoji="1" lang="en-US" altLang="zh-CN" sz="1800" dirty="0">
              <a:solidFill>
                <a:srgbClr val="00B0F0"/>
              </a:solidFill>
              <a:latin typeface="Consolas" pitchFamily="49" charset="0"/>
              <a:ea typeface="仿宋" pitchFamily="49" charset="-122"/>
              <a:cs typeface="Consolas" pitchFamily="49" charset="0"/>
            </a:endParaRP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FF00FF"/>
                </a:solidFill>
                <a:latin typeface="Consolas" pitchFamily="49" charset="0"/>
                <a:ea typeface="楷体" pitchFamily="49" charset="-122"/>
                <a:cs typeface="Consolas" pitchFamily="49" charset="0"/>
              </a:rPr>
              <a:t>p-&gt;next=L-&gt;next;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将</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结点采用头插法连接</a:t>
            </a:r>
            <a:endParaRPr kumimoji="1" lang="en-US" altLang="zh-CN" sz="1800" dirty="0">
              <a:solidFill>
                <a:srgbClr val="00B0F0"/>
              </a:solidFill>
              <a:latin typeface="Consolas" pitchFamily="49" charset="0"/>
              <a:ea typeface="仿宋" pitchFamily="49" charset="-122"/>
              <a:cs typeface="Consolas" pitchFamily="49" charset="0"/>
            </a:endParaRPr>
          </a:p>
          <a:p>
            <a:pPr algn="l">
              <a:lnSpc>
                <a:spcPts val="2500"/>
              </a:lnSpc>
            </a:pPr>
            <a:r>
              <a:rPr kumimoji="1" lang="en-US" altLang="zh-CN" sz="1800" dirty="0">
                <a:solidFill>
                  <a:srgbClr val="FF00FF"/>
                </a:solidFill>
                <a:latin typeface="Consolas" pitchFamily="49" charset="0"/>
                <a:ea typeface="楷体" pitchFamily="49" charset="-122"/>
                <a:cs typeface="Consolas" pitchFamily="49" charset="0"/>
              </a:rPr>
              <a:t>       L-&gt;next=p;</a:t>
            </a: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p=q;</a:t>
            </a: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   }</a:t>
            </a:r>
          </a:p>
          <a:p>
            <a:pPr algn="l">
              <a:lnSpc>
                <a:spcPts val="2500"/>
              </a:lnSpc>
            </a:pPr>
            <a:r>
              <a:rPr kumimoji="1" lang="en-US" altLang="zh-CN" sz="1800" dirty="0">
                <a:solidFill>
                  <a:srgbClr val="0000FF"/>
                </a:solidFill>
                <a:latin typeface="Consolas" pitchFamily="49" charset="0"/>
                <a:ea typeface="楷体" pitchFamily="49" charset="-122"/>
                <a:cs typeface="Consolas" pitchFamily="49" charset="0"/>
              </a:rPr>
              <a:t>}</a:t>
            </a:r>
          </a:p>
        </p:txBody>
      </p:sp>
      <p:grpSp>
        <p:nvGrpSpPr>
          <p:cNvPr id="2" name="组合 24"/>
          <p:cNvGrpSpPr/>
          <p:nvPr/>
        </p:nvGrpSpPr>
        <p:grpSpPr>
          <a:xfrm>
            <a:off x="714348" y="3214686"/>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6" name="Rectangle 33"/>
            <p:cNvSpPr>
              <a:spLocks noChangeArrowheads="1"/>
            </p:cNvSpPr>
            <p:nvPr/>
          </p:nvSpPr>
          <p:spPr bwMode="auto">
            <a:xfrm>
              <a:off x="1844649" y="48482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a:solidFill>
                    <a:srgbClr val="0000FF"/>
                  </a:solidFill>
                  <a:latin typeface="Consolas" pitchFamily="49" charset="0"/>
                  <a:ea typeface="宋体" pitchFamily="2" charset="-122"/>
                  <a:cs typeface="Consolas" pitchFamily="49" charset="0"/>
                </a:rPr>
                <a:t>∧</a:t>
              </a:r>
              <a:endParaRPr lang="zh-CN" altLang="zh-CN" sz="1800" dirty="0">
                <a:solidFill>
                  <a:srgbClr val="0000FF"/>
                </a:solidFill>
                <a:latin typeface="Consolas" pitchFamily="49" charset="0"/>
                <a:ea typeface="宋体" pitchFamily="2" charset="-122"/>
                <a:cs typeface="Consolas" pitchFamily="49" charset="0"/>
              </a:endParaRPr>
            </a:p>
          </p:txBody>
        </p:sp>
        <p:sp>
          <p:nvSpPr>
            <p:cNvPr id="7" name="Line 34"/>
            <p:cNvSpPr>
              <a:spLocks noChangeShapeType="1"/>
            </p:cNvSpPr>
            <p:nvPr/>
          </p:nvSpPr>
          <p:spPr bwMode="auto">
            <a:xfrm>
              <a:off x="1136624" y="5027625"/>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9" name="Rectangle 36"/>
            <p:cNvSpPr>
              <a:spLocks noChangeArrowheads="1"/>
            </p:cNvSpPr>
            <p:nvPr/>
          </p:nvSpPr>
          <p:spPr bwMode="auto">
            <a:xfrm>
              <a:off x="308139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0" name="Rectangle 37"/>
            <p:cNvSpPr>
              <a:spLocks noChangeArrowheads="1"/>
            </p:cNvSpPr>
            <p:nvPr/>
          </p:nvSpPr>
          <p:spPr bwMode="auto">
            <a:xfrm>
              <a:off x="344175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1" name="Rectangle 39"/>
            <p:cNvSpPr>
              <a:spLocks noChangeArrowheads="1"/>
            </p:cNvSpPr>
            <p:nvPr/>
          </p:nvSpPr>
          <p:spPr bwMode="auto">
            <a:xfrm>
              <a:off x="4149778"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2" name="Rectangle 40"/>
            <p:cNvSpPr>
              <a:spLocks noChangeArrowheads="1"/>
            </p:cNvSpPr>
            <p:nvPr/>
          </p:nvSpPr>
          <p:spPr bwMode="auto">
            <a:xfrm>
              <a:off x="451014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3" name="Line 41"/>
            <p:cNvSpPr>
              <a:spLocks noChangeShapeType="1"/>
            </p:cNvSpPr>
            <p:nvPr/>
          </p:nvSpPr>
          <p:spPr bwMode="auto">
            <a:xfrm flipV="1">
              <a:off x="3643307" y="4019560"/>
              <a:ext cx="519172" cy="0"/>
            </a:xfrm>
            <a:prstGeom prst="line">
              <a:avLst/>
            </a:prstGeom>
            <a:noFill/>
            <a:ln w="19050">
              <a:solidFill>
                <a:schemeClr val="tx1"/>
              </a:solidFill>
              <a:miter lim="800000"/>
              <a:headEnd/>
              <a:tailEnd type="arrow" w="med" len="med"/>
            </a:ln>
            <a:effectLst/>
          </p:spPr>
          <p:txBody>
            <a:bodyPr wrap="none"/>
            <a:lstStyle/>
            <a:p>
              <a:endParaRPr lang="zh-CN" altLang="en-US" dirty="0">
                <a:latin typeface="Consolas" pitchFamily="49" charset="0"/>
                <a:cs typeface="Consolas" pitchFamily="49" charset="0"/>
              </a:endParaRPr>
            </a:p>
          </p:txBody>
        </p:sp>
        <p:sp>
          <p:nvSpPr>
            <p:cNvPr id="14" name="Rectangle 42"/>
            <p:cNvSpPr>
              <a:spLocks noChangeArrowheads="1"/>
            </p:cNvSpPr>
            <p:nvPr/>
          </p:nvSpPr>
          <p:spPr bwMode="auto">
            <a:xfrm>
              <a:off x="647542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5" name="Rectangle 43"/>
            <p:cNvSpPr>
              <a:spLocks noChangeArrowheads="1"/>
            </p:cNvSpPr>
            <p:nvPr/>
          </p:nvSpPr>
          <p:spPr bwMode="auto">
            <a:xfrm>
              <a:off x="6835785"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6" name="Freeform 49"/>
            <p:cNvSpPr>
              <a:spLocks/>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7" name="Freeform 44"/>
            <p:cNvSpPr>
              <a:spLocks/>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8" name="Text Box 50"/>
            <p:cNvSpPr txBox="1">
              <a:spLocks noChangeArrowheads="1"/>
            </p:cNvSpPr>
            <p:nvPr/>
          </p:nvSpPr>
          <p:spPr bwMode="auto">
            <a:xfrm>
              <a:off x="5321354" y="363538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00B050"/>
                  </a:solidFill>
                  <a:latin typeface="仿宋" pitchFamily="49" charset="-122"/>
                  <a:ea typeface="仿宋" pitchFamily="49" charset="-122"/>
                  <a:cs typeface="Consolas" pitchFamily="49" charset="0"/>
                </a:rPr>
                <a:t>头插法建表</a:t>
              </a: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642910" y="500042"/>
            <a:ext cx="2143140" cy="400110"/>
          </a:xfrm>
          <a:prstGeom prst="rect">
            <a:avLst/>
          </a:prstGeom>
          <a:noFill/>
        </p:spPr>
        <p:txBody>
          <a:bodyPr wrap="square" rtlCol="0">
            <a:spAutoFit/>
          </a:bodyPr>
          <a:lstStyle/>
          <a:p>
            <a:pPr algn="l"/>
            <a:r>
              <a:rPr lang="zh-CN" altLang="en-US" sz="2000" dirty="0">
                <a:solidFill>
                  <a:srgbClr val="FF0000"/>
                </a:solidFill>
                <a:latin typeface="Consolas" pitchFamily="49" charset="0"/>
                <a:ea typeface="微软雅黑" pitchFamily="34" charset="-122"/>
                <a:cs typeface="Consolas" pitchFamily="49" charset="0"/>
              </a:rPr>
              <a:t>另一种解法</a:t>
            </a:r>
          </a:p>
        </p:txBody>
      </p:sp>
      <p:sp>
        <p:nvSpPr>
          <p:cNvPr id="3" name="Rectangle 32"/>
          <p:cNvSpPr>
            <a:spLocks noChangeArrowheads="1"/>
          </p:cNvSpPr>
          <p:nvPr/>
        </p:nvSpPr>
        <p:spPr bwMode="auto">
          <a:xfrm>
            <a:off x="2065325" y="171448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2425687" y="171448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dirty="0">
              <a:solidFill>
                <a:srgbClr val="0000FF"/>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717662" y="1893875"/>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1438262" y="171448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4314894"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4675257"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Rectangle 39"/>
          <p:cNvSpPr>
            <a:spLocks noChangeArrowheads="1"/>
          </p:cNvSpPr>
          <p:nvPr/>
        </p:nvSpPr>
        <p:spPr bwMode="auto">
          <a:xfrm>
            <a:off x="5383282"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3</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0" name="Rectangle 40"/>
          <p:cNvSpPr>
            <a:spLocks noChangeArrowheads="1"/>
          </p:cNvSpPr>
          <p:nvPr/>
        </p:nvSpPr>
        <p:spPr bwMode="auto">
          <a:xfrm>
            <a:off x="5743644"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1" name="Line 41"/>
          <p:cNvSpPr>
            <a:spLocks noChangeShapeType="1"/>
          </p:cNvSpPr>
          <p:nvPr/>
        </p:nvSpPr>
        <p:spPr bwMode="auto">
          <a:xfrm flipV="1">
            <a:off x="4876811" y="1876420"/>
            <a:ext cx="519172"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2" name="Rectangle 42"/>
          <p:cNvSpPr>
            <a:spLocks noChangeArrowheads="1"/>
          </p:cNvSpPr>
          <p:nvPr/>
        </p:nvSpPr>
        <p:spPr bwMode="auto">
          <a:xfrm>
            <a:off x="7404117" y="169703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3" name="Rectangle 43"/>
          <p:cNvSpPr>
            <a:spLocks noChangeArrowheads="1"/>
          </p:cNvSpPr>
          <p:nvPr/>
        </p:nvSpPr>
        <p:spPr bwMode="auto">
          <a:xfrm>
            <a:off x="7764479" y="169703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14" name="Freeform 49"/>
          <p:cNvSpPr>
            <a:spLocks/>
          </p:cNvSpPr>
          <p:nvPr/>
        </p:nvSpPr>
        <p:spPr bwMode="auto">
          <a:xfrm>
            <a:off x="5853182" y="1876420"/>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5" name="Freeform 44"/>
          <p:cNvSpPr>
            <a:spLocks/>
          </p:cNvSpPr>
          <p:nvPr/>
        </p:nvSpPr>
        <p:spPr bwMode="auto">
          <a:xfrm>
            <a:off x="6929454" y="1874833"/>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6" name="Text Box 50"/>
          <p:cNvSpPr txBox="1">
            <a:spLocks noChangeArrowheads="1"/>
          </p:cNvSpPr>
          <p:nvPr/>
        </p:nvSpPr>
        <p:spPr bwMode="auto">
          <a:xfrm>
            <a:off x="6412619" y="1471921"/>
            <a:ext cx="446034" cy="579437"/>
          </a:xfrm>
          <a:prstGeom prst="rect">
            <a:avLst/>
          </a:prstGeom>
          <a:noFill/>
          <a:ln w="9525">
            <a:noFill/>
            <a:miter lim="800000"/>
            <a:headEnd/>
            <a:tailEnd/>
          </a:ln>
          <a:effectLst/>
        </p:spPr>
        <p:txBody>
          <a:bodyPr wrap="square">
            <a:spAutoFit/>
          </a:bodyPr>
          <a:lstStyle/>
          <a:p>
            <a:pPr algn="l">
              <a:spcBef>
                <a:spcPct val="50000"/>
              </a:spcBef>
            </a:pPr>
            <a:r>
              <a:rPr lang="en-US" altLang="zh-CN" sz="3200" b="0" dirty="0">
                <a:latin typeface="Consolas" pitchFamily="49" charset="0"/>
                <a:ea typeface="宋体" pitchFamily="2" charset="-122"/>
                <a:cs typeface="Consolas" pitchFamily="49" charset="0"/>
              </a:rPr>
              <a:t>…</a:t>
            </a:r>
          </a:p>
        </p:txBody>
      </p:sp>
      <p:sp>
        <p:nvSpPr>
          <p:cNvPr id="18" name="TextBox 17"/>
          <p:cNvSpPr txBox="1"/>
          <p:nvPr/>
        </p:nvSpPr>
        <p:spPr>
          <a:xfrm>
            <a:off x="3214678" y="2457444"/>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p</a:t>
            </a:r>
            <a:endParaRPr lang="zh-CN" altLang="en-US" sz="2000" dirty="0">
              <a:latin typeface="Consolas" pitchFamily="49" charset="0"/>
              <a:cs typeface="Consolas" pitchFamily="49" charset="0"/>
            </a:endParaRPr>
          </a:p>
        </p:txBody>
      </p:sp>
      <p:cxnSp>
        <p:nvCxnSpPr>
          <p:cNvPr id="23" name="直接箭头连接符 22"/>
          <p:cNvCxnSpPr/>
          <p:nvPr/>
        </p:nvCxnSpPr>
        <p:spPr>
          <a:xfrm rot="5400000" flipH="1" flipV="1">
            <a:off x="3265478" y="2319330"/>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05306" y="244871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q</a:t>
            </a:r>
            <a:endParaRPr lang="zh-CN" altLang="en-US" sz="2000" dirty="0">
              <a:latin typeface="Consolas" pitchFamily="49" charset="0"/>
              <a:cs typeface="Consolas" pitchFamily="49" charset="0"/>
            </a:endParaRPr>
          </a:p>
        </p:txBody>
      </p:sp>
      <p:cxnSp>
        <p:nvCxnSpPr>
          <p:cNvPr id="25" name="直接箭头连接符 24"/>
          <p:cNvCxnSpPr/>
          <p:nvPr/>
        </p:nvCxnSpPr>
        <p:spPr>
          <a:xfrm rot="5400000" flipH="1" flipV="1">
            <a:off x="4356106" y="2310598"/>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6876" y="2461412"/>
            <a:ext cx="500066" cy="400110"/>
          </a:xfrm>
          <a:prstGeom prst="rect">
            <a:avLst/>
          </a:prstGeom>
          <a:noFill/>
        </p:spPr>
        <p:txBody>
          <a:bodyPr wrap="square" rtlCol="0">
            <a:spAutoFit/>
          </a:bodyPr>
          <a:lstStyle/>
          <a:p>
            <a:r>
              <a:rPr lang="en-US" altLang="zh-CN" sz="2000" dirty="0">
                <a:latin typeface="Consolas" pitchFamily="49" charset="0"/>
                <a:cs typeface="Consolas" pitchFamily="49" charset="0"/>
              </a:rPr>
              <a:t>r</a:t>
            </a:r>
            <a:endParaRPr lang="zh-CN" altLang="en-US" sz="2000" dirty="0">
              <a:latin typeface="Consolas" pitchFamily="49" charset="0"/>
              <a:cs typeface="Consolas" pitchFamily="49" charset="0"/>
            </a:endParaRPr>
          </a:p>
        </p:txBody>
      </p:sp>
      <p:cxnSp>
        <p:nvCxnSpPr>
          <p:cNvPr id="27" name="直接箭头连接符 26"/>
          <p:cNvCxnSpPr/>
          <p:nvPr/>
        </p:nvCxnSpPr>
        <p:spPr>
          <a:xfrm rot="5400000" flipH="1" flipV="1">
            <a:off x="5427676" y="2323298"/>
            <a:ext cx="42862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36"/>
          <p:cNvSpPr>
            <a:spLocks noChangeArrowheads="1"/>
          </p:cNvSpPr>
          <p:nvPr/>
        </p:nvSpPr>
        <p:spPr bwMode="auto">
          <a:xfrm>
            <a:off x="3208333" y="171448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29" name="Rectangle 37"/>
          <p:cNvSpPr>
            <a:spLocks noChangeArrowheads="1"/>
          </p:cNvSpPr>
          <p:nvPr/>
        </p:nvSpPr>
        <p:spPr bwMode="auto">
          <a:xfrm>
            <a:off x="3568696" y="171448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0" name="Line 41"/>
          <p:cNvSpPr>
            <a:spLocks noChangeShapeType="1"/>
          </p:cNvSpPr>
          <p:nvPr/>
        </p:nvSpPr>
        <p:spPr bwMode="auto">
          <a:xfrm flipV="1">
            <a:off x="2679573" y="1900219"/>
            <a:ext cx="519172"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21" name="Line 41"/>
          <p:cNvSpPr>
            <a:spLocks noChangeShapeType="1"/>
          </p:cNvSpPr>
          <p:nvPr/>
        </p:nvSpPr>
        <p:spPr bwMode="auto">
          <a:xfrm flipV="1">
            <a:off x="3786134" y="1882764"/>
            <a:ext cx="519172"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1" name="任意多边形 30"/>
          <p:cNvSpPr/>
          <p:nvPr/>
        </p:nvSpPr>
        <p:spPr>
          <a:xfrm>
            <a:off x="3683000" y="1286933"/>
            <a:ext cx="1638300" cy="618067"/>
          </a:xfrm>
          <a:custGeom>
            <a:avLst/>
            <a:gdLst>
              <a:gd name="connsiteX0" fmla="*/ 1244600 w 1638300"/>
              <a:gd name="connsiteY0" fmla="*/ 592667 h 618067"/>
              <a:gd name="connsiteX1" fmla="*/ 1511300 w 1638300"/>
              <a:gd name="connsiteY1" fmla="*/ 541867 h 618067"/>
              <a:gd name="connsiteX2" fmla="*/ 1485900 w 1638300"/>
              <a:gd name="connsiteY2" fmla="*/ 135467 h 618067"/>
              <a:gd name="connsiteX3" fmla="*/ 596900 w 1638300"/>
              <a:gd name="connsiteY3" fmla="*/ 46567 h 618067"/>
              <a:gd name="connsiteX4" fmla="*/ 0 w 1638300"/>
              <a:gd name="connsiteY4" fmla="*/ 414867 h 61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618067">
                <a:moveTo>
                  <a:pt x="1244600" y="592667"/>
                </a:moveTo>
                <a:cubicBezTo>
                  <a:pt x="1357841" y="605367"/>
                  <a:pt x="1471083" y="618067"/>
                  <a:pt x="1511300" y="541867"/>
                </a:cubicBezTo>
                <a:cubicBezTo>
                  <a:pt x="1551517" y="465667"/>
                  <a:pt x="1638300" y="218017"/>
                  <a:pt x="1485900" y="135467"/>
                </a:cubicBezTo>
                <a:cubicBezTo>
                  <a:pt x="1333500" y="52917"/>
                  <a:pt x="844550" y="0"/>
                  <a:pt x="596900" y="46567"/>
                </a:cubicBezTo>
                <a:cubicBezTo>
                  <a:pt x="349250" y="93134"/>
                  <a:pt x="174625" y="254000"/>
                  <a:pt x="0" y="41486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2" name="TextBox 31"/>
          <p:cNvSpPr txBox="1"/>
          <p:nvPr/>
        </p:nvSpPr>
        <p:spPr>
          <a:xfrm>
            <a:off x="1285852" y="3429000"/>
            <a:ext cx="4929222" cy="400110"/>
          </a:xfrm>
          <a:prstGeom prst="rect">
            <a:avLst/>
          </a:prstGeom>
          <a:noFill/>
        </p:spPr>
        <p:txBody>
          <a:bodyPr wrap="square" rtlCol="0">
            <a:spAutoFit/>
          </a:bodyPr>
          <a:lstStyle/>
          <a:p>
            <a:pPr algn="l"/>
            <a:r>
              <a:rPr lang="zh-CN" altLang="en-US" sz="2000" dirty="0">
                <a:latin typeface="华文中宋" pitchFamily="2" charset="-122"/>
                <a:ea typeface="华文中宋" pitchFamily="2" charset="-122"/>
                <a:cs typeface="Consolas" pitchFamily="49" charset="0"/>
              </a:rPr>
              <a:t>这种解法远不如前面解法清晰！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3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1785104"/>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a:solidFill>
                  <a:srgbClr val="FF3300"/>
                </a:solidFill>
                <a:latin typeface="Consolas" pitchFamily="49" charset="0"/>
                <a:ea typeface="黑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例</a:t>
            </a:r>
            <a:r>
              <a:rPr kumimoji="1" lang="en-US" altLang="zh-CN" sz="2000">
                <a:solidFill>
                  <a:srgbClr val="FF3300"/>
                </a:solidFill>
                <a:latin typeface="Consolas" pitchFamily="49" charset="0"/>
                <a:ea typeface="楷体" pitchFamily="49" charset="-122"/>
                <a:cs typeface="Consolas" pitchFamily="49" charset="0"/>
              </a:rPr>
              <a:t>2.6</a:t>
            </a:r>
            <a:r>
              <a:rPr kumimoji="1" lang="en-US" altLang="zh-CN" sz="2000">
                <a:solidFill>
                  <a:srgbClr val="FF3300"/>
                </a:solidFill>
                <a:latin typeface="Consolas" pitchFamily="49" charset="0"/>
                <a:ea typeface="黑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假设</a:t>
            </a:r>
            <a:r>
              <a:rPr kumimoji="1" lang="zh-CN" altLang="zh-CN" sz="2000" dirty="0">
                <a:latin typeface="Consolas" pitchFamily="49" charset="0"/>
                <a:ea typeface="楷体" pitchFamily="49" charset="-122"/>
                <a:cs typeface="Consolas" pitchFamily="49" charset="0"/>
              </a:rPr>
              <a:t>有一</a:t>
            </a:r>
            <a:r>
              <a:rPr kumimoji="1" lang="zh-CN" altLang="zh-CN" sz="2000">
                <a:latin typeface="Consolas" pitchFamily="49" charset="0"/>
                <a:ea typeface="楷体" pitchFamily="49" charset="-122"/>
                <a:cs typeface="Consolas" pitchFamily="49" charset="0"/>
              </a:rPr>
              <a:t>个带头</a:t>
            </a:r>
            <a:r>
              <a:rPr kumimoji="1" lang="zh-CN" altLang="en-US" sz="2000">
                <a:latin typeface="Consolas" pitchFamily="49" charset="0"/>
                <a:ea typeface="楷体" pitchFamily="49" charset="-122"/>
                <a:cs typeface="Consolas" pitchFamily="49" charset="0"/>
              </a:rPr>
              <a:t>结点</a:t>
            </a:r>
            <a:r>
              <a:rPr kumimoji="1" lang="zh-CN" altLang="zh-CN" sz="2000">
                <a:latin typeface="Consolas" pitchFamily="49" charset="0"/>
                <a:ea typeface="楷体" pitchFamily="49" charset="-122"/>
                <a:cs typeface="Consolas" pitchFamily="49" charset="0"/>
              </a:rPr>
              <a:t>的</a:t>
            </a:r>
            <a:r>
              <a:rPr kumimoji="1" lang="zh-CN" altLang="zh-CN" sz="2000" dirty="0">
                <a:latin typeface="Consolas" pitchFamily="49" charset="0"/>
                <a:ea typeface="楷体" pitchFamily="49" charset="-122"/>
                <a:cs typeface="Consolas" pitchFamily="49" charset="0"/>
              </a:rPr>
              <a:t>单链表</a:t>
            </a:r>
            <a:r>
              <a:rPr kumimoji="1" lang="en-US" altLang="zh-CN" sz="200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baseline="-25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baseline="-25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baseline="-25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baseline="-25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a:t>
            </a:r>
            <a:r>
              <a:rPr kumimoji="1" lang="en-US" altLang="zh-CN" sz="2000">
                <a:latin typeface="Consolas" pitchFamily="49" charset="0"/>
                <a:ea typeface="宋体"/>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设计一个算法将其拆分成两</a:t>
            </a:r>
            <a:r>
              <a:rPr kumimoji="1" lang="zh-CN" altLang="en-US" sz="2000">
                <a:latin typeface="Consolas" pitchFamily="49" charset="0"/>
                <a:ea typeface="楷体" pitchFamily="49" charset="-122"/>
                <a:cs typeface="Consolas" pitchFamily="49" charset="0"/>
              </a:rPr>
              <a:t>个带头结点的</a:t>
            </a:r>
            <a:r>
              <a:rPr kumimoji="1" lang="zh-CN" altLang="en-US" sz="2000" dirty="0">
                <a:latin typeface="Consolas" pitchFamily="49" charset="0"/>
                <a:ea typeface="楷体" pitchFamily="49" charset="-122"/>
                <a:cs typeface="Consolas" pitchFamily="49" charset="0"/>
              </a:rPr>
              <a:t>单链表</a:t>
            </a:r>
            <a:r>
              <a:rPr kumimoji="1" lang="en-US" altLang="zh-CN" sz="2000" dirty="0" err="1">
                <a:latin typeface="Consolas" pitchFamily="49" charset="0"/>
                <a:ea typeface="楷体" pitchFamily="49" charset="-122"/>
                <a:cs typeface="Consolas" pitchFamily="49" charset="0"/>
              </a:rPr>
              <a:t>L1</a:t>
            </a:r>
            <a:r>
              <a:rPr kumimoji="1" lang="zh-CN" altLang="en-US" sz="2000" dirty="0">
                <a:latin typeface="Consolas" pitchFamily="49" charset="0"/>
                <a:ea typeface="楷体" pitchFamily="49" charset="-122"/>
                <a:cs typeface="Consolas" pitchFamily="49" charset="0"/>
              </a:rPr>
              <a:t>和</a:t>
            </a:r>
            <a:r>
              <a:rPr kumimoji="1" lang="en-US" altLang="zh-CN" sz="2000" dirty="0" err="1">
                <a:latin typeface="Consolas" pitchFamily="49" charset="0"/>
                <a:ea typeface="楷体" pitchFamily="49" charset="-122"/>
                <a:cs typeface="Consolas" pitchFamily="49" charset="0"/>
              </a:rPr>
              <a:t>L2</a:t>
            </a:r>
            <a:r>
              <a:rPr kumimoji="1" lang="zh-CN" altLang="en-US" sz="2000" dirty="0">
                <a:latin typeface="Consolas" pitchFamily="49" charset="0"/>
                <a:ea typeface="楷体" pitchFamily="49" charset="-122"/>
                <a:cs typeface="Consolas" pitchFamily="49" charset="0"/>
              </a:rPr>
              <a:t>：</a:t>
            </a:r>
          </a:p>
          <a:p>
            <a:pPr algn="just">
              <a:spcBef>
                <a:spcPct val="50000"/>
              </a:spcBef>
            </a:pPr>
            <a:r>
              <a:rPr kumimoji="1" lang="zh-CN" altLang="en-US" sz="2000" dirty="0">
                <a:latin typeface="Consolas" pitchFamily="49" charset="0"/>
                <a:ea typeface="楷体" pitchFamily="49" charset="-122"/>
                <a:cs typeface="Consolas" pitchFamily="49" charset="0"/>
              </a:rPr>
              <a:t>　　　</a:t>
            </a:r>
            <a:r>
              <a:rPr kumimoji="1" lang="en-US" altLang="zh-CN" sz="2000" err="1">
                <a:latin typeface="Consolas" pitchFamily="49" charset="0"/>
                <a:ea typeface="楷体" pitchFamily="49" charset="-122"/>
                <a:cs typeface="Consolas" pitchFamily="49" charset="0"/>
              </a:rPr>
              <a:t>L1</a:t>
            </a:r>
            <a:r>
              <a:rPr kumimoji="1" lang="en-US" altLang="zh-CN" sz="200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baseline="-25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baseline="-25000">
                <a:latin typeface="Consolas" pitchFamily="49" charset="0"/>
                <a:ea typeface="楷体" pitchFamily="49" charset="-122"/>
                <a:cs typeface="Consolas" pitchFamily="49" charset="0"/>
              </a:rPr>
              <a:t>2</a:t>
            </a:r>
            <a:r>
              <a:rPr kumimoji="1" lang="zh-CN" altLang="en-US" sz="2000">
                <a:latin typeface="Consolas" pitchFamily="49" charset="0"/>
                <a:ea typeface="楷体" pitchFamily="49" charset="-122"/>
                <a:cs typeface="Consolas" pitchFamily="49" charset="0"/>
              </a:rPr>
              <a:t>，</a:t>
            </a:r>
            <a:r>
              <a:rPr kumimoji="1" lang="en-US" altLang="zh-CN" sz="2000">
                <a:latin typeface="+mn-ea"/>
                <a:ea typeface="+mn-ea"/>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a</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a:latin typeface="Consolas" pitchFamily="49" charset="0"/>
                <a:ea typeface="楷体" pitchFamily="49" charset="-122"/>
                <a:cs typeface="Consolas" pitchFamily="49" charset="0"/>
              </a:rPr>
              <a:t>L2=</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i="1" baseline="-25000">
                <a:latin typeface="Consolas" pitchFamily="49" charset="0"/>
                <a:ea typeface="楷体" pitchFamily="49" charset="-122"/>
                <a:cs typeface="Consolas" pitchFamily="49" charset="0"/>
              </a:rPr>
              <a:t>n</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i="1" baseline="-25000">
                <a:latin typeface="Consolas" pitchFamily="49" charset="0"/>
                <a:ea typeface="楷体" pitchFamily="49" charset="-122"/>
                <a:cs typeface="Consolas" pitchFamily="49" charset="0"/>
              </a:rPr>
              <a:t>n</a:t>
            </a:r>
            <a:r>
              <a:rPr kumimoji="1" lang="en-US" altLang="zh-CN" sz="2000" baseline="-25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a:t>
            </a:r>
            <a:r>
              <a:rPr kumimoji="1" lang="en-US" altLang="zh-CN" sz="2000">
                <a:latin typeface="+mj-ea"/>
                <a:ea typeface="+mj-ea"/>
                <a:cs typeface="Consolas" pitchFamily="49" charset="0"/>
              </a:rPr>
              <a:t>…</a:t>
            </a:r>
            <a:r>
              <a:rPr kumimoji="1" lang="zh-CN" altLang="en-US" sz="2000">
                <a:latin typeface="Consolas" pitchFamily="49" charset="0"/>
                <a:ea typeface="楷体" pitchFamily="49" charset="-122"/>
                <a:cs typeface="Consolas" pitchFamily="49" charset="0"/>
              </a:rPr>
              <a:t>，</a:t>
            </a:r>
            <a:r>
              <a:rPr kumimoji="1" lang="en-US" altLang="zh-CN" sz="2000" i="1">
                <a:latin typeface="Consolas" pitchFamily="49" charset="0"/>
                <a:ea typeface="楷体" pitchFamily="49" charset="-122"/>
                <a:cs typeface="Consolas" pitchFamily="49" charset="0"/>
              </a:rPr>
              <a:t>b</a:t>
            </a:r>
            <a:r>
              <a:rPr kumimoji="1" lang="en-US" altLang="zh-CN" sz="2000" baseline="-25000">
                <a:latin typeface="Consolas" pitchFamily="49" charset="0"/>
                <a:ea typeface="楷体" pitchFamily="49" charset="-122"/>
                <a:cs typeface="Consolas" pitchFamily="49" charset="0"/>
              </a:rPr>
              <a:t>1</a:t>
            </a:r>
            <a:r>
              <a:rPr kumimoji="1" lang="zh-CN" altLang="en-US" sz="2000">
                <a:latin typeface="Consolas" pitchFamily="49" charset="0"/>
                <a:ea typeface="楷体" pitchFamily="49" charset="-122"/>
                <a:cs typeface="Consolas" pitchFamily="49" charset="0"/>
              </a:rPr>
              <a:t>）</a:t>
            </a:r>
            <a:endParaRPr kumimoji="1" lang="en-US" altLang="zh-CN" sz="2000" dirty="0">
              <a:latin typeface="Consolas" pitchFamily="49" charset="0"/>
              <a:ea typeface="楷体" pitchFamily="49" charset="-122"/>
              <a:cs typeface="Consolas" pitchFamily="49" charset="0"/>
            </a:endParaRPr>
          </a:p>
          <a:p>
            <a:pPr algn="just">
              <a:spcBef>
                <a:spcPct val="50000"/>
              </a:spcBef>
            </a:pPr>
            <a:r>
              <a:rPr kumimoji="1" lang="zh-CN" altLang="en-US" sz="2000" dirty="0">
                <a:latin typeface="Consolas" pitchFamily="49" charset="0"/>
                <a:ea typeface="楷体" pitchFamily="49" charset="-122"/>
                <a:cs typeface="Consolas" pitchFamily="49" charset="0"/>
              </a:rPr>
              <a:t>要求</a:t>
            </a:r>
            <a:r>
              <a:rPr kumimoji="1" lang="en-US" altLang="zh-CN" sz="2000" dirty="0" err="1">
                <a:latin typeface="Consolas" pitchFamily="49" charset="0"/>
                <a:ea typeface="楷体" pitchFamily="49" charset="-122"/>
                <a:cs typeface="Consolas" pitchFamily="49" charset="0"/>
              </a:rPr>
              <a:t>L1</a:t>
            </a:r>
            <a:r>
              <a:rPr kumimoji="1" lang="zh-CN" altLang="en-US" sz="2000" dirty="0">
                <a:latin typeface="Consolas" pitchFamily="49" charset="0"/>
                <a:ea typeface="楷体" pitchFamily="49" charset="-122"/>
                <a:cs typeface="Consolas" pitchFamily="49" charset="0"/>
              </a:rPr>
              <a:t>使用</a:t>
            </a:r>
            <a:r>
              <a:rPr kumimoji="1" lang="en-US" altLang="zh-CN" sz="2000" dirty="0">
                <a:latin typeface="Consolas" pitchFamily="49" charset="0"/>
                <a:ea typeface="楷体" pitchFamily="49" charset="-122"/>
                <a:cs typeface="Consolas" pitchFamily="49" charset="0"/>
              </a:rPr>
              <a:t>L</a:t>
            </a:r>
            <a:r>
              <a:rPr kumimoji="1" lang="zh-CN" altLang="en-US" sz="2000">
                <a:latin typeface="Consolas" pitchFamily="49" charset="0"/>
                <a:ea typeface="楷体" pitchFamily="49" charset="-122"/>
                <a:cs typeface="Consolas" pitchFamily="49" charset="0"/>
              </a:rPr>
              <a:t>的头结点。</a:t>
            </a:r>
            <a:endParaRPr kumimoji="1" lang="zh-CN" altLang="en-US" sz="2000" dirty="0">
              <a:latin typeface="Consolas" pitchFamily="49" charset="0"/>
              <a:ea typeface="楷体" pitchFamily="49" charset="-122"/>
              <a:cs typeface="Consolas" pitchFamily="49" charset="0"/>
            </a:endParaRPr>
          </a:p>
        </p:txBody>
      </p:sp>
      <p:grpSp>
        <p:nvGrpSpPr>
          <p:cNvPr id="2" name="组合 64"/>
          <p:cNvGrpSpPr/>
          <p:nvPr/>
        </p:nvGrpSpPr>
        <p:grpSpPr>
          <a:xfrm>
            <a:off x="928662" y="2786058"/>
            <a:ext cx="6633892" cy="2579045"/>
            <a:chOff x="928662" y="3255008"/>
            <a:chExt cx="6633892" cy="2579045"/>
          </a:xfrm>
        </p:grpSpPr>
        <p:sp>
          <p:nvSpPr>
            <p:cNvPr id="3" name="Rectangle 32"/>
            <p:cNvSpPr>
              <a:spLocks noChangeArrowheads="1"/>
            </p:cNvSpPr>
            <p:nvPr/>
          </p:nvSpPr>
          <p:spPr bwMode="auto">
            <a:xfrm>
              <a:off x="1662137" y="3395639"/>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 name="Rectangle 33"/>
            <p:cNvSpPr>
              <a:spLocks noChangeArrowheads="1"/>
            </p:cNvSpPr>
            <p:nvPr/>
          </p:nvSpPr>
          <p:spPr bwMode="auto">
            <a:xfrm>
              <a:off x="2022499" y="3395639"/>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 name="Line 34"/>
            <p:cNvSpPr>
              <a:spLocks noChangeShapeType="1"/>
            </p:cNvSpPr>
            <p:nvPr/>
          </p:nvSpPr>
          <p:spPr bwMode="auto">
            <a:xfrm>
              <a:off x="1314474" y="3575026"/>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latin typeface="Consolas" pitchFamily="49" charset="0"/>
                  <a:ea typeface="宋体" pitchFamily="2" charset="-122"/>
                  <a:cs typeface="Consolas" pitchFamily="49" charset="0"/>
                </a:rPr>
                <a:t>L</a:t>
              </a:r>
            </a:p>
          </p:txBody>
        </p:sp>
        <p:sp>
          <p:nvSpPr>
            <p:cNvPr id="7" name="Rectangle 36"/>
            <p:cNvSpPr>
              <a:spLocks noChangeArrowheads="1"/>
            </p:cNvSpPr>
            <p:nvPr/>
          </p:nvSpPr>
          <p:spPr bwMode="auto">
            <a:xfrm>
              <a:off x="2795638"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8" name="Rectangle 37"/>
            <p:cNvSpPr>
              <a:spLocks noChangeArrowheads="1"/>
            </p:cNvSpPr>
            <p:nvPr/>
          </p:nvSpPr>
          <p:spPr bwMode="auto">
            <a:xfrm>
              <a:off x="3156001"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9" name="Freeform 38"/>
            <p:cNvSpPr>
              <a:spLocks/>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10" name="Rectangle 39"/>
            <p:cNvSpPr>
              <a:spLocks noChangeArrowheads="1"/>
            </p:cNvSpPr>
            <p:nvPr/>
          </p:nvSpPr>
          <p:spPr bwMode="auto">
            <a:xfrm>
              <a:off x="3925622"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40"/>
            <p:cNvSpPr>
              <a:spLocks noChangeArrowheads="1"/>
            </p:cNvSpPr>
            <p:nvPr/>
          </p:nvSpPr>
          <p:spPr bwMode="auto">
            <a:xfrm>
              <a:off x="4285984"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12" name="Line 41"/>
            <p:cNvSpPr>
              <a:spLocks noChangeShapeType="1"/>
            </p:cNvSpPr>
            <p:nvPr/>
          </p:nvSpPr>
          <p:spPr bwMode="auto">
            <a:xfrm>
              <a:off x="3374122" y="3575026"/>
              <a:ext cx="540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3" name="Rectangle 42"/>
            <p:cNvSpPr>
              <a:spLocks noChangeArrowheads="1"/>
            </p:cNvSpPr>
            <p:nvPr/>
          </p:nvSpPr>
          <p:spPr bwMode="auto">
            <a:xfrm>
              <a:off x="6841829" y="3395639"/>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14" name="Rectangle 43"/>
            <p:cNvSpPr>
              <a:spLocks noChangeArrowheads="1"/>
            </p:cNvSpPr>
            <p:nvPr/>
          </p:nvSpPr>
          <p:spPr bwMode="auto">
            <a:xfrm>
              <a:off x="7202191" y="3395639"/>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20" name="Freeform 49"/>
            <p:cNvSpPr>
              <a:spLocks/>
            </p:cNvSpPr>
            <p:nvPr/>
          </p:nvSpPr>
          <p:spPr bwMode="auto">
            <a:xfrm>
              <a:off x="4395522" y="3575026"/>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1" name="Text Box 50"/>
            <p:cNvSpPr txBox="1">
              <a:spLocks noChangeArrowheads="1"/>
            </p:cNvSpPr>
            <p:nvPr/>
          </p:nvSpPr>
          <p:spPr bwMode="auto">
            <a:xfrm>
              <a:off x="4954322" y="3255008"/>
              <a:ext cx="363535"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25" name="Rectangle 39"/>
            <p:cNvSpPr>
              <a:spLocks noChangeArrowheads="1"/>
            </p:cNvSpPr>
            <p:nvPr/>
          </p:nvSpPr>
          <p:spPr bwMode="auto">
            <a:xfrm>
              <a:off x="5730613" y="339089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6" name="Rectangle 40"/>
            <p:cNvSpPr>
              <a:spLocks noChangeArrowheads="1"/>
            </p:cNvSpPr>
            <p:nvPr/>
          </p:nvSpPr>
          <p:spPr bwMode="auto">
            <a:xfrm>
              <a:off x="6090975" y="339089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27" name="Line 41"/>
            <p:cNvSpPr>
              <a:spLocks noChangeShapeType="1"/>
            </p:cNvSpPr>
            <p:nvPr/>
          </p:nvSpPr>
          <p:spPr bwMode="auto">
            <a:xfrm>
              <a:off x="5382950" y="3570282"/>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15" name="Freeform 44"/>
            <p:cNvSpPr>
              <a:spLocks/>
            </p:cNvSpPr>
            <p:nvPr/>
          </p:nvSpPr>
          <p:spPr bwMode="auto">
            <a:xfrm>
              <a:off x="6367166" y="3573439"/>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28" name="下箭头 27"/>
            <p:cNvSpPr/>
            <p:nvPr/>
          </p:nvSpPr>
          <p:spPr>
            <a:xfrm>
              <a:off x="4562158" y="4071942"/>
              <a:ext cx="357190"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9" name="Rectangle 32"/>
            <p:cNvSpPr>
              <a:spLocks noChangeArrowheads="1"/>
            </p:cNvSpPr>
            <p:nvPr/>
          </p:nvSpPr>
          <p:spPr bwMode="auto">
            <a:xfrm>
              <a:off x="1627163" y="4705362"/>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30" name="Rectangle 33"/>
            <p:cNvSpPr>
              <a:spLocks noChangeArrowheads="1"/>
            </p:cNvSpPr>
            <p:nvPr/>
          </p:nvSpPr>
          <p:spPr bwMode="auto">
            <a:xfrm>
              <a:off x="1987525" y="4705362"/>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1" name="Line 34"/>
            <p:cNvSpPr>
              <a:spLocks noChangeShapeType="1"/>
            </p:cNvSpPr>
            <p:nvPr/>
          </p:nvSpPr>
          <p:spPr bwMode="auto">
            <a:xfrm>
              <a:off x="1279500" y="4884749"/>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a:latin typeface="Consolas" pitchFamily="49" charset="0"/>
                  <a:ea typeface="宋体" pitchFamily="2" charset="-122"/>
                  <a:cs typeface="Consolas" pitchFamily="49" charset="0"/>
                </a:rPr>
                <a:t>L</a:t>
              </a:r>
              <a:r>
                <a:rPr lang="en-US" altLang="zh-CN" sz="1800" baseline="-25000" dirty="0" err="1">
                  <a:latin typeface="Consolas" pitchFamily="49" charset="0"/>
                  <a:ea typeface="宋体" pitchFamily="2" charset="-122"/>
                  <a:cs typeface="Consolas" pitchFamily="49" charset="0"/>
                </a:rPr>
                <a:t>1</a:t>
              </a:r>
              <a:endParaRPr lang="en-US" altLang="zh-CN" sz="1800" baseline="-25000" dirty="0">
                <a:latin typeface="Consolas" pitchFamily="49" charset="0"/>
                <a:ea typeface="宋体" pitchFamily="2" charset="-122"/>
                <a:cs typeface="Consolas" pitchFamily="49" charset="0"/>
              </a:endParaRPr>
            </a:p>
          </p:txBody>
        </p:sp>
        <p:sp>
          <p:nvSpPr>
            <p:cNvPr id="33" name="Rectangle 36"/>
            <p:cNvSpPr>
              <a:spLocks noChangeArrowheads="1"/>
            </p:cNvSpPr>
            <p:nvPr/>
          </p:nvSpPr>
          <p:spPr bwMode="auto">
            <a:xfrm>
              <a:off x="2760664"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4" name="Rectangle 37"/>
            <p:cNvSpPr>
              <a:spLocks noChangeArrowheads="1"/>
            </p:cNvSpPr>
            <p:nvPr/>
          </p:nvSpPr>
          <p:spPr bwMode="auto">
            <a:xfrm>
              <a:off x="3121027"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5" name="Freeform 38"/>
            <p:cNvSpPr>
              <a:spLocks/>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36" name="Rectangle 39"/>
            <p:cNvSpPr>
              <a:spLocks noChangeArrowheads="1"/>
            </p:cNvSpPr>
            <p:nvPr/>
          </p:nvSpPr>
          <p:spPr bwMode="auto">
            <a:xfrm>
              <a:off x="3890648"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7" name="Rectangle 40"/>
            <p:cNvSpPr>
              <a:spLocks noChangeArrowheads="1"/>
            </p:cNvSpPr>
            <p:nvPr/>
          </p:nvSpPr>
          <p:spPr bwMode="auto">
            <a:xfrm>
              <a:off x="4251010"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38" name="Line 41"/>
            <p:cNvSpPr>
              <a:spLocks noChangeShapeType="1"/>
            </p:cNvSpPr>
            <p:nvPr/>
          </p:nvSpPr>
          <p:spPr bwMode="auto">
            <a:xfrm>
              <a:off x="3339148" y="4884749"/>
              <a:ext cx="540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39" name="Rectangle 42"/>
            <p:cNvSpPr>
              <a:spLocks noChangeArrowheads="1"/>
            </p:cNvSpPr>
            <p:nvPr/>
          </p:nvSpPr>
          <p:spPr bwMode="auto">
            <a:xfrm>
              <a:off x="6806855" y="470536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endParaRPr lang="zh-CN" altLang="zh-CN" sz="1800" i="1" baseline="-25000" dirty="0">
                <a:solidFill>
                  <a:srgbClr val="0000FF"/>
                </a:solidFill>
                <a:latin typeface="Consolas" pitchFamily="49" charset="0"/>
                <a:ea typeface="宋体" pitchFamily="2" charset="-122"/>
                <a:cs typeface="Consolas" pitchFamily="49" charset="0"/>
              </a:endParaRPr>
            </a:p>
          </p:txBody>
        </p:sp>
        <p:sp>
          <p:nvSpPr>
            <p:cNvPr id="40" name="Rectangle 43"/>
            <p:cNvSpPr>
              <a:spLocks noChangeArrowheads="1"/>
            </p:cNvSpPr>
            <p:nvPr/>
          </p:nvSpPr>
          <p:spPr bwMode="auto">
            <a:xfrm>
              <a:off x="7167217" y="470536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41" name="Freeform 49"/>
            <p:cNvSpPr>
              <a:spLocks/>
            </p:cNvSpPr>
            <p:nvPr/>
          </p:nvSpPr>
          <p:spPr bwMode="auto">
            <a:xfrm>
              <a:off x="4360548" y="4884749"/>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 name="Text Box 50"/>
            <p:cNvSpPr txBox="1">
              <a:spLocks noChangeArrowheads="1"/>
            </p:cNvSpPr>
            <p:nvPr/>
          </p:nvSpPr>
          <p:spPr bwMode="auto">
            <a:xfrm>
              <a:off x="4919348" y="4564731"/>
              <a:ext cx="398509"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43" name="Rectangle 39"/>
            <p:cNvSpPr>
              <a:spLocks noChangeArrowheads="1"/>
            </p:cNvSpPr>
            <p:nvPr/>
          </p:nvSpPr>
          <p:spPr bwMode="auto">
            <a:xfrm>
              <a:off x="5624519" y="4700618"/>
              <a:ext cx="432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itchFamily="49" charset="0"/>
                  <a:ea typeface="宋体" pitchFamily="2" charset="-122"/>
                  <a:cs typeface="Consolas" pitchFamily="49" charset="0"/>
                </a:rPr>
                <a:t>a</a:t>
              </a:r>
              <a:r>
                <a:rPr lang="en-US" altLang="zh-CN" sz="1800" i="1" baseline="-25000" dirty="0">
                  <a:solidFill>
                    <a:srgbClr val="0000FF"/>
                  </a:solidFill>
                  <a:latin typeface="Consolas" pitchFamily="49" charset="0"/>
                  <a:ea typeface="宋体" pitchFamily="2" charset="-122"/>
                  <a:cs typeface="Consolas" pitchFamily="49" charset="0"/>
                </a:rPr>
                <a:t>n</a:t>
              </a:r>
              <a:r>
                <a:rPr lang="en-US" altLang="zh-CN" sz="1800" baseline="-25000" dirty="0">
                  <a:solidFill>
                    <a:srgbClr val="0000FF"/>
                  </a:solidFill>
                  <a:latin typeface="Consolas" pitchFamily="49" charset="0"/>
                  <a:ea typeface="宋体" pitchFamily="2" charset="-122"/>
                  <a:cs typeface="Consolas" pitchFamily="49" charset="0"/>
                </a:rPr>
                <a:t>-1</a:t>
              </a:r>
            </a:p>
          </p:txBody>
        </p:sp>
        <p:sp>
          <p:nvSpPr>
            <p:cNvPr id="44" name="Rectangle 40"/>
            <p:cNvSpPr>
              <a:spLocks noChangeArrowheads="1"/>
            </p:cNvSpPr>
            <p:nvPr/>
          </p:nvSpPr>
          <p:spPr bwMode="auto">
            <a:xfrm>
              <a:off x="6056001" y="470061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5" name="Line 41"/>
            <p:cNvSpPr>
              <a:spLocks noChangeShapeType="1"/>
            </p:cNvSpPr>
            <p:nvPr/>
          </p:nvSpPr>
          <p:spPr bwMode="auto">
            <a:xfrm>
              <a:off x="5276856" y="4880005"/>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6" name="Freeform 44"/>
            <p:cNvSpPr>
              <a:spLocks/>
            </p:cNvSpPr>
            <p:nvPr/>
          </p:nvSpPr>
          <p:spPr bwMode="auto">
            <a:xfrm>
              <a:off x="6332192" y="4883162"/>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7" name="Rectangle 32"/>
            <p:cNvSpPr>
              <a:spLocks noChangeArrowheads="1"/>
            </p:cNvSpPr>
            <p:nvPr/>
          </p:nvSpPr>
          <p:spPr bwMode="auto">
            <a:xfrm>
              <a:off x="1627163" y="5467341"/>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itchFamily="49" charset="0"/>
                <a:ea typeface="宋体" pitchFamily="2" charset="-122"/>
                <a:cs typeface="Consolas" pitchFamily="49" charset="0"/>
              </a:endParaRPr>
            </a:p>
          </p:txBody>
        </p:sp>
        <p:sp>
          <p:nvSpPr>
            <p:cNvPr id="48" name="Rectangle 33"/>
            <p:cNvSpPr>
              <a:spLocks noChangeArrowheads="1"/>
            </p:cNvSpPr>
            <p:nvPr/>
          </p:nvSpPr>
          <p:spPr bwMode="auto">
            <a:xfrm>
              <a:off x="1987525" y="5467341"/>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49" name="Line 34"/>
            <p:cNvSpPr>
              <a:spLocks noChangeShapeType="1"/>
            </p:cNvSpPr>
            <p:nvPr/>
          </p:nvSpPr>
          <p:spPr bwMode="auto">
            <a:xfrm>
              <a:off x="1279500" y="5646728"/>
              <a:ext cx="360363" cy="0"/>
            </a:xfrm>
            <a:prstGeom prst="line">
              <a:avLst/>
            </a:prstGeom>
            <a:noFill/>
            <a:ln w="19050">
              <a:solidFill>
                <a:srgbClr val="7030A0"/>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a:latin typeface="Consolas" pitchFamily="49" charset="0"/>
                  <a:ea typeface="宋体" pitchFamily="2" charset="-122"/>
                  <a:cs typeface="Consolas" pitchFamily="49" charset="0"/>
                </a:rPr>
                <a:t>L</a:t>
              </a:r>
              <a:r>
                <a:rPr lang="en-US" altLang="zh-CN" sz="1800" baseline="-25000" dirty="0" err="1">
                  <a:latin typeface="Consolas" pitchFamily="49" charset="0"/>
                  <a:ea typeface="宋体" pitchFamily="2" charset="-122"/>
                  <a:cs typeface="Consolas" pitchFamily="49" charset="0"/>
                </a:rPr>
                <a:t>2</a:t>
              </a:r>
              <a:endParaRPr lang="en-US" altLang="zh-CN" sz="1800" baseline="-25000" dirty="0">
                <a:latin typeface="Consolas" pitchFamily="49" charset="0"/>
                <a:ea typeface="宋体" pitchFamily="2" charset="-122"/>
                <a:cs typeface="Consolas" pitchFamily="49" charset="0"/>
              </a:endParaRPr>
            </a:p>
          </p:txBody>
        </p:sp>
        <p:sp>
          <p:nvSpPr>
            <p:cNvPr id="51" name="Rectangle 36"/>
            <p:cNvSpPr>
              <a:spLocks noChangeArrowheads="1"/>
            </p:cNvSpPr>
            <p:nvPr/>
          </p:nvSpPr>
          <p:spPr bwMode="auto">
            <a:xfrm>
              <a:off x="2760664"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2" name="Rectangle 37"/>
            <p:cNvSpPr>
              <a:spLocks noChangeArrowheads="1"/>
            </p:cNvSpPr>
            <p:nvPr/>
          </p:nvSpPr>
          <p:spPr bwMode="auto">
            <a:xfrm>
              <a:off x="3121027"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3" name="Freeform 38"/>
            <p:cNvSpPr>
              <a:spLocks/>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54" name="Rectangle 39"/>
            <p:cNvSpPr>
              <a:spLocks noChangeArrowheads="1"/>
            </p:cNvSpPr>
            <p:nvPr/>
          </p:nvSpPr>
          <p:spPr bwMode="auto">
            <a:xfrm>
              <a:off x="3809368" y="5467341"/>
              <a:ext cx="432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i="1" baseline="-25000" dirty="0" err="1">
                  <a:solidFill>
                    <a:srgbClr val="0000FF"/>
                  </a:solidFill>
                  <a:latin typeface="Consolas" pitchFamily="49" charset="0"/>
                  <a:ea typeface="宋体" pitchFamily="2" charset="-122"/>
                  <a:cs typeface="Consolas" pitchFamily="49" charset="0"/>
                </a:rPr>
                <a:t>n</a:t>
              </a:r>
              <a:r>
                <a:rPr lang="en-US" altLang="zh-CN" sz="1800" baseline="-25000" dirty="0">
                  <a:solidFill>
                    <a:srgbClr val="0000FF"/>
                  </a:solidFill>
                  <a:latin typeface="Consolas" pitchFamily="49" charset="0"/>
                  <a:ea typeface="宋体" pitchFamily="2" charset="-122"/>
                  <a:cs typeface="Consolas" pitchFamily="49" charset="0"/>
                </a:rPr>
                <a:t>-1</a:t>
              </a:r>
            </a:p>
          </p:txBody>
        </p:sp>
        <p:sp>
          <p:nvSpPr>
            <p:cNvPr id="55" name="Rectangle 40"/>
            <p:cNvSpPr>
              <a:spLocks noChangeArrowheads="1"/>
            </p:cNvSpPr>
            <p:nvPr/>
          </p:nvSpPr>
          <p:spPr bwMode="auto">
            <a:xfrm>
              <a:off x="4251010"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56" name="Line 41"/>
            <p:cNvSpPr>
              <a:spLocks noChangeShapeType="1"/>
            </p:cNvSpPr>
            <p:nvPr/>
          </p:nvSpPr>
          <p:spPr bwMode="auto">
            <a:xfrm>
              <a:off x="3339148" y="5646728"/>
              <a:ext cx="468000"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57" name="Rectangle 42"/>
            <p:cNvSpPr>
              <a:spLocks noChangeArrowheads="1"/>
            </p:cNvSpPr>
            <p:nvPr/>
          </p:nvSpPr>
          <p:spPr bwMode="auto">
            <a:xfrm>
              <a:off x="6806855" y="546734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3"/>
            <p:cNvSpPr>
              <a:spLocks noChangeArrowheads="1"/>
            </p:cNvSpPr>
            <p:nvPr/>
          </p:nvSpPr>
          <p:spPr bwMode="auto">
            <a:xfrm>
              <a:off x="7167217" y="546734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ea typeface="宋体" pitchFamily="2" charset="-122"/>
                  <a:cs typeface="Consolas" pitchFamily="49" charset="0"/>
                </a:rPr>
                <a:t>∧</a:t>
              </a:r>
            </a:p>
          </p:txBody>
        </p:sp>
        <p:sp>
          <p:nvSpPr>
            <p:cNvPr id="59" name="Freeform 49"/>
            <p:cNvSpPr>
              <a:spLocks/>
            </p:cNvSpPr>
            <p:nvPr/>
          </p:nvSpPr>
          <p:spPr bwMode="auto">
            <a:xfrm>
              <a:off x="4360548" y="5646728"/>
              <a:ext cx="487362"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60" name="Text Box 50"/>
            <p:cNvSpPr txBox="1">
              <a:spLocks noChangeArrowheads="1"/>
            </p:cNvSpPr>
            <p:nvPr/>
          </p:nvSpPr>
          <p:spPr bwMode="auto">
            <a:xfrm>
              <a:off x="4919348" y="5316550"/>
              <a:ext cx="398509" cy="461665"/>
            </a:xfrm>
            <a:prstGeom prst="rect">
              <a:avLst/>
            </a:prstGeom>
            <a:noFill/>
            <a:ln w="9525">
              <a:noFill/>
              <a:miter lim="800000"/>
              <a:headEnd/>
              <a:tailEnd/>
            </a:ln>
            <a:effectLst/>
          </p:spPr>
          <p:txBody>
            <a:bodyPr wrap="square">
              <a:spAutoFit/>
            </a:bodyPr>
            <a:lstStyle/>
            <a:p>
              <a:pPr algn="l">
                <a:spcBef>
                  <a:spcPct val="50000"/>
                </a:spcBef>
              </a:pPr>
              <a:r>
                <a:rPr lang="en-US" altLang="zh-CN" b="0" dirty="0">
                  <a:latin typeface="Consolas" pitchFamily="49" charset="0"/>
                  <a:ea typeface="宋体" pitchFamily="2" charset="-122"/>
                  <a:cs typeface="Consolas" pitchFamily="49" charset="0"/>
                </a:rPr>
                <a:t>…</a:t>
              </a:r>
            </a:p>
          </p:txBody>
        </p:sp>
        <p:sp>
          <p:nvSpPr>
            <p:cNvPr id="61" name="Rectangle 39"/>
            <p:cNvSpPr>
              <a:spLocks noChangeArrowheads="1"/>
            </p:cNvSpPr>
            <p:nvPr/>
          </p:nvSpPr>
          <p:spPr bwMode="auto">
            <a:xfrm>
              <a:off x="5695639" y="546259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62" name="Rectangle 40"/>
            <p:cNvSpPr>
              <a:spLocks noChangeArrowheads="1"/>
            </p:cNvSpPr>
            <p:nvPr/>
          </p:nvSpPr>
          <p:spPr bwMode="auto">
            <a:xfrm>
              <a:off x="6056001" y="546259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itchFamily="49" charset="0"/>
                <a:ea typeface="宋体" pitchFamily="2" charset="-122"/>
                <a:cs typeface="Consolas" pitchFamily="49" charset="0"/>
              </a:endParaRPr>
            </a:p>
          </p:txBody>
        </p:sp>
        <p:sp>
          <p:nvSpPr>
            <p:cNvPr id="63" name="Line 41"/>
            <p:cNvSpPr>
              <a:spLocks noChangeShapeType="1"/>
            </p:cNvSpPr>
            <p:nvPr/>
          </p:nvSpPr>
          <p:spPr bwMode="auto">
            <a:xfrm>
              <a:off x="5347976" y="5641984"/>
              <a:ext cx="360363" cy="0"/>
            </a:xfrm>
            <a:prstGeom prst="line">
              <a:avLst/>
            </a:prstGeom>
            <a:noFill/>
            <a:ln w="19050">
              <a:solidFill>
                <a:schemeClr val="tx1"/>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64" name="Freeform 44"/>
            <p:cNvSpPr>
              <a:spLocks/>
            </p:cNvSpPr>
            <p:nvPr/>
          </p:nvSpPr>
          <p:spPr bwMode="auto">
            <a:xfrm>
              <a:off x="6332192" y="5645141"/>
              <a:ext cx="487363" cy="3175"/>
            </a:xfrm>
            <a:custGeom>
              <a:avLst/>
              <a:gdLst/>
              <a:ahLst/>
              <a:cxnLst>
                <a:cxn ang="0">
                  <a:pos x="0" y="0"/>
                </a:cxn>
                <a:cxn ang="0">
                  <a:pos x="307" y="2"/>
                </a:cxn>
              </a:cxnLst>
              <a:rect l="0" t="0" r="r" b="b"/>
              <a:pathLst>
                <a:path w="307" h="2">
                  <a:moveTo>
                    <a:pt x="0" y="0"/>
                  </a:moveTo>
                  <a:lnTo>
                    <a:pt x="307" y="2"/>
                  </a:lnTo>
                </a:path>
              </a:pathLst>
            </a:custGeom>
            <a:noFill/>
            <a:ln w="19050" cap="flat" cmpd="sng">
              <a:solidFill>
                <a:schemeClr val="tx1"/>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5048</TotalTime>
  <Words>10307</Words>
  <Application>Microsoft Office PowerPoint</Application>
  <PresentationFormat>如螢幕大小 (4:3)</PresentationFormat>
  <Paragraphs>1291</Paragraphs>
  <Slides>108</Slides>
  <Notes>24</Notes>
  <HiddenSlides>1</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108</vt:i4>
      </vt:variant>
    </vt:vector>
  </HeadingPairs>
  <TitlesOfParts>
    <vt:vector size="122" baseType="lpstr">
      <vt:lpstr>Arial Unicode MS</vt:lpstr>
      <vt:lpstr>仿宋</vt:lpstr>
      <vt:lpstr>楷体</vt:lpstr>
      <vt:lpstr>微软雅黑</vt:lpstr>
      <vt:lpstr>宋体</vt:lpstr>
      <vt:lpstr>Söhne</vt:lpstr>
      <vt:lpstr>华文中宋</vt:lpstr>
      <vt:lpstr>Arial</vt:lpstr>
      <vt:lpstr>Calibri</vt:lpstr>
      <vt:lpstr>Consolas</vt:lpstr>
      <vt:lpstr>Times New Roman</vt:lpstr>
      <vt:lpstr>Wingdings</vt:lpstr>
      <vt:lpstr>Office 主题</vt:lpstr>
      <vt:lpstr>Equation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krystalsun</cp:lastModifiedBy>
  <cp:revision>905</cp:revision>
  <dcterms:created xsi:type="dcterms:W3CDTF">2004-04-02T09:54:37Z</dcterms:created>
  <dcterms:modified xsi:type="dcterms:W3CDTF">2024-09-03T00:27:20Z</dcterms:modified>
</cp:coreProperties>
</file>