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0000"/>
    <a:srgbClr val="00CC00"/>
    <a:srgbClr val="9900FF"/>
    <a:srgbClr val="0A0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E68-AE7B-4074-8BED-5E7FC66C4757}" type="datetimeFigureOut">
              <a:rPr lang="zh-CN" altLang="en-US" smtClean="0"/>
              <a:pPr/>
              <a:t>2024/10/14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64ECB-C0B2-419C-A265-EE7B55FD39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25F7D-0DA1-4C62-9E70-7AFDA7092A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若广义表不空，则可分解成表头和表尾；反之，一对确定的表头和表尾可惟一地确定一个广义表。头尾表示法就是根据这一性质设计而成的一种存储方法。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FF6600"/>
                </a:solidFill>
                <a:effectLst/>
                <a:latin typeface="PingFang SC"/>
              </a:rPr>
              <a:t>由于广义表中的数据元素既可能是列表也可能是单元素，相应地在头尾表示法中结点的结构形式有两种：一种是表结点，用以表示列表；另一种是元素结点，用以表示单元素。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在表结点中应该包括一个指向表头的指针和指向表尾的指针；而在元素结点中应该包括所表示单元素的元素值。为了区分这两类结点，在结点中还要设置一个标志域，</a:t>
            </a:r>
            <a:r>
              <a:rPr lang="zh-CN" altLang="en-US" b="0" i="0" dirty="0">
                <a:solidFill>
                  <a:srgbClr val="FF6600"/>
                </a:solidFill>
                <a:effectLst/>
                <a:latin typeface="PingFang SC"/>
              </a:rPr>
              <a:t>如果标志为</a:t>
            </a:r>
            <a:r>
              <a:rPr lang="en-US" altLang="zh-CN" b="0" i="0" dirty="0">
                <a:solidFill>
                  <a:srgbClr val="FF66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FF6600"/>
                </a:solidFill>
                <a:effectLst/>
                <a:latin typeface="PingFang SC"/>
              </a:rPr>
              <a:t>，则表示该结点为表结点；如果标志为</a:t>
            </a:r>
            <a:r>
              <a:rPr lang="en-US" altLang="zh-CN" b="0" i="0" dirty="0">
                <a:solidFill>
                  <a:srgbClr val="FF6600"/>
                </a:solidFill>
                <a:effectLst/>
                <a:latin typeface="PingFang SC"/>
              </a:rPr>
              <a:t>0</a:t>
            </a:r>
            <a:r>
              <a:rPr lang="zh-CN" altLang="en-US" b="0" i="0" dirty="0">
                <a:solidFill>
                  <a:srgbClr val="FF6600"/>
                </a:solidFill>
                <a:effectLst/>
                <a:latin typeface="PingFang SC"/>
              </a:rPr>
              <a:t>，则表示该结点为元素结点。</a:t>
            </a:r>
            <a:endParaRPr lang="en-US" altLang="zh-CN" b="0" i="0" dirty="0">
              <a:solidFill>
                <a:srgbClr val="FF6600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广义表的另一种表示法称为孩子兄弟表示法。在孩子兄弟表示法中，也有两种结点形式：一种是有孩子结点，用以表示列表；另一种是无孩子结点，用以表示单元素。</a:t>
            </a:r>
            <a:r>
              <a:rPr lang="zh-CN" altLang="en-US" b="0" i="0" dirty="0">
                <a:solidFill>
                  <a:srgbClr val="FF6600"/>
                </a:solidFill>
                <a:effectLst/>
                <a:latin typeface="PingFang SC"/>
              </a:rPr>
              <a:t>在有孩子结点中包括一个指向第一个孩子（长子）的指针和一个指向兄弟的指针；而在无孩子结点中包括一个指向兄弟的指针和该元素的元素值。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为了能区分这两类结点，在结点中还要设置一个标志域。</a:t>
            </a:r>
            <a:r>
              <a:rPr lang="zh-CN" altLang="en-US" b="0" i="0" dirty="0">
                <a:solidFill>
                  <a:srgbClr val="FF6600"/>
                </a:solidFill>
                <a:effectLst/>
                <a:latin typeface="PingFang SC"/>
              </a:rPr>
              <a:t>如果标志为</a:t>
            </a:r>
            <a:r>
              <a:rPr lang="en-US" altLang="zh-CN" b="0" i="0" dirty="0">
                <a:solidFill>
                  <a:srgbClr val="FF6600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FF6600"/>
                </a:solidFill>
                <a:effectLst/>
                <a:latin typeface="PingFang SC"/>
              </a:rPr>
              <a:t>，则表示该结点为有孩子结点；如果标志为</a:t>
            </a:r>
            <a:r>
              <a:rPr lang="en-US" altLang="zh-CN" b="0" i="0" dirty="0">
                <a:solidFill>
                  <a:srgbClr val="FF6600"/>
                </a:solidFill>
                <a:effectLst/>
                <a:latin typeface="PingFang SC"/>
              </a:rPr>
              <a:t>0</a:t>
            </a:r>
            <a:r>
              <a:rPr lang="zh-CN" altLang="en-US" b="0" i="0" dirty="0">
                <a:solidFill>
                  <a:srgbClr val="FF6600"/>
                </a:solidFill>
                <a:effectLst/>
                <a:latin typeface="PingFang SC"/>
              </a:rPr>
              <a:t>，则表示该结点为无孩子结点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25F7D-0DA1-4C62-9E70-7AFDA7092A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25F7D-0DA1-4C62-9E70-7AFDA7092A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B959BAE-FEC3-4F92-8031-993DEB8AE092}" type="slidenum">
              <a:rPr lang="en-US" altLang="zh-CN" smtClean="0"/>
              <a:pPr/>
              <a:t>‹#›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EAAA-50F3-496A-85BD-A6F45D960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28596" y="2285992"/>
            <a:ext cx="835824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20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         广义表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是线性表的推广，是有限个元素的序列，其逻辑结构采用括号表示法表示如下：</a:t>
            </a:r>
          </a:p>
        </p:txBody>
      </p:sp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714348" y="1342626"/>
            <a:ext cx="3286148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6.3.1 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广义表的定义</a:t>
            </a:r>
            <a:endParaRPr lang="zh-CN" altLang="en-US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3357562"/>
            <a:ext cx="3857652" cy="453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GL=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910" y="4109052"/>
            <a:ext cx="7929618" cy="21374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时称为空表。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为广义表的第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个元素。如果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</a:t>
            </a:r>
            <a:r>
              <a: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原子类型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，称之为广义表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的原子。</a:t>
            </a:r>
            <a:endParaRPr kumimoji="1"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又是一个广义表，称之为广义表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子表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43174" y="357166"/>
            <a:ext cx="324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6.3 </a:t>
            </a:r>
            <a:r>
              <a:rPr lang="zh-CN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广义表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1643042" y="2928934"/>
            <a:ext cx="2357454" cy="1285884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286248" y="1714488"/>
            <a:ext cx="2357454" cy="12858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71670" y="2071677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43108" y="3429000"/>
          <a:ext cx="121444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43042" y="1357297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广义表的表结点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20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7" name="直接箭头连接符 26"/>
          <p:cNvCxnSpPr>
            <a:cxnSpLocks/>
          </p:cNvCxnSpPr>
          <p:nvPr/>
        </p:nvCxnSpPr>
        <p:spPr>
          <a:xfrm>
            <a:off x="2714612" y="1628800"/>
            <a:ext cx="0" cy="4428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43504" y="107154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的兄弟：</a:t>
            </a:r>
            <a:r>
              <a:rPr lang="en-US" altLang="zh-CN" sz="20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g-&gt;link</a:t>
            </a:r>
            <a:endParaRPr lang="zh-CN" altLang="en-US" sz="2000">
              <a:solidFill>
                <a:srgbClr val="99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85852" y="435769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的元素：</a:t>
            </a:r>
            <a:r>
              <a:rPr lang="en-US" altLang="zh-CN" sz="20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g-&gt;val.sublist</a:t>
            </a:r>
            <a:endParaRPr lang="zh-CN" altLang="en-US" sz="2000">
              <a:solidFill>
                <a:srgbClr val="99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596" y="57148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解法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667579" y="2055912"/>
          <a:ext cx="1428759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i="0">
                        <a:solidFill>
                          <a:srgbClr val="99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3357554" y="2278600"/>
            <a:ext cx="1285884" cy="1576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2214546" y="28574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10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071678"/>
            <a:ext cx="814393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兄弟的处理与整个广义表的处理是相似的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；对于</a:t>
            </a:r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华文中宋" pitchFamily="2" charset="-122"/>
                <a:cs typeface="Consolas" pitchFamily="49" charset="0"/>
              </a:rPr>
              <a:t>子表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结点，</a:t>
            </a:r>
            <a:r>
              <a:rPr lang="zh-CN" altLang="en-US" sz="2000" dirty="0">
                <a:highlight>
                  <a:srgbClr val="FFFF00"/>
                </a:highlight>
                <a:latin typeface="Consolas" pitchFamily="49" charset="0"/>
                <a:ea typeface="华文中宋" pitchFamily="2" charset="-122"/>
                <a:cs typeface="Consolas" pitchFamily="49" charset="0"/>
              </a:rPr>
              <a:t>其元素的处理与整个广义表的处理是相似的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。从这个角度出发设计求解广义表递归算法的一般格式如下：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3286124"/>
            <a:ext cx="7572428" cy="3095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*g)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//g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为广义表结点指针</a:t>
            </a: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(g!=NULL)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if (g-&gt;tag==1)			</a:t>
            </a:r>
            <a:r>
              <a:rPr 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val.sublist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递归处理其元素</a:t>
            </a: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为原子时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en-US" sz="1800" dirty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原子处理语句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实现原子操作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 	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fun2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(g-&gt;link);			</a:t>
            </a:r>
            <a:r>
              <a:rPr 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递归处理其兄弟</a:t>
            </a: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33126" y="642918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1490" y="14285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广义表的表结点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6200000" flipH="1">
            <a:off x="2918878" y="428604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47572" y="857232"/>
            <a:ext cx="57150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3097473" y="103582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29124" y="542438"/>
            <a:ext cx="857256" cy="64294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857488" y="1234518"/>
            <a:ext cx="857256" cy="64294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11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14348" y="2285992"/>
            <a:ext cx="7643866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在广义表中，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同一层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次的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每个结点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是通过</a:t>
            </a:r>
            <a:r>
              <a:rPr kumimoji="1" lang="en-US" altLang="zh-CN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link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域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链接起来的，所以可把它看做是由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link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域链接起来的单链表。这样，求广义表的长度就是求单链表的长度。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290" y="681318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广义表基本算法设计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428596" y="500042"/>
            <a:ext cx="807401" cy="785817"/>
            <a:chOff x="535940" y="314960"/>
            <a:chExt cx="1021715" cy="1021715"/>
          </a:xfrm>
        </p:grpSpPr>
        <p:grpSp>
          <p:nvGrpSpPr>
            <p:cNvPr id="5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7224" y="1571612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）求广义表的长度</a:t>
            </a:r>
          </a:p>
        </p:txBody>
      </p:sp>
      <p:grpSp>
        <p:nvGrpSpPr>
          <p:cNvPr id="6" name="组合 43"/>
          <p:cNvGrpSpPr/>
          <p:nvPr/>
        </p:nvGrpSpPr>
        <p:grpSpPr>
          <a:xfrm>
            <a:off x="1500166" y="3916924"/>
            <a:ext cx="6215106" cy="1762896"/>
            <a:chOff x="1500166" y="3916924"/>
            <a:chExt cx="6215106" cy="1762896"/>
          </a:xfrm>
        </p:grpSpPr>
        <p:cxnSp>
          <p:nvCxnSpPr>
            <p:cNvPr id="16" name="直接箭头连接符 15"/>
            <p:cNvCxnSpPr/>
            <p:nvPr/>
          </p:nvCxnSpPr>
          <p:spPr>
            <a:xfrm rot="16200000" flipH="1">
              <a:off x="1714480" y="4195714"/>
              <a:ext cx="285752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28860" y="484561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0496" y="481785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0166" y="391692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endParaRPr lang="zh-CN" altLang="en-US" sz="1800" i="1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6512" y="485776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6072198" y="5514990"/>
              <a:ext cx="396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72132" y="5214950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ea typeface="楷体" pitchFamily="49" charset="-122"/>
                  <a:cs typeface="Times New Roman" pitchFamily="18" charset="0"/>
                </a:rPr>
                <a:t>…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1" name="组合 30"/>
            <p:cNvGrpSpPr/>
            <p:nvPr/>
          </p:nvGrpSpPr>
          <p:grpSpPr>
            <a:xfrm>
              <a:off x="1841319" y="4429132"/>
              <a:ext cx="1016169" cy="321994"/>
              <a:chOff x="2627137" y="3535634"/>
              <a:chExt cx="1016169" cy="32199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627137" y="353563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045559" y="353563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344433" y="353563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2" name="组合 34"/>
            <p:cNvGrpSpPr/>
            <p:nvPr/>
          </p:nvGrpSpPr>
          <p:grpSpPr>
            <a:xfrm>
              <a:off x="2714612" y="5321584"/>
              <a:ext cx="1016169" cy="321994"/>
              <a:chOff x="2714612" y="5321584"/>
              <a:chExt cx="1016169" cy="32199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组合 35"/>
            <p:cNvGrpSpPr/>
            <p:nvPr/>
          </p:nvGrpSpPr>
          <p:grpSpPr>
            <a:xfrm>
              <a:off x="6484788" y="5326294"/>
              <a:ext cx="1016169" cy="321994"/>
              <a:chOff x="2714612" y="5321584"/>
              <a:chExt cx="1016169" cy="321994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4" name="组合 39"/>
            <p:cNvGrpSpPr/>
            <p:nvPr/>
          </p:nvGrpSpPr>
          <p:grpSpPr>
            <a:xfrm>
              <a:off x="4214810" y="5357826"/>
              <a:ext cx="1016169" cy="321994"/>
              <a:chOff x="2714612" y="5321584"/>
              <a:chExt cx="1016169" cy="32199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" name="任意多边形 14"/>
            <p:cNvSpPr/>
            <p:nvPr/>
          </p:nvSpPr>
          <p:spPr>
            <a:xfrm>
              <a:off x="2349379" y="4655588"/>
              <a:ext cx="365234" cy="819807"/>
            </a:xfrm>
            <a:custGeom>
              <a:avLst/>
              <a:gdLst>
                <a:gd name="connsiteX0" fmla="*/ 65689 w 365234"/>
                <a:gd name="connsiteY0" fmla="*/ 0 h 819807"/>
                <a:gd name="connsiteX1" fmla="*/ 49924 w 365234"/>
                <a:gd name="connsiteY1" fmla="*/ 630621 h 819807"/>
                <a:gd name="connsiteX2" fmla="*/ 365234 w 365234"/>
                <a:gd name="connsiteY2" fmla="*/ 819807 h 81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234" h="819807">
                  <a:moveTo>
                    <a:pt x="65689" y="0"/>
                  </a:moveTo>
                  <a:cubicBezTo>
                    <a:pt x="32844" y="246993"/>
                    <a:pt x="0" y="493987"/>
                    <a:pt x="49924" y="630621"/>
                  </a:cubicBezTo>
                  <a:cubicBezTo>
                    <a:pt x="99848" y="767256"/>
                    <a:pt x="232541" y="793531"/>
                    <a:pt x="365234" y="819807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581916" y="5510750"/>
              <a:ext cx="612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5143504" y="5514990"/>
              <a:ext cx="396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42918"/>
            <a:ext cx="7500990" cy="4247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tIns="252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GLLength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*g)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求广义表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n=0;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累计元素个数，初始值为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*g1;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g1=g-&gt;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val.sublist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//g1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指向广义表的第一个元素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(g1!=NULL)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扫描所有元素结点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n++;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元素个数增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g1=g1-&gt;link;</a:t>
            </a:r>
            <a:endParaRPr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n;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返回元素个数</a:t>
            </a:r>
          </a:p>
          <a:p>
            <a:pPr algn="l">
              <a:lnSpc>
                <a:spcPts val="3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28596" y="870468"/>
            <a:ext cx="8153400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对于带头结点的广义表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广义表深度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的递归定义是它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等于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子表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中表的</a:t>
            </a:r>
            <a:r>
              <a:rPr kumimoji="1" lang="zh-CN" altLang="en-US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最大深度加</a:t>
            </a:r>
            <a:r>
              <a:rPr kumimoji="1" lang="en-US" altLang="zh-CN" sz="2000" dirty="0"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。若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为原子，其深度为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4714884"/>
            <a:ext cx="5500726" cy="1488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(g)=0 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为原子</a:t>
            </a:r>
          </a:p>
          <a:p>
            <a:pPr algn="l">
              <a:lnSpc>
                <a:spcPct val="15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(g)=1 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为空表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(g)=MAX{f(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)}+1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35716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）求广义表的深度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1071538" y="1928802"/>
            <a:ext cx="6215106" cy="1762896"/>
            <a:chOff x="1500166" y="3916924"/>
            <a:chExt cx="6215106" cy="1762896"/>
          </a:xfrm>
        </p:grpSpPr>
        <p:cxnSp>
          <p:nvCxnSpPr>
            <p:cNvPr id="8" name="直接箭头连接符 7"/>
            <p:cNvCxnSpPr/>
            <p:nvPr/>
          </p:nvCxnSpPr>
          <p:spPr>
            <a:xfrm rot="16200000" flipH="1">
              <a:off x="1714480" y="4195714"/>
              <a:ext cx="285752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28860" y="484561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00496" y="481785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0166" y="391692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endParaRPr lang="zh-CN" altLang="en-US" sz="1800" i="1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485776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6072198" y="5514990"/>
              <a:ext cx="396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72132" y="5214950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ea typeface="楷体" pitchFamily="49" charset="-122"/>
                  <a:cs typeface="Times New Roman" pitchFamily="18" charset="0"/>
                </a:rPr>
                <a:t>…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5" name="组合 30"/>
            <p:cNvGrpSpPr/>
            <p:nvPr/>
          </p:nvGrpSpPr>
          <p:grpSpPr>
            <a:xfrm>
              <a:off x="1841319" y="4429132"/>
              <a:ext cx="1016169" cy="321994"/>
              <a:chOff x="2627137" y="3535634"/>
              <a:chExt cx="1016169" cy="32199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27137" y="353563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45559" y="353563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344433" y="353563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7" name="组合 34"/>
            <p:cNvGrpSpPr/>
            <p:nvPr/>
          </p:nvGrpSpPr>
          <p:grpSpPr>
            <a:xfrm>
              <a:off x="2714612" y="5321584"/>
              <a:ext cx="1016169" cy="321994"/>
              <a:chOff x="2714612" y="5321584"/>
              <a:chExt cx="1016169" cy="32199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5" name="组合 35"/>
            <p:cNvGrpSpPr/>
            <p:nvPr/>
          </p:nvGrpSpPr>
          <p:grpSpPr>
            <a:xfrm>
              <a:off x="6484788" y="5326294"/>
              <a:ext cx="1016169" cy="321994"/>
              <a:chOff x="2714612" y="5321584"/>
              <a:chExt cx="1016169" cy="32199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grpSp>
          <p:nvGrpSpPr>
            <p:cNvPr id="16" name="组合 39"/>
            <p:cNvGrpSpPr/>
            <p:nvPr/>
          </p:nvGrpSpPr>
          <p:grpSpPr>
            <a:xfrm>
              <a:off x="4214810" y="5357826"/>
              <a:ext cx="1016169" cy="321994"/>
              <a:chOff x="2714612" y="5321584"/>
              <a:chExt cx="1016169" cy="32199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14612" y="5321584"/>
                <a:ext cx="41842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133034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*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431908" y="5321584"/>
                <a:ext cx="298873" cy="32199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>
              <a:off x="2349379" y="4655588"/>
              <a:ext cx="365234" cy="819807"/>
            </a:xfrm>
            <a:custGeom>
              <a:avLst/>
              <a:gdLst>
                <a:gd name="connsiteX0" fmla="*/ 65689 w 365234"/>
                <a:gd name="connsiteY0" fmla="*/ 0 h 819807"/>
                <a:gd name="connsiteX1" fmla="*/ 49924 w 365234"/>
                <a:gd name="connsiteY1" fmla="*/ 630621 h 819807"/>
                <a:gd name="connsiteX2" fmla="*/ 365234 w 365234"/>
                <a:gd name="connsiteY2" fmla="*/ 819807 h 81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234" h="819807">
                  <a:moveTo>
                    <a:pt x="65689" y="0"/>
                  </a:moveTo>
                  <a:cubicBezTo>
                    <a:pt x="32844" y="246993"/>
                    <a:pt x="0" y="493987"/>
                    <a:pt x="49924" y="630621"/>
                  </a:cubicBezTo>
                  <a:cubicBezTo>
                    <a:pt x="99848" y="767256"/>
                    <a:pt x="232541" y="793531"/>
                    <a:pt x="365234" y="819807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3581916" y="5510750"/>
              <a:ext cx="612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143504" y="5514990"/>
              <a:ext cx="396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000100" y="4143380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求广义表深度的递归模型</a:t>
            </a:r>
            <a:r>
              <a:rPr kumimoji="1"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643998" cy="499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GLDepth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*g)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求广义表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的深度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*g1;  int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dep;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g-&gt;tag==0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 0;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为原子时返回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g1=g-&gt;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val.sublist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//g1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指向第一个元素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(g1==NULL) return 1;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为空表时返回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(g1!=NULL)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遍历表中的每一个元素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(g1-&gt;tag==1)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元素为子表的情况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dep=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GLDepth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(g1);		</a:t>
            </a:r>
            <a:r>
              <a:rPr 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递归调用求出子表的深度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(dep&gt;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为同层子表深度的最大值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maxd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=dep;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g1=g1-&gt;link;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指向下一个元素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return(maxd+1);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返回表的深度</a:t>
            </a:r>
          </a:p>
          <a:p>
            <a:pPr algn="l">
              <a:lnSpc>
                <a:spcPts val="25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00042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输出广义表</a:t>
            </a:r>
            <a:endParaRPr kumimoji="1"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071546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输出广义表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643050"/>
            <a:ext cx="7429552" cy="393954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，先输出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，当有兄弟时再输出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兄弟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孩子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的过程是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800100" lvl="1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如果该元素为原子，则直接输出原子值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800100" lvl="1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若为子表，输出‘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800100" lvl="1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如果为空表则输出‘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800100" lvl="1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如果为非空子表则递归调用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val.sublist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以输出子表，再输出‘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’。</a:t>
            </a:r>
            <a:endParaRPr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兄弟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的过程是：输出‘，’，递归调用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-&gt;link)</a:t>
            </a:r>
            <a:r>
              <a:rPr lang="zh-CN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以输出兄弟。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6" y="619105"/>
            <a:ext cx="6143668" cy="5894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DispGL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*g)</a:t>
            </a:r>
            <a:endParaRPr lang="zh-CN" altLang="zh-CN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(g!=NULL)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不为空</a:t>
            </a: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(g-&gt;tag==0)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原子时</a:t>
            </a: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("%c", 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val.data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子表时</a:t>
            </a: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("(");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val.sublist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==NULL)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空表</a:t>
            </a: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("#");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非空表</a:t>
            </a: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DispGL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val.sublist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(")");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(g-&gt;link!=NULL)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(",");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DispGL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(g-&gt;link);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输出兄弟</a:t>
            </a: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21429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输出广义表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的算法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6228428" y="2285996"/>
            <a:ext cx="2772728" cy="1927718"/>
            <a:chOff x="1857356" y="4559866"/>
            <a:chExt cx="3313748" cy="2138433"/>
          </a:xfrm>
        </p:grpSpPr>
        <p:sp>
          <p:nvSpPr>
            <p:cNvPr id="6" name="矩形 5"/>
            <p:cNvSpPr/>
            <p:nvPr/>
          </p:nvSpPr>
          <p:spPr>
            <a:xfrm>
              <a:off x="1970088" y="5072074"/>
              <a:ext cx="500066" cy="35719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70154" y="5072074"/>
              <a:ext cx="357190" cy="35719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27344" y="5072074"/>
              <a:ext cx="357190" cy="35719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H="1">
              <a:off x="2071670" y="4857760"/>
              <a:ext cx="285752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57356" y="455986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endParaRPr lang="zh-CN" altLang="en-US" sz="1800" i="1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454982" y="4886637"/>
              <a:ext cx="716122" cy="72450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2971812" y="5250668"/>
              <a:ext cx="146283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14064" y="4876852"/>
              <a:ext cx="1217931" cy="37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g-&gt;link</a:t>
              </a:r>
              <a:endParaRPr lang="zh-CN" altLang="en-US" sz="16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08259" y="6007347"/>
              <a:ext cx="714787" cy="690952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329222" y="5619642"/>
              <a:ext cx="648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14613" y="5500701"/>
              <a:ext cx="2387075" cy="37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g-&gt;val.sublist</a:t>
              </a:r>
              <a:endParaRPr lang="zh-CN" altLang="en-US" sz="160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928662" y="2500306"/>
            <a:ext cx="5703250" cy="1928826"/>
            <a:chOff x="928662" y="2500306"/>
            <a:chExt cx="5703250" cy="1928826"/>
          </a:xfrm>
        </p:grpSpPr>
        <p:sp>
          <p:nvSpPr>
            <p:cNvPr id="17" name="矩形 16"/>
            <p:cNvSpPr/>
            <p:nvPr/>
          </p:nvSpPr>
          <p:spPr>
            <a:xfrm>
              <a:off x="928662" y="2500306"/>
              <a:ext cx="3786214" cy="1928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4702629" y="3233894"/>
              <a:ext cx="1929283" cy="483996"/>
            </a:xfrm>
            <a:custGeom>
              <a:avLst/>
              <a:gdLst>
                <a:gd name="connsiteX0" fmla="*/ 0 w 1929283"/>
                <a:gd name="connsiteY0" fmla="*/ 112207 h 483996"/>
                <a:gd name="connsiteX1" fmla="*/ 1065125 w 1929283"/>
                <a:gd name="connsiteY1" fmla="*/ 61965 h 483996"/>
                <a:gd name="connsiteX2" fmla="*/ 1929283 w 1929283"/>
                <a:gd name="connsiteY2" fmla="*/ 483996 h 48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9283" h="483996">
                  <a:moveTo>
                    <a:pt x="0" y="112207"/>
                  </a:moveTo>
                  <a:cubicBezTo>
                    <a:pt x="371789" y="56103"/>
                    <a:pt x="743578" y="0"/>
                    <a:pt x="1065125" y="61965"/>
                  </a:cubicBezTo>
                  <a:cubicBezTo>
                    <a:pt x="1386672" y="123930"/>
                    <a:pt x="1657977" y="303963"/>
                    <a:pt x="1929283" y="483996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928662" y="3214685"/>
            <a:ext cx="7980352" cy="2582919"/>
            <a:chOff x="928662" y="3214685"/>
            <a:chExt cx="7980352" cy="2582919"/>
          </a:xfrm>
        </p:grpSpPr>
        <p:sp>
          <p:nvSpPr>
            <p:cNvPr id="18" name="矩形 17"/>
            <p:cNvSpPr/>
            <p:nvPr/>
          </p:nvSpPr>
          <p:spPr>
            <a:xfrm>
              <a:off x="928662" y="4583158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657600" y="3214685"/>
              <a:ext cx="5251414" cy="2080795"/>
            </a:xfrm>
            <a:custGeom>
              <a:avLst/>
              <a:gdLst>
                <a:gd name="connsiteX0" fmla="*/ 0 w 5303855"/>
                <a:gd name="connsiteY0" fmla="*/ 2059912 h 2066611"/>
                <a:gd name="connsiteX1" fmla="*/ 2260879 w 5303855"/>
                <a:gd name="connsiteY1" fmla="*/ 1999622 h 2066611"/>
                <a:gd name="connsiteX2" fmla="*/ 3969099 w 5303855"/>
                <a:gd name="connsiteY2" fmla="*/ 1818752 h 2066611"/>
                <a:gd name="connsiteX3" fmla="*/ 5104563 w 5303855"/>
                <a:gd name="connsiteY3" fmla="*/ 512466 h 2066611"/>
                <a:gd name="connsiteX4" fmla="*/ 5164853 w 5303855"/>
                <a:gd name="connsiteY4" fmla="*/ 0 h 2066611"/>
                <a:gd name="connsiteX0" fmla="*/ 0 w 5234354"/>
                <a:gd name="connsiteY0" fmla="*/ 2059912 h 2059912"/>
                <a:gd name="connsiteX1" fmla="*/ 2260879 w 5234354"/>
                <a:gd name="connsiteY1" fmla="*/ 1999622 h 2059912"/>
                <a:gd name="connsiteX2" fmla="*/ 3969099 w 5234354"/>
                <a:gd name="connsiteY2" fmla="*/ 1818752 h 2059912"/>
                <a:gd name="connsiteX3" fmla="*/ 4914928 w 5234354"/>
                <a:gd name="connsiteY3" fmla="*/ 764935 h 2059912"/>
                <a:gd name="connsiteX4" fmla="*/ 5164853 w 5234354"/>
                <a:gd name="connsiteY4" fmla="*/ 0 h 2059912"/>
                <a:gd name="connsiteX0" fmla="*/ 0 w 5234354"/>
                <a:gd name="connsiteY0" fmla="*/ 2059912 h 2059912"/>
                <a:gd name="connsiteX1" fmla="*/ 2260879 w 5234354"/>
                <a:gd name="connsiteY1" fmla="*/ 1999622 h 2059912"/>
                <a:gd name="connsiteX2" fmla="*/ 3969099 w 5234354"/>
                <a:gd name="connsiteY2" fmla="*/ 1818752 h 2059912"/>
                <a:gd name="connsiteX3" fmla="*/ 4914928 w 5234354"/>
                <a:gd name="connsiteY3" fmla="*/ 764935 h 2059912"/>
                <a:gd name="connsiteX4" fmla="*/ 5164853 w 5234354"/>
                <a:gd name="connsiteY4" fmla="*/ 0 h 2059912"/>
                <a:gd name="connsiteX0" fmla="*/ 0 w 5179976"/>
                <a:gd name="connsiteY0" fmla="*/ 2080795 h 2080795"/>
                <a:gd name="connsiteX1" fmla="*/ 2260879 w 5179976"/>
                <a:gd name="connsiteY1" fmla="*/ 2020505 h 2080795"/>
                <a:gd name="connsiteX2" fmla="*/ 3969099 w 5179976"/>
                <a:gd name="connsiteY2" fmla="*/ 1839635 h 2080795"/>
                <a:gd name="connsiteX3" fmla="*/ 4914928 w 5179976"/>
                <a:gd name="connsiteY3" fmla="*/ 785818 h 2080795"/>
                <a:gd name="connsiteX4" fmla="*/ 5057804 w 5179976"/>
                <a:gd name="connsiteY4" fmla="*/ 0 h 2080795"/>
                <a:gd name="connsiteX0" fmla="*/ 0 w 5251414"/>
                <a:gd name="connsiteY0" fmla="*/ 2080795 h 2080795"/>
                <a:gd name="connsiteX1" fmla="*/ 2260879 w 5251414"/>
                <a:gd name="connsiteY1" fmla="*/ 2020505 h 2080795"/>
                <a:gd name="connsiteX2" fmla="*/ 3969099 w 5251414"/>
                <a:gd name="connsiteY2" fmla="*/ 1839635 h 2080795"/>
                <a:gd name="connsiteX3" fmla="*/ 4986366 w 5251414"/>
                <a:gd name="connsiteY3" fmla="*/ 857257 h 2080795"/>
                <a:gd name="connsiteX4" fmla="*/ 5057804 w 5251414"/>
                <a:gd name="connsiteY4" fmla="*/ 0 h 208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1414" h="2080795">
                  <a:moveTo>
                    <a:pt x="0" y="2080795"/>
                  </a:moveTo>
                  <a:cubicBezTo>
                    <a:pt x="799681" y="2070746"/>
                    <a:pt x="1599363" y="2060698"/>
                    <a:pt x="2260879" y="2020505"/>
                  </a:cubicBezTo>
                  <a:cubicBezTo>
                    <a:pt x="2922396" y="1980312"/>
                    <a:pt x="3514851" y="2033510"/>
                    <a:pt x="3969099" y="1839635"/>
                  </a:cubicBezTo>
                  <a:cubicBezTo>
                    <a:pt x="4423347" y="1645760"/>
                    <a:pt x="4787074" y="1160382"/>
                    <a:pt x="4986366" y="857257"/>
                  </a:cubicBezTo>
                  <a:cubicBezTo>
                    <a:pt x="5251414" y="548321"/>
                    <a:pt x="5127305" y="104670"/>
                    <a:pt x="5057804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17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广义表重要概念：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996" y="1340768"/>
            <a:ext cx="8106124" cy="2599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广义表的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长度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定义为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最外层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元素个数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广义表的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深度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定义为所含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括弧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重数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。其中，原子的深度为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，空表的深度为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广义表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第一个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其余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部分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表尾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。一个广义表的表尾始终是一个广义表。空表无表头表尾。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2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483" y="957245"/>
            <a:ext cx="55721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=()</a:t>
            </a:r>
            <a:endParaRPr lang="zh-CN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endParaRPr lang="zh-CN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))</a:t>
            </a:r>
            <a:endParaRPr lang="zh-CN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)=(()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)))</a:t>
            </a:r>
            <a:endParaRPr lang="zh-CN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=((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)))</a:t>
            </a:r>
            <a:endParaRPr lang="zh-CN" altLang="zh-CN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071538" y="1090596"/>
            <a:ext cx="2643206" cy="400110"/>
            <a:chOff x="1071538" y="1090596"/>
            <a:chExt cx="264320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500166" y="1090596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空表，其长度为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1071538" y="1285860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7"/>
          <p:cNvGrpSpPr/>
          <p:nvPr/>
        </p:nvGrpSpPr>
        <p:grpSpPr>
          <a:xfrm>
            <a:off x="1285852" y="1500174"/>
            <a:ext cx="4929222" cy="400110"/>
            <a:chOff x="1285852" y="1500174"/>
            <a:chExt cx="4929222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1714480" y="1500174"/>
              <a:ext cx="4500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只含有单个原子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的表，其长度为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285852" y="1695438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8"/>
          <p:cNvGrpSpPr/>
          <p:nvPr/>
        </p:nvGrpSpPr>
        <p:grpSpPr>
          <a:xfrm>
            <a:off x="2571736" y="1973810"/>
            <a:ext cx="6143668" cy="400110"/>
            <a:chOff x="2571736" y="1926185"/>
            <a:chExt cx="6143668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2928926" y="1926185"/>
              <a:ext cx="5786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有两个元素，一个原子，一个子表，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zh-CN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的长度为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571736" y="2121449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9"/>
          <p:cNvGrpSpPr/>
          <p:nvPr/>
        </p:nvGrpSpPr>
        <p:grpSpPr>
          <a:xfrm>
            <a:off x="2143108" y="2715414"/>
            <a:ext cx="6429420" cy="899382"/>
            <a:chOff x="2143108" y="2715414"/>
            <a:chExt cx="6429420" cy="899382"/>
          </a:xfrm>
        </p:grpSpPr>
        <p:sp>
          <p:nvSpPr>
            <p:cNvPr id="11" name="TextBox 10"/>
            <p:cNvSpPr txBox="1"/>
            <p:nvPr/>
          </p:nvSpPr>
          <p:spPr>
            <a:xfrm>
              <a:off x="2143108" y="3214686"/>
              <a:ext cx="6429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个元素，每个元素又都是一个子表，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的长度为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 flipH="1" flipV="1">
              <a:off x="4107653" y="2964653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20"/>
          <p:cNvGrpSpPr/>
          <p:nvPr/>
        </p:nvGrpSpPr>
        <p:grpSpPr>
          <a:xfrm>
            <a:off x="214282" y="3315436"/>
            <a:ext cx="6143668" cy="685068"/>
            <a:chOff x="2428860" y="3715546"/>
            <a:chExt cx="6143668" cy="685068"/>
          </a:xfrm>
        </p:grpSpPr>
        <p:sp>
          <p:nvSpPr>
            <p:cNvPr id="12" name="TextBox 11"/>
            <p:cNvSpPr txBox="1"/>
            <p:nvPr/>
          </p:nvSpPr>
          <p:spPr>
            <a:xfrm>
              <a:off x="2428860" y="4000504"/>
              <a:ext cx="6143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只含有一个元素，该元素是一个子表，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的长度为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3571868" y="3857628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3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00108"/>
            <a:ext cx="56436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=()</a:t>
            </a:r>
            <a:endParaRPr lang="zh-CN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endParaRPr lang="zh-CN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))</a:t>
            </a:r>
            <a:endParaRPr lang="zh-CN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)=(()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)))</a:t>
            </a:r>
            <a:endParaRPr lang="zh-CN" altLang="zh-CN" sz="2000" dirty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((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2000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endParaRPr lang="zh-CN" altLang="zh-CN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1071538" y="1090596"/>
            <a:ext cx="2714644" cy="400110"/>
            <a:chOff x="1071538" y="1090596"/>
            <a:chExt cx="2714644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1500166" y="1090596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空表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无表头表尾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1071538" y="1285860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6"/>
          <p:cNvGrpSpPr/>
          <p:nvPr/>
        </p:nvGrpSpPr>
        <p:grpSpPr>
          <a:xfrm>
            <a:off x="1428728" y="1538797"/>
            <a:ext cx="3214710" cy="400110"/>
            <a:chOff x="1071538" y="1090596"/>
            <a:chExt cx="2780290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00166" y="1090596"/>
              <a:ext cx="2351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表头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，表尾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=()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071538" y="1285860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9"/>
          <p:cNvGrpSpPr/>
          <p:nvPr/>
        </p:nvGrpSpPr>
        <p:grpSpPr>
          <a:xfrm>
            <a:off x="2786050" y="2038283"/>
            <a:ext cx="4071966" cy="400110"/>
            <a:chOff x="1071538" y="1090596"/>
            <a:chExt cx="3521700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1500166" y="1090596"/>
              <a:ext cx="3093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表头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，表尾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=((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))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1538" y="1285860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19"/>
          <p:cNvGrpSpPr/>
          <p:nvPr/>
        </p:nvGrpSpPr>
        <p:grpSpPr>
          <a:xfrm>
            <a:off x="3286116" y="2857496"/>
            <a:ext cx="5000660" cy="828738"/>
            <a:chOff x="3286116" y="2857496"/>
            <a:chExt cx="5000660" cy="828738"/>
          </a:xfrm>
        </p:grpSpPr>
        <p:sp>
          <p:nvSpPr>
            <p:cNvPr id="13" name="TextBox 12"/>
            <p:cNvSpPr txBox="1"/>
            <p:nvPr/>
          </p:nvSpPr>
          <p:spPr>
            <a:xfrm>
              <a:off x="3286116" y="3286124"/>
              <a:ext cx="5000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表头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=()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，表尾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),(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,(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464049" y="3106735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8"/>
          <p:cNvGrpSpPr/>
          <p:nvPr/>
        </p:nvGrpSpPr>
        <p:grpSpPr>
          <a:xfrm>
            <a:off x="214282" y="3209923"/>
            <a:ext cx="5715040" cy="689831"/>
            <a:chOff x="857224" y="3853659"/>
            <a:chExt cx="5715040" cy="689831"/>
          </a:xfrm>
        </p:grpSpPr>
        <p:sp>
          <p:nvSpPr>
            <p:cNvPr id="16" name="TextBox 15"/>
            <p:cNvSpPr txBox="1"/>
            <p:nvPr/>
          </p:nvSpPr>
          <p:spPr>
            <a:xfrm>
              <a:off x="857224" y="4143380"/>
              <a:ext cx="5715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表头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zh-CN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((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zh-CN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，表尾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=()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1821637" y="4031460"/>
              <a:ext cx="35719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4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 descr="蓝色面巾纸"/>
          <p:cNvSpPr txBox="1">
            <a:spLocks noChangeArrowheads="1"/>
          </p:cNvSpPr>
          <p:nvPr/>
        </p:nvSpPr>
        <p:spPr bwMode="auto">
          <a:xfrm>
            <a:off x="500034" y="357166"/>
            <a:ext cx="4071966" cy="51473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6.3.2 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广义表的存储结构</a:t>
            </a:r>
            <a:endParaRPr lang="zh-CN" altLang="en-US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2143108" y="1857364"/>
            <a:ext cx="5786478" cy="400110"/>
            <a:chOff x="2143108" y="1857364"/>
            <a:chExt cx="5786478" cy="400110"/>
          </a:xfrm>
        </p:grpSpPr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2143108" y="1857364"/>
              <a:ext cx="27146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000" i="1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=(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))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0760" y="1857364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括号表示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034" y="1142984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广义表的几种逻辑结构的演变，例如：</a:t>
            </a:r>
          </a:p>
        </p:txBody>
      </p:sp>
      <p:grpSp>
        <p:nvGrpSpPr>
          <p:cNvPr id="3" name="组合 33"/>
          <p:cNvGrpSpPr/>
          <p:nvPr/>
        </p:nvGrpSpPr>
        <p:grpSpPr>
          <a:xfrm>
            <a:off x="2143108" y="2357430"/>
            <a:ext cx="6286544" cy="828738"/>
            <a:chOff x="2143108" y="2357430"/>
            <a:chExt cx="6286544" cy="828738"/>
          </a:xfrm>
        </p:grpSpPr>
        <p:sp>
          <p:nvSpPr>
            <p:cNvPr id="27" name="TextBox 26"/>
            <p:cNvSpPr txBox="1"/>
            <p:nvPr/>
          </p:nvSpPr>
          <p:spPr>
            <a:xfrm>
              <a:off x="6000760" y="2786058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子表加匿名“</a:t>
              </a:r>
              <a:r>
                <a:rPr lang="en-US" sz="2000"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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”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2143108" y="2786058"/>
              <a:ext cx="271464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2000" i="1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>
                  <a:latin typeface="Consolas" pitchFamily="49" charset="0"/>
                  <a:cs typeface="Consolas" pitchFamily="49" charset="0"/>
                  <a:sym typeface="Symbol"/>
                </a:rPr>
                <a:t> 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b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sz="2000" i="1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))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>
              <a:off x="3428992" y="2357430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4"/>
          <p:cNvGrpSpPr/>
          <p:nvPr/>
        </p:nvGrpSpPr>
        <p:grpSpPr>
          <a:xfrm>
            <a:off x="2357422" y="3357562"/>
            <a:ext cx="5572164" cy="2786082"/>
            <a:chOff x="2357422" y="3357562"/>
            <a:chExt cx="5572164" cy="2786082"/>
          </a:xfrm>
        </p:grpSpPr>
        <p:sp>
          <p:nvSpPr>
            <p:cNvPr id="7" name="椭圆 6"/>
            <p:cNvSpPr/>
            <p:nvPr/>
          </p:nvSpPr>
          <p:spPr>
            <a:xfrm>
              <a:off x="3071802" y="3929066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4612" y="3753153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57422" y="4786322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60590" y="4786322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9124" y="4538971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Consolas" pitchFamily="49" charset="0"/>
                  <a:cs typeface="Consolas" pitchFamily="49" charset="0"/>
                  <a:sym typeface="Symbol"/>
                </a:rPr>
                <a:t>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929058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9190" y="5643578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stCxn id="10" idx="3"/>
              <a:endCxn id="12" idx="0"/>
            </p:cNvCxnSpPr>
            <p:nvPr/>
          </p:nvCxnSpPr>
          <p:spPr>
            <a:xfrm rot="5400000">
              <a:off x="3378552" y="4988306"/>
              <a:ext cx="491399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4"/>
              <a:endCxn id="13" idx="0"/>
            </p:cNvCxnSpPr>
            <p:nvPr/>
          </p:nvCxnSpPr>
          <p:spPr>
            <a:xfrm rot="16200000" flipH="1">
              <a:off x="3998402" y="5427170"/>
              <a:ext cx="428628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4" idx="0"/>
            </p:cNvCxnSpPr>
            <p:nvPr/>
          </p:nvCxnSpPr>
          <p:spPr>
            <a:xfrm rot="16200000" flipH="1">
              <a:off x="4555483" y="4984118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3"/>
              <a:endCxn id="9" idx="0"/>
            </p:cNvCxnSpPr>
            <p:nvPr/>
          </p:nvCxnSpPr>
          <p:spPr>
            <a:xfrm rot="5400000">
              <a:off x="2648406" y="4289692"/>
              <a:ext cx="491399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0" idx="1"/>
            </p:cNvCxnSpPr>
            <p:nvPr/>
          </p:nvCxnSpPr>
          <p:spPr>
            <a:xfrm rot="16200000" flipH="1">
              <a:off x="3489144" y="4304414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00760" y="4500570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</a:t>
              </a:r>
              <a:r>
                <a:rPr lang="zh-CN" altLang="en-US" sz="2000"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树形表示</a:t>
              </a: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428992" y="3357562"/>
              <a:ext cx="214314" cy="428628"/>
            </a:xfrm>
            <a:prstGeom prst="down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5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142844" y="357166"/>
            <a:ext cx="3143272" cy="2428892"/>
            <a:chOff x="142844" y="357166"/>
            <a:chExt cx="3143272" cy="2428892"/>
          </a:xfrm>
        </p:grpSpPr>
        <p:sp>
          <p:nvSpPr>
            <p:cNvPr id="40" name="椭圆 39"/>
            <p:cNvSpPr/>
            <p:nvPr/>
          </p:nvSpPr>
          <p:spPr>
            <a:xfrm>
              <a:off x="857224" y="533079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34" y="35716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2844" y="1428736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746012" y="1390335"/>
              <a:ext cx="500066" cy="42862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14546" y="114298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onsolas" pitchFamily="49" charset="0"/>
                  <a:cs typeface="Consolas" pitchFamily="49" charset="0"/>
                  <a:sym typeface="Symbol"/>
                </a:rPr>
                <a:t>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4348" y="2285992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14480" y="2285992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14612" y="2247591"/>
              <a:ext cx="571504" cy="50006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连接符 47"/>
            <p:cNvCxnSpPr>
              <a:stCxn id="43" idx="3"/>
              <a:endCxn id="45" idx="0"/>
            </p:cNvCxnSpPr>
            <p:nvPr/>
          </p:nvCxnSpPr>
          <p:spPr>
            <a:xfrm rot="5400000">
              <a:off x="1144773" y="1611520"/>
              <a:ext cx="529800" cy="819145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3" idx="4"/>
              <a:endCxn id="46" idx="0"/>
            </p:cNvCxnSpPr>
            <p:nvPr/>
          </p:nvCxnSpPr>
          <p:spPr>
            <a:xfrm rot="16200000" flipH="1">
              <a:off x="1764624" y="2050383"/>
              <a:ext cx="467029" cy="41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3" idx="5"/>
              <a:endCxn id="47" idx="0"/>
            </p:cNvCxnSpPr>
            <p:nvPr/>
          </p:nvCxnSpPr>
          <p:spPr>
            <a:xfrm rot="16200000" flipH="1">
              <a:off x="2340905" y="1588131"/>
              <a:ext cx="491399" cy="82751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0" idx="3"/>
              <a:endCxn id="42" idx="0"/>
            </p:cNvCxnSpPr>
            <p:nvPr/>
          </p:nvCxnSpPr>
          <p:spPr>
            <a:xfrm rot="5400000">
              <a:off x="414627" y="912906"/>
              <a:ext cx="529800" cy="501861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0" idx="5"/>
              <a:endCxn id="43" idx="1"/>
            </p:cNvCxnSpPr>
            <p:nvPr/>
          </p:nvCxnSpPr>
          <p:spPr>
            <a:xfrm rot="16200000" flipH="1">
              <a:off x="1274566" y="908427"/>
              <a:ext cx="554170" cy="53518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929059" y="1000108"/>
          <a:ext cx="3571899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Sublist</a:t>
                      </a:r>
                      <a:r>
                        <a:rPr lang="en-US" altLang="zh-CN" dirty="0"/>
                        <a:t>/data</a:t>
                      </a:r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link</a:t>
                      </a:r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857620" y="42860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结点类型：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57620" y="1643050"/>
            <a:ext cx="4929222" cy="10602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tag=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，表示该结点为原子结点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tag=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，表示该结点为表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子表结点</a:t>
            </a:r>
          </a:p>
        </p:txBody>
      </p:sp>
      <p:sp>
        <p:nvSpPr>
          <p:cNvPr id="59" name="下箭头 58"/>
          <p:cNvSpPr/>
          <p:nvPr/>
        </p:nvSpPr>
        <p:spPr>
          <a:xfrm>
            <a:off x="2786050" y="3143248"/>
            <a:ext cx="285752" cy="642942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71472" y="3786190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1500165" y="4643446"/>
          <a:ext cx="121444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a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3000364" y="4643446"/>
          <a:ext cx="1500197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715011" y="5472130"/>
          <a:ext cx="1428759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7429522" y="5472130"/>
          <a:ext cx="1428758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latin typeface="Consolas" pitchFamily="49" charset="0"/>
                          <a:cs typeface="Consolas" pitchFamily="49" charset="0"/>
                        </a:rPr>
                        <a:t>∧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3929061" y="5472130"/>
          <a:ext cx="150019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接箭头连接符 66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8636" y="326261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6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 animBg="1"/>
      <p:bldP spid="59" grpId="0" animBg="1"/>
      <p:bldP spid="73" grpId="0" animBg="1"/>
      <p:bldP spid="74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1472" y="57148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广义表的结点类型</a:t>
            </a:r>
            <a:r>
              <a:rPr 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GLNode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1214422"/>
            <a:ext cx="8001056" cy="257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80000" bIns="180000" rtlCol="0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</a:t>
            </a:r>
            <a:endParaRPr lang="zh-CN" altLang="en-US" sz="1800" dirty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tag;	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结点类型标识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union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存放原子值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指向子表的指针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lnode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*link;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指向下一个元素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广义表的结点类型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2571736" y="3274776"/>
            <a:ext cx="1214446" cy="1225794"/>
            <a:chOff x="2428860" y="3429794"/>
            <a:chExt cx="1214446" cy="1225794"/>
          </a:xfrm>
        </p:grpSpPr>
        <p:cxnSp>
          <p:nvCxnSpPr>
            <p:cNvPr id="6" name="直接箭头连接符 5"/>
            <p:cNvCxnSpPr/>
            <p:nvPr/>
          </p:nvCxnSpPr>
          <p:spPr>
            <a:xfrm rot="5400000" flipH="1" flipV="1">
              <a:off x="2607455" y="3821909"/>
              <a:ext cx="78581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28860" y="428625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指向兄弟</a:t>
              </a:r>
            </a:p>
          </p:txBody>
        </p:sp>
      </p:grpSp>
      <p:grpSp>
        <p:nvGrpSpPr>
          <p:cNvPr id="3" name="组合 8"/>
          <p:cNvGrpSpPr/>
          <p:nvPr/>
        </p:nvGrpSpPr>
        <p:grpSpPr>
          <a:xfrm>
            <a:off x="3643306" y="2780928"/>
            <a:ext cx="1857388" cy="1477958"/>
            <a:chOff x="2214546" y="3106986"/>
            <a:chExt cx="1857388" cy="1477958"/>
          </a:xfrm>
        </p:grpSpPr>
        <p:cxnSp>
          <p:nvCxnSpPr>
            <p:cNvPr id="10" name="直接箭头连接符 9"/>
            <p:cNvCxnSpPr>
              <a:cxnSpLocks/>
            </p:cNvCxnSpPr>
            <p:nvPr/>
          </p:nvCxnSpPr>
          <p:spPr>
            <a:xfrm flipV="1">
              <a:off x="2999570" y="3106986"/>
              <a:ext cx="0" cy="11086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14546" y="4215612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指向第一个孩子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7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 descr="蓝色面巾纸"/>
          <p:cNvSpPr txBox="1">
            <a:spLocks noChangeArrowheads="1"/>
          </p:cNvSpPr>
          <p:nvPr/>
        </p:nvSpPr>
        <p:spPr bwMode="auto">
          <a:xfrm>
            <a:off x="428596" y="285728"/>
            <a:ext cx="371477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6.3.3  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广义表的运算</a:t>
            </a:r>
            <a:endParaRPr lang="zh-CN" altLang="en-US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1500174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广义表算法设计方法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1472" y="3786190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00165" y="4643446"/>
          <a:ext cx="121444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00364" y="4643446"/>
          <a:ext cx="1500197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15011" y="5472130"/>
          <a:ext cx="1428759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29522" y="5472130"/>
          <a:ext cx="1428758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latin typeface="Consolas" pitchFamily="49" charset="0"/>
                          <a:cs typeface="Consolas" pitchFamily="49" charset="0"/>
                        </a:rPr>
                        <a:t>∧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29061" y="5472130"/>
          <a:ext cx="1500197" cy="428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214944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929456" y="5715016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500298" y="48892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3576145" y="4871545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134932" y="4071942"/>
            <a:ext cx="365234" cy="819807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720" y="307181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整个广义表的头结点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16200000" flipH="1">
            <a:off x="1000100" y="3571876"/>
            <a:ext cx="2857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395758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子表的头结点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8728" y="424635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285720" y="1285861"/>
            <a:ext cx="807401" cy="785817"/>
            <a:chOff x="535940" y="314960"/>
            <a:chExt cx="1021715" cy="1021715"/>
          </a:xfrm>
        </p:grpSpPr>
        <p:grpSp>
          <p:nvGrpSpPr>
            <p:cNvPr id="3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endParaRPr>
              </a:p>
            </p:txBody>
          </p:sp>
        </p:grpSp>
        <p:sp>
          <p:nvSpPr>
            <p:cNvPr id="30" name="TextBox 13"/>
            <p:cNvSpPr txBox="1"/>
            <p:nvPr/>
          </p:nvSpPr>
          <p:spPr>
            <a:xfrm>
              <a:off x="817777" y="555363"/>
              <a:ext cx="537845" cy="560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rgbClr val="C00002"/>
                  </a:solidFill>
                  <a:latin typeface="Consolas" pitchFamily="49" charset="0"/>
                  <a:ea typeface="微软雅黑" panose="020B0503020204020204" charset="-122"/>
                  <a:cs typeface="Consolas" pitchFamily="49" charset="0"/>
                </a:rPr>
                <a:t>1</a:t>
              </a:r>
              <a:endParaRPr lang="en-US" altLang="zh-CN" sz="2800" b="1">
                <a:solidFill>
                  <a:srgbClr val="C00002"/>
                </a:solidFill>
                <a:latin typeface="Consolas" pitchFamily="49" charset="0"/>
                <a:ea typeface="微软雅黑" panose="020B0503020204020204" charset="-122"/>
                <a:cs typeface="Consolas" pitchFamily="49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28926" y="423420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</p:txBody>
      </p:sp>
      <p:cxnSp>
        <p:nvCxnSpPr>
          <p:cNvPr id="35" name="直接箭头连接符 34"/>
          <p:cNvCxnSpPr>
            <a:stCxn id="26" idx="1"/>
          </p:cNvCxnSpPr>
          <p:nvPr/>
        </p:nvCxnSpPr>
        <p:spPr>
          <a:xfrm rot="10800000" flipV="1">
            <a:off x="4429124" y="4157639"/>
            <a:ext cx="428628" cy="4858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720" y="2365053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解法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8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6" grpId="0"/>
      <p:bldP spid="27" grpId="0"/>
      <p:bldP spid="33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28596" y="1785926"/>
            <a:ext cx="7848600" cy="78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子表的处理和整个广义表的处理是相似的</a:t>
            </a:r>
            <a:r>
              <a:rPr lang="zh-CN" altLang="en-US" sz="20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。从这个角度出发设计求解广义表递归算法的一般格式如下：</a:t>
            </a:r>
            <a:endParaRPr kumimoji="1" lang="zh-CN" altLang="en-US" sz="20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827721"/>
            <a:ext cx="7572428" cy="3387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*g)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//g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为广义表头结点指针</a:t>
            </a: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GLNode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*g1=g-&gt;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val.sublist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//g1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指向第一个元素</a:t>
            </a: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(g1!=NULL)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元素未处理完循环</a:t>
            </a: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(g1-&gt;tag==1)			</a:t>
            </a:r>
            <a:r>
              <a:rPr 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为子表时</a:t>
            </a: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fun1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(g1);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递归处理子表</a:t>
            </a: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为原子时</a:t>
            </a: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原子处理语句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实现原子操作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      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gl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=g1-&gt;link;			</a:t>
            </a:r>
            <a:r>
              <a:rPr 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highlight>
                  <a:srgbClr val="FFFF00"/>
                </a:highlight>
                <a:latin typeface="Consolas" pitchFamily="49" charset="0"/>
                <a:ea typeface="仿宋" pitchFamily="49" charset="-122"/>
                <a:cs typeface="Consolas" pitchFamily="49" charset="0"/>
              </a:rPr>
              <a:t>处理兄弟</a:t>
            </a: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53" y="214290"/>
          <a:ext cx="150019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rgbClr val="99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>
                          <a:solidFill>
                            <a:srgbClr val="9900FF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∧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14546" y="1071546"/>
          <a:ext cx="1214447" cy="4286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*</a:t>
                      </a:r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*</a:t>
                      </a:r>
                      <a:endParaRPr lang="zh-CN" altLang="en-US" sz="1800" i="1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14745" y="1071546"/>
          <a:ext cx="1500197" cy="4286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*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*</a:t>
                      </a:r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rgbClr val="99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3214679" y="1317392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1893209" y="500042"/>
            <a:ext cx="288000" cy="648000"/>
          </a:xfrm>
          <a:custGeom>
            <a:avLst/>
            <a:gdLst>
              <a:gd name="connsiteX0" fmla="*/ 65689 w 365234"/>
              <a:gd name="connsiteY0" fmla="*/ 0 h 819807"/>
              <a:gd name="connsiteX1" fmla="*/ 49924 w 365234"/>
              <a:gd name="connsiteY1" fmla="*/ 630621 h 819807"/>
              <a:gd name="connsiteX2" fmla="*/ 365234 w 365234"/>
              <a:gd name="connsiteY2" fmla="*/ 819807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234" h="819807">
                <a:moveTo>
                  <a:pt x="65689" y="0"/>
                </a:moveTo>
                <a:cubicBezTo>
                  <a:pt x="32844" y="246993"/>
                  <a:pt x="0" y="493987"/>
                  <a:pt x="49924" y="630621"/>
                </a:cubicBezTo>
                <a:cubicBezTo>
                  <a:pt x="99848" y="767256"/>
                  <a:pt x="232541" y="793531"/>
                  <a:pt x="365234" y="819807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3109" y="67445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6183" y="662308"/>
            <a:ext cx="13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99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000100" y="428604"/>
            <a:ext cx="28575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348" y="2142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053016" y="1304910"/>
            <a:ext cx="500066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43570" y="100010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ea typeface="楷体" pitchFamily="49" charset="-122"/>
                <a:cs typeface="Times New Roman" pitchFamily="18" charset="0"/>
              </a:rPr>
              <a:t>…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714480" y="1357298"/>
            <a:ext cx="500066" cy="21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57290" y="11451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g1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9BAE-FEC3-4F92-8031-993DEB8AE092}" type="slidenum">
              <a:rPr lang="en-US" altLang="zh-CN" smtClean="0"/>
              <a:pPr/>
              <a:t>9</a:t>
            </a:fld>
            <a:r>
              <a:rPr lang="en-US" altLang="zh-CN"/>
              <a:t>/21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FF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2479</Words>
  <Application>Microsoft Office PowerPoint</Application>
  <PresentationFormat>如螢幕大小 (4:3)</PresentationFormat>
  <Paragraphs>263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微软雅黑</vt:lpstr>
      <vt:lpstr>PingFang SC</vt:lpstr>
      <vt:lpstr>宋体</vt:lpstr>
      <vt:lpstr>方正启体简体</vt:lpstr>
      <vt:lpstr>Arial</vt:lpstr>
      <vt:lpstr>Calibri</vt:lpstr>
      <vt:lpstr>Consolas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krystalsun</cp:lastModifiedBy>
  <cp:revision>443</cp:revision>
  <dcterms:created xsi:type="dcterms:W3CDTF">2004-04-05T10:57:39Z</dcterms:created>
  <dcterms:modified xsi:type="dcterms:W3CDTF">2024-10-14T06:51:31Z</dcterms:modified>
</cp:coreProperties>
</file>