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gwmcZN/4z48gAelM+xrfbth1Fl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slide" Target="/ppt/slides/slide2.xml"/><Relationship Id="rId11" Type="http://schemas.openxmlformats.org/officeDocument/2006/relationships/image" Target="../media/image3.png"/><Relationship Id="rId10" Type="http://schemas.openxmlformats.org/officeDocument/2006/relationships/oleObject" Target="../embeddings/oleObject2.bin"/><Relationship Id="rId9" Type="http://schemas.openxmlformats.org/officeDocument/2006/relationships/oleObject" Target="../embeddings/oleObject2.bin"/><Relationship Id="rId5" Type="http://schemas.openxmlformats.org/officeDocument/2006/relationships/image" Target="../media/image2.jpg"/><Relationship Id="rId6" Type="http://schemas.openxmlformats.org/officeDocument/2006/relationships/oleObject" Target="../embeddings/oleObject1.bin"/><Relationship Id="rId7" Type="http://schemas.openxmlformats.org/officeDocument/2006/relationships/oleObject" Target="../embeddings/oleObject1.bin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纸莎草纸" id="24" name="Google Shape;24;p1">
            <a:hlinkClick action="ppaction://hlinksldjump" r:id="rId4"/>
          </p:cNvPr>
          <p:cNvSpPr/>
          <p:nvPr/>
        </p:nvSpPr>
        <p:spPr>
          <a:xfrm>
            <a:off x="2357422" y="720850"/>
            <a:ext cx="2786082" cy="707886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DF322D"/>
                </a:solidFill>
                <a:latin typeface="Consolas"/>
                <a:ea typeface="Consolas"/>
                <a:cs typeface="Consolas"/>
                <a:sym typeface="Consolas"/>
              </a:rPr>
              <a:t>第3章 小结</a:t>
            </a:r>
            <a:r>
              <a:rPr b="1" i="0" lang="en-US" sz="4000" u="none" cap="none" strike="noStrike">
                <a:solidFill>
                  <a:srgbClr val="DF322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0" sz="4000" u="none" cap="none" strike="noStrike">
              <a:solidFill>
                <a:srgbClr val="DF322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785786" y="2005083"/>
            <a:ext cx="857256" cy="852413"/>
          </a:xfrm>
          <a:prstGeom prst="ellipse">
            <a:avLst/>
          </a:prstGeom>
          <a:gradFill>
            <a:gsLst>
              <a:gs pos="0">
                <a:srgbClr val="00CCFF"/>
              </a:gs>
              <a:gs pos="100000">
                <a:srgbClr val="008FB3"/>
              </a:gs>
            </a:gsLst>
            <a:lin ang="2700000" scaled="0"/>
          </a:gradFill>
          <a:ln>
            <a:noFill/>
          </a:ln>
          <a:effectLst>
            <a:outerShdw rotWithShape="0" algn="ctr" dir="2700000" dist="89803">
              <a:srgbClr val="020202">
                <a:alpha val="49803"/>
              </a:srgbClr>
            </a:outerShdw>
          </a:effectLst>
        </p:spPr>
        <p:txBody>
          <a:bodyPr anchorCtr="0" anchor="ctr" bIns="49475" lIns="98950" spcFirstLastPara="1" rIns="98950" wrap="square" tIns="4947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33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836617" y="2055627"/>
            <a:ext cx="755594" cy="751325"/>
          </a:xfrm>
          <a:prstGeom prst="ellipse">
            <a:avLst/>
          </a:prstGeom>
          <a:gradFill>
            <a:gsLst>
              <a:gs pos="0">
                <a:srgbClr val="008FB3"/>
              </a:gs>
              <a:gs pos="100000">
                <a:srgbClr val="00CCFF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28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1857356" y="2214554"/>
            <a:ext cx="1000132" cy="474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栈</a:t>
            </a:r>
            <a:endParaRPr b="1" i="0" sz="24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844" y="190477"/>
            <a:ext cx="1799630" cy="152401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"/>
          <p:cNvSpPr txBox="1"/>
          <p:nvPr/>
        </p:nvSpPr>
        <p:spPr>
          <a:xfrm>
            <a:off x="785786" y="3143249"/>
            <a:ext cx="742955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DF322D"/>
                </a:solidFill>
                <a:latin typeface="Consolas"/>
                <a:ea typeface="Consolas"/>
                <a:cs typeface="Consolas"/>
                <a:sym typeface="Consolas"/>
              </a:rPr>
              <a:t>❶ 先进后出表。1，2，3，</a:t>
            </a:r>
            <a:r>
              <a:rPr b="1" i="0" lang="en-US" sz="2000" u="none" cap="none" strike="noStrike">
                <a:solidFill>
                  <a:srgbClr val="DF322D"/>
                </a:solidFill>
                <a:latin typeface="SimSun"/>
                <a:ea typeface="SimSun"/>
                <a:cs typeface="SimSun"/>
                <a:sym typeface="SimSun"/>
              </a:rPr>
              <a:t>…</a:t>
            </a:r>
            <a:r>
              <a:rPr b="1" i="0" lang="en-US" sz="2000" u="none" cap="none" strike="noStrike">
                <a:solidFill>
                  <a:srgbClr val="DF322D"/>
                </a:solidFill>
                <a:latin typeface="Consolas"/>
                <a:ea typeface="Consolas"/>
                <a:cs typeface="Consolas"/>
                <a:sym typeface="Consolas"/>
              </a:rPr>
              <a:t>，</a:t>
            </a:r>
            <a:r>
              <a:rPr b="1" i="1" lang="en-US" sz="2000" u="none" cap="none" strike="noStrike">
                <a:solidFill>
                  <a:srgbClr val="DF322D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i="0" lang="en-US" sz="2000" u="none" cap="none" strike="noStrike">
                <a:solidFill>
                  <a:srgbClr val="DF322D"/>
                </a:solidFill>
                <a:latin typeface="Consolas"/>
                <a:ea typeface="Consolas"/>
                <a:cs typeface="Consolas"/>
                <a:sym typeface="Consolas"/>
              </a:rPr>
              <a:t>通过一个栈的出栈序列个数？</a:t>
            </a:r>
            <a:endParaRPr b="1" i="0" sz="2000" u="none" cap="none" strike="noStrike">
              <a:solidFill>
                <a:srgbClr val="DF322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0" name="Google Shape;30;p1"/>
          <p:cNvGraphicFramePr/>
          <p:nvPr/>
        </p:nvGraphicFramePr>
        <p:xfrm>
          <a:off x="4521200" y="3302000"/>
          <a:ext cx="101600" cy="254000"/>
        </p:xfrm>
        <a:graphic>
          <a:graphicData uri="http://schemas.openxmlformats.org/presentationml/2006/ole">
            <mc:AlternateContent>
              <mc:Choice Requires="v">
                <p:oleObj r:id="rId6" imgH="254000" imgW="101600" progId="" spid="_x0000_s1">
                  <p:embed/>
                </p:oleObj>
              </mc:Choice>
              <mc:Fallback>
                <p:oleObj r:id="rId7" imgH="254000" imgW="101600" progId="">
                  <p:embed/>
                  <p:pic>
                    <p:nvPicPr>
                      <p:cNvPr id="30" name="Google Shape;30;p1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21200" y="3302000"/>
                        <a:ext cx="101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Google Shape;31;p1"/>
          <p:cNvGraphicFramePr/>
          <p:nvPr/>
        </p:nvGraphicFramePr>
        <p:xfrm>
          <a:off x="4521200" y="3302000"/>
          <a:ext cx="101600" cy="254000"/>
        </p:xfrm>
        <a:graphic>
          <a:graphicData uri="http://schemas.openxmlformats.org/presentationml/2006/ole">
            <mc:AlternateContent>
              <mc:Choice Requires="v">
                <p:oleObj r:id="rId9" imgH="254000" imgW="101600" progId="" spid="_x0000_s2">
                  <p:embed/>
                </p:oleObj>
              </mc:Choice>
              <mc:Fallback>
                <p:oleObj r:id="rId10" imgH="254000" imgW="101600" progId="">
                  <p:embed/>
                  <p:pic>
                    <p:nvPicPr>
                      <p:cNvPr id="31" name="Google Shape;31;p1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21200" y="3302000"/>
                        <a:ext cx="101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Google Shape;32;p1"/>
          <p:cNvSpPr/>
          <p:nvPr/>
        </p:nvSpPr>
        <p:spPr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1571604" y="5143513"/>
            <a:ext cx="3071834" cy="407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当</a:t>
            </a:r>
            <a:r>
              <a:rPr b="1" i="1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=3，结果为5。</a:t>
            </a:r>
            <a:endParaRPr b="1" i="0" sz="20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4" name="Google Shape;34;p1"/>
          <p:cNvGrpSpPr/>
          <p:nvPr/>
        </p:nvGrpSpPr>
        <p:grpSpPr>
          <a:xfrm>
            <a:off x="1428728" y="4000499"/>
            <a:ext cx="5643602" cy="762004"/>
            <a:chOff x="1428728" y="3000378"/>
            <a:chExt cx="5087191" cy="571504"/>
          </a:xfrm>
        </p:grpSpPr>
        <p:pic>
          <p:nvPicPr>
            <p:cNvPr id="35" name="Google Shape;35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428728" y="3000378"/>
              <a:ext cx="2480847" cy="5715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1"/>
            <p:cNvSpPr txBox="1"/>
            <p:nvPr/>
          </p:nvSpPr>
          <p:spPr>
            <a:xfrm>
              <a:off x="4422081" y="3134031"/>
              <a:ext cx="2093838" cy="282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第</a:t>
              </a:r>
              <a:r>
                <a:rPr b="1" i="1" lang="en-US" sz="18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个Catalan数</a:t>
              </a:r>
              <a:endParaRPr b="1" i="0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038596" y="3189292"/>
              <a:ext cx="285752" cy="214314"/>
            </a:xfrm>
            <a:prstGeom prst="lef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8" name="Google Shape;38;p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/>
        </p:nvSpPr>
        <p:spPr>
          <a:xfrm>
            <a:off x="357158" y="761982"/>
            <a:ext cx="721523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DF322D"/>
                </a:solidFill>
                <a:latin typeface="Consolas"/>
                <a:ea typeface="Consolas"/>
                <a:cs typeface="Consolas"/>
                <a:sym typeface="Consolas"/>
              </a:rPr>
              <a:t>❷ 一个大小为</a:t>
            </a:r>
            <a:r>
              <a:rPr b="1" i="1" lang="en-US" sz="2000" u="none" cap="none" strike="noStrike">
                <a:solidFill>
                  <a:srgbClr val="DF322D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i="0" lang="en-US" sz="2000" u="none" cap="none" strike="noStrike">
                <a:solidFill>
                  <a:srgbClr val="DF322D"/>
                </a:solidFill>
                <a:latin typeface="Consolas"/>
                <a:ea typeface="Consolas"/>
                <a:cs typeface="Consolas"/>
                <a:sym typeface="Consolas"/>
              </a:rPr>
              <a:t>的顺序栈，最多只能进行</a:t>
            </a:r>
            <a:r>
              <a:rPr b="1" i="1" lang="en-US" sz="2000" u="none" cap="none" strike="noStrike">
                <a:solidFill>
                  <a:srgbClr val="DF322D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i="0" lang="en-US" sz="2000" u="none" cap="none" strike="noStrike">
                <a:solidFill>
                  <a:srgbClr val="DF322D"/>
                </a:solidFill>
                <a:latin typeface="Consolas"/>
                <a:ea typeface="Consolas"/>
                <a:cs typeface="Consolas"/>
                <a:sym typeface="Consolas"/>
              </a:rPr>
              <a:t>次进栈操作吗？</a:t>
            </a:r>
            <a:endParaRPr b="1" i="0" sz="2000" u="none" cap="none" strike="noStrike">
              <a:solidFill>
                <a:srgbClr val="DF322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1071552" y="1619225"/>
            <a:ext cx="5660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错误：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可以进行任意多次进栈操作。</a:t>
            </a:r>
            <a:endParaRPr b="1" i="0" sz="20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但最多只能进行</a:t>
            </a:r>
            <a:r>
              <a:rPr b="1" i="0" lang="en-US" sz="20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连续</a:t>
            </a:r>
            <a:r>
              <a:rPr b="1" i="1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次进栈操作。</a:t>
            </a:r>
            <a:endParaRPr b="1" i="0" sz="20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" name="Google Shape;46;p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/>
        </p:nvSpPr>
        <p:spPr>
          <a:xfrm>
            <a:off x="214282" y="571480"/>
            <a:ext cx="6143668" cy="410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DF322D"/>
                </a:solidFill>
                <a:latin typeface="Consolas"/>
                <a:ea typeface="Consolas"/>
                <a:cs typeface="Consolas"/>
                <a:sym typeface="Consolas"/>
              </a:rPr>
              <a:t> ❸  顺序栈只能将栈底设置在data[0]端吗？</a:t>
            </a:r>
            <a:endParaRPr b="1" i="0" sz="2000" u="none" cap="none" strike="noStrike">
              <a:solidFill>
                <a:srgbClr val="DF322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3" name="Google Shape;53;p3"/>
          <p:cNvGrpSpPr/>
          <p:nvPr/>
        </p:nvGrpSpPr>
        <p:grpSpPr>
          <a:xfrm>
            <a:off x="1214414" y="1813887"/>
            <a:ext cx="1143008" cy="3352720"/>
            <a:chOff x="785786" y="1214428"/>
            <a:chExt cx="1143008" cy="2514540"/>
          </a:xfrm>
        </p:grpSpPr>
        <p:sp>
          <p:nvSpPr>
            <p:cNvPr id="54" name="Google Shape;54;p3"/>
            <p:cNvSpPr/>
            <p:nvPr/>
          </p:nvSpPr>
          <p:spPr>
            <a:xfrm>
              <a:off x="1285852" y="1214428"/>
              <a:ext cx="642942" cy="2143140"/>
            </a:xfrm>
            <a:prstGeom prst="rect">
              <a:avLst/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5" name="Google Shape;55;p3"/>
            <p:cNvSpPr txBox="1"/>
            <p:nvPr/>
          </p:nvSpPr>
          <p:spPr>
            <a:xfrm>
              <a:off x="785786" y="3052869"/>
              <a:ext cx="428628" cy="228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="1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6" name="Google Shape;56;p3"/>
            <p:cNvSpPr txBox="1"/>
            <p:nvPr/>
          </p:nvSpPr>
          <p:spPr>
            <a:xfrm>
              <a:off x="785786" y="2571750"/>
              <a:ext cx="428628" cy="228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1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7" name="Google Shape;57;p3"/>
            <p:cNvSpPr txBox="1"/>
            <p:nvPr/>
          </p:nvSpPr>
          <p:spPr>
            <a:xfrm>
              <a:off x="785786" y="1981299"/>
              <a:ext cx="428628" cy="228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┆</a:t>
              </a:r>
              <a:endParaRPr b="1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8" name="Google Shape;58;p3"/>
            <p:cNvSpPr txBox="1"/>
            <p:nvPr/>
          </p:nvSpPr>
          <p:spPr>
            <a:xfrm>
              <a:off x="785786" y="1214429"/>
              <a:ext cx="428628" cy="228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M</a:t>
              </a:r>
              <a:r>
                <a:rPr b="1" lang="en-US" sz="18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endParaRPr b="1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9" name="Google Shape;59;p3"/>
            <p:cNvSpPr txBox="1"/>
            <p:nvPr/>
          </p:nvSpPr>
          <p:spPr>
            <a:xfrm>
              <a:off x="1214414" y="3500444"/>
              <a:ext cx="642942" cy="228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data</a:t>
              </a:r>
              <a:endParaRPr b="1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0" name="Google Shape;60;p3"/>
          <p:cNvSpPr txBox="1"/>
          <p:nvPr/>
        </p:nvSpPr>
        <p:spPr>
          <a:xfrm>
            <a:off x="2500298" y="1619238"/>
            <a:ext cx="600079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可以将栈底设置在任意一端，但不能设置在中间。</a:t>
            </a:r>
            <a:endParaRPr b="1"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1" name="Google Shape;61;p3"/>
          <p:cNvGrpSpPr/>
          <p:nvPr/>
        </p:nvGrpSpPr>
        <p:grpSpPr>
          <a:xfrm>
            <a:off x="2928925" y="2381243"/>
            <a:ext cx="5204124" cy="2561163"/>
            <a:chOff x="2928926" y="1785932"/>
            <a:chExt cx="4780532" cy="1920873"/>
          </a:xfrm>
        </p:grpSpPr>
        <p:sp>
          <p:nvSpPr>
            <p:cNvPr id="62" name="Google Shape;62;p3"/>
            <p:cNvSpPr txBox="1"/>
            <p:nvPr/>
          </p:nvSpPr>
          <p:spPr>
            <a:xfrm>
              <a:off x="2928926" y="1785932"/>
              <a:ext cx="4528007" cy="3057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将栈底设置在data[</a:t>
              </a:r>
              <a:r>
                <a:rPr b="1" i="1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M</a:t>
              </a:r>
              <a:r>
                <a:rPr b="1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-1]端的设计：</a:t>
              </a:r>
              <a:endParaRPr b="1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3" name="Google Shape;63;p3"/>
            <p:cNvSpPr txBox="1"/>
            <p:nvPr/>
          </p:nvSpPr>
          <p:spPr>
            <a:xfrm>
              <a:off x="2994550" y="2196700"/>
              <a:ext cx="4714908" cy="15101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08000" lIns="180000" spcFirstLastPara="1" rIns="91425" wrap="square" tIns="108000">
              <a:spAutoFit/>
            </a:bodyPr>
            <a:lstStyle/>
            <a:p>
              <a:pPr indent="-45720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Consolas"/>
                <a:buChar char="•"/>
              </a:pPr>
              <a:r>
                <a:rPr b="1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初始化：   </a:t>
              </a:r>
              <a:r>
                <a:rPr b="1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top=</a:t>
              </a:r>
              <a:r>
                <a:rPr b="1" i="1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M</a:t>
              </a:r>
              <a:endParaRPr/>
            </a:p>
            <a:p>
              <a:pPr indent="-45720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Consolas"/>
                <a:buChar char="•"/>
              </a:pPr>
              <a:r>
                <a:rPr b="1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栈空：     </a:t>
              </a:r>
              <a:r>
                <a:rPr b="1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top==</a:t>
              </a:r>
              <a:r>
                <a:rPr b="1" i="1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M</a:t>
              </a:r>
              <a:endParaRPr/>
            </a:p>
            <a:p>
              <a:pPr indent="-45720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Consolas"/>
                <a:buChar char="•"/>
              </a:pPr>
              <a:r>
                <a:rPr b="1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栈满：     </a:t>
              </a:r>
              <a:r>
                <a:rPr b="1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top==0（最小下标）</a:t>
              </a:r>
              <a:endParaRPr b="1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45720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Consolas"/>
                <a:buChar char="•"/>
              </a:pPr>
              <a:r>
                <a:rPr b="1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元素</a:t>
              </a:r>
              <a:r>
                <a:rPr b="1" i="1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r>
                <a:rPr b="1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进栈：</a:t>
              </a:r>
              <a:r>
                <a:rPr b="1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top--; data[top]=</a:t>
              </a:r>
              <a:r>
                <a:rPr b="1" i="1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/>
            </a:p>
            <a:p>
              <a:pPr indent="-45720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Consolas"/>
                <a:buChar char="•"/>
              </a:pPr>
              <a:r>
                <a:rPr b="1" lang="en-US" sz="2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出栈：     </a:t>
              </a:r>
              <a:r>
                <a:rPr b="1" i="1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r>
                <a:rPr b="1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=data[top]; top++</a:t>
              </a:r>
              <a:endParaRPr b="1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4" name="Google Shape;64;p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/>
          <p:nvPr/>
        </p:nvSpPr>
        <p:spPr>
          <a:xfrm>
            <a:off x="1" y="1000108"/>
            <a:ext cx="184730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33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1" y="1000108"/>
            <a:ext cx="184730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33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1" y="1000108"/>
            <a:ext cx="184730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33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357158" y="642918"/>
            <a:ext cx="1928826" cy="410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DF322D"/>
                </a:solidFill>
                <a:latin typeface="Consolas"/>
                <a:ea typeface="Consolas"/>
                <a:cs typeface="Consolas"/>
                <a:sym typeface="Consolas"/>
              </a:rPr>
              <a:t> ❹  共 享 栈</a:t>
            </a:r>
            <a:endParaRPr b="1" sz="2000">
              <a:solidFill>
                <a:srgbClr val="DF322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857356" y="2643181"/>
            <a:ext cx="357190" cy="571504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baseline="-2500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 baseline="-25000" sz="16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2214546" y="2643181"/>
            <a:ext cx="357190" cy="571504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baseline="-2500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1" baseline="-25000" sz="16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2571736" y="2643181"/>
            <a:ext cx="928694" cy="571504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SimSun"/>
                <a:ea typeface="SimSun"/>
                <a:cs typeface="SimSun"/>
                <a:sym typeface="SimSun"/>
              </a:rPr>
              <a:t>…</a:t>
            </a:r>
            <a:endParaRPr b="1" sz="1600">
              <a:solidFill>
                <a:srgbClr val="0000FF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3500430" y="2643181"/>
            <a:ext cx="357190" cy="571504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baseline="-25000" i="1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1" baseline="-25000" sz="16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3857620" y="2643181"/>
            <a:ext cx="928694" cy="571504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SimSun"/>
                <a:ea typeface="SimSun"/>
                <a:cs typeface="SimSun"/>
                <a:sym typeface="SimSun"/>
              </a:rPr>
              <a:t>…</a:t>
            </a:r>
            <a:endParaRPr b="1" sz="1600">
              <a:solidFill>
                <a:srgbClr val="0000FF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4786314" y="2643181"/>
            <a:ext cx="357190" cy="571504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baseline="-25000" i="1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endParaRPr b="1" baseline="-25000" sz="16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5143504" y="2643181"/>
            <a:ext cx="928694" cy="571504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SimSun"/>
                <a:ea typeface="SimSun"/>
                <a:cs typeface="SimSun"/>
                <a:sym typeface="SimSun"/>
              </a:rPr>
              <a:t>…</a:t>
            </a:r>
            <a:endParaRPr b="1" sz="1600">
              <a:solidFill>
                <a:srgbClr val="0000FF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6072198" y="2643181"/>
            <a:ext cx="357190" cy="571504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baseline="-2500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1" baseline="-25000" sz="16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6429388" y="2643181"/>
            <a:ext cx="357190" cy="571504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baseline="-2500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 baseline="-25000" sz="16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1928794" y="2315092"/>
            <a:ext cx="214314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 sz="18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2285984" y="2315092"/>
            <a:ext cx="214314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 sz="18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6286512" y="2315092"/>
            <a:ext cx="642942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b="1" sz="18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2857488" y="2315092"/>
            <a:ext cx="857256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SimSun"/>
                <a:ea typeface="SimSun"/>
                <a:cs typeface="SimSun"/>
                <a:sym typeface="SimSun"/>
              </a:rPr>
              <a:t>………</a:t>
            </a:r>
            <a:endParaRPr b="1" sz="1800">
              <a:solidFill>
                <a:srgbClr val="C0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1142976" y="2742580"/>
            <a:ext cx="642942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8" name="Google Shape;88;p4"/>
          <p:cNvGrpSpPr/>
          <p:nvPr/>
        </p:nvGrpSpPr>
        <p:grpSpPr>
          <a:xfrm>
            <a:off x="2000232" y="1452548"/>
            <a:ext cx="4643470" cy="714387"/>
            <a:chOff x="1857356" y="392888"/>
            <a:chExt cx="4643470" cy="535788"/>
          </a:xfrm>
        </p:grpSpPr>
        <p:sp>
          <p:nvSpPr>
            <p:cNvPr id="89" name="Google Shape;89;p4"/>
            <p:cNvSpPr/>
            <p:nvPr/>
          </p:nvSpPr>
          <p:spPr>
            <a:xfrm rot="5400000">
              <a:off x="2607455" y="-107175"/>
              <a:ext cx="285752" cy="178595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0" name="Google Shape;90;p4"/>
            <p:cNvSpPr txBox="1"/>
            <p:nvPr/>
          </p:nvSpPr>
          <p:spPr>
            <a:xfrm>
              <a:off x="2428860" y="392888"/>
              <a:ext cx="642942" cy="228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栈1</a:t>
              </a:r>
              <a:endParaRPr b="1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 rot="5400000">
              <a:off x="5464975" y="-107175"/>
              <a:ext cx="285752" cy="178595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2" name="Google Shape;92;p4"/>
            <p:cNvSpPr txBox="1"/>
            <p:nvPr/>
          </p:nvSpPr>
          <p:spPr>
            <a:xfrm>
              <a:off x="5286380" y="392888"/>
              <a:ext cx="642942" cy="228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栈2</a:t>
              </a:r>
              <a:endParaRPr b="1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3" name="Google Shape;93;p4"/>
          <p:cNvGrpSpPr/>
          <p:nvPr/>
        </p:nvGrpSpPr>
        <p:grpSpPr>
          <a:xfrm>
            <a:off x="3357554" y="3214683"/>
            <a:ext cx="1928826" cy="737147"/>
            <a:chOff x="3214678" y="1714494"/>
            <a:chExt cx="1928826" cy="552861"/>
          </a:xfrm>
        </p:grpSpPr>
        <p:cxnSp>
          <p:nvCxnSpPr>
            <p:cNvPr id="94" name="Google Shape;94;p4"/>
            <p:cNvCxnSpPr/>
            <p:nvPr/>
          </p:nvCxnSpPr>
          <p:spPr>
            <a:xfrm rot="-5400000">
              <a:off x="3393272" y="1905789"/>
              <a:ext cx="357190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95" name="Google Shape;95;p4"/>
            <p:cNvSpPr txBox="1"/>
            <p:nvPr/>
          </p:nvSpPr>
          <p:spPr>
            <a:xfrm>
              <a:off x="3214678" y="2038831"/>
              <a:ext cx="642942" cy="228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top1</a:t>
              </a:r>
              <a:endParaRPr b="1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6" name="Google Shape;96;p4"/>
            <p:cNvCxnSpPr/>
            <p:nvPr/>
          </p:nvCxnSpPr>
          <p:spPr>
            <a:xfrm rot="-5400000">
              <a:off x="4679156" y="1893089"/>
              <a:ext cx="357190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97" name="Google Shape;97;p4"/>
            <p:cNvSpPr txBox="1"/>
            <p:nvPr/>
          </p:nvSpPr>
          <p:spPr>
            <a:xfrm>
              <a:off x="4500562" y="2026131"/>
              <a:ext cx="642942" cy="228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top2</a:t>
              </a:r>
              <a:endParaRPr b="1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98" name="Google Shape;98;p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/>
          <p:nvPr/>
        </p:nvSpPr>
        <p:spPr>
          <a:xfrm>
            <a:off x="1" y="1000108"/>
            <a:ext cx="184730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33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1" y="1000108"/>
            <a:ext cx="184730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33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1" y="1000108"/>
            <a:ext cx="184730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33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785786" y="766824"/>
            <a:ext cx="857256" cy="852413"/>
          </a:xfrm>
          <a:prstGeom prst="ellipse">
            <a:avLst/>
          </a:prstGeom>
          <a:gradFill>
            <a:gsLst>
              <a:gs pos="0">
                <a:srgbClr val="00CCFF"/>
              </a:gs>
              <a:gs pos="100000">
                <a:srgbClr val="008FB3"/>
              </a:gs>
            </a:gsLst>
            <a:lin ang="2700000" scaled="0"/>
          </a:gradFill>
          <a:ln>
            <a:noFill/>
          </a:ln>
          <a:effectLst>
            <a:outerShdw rotWithShape="0" algn="ctr" dir="2700000" dist="89803">
              <a:srgbClr val="020202">
                <a:alpha val="49803"/>
              </a:srgbClr>
            </a:outerShdw>
          </a:effectLst>
        </p:spPr>
        <p:txBody>
          <a:bodyPr anchorCtr="0" anchor="ctr" bIns="49475" lIns="98950" spcFirstLastPara="1" rIns="98950" wrap="square" tIns="4947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33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36617" y="817368"/>
            <a:ext cx="755594" cy="751325"/>
          </a:xfrm>
          <a:prstGeom prst="ellipse">
            <a:avLst/>
          </a:prstGeom>
          <a:gradFill>
            <a:gsLst>
              <a:gs pos="0">
                <a:srgbClr val="008FB3"/>
              </a:gs>
              <a:gs pos="100000">
                <a:srgbClr val="00CCFF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1785918" y="949626"/>
            <a:ext cx="1500198" cy="474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队 列</a:t>
            </a:r>
            <a:endParaRPr b="1"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857224" y="2071678"/>
            <a:ext cx="77153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DF322D"/>
                </a:solidFill>
                <a:latin typeface="Consolas"/>
                <a:ea typeface="Consolas"/>
                <a:cs typeface="Consolas"/>
                <a:sym typeface="Consolas"/>
              </a:rPr>
              <a:t>❶ 先进先出表。1，2，3，</a:t>
            </a:r>
            <a:r>
              <a:rPr b="1" lang="en-US" sz="2000">
                <a:solidFill>
                  <a:srgbClr val="DF322D"/>
                </a:solidFill>
                <a:latin typeface="SimSun"/>
                <a:ea typeface="SimSun"/>
                <a:cs typeface="SimSun"/>
                <a:sym typeface="SimSun"/>
              </a:rPr>
              <a:t>…</a:t>
            </a:r>
            <a:r>
              <a:rPr b="1" lang="en-US" sz="2000">
                <a:solidFill>
                  <a:srgbClr val="DF322D"/>
                </a:solidFill>
                <a:latin typeface="Consolas"/>
                <a:ea typeface="Consolas"/>
                <a:cs typeface="Consolas"/>
                <a:sym typeface="Consolas"/>
              </a:rPr>
              <a:t>，</a:t>
            </a:r>
            <a:r>
              <a:rPr b="1" i="1" lang="en-US" sz="2000">
                <a:solidFill>
                  <a:srgbClr val="DF322D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n-US" sz="2000">
                <a:solidFill>
                  <a:srgbClr val="DF322D"/>
                </a:solidFill>
                <a:latin typeface="Consolas"/>
                <a:ea typeface="Consolas"/>
                <a:cs typeface="Consolas"/>
                <a:sym typeface="Consolas"/>
              </a:rPr>
              <a:t>通过一个队列的出队序列个数？</a:t>
            </a:r>
            <a:endParaRPr b="1" sz="2000">
              <a:solidFill>
                <a:srgbClr val="DF322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1214414" y="2952747"/>
            <a:ext cx="4000528" cy="407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只有一个：即1，2，3，</a:t>
            </a:r>
            <a:r>
              <a:rPr b="1" lang="en-US" sz="2000">
                <a:solidFill>
                  <a:srgbClr val="0000FF"/>
                </a:solidFill>
                <a:latin typeface="SimSun"/>
                <a:ea typeface="SimSun"/>
                <a:cs typeface="SimSun"/>
                <a:sym typeface="SimSun"/>
              </a:rPr>
              <a:t>…</a:t>
            </a: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，</a:t>
            </a:r>
            <a:r>
              <a:rPr b="1" i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1"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/>
          <p:nvPr/>
        </p:nvSpPr>
        <p:spPr>
          <a:xfrm>
            <a:off x="1" y="1000108"/>
            <a:ext cx="184730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1" y="1000108"/>
            <a:ext cx="184730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1" y="1000108"/>
            <a:ext cx="184730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285720" y="1111451"/>
            <a:ext cx="828680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DF32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❷  环形队列解决了假溢出问题，任何情况下都使用环形队列吗？</a:t>
            </a:r>
            <a:endParaRPr b="1" sz="2000">
              <a:solidFill>
                <a:srgbClr val="DF322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500034" y="1968707"/>
            <a:ext cx="7786742" cy="14338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08000" lIns="180000" spcFirstLastPara="1" rIns="91425" wrap="square" tIns="108000">
            <a:spAutoFit/>
          </a:bodyPr>
          <a:lstStyle/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采用环形队列时，进队的元素可能被覆盖。</a:t>
            </a:r>
            <a:endParaRPr b="1"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如果需要用队列中全部进队的元素进一步求解问题，应该采用非环形队列。如用队列求解迷宫路径！</a:t>
            </a:r>
            <a:endParaRPr b="1"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6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/>
        </p:nvSpPr>
        <p:spPr>
          <a:xfrm>
            <a:off x="285720" y="1047734"/>
            <a:ext cx="7858180" cy="749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DF322D"/>
                </a:solidFill>
                <a:latin typeface="Consolas"/>
                <a:ea typeface="Consolas"/>
                <a:cs typeface="Consolas"/>
                <a:sym typeface="Consolas"/>
              </a:rPr>
              <a:t>❸ 如果需要多个队列，可以像共享栈一样设置共享队列吗？如果需要使用10个队列，如何设计？</a:t>
            </a:r>
            <a:endParaRPr b="1" sz="2000">
              <a:solidFill>
                <a:srgbClr val="DF322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428596" y="2214554"/>
            <a:ext cx="7786742" cy="746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不能。</a:t>
            </a: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因为栈是向一端伸展的，而队列不是。为了节省空间，应该采用链队。</a:t>
            </a:r>
            <a:endParaRPr b="1"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785786" y="3214686"/>
            <a:ext cx="5786478" cy="142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如果需要使用10个队列，可以设置10个链队：</a:t>
            </a:r>
            <a:endParaRPr b="1"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队头指针：front[10]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Char char="•"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队尾指针：rear[10]</a:t>
            </a:r>
            <a:endParaRPr b="1"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7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/>
          <p:nvPr/>
        </p:nvSpPr>
        <p:spPr>
          <a:xfrm>
            <a:off x="1293881" y="2190741"/>
            <a:ext cx="1571636" cy="266701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785786" y="576323"/>
            <a:ext cx="857256" cy="852413"/>
          </a:xfrm>
          <a:prstGeom prst="ellipse">
            <a:avLst/>
          </a:prstGeom>
          <a:gradFill>
            <a:gsLst>
              <a:gs pos="0">
                <a:srgbClr val="00CCFF"/>
              </a:gs>
              <a:gs pos="100000">
                <a:srgbClr val="008FB3"/>
              </a:gs>
            </a:gsLst>
            <a:lin ang="2700000" scaled="0"/>
          </a:gradFill>
          <a:ln>
            <a:noFill/>
          </a:ln>
          <a:effectLst>
            <a:outerShdw rotWithShape="0" algn="ctr" dir="2700000" dist="89803">
              <a:srgbClr val="020202">
                <a:alpha val="49803"/>
              </a:srgbClr>
            </a:outerShdw>
          </a:effectLst>
        </p:spPr>
        <p:txBody>
          <a:bodyPr anchorCtr="0" anchor="ctr" bIns="49475" lIns="98950" spcFirstLastPara="1" rIns="98950" wrap="square" tIns="4947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33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836617" y="626867"/>
            <a:ext cx="755594" cy="751325"/>
          </a:xfrm>
          <a:prstGeom prst="ellipse">
            <a:avLst/>
          </a:prstGeom>
          <a:gradFill>
            <a:gsLst>
              <a:gs pos="0">
                <a:srgbClr val="008FB3"/>
              </a:gs>
              <a:gs pos="100000">
                <a:srgbClr val="00CCFF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1785918" y="762897"/>
            <a:ext cx="2786082" cy="474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栈和队列的应用</a:t>
            </a:r>
            <a:endParaRPr b="1"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42" name="Google Shape;142;p8"/>
          <p:cNvGrpSpPr/>
          <p:nvPr/>
        </p:nvGrpSpPr>
        <p:grpSpPr>
          <a:xfrm>
            <a:off x="1651071" y="2476493"/>
            <a:ext cx="428628" cy="2117859"/>
            <a:chOff x="2786050" y="2571750"/>
            <a:chExt cx="428628" cy="1588394"/>
          </a:xfrm>
        </p:grpSpPr>
        <p:sp>
          <p:nvSpPr>
            <p:cNvPr id="143" name="Google Shape;143;p8"/>
            <p:cNvSpPr/>
            <p:nvPr/>
          </p:nvSpPr>
          <p:spPr>
            <a:xfrm>
              <a:off x="2786050" y="2571750"/>
              <a:ext cx="428628" cy="357190"/>
            </a:xfrm>
            <a:prstGeom prst="ellipse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1" baseline="-25000" lang="en-US" sz="14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1" baseline="-25000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786050" y="3143254"/>
              <a:ext cx="428628" cy="357190"/>
            </a:xfrm>
            <a:prstGeom prst="ellipse">
              <a:avLst/>
            </a:prstGeom>
            <a:gradFill>
              <a:gsLst>
                <a:gs pos="0">
                  <a:srgbClr val="9BE9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1" baseline="-25000" lang="en-US" sz="14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b="1" baseline="-25000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5" name="Google Shape;145;p8"/>
            <p:cNvCxnSpPr>
              <a:stCxn id="143" idx="4"/>
              <a:endCxn id="144" idx="0"/>
            </p:cNvCxnSpPr>
            <p:nvPr/>
          </p:nvCxnSpPr>
          <p:spPr>
            <a:xfrm>
              <a:off x="3000364" y="2928940"/>
              <a:ext cx="0" cy="2142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46" name="Google Shape;146;p8"/>
            <p:cNvCxnSpPr/>
            <p:nvPr/>
          </p:nvCxnSpPr>
          <p:spPr>
            <a:xfrm rot="5400000">
              <a:off x="2903526" y="3640145"/>
              <a:ext cx="214314" cy="1588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47" name="Google Shape;147;p8"/>
            <p:cNvSpPr txBox="1"/>
            <p:nvPr/>
          </p:nvSpPr>
          <p:spPr>
            <a:xfrm>
              <a:off x="2828913" y="3786196"/>
              <a:ext cx="357190" cy="373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33CC"/>
                  </a:solidFill>
                  <a:latin typeface="Consolas"/>
                  <a:ea typeface="Consolas"/>
                  <a:cs typeface="Consolas"/>
                  <a:sym typeface="Consolas"/>
                </a:rPr>
                <a:t>┆</a:t>
              </a:r>
              <a:endParaRPr b="1" sz="2400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8" name="Google Shape;148;p8"/>
          <p:cNvSpPr txBox="1"/>
          <p:nvPr/>
        </p:nvSpPr>
        <p:spPr>
          <a:xfrm rot="5400000">
            <a:off x="139134" y="3202945"/>
            <a:ext cx="1714512" cy="452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FangSong"/>
                <a:ea typeface="FangSong"/>
                <a:cs typeface="FangSong"/>
                <a:sym typeface="FangSong"/>
              </a:rPr>
              <a:t>程序执行</a:t>
            </a:r>
            <a:endParaRPr b="1" sz="1800">
              <a:solidFill>
                <a:srgbClr val="0000FF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  <p:grpSp>
        <p:nvGrpSpPr>
          <p:cNvPr id="149" name="Google Shape;149;p8"/>
          <p:cNvGrpSpPr/>
          <p:nvPr/>
        </p:nvGrpSpPr>
        <p:grpSpPr>
          <a:xfrm>
            <a:off x="3222707" y="2285994"/>
            <a:ext cx="5278383" cy="1533173"/>
            <a:chOff x="4357686" y="2643189"/>
            <a:chExt cx="5278383" cy="1149879"/>
          </a:xfrm>
        </p:grpSpPr>
        <p:sp>
          <p:nvSpPr>
            <p:cNvPr id="150" name="Google Shape;150;p8"/>
            <p:cNvSpPr txBox="1"/>
            <p:nvPr/>
          </p:nvSpPr>
          <p:spPr>
            <a:xfrm>
              <a:off x="4357686" y="2643189"/>
              <a:ext cx="2928958" cy="3057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保存</a:t>
              </a:r>
              <a:r>
                <a:rPr b="1" i="1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1" baseline="-25000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1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、</a:t>
              </a:r>
              <a:r>
                <a:rPr b="1" i="1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1" baseline="-25000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1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、</a:t>
              </a:r>
              <a:r>
                <a:rPr b="1" lang="en-US" sz="2000">
                  <a:solidFill>
                    <a:srgbClr val="0000FF"/>
                  </a:solidFill>
                  <a:latin typeface="SimSun"/>
                  <a:ea typeface="SimSun"/>
                  <a:cs typeface="SimSun"/>
                  <a:sym typeface="SimSun"/>
                </a:rPr>
                <a:t>…</a:t>
              </a:r>
              <a:endParaRPr b="1" sz="2000">
                <a:solidFill>
                  <a:srgbClr val="0000FF"/>
                </a:solidFill>
                <a:latin typeface="SimSun"/>
                <a:ea typeface="SimSun"/>
                <a:cs typeface="SimSun"/>
                <a:sym typeface="SimSun"/>
              </a:endParaRPr>
            </a:p>
          </p:txBody>
        </p:sp>
        <p:sp>
          <p:nvSpPr>
            <p:cNvPr id="151" name="Google Shape;151;p8"/>
            <p:cNvSpPr txBox="1"/>
            <p:nvPr/>
          </p:nvSpPr>
          <p:spPr>
            <a:xfrm>
              <a:off x="4500561" y="3071813"/>
              <a:ext cx="5135508" cy="721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Consolas"/>
                <a:buChar char="•"/>
              </a:pPr>
              <a:r>
                <a:rPr b="1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先产生的数据后处理―</a:t>
              </a:r>
              <a:r>
                <a:rPr b="1" lang="en-US" sz="20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栈</a:t>
              </a:r>
              <a:r>
                <a:rPr b="1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（后进先出表）</a:t>
              </a:r>
              <a:endParaRPr b="1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Consolas"/>
                <a:buChar char="•"/>
              </a:pPr>
              <a:r>
                <a:rPr b="1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先产生的数据先处理―</a:t>
              </a:r>
              <a:r>
                <a:rPr b="1" lang="en-US" sz="20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队列</a:t>
              </a:r>
              <a:r>
                <a:rPr b="1" lang="en-US" sz="20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（先进先出表）</a:t>
              </a:r>
              <a:endParaRPr b="1" sz="2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2" name="Google Shape;152;p8"/>
          <p:cNvGrpSpPr/>
          <p:nvPr/>
        </p:nvGrpSpPr>
        <p:grpSpPr>
          <a:xfrm>
            <a:off x="2151138" y="2762245"/>
            <a:ext cx="598386" cy="1714512"/>
            <a:chOff x="3286116" y="2786064"/>
            <a:chExt cx="598386" cy="1285884"/>
          </a:xfrm>
        </p:grpSpPr>
        <p:sp>
          <p:nvSpPr>
            <p:cNvPr id="153" name="Google Shape;153;p8"/>
            <p:cNvSpPr txBox="1"/>
            <p:nvPr/>
          </p:nvSpPr>
          <p:spPr>
            <a:xfrm rot="5400000">
              <a:off x="3114486" y="3159056"/>
              <a:ext cx="1071570" cy="46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临时数据</a:t>
              </a:r>
              <a:endParaRPr b="1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3286116" y="2786064"/>
              <a:ext cx="142876" cy="1285884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5" name="Google Shape;155;p8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2004-03-31T23:50:14Z</dcterms:created>
  <dc:creator>lcb; wbh</dc:creator>
</cp:coreProperties>
</file>