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hopwqJ0CJ2K9UoS0kwagJnke9q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5DCDC-95AC-40C2-85E7-5A8B6FBC048A}">
  <a:tblStyle styleId="{C295DCDC-95AC-40C2-85E7-5A8B6FBC04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1428728" y="1785926"/>
            <a:ext cx="5572164" cy="2857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descr="新闻纸" id="24" name="Google Shape;24;p1">
            <a:hlinkClick action="ppaction://hlinkshowjump?jump=nextslide"/>
          </p:cNvPr>
          <p:cNvSpPr/>
          <p:nvPr/>
        </p:nvSpPr>
        <p:spPr>
          <a:xfrm>
            <a:off x="2543636" y="2214554"/>
            <a:ext cx="3600000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28800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4.1 串的基本概念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2285984" y="785794"/>
            <a:ext cx="3571900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第4章  串</a:t>
            </a:r>
            <a:endParaRPr b="1"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descr="新闻纸" id="26" name="Google Shape;26;p1"/>
          <p:cNvSpPr/>
          <p:nvPr/>
        </p:nvSpPr>
        <p:spPr>
          <a:xfrm>
            <a:off x="2543636" y="2999711"/>
            <a:ext cx="3600000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28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4.2 串的存储结构 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descr="新闻纸" id="27" name="Google Shape;27;p1"/>
          <p:cNvSpPr/>
          <p:nvPr/>
        </p:nvSpPr>
        <p:spPr>
          <a:xfrm>
            <a:off x="2543636" y="3785529"/>
            <a:ext cx="3600000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28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4.3 串的模式匹配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" name="Google Shape;28;p1"/>
          <p:cNvGrpSpPr/>
          <p:nvPr/>
        </p:nvGrpSpPr>
        <p:grpSpPr>
          <a:xfrm>
            <a:off x="597475" y="2336096"/>
            <a:ext cx="1736094" cy="1817402"/>
            <a:chOff x="417802" y="264395"/>
            <a:chExt cx="1736094" cy="1817402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417802" y="264395"/>
              <a:ext cx="1736094" cy="1817402"/>
              <a:chOff x="5939802" y="2048848"/>
              <a:chExt cx="3392867" cy="3392867"/>
            </a:xfrm>
          </p:grpSpPr>
          <p:sp>
            <p:nvSpPr>
              <p:cNvPr id="30" name="Google Shape;30;p1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rect b="b" l="l" r="r" t="t"/>
                <a:pathLst>
                  <a:path extrusionOk="0" h="1800200" w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7000">
                    <a:srgbClr val="FFFFFF"/>
                  </a:gs>
                  <a:gs pos="88000">
                    <a:srgbClr val="B7B7B7"/>
                  </a:gs>
                  <a:gs pos="100000">
                    <a:srgbClr val="B7B7B7"/>
                  </a:gs>
                </a:gsLst>
                <a:lin ang="2700000" scaled="0"/>
              </a:gradFill>
              <a:ln>
                <a:noFill/>
              </a:ln>
              <a:effectLst>
                <a:outerShdw blurRad="127000" sx="102000" rotWithShape="0" algn="tr" dir="7380000" dist="63500" sy="102000">
                  <a:srgbClr val="000000">
                    <a:alpha val="3882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 rot="-5222763">
                <a:off x="6372293" y="2510364"/>
                <a:ext cx="2476802" cy="2476800"/>
              </a:xfrm>
              <a:custGeom>
                <a:rect b="b" l="l" r="r" t="t"/>
                <a:pathLst>
                  <a:path extrusionOk="0" h="1800200" w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29000">
                    <a:srgbClr val="FFFFFF"/>
                  </a:gs>
                  <a:gs pos="98000">
                    <a:srgbClr val="BFBFBF"/>
                  </a:gs>
                  <a:gs pos="100000">
                    <a:srgbClr val="BFBFB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1"/>
            <p:cNvSpPr txBox="1"/>
            <p:nvPr/>
          </p:nvSpPr>
          <p:spPr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u="none">
                  <a:solidFill>
                    <a:srgbClr val="9900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b="1" sz="1600" u="none">
                <a:solidFill>
                  <a:srgbClr val="9900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u="none">
                  <a:solidFill>
                    <a:srgbClr val="FF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提纲</a:t>
              </a:r>
              <a:endParaRPr/>
            </a:p>
          </p:txBody>
        </p:sp>
      </p:grpSp>
      <p:sp>
        <p:nvSpPr>
          <p:cNvPr id="34" name="Google Shape;3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/>
        </p:nvSpPr>
        <p:spPr>
          <a:xfrm>
            <a:off x="500034" y="1071546"/>
            <a:ext cx="7889902" cy="87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顺序串中实现串的基本运算与顺序表的基本运算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类似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。详细算法实现参见第2章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顺序表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部分。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642910" y="2500306"/>
            <a:ext cx="8001056" cy="87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不同点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：顺序串参数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采用直接传递顺序串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的方法，不同于第2章的</a:t>
            </a:r>
            <a:r>
              <a:rPr b="1" lang="en-US" sz="18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顺序表算法采用的是顺序表指针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。   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1）生成串StrAssign(&amp;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，cstr)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将一个C/C++字符串常量cstr（以'\0'字符标识结尾）赋给顺序串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，即生成一个其值等于cstr的串s。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714348" y="1857364"/>
            <a:ext cx="7715304" cy="195280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StrAssign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&amp;s,char cstr[])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//s为引用型参数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(i=0;cstr[i]!='\0';i++)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s.data[i]=cstr[i];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s.length=i;				     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//设置串s的长度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785786" y="4357694"/>
            <a:ext cx="3786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2）销毁串DestroyStr(&amp;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928662" y="5000636"/>
            <a:ext cx="7215238" cy="107731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DestroyStr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&amp;s)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/>
        </p:nvSpPr>
        <p:spPr>
          <a:xfrm>
            <a:off x="428596" y="214290"/>
            <a:ext cx="8143932" cy="9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6）串连接Concat(s，t)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返回由两个顺序串s和t连接在一起形成的结果串。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285720" y="2542566"/>
            <a:ext cx="8572560" cy="362505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SqString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s,SqString t)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SqString str;		   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//定义结果串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int i;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str.length=s.length+t.length;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(i=0;i&lt;s.length;i++)	  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//将s.data[0..s.length-1]复制到str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str.data[i]=s.data[i];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(i=0;i&lt;t.length;i++)	  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//将t.data[0..t.length-1]复制到str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str.data[s.length+i]=t.data[i];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return str;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>
            <a:off x="1428728" y="1428736"/>
            <a:ext cx="5000660" cy="726522"/>
            <a:chOff x="1428728" y="1428736"/>
            <a:chExt cx="5000660" cy="726522"/>
          </a:xfrm>
        </p:grpSpPr>
        <p:sp>
          <p:nvSpPr>
            <p:cNvPr id="144" name="Google Shape;144;p12"/>
            <p:cNvSpPr/>
            <p:nvPr/>
          </p:nvSpPr>
          <p:spPr>
            <a:xfrm>
              <a:off x="2928926" y="1428736"/>
              <a:ext cx="1357322" cy="71438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Concat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5" name="Google Shape;145;p12"/>
            <p:cNvCxnSpPr/>
            <p:nvPr/>
          </p:nvCxnSpPr>
          <p:spPr>
            <a:xfrm>
              <a:off x="2428860" y="1601756"/>
              <a:ext cx="500066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2"/>
            <p:cNvSpPr txBox="1"/>
            <p:nvPr/>
          </p:nvSpPr>
          <p:spPr>
            <a:xfrm>
              <a:off x="1428728" y="1428736"/>
              <a:ext cx="10715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"abcd"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7" name="Google Shape;147;p12"/>
            <p:cNvCxnSpPr/>
            <p:nvPr/>
          </p:nvCxnSpPr>
          <p:spPr>
            <a:xfrm>
              <a:off x="2428860" y="1958946"/>
              <a:ext cx="500066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2"/>
            <p:cNvSpPr txBox="1"/>
            <p:nvPr/>
          </p:nvSpPr>
          <p:spPr>
            <a:xfrm>
              <a:off x="1428728" y="1785926"/>
              <a:ext cx="10715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"123"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9" name="Google Shape;149;p12"/>
            <p:cNvCxnSpPr/>
            <p:nvPr/>
          </p:nvCxnSpPr>
          <p:spPr>
            <a:xfrm>
              <a:off x="4286248" y="1784338"/>
              <a:ext cx="500066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0" name="Google Shape;150;p12"/>
            <p:cNvSpPr txBox="1"/>
            <p:nvPr/>
          </p:nvSpPr>
          <p:spPr>
            <a:xfrm>
              <a:off x="4786314" y="1630908"/>
              <a:ext cx="1643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"abcd123"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23850" y="404813"/>
            <a:ext cx="8534430" cy="876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【例4.1】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设计顺序串上实现</a:t>
            </a:r>
            <a:r>
              <a:rPr b="1" lang="en-US" sz="2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串比较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运算Strcmp(s，t)的算法。例如：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"ab" &lt; "abcd"     "abcd" &lt; "abd"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785786" y="2285992"/>
            <a:ext cx="6072230" cy="33752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（1）比较s和t两个串</a:t>
            </a:r>
            <a:r>
              <a:rPr b="1" lang="en-US" sz="1800">
                <a:solidFill>
                  <a:srgbClr val="FF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共同长度范围内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的对应字符: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① 若s的字符&gt;t的字符，返回1；  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② 若s的字符&lt;t的字符，返回-1；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③ 若s的字符=t的字符，按上述规则继续比较。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（2）当（1）中对应字符均相同时，比较s和t的长度: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① 两者相等时，返回0；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② s的长度&gt;t的长度，返回1；</a:t>
            </a:r>
            <a:endParaRPr/>
          </a:p>
          <a:p>
            <a:pPr indent="0" lvl="0" marL="0" marR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③ s的长度&lt;t的长度，返回-1。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8" name="Google Shape;158;p13"/>
          <p:cNvGrpSpPr/>
          <p:nvPr/>
        </p:nvGrpSpPr>
        <p:grpSpPr>
          <a:xfrm>
            <a:off x="4929190" y="2724668"/>
            <a:ext cx="3929090" cy="369332"/>
            <a:chOff x="4929190" y="2724668"/>
            <a:chExt cx="3929090" cy="369332"/>
          </a:xfrm>
        </p:grpSpPr>
        <p:sp>
          <p:nvSpPr>
            <p:cNvPr id="159" name="Google Shape;159;p13"/>
            <p:cNvSpPr txBox="1"/>
            <p:nvPr/>
          </p:nvSpPr>
          <p:spPr>
            <a:xfrm>
              <a:off x="7143768" y="2724668"/>
              <a:ext cx="1714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a"&gt;"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bc"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4929190" y="2959078"/>
              <a:ext cx="214314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61" name="Google Shape;161;p13"/>
          <p:cNvGrpSpPr/>
          <p:nvPr/>
        </p:nvGrpSpPr>
        <p:grpSpPr>
          <a:xfrm>
            <a:off x="4960436" y="3163344"/>
            <a:ext cx="3929090" cy="369332"/>
            <a:chOff x="4960436" y="3163344"/>
            <a:chExt cx="3929090" cy="369332"/>
          </a:xfrm>
        </p:grpSpPr>
        <p:sp>
          <p:nvSpPr>
            <p:cNvPr id="162" name="Google Shape;162;p13"/>
            <p:cNvSpPr txBox="1"/>
            <p:nvPr/>
          </p:nvSpPr>
          <p:spPr>
            <a:xfrm>
              <a:off x="7175014" y="3163344"/>
              <a:ext cx="1714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ba"&lt;"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c"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3" name="Google Shape;163;p13"/>
            <p:cNvCxnSpPr/>
            <p:nvPr/>
          </p:nvCxnSpPr>
          <p:spPr>
            <a:xfrm>
              <a:off x="4960436" y="3377658"/>
              <a:ext cx="214314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64" name="Google Shape;164;p13"/>
          <p:cNvGrpSpPr/>
          <p:nvPr/>
        </p:nvGrpSpPr>
        <p:grpSpPr>
          <a:xfrm>
            <a:off x="4766644" y="4357694"/>
            <a:ext cx="4234512" cy="369332"/>
            <a:chOff x="4766644" y="4357694"/>
            <a:chExt cx="4234512" cy="369332"/>
          </a:xfrm>
        </p:grpSpPr>
        <p:sp>
          <p:nvSpPr>
            <p:cNvPr id="165" name="Google Shape;165;p13"/>
            <p:cNvSpPr txBox="1"/>
            <p:nvPr/>
          </p:nvSpPr>
          <p:spPr>
            <a:xfrm>
              <a:off x="7286644" y="4357694"/>
              <a:ext cx="1714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abc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"="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abc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6" name="Google Shape;166;p13"/>
            <p:cNvCxnSpPr/>
            <p:nvPr/>
          </p:nvCxnSpPr>
          <p:spPr>
            <a:xfrm>
              <a:off x="4766644" y="4572008"/>
              <a:ext cx="252000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67" name="Google Shape;167;p13"/>
          <p:cNvGrpSpPr/>
          <p:nvPr/>
        </p:nvGrpSpPr>
        <p:grpSpPr>
          <a:xfrm>
            <a:off x="4776266" y="4774180"/>
            <a:ext cx="4234512" cy="369332"/>
            <a:chOff x="4776266" y="4774180"/>
            <a:chExt cx="4234512" cy="369332"/>
          </a:xfrm>
        </p:grpSpPr>
        <p:sp>
          <p:nvSpPr>
            <p:cNvPr id="168" name="Google Shape;168;p13"/>
            <p:cNvSpPr txBox="1"/>
            <p:nvPr/>
          </p:nvSpPr>
          <p:spPr>
            <a:xfrm>
              <a:off x="7296266" y="4774180"/>
              <a:ext cx="1714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c"&gt;"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9" name="Google Shape;169;p13"/>
            <p:cNvCxnSpPr/>
            <p:nvPr/>
          </p:nvCxnSpPr>
          <p:spPr>
            <a:xfrm>
              <a:off x="4776266" y="4988494"/>
              <a:ext cx="252000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70" name="Google Shape;170;p13"/>
          <p:cNvGrpSpPr/>
          <p:nvPr/>
        </p:nvGrpSpPr>
        <p:grpSpPr>
          <a:xfrm>
            <a:off x="4786314" y="5202808"/>
            <a:ext cx="4234512" cy="369332"/>
            <a:chOff x="4786314" y="5202808"/>
            <a:chExt cx="4234512" cy="369332"/>
          </a:xfrm>
        </p:grpSpPr>
        <p:sp>
          <p:nvSpPr>
            <p:cNvPr id="171" name="Google Shape;171;p13"/>
            <p:cNvSpPr txBox="1"/>
            <p:nvPr/>
          </p:nvSpPr>
          <p:spPr>
            <a:xfrm>
              <a:off x="7306314" y="5202808"/>
              <a:ext cx="1714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"&lt;"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ab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d"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2" name="Google Shape;172;p13"/>
            <p:cNvCxnSpPr/>
            <p:nvPr/>
          </p:nvCxnSpPr>
          <p:spPr>
            <a:xfrm>
              <a:off x="4786314" y="5417122"/>
              <a:ext cx="252000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73" name="Google Shape;173;p13"/>
          <p:cNvGrpSpPr/>
          <p:nvPr/>
        </p:nvGrpSpPr>
        <p:grpSpPr>
          <a:xfrm>
            <a:off x="785786" y="1500174"/>
            <a:ext cx="722313" cy="582620"/>
            <a:chOff x="1774825" y="5489593"/>
            <a:chExt cx="722313" cy="582620"/>
          </a:xfrm>
        </p:grpSpPr>
        <p:sp>
          <p:nvSpPr>
            <p:cNvPr id="174" name="Google Shape;174;p13"/>
            <p:cNvSpPr/>
            <p:nvPr/>
          </p:nvSpPr>
          <p:spPr>
            <a:xfrm>
              <a:off x="2124075" y="5489593"/>
              <a:ext cx="37306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/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descr="阴影5" id="176" name="Google Shape;176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7" name="Google Shape;177;p13"/>
              <p:cNvSpPr/>
              <p:nvPr/>
            </p:nvSpPr>
            <p:spPr>
              <a:xfrm>
                <a:off x="1019" y="1020"/>
                <a:ext cx="399" cy="370"/>
              </a:xfrm>
              <a:prstGeom prst="roundRect">
                <a:avLst>
                  <a:gd fmla="val 8380" name="adj"/>
                </a:avLst>
              </a:prstGeom>
              <a:gradFill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 scaled="0"/>
              </a:gradFill>
              <a:ln>
                <a:noFill/>
              </a:ln>
              <a:effectLst>
                <a:outerShdw blurRad="76200" kx="1200000" rotWithShape="0" algn="br" sy="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Noto Sans Symbols"/>
                  <a:buNone/>
                </a:pPr>
                <a:r>
                  <a:rPr b="1" lang="en-US" sz="22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解</a:t>
                </a:r>
                <a:endParaRPr b="1" sz="2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/>
        </p:nvSpPr>
        <p:spPr>
          <a:xfrm>
            <a:off x="500034" y="571480"/>
            <a:ext cx="8215370" cy="527679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180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Strcmp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s，SqString 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i，comlen;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if (s.length&lt;t.length)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comlen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=s.length; 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//求s和t的共同长度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comle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n=t.length;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(i=0;i&lt;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comlen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;i++)        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//在共同长度内逐个字符比较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if (s.data[i]&gt;t.data[i])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  return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else if (s.data[i]&lt;t.data[i])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  return -1;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if (s.length==t.length)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//s==t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else if (s.length&gt;t.length)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//s&gt;t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return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else return -1;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//s&lt;t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蓝色面巾纸" id="190" name="Google Shape;190;p15"/>
          <p:cNvSpPr txBox="1"/>
          <p:nvPr/>
        </p:nvSpPr>
        <p:spPr>
          <a:xfrm>
            <a:off x="428596" y="428604"/>
            <a:ext cx="6000791" cy="47780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4.2.2  串的链式存储及其基本操作实现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1" sz="2400">
              <a:solidFill>
                <a:srgbClr val="FF33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571472" y="1428736"/>
            <a:ext cx="8208962" cy="1479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链串的组织形式与一般的</a:t>
            </a: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链表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类似。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链串中的</a:t>
            </a:r>
            <a:r>
              <a:rPr b="1" lang="en-US" sz="2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一个结点可以存储多个字符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。通常将链串中每个结点所存储的</a:t>
            </a: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字符个数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称为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结点大小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3133725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555875" y="2271695"/>
            <a:ext cx="29527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结点大小为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的链串 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55650" y="2992420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296988" y="2992420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124075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2665413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562350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103688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443663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baseline="-25000" i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985000" y="299242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∧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5128167" y="2901988"/>
            <a:ext cx="576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717520" y="2633645"/>
            <a:ext cx="360363" cy="35877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425424" y="2345288"/>
            <a:ext cx="431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cxnSp>
        <p:nvCxnSpPr>
          <p:cNvPr id="211" name="Google Shape;211;p16"/>
          <p:cNvCxnSpPr/>
          <p:nvPr/>
        </p:nvCxnSpPr>
        <p:spPr>
          <a:xfrm>
            <a:off x="1547813" y="3208320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16"/>
          <p:cNvCxnSpPr/>
          <p:nvPr/>
        </p:nvCxnSpPr>
        <p:spPr>
          <a:xfrm>
            <a:off x="2987675" y="3208320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16"/>
          <p:cNvCxnSpPr/>
          <p:nvPr/>
        </p:nvCxnSpPr>
        <p:spPr>
          <a:xfrm>
            <a:off x="4429125" y="3208320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16"/>
          <p:cNvCxnSpPr/>
          <p:nvPr/>
        </p:nvCxnSpPr>
        <p:spPr>
          <a:xfrm>
            <a:off x="5868988" y="3208320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5" name="Google Shape;215;p16"/>
          <p:cNvSpPr txBox="1"/>
          <p:nvPr/>
        </p:nvSpPr>
        <p:spPr>
          <a:xfrm>
            <a:off x="142844" y="928670"/>
            <a:ext cx="431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22263" y="1550970"/>
            <a:ext cx="107950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366838" y="1550970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195513" y="1550970"/>
            <a:ext cx="107950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241675" y="155097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4140200" y="1550970"/>
            <a:ext cx="107950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EFGH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219700" y="155097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235825" y="1550970"/>
            <a:ext cx="107950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MN##</a:t>
            </a:r>
            <a:endParaRPr b="1" baseline="-25000" i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8316913" y="1550970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∧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6011863" y="1460538"/>
            <a:ext cx="64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433357" y="1192195"/>
            <a:ext cx="360362" cy="35877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" name="Google Shape;226;p16"/>
          <p:cNvCxnSpPr/>
          <p:nvPr/>
        </p:nvCxnSpPr>
        <p:spPr>
          <a:xfrm>
            <a:off x="1619250" y="1766870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16"/>
          <p:cNvCxnSpPr/>
          <p:nvPr/>
        </p:nvCxnSpPr>
        <p:spPr>
          <a:xfrm>
            <a:off x="3563938" y="1766870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8" name="Google Shape;228;p16"/>
          <p:cNvCxnSpPr/>
          <p:nvPr/>
        </p:nvCxnSpPr>
        <p:spPr>
          <a:xfrm>
            <a:off x="5545138" y="1766870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16"/>
          <p:cNvCxnSpPr/>
          <p:nvPr/>
        </p:nvCxnSpPr>
        <p:spPr>
          <a:xfrm>
            <a:off x="6677025" y="1776395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0" name="Google Shape;230;p16"/>
          <p:cNvSpPr txBox="1"/>
          <p:nvPr/>
        </p:nvSpPr>
        <p:spPr>
          <a:xfrm>
            <a:off x="2571736" y="3665520"/>
            <a:ext cx="25892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结点大小为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的链串 </a:t>
            </a:r>
            <a:endParaRPr/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714348" y="428604"/>
            <a:ext cx="6532579" cy="40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链串结点大小1时，链串的结点类型声明如下：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3109913" y="3152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603325" y="1097974"/>
            <a:ext cx="4105275" cy="190239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80000" lIns="288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typedef struct snode 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data;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struct snode *next;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LinkStrNode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803296" y="3900494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1344634" y="3900494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2171721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2713059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609996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1" baseline="-25000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4151334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491309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baseline="-25000" i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7032646" y="390049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∧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5195909" y="3789966"/>
            <a:ext cx="576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765166" y="3541719"/>
            <a:ext cx="360363" cy="35877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1595459" y="4116394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1" name="Google Shape;251;p17"/>
          <p:cNvCxnSpPr/>
          <p:nvPr/>
        </p:nvCxnSpPr>
        <p:spPr>
          <a:xfrm>
            <a:off x="3035321" y="4116394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2" name="Google Shape;252;p17"/>
          <p:cNvCxnSpPr/>
          <p:nvPr/>
        </p:nvCxnSpPr>
        <p:spPr>
          <a:xfrm>
            <a:off x="4476771" y="4116394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3" name="Google Shape;253;p17"/>
          <p:cNvCxnSpPr/>
          <p:nvPr/>
        </p:nvCxnSpPr>
        <p:spPr>
          <a:xfrm>
            <a:off x="5916634" y="4116394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17"/>
          <p:cNvSpPr txBox="1"/>
          <p:nvPr/>
        </p:nvSpPr>
        <p:spPr>
          <a:xfrm>
            <a:off x="404804" y="3230620"/>
            <a:ext cx="431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 rot="5400000">
            <a:off x="2321703" y="3321843"/>
            <a:ext cx="107157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1007175" y="4726000"/>
            <a:ext cx="76185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优点：操作方便；缺点：存储密度较低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/>
        </p:nvSpPr>
        <p:spPr>
          <a:xfrm>
            <a:off x="857224" y="1285860"/>
            <a:ext cx="61436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链串中实现串的基本运算与单链表的基本运算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类似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1）生成串StrAssign(&amp;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，cstr)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将一个C/C++字符串常量cstr（以'\0'字符标识结尾）赋给链串s，即生成一个其值等于cstr的链串s。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714348" y="2000240"/>
            <a:ext cx="7643866" cy="375329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StrAssign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(LinkStrNode *&amp;s,char cstr[])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LinkStrNode *r,*p;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s=(LinkStrNode *)malloc(sizeof(LinkStrNode));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r=s;	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//r始终指向尾结点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(i=0;cstr[i]!='\0';i++)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p=(LinkStrNode *)malloc(sizeof(LinkStrNode));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p-&gt;data=cstr[i];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r-&gt;next=p; r=p;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r-&gt;next=NULL;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//尾结点next域置为空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642910" y="1500174"/>
            <a:ext cx="6643734" cy="4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串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（或字符串）是由零个或多个字符组成的有限序列。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2214546" y="2428868"/>
            <a:ext cx="2428892" cy="40011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串  ⊂  线性表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1428728" y="3143248"/>
            <a:ext cx="6215106" cy="10644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串中所含字符的个数称为该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串的长度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（或串长）。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含零个字符的串称为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空串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，用Ф表示。</a:t>
            </a:r>
            <a:endParaRPr/>
          </a:p>
        </p:txBody>
      </p:sp>
      <p:sp>
        <p:nvSpPr>
          <p:cNvPr descr="新闻纸" id="42" name="Google Shape;42;p2">
            <a:hlinkClick action="ppaction://hlinkshowjump?jump=nextslide"/>
          </p:cNvPr>
          <p:cNvSpPr/>
          <p:nvPr/>
        </p:nvSpPr>
        <p:spPr>
          <a:xfrm>
            <a:off x="2214546" y="500042"/>
            <a:ext cx="3857652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4.1 串的基本概念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500034" y="500042"/>
            <a:ext cx="8143932" cy="9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2）销毁串DestroyStr(&amp;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该运算和销毁带头结点单链表运算的实现过程相同。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500034" y="1714488"/>
            <a:ext cx="8286808" cy="349207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DestroyStr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(LinkStrNode *&amp;s)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LinkStrNode *pre=s,*p=s-&gt;next;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//pre指向结点p的前驱结点</a:t>
            </a:r>
            <a:endParaRPr/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(p!=NULL)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//扫描链串s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free(pre);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//释放pre结点</a:t>
            </a:r>
            <a:endParaRPr/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pre=p;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//pre、p同步后移一个结点</a:t>
            </a:r>
            <a:endParaRPr/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p=pre-&gt;next;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free(pre);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/>
        </p:nvSpPr>
        <p:spPr>
          <a:xfrm>
            <a:off x="357158" y="142852"/>
            <a:ext cx="7572428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6）串连接Concat(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求由两个链串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的数据结点连接在一起形成结果串。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357158" y="1000108"/>
            <a:ext cx="8358246" cy="575808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08000" lIns="216000" spcFirstLastPara="1" rIns="91425" wrap="square" tIns="10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LinkStrNode *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(LinkStrNode *s,LinkStrNode *t)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LinkStrNode *str,*p=s-&gt;next,*q,*r;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str=(LinkStrNode *)malloc(sizeof(LinkStrNode));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r=str;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//r指向结果串的尾结点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(p!=NULL)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800">
                <a:solidFill>
                  <a:srgbClr val="00B0F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用p扫描s的所有数据结点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q=(LinkStrNode *)malloc(sizeof(LinkStrNode));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q-&gt;data=p-&gt;data;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//将p结点复制到q结点中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r-&gt;next=q;r=q;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//将q结点链接到str的末尾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p=p-&gt;next;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p=t-&gt;next;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(p!=NULL)		</a:t>
            </a:r>
            <a:r>
              <a:rPr b="1" lang="en-US" sz="1800">
                <a:solidFill>
                  <a:srgbClr val="00B0F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//用p扫描t的所有数据结点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q=(LinkStrNode *)malloc(sizeof(LinkStrNode));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q-&gt;data=p-&gt;data;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//将p结点复制到q结点中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r-&gt;next=q;r=q;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//将q结点链接到str的末尾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p=p-&gt;next;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r-&gt;next=NULL;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//尾结点的next域置为空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return str;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/>
        </p:nvSpPr>
        <p:spPr>
          <a:xfrm>
            <a:off x="539750" y="620713"/>
            <a:ext cx="8077200" cy="96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   【例4.3】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在链串中，设计一个算法把最先出现的子串“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”改为“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xyz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”。    </a:t>
            </a:r>
            <a:endParaRPr/>
          </a:p>
        </p:txBody>
      </p:sp>
      <p:grpSp>
        <p:nvGrpSpPr>
          <p:cNvPr id="295" name="Google Shape;295;p22"/>
          <p:cNvGrpSpPr/>
          <p:nvPr/>
        </p:nvGrpSpPr>
        <p:grpSpPr>
          <a:xfrm>
            <a:off x="563541" y="3000372"/>
            <a:ext cx="8008987" cy="1546236"/>
            <a:chOff x="496862" y="2214554"/>
            <a:chExt cx="8008987" cy="1546236"/>
          </a:xfrm>
        </p:grpSpPr>
        <p:sp>
          <p:nvSpPr>
            <p:cNvPr id="296" name="Google Shape;296;p22"/>
            <p:cNvSpPr/>
            <p:nvPr/>
          </p:nvSpPr>
          <p:spPr>
            <a:xfrm>
              <a:off x="865216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406554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233641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774979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114954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baseline="-25000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656291" y="332740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7929586" y="3228510"/>
              <a:ext cx="5762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785786" y="2968627"/>
              <a:ext cx="360363" cy="358775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4" name="Google Shape;304;p22"/>
            <p:cNvCxnSpPr/>
            <p:nvPr/>
          </p:nvCxnSpPr>
          <p:spPr>
            <a:xfrm>
              <a:off x="1657379" y="3543302"/>
              <a:ext cx="576262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3097241" y="3543302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6" name="Google Shape;306;p22"/>
            <p:cNvCxnSpPr/>
            <p:nvPr/>
          </p:nvCxnSpPr>
          <p:spPr>
            <a:xfrm>
              <a:off x="5981729" y="3543302"/>
              <a:ext cx="576262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07" name="Google Shape;307;p22"/>
            <p:cNvSpPr txBox="1"/>
            <p:nvPr/>
          </p:nvSpPr>
          <p:spPr>
            <a:xfrm>
              <a:off x="3754466" y="3215810"/>
              <a:ext cx="5762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/>
            </a:p>
          </p:txBody>
        </p:sp>
        <p:cxnSp>
          <p:nvCxnSpPr>
            <p:cNvPr id="308" name="Google Shape;308;p22"/>
            <p:cNvCxnSpPr/>
            <p:nvPr/>
          </p:nvCxnSpPr>
          <p:spPr>
            <a:xfrm>
              <a:off x="4475191" y="3532190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09" name="Google Shape;309;p22"/>
            <p:cNvSpPr/>
            <p:nvPr/>
          </p:nvSpPr>
          <p:spPr>
            <a:xfrm>
              <a:off x="6554816" y="3328990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b="1" baseline="-25000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7096154" y="3328990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1" name="Google Shape;311;p22"/>
            <p:cNvCxnSpPr/>
            <p:nvPr/>
          </p:nvCxnSpPr>
          <p:spPr>
            <a:xfrm>
              <a:off x="7421591" y="3544890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12" name="Google Shape;312;p22"/>
            <p:cNvSpPr/>
            <p:nvPr/>
          </p:nvSpPr>
          <p:spPr>
            <a:xfrm>
              <a:off x="5041929" y="2968627"/>
              <a:ext cx="360362" cy="358775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4721752" y="2753820"/>
              <a:ext cx="43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/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857224" y="2214554"/>
              <a:ext cx="62865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❶ 查找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：p-&gt;data='a'  &amp;&amp; p-&gt;next-&gt;data='b'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496862" y="2786058"/>
              <a:ext cx="43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</p:grpSp>
      <p:grpSp>
        <p:nvGrpSpPr>
          <p:cNvPr id="316" name="Google Shape;316;p22"/>
          <p:cNvGrpSpPr/>
          <p:nvPr/>
        </p:nvGrpSpPr>
        <p:grpSpPr>
          <a:xfrm>
            <a:off x="1071538" y="2143116"/>
            <a:ext cx="722313" cy="582620"/>
            <a:chOff x="1774825" y="5489593"/>
            <a:chExt cx="722313" cy="582620"/>
          </a:xfrm>
        </p:grpSpPr>
        <p:sp>
          <p:nvSpPr>
            <p:cNvPr id="317" name="Google Shape;317;p22"/>
            <p:cNvSpPr/>
            <p:nvPr/>
          </p:nvSpPr>
          <p:spPr>
            <a:xfrm>
              <a:off x="2124075" y="5489593"/>
              <a:ext cx="37306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/>
            </a:p>
          </p:txBody>
        </p:sp>
        <p:grpSp>
          <p:nvGrpSpPr>
            <p:cNvPr id="318" name="Google Shape;318;p22"/>
            <p:cNvGrpSpPr/>
            <p:nvPr/>
          </p:nvGrpSpPr>
          <p:grpSpPr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descr="阴影5" id="319" name="Google Shape;319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20" name="Google Shape;320;p22"/>
              <p:cNvSpPr/>
              <p:nvPr/>
            </p:nvSpPr>
            <p:spPr>
              <a:xfrm>
                <a:off x="1019" y="1020"/>
                <a:ext cx="399" cy="370"/>
              </a:xfrm>
              <a:prstGeom prst="roundRect">
                <a:avLst>
                  <a:gd fmla="val 8380" name="adj"/>
                </a:avLst>
              </a:prstGeom>
              <a:gradFill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 scaled="0"/>
              </a:gradFill>
              <a:ln>
                <a:noFill/>
              </a:ln>
              <a:effectLst>
                <a:outerShdw blurRad="76200" kx="1200000" rotWithShape="0" algn="br" sy="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Noto Sans Symbols"/>
                  <a:buNone/>
                </a:pPr>
                <a:r>
                  <a:rPr b="1" lang="en-US" sz="22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解</a:t>
                </a:r>
                <a:endParaRPr b="1" sz="2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/>
          <p:nvPr/>
        </p:nvSpPr>
        <p:spPr>
          <a:xfrm>
            <a:off x="503270" y="1844674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1044608" y="1844674"/>
            <a:ext cx="539750" cy="43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1871695" y="184467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413033" y="184467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4497383" y="1844674"/>
            <a:ext cx="539750" cy="4318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CC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baseline="-25000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5038720" y="1844674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7316771" y="1765878"/>
            <a:ext cx="576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677868" y="1485899"/>
            <a:ext cx="360363" cy="35877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425424" y="1125537"/>
            <a:ext cx="431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1295433" y="2060574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7" name="Google Shape;337;p23"/>
          <p:cNvCxnSpPr/>
          <p:nvPr/>
        </p:nvCxnSpPr>
        <p:spPr>
          <a:xfrm>
            <a:off x="2735295" y="2060574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8" name="Google Shape;338;p23"/>
          <p:cNvCxnSpPr/>
          <p:nvPr/>
        </p:nvCxnSpPr>
        <p:spPr>
          <a:xfrm>
            <a:off x="5364158" y="2060574"/>
            <a:ext cx="576262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9" name="Google Shape;339;p23"/>
          <p:cNvSpPr txBox="1"/>
          <p:nvPr/>
        </p:nvSpPr>
        <p:spPr>
          <a:xfrm>
            <a:off x="3322184" y="1753178"/>
            <a:ext cx="576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cxnSp>
        <p:nvCxnSpPr>
          <p:cNvPr id="340" name="Google Shape;340;p23"/>
          <p:cNvCxnSpPr/>
          <p:nvPr/>
        </p:nvCxnSpPr>
        <p:spPr>
          <a:xfrm>
            <a:off x="3857620" y="2049462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1" name="Google Shape;341;p23"/>
          <p:cNvSpPr/>
          <p:nvPr/>
        </p:nvSpPr>
        <p:spPr>
          <a:xfrm>
            <a:off x="5937245" y="1846262"/>
            <a:ext cx="539750" cy="4318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CC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1" baseline="-25000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6478583" y="1846262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3" name="Google Shape;343;p23"/>
          <p:cNvCxnSpPr/>
          <p:nvPr/>
        </p:nvCxnSpPr>
        <p:spPr>
          <a:xfrm>
            <a:off x="6804020" y="2062162"/>
            <a:ext cx="576263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4" name="Google Shape;344;p23"/>
          <p:cNvSpPr/>
          <p:nvPr/>
        </p:nvSpPr>
        <p:spPr>
          <a:xfrm>
            <a:off x="4424358" y="1485899"/>
            <a:ext cx="360362" cy="35877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4063995" y="1125537"/>
            <a:ext cx="431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4484651" y="1846262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5932465" y="1846262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4643438" y="2352671"/>
            <a:ext cx="1770090" cy="1004891"/>
            <a:chOff x="4926018" y="2352671"/>
            <a:chExt cx="1770090" cy="1004891"/>
          </a:xfrm>
        </p:grpSpPr>
        <p:sp>
          <p:nvSpPr>
            <p:cNvPr id="349" name="Google Shape;349;p23"/>
            <p:cNvSpPr/>
            <p:nvPr/>
          </p:nvSpPr>
          <p:spPr>
            <a:xfrm>
              <a:off x="5615020" y="292576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1" baseline="-25000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156358" y="2925762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1" name="Google Shape;351;p23"/>
            <p:cNvCxnSpPr/>
            <p:nvPr/>
          </p:nvCxnSpPr>
          <p:spPr>
            <a:xfrm>
              <a:off x="5172108" y="3138487"/>
              <a:ext cx="431800" cy="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2" name="Google Shape;352;p23"/>
            <p:cNvSpPr txBox="1"/>
            <p:nvPr/>
          </p:nvSpPr>
          <p:spPr>
            <a:xfrm>
              <a:off x="4926018" y="2874962"/>
              <a:ext cx="43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q</a:t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967445" y="2352671"/>
              <a:ext cx="144462" cy="360362"/>
            </a:xfrm>
            <a:prstGeom prst="upArrow">
              <a:avLst>
                <a:gd fmla="val 50000" name="adj1"/>
                <a:gd fmla="val 62363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4" name="Google Shape;354;p23"/>
          <p:cNvGrpSpPr/>
          <p:nvPr/>
        </p:nvGrpSpPr>
        <p:grpSpPr>
          <a:xfrm>
            <a:off x="425424" y="3315942"/>
            <a:ext cx="8504294" cy="1505274"/>
            <a:chOff x="172979" y="4228776"/>
            <a:chExt cx="8504294" cy="1505274"/>
          </a:xfrm>
        </p:grpSpPr>
        <p:sp>
          <p:nvSpPr>
            <p:cNvPr id="355" name="Google Shape;355;p23"/>
            <p:cNvSpPr/>
            <p:nvPr/>
          </p:nvSpPr>
          <p:spPr>
            <a:xfrm>
              <a:off x="3605175" y="4228776"/>
              <a:ext cx="324000" cy="756000"/>
            </a:xfrm>
            <a:prstGeom prst="downArrow">
              <a:avLst>
                <a:gd fmla="val 50000" name="adj1"/>
                <a:gd fmla="val 25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250825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792163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619250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2160588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017965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1" baseline="-25000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559302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8101010" y="5201770"/>
              <a:ext cx="5762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431768" y="4941888"/>
              <a:ext cx="360363" cy="358775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172979" y="4581525"/>
              <a:ext cx="431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  <p:cxnSp>
          <p:nvCxnSpPr>
            <p:cNvPr id="365" name="Google Shape;365;p23"/>
            <p:cNvCxnSpPr/>
            <p:nvPr/>
          </p:nvCxnSpPr>
          <p:spPr>
            <a:xfrm>
              <a:off x="1042988" y="5516563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6" name="Google Shape;366;p23"/>
            <p:cNvCxnSpPr/>
            <p:nvPr/>
          </p:nvCxnSpPr>
          <p:spPr>
            <a:xfrm>
              <a:off x="2392418" y="5516563"/>
              <a:ext cx="50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7" name="Google Shape;367;p23"/>
            <p:cNvCxnSpPr/>
            <p:nvPr/>
          </p:nvCxnSpPr>
          <p:spPr>
            <a:xfrm>
              <a:off x="4884740" y="5516563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68" name="Google Shape;368;p23"/>
            <p:cNvSpPr txBox="1"/>
            <p:nvPr/>
          </p:nvSpPr>
          <p:spPr>
            <a:xfrm>
              <a:off x="2819357" y="5199118"/>
              <a:ext cx="5762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/>
            </a:p>
          </p:txBody>
        </p:sp>
        <p:cxnSp>
          <p:nvCxnSpPr>
            <p:cNvPr id="369" name="Google Shape;369;p23"/>
            <p:cNvCxnSpPr/>
            <p:nvPr/>
          </p:nvCxnSpPr>
          <p:spPr>
            <a:xfrm>
              <a:off x="3502491" y="5505450"/>
              <a:ext cx="50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70" name="Google Shape;370;p23"/>
            <p:cNvSpPr/>
            <p:nvPr/>
          </p:nvSpPr>
          <p:spPr>
            <a:xfrm>
              <a:off x="5457827" y="5302250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1" baseline="-25000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999165" y="5302250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2" name="Google Shape;372;p23"/>
            <p:cNvCxnSpPr/>
            <p:nvPr/>
          </p:nvCxnSpPr>
          <p:spPr>
            <a:xfrm>
              <a:off x="6259515" y="5514975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73" name="Google Shape;373;p23"/>
            <p:cNvSpPr/>
            <p:nvPr/>
          </p:nvSpPr>
          <p:spPr>
            <a:xfrm>
              <a:off x="6832602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endParaRPr b="1" baseline="-25000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7373940" y="5300663"/>
              <a:ext cx="539750" cy="4318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5" name="Google Shape;375;p23"/>
            <p:cNvCxnSpPr/>
            <p:nvPr/>
          </p:nvCxnSpPr>
          <p:spPr>
            <a:xfrm>
              <a:off x="7626352" y="5518150"/>
              <a:ext cx="5762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76" name="Google Shape;376;p23"/>
          <p:cNvSpPr txBox="1"/>
          <p:nvPr/>
        </p:nvSpPr>
        <p:spPr>
          <a:xfrm>
            <a:off x="1071538" y="571480"/>
            <a:ext cx="1428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❷  替换</a:t>
            </a:r>
            <a:endParaRPr b="1" sz="20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4484651" y="1846262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baseline="-25000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932465" y="1846262"/>
            <a:ext cx="539750" cy="431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b="1" baseline="-25000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/>
        </p:nvSpPr>
        <p:spPr>
          <a:xfrm>
            <a:off x="228600" y="285728"/>
            <a:ext cx="8686800" cy="512496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08000" lIns="180000" spcFirstLastPara="1" rIns="180000" wrap="square" tIns="10800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Repl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(LinkStrNode *&amp;s)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LinkStrNode *p=s-&gt;next，*q;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int find=0;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(p-&gt;next!=NULL &amp;&amp; find==0)	      	</a:t>
            </a:r>
            <a:r>
              <a:rPr b="1" lang="en-US" sz="1800">
                <a:solidFill>
                  <a:srgbClr val="00B0F0"/>
                </a:solidFill>
                <a:latin typeface="FangSong"/>
                <a:ea typeface="FangSong"/>
                <a:cs typeface="FangSong"/>
                <a:sym typeface="FangSong"/>
              </a:rPr>
              <a:t>//查找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b="1" lang="en-US" sz="1800">
                <a:solidFill>
                  <a:srgbClr val="00B0F0"/>
                </a:solidFill>
                <a:latin typeface="FangSong"/>
                <a:ea typeface="FangSong"/>
                <a:cs typeface="FangSong"/>
                <a:sym typeface="FangSong"/>
              </a:rPr>
              <a:t>子串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if (p-&gt;data=='a' &amp;&amp; p-&gt;next-&gt;data=='b')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{  p-&gt;data='x'; p-&gt;next-&gt;data='z';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 q=(LinkStrNode *)malloc(sizeof(LinkStrNode));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 q-&gt;data='y';  q-&gt;next=p-&gt;next;  p-&gt;next=q;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 find=1;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else p=p-&gt;next; 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386" name="Google Shape;386;p24"/>
          <p:cNvGrpSpPr/>
          <p:nvPr/>
        </p:nvGrpSpPr>
        <p:grpSpPr>
          <a:xfrm>
            <a:off x="1071538" y="2143116"/>
            <a:ext cx="6858048" cy="3798356"/>
            <a:chOff x="785786" y="2000240"/>
            <a:chExt cx="6858048" cy="3798356"/>
          </a:xfrm>
        </p:grpSpPr>
        <p:sp>
          <p:nvSpPr>
            <p:cNvPr id="387" name="Google Shape;387;p24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8" name="Google Shape;388;p24"/>
            <p:cNvCxnSpPr>
              <a:stCxn id="387" idx="2"/>
            </p:cNvCxnSpPr>
            <p:nvPr/>
          </p:nvCxnSpPr>
          <p:spPr>
            <a:xfrm>
              <a:off x="4214810" y="4000504"/>
              <a:ext cx="0" cy="14400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9" name="Google Shape;389;p24"/>
            <p:cNvSpPr txBox="1"/>
            <p:nvPr/>
          </p:nvSpPr>
          <p:spPr>
            <a:xfrm>
              <a:off x="3428992" y="5429264"/>
              <a:ext cx="15716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替换为xyz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0" name="Google Shape;390;p24"/>
          <p:cNvSpPr txBox="1"/>
          <p:nvPr/>
        </p:nvSpPr>
        <p:spPr>
          <a:xfrm>
            <a:off x="500034" y="6000768"/>
            <a:ext cx="3000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算法的时间复杂度为O(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)。</a:t>
            </a:r>
            <a:endParaRPr/>
          </a:p>
        </p:txBody>
      </p:sp>
      <p:sp>
        <p:nvSpPr>
          <p:cNvPr id="391" name="Google Shape;39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/>
        </p:nvSpPr>
        <p:spPr>
          <a:xfrm>
            <a:off x="428596" y="4500570"/>
            <a:ext cx="8286808" cy="1603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成功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是指在目标串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中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找到一个模式串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⎯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是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的子串，返回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在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中的位置。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不成功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则指目标串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中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不存在模式串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⎯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不是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的子串，返回-1。 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2643174" y="2719984"/>
            <a:ext cx="1285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目标串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2643174" y="3791554"/>
            <a:ext cx="1285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模式串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3143240" y="3291488"/>
            <a:ext cx="142876" cy="428628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3428992" y="3248568"/>
            <a:ext cx="1500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是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子串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吗？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2" name="Google Shape;402;p25"/>
          <p:cNvGrpSpPr/>
          <p:nvPr/>
        </p:nvGrpSpPr>
        <p:grpSpPr>
          <a:xfrm>
            <a:off x="5143504" y="2862860"/>
            <a:ext cx="1785950" cy="1143008"/>
            <a:chOff x="5143504" y="2000240"/>
            <a:chExt cx="1785950" cy="1143008"/>
          </a:xfrm>
        </p:grpSpPr>
        <p:sp>
          <p:nvSpPr>
            <p:cNvPr id="403" name="Google Shape;403;p25"/>
            <p:cNvSpPr txBox="1"/>
            <p:nvPr/>
          </p:nvSpPr>
          <p:spPr>
            <a:xfrm>
              <a:off x="5357818" y="2357430"/>
              <a:ext cx="1571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模式匹配</a:t>
              </a:r>
              <a:endParaRPr b="1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143504" y="2000240"/>
              <a:ext cx="214314" cy="114300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descr="羊皮纸" id="405" name="Google Shape;405;p25"/>
          <p:cNvSpPr txBox="1"/>
          <p:nvPr/>
        </p:nvSpPr>
        <p:spPr>
          <a:xfrm>
            <a:off x="500034" y="1434100"/>
            <a:ext cx="4214842" cy="5147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4.3.1 Brute-Force算法</a:t>
            </a:r>
            <a:endParaRPr b="1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descr="新闻纸" id="406" name="Google Shape;406;p25"/>
          <p:cNvSpPr/>
          <p:nvPr/>
        </p:nvSpPr>
        <p:spPr>
          <a:xfrm>
            <a:off x="2357422" y="428604"/>
            <a:ext cx="3600000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288000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4.3 串的模式匹配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6200900" y="1096125"/>
            <a:ext cx="30273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算法目的：确定主串中所含子串（模式串）第一次出现的位置（定位）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/>
        </p:nvSpPr>
        <p:spPr>
          <a:xfrm>
            <a:off x="428596" y="714356"/>
            <a:ext cx="8305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Brute-Force简称为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BF算法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，亦称简单匹配算法。采用穷举的思路。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BF是指暴力的意思！</a:t>
            </a:r>
            <a:endParaRPr b="1" sz="20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例如，s="aaaabcd"，t="abc"。 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2357422" y="3118964"/>
            <a:ext cx="3143272" cy="428628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a  a  a  b  c  d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2357422" y="3943183"/>
            <a:ext cx="2143140" cy="428628"/>
            <a:chOff x="1857356" y="4000504"/>
            <a:chExt cx="2143140" cy="428628"/>
          </a:xfrm>
        </p:grpSpPr>
        <p:sp>
          <p:nvSpPr>
            <p:cNvPr id="417" name="Google Shape;417;p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a  b  c</a:t>
              </a:r>
              <a:endParaRPr b="1" i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8" name="Google Shape;418;p26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🗶</a:t>
              </a:r>
              <a:endParaRPr b="1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9" name="Google Shape;419;p26"/>
          <p:cNvSpPr txBox="1"/>
          <p:nvPr/>
        </p:nvSpPr>
        <p:spPr>
          <a:xfrm>
            <a:off x="5715008" y="4000504"/>
            <a:ext cx="1357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FangSong"/>
                <a:ea typeface="FangSong"/>
                <a:cs typeface="FangSong"/>
                <a:sym typeface="FangSong"/>
              </a:rPr>
              <a:t>匹配成功</a:t>
            </a:r>
            <a:endParaRPr b="1" sz="1800">
              <a:solidFill>
                <a:srgbClr val="FF00FF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1714480" y="3085927"/>
            <a:ext cx="571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1714480" y="3943183"/>
            <a:ext cx="571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2" name="Google Shape;422;p26"/>
          <p:cNvGrpSpPr/>
          <p:nvPr/>
        </p:nvGrpSpPr>
        <p:grpSpPr>
          <a:xfrm>
            <a:off x="2786050" y="3942882"/>
            <a:ext cx="2143140" cy="428628"/>
            <a:chOff x="1857356" y="4000504"/>
            <a:chExt cx="2143140" cy="428628"/>
          </a:xfrm>
        </p:grpSpPr>
        <p:sp>
          <p:nvSpPr>
            <p:cNvPr id="423" name="Google Shape;423;p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a  b  c</a:t>
              </a:r>
              <a:endParaRPr b="1" i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4" name="Google Shape;424;p26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🗶</a:t>
              </a:r>
              <a:endParaRPr b="1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3197216" y="3938120"/>
            <a:ext cx="2143140" cy="428628"/>
            <a:chOff x="1857356" y="4000504"/>
            <a:chExt cx="2143140" cy="428628"/>
          </a:xfrm>
        </p:grpSpPr>
        <p:sp>
          <p:nvSpPr>
            <p:cNvPr id="426" name="Google Shape;426;p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a  b  c</a:t>
              </a:r>
              <a:endParaRPr b="1" i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7" name="Google Shape;427;p26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🗶</a:t>
              </a:r>
              <a:endParaRPr b="1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28" name="Google Shape;428;p26"/>
          <p:cNvCxnSpPr/>
          <p:nvPr/>
        </p:nvCxnSpPr>
        <p:spPr>
          <a:xfrm rot="5400000">
            <a:off x="2484675" y="2964653"/>
            <a:ext cx="357190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9" name="Google Shape;429;p26"/>
          <p:cNvCxnSpPr/>
          <p:nvPr/>
        </p:nvCxnSpPr>
        <p:spPr>
          <a:xfrm rot="5400000">
            <a:off x="2914097" y="2964653"/>
            <a:ext cx="357190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0" name="Google Shape;430;p26"/>
          <p:cNvCxnSpPr/>
          <p:nvPr/>
        </p:nvCxnSpPr>
        <p:spPr>
          <a:xfrm rot="5400000">
            <a:off x="3321041" y="2964653"/>
            <a:ext cx="357190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1" name="Google Shape;431;p26"/>
          <p:cNvCxnSpPr/>
          <p:nvPr/>
        </p:nvCxnSpPr>
        <p:spPr>
          <a:xfrm rot="5400000">
            <a:off x="3749668" y="2953811"/>
            <a:ext cx="357190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32" name="Google Shape;432;p26"/>
          <p:cNvGrpSpPr/>
          <p:nvPr/>
        </p:nvGrpSpPr>
        <p:grpSpPr>
          <a:xfrm>
            <a:off x="3643306" y="3950820"/>
            <a:ext cx="2214578" cy="428628"/>
            <a:chOff x="3857620" y="5176549"/>
            <a:chExt cx="2214578" cy="428628"/>
          </a:xfrm>
        </p:grpSpPr>
        <p:sp>
          <p:nvSpPr>
            <p:cNvPr id="433" name="Google Shape;433;p26"/>
            <p:cNvSpPr/>
            <p:nvPr/>
          </p:nvSpPr>
          <p:spPr>
            <a:xfrm>
              <a:off x="3857620" y="5176549"/>
              <a:ext cx="1500198" cy="428628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a  b  c</a:t>
              </a:r>
              <a:endParaRPr b="1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5429256" y="5275646"/>
              <a:ext cx="6429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✔</a:t>
              </a:r>
              <a:endParaRPr b="1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5" name="Google Shape;4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"/>
          <p:cNvSpPr/>
          <p:nvPr/>
        </p:nvSpPr>
        <p:spPr>
          <a:xfrm>
            <a:off x="928662" y="2428868"/>
            <a:ext cx="3143272" cy="428628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a  a  a  b  c  d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928662" y="3214686"/>
            <a:ext cx="1500198" cy="42862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b  c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357158" y="2395831"/>
            <a:ext cx="571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357158" y="3214686"/>
            <a:ext cx="571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1357290" y="3214686"/>
            <a:ext cx="1500198" cy="42862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b  c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1785918" y="3214686"/>
            <a:ext cx="1500198" cy="42862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b  c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642910" y="714356"/>
            <a:ext cx="77153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BF算法思路：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从s的每一个字符开始依次与t的字符进行匹配。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48" name="Google Shape;448;p27"/>
          <p:cNvGrpSpPr/>
          <p:nvPr/>
        </p:nvGrpSpPr>
        <p:grpSpPr>
          <a:xfrm>
            <a:off x="1000100" y="1630908"/>
            <a:ext cx="2571768" cy="767816"/>
            <a:chOff x="2071670" y="1345156"/>
            <a:chExt cx="2571768" cy="767816"/>
          </a:xfrm>
        </p:grpSpPr>
        <p:cxnSp>
          <p:nvCxnSpPr>
            <p:cNvPr id="449" name="Google Shape;449;p2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0" name="Google Shape;450;p27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从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开始匹配：第1趟</a:t>
              </a:r>
              <a:endParaRPr/>
            </a:p>
          </p:txBody>
        </p:sp>
      </p:grpSp>
      <p:grpSp>
        <p:nvGrpSpPr>
          <p:cNvPr id="451" name="Google Shape;451;p27"/>
          <p:cNvGrpSpPr/>
          <p:nvPr/>
        </p:nvGrpSpPr>
        <p:grpSpPr>
          <a:xfrm>
            <a:off x="1428728" y="1640956"/>
            <a:ext cx="2571768" cy="767816"/>
            <a:chOff x="2071670" y="1345156"/>
            <a:chExt cx="2571768" cy="767816"/>
          </a:xfrm>
        </p:grpSpPr>
        <p:cxnSp>
          <p:nvCxnSpPr>
            <p:cNvPr id="452" name="Google Shape;452;p2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3" name="Google Shape;453;p27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从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开始匹配：第2趟</a:t>
              </a:r>
              <a:endParaRPr/>
            </a:p>
          </p:txBody>
        </p:sp>
      </p:grpSp>
      <p:grpSp>
        <p:nvGrpSpPr>
          <p:cNvPr id="454" name="Google Shape;454;p27"/>
          <p:cNvGrpSpPr/>
          <p:nvPr/>
        </p:nvGrpSpPr>
        <p:grpSpPr>
          <a:xfrm>
            <a:off x="1837260" y="1653098"/>
            <a:ext cx="2571900" cy="767816"/>
            <a:chOff x="2071670" y="1345156"/>
            <a:chExt cx="2571900" cy="767816"/>
          </a:xfrm>
        </p:grpSpPr>
        <p:cxnSp>
          <p:nvCxnSpPr>
            <p:cNvPr id="455" name="Google Shape;455;p2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6" name="Google Shape;456;p27"/>
            <p:cNvSpPr txBox="1"/>
            <p:nvPr/>
          </p:nvSpPr>
          <p:spPr>
            <a:xfrm>
              <a:off x="2071670" y="1345156"/>
              <a:ext cx="257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从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开始匹配：第3趟</a:t>
              </a:r>
              <a:endParaRPr/>
            </a:p>
          </p:txBody>
        </p:sp>
      </p:grpSp>
      <p:grpSp>
        <p:nvGrpSpPr>
          <p:cNvPr id="457" name="Google Shape;457;p27"/>
          <p:cNvGrpSpPr/>
          <p:nvPr/>
        </p:nvGrpSpPr>
        <p:grpSpPr>
          <a:xfrm>
            <a:off x="2254738" y="1641948"/>
            <a:ext cx="2571768" cy="767816"/>
            <a:chOff x="2071670" y="1345156"/>
            <a:chExt cx="2571768" cy="767816"/>
          </a:xfrm>
        </p:grpSpPr>
        <p:cxnSp>
          <p:nvCxnSpPr>
            <p:cNvPr id="458" name="Google Shape;458;p2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9" name="Google Shape;459;p27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从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开始匹配：第4趟</a:t>
              </a:r>
              <a:endParaRPr/>
            </a:p>
          </p:txBody>
        </p:sp>
      </p:grpSp>
      <p:sp>
        <p:nvSpPr>
          <p:cNvPr id="460" name="Google Shape;460;p27"/>
          <p:cNvSpPr/>
          <p:nvPr/>
        </p:nvSpPr>
        <p:spPr>
          <a:xfrm>
            <a:off x="2225696" y="3214686"/>
            <a:ext cx="1500198" cy="42862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  b  c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4286248" y="2143116"/>
            <a:ext cx="4643400" cy="29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分别扫描字符串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和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从0到s.length-t.length循环。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对于每个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]，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=0开始比较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扫描完毕，则返回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若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全部比较完毕都没有返回，则返回-1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4429124" y="1643050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过程</a:t>
            </a:r>
            <a:endParaRPr/>
          </a:p>
        </p:txBody>
      </p:sp>
      <p:sp>
        <p:nvSpPr>
          <p:cNvPr id="463" name="Google Shape;46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/>
          <p:nvPr/>
        </p:nvSpPr>
        <p:spPr>
          <a:xfrm>
            <a:off x="0" y="280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681072" y="723975"/>
            <a:ext cx="7748580" cy="430729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s,SqString t)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i,j,k;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for (i=0;i&lt;=s.length-t.length;i++) 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for (k=i,j=0; k&lt;s.length &amp;&amp; j&lt;t.length &amp;&amp; 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   s.data[k]==t.data[j]; k++,j++);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j==t.length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    return(i);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return(-1);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71" name="Google Shape;4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/>
          <p:nvPr/>
        </p:nvSpPr>
        <p:spPr>
          <a:xfrm>
            <a:off x="642910" y="357166"/>
            <a:ext cx="7500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实际上，可以只采用两个变量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，通过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回退实现：</a:t>
            </a:r>
            <a:endParaRPr/>
          </a:p>
        </p:txBody>
      </p:sp>
      <p:sp>
        <p:nvSpPr>
          <p:cNvPr id="478" name="Google Shape;478;p29"/>
          <p:cNvSpPr txBox="1"/>
          <p:nvPr/>
        </p:nvSpPr>
        <p:spPr>
          <a:xfrm>
            <a:off x="143946" y="2059536"/>
            <a:ext cx="5572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s: 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baseline="-25000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323764" y="2989024"/>
            <a:ext cx="56246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t:     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baseline="-25000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80" name="Google Shape;480;p29"/>
          <p:cNvGrpSpPr/>
          <p:nvPr/>
        </p:nvGrpSpPr>
        <p:grpSpPr>
          <a:xfrm>
            <a:off x="1281612" y="1415800"/>
            <a:ext cx="398484" cy="2799018"/>
            <a:chOff x="2316128" y="1201486"/>
            <a:chExt cx="398484" cy="2799018"/>
          </a:xfrm>
        </p:grpSpPr>
        <p:grpSp>
          <p:nvGrpSpPr>
            <p:cNvPr id="481" name="Google Shape;481;p29"/>
            <p:cNvGrpSpPr/>
            <p:nvPr/>
          </p:nvGrpSpPr>
          <p:grpSpPr>
            <a:xfrm>
              <a:off x="2357422" y="3203338"/>
              <a:ext cx="357190" cy="797166"/>
              <a:chOff x="2694516" y="3144042"/>
              <a:chExt cx="357190" cy="797166"/>
            </a:xfrm>
          </p:grpSpPr>
          <p:cxnSp>
            <p:nvCxnSpPr>
              <p:cNvPr id="482" name="Google Shape;482;p29"/>
              <p:cNvCxnSpPr/>
              <p:nvPr/>
            </p:nvCxnSpPr>
            <p:spPr>
              <a:xfrm rot="-5400000">
                <a:off x="2678893" y="3321843"/>
                <a:ext cx="35719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483" name="Google Shape;483;p29"/>
              <p:cNvSpPr txBox="1"/>
              <p:nvPr/>
            </p:nvSpPr>
            <p:spPr>
              <a:xfrm>
                <a:off x="2694516" y="3571876"/>
                <a:ext cx="3571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333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j</a:t>
                </a:r>
                <a:endParaRPr b="1" i="1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484" name="Google Shape;484;p29"/>
            <p:cNvGrpSpPr/>
            <p:nvPr/>
          </p:nvGrpSpPr>
          <p:grpSpPr>
            <a:xfrm>
              <a:off x="2316128" y="1201486"/>
              <a:ext cx="357190" cy="655878"/>
              <a:chOff x="2571736" y="1303862"/>
              <a:chExt cx="357190" cy="655878"/>
            </a:xfrm>
          </p:grpSpPr>
          <p:cxnSp>
            <p:nvCxnSpPr>
              <p:cNvPr id="485" name="Google Shape;485;p29"/>
              <p:cNvCxnSpPr/>
              <p:nvPr/>
            </p:nvCxnSpPr>
            <p:spPr>
              <a:xfrm rot="5400000">
                <a:off x="2571736" y="1744632"/>
                <a:ext cx="428628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486" name="Google Shape;486;p29"/>
              <p:cNvSpPr txBox="1"/>
              <p:nvPr/>
            </p:nvSpPr>
            <p:spPr>
              <a:xfrm>
                <a:off x="2571736" y="1303862"/>
                <a:ext cx="3571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3333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endParaRPr b="1" i="1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cxnSp>
        <p:nvCxnSpPr>
          <p:cNvPr id="487" name="Google Shape;487;p29"/>
          <p:cNvCxnSpPr/>
          <p:nvPr/>
        </p:nvCxnSpPr>
        <p:spPr>
          <a:xfrm rot="5400000">
            <a:off x="1255599" y="2812396"/>
            <a:ext cx="504000" cy="0"/>
          </a:xfrm>
          <a:prstGeom prst="straightConnector1">
            <a:avLst/>
          </a:prstGeom>
          <a:noFill/>
          <a:ln cap="flat" cmpd="dbl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29"/>
          <p:cNvCxnSpPr/>
          <p:nvPr/>
        </p:nvCxnSpPr>
        <p:spPr>
          <a:xfrm rot="5400000">
            <a:off x="1759382" y="2812396"/>
            <a:ext cx="504000" cy="0"/>
          </a:xfrm>
          <a:prstGeom prst="straightConnector1">
            <a:avLst/>
          </a:prstGeom>
          <a:noFill/>
          <a:ln cap="flat" cmpd="dbl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9" name="Google Shape;489;p29"/>
          <p:cNvGrpSpPr/>
          <p:nvPr/>
        </p:nvGrpSpPr>
        <p:grpSpPr>
          <a:xfrm>
            <a:off x="3960770" y="2560396"/>
            <a:ext cx="214314" cy="504000"/>
            <a:chOff x="4071934" y="2214554"/>
            <a:chExt cx="214314" cy="504000"/>
          </a:xfrm>
        </p:grpSpPr>
        <p:cxnSp>
          <p:nvCxnSpPr>
            <p:cNvPr id="490" name="Google Shape;490;p29"/>
            <p:cNvCxnSpPr/>
            <p:nvPr/>
          </p:nvCxnSpPr>
          <p:spPr>
            <a:xfrm rot="5400000">
              <a:off x="3921515" y="2466554"/>
              <a:ext cx="504000" cy="0"/>
            </a:xfrm>
            <a:prstGeom prst="straightConnector1">
              <a:avLst/>
            </a:prstGeom>
            <a:noFill/>
            <a:ln cap="flat" cmpd="dbl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9"/>
            <p:cNvCxnSpPr/>
            <p:nvPr/>
          </p:nvCxnSpPr>
          <p:spPr>
            <a:xfrm>
              <a:off x="4071934" y="2428868"/>
              <a:ext cx="214314" cy="142876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92" name="Google Shape;492;p29"/>
          <p:cNvCxnSpPr/>
          <p:nvPr/>
        </p:nvCxnSpPr>
        <p:spPr>
          <a:xfrm rot="5400000">
            <a:off x="3002924" y="2812396"/>
            <a:ext cx="504000" cy="0"/>
          </a:xfrm>
          <a:prstGeom prst="straightConnector1">
            <a:avLst/>
          </a:prstGeom>
          <a:noFill/>
          <a:ln cap="flat" cmpd="dbl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3" name="Google Shape;493;p29"/>
          <p:cNvGrpSpPr/>
          <p:nvPr/>
        </p:nvGrpSpPr>
        <p:grpSpPr>
          <a:xfrm>
            <a:off x="1577591" y="1071546"/>
            <a:ext cx="4208855" cy="968269"/>
            <a:chOff x="1577591" y="1071546"/>
            <a:chExt cx="4208855" cy="968269"/>
          </a:xfrm>
        </p:grpSpPr>
        <p:sp>
          <p:nvSpPr>
            <p:cNvPr id="494" name="Google Shape;494;p29"/>
            <p:cNvSpPr txBox="1"/>
            <p:nvPr/>
          </p:nvSpPr>
          <p:spPr>
            <a:xfrm>
              <a:off x="2143108" y="1071546"/>
              <a:ext cx="3643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回到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本趟匹配的开始位置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577591" y="1326382"/>
              <a:ext cx="622998" cy="713433"/>
            </a:xfrm>
            <a:custGeom>
              <a:rect b="b" l="l" r="r" t="t"/>
              <a:pathLst>
                <a:path extrusionOk="0" h="713433" w="622998">
                  <a:moveTo>
                    <a:pt x="622998" y="0"/>
                  </a:moveTo>
                  <a:cubicBezTo>
                    <a:pt x="483996" y="5862"/>
                    <a:pt x="344994" y="11724"/>
                    <a:pt x="241161" y="130629"/>
                  </a:cubicBezTo>
                  <a:cubicBezTo>
                    <a:pt x="137328" y="249534"/>
                    <a:pt x="68664" y="481483"/>
                    <a:pt x="0" y="713433"/>
                  </a:cubicBezTo>
                </a:path>
              </a:pathLst>
            </a:custGeom>
            <a:noFill/>
            <a:ln cap="flat" cmpd="sng" w="19050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6" name="Google Shape;496;p29"/>
          <p:cNvSpPr/>
          <p:nvPr/>
        </p:nvSpPr>
        <p:spPr>
          <a:xfrm>
            <a:off x="1271564" y="2101822"/>
            <a:ext cx="500066" cy="428628"/>
          </a:xfrm>
          <a:prstGeom prst="ellipse">
            <a:avLst/>
          </a:prstGeom>
          <a:solidFill>
            <a:srgbClr val="C00000">
              <a:alpha val="20784"/>
            </a:srgbClr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4500562" y="4044269"/>
            <a:ext cx="4357718" cy="142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从s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开始匹配：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若s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⇨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++,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若s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≠ 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⇨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+1,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8" name="Google Shape;498;p29"/>
          <p:cNvGrpSpPr/>
          <p:nvPr/>
        </p:nvGrpSpPr>
        <p:grpSpPr>
          <a:xfrm>
            <a:off x="1977851" y="1428736"/>
            <a:ext cx="4022909" cy="741708"/>
            <a:chOff x="1977851" y="1428736"/>
            <a:chExt cx="4022909" cy="741708"/>
          </a:xfrm>
        </p:grpSpPr>
        <p:sp>
          <p:nvSpPr>
            <p:cNvPr id="499" name="Google Shape;499;p29"/>
            <p:cNvSpPr txBox="1"/>
            <p:nvPr/>
          </p:nvSpPr>
          <p:spPr>
            <a:xfrm>
              <a:off x="2143108" y="1428736"/>
              <a:ext cx="3857652" cy="4257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+1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为下一趟匹配的开始位置</a:t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1977851" y="1678075"/>
              <a:ext cx="252883" cy="492369"/>
            </a:xfrm>
            <a:custGeom>
              <a:rect b="b" l="l" r="r" t="t"/>
              <a:pathLst>
                <a:path extrusionOk="0" h="492369" w="252883">
                  <a:moveTo>
                    <a:pt x="252883" y="0"/>
                  </a:moveTo>
                  <a:cubicBezTo>
                    <a:pt x="168309" y="24283"/>
                    <a:pt x="83736" y="48566"/>
                    <a:pt x="41868" y="130628"/>
                  </a:cubicBezTo>
                  <a:cubicBezTo>
                    <a:pt x="0" y="212690"/>
                    <a:pt x="837" y="352529"/>
                    <a:pt x="1674" y="492369"/>
                  </a:cubicBezTo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1" name="Google Shape;501;p29"/>
          <p:cNvSpPr/>
          <p:nvPr/>
        </p:nvSpPr>
        <p:spPr>
          <a:xfrm>
            <a:off x="4643438" y="3643314"/>
            <a:ext cx="285752" cy="4286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1768442" y="1785926"/>
            <a:ext cx="5602352" cy="655084"/>
            <a:chOff x="1768442" y="1785926"/>
            <a:chExt cx="5602352" cy="655084"/>
          </a:xfrm>
        </p:grpSpPr>
        <p:cxnSp>
          <p:nvCxnSpPr>
            <p:cNvPr id="49" name="Google Shape;49;p3"/>
            <p:cNvCxnSpPr/>
            <p:nvPr/>
          </p:nvCxnSpPr>
          <p:spPr>
            <a:xfrm rot="10800000">
              <a:off x="1773205" y="1798626"/>
              <a:ext cx="0" cy="503237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" name="Google Shape;50;p3"/>
            <p:cNvCxnSpPr/>
            <p:nvPr/>
          </p:nvCxnSpPr>
          <p:spPr>
            <a:xfrm rot="10800000">
              <a:off x="2786050" y="1785926"/>
              <a:ext cx="0" cy="503237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" name="Google Shape;51;p3"/>
            <p:cNvCxnSpPr/>
            <p:nvPr/>
          </p:nvCxnSpPr>
          <p:spPr>
            <a:xfrm>
              <a:off x="1768442" y="2295513"/>
              <a:ext cx="1512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52" name="Google Shape;52;p3"/>
            <p:cNvSpPr txBox="1"/>
            <p:nvPr/>
          </p:nvSpPr>
          <p:spPr>
            <a:xfrm>
              <a:off x="3357553" y="2071678"/>
              <a:ext cx="40132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FangSong"/>
                  <a:ea typeface="FangSong"/>
                  <a:cs typeface="FangSong"/>
                  <a:sym typeface="FangSong"/>
                </a:rPr>
                <a:t>双引号不是串的内容，起标识作用</a:t>
              </a:r>
              <a:endParaRPr/>
            </a:p>
          </p:txBody>
        </p:sp>
      </p:grpSp>
      <p:sp>
        <p:nvSpPr>
          <p:cNvPr id="53" name="Google Shape;53;p3"/>
          <p:cNvSpPr txBox="1"/>
          <p:nvPr/>
        </p:nvSpPr>
        <p:spPr>
          <a:xfrm>
            <a:off x="1500166" y="1428736"/>
            <a:ext cx="2071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i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800">
                <a:solidFill>
                  <a:srgbClr val="FF00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i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i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714348" y="857232"/>
            <a:ext cx="27146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串的逻辑表示：　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714348" y="2643182"/>
            <a:ext cx="5715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串的逻辑表示，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）代表一个字符。　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/>
          <p:nvPr/>
        </p:nvSpPr>
        <p:spPr>
          <a:xfrm>
            <a:off x="252444" y="849345"/>
            <a:ext cx="8534398" cy="527679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44000" lIns="180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BF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s，SqString 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i=0，j=0;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(i&lt;s.length &amp;&amp; j&lt;t.length)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s.data[i]==t.data[j]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i++;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//主串和子串依次匹配下一个字符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j++;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else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//主串、子串指针回溯重新开始下一次匹配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i=i-j+1;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//主串从下一个位置开始匹配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j=0; 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//子串从头开始匹配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if (j&gt;=t.length)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//或者if (j==t.length)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return(i-t.length);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//返回匹配的第一个字符的下标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return(-1);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//模式匹配不成功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250825" y="269969"/>
            <a:ext cx="26781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对应的BF算法如下：</a:t>
            </a:r>
            <a:endParaRPr/>
          </a:p>
        </p:txBody>
      </p:sp>
      <p:sp>
        <p:nvSpPr>
          <p:cNvPr id="510" name="Google Shape;51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/>
        </p:nvSpPr>
        <p:spPr>
          <a:xfrm>
            <a:off x="785786" y="1075497"/>
            <a:ext cx="7410472" cy="2934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算法在字符比较不相等，需要回溯（即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+1）：即退到s中的下一个字符开始进行继续匹配。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最好情况下的时间复杂度为O(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最坏情况下的时间复杂度为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O(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×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平均的时间复杂度为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O(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×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428596" y="285728"/>
            <a:ext cx="2000264" cy="430887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BF算法分析</a:t>
            </a:r>
            <a:endParaRPr/>
          </a:p>
        </p:txBody>
      </p:sp>
      <p:sp>
        <p:nvSpPr>
          <p:cNvPr id="518" name="Google Shape;51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32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525" name="Google Shape;525;p32"/>
            <p:cNvGrpSpPr/>
            <p:nvPr/>
          </p:nvGrpSpPr>
          <p:grpSpPr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26" name="Google Shape;526;p32"/>
              <p:cNvSpPr/>
              <p:nvPr/>
            </p:nvSpPr>
            <p:spPr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836" y="879"/>
                <a:ext cx="758" cy="758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6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870" y="915"/>
                <a:ext cx="690" cy="690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2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9" name="Google Shape;529;p32"/>
            <p:cNvSpPr txBox="1"/>
            <p:nvPr/>
          </p:nvSpPr>
          <p:spPr>
            <a:xfrm>
              <a:off x="5762641" y="4214818"/>
              <a:ext cx="1082674" cy="557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示例</a:t>
              </a:r>
              <a:endParaRPr/>
            </a:p>
          </p:txBody>
        </p:sp>
      </p:grpSp>
      <p:sp>
        <p:nvSpPr>
          <p:cNvPr id="530" name="Google Shape;530;p32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假设串采用顺序串存储结构。设计一个算法求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串</a:t>
            </a:r>
            <a:r>
              <a:rPr b="1" i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在串</a:t>
            </a:r>
            <a:r>
              <a:rPr b="1" i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中出现的次数，如果不是子串返回0。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采用BF算法求解。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例如"aa"在"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b="1"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b"中出现2次。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928662" y="3429000"/>
            <a:ext cx="7643866" cy="1526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用count累计t在串s中出现的次数（初始值为0）。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采用BF方法，在s中找到子串t后不是退出，而是count增加1，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置为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并继续查找，直到整个字符串查找完毕。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>
            <a:off x="1071538" y="2500306"/>
            <a:ext cx="722313" cy="582620"/>
            <a:chOff x="1774825" y="5489593"/>
            <a:chExt cx="722313" cy="582620"/>
          </a:xfrm>
        </p:grpSpPr>
        <p:sp>
          <p:nvSpPr>
            <p:cNvPr id="533" name="Google Shape;533;p32"/>
            <p:cNvSpPr/>
            <p:nvPr/>
          </p:nvSpPr>
          <p:spPr>
            <a:xfrm>
              <a:off x="2124075" y="5489593"/>
              <a:ext cx="37306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/>
            </a:p>
          </p:txBody>
        </p:sp>
        <p:grpSp>
          <p:nvGrpSpPr>
            <p:cNvPr id="534" name="Google Shape;534;p32"/>
            <p:cNvGrpSpPr/>
            <p:nvPr/>
          </p:nvGrpSpPr>
          <p:grpSpPr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descr="阴影5" id="535" name="Google Shape;535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536" name="Google Shape;536;p32"/>
              <p:cNvSpPr/>
              <p:nvPr/>
            </p:nvSpPr>
            <p:spPr>
              <a:xfrm>
                <a:off x="1019" y="1020"/>
                <a:ext cx="399" cy="370"/>
              </a:xfrm>
              <a:prstGeom prst="roundRect">
                <a:avLst>
                  <a:gd fmla="val 8380" name="adj"/>
                </a:avLst>
              </a:prstGeom>
              <a:gradFill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 scaled="0"/>
              </a:gradFill>
              <a:ln>
                <a:noFill/>
              </a:ln>
              <a:effectLst>
                <a:outerShdw blurRad="76200" kx="1200000" rotWithShape="0" algn="br" sy="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Noto Sans Symbols"/>
                  <a:buNone/>
                </a:pPr>
                <a:r>
                  <a:rPr b="1" lang="en-US" sz="22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解</a:t>
                </a:r>
                <a:endParaRPr b="1" sz="2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537" name="Google Shape;53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/>
          <p:nvPr/>
        </p:nvSpPr>
        <p:spPr>
          <a:xfrm>
            <a:off x="428596" y="714356"/>
            <a:ext cx="7929618" cy="49228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StrCount1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s,SqString t)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//利用BF算法求t在s中出现的次数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i=0,j,k,count=0;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(i&lt;=s.length-t.length)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for (k=i,j=0; k&lt;s.length &amp;&amp; j&lt;t.length &amp;&amp;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  s.data[k]==t.data[j]; k++,j++);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j==t.length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			</a:t>
            </a:r>
            <a:r>
              <a:rPr b="1" lang="en-US" sz="1800">
                <a:solidFill>
                  <a:srgbClr val="00B0F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//找到一个子串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count++;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//累加次数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i=k;	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//i从k开始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else i++;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//i增加1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return count;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信纸" id="550" name="Google Shape;550;p34"/>
          <p:cNvSpPr txBox="1"/>
          <p:nvPr/>
        </p:nvSpPr>
        <p:spPr>
          <a:xfrm>
            <a:off x="468313" y="620713"/>
            <a:ext cx="2817803" cy="5147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4.3.2 KMP算法      </a:t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468313" y="1412875"/>
            <a:ext cx="8064500" cy="1750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　　KMP算法是D.E.Knuth、J.H.Morris和V.R.Pratt共同提出的，简称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KMP算法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该算法较BF算法有较大改进，主要是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消除了主串指针的回溯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，从而使算法效率有了某种程度的提高。</a:t>
            </a:r>
            <a:endParaRPr/>
          </a:p>
        </p:txBody>
      </p:sp>
      <p:sp>
        <p:nvSpPr>
          <p:cNvPr id="552" name="Google Shape;5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/>
          <p:nvPr/>
        </p:nvSpPr>
        <p:spPr>
          <a:xfrm>
            <a:off x="500034" y="1592600"/>
            <a:ext cx="7572428" cy="22929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44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基于BF算法，采用空间换时间的方式，提取保存有利于匹配的信息。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提取s还是t中的信息？每次从s不同字符开始匹配，而t总是从t</a:t>
            </a:r>
            <a:r>
              <a:rPr b="1" baseline="-2500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开始匹配 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提取t中的信息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t中的什么信息？ 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部分匹配信息。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428596" y="949658"/>
            <a:ext cx="35719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KMP算法的思路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/>
        </p:nvSpPr>
        <p:spPr>
          <a:xfrm>
            <a:off x="2146280" y="2500367"/>
            <a:ext cx="328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a   a   </a:t>
            </a:r>
            <a:r>
              <a:rPr b="1" i="1" lang="en-US" sz="180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a   b</a:t>
            </a:r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2146280" y="2101822"/>
            <a:ext cx="3140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1  </a:t>
            </a:r>
            <a:r>
              <a:rPr b="1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1"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  <a:endParaRPr/>
          </a:p>
        </p:txBody>
      </p:sp>
      <p:sp>
        <p:nvSpPr>
          <p:cNvPr id="568" name="Google Shape;568;p36"/>
          <p:cNvSpPr txBox="1"/>
          <p:nvPr/>
        </p:nvSpPr>
        <p:spPr>
          <a:xfrm>
            <a:off x="2233051" y="3573531"/>
            <a:ext cx="20018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 a   a   </a:t>
            </a:r>
            <a:r>
              <a:rPr b="1" i="1" lang="en-US" sz="180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786050" y="2868632"/>
            <a:ext cx="576000" cy="673100"/>
            <a:chOff x="1325534" y="1412852"/>
            <a:chExt cx="576000" cy="673100"/>
          </a:xfrm>
        </p:grpSpPr>
        <p:cxnSp>
          <p:nvCxnSpPr>
            <p:cNvPr id="570" name="Google Shape;570;p36"/>
            <p:cNvCxnSpPr/>
            <p:nvPr/>
          </p:nvCxnSpPr>
          <p:spPr>
            <a:xfrm>
              <a:off x="1325534" y="2085952"/>
              <a:ext cx="576000" cy="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36"/>
            <p:cNvCxnSpPr/>
            <p:nvPr/>
          </p:nvCxnSpPr>
          <p:spPr>
            <a:xfrm>
              <a:off x="1325534" y="1412852"/>
              <a:ext cx="576000" cy="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" name="Google Shape;572;p36"/>
            <p:cNvCxnSpPr/>
            <p:nvPr/>
          </p:nvCxnSpPr>
          <p:spPr>
            <a:xfrm rot="5400000">
              <a:off x="1280075" y="1748620"/>
              <a:ext cx="642942" cy="1588"/>
            </a:xfrm>
            <a:prstGeom prst="straightConnector1">
              <a:avLst/>
            </a:prstGeom>
            <a:noFill/>
            <a:ln cap="flat" cmpd="dbl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3" name="Google Shape;573;p36"/>
          <p:cNvGrpSpPr/>
          <p:nvPr/>
        </p:nvGrpSpPr>
        <p:grpSpPr>
          <a:xfrm>
            <a:off x="2232572" y="2827337"/>
            <a:ext cx="1166551" cy="744539"/>
            <a:chOff x="160870" y="1400161"/>
            <a:chExt cx="1166551" cy="744539"/>
          </a:xfrm>
        </p:grpSpPr>
        <p:cxnSp>
          <p:nvCxnSpPr>
            <p:cNvPr id="574" name="Google Shape;574;p36"/>
            <p:cNvCxnSpPr/>
            <p:nvPr/>
          </p:nvCxnSpPr>
          <p:spPr>
            <a:xfrm>
              <a:off x="160870" y="2142496"/>
              <a:ext cx="648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5" name="Google Shape;575;p36"/>
            <p:cNvCxnSpPr/>
            <p:nvPr/>
          </p:nvCxnSpPr>
          <p:spPr>
            <a:xfrm>
              <a:off x="679421" y="1400161"/>
              <a:ext cx="648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6" name="Google Shape;576;p36"/>
            <p:cNvCxnSpPr/>
            <p:nvPr/>
          </p:nvCxnSpPr>
          <p:spPr>
            <a:xfrm rot="5400000">
              <a:off x="357158" y="1501758"/>
              <a:ext cx="714380" cy="571504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7" name="Google Shape;577;p36"/>
          <p:cNvGrpSpPr/>
          <p:nvPr/>
        </p:nvGrpSpPr>
        <p:grpSpPr>
          <a:xfrm>
            <a:off x="2178036" y="3880214"/>
            <a:ext cx="6751682" cy="595677"/>
            <a:chOff x="2178036" y="3408666"/>
            <a:chExt cx="6751682" cy="595677"/>
          </a:xfrm>
        </p:grpSpPr>
        <p:sp>
          <p:nvSpPr>
            <p:cNvPr id="578" name="Google Shape;578;p36"/>
            <p:cNvSpPr txBox="1"/>
            <p:nvPr/>
          </p:nvSpPr>
          <p:spPr>
            <a:xfrm>
              <a:off x="3004206" y="3604233"/>
              <a:ext cx="59255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从t中发现：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前面有2个字符和开头的2个字符相同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9" name="Google Shape;579;p36"/>
            <p:cNvCxnSpPr/>
            <p:nvPr/>
          </p:nvCxnSpPr>
          <p:spPr>
            <a:xfrm>
              <a:off x="2735810" y="3408666"/>
              <a:ext cx="648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80" name="Google Shape;580;p36"/>
            <p:cNvCxnSpPr/>
            <p:nvPr/>
          </p:nvCxnSpPr>
          <p:spPr>
            <a:xfrm>
              <a:off x="2178036" y="3524968"/>
              <a:ext cx="648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581" name="Google Shape;581;p36"/>
            <p:cNvSpPr/>
            <p:nvPr/>
          </p:nvSpPr>
          <p:spPr>
            <a:xfrm>
              <a:off x="2499930" y="3425320"/>
              <a:ext cx="510482" cy="312467"/>
            </a:xfrm>
            <a:custGeom>
              <a:rect b="b" l="l" r="r" t="t"/>
              <a:pathLst>
                <a:path extrusionOk="0" h="431800" w="447675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82" name="Google Shape;582;p36"/>
          <p:cNvGrpSpPr/>
          <p:nvPr/>
        </p:nvGrpSpPr>
        <p:grpSpPr>
          <a:xfrm>
            <a:off x="3714744" y="2871842"/>
            <a:ext cx="214314" cy="720000"/>
            <a:chOff x="3155940" y="2400294"/>
            <a:chExt cx="214314" cy="720000"/>
          </a:xfrm>
        </p:grpSpPr>
        <p:cxnSp>
          <p:nvCxnSpPr>
            <p:cNvPr id="583" name="Google Shape;583;p36"/>
            <p:cNvCxnSpPr/>
            <p:nvPr/>
          </p:nvCxnSpPr>
          <p:spPr>
            <a:xfrm>
              <a:off x="3246416" y="2400294"/>
              <a:ext cx="0" cy="720000"/>
            </a:xfrm>
            <a:prstGeom prst="straightConnector1">
              <a:avLst/>
            </a:prstGeom>
            <a:noFill/>
            <a:ln cap="flat" cmpd="dbl" w="38100">
              <a:solidFill>
                <a:srgbClr val="00B05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36"/>
            <p:cNvCxnSpPr/>
            <p:nvPr/>
          </p:nvCxnSpPr>
          <p:spPr>
            <a:xfrm>
              <a:off x="3155940" y="2689220"/>
              <a:ext cx="214314" cy="142876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5" name="Google Shape;585;p36"/>
          <p:cNvGrpSpPr/>
          <p:nvPr/>
        </p:nvGrpSpPr>
        <p:grpSpPr>
          <a:xfrm>
            <a:off x="3153288" y="2511456"/>
            <a:ext cx="784151" cy="1386364"/>
            <a:chOff x="1550971" y="1042504"/>
            <a:chExt cx="784151" cy="1386364"/>
          </a:xfrm>
        </p:grpSpPr>
        <p:sp>
          <p:nvSpPr>
            <p:cNvPr id="586" name="Google Shape;586;p36"/>
            <p:cNvSpPr/>
            <p:nvPr/>
          </p:nvSpPr>
          <p:spPr>
            <a:xfrm>
              <a:off x="2047785" y="104250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rnd" cmpd="sng" w="28575">
              <a:solidFill>
                <a:srgbClr val="FF3300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rnd" cmpd="sng" w="28575">
              <a:solidFill>
                <a:srgbClr val="FF3300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8" name="Google Shape;588;p36"/>
            <p:cNvCxnSpPr/>
            <p:nvPr/>
          </p:nvCxnSpPr>
          <p:spPr>
            <a:xfrm flipH="1">
              <a:off x="1755237" y="1363704"/>
              <a:ext cx="337094" cy="73922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89" name="Google Shape;589;p36"/>
          <p:cNvSpPr txBox="1"/>
          <p:nvPr/>
        </p:nvSpPr>
        <p:spPr>
          <a:xfrm>
            <a:off x="1643042" y="2535599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s: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1643042" y="3497330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t: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36"/>
          <p:cNvSpPr txBox="1"/>
          <p:nvPr/>
        </p:nvSpPr>
        <p:spPr>
          <a:xfrm>
            <a:off x="214282" y="1714488"/>
            <a:ext cx="2143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FangSong"/>
                <a:ea typeface="FangSong"/>
                <a:cs typeface="FangSong"/>
                <a:sym typeface="FangSong"/>
              </a:rPr>
              <a:t>开始匹配的字符</a:t>
            </a:r>
            <a:endParaRPr/>
          </a:p>
        </p:txBody>
      </p:sp>
      <p:cxnSp>
        <p:nvCxnSpPr>
          <p:cNvPr id="592" name="Google Shape;592;p36"/>
          <p:cNvCxnSpPr>
            <a:stCxn id="591" idx="2"/>
          </p:cNvCxnSpPr>
          <p:nvPr/>
        </p:nvCxnSpPr>
        <p:spPr>
          <a:xfrm>
            <a:off x="1285852" y="2083820"/>
            <a:ext cx="928800" cy="602400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36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94" name="Google Shape;594;p36"/>
          <p:cNvCxnSpPr/>
          <p:nvPr/>
        </p:nvCxnSpPr>
        <p:spPr>
          <a:xfrm rot="5400000">
            <a:off x="2418406" y="3226822"/>
            <a:ext cx="756000" cy="1588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95" name="Google Shape;595;p36"/>
          <p:cNvCxnSpPr/>
          <p:nvPr/>
        </p:nvCxnSpPr>
        <p:spPr>
          <a:xfrm rot="5400000">
            <a:off x="2927418" y="3236002"/>
            <a:ext cx="756000" cy="1588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596" name="Google Shape;596;p36"/>
          <p:cNvGrpSpPr/>
          <p:nvPr/>
        </p:nvGrpSpPr>
        <p:grpSpPr>
          <a:xfrm>
            <a:off x="2878686" y="1643050"/>
            <a:ext cx="2571768" cy="971612"/>
            <a:chOff x="2643174" y="1242940"/>
            <a:chExt cx="2571768" cy="971612"/>
          </a:xfrm>
        </p:grpSpPr>
        <p:sp>
          <p:nvSpPr>
            <p:cNvPr id="597" name="Google Shape;597;p36"/>
            <p:cNvSpPr txBox="1"/>
            <p:nvPr/>
          </p:nvSpPr>
          <p:spPr>
            <a:xfrm>
              <a:off x="2643174" y="1242940"/>
              <a:ext cx="2571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FangSong"/>
                  <a:ea typeface="FangSong"/>
                  <a:cs typeface="FangSong"/>
                  <a:sym typeface="FangSong"/>
                </a:rPr>
                <a:t>下次开始匹配的字符</a:t>
              </a:r>
              <a:endParaRPr/>
            </a:p>
          </p:txBody>
        </p:sp>
        <p:cxnSp>
          <p:nvCxnSpPr>
            <p:cNvPr id="598" name="Google Shape;598;p36"/>
            <p:cNvCxnSpPr/>
            <p:nvPr/>
          </p:nvCxnSpPr>
          <p:spPr>
            <a:xfrm rot="5400000">
              <a:off x="2478839" y="1764465"/>
              <a:ext cx="614422" cy="285752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9" name="Google Shape;599;p36"/>
          <p:cNvGrpSpPr/>
          <p:nvPr/>
        </p:nvGrpSpPr>
        <p:grpSpPr>
          <a:xfrm>
            <a:off x="3214678" y="4500570"/>
            <a:ext cx="4357718" cy="1187810"/>
            <a:chOff x="3214678" y="4500570"/>
            <a:chExt cx="4357718" cy="1187810"/>
          </a:xfrm>
        </p:grpSpPr>
        <p:sp>
          <p:nvSpPr>
            <p:cNvPr id="600" name="Google Shape;600;p36"/>
            <p:cNvSpPr txBox="1"/>
            <p:nvPr/>
          </p:nvSpPr>
          <p:spPr>
            <a:xfrm>
              <a:off x="3214678" y="4929198"/>
              <a:ext cx="4357718" cy="759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t中每个位置都有这种信息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用一个数组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next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保存，如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next[3]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</a:t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5072066" y="4500570"/>
              <a:ext cx="214314" cy="35719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2" name="Google Shape;602;p36"/>
          <p:cNvSpPr txBox="1"/>
          <p:nvPr/>
        </p:nvSpPr>
        <p:spPr>
          <a:xfrm>
            <a:off x="285720" y="885750"/>
            <a:ext cx="52149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目标串s=“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aaaaab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”，模式串t=“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”。 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214282" y="314246"/>
            <a:ext cx="5357850" cy="38048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txBody>
          <a:bodyPr anchorCtr="0" anchor="t" bIns="36000" lIns="162000" spcFirstLastPara="1" rIns="162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KMP算法用next数组保存部分匹配信息</a:t>
            </a:r>
            <a:endParaRPr b="1"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04" name="Google Shape;604;p36"/>
          <p:cNvGrpSpPr/>
          <p:nvPr/>
        </p:nvGrpSpPr>
        <p:grpSpPr>
          <a:xfrm>
            <a:off x="3526972" y="3225522"/>
            <a:ext cx="3116730" cy="678264"/>
            <a:chOff x="3526972" y="3225522"/>
            <a:chExt cx="3116730" cy="678264"/>
          </a:xfrm>
        </p:grpSpPr>
        <p:sp>
          <p:nvSpPr>
            <p:cNvPr id="605" name="Google Shape;605;p36"/>
            <p:cNvSpPr txBox="1"/>
            <p:nvPr/>
          </p:nvSpPr>
          <p:spPr>
            <a:xfrm>
              <a:off x="4071934" y="3357562"/>
              <a:ext cx="2571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下次匹配的两个字符</a:t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526972" y="3225522"/>
              <a:ext cx="713433" cy="678264"/>
            </a:xfrm>
            <a:custGeom>
              <a:rect b="b" l="l" r="r" t="t"/>
              <a:pathLst>
                <a:path extrusionOk="0" h="678264" w="713433">
                  <a:moveTo>
                    <a:pt x="0" y="0"/>
                  </a:moveTo>
                  <a:cubicBezTo>
                    <a:pt x="30145" y="45217"/>
                    <a:pt x="60290" y="90435"/>
                    <a:pt x="80387" y="190918"/>
                  </a:cubicBezTo>
                  <a:cubicBezTo>
                    <a:pt x="100484" y="291401"/>
                    <a:pt x="56940" y="527538"/>
                    <a:pt x="120580" y="602901"/>
                  </a:cubicBezTo>
                  <a:cubicBezTo>
                    <a:pt x="184220" y="678264"/>
                    <a:pt x="363415" y="678263"/>
                    <a:pt x="462224" y="643094"/>
                  </a:cubicBezTo>
                  <a:cubicBezTo>
                    <a:pt x="561033" y="607925"/>
                    <a:pt x="637233" y="499905"/>
                    <a:pt x="713433" y="391885"/>
                  </a:cubicBezTo>
                </a:path>
              </a:pathLst>
            </a:custGeom>
            <a:noFill/>
            <a:ln cap="flat" cmpd="sng" w="19050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07" name="Google Shape;60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7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14" name="Google Shape;614;p37"/>
            <p:cNvSpPr txBox="1"/>
            <p:nvPr/>
          </p:nvSpPr>
          <p:spPr>
            <a:xfrm>
              <a:off x="385794" y="1341767"/>
              <a:ext cx="7043726" cy="815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模式串t中字符t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,存在某个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（0&lt;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），使得以下成立: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“t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 =  “t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+1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 rot="-5400000">
              <a:off x="1928794" y="1756627"/>
              <a:ext cx="214314" cy="121444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6" name="Google Shape;616;p37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开头的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17" name="Google Shape;617;p37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前面的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 rot="-5400000">
              <a:off x="4316347" y="1643849"/>
              <a:ext cx="214313" cy="1440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19" name="Google Shape;619;p37"/>
          <p:cNvSpPr txBox="1"/>
          <p:nvPr/>
        </p:nvSpPr>
        <p:spPr>
          <a:xfrm>
            <a:off x="1071538" y="332611"/>
            <a:ext cx="6858048" cy="45318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]是指t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字符前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有多少个字符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与t开头的字符相同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0" name="Google Shape;620;p37"/>
          <p:cNvGrpSpPr/>
          <p:nvPr/>
        </p:nvGrpSpPr>
        <p:grpSpPr>
          <a:xfrm>
            <a:off x="785786" y="3000372"/>
            <a:ext cx="6572296" cy="747148"/>
            <a:chOff x="285720" y="2732338"/>
            <a:chExt cx="6572296" cy="747148"/>
          </a:xfrm>
        </p:grpSpPr>
        <p:sp>
          <p:nvSpPr>
            <p:cNvPr id="621" name="Google Shape;621;p37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例如，t=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b a b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考虑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t[4]='</a:t>
              </a:r>
              <a:r>
                <a:rPr b="1" i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'  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2" name="Google Shape;622;p37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1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23" name="Google Shape;623;p37"/>
          <p:cNvSpPr txBox="1"/>
          <p:nvPr/>
        </p:nvSpPr>
        <p:spPr>
          <a:xfrm>
            <a:off x="2643174" y="5416405"/>
            <a:ext cx="457203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=2，所以next[4] =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 2。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4" name="Google Shape;624;p37"/>
          <p:cNvGrpSpPr/>
          <p:nvPr/>
        </p:nvGrpSpPr>
        <p:grpSpPr>
          <a:xfrm>
            <a:off x="1785918" y="3909880"/>
            <a:ext cx="2857520" cy="1362170"/>
            <a:chOff x="1785918" y="4065615"/>
            <a:chExt cx="2857520" cy="1362170"/>
          </a:xfrm>
        </p:grpSpPr>
        <p:sp>
          <p:nvSpPr>
            <p:cNvPr id="625" name="Google Shape;625;p37"/>
            <p:cNvSpPr/>
            <p:nvPr/>
          </p:nvSpPr>
          <p:spPr>
            <a:xfrm>
              <a:off x="2928926" y="4065615"/>
              <a:ext cx="214314" cy="428628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b a b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7" name="Google Shape;627;p37"/>
            <p:cNvCxnSpPr/>
            <p:nvPr/>
          </p:nvCxnSpPr>
          <p:spPr>
            <a:xfrm>
              <a:off x="3123144" y="5001738"/>
              <a:ext cx="428628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28" name="Google Shape;628;p37"/>
            <p:cNvCxnSpPr/>
            <p:nvPr/>
          </p:nvCxnSpPr>
          <p:spPr>
            <a:xfrm>
              <a:off x="2561688" y="5144090"/>
              <a:ext cx="428628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29" name="Google Shape;629;p37"/>
            <p:cNvSpPr/>
            <p:nvPr/>
          </p:nvSpPr>
          <p:spPr>
            <a:xfrm>
              <a:off x="2773345" y="5024176"/>
              <a:ext cx="616299" cy="403609"/>
            </a:xfrm>
            <a:custGeom>
              <a:rect b="b" l="l" r="r" t="t"/>
              <a:pathLst>
                <a:path extrusionOk="0" h="403609" w="61629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noFill/>
            <a:ln cap="flat" cmpd="dbl" w="571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0" name="Google Shape;630;p37"/>
          <p:cNvGrpSpPr/>
          <p:nvPr/>
        </p:nvGrpSpPr>
        <p:grpSpPr>
          <a:xfrm>
            <a:off x="428596" y="306926"/>
            <a:ext cx="500066" cy="571504"/>
            <a:chOff x="428596" y="357166"/>
            <a:chExt cx="500066" cy="571504"/>
          </a:xfrm>
        </p:grpSpPr>
        <p:grpSp>
          <p:nvGrpSpPr>
            <p:cNvPr id="631" name="Google Shape;631;p37"/>
            <p:cNvGrpSpPr/>
            <p:nvPr/>
          </p:nvGrpSpPr>
          <p:grpSpPr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632" name="Google Shape;632;p37"/>
              <p:cNvSpPr/>
              <p:nvPr/>
            </p:nvSpPr>
            <p:spPr>
              <a:xfrm>
                <a:off x="2744" y="-85"/>
                <a:ext cx="590" cy="203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49803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FF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33" name="Google Shape;633;p37"/>
              <p:cNvGrpSpPr/>
              <p:nvPr/>
            </p:nvGrpSpPr>
            <p:grpSpPr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FF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35" name="Google Shape;635;p37"/>
                <p:cNvGrpSpPr/>
                <p:nvPr/>
              </p:nvGrpSpPr>
              <p:grpSpPr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636" name="Google Shape;636;p37"/>
                  <p:cNvSpPr/>
                  <p:nvPr/>
                </p:nvSpPr>
                <p:spPr>
                  <a:xfrm>
                    <a:off x="1423" y="1843"/>
                    <a:ext cx="916" cy="296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4901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637" name="Google Shape;637;p37"/>
                  <p:cNvSpPr/>
                  <p:nvPr/>
                </p:nvSpPr>
                <p:spPr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  <p:sp>
          <p:nvSpPr>
            <p:cNvPr id="638" name="Google Shape;638;p37"/>
            <p:cNvSpPr txBox="1"/>
            <p:nvPr/>
          </p:nvSpPr>
          <p:spPr>
            <a:xfrm>
              <a:off x="492078" y="358212"/>
              <a:ext cx="285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8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46" name="Google Shape;646;p38"/>
            <p:cNvSpPr txBox="1"/>
            <p:nvPr/>
          </p:nvSpPr>
          <p:spPr>
            <a:xfrm>
              <a:off x="385794" y="1341767"/>
              <a:ext cx="7043726" cy="815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模式串t中字符t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,存在某个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（0&lt;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），使得以下成立: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“t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 =  “t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+1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 rot="-5400000">
              <a:off x="1928794" y="1756627"/>
              <a:ext cx="214314" cy="121444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8" name="Google Shape;648;p38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开头的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49" name="Google Shape;649;p38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前面的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-5400000">
              <a:off x="4316347" y="1643849"/>
              <a:ext cx="214313" cy="1440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51" name="Google Shape;651;p38"/>
          <p:cNvSpPr txBox="1"/>
          <p:nvPr/>
        </p:nvSpPr>
        <p:spPr>
          <a:xfrm>
            <a:off x="1071538" y="357166"/>
            <a:ext cx="7429552" cy="45318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]是指t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字符前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最多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有多少个字符与t开头的字符相同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52" name="Google Shape;652;p38"/>
          <p:cNvGrpSpPr/>
          <p:nvPr/>
        </p:nvGrpSpPr>
        <p:grpSpPr>
          <a:xfrm>
            <a:off x="785786" y="3156107"/>
            <a:ext cx="6572296" cy="747148"/>
            <a:chOff x="285720" y="2732338"/>
            <a:chExt cx="6572296" cy="747148"/>
          </a:xfrm>
        </p:grpSpPr>
        <p:sp>
          <p:nvSpPr>
            <p:cNvPr id="653" name="Google Shape;653;p38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例如，t=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a a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考虑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t[4]='</a:t>
              </a:r>
              <a:r>
                <a:rPr b="1" i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'  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4" name="Google Shape;654;p38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1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55" name="Google Shape;655;p38"/>
          <p:cNvSpPr txBox="1"/>
          <p:nvPr/>
        </p:nvSpPr>
        <p:spPr>
          <a:xfrm>
            <a:off x="2643174" y="5572140"/>
            <a:ext cx="457203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=3，所以next[4] =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 3。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56" name="Google Shape;656;p38"/>
          <p:cNvGrpSpPr/>
          <p:nvPr/>
        </p:nvGrpSpPr>
        <p:grpSpPr>
          <a:xfrm>
            <a:off x="1785918" y="4065615"/>
            <a:ext cx="2857520" cy="1362170"/>
            <a:chOff x="1785918" y="4065615"/>
            <a:chExt cx="2857520" cy="1362170"/>
          </a:xfrm>
        </p:grpSpPr>
        <p:sp>
          <p:nvSpPr>
            <p:cNvPr id="657" name="Google Shape;657;p38"/>
            <p:cNvSpPr/>
            <p:nvPr/>
          </p:nvSpPr>
          <p:spPr>
            <a:xfrm>
              <a:off x="2928926" y="4065615"/>
              <a:ext cx="214314" cy="428628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8" name="Google Shape;658;p38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a a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9" name="Google Shape;659;p38"/>
            <p:cNvCxnSpPr/>
            <p:nvPr/>
          </p:nvCxnSpPr>
          <p:spPr>
            <a:xfrm>
              <a:off x="2857488" y="5001738"/>
              <a:ext cx="720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60" name="Google Shape;660;p38"/>
            <p:cNvCxnSpPr/>
            <p:nvPr/>
          </p:nvCxnSpPr>
          <p:spPr>
            <a:xfrm>
              <a:off x="2556068" y="5143512"/>
              <a:ext cx="720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61" name="Google Shape;661;p38"/>
            <p:cNvSpPr/>
            <p:nvPr/>
          </p:nvSpPr>
          <p:spPr>
            <a:xfrm>
              <a:off x="2773345" y="5024176"/>
              <a:ext cx="616299" cy="403609"/>
            </a:xfrm>
            <a:custGeom>
              <a:rect b="b" l="l" r="r" t="t"/>
              <a:pathLst>
                <a:path extrusionOk="0" h="403609" w="61629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noFill/>
            <a:ln cap="flat" cmpd="dbl" w="571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62" name="Google Shape;662;p38"/>
          <p:cNvSpPr txBox="1"/>
          <p:nvPr/>
        </p:nvSpPr>
        <p:spPr>
          <a:xfrm>
            <a:off x="2500298" y="2714620"/>
            <a:ext cx="17145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求最大的</a:t>
            </a:r>
            <a:r>
              <a:rPr b="1" i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b="1" i="1" sz="20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63" name="Google Shape;663;p38"/>
          <p:cNvGrpSpPr/>
          <p:nvPr/>
        </p:nvGrpSpPr>
        <p:grpSpPr>
          <a:xfrm>
            <a:off x="428596" y="337070"/>
            <a:ext cx="500066" cy="571504"/>
            <a:chOff x="428596" y="357166"/>
            <a:chExt cx="500066" cy="571504"/>
          </a:xfrm>
        </p:grpSpPr>
        <p:grpSp>
          <p:nvGrpSpPr>
            <p:cNvPr id="664" name="Google Shape;664;p38"/>
            <p:cNvGrpSpPr/>
            <p:nvPr/>
          </p:nvGrpSpPr>
          <p:grpSpPr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665" name="Google Shape;665;p38"/>
              <p:cNvSpPr/>
              <p:nvPr/>
            </p:nvSpPr>
            <p:spPr>
              <a:xfrm>
                <a:off x="2744" y="-85"/>
                <a:ext cx="590" cy="203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49803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FF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66" name="Google Shape;666;p38"/>
              <p:cNvGrpSpPr/>
              <p:nvPr/>
            </p:nvGrpSpPr>
            <p:grpSpPr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667" name="Google Shape;667;p38"/>
                <p:cNvSpPr/>
                <p:nvPr/>
              </p:nvSpPr>
              <p:spPr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FF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68" name="Google Shape;668;p38"/>
                <p:cNvGrpSpPr/>
                <p:nvPr/>
              </p:nvGrpSpPr>
              <p:grpSpPr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669" name="Google Shape;669;p38"/>
                  <p:cNvSpPr/>
                  <p:nvPr/>
                </p:nvSpPr>
                <p:spPr>
                  <a:xfrm>
                    <a:off x="1423" y="1843"/>
                    <a:ext cx="916" cy="296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4901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670" name="Google Shape;670;p38"/>
                  <p:cNvSpPr/>
                  <p:nvPr/>
                </p:nvSpPr>
                <p:spPr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  <p:sp>
          <p:nvSpPr>
            <p:cNvPr id="671" name="Google Shape;671;p38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72" name="Google Shape;67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39"/>
          <p:cNvGrpSpPr/>
          <p:nvPr/>
        </p:nvGrpSpPr>
        <p:grpSpPr>
          <a:xfrm>
            <a:off x="385794" y="1136657"/>
            <a:ext cx="7043726" cy="1577963"/>
            <a:chOff x="385794" y="1341767"/>
            <a:chExt cx="7043726" cy="1577963"/>
          </a:xfrm>
        </p:grpSpPr>
        <p:sp>
          <p:nvSpPr>
            <p:cNvPr id="679" name="Google Shape;679;p39"/>
            <p:cNvSpPr txBox="1"/>
            <p:nvPr/>
          </p:nvSpPr>
          <p:spPr>
            <a:xfrm>
              <a:off x="385794" y="1341767"/>
              <a:ext cx="7043726" cy="815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模式串t中字符t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,存在某个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（0&lt;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），使得以下成立: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“t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 =  “</a:t>
              </a: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+1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rot="-5400000">
              <a:off x="1928794" y="1756627"/>
              <a:ext cx="214314" cy="121444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81" name="Google Shape;681;p39"/>
            <p:cNvSpPr txBox="1"/>
            <p:nvPr/>
          </p:nvSpPr>
          <p:spPr>
            <a:xfrm>
              <a:off x="1071538" y="2550398"/>
              <a:ext cx="2143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开头的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82" name="Google Shape;682;p39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前面的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 rot="-5400000">
              <a:off x="4316347" y="1643849"/>
              <a:ext cx="214313" cy="1440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84" name="Google Shape;684;p39"/>
          <p:cNvSpPr txBox="1"/>
          <p:nvPr/>
        </p:nvSpPr>
        <p:spPr>
          <a:xfrm>
            <a:off x="1285852" y="285728"/>
            <a:ext cx="5500726" cy="45318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字符前面的子串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最多从t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开始的，不含t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85" name="Google Shape;685;p39"/>
          <p:cNvGrpSpPr/>
          <p:nvPr/>
        </p:nvGrpSpPr>
        <p:grpSpPr>
          <a:xfrm>
            <a:off x="785786" y="3357562"/>
            <a:ext cx="6572296" cy="747148"/>
            <a:chOff x="285720" y="2732338"/>
            <a:chExt cx="6572296" cy="747148"/>
          </a:xfrm>
        </p:grpSpPr>
        <p:sp>
          <p:nvSpPr>
            <p:cNvPr id="686" name="Google Shape;686;p39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例如，t=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考虑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t[2]='</a:t>
              </a:r>
              <a:r>
                <a:rPr b="1" i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'  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87" name="Google Shape;687;p39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1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88" name="Google Shape;688;p39"/>
          <p:cNvSpPr txBox="1"/>
          <p:nvPr/>
        </p:nvSpPr>
        <p:spPr>
          <a:xfrm>
            <a:off x="2643174" y="5773595"/>
            <a:ext cx="457203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=1，所以next[2] =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 1。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89" name="Google Shape;689;p39"/>
          <p:cNvGrpSpPr/>
          <p:nvPr/>
        </p:nvGrpSpPr>
        <p:grpSpPr>
          <a:xfrm>
            <a:off x="1785918" y="4267070"/>
            <a:ext cx="1857388" cy="1383977"/>
            <a:chOff x="1785918" y="4065615"/>
            <a:chExt cx="1857388" cy="1383977"/>
          </a:xfrm>
        </p:grpSpPr>
        <p:sp>
          <p:nvSpPr>
            <p:cNvPr id="690" name="Google Shape;690;p39"/>
            <p:cNvSpPr/>
            <p:nvPr/>
          </p:nvSpPr>
          <p:spPr>
            <a:xfrm>
              <a:off x="2643174" y="4065615"/>
              <a:ext cx="214314" cy="428628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1" name="Google Shape;691;p39"/>
            <p:cNvSpPr txBox="1"/>
            <p:nvPr/>
          </p:nvSpPr>
          <p:spPr>
            <a:xfrm>
              <a:off x="1785918" y="4572008"/>
              <a:ext cx="18573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t= 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2" name="Google Shape;692;p39"/>
            <p:cNvCxnSpPr/>
            <p:nvPr/>
          </p:nvCxnSpPr>
          <p:spPr>
            <a:xfrm>
              <a:off x="2786050" y="5001738"/>
              <a:ext cx="32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93" name="Google Shape;693;p39"/>
            <p:cNvCxnSpPr/>
            <p:nvPr/>
          </p:nvCxnSpPr>
          <p:spPr>
            <a:xfrm>
              <a:off x="2561688" y="5144090"/>
              <a:ext cx="32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94" name="Google Shape;694;p39"/>
            <p:cNvSpPr/>
            <p:nvPr/>
          </p:nvSpPr>
          <p:spPr>
            <a:xfrm>
              <a:off x="2773345" y="5002895"/>
              <a:ext cx="369895" cy="446697"/>
            </a:xfrm>
            <a:custGeom>
              <a:rect b="b" l="l" r="r" t="t"/>
              <a:pathLst>
                <a:path extrusionOk="0" h="446697" w="369895">
                  <a:moveTo>
                    <a:pt x="227019" y="0"/>
                  </a:moveTo>
                  <a:cubicBezTo>
                    <a:pt x="248790" y="82899"/>
                    <a:pt x="369895" y="142876"/>
                    <a:pt x="369895" y="214314"/>
                  </a:cubicBezTo>
                  <a:cubicBezTo>
                    <a:pt x="369895" y="285752"/>
                    <a:pt x="276945" y="410559"/>
                    <a:pt x="227019" y="428628"/>
                  </a:cubicBezTo>
                  <a:cubicBezTo>
                    <a:pt x="177093" y="446697"/>
                    <a:pt x="108176" y="367176"/>
                    <a:pt x="70339" y="322731"/>
                  </a:cubicBezTo>
                  <a:cubicBezTo>
                    <a:pt x="32503" y="278286"/>
                    <a:pt x="9211" y="221410"/>
                    <a:pt x="0" y="161958"/>
                  </a:cubicBezTo>
                </a:path>
              </a:pathLst>
            </a:custGeom>
            <a:noFill/>
            <a:ln cap="flat" cmpd="dbl" w="571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28860" y="1857364"/>
            <a:ext cx="2286016" cy="1440902"/>
            <a:chOff x="2428860" y="1857364"/>
            <a:chExt cx="2286016" cy="1440902"/>
          </a:xfrm>
        </p:grpSpPr>
        <p:cxnSp>
          <p:nvCxnSpPr>
            <p:cNvPr id="696" name="Google Shape;696;p39"/>
            <p:cNvCxnSpPr/>
            <p:nvPr/>
          </p:nvCxnSpPr>
          <p:spPr>
            <a:xfrm rot="5400000">
              <a:off x="2964645" y="2178835"/>
              <a:ext cx="1071570" cy="42862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97" name="Google Shape;697;p39"/>
            <p:cNvSpPr txBox="1"/>
            <p:nvPr/>
          </p:nvSpPr>
          <p:spPr>
            <a:xfrm>
              <a:off x="2428860" y="2928934"/>
              <a:ext cx="2286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这个字符不能是t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1" baseline="-25000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98" name="Google Shape;698;p39"/>
          <p:cNvGrpSpPr/>
          <p:nvPr/>
        </p:nvGrpSpPr>
        <p:grpSpPr>
          <a:xfrm>
            <a:off x="642910" y="285728"/>
            <a:ext cx="500066" cy="571504"/>
            <a:chOff x="428596" y="357166"/>
            <a:chExt cx="500066" cy="571504"/>
          </a:xfrm>
        </p:grpSpPr>
        <p:grpSp>
          <p:nvGrpSpPr>
            <p:cNvPr id="699" name="Google Shape;699;p39"/>
            <p:cNvGrpSpPr/>
            <p:nvPr/>
          </p:nvGrpSpPr>
          <p:grpSpPr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2744" y="-85"/>
                <a:ext cx="590" cy="203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49803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FF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701" name="Google Shape;701;p39"/>
              <p:cNvGrpSpPr/>
              <p:nvPr/>
            </p:nvGrpSpPr>
            <p:grpSpPr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702" name="Google Shape;702;p39"/>
                <p:cNvSpPr/>
                <p:nvPr/>
              </p:nvSpPr>
              <p:spPr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FF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03" name="Google Shape;703;p39"/>
                <p:cNvGrpSpPr/>
                <p:nvPr/>
              </p:nvGrpSpPr>
              <p:grpSpPr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423" y="1843"/>
                    <a:ext cx="916" cy="296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4901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05" name="Google Shape;705;p39"/>
                  <p:cNvSpPr/>
                  <p:nvPr/>
                </p:nvSpPr>
                <p:spPr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  <p:sp>
          <p:nvSpPr>
            <p:cNvPr id="706" name="Google Shape;706;p39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07" name="Google Shape;70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/>
        </p:nvSpPr>
        <p:spPr>
          <a:xfrm>
            <a:off x="468313" y="620713"/>
            <a:ext cx="831852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串相等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：两个串的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长度相等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并且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各个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对应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位置上的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字符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都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相同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时。       </a:t>
            </a:r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928662" y="1285860"/>
            <a:ext cx="583247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如：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≠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≠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abcde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1000100" y="2857496"/>
            <a:ext cx="30289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所有空串是相等的。</a:t>
            </a:r>
            <a:endParaRPr/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/>
          <p:nvPr/>
        </p:nvSpPr>
        <p:spPr>
          <a:xfrm>
            <a:off x="1285852" y="520138"/>
            <a:ext cx="3000396" cy="45318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next[0]的特殊含义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14" name="Google Shape;714;p40"/>
          <p:cNvGrpSpPr/>
          <p:nvPr/>
        </p:nvGrpSpPr>
        <p:grpSpPr>
          <a:xfrm>
            <a:off x="642910" y="500042"/>
            <a:ext cx="500066" cy="571504"/>
            <a:chOff x="428596" y="357166"/>
            <a:chExt cx="500066" cy="571504"/>
          </a:xfrm>
        </p:grpSpPr>
        <p:grpSp>
          <p:nvGrpSpPr>
            <p:cNvPr id="715" name="Google Shape;715;p40"/>
            <p:cNvGrpSpPr/>
            <p:nvPr/>
          </p:nvGrpSpPr>
          <p:grpSpPr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716" name="Google Shape;716;p40"/>
              <p:cNvSpPr/>
              <p:nvPr/>
            </p:nvSpPr>
            <p:spPr>
              <a:xfrm>
                <a:off x="2744" y="-85"/>
                <a:ext cx="590" cy="203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49803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FF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717" name="Google Shape;717;p40"/>
              <p:cNvGrpSpPr/>
              <p:nvPr/>
            </p:nvGrpSpPr>
            <p:grpSpPr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718" name="Google Shape;718;p40"/>
                <p:cNvSpPr/>
                <p:nvPr/>
              </p:nvSpPr>
              <p:spPr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FF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19" name="Google Shape;719;p40"/>
                <p:cNvGrpSpPr/>
                <p:nvPr/>
              </p:nvGrpSpPr>
              <p:grpSpPr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720" name="Google Shape;720;p40"/>
                  <p:cNvSpPr/>
                  <p:nvPr/>
                </p:nvSpPr>
                <p:spPr>
                  <a:xfrm>
                    <a:off x="1423" y="1843"/>
                    <a:ext cx="916" cy="296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4901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21" name="Google Shape;721;p40"/>
                  <p:cNvSpPr/>
                  <p:nvPr/>
                </p:nvSpPr>
                <p:spPr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FF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  <p:sp>
          <p:nvSpPr>
            <p:cNvPr id="722" name="Google Shape;722;p40"/>
            <p:cNvSpPr txBox="1"/>
            <p:nvPr/>
          </p:nvSpPr>
          <p:spPr>
            <a:xfrm>
              <a:off x="501603" y="358212"/>
              <a:ext cx="285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23" name="Google Shape;723;p40"/>
          <p:cNvSpPr txBox="1"/>
          <p:nvPr/>
        </p:nvSpPr>
        <p:spPr>
          <a:xfrm>
            <a:off x="857224" y="1357298"/>
            <a:ext cx="29289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next[0]设置为-1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40"/>
          <p:cNvSpPr txBox="1"/>
          <p:nvPr/>
        </p:nvSpPr>
        <p:spPr>
          <a:xfrm>
            <a:off x="857224" y="1928802"/>
            <a:ext cx="73581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因为s的字符s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与t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不相同，没有任何有用的部分匹配信息，直接从下一趟（s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/t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）开始匹配。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1"/>
          <p:cNvSpPr txBox="1"/>
          <p:nvPr/>
        </p:nvSpPr>
        <p:spPr>
          <a:xfrm>
            <a:off x="285720" y="1000108"/>
            <a:ext cx="5572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归纳起来，定义next[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]数组如下: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2" name="Google Shape;732;p41"/>
          <p:cNvGrpSpPr/>
          <p:nvPr/>
        </p:nvGrpSpPr>
        <p:grpSpPr>
          <a:xfrm>
            <a:off x="500526" y="1714488"/>
            <a:ext cx="8286316" cy="2273054"/>
            <a:chOff x="500558" y="3143248"/>
            <a:chExt cx="8286316" cy="2273054"/>
          </a:xfrm>
        </p:grpSpPr>
        <p:sp>
          <p:nvSpPr>
            <p:cNvPr id="733" name="Google Shape;733;p41"/>
            <p:cNvSpPr txBox="1"/>
            <p:nvPr/>
          </p:nvSpPr>
          <p:spPr>
            <a:xfrm>
              <a:off x="2000232" y="3786190"/>
              <a:ext cx="6786642" cy="1615827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MAX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{ 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 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| 0&lt;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，且“t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  =  “t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+1</a:t>
              </a:r>
              <a:r>
                <a:rPr b="1" lang="en-US" sz="18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”}</a:t>
              </a:r>
              <a:endParaRPr/>
            </a:p>
            <a:p>
              <a:pPr indent="0" lvl="0" marL="0" marR="0" rtl="0" algn="just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			</a:t>
              </a: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当此集合非空时</a:t>
              </a:r>
              <a:endParaRPr/>
            </a:p>
            <a:p>
              <a:pPr indent="0" lvl="0" marL="0" marR="0" rtl="0" algn="just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-1          		</a:t>
              </a: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当</a:t>
              </a:r>
              <a:r>
                <a:rPr b="1" i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=0时</a:t>
              </a:r>
              <a:endParaRPr/>
            </a:p>
            <a:p>
              <a:pPr indent="0" lvl="0" marL="0" marR="0" rtl="0" algn="just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        		</a:t>
              </a: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其他情况</a:t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1704956" y="3829064"/>
              <a:ext cx="152400" cy="1587238"/>
            </a:xfrm>
            <a:prstGeom prst="leftBrace">
              <a:avLst>
                <a:gd fmla="val 87500" name="adj1"/>
                <a:gd fmla="val 50000" name="adj2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5" name="Google Shape;735;p41"/>
            <p:cNvSpPr txBox="1"/>
            <p:nvPr/>
          </p:nvSpPr>
          <p:spPr>
            <a:xfrm>
              <a:off x="500558" y="4429645"/>
              <a:ext cx="137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next[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]=</a:t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 rot="-5400000">
              <a:off x="4899353" y="3106951"/>
              <a:ext cx="141719" cy="107157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7" name="Google Shape;737;p41"/>
            <p:cNvSpPr txBox="1"/>
            <p:nvPr/>
          </p:nvSpPr>
          <p:spPr>
            <a:xfrm>
              <a:off x="3908962" y="3143248"/>
              <a:ext cx="2071702" cy="366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开头的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 rot="-5400000">
              <a:off x="7156804" y="3012736"/>
              <a:ext cx="141719" cy="1260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9" name="Google Shape;739;p41"/>
            <p:cNvSpPr txBox="1"/>
            <p:nvPr/>
          </p:nvSpPr>
          <p:spPr>
            <a:xfrm>
              <a:off x="6215074" y="3143248"/>
              <a:ext cx="2071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前面的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个字符</a:t>
              </a:r>
              <a:endParaRPr/>
            </a:p>
          </p:txBody>
        </p:sp>
      </p:grpSp>
      <p:sp>
        <p:nvSpPr>
          <p:cNvPr id="740" name="Google Shape;740;p41"/>
          <p:cNvSpPr txBox="1"/>
          <p:nvPr/>
        </p:nvSpPr>
        <p:spPr>
          <a:xfrm>
            <a:off x="357158" y="357166"/>
            <a:ext cx="44291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对于模式串t=“t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</p:txBody>
      </p:sp>
      <p:sp>
        <p:nvSpPr>
          <p:cNvPr id="741" name="Google Shape;74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42"/>
          <p:cNvGraphicFramePr/>
          <p:nvPr/>
        </p:nvGraphicFramePr>
        <p:xfrm>
          <a:off x="1285852" y="1528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257300"/>
                <a:gridCol w="1257300"/>
                <a:gridCol w="1257300"/>
                <a:gridCol w="1257300"/>
                <a:gridCol w="1257300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8" name="Google Shape;748;p42"/>
          <p:cNvSpPr txBox="1"/>
          <p:nvPr/>
        </p:nvSpPr>
        <p:spPr>
          <a:xfrm>
            <a:off x="1246159" y="1758929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42"/>
          <p:cNvSpPr txBox="1"/>
          <p:nvPr/>
        </p:nvSpPr>
        <p:spPr>
          <a:xfrm>
            <a:off x="500034" y="785794"/>
            <a:ext cx="556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”对应的next数组如下</a:t>
            </a:r>
            <a:r>
              <a:rPr b="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750" name="Google Shape;750;p42"/>
          <p:cNvSpPr txBox="1"/>
          <p:nvPr/>
        </p:nvSpPr>
        <p:spPr>
          <a:xfrm>
            <a:off x="2852430" y="2638416"/>
            <a:ext cx="648000" cy="307777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42"/>
          <p:cNvSpPr txBox="1"/>
          <p:nvPr/>
        </p:nvSpPr>
        <p:spPr>
          <a:xfrm>
            <a:off x="4071934" y="2638416"/>
            <a:ext cx="648000" cy="307777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42"/>
          <p:cNvSpPr txBox="1"/>
          <p:nvPr/>
        </p:nvSpPr>
        <p:spPr>
          <a:xfrm>
            <a:off x="6638644" y="2638416"/>
            <a:ext cx="648000" cy="307777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42"/>
          <p:cNvSpPr txBox="1"/>
          <p:nvPr/>
        </p:nvSpPr>
        <p:spPr>
          <a:xfrm>
            <a:off x="5352760" y="2638416"/>
            <a:ext cx="648000" cy="307777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5072066" y="3074827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a"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42"/>
          <p:cNvSpPr txBox="1"/>
          <p:nvPr/>
        </p:nvSpPr>
        <p:spPr>
          <a:xfrm>
            <a:off x="6072198" y="3057462"/>
            <a:ext cx="20002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aa"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/>
        </p:nvSpPr>
        <p:spPr>
          <a:xfrm>
            <a:off x="285720" y="1000108"/>
            <a:ext cx="5357850" cy="389870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216000" lIns="180000" spcFirstLastPara="1" rIns="180000" wrap="square" tIns="21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GetNext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t，int next[])	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j，k;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j=0; k=-1; next[0]=-1;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j&lt;t.length-1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k==-1 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t.data[j]==t.data[k]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j++; k++;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next[j]=k;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357158" y="500042"/>
            <a:ext cx="4248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由模式串t求next值的算法：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64" name="Google Shape;764;p43"/>
          <p:cNvGrpSpPr/>
          <p:nvPr/>
        </p:nvGrpSpPr>
        <p:grpSpPr>
          <a:xfrm>
            <a:off x="5643570" y="1142984"/>
            <a:ext cx="2714644" cy="1359581"/>
            <a:chOff x="5715008" y="785794"/>
            <a:chExt cx="2714644" cy="1359581"/>
          </a:xfrm>
        </p:grpSpPr>
        <p:sp>
          <p:nvSpPr>
            <p:cNvPr id="765" name="Google Shape;765;p43"/>
            <p:cNvSpPr txBox="1"/>
            <p:nvPr/>
          </p:nvSpPr>
          <p:spPr>
            <a:xfrm>
              <a:off x="5715008" y="1714488"/>
              <a:ext cx="271464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t=“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a </a:t>
              </a:r>
              <a:r>
                <a:rPr b="1" i="1" lang="en-US" sz="2000">
                  <a:solidFill>
                    <a:srgbClr val="FF330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6" name="Google Shape;766;p43"/>
            <p:cNvSpPr txBox="1"/>
            <p:nvPr/>
          </p:nvSpPr>
          <p:spPr>
            <a:xfrm>
              <a:off x="6270618" y="1357298"/>
              <a:ext cx="147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1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7" name="Google Shape;767;p43"/>
            <p:cNvSpPr txBox="1"/>
            <p:nvPr/>
          </p:nvSpPr>
          <p:spPr>
            <a:xfrm>
              <a:off x="6072198" y="785794"/>
              <a:ext cx="2357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求出next[3]=2,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68" name="Google Shape;768;p43"/>
            <p:cNvCxnSpPr/>
            <p:nvPr/>
          </p:nvCxnSpPr>
          <p:spPr>
            <a:xfrm rot="5400000">
              <a:off x="7082048" y="1315188"/>
              <a:ext cx="28800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769" name="Google Shape;769;p43"/>
          <p:cNvGrpSpPr/>
          <p:nvPr/>
        </p:nvGrpSpPr>
        <p:grpSpPr>
          <a:xfrm>
            <a:off x="6000760" y="2469060"/>
            <a:ext cx="2714644" cy="674188"/>
            <a:chOff x="6072198" y="2111870"/>
            <a:chExt cx="2714644" cy="674188"/>
          </a:xfrm>
        </p:grpSpPr>
        <p:cxnSp>
          <p:nvCxnSpPr>
            <p:cNvPr id="770" name="Google Shape;770;p43"/>
            <p:cNvCxnSpPr/>
            <p:nvPr/>
          </p:nvCxnSpPr>
          <p:spPr>
            <a:xfrm rot="-5400000">
              <a:off x="7409424" y="2254746"/>
              <a:ext cx="285752" cy="0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71" name="Google Shape;771;p43"/>
            <p:cNvSpPr txBox="1"/>
            <p:nvPr/>
          </p:nvSpPr>
          <p:spPr>
            <a:xfrm>
              <a:off x="6072198" y="2416726"/>
              <a:ext cx="2714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=2,所指字符相同</a:t>
              </a:r>
              <a:endParaRPr/>
            </a:p>
          </p:txBody>
        </p:sp>
      </p:grpSp>
      <p:grpSp>
        <p:nvGrpSpPr>
          <p:cNvPr id="772" name="Google Shape;772;p43"/>
          <p:cNvGrpSpPr/>
          <p:nvPr/>
        </p:nvGrpSpPr>
        <p:grpSpPr>
          <a:xfrm>
            <a:off x="6715140" y="3286124"/>
            <a:ext cx="1500198" cy="991379"/>
            <a:chOff x="6786578" y="2928934"/>
            <a:chExt cx="1500198" cy="991379"/>
          </a:xfrm>
        </p:grpSpPr>
        <p:sp>
          <p:nvSpPr>
            <p:cNvPr id="773" name="Google Shape;773;p43"/>
            <p:cNvSpPr/>
            <p:nvPr/>
          </p:nvSpPr>
          <p:spPr>
            <a:xfrm>
              <a:off x="7215206" y="2928934"/>
              <a:ext cx="142876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43"/>
            <p:cNvSpPr txBox="1"/>
            <p:nvPr/>
          </p:nvSpPr>
          <p:spPr>
            <a:xfrm>
              <a:off x="6786578" y="3273982"/>
              <a:ext cx="1500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++,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next[4]=3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75" name="Google Shape;77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4"/>
          <p:cNvSpPr txBox="1"/>
          <p:nvPr/>
        </p:nvSpPr>
        <p:spPr>
          <a:xfrm>
            <a:off x="285720" y="1000108"/>
            <a:ext cx="5357850" cy="403720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216000" lIns="180000" spcFirstLastPara="1" rIns="180000" wrap="square" tIns="21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GetNext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t，int next[])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j，k;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j=0; k=-1; next[0]=-1;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(j&lt;t.length-1)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if (k==-1 || t.data[j]==t.data[k])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j++; k++;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next[j]=k;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    k=next[k];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82" name="Google Shape;782;p44"/>
          <p:cNvSpPr txBox="1"/>
          <p:nvPr/>
        </p:nvSpPr>
        <p:spPr>
          <a:xfrm>
            <a:off x="357158" y="500042"/>
            <a:ext cx="4248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由模式串t求next值的算法：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83" name="Google Shape;783;p44"/>
          <p:cNvGrpSpPr/>
          <p:nvPr/>
        </p:nvGrpSpPr>
        <p:grpSpPr>
          <a:xfrm>
            <a:off x="5786446" y="1000108"/>
            <a:ext cx="2755938" cy="1359581"/>
            <a:chOff x="5929322" y="785794"/>
            <a:chExt cx="2755938" cy="1359581"/>
          </a:xfrm>
        </p:grpSpPr>
        <p:sp>
          <p:nvSpPr>
            <p:cNvPr id="784" name="Google Shape;784;p44"/>
            <p:cNvSpPr txBox="1"/>
            <p:nvPr/>
          </p:nvSpPr>
          <p:spPr>
            <a:xfrm>
              <a:off x="5929322" y="1714488"/>
              <a:ext cx="20002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t=“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a a b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6494980" y="1357298"/>
              <a:ext cx="147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4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6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1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6" name="Google Shape;786;p44"/>
            <p:cNvSpPr txBox="1"/>
            <p:nvPr/>
          </p:nvSpPr>
          <p:spPr>
            <a:xfrm>
              <a:off x="6327806" y="785794"/>
              <a:ext cx="2357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求出next[2]=1,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=1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7" name="Google Shape;787;p44"/>
            <p:cNvCxnSpPr/>
            <p:nvPr/>
          </p:nvCxnSpPr>
          <p:spPr>
            <a:xfrm rot="5400000">
              <a:off x="7061466" y="1315188"/>
              <a:ext cx="288000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788" name="Google Shape;788;p44"/>
          <p:cNvGrpSpPr/>
          <p:nvPr/>
        </p:nvGrpSpPr>
        <p:grpSpPr>
          <a:xfrm>
            <a:off x="6236272" y="2326184"/>
            <a:ext cx="2728211" cy="674188"/>
            <a:chOff x="6072197" y="2111870"/>
            <a:chExt cx="2879778" cy="674188"/>
          </a:xfrm>
        </p:grpSpPr>
        <p:cxnSp>
          <p:nvCxnSpPr>
            <p:cNvPr id="789" name="Google Shape;789;p44"/>
            <p:cNvCxnSpPr/>
            <p:nvPr/>
          </p:nvCxnSpPr>
          <p:spPr>
            <a:xfrm rot="-5400000">
              <a:off x="7123672" y="2254746"/>
              <a:ext cx="285752" cy="0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0" name="Google Shape;790;p44"/>
            <p:cNvSpPr txBox="1"/>
            <p:nvPr/>
          </p:nvSpPr>
          <p:spPr>
            <a:xfrm>
              <a:off x="6072197" y="2416726"/>
              <a:ext cx="2879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=1,所指字符不同</a:t>
              </a:r>
              <a:endParaRPr/>
            </a:p>
          </p:txBody>
        </p:sp>
      </p:grpSp>
      <p:grpSp>
        <p:nvGrpSpPr>
          <p:cNvPr id="791" name="Google Shape;791;p44"/>
          <p:cNvGrpSpPr/>
          <p:nvPr/>
        </p:nvGrpSpPr>
        <p:grpSpPr>
          <a:xfrm>
            <a:off x="6215074" y="3143248"/>
            <a:ext cx="2728210" cy="991379"/>
            <a:chOff x="6215074" y="2928934"/>
            <a:chExt cx="2728210" cy="991379"/>
          </a:xfrm>
        </p:grpSpPr>
        <p:sp>
          <p:nvSpPr>
            <p:cNvPr id="792" name="Google Shape;792;p44"/>
            <p:cNvSpPr/>
            <p:nvPr/>
          </p:nvSpPr>
          <p:spPr>
            <a:xfrm>
              <a:off x="7215206" y="2928934"/>
              <a:ext cx="142876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44"/>
            <p:cNvSpPr txBox="1"/>
            <p:nvPr/>
          </p:nvSpPr>
          <p:spPr>
            <a:xfrm>
              <a:off x="6215074" y="3273982"/>
              <a:ext cx="27282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=next[1]=0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=0,所指字符不同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94" name="Google Shape;794;p44"/>
          <p:cNvGrpSpPr/>
          <p:nvPr/>
        </p:nvGrpSpPr>
        <p:grpSpPr>
          <a:xfrm>
            <a:off x="6215074" y="4143380"/>
            <a:ext cx="2571768" cy="1268378"/>
            <a:chOff x="6215074" y="2928934"/>
            <a:chExt cx="2571768" cy="1268378"/>
          </a:xfrm>
        </p:grpSpPr>
        <p:sp>
          <p:nvSpPr>
            <p:cNvPr id="795" name="Google Shape;795;p44"/>
            <p:cNvSpPr/>
            <p:nvPr/>
          </p:nvSpPr>
          <p:spPr>
            <a:xfrm>
              <a:off x="7215206" y="2928934"/>
              <a:ext cx="142876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44"/>
            <p:cNvSpPr txBox="1"/>
            <p:nvPr/>
          </p:nvSpPr>
          <p:spPr>
            <a:xfrm>
              <a:off x="6215074" y="3273982"/>
              <a:ext cx="2571768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=next[0]=-1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++,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++ </a:t>
              </a: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⇨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j=3,k=0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next[3]=0</a:t>
              </a:r>
              <a:endParaRPr/>
            </a:p>
          </p:txBody>
        </p:sp>
      </p:grpSp>
      <p:sp>
        <p:nvSpPr>
          <p:cNvPr id="797" name="Google Shape;79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/>
          <p:nvPr/>
        </p:nvSpPr>
        <p:spPr>
          <a:xfrm>
            <a:off x="785786" y="642918"/>
            <a:ext cx="1357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KMP过程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45"/>
          <p:cNvSpPr txBox="1"/>
          <p:nvPr/>
        </p:nvSpPr>
        <p:spPr>
          <a:xfrm>
            <a:off x="928662" y="1214422"/>
            <a:ext cx="6572296" cy="361479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i=0; j=0;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while (s和t都没有扫描完)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j=-1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或者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它们所指字符相同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i和j分别增1;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i不变，j回退到j=next[j]（即模式串右滑）;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if (j超界)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返回i;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//模式匹配成功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返回-1;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//模式匹配失败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6"/>
          <p:cNvSpPr txBox="1"/>
          <p:nvPr/>
        </p:nvSpPr>
        <p:spPr>
          <a:xfrm>
            <a:off x="500034" y="714356"/>
            <a:ext cx="8072494" cy="520409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08000" lIns="180000" spcFirstLastPara="1" rIns="180000" wrap="square" tIns="10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KMPIndex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s，SqString 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next[MaxSize]，i=0，j=0;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GetNext(t，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(i&lt;s.length &amp;&amp; j&lt;t.length)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j==-1 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s.data[i]==t.data[j]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{   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    j++;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//i、j各增1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	else j=next[j]; 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//i不变，j后退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j&gt;=t.length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return(i-t.length);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//返回匹配模式串的首字符</a:t>
            </a:r>
            <a:endParaRPr b="1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return -1;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//返回不匹配标志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812" name="Google Shape;812;p46"/>
          <p:cNvSpPr txBox="1"/>
          <p:nvPr/>
        </p:nvSpPr>
        <p:spPr>
          <a:xfrm>
            <a:off x="625463" y="242808"/>
            <a:ext cx="2232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KMP算法：</a:t>
            </a:r>
            <a:endParaRPr b="1" sz="2000">
              <a:solidFill>
                <a:srgbClr val="FF33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7"/>
          <p:cNvSpPr txBox="1"/>
          <p:nvPr/>
        </p:nvSpPr>
        <p:spPr>
          <a:xfrm>
            <a:off x="490566" y="1571612"/>
            <a:ext cx="8153400" cy="26340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216000" spcFirstLastPara="1" rIns="91425" wrap="square" tIns="108000">
            <a:spAutoFit/>
          </a:bodyPr>
          <a:lstStyle/>
          <a:p>
            <a:pPr indent="-342900" lvl="0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设串s的长度为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，串t长度为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KMP算法中求next数组的时间复杂度为O(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)，在后面的匹配中因主串s的下标不减即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不回溯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，比较次数可记为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，所以KMP算法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平均时间复杂度为O(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最坏的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时间复杂度为O(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×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/>
          </a:p>
        </p:txBody>
      </p:sp>
      <p:sp>
        <p:nvSpPr>
          <p:cNvPr id="820" name="Google Shape;820;p47"/>
          <p:cNvSpPr txBox="1"/>
          <p:nvPr/>
        </p:nvSpPr>
        <p:spPr>
          <a:xfrm>
            <a:off x="571472" y="642918"/>
            <a:ext cx="2643206" cy="430887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KMP算法分析</a:t>
            </a:r>
            <a:endParaRPr/>
          </a:p>
        </p:txBody>
      </p:sp>
      <p:sp>
        <p:nvSpPr>
          <p:cNvPr id="821" name="Google Shape;821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8"/>
          <p:cNvSpPr txBox="1"/>
          <p:nvPr/>
        </p:nvSpPr>
        <p:spPr>
          <a:xfrm>
            <a:off x="571472" y="520959"/>
            <a:ext cx="8429684" cy="188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已知字符串S为“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abaab</a:t>
            </a:r>
            <a:r>
              <a:rPr b="1" i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abacacaabaabcc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”，模式串t为“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abaab</a:t>
            </a:r>
            <a:r>
              <a:rPr b="1" i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”，采用KMP算法进行匹配，第一次出现“失配”(s[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]!=t[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])时，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=5，则下次开始匹配时，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的值分别是（  ）。 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A.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=1，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    B.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=5，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    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C.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=5，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=2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D.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=6，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=2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p48"/>
          <p:cNvSpPr txBox="1"/>
          <p:nvPr/>
        </p:nvSpPr>
        <p:spPr>
          <a:xfrm>
            <a:off x="2143108" y="2928934"/>
            <a:ext cx="4071966" cy="40011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说明：本题为2015年全国考研题 </a:t>
            </a:r>
            <a:endParaRPr/>
          </a:p>
        </p:txBody>
      </p:sp>
      <p:graphicFrame>
        <p:nvGraphicFramePr>
          <p:cNvPr id="829" name="Google Shape;829;p48"/>
          <p:cNvGraphicFramePr/>
          <p:nvPr/>
        </p:nvGraphicFramePr>
        <p:xfrm>
          <a:off x="1785919" y="38245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73675"/>
                <a:gridCol w="766900"/>
                <a:gridCol w="690225"/>
                <a:gridCol w="613525"/>
                <a:gridCol w="690225"/>
                <a:gridCol w="613525"/>
                <a:gridCol w="766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i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</a:t>
                      </a: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</a:t>
                      </a:r>
                      <a:r>
                        <a:rPr b="1" i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FF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0" name="Google Shape;830;p48"/>
          <p:cNvSpPr txBox="1"/>
          <p:nvPr/>
        </p:nvSpPr>
        <p:spPr>
          <a:xfrm>
            <a:off x="1714480" y="5429264"/>
            <a:ext cx="1000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选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1" sz="20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31" name="Google Shape;831;p48"/>
          <p:cNvGrpSpPr/>
          <p:nvPr/>
        </p:nvGrpSpPr>
        <p:grpSpPr>
          <a:xfrm>
            <a:off x="142844" y="214291"/>
            <a:ext cx="1000100" cy="785817"/>
            <a:chOff x="5691204" y="3835411"/>
            <a:chExt cx="1238250" cy="1236663"/>
          </a:xfrm>
        </p:grpSpPr>
        <p:grpSp>
          <p:nvGrpSpPr>
            <p:cNvPr id="832" name="Google Shape;832;p48"/>
            <p:cNvGrpSpPr/>
            <p:nvPr/>
          </p:nvGrpSpPr>
          <p:grpSpPr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33" name="Google Shape;833;p48"/>
              <p:cNvSpPr/>
              <p:nvPr/>
            </p:nvSpPr>
            <p:spPr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836" y="879"/>
                <a:ext cx="758" cy="758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6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870" y="915"/>
                <a:ext cx="690" cy="690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2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6" name="Google Shape;836;p48"/>
            <p:cNvSpPr txBox="1"/>
            <p:nvPr/>
          </p:nvSpPr>
          <p:spPr>
            <a:xfrm>
              <a:off x="5762641" y="4214818"/>
              <a:ext cx="1082674" cy="557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示例</a:t>
              </a:r>
              <a:endParaRPr/>
            </a:p>
          </p:txBody>
        </p:sp>
      </p:grpSp>
      <p:sp>
        <p:nvSpPr>
          <p:cNvPr id="837" name="Google Shape;837;p48"/>
          <p:cNvSpPr/>
          <p:nvPr/>
        </p:nvSpPr>
        <p:spPr>
          <a:xfrm>
            <a:off x="6337854" y="3643314"/>
            <a:ext cx="581552" cy="1500198"/>
          </a:xfrm>
          <a:prstGeom prst="ellipse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49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844" name="Google Shape;844;p49"/>
            <p:cNvGrpSpPr/>
            <p:nvPr/>
          </p:nvGrpSpPr>
          <p:grpSpPr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45" name="Google Shape;845;p49"/>
              <p:cNvSpPr/>
              <p:nvPr/>
            </p:nvSpPr>
            <p:spPr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9"/>
              <p:cNvSpPr/>
              <p:nvPr/>
            </p:nvSpPr>
            <p:spPr>
              <a:xfrm>
                <a:off x="836" y="879"/>
                <a:ext cx="758" cy="758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6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9"/>
              <p:cNvSpPr/>
              <p:nvPr/>
            </p:nvSpPr>
            <p:spPr>
              <a:xfrm>
                <a:off x="870" y="915"/>
                <a:ext cx="690" cy="690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2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8" name="Google Shape;848;p49"/>
            <p:cNvSpPr txBox="1"/>
            <p:nvPr/>
          </p:nvSpPr>
          <p:spPr>
            <a:xfrm>
              <a:off x="5762641" y="4214818"/>
              <a:ext cx="1082674" cy="557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示例</a:t>
              </a:r>
              <a:endParaRPr/>
            </a:p>
          </p:txBody>
        </p:sp>
      </p:grpSp>
      <p:sp>
        <p:nvSpPr>
          <p:cNvPr id="849" name="Google Shape;849;p49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假设串采用顺序串存储结构。设计一个算法求串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在串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中出现的次数，如果不是子串返回0。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采用KMP算法求解。</a:t>
            </a:r>
            <a:endParaRPr b="1" sz="2000">
              <a:solidFill>
                <a:srgbClr val="3333FF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例如"aa"在"aaaab"中出现2次。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49"/>
          <p:cNvSpPr txBox="1"/>
          <p:nvPr/>
        </p:nvSpPr>
        <p:spPr>
          <a:xfrm>
            <a:off x="928662" y="3429000"/>
            <a:ext cx="7358114" cy="1408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用count累计t在串s中出现的次数（初始值为0）。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采用KMP方法，当匹配成功时，count增加1，并且置</a:t>
            </a:r>
            <a:r>
              <a:rPr b="1" i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为0重新开始比较。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51" name="Google Shape;851;p49"/>
          <p:cNvGrpSpPr/>
          <p:nvPr/>
        </p:nvGrpSpPr>
        <p:grpSpPr>
          <a:xfrm>
            <a:off x="1071538" y="2643182"/>
            <a:ext cx="722313" cy="582620"/>
            <a:chOff x="1774825" y="5489593"/>
            <a:chExt cx="722313" cy="582620"/>
          </a:xfrm>
        </p:grpSpPr>
        <p:sp>
          <p:nvSpPr>
            <p:cNvPr id="852" name="Google Shape;852;p49"/>
            <p:cNvSpPr/>
            <p:nvPr/>
          </p:nvSpPr>
          <p:spPr>
            <a:xfrm>
              <a:off x="2124075" y="5489593"/>
              <a:ext cx="37306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/>
            </a:p>
          </p:txBody>
        </p:sp>
        <p:grpSp>
          <p:nvGrpSpPr>
            <p:cNvPr id="853" name="Google Shape;853;p49"/>
            <p:cNvGrpSpPr/>
            <p:nvPr/>
          </p:nvGrpSpPr>
          <p:grpSpPr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descr="阴影5" id="854" name="Google Shape;85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855" name="Google Shape;855;p49"/>
              <p:cNvSpPr/>
              <p:nvPr/>
            </p:nvSpPr>
            <p:spPr>
              <a:xfrm>
                <a:off x="1019" y="1020"/>
                <a:ext cx="399" cy="370"/>
              </a:xfrm>
              <a:prstGeom prst="roundRect">
                <a:avLst>
                  <a:gd fmla="val 8380" name="adj"/>
                </a:avLst>
              </a:prstGeom>
              <a:gradFill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 scaled="0"/>
              </a:gradFill>
              <a:ln>
                <a:noFill/>
              </a:ln>
              <a:effectLst>
                <a:outerShdw blurRad="76200" kx="1200000" rotWithShape="0" algn="br" sy="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Noto Sans Symbols"/>
                  <a:buNone/>
                </a:pPr>
                <a:r>
                  <a:rPr b="1" lang="en-US" sz="22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解</a:t>
                </a:r>
                <a:endParaRPr b="1" sz="2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856" name="Google Shape;856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323850" y="476250"/>
            <a:ext cx="86773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子串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：一个串中任意个连续字符组成的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子序列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（含空串）称为该串的子串。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例如， 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abcde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”的子串有：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　　  “”、“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”、“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 、“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”、“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”和“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abcde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”等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285852" y="2214554"/>
            <a:ext cx="492922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真子串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是指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不包含自身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的所有子串。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0"/>
          <p:cNvSpPr txBox="1"/>
          <p:nvPr/>
        </p:nvSpPr>
        <p:spPr>
          <a:xfrm>
            <a:off x="357158" y="500042"/>
            <a:ext cx="7786742" cy="58307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144000" lIns="216000" spcFirstLastPara="1" rIns="91425" wrap="square" tIns="14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StrCount2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(SqString s,SqString t)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//利用KMP算法求t在s中出现的次数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int i=0,j=0,count=0;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int next[MaxSize];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GetNext(t,next);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while (i&lt;s.length &amp;&amp; j&lt;t.length) 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{  if (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j==-1 || s.data[i]==t.data[j]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i++;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//i，j各增1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j++;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	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j=next[j]; 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//i不变，j后退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if (j&gt;=t.length)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//成功匹配1次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{  count++;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   j=0;				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//j设置为0，继续匹配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return count;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1"/>
          <p:cNvSpPr txBox="1"/>
          <p:nvPr/>
        </p:nvSpPr>
        <p:spPr>
          <a:xfrm>
            <a:off x="357158" y="285728"/>
            <a:ext cx="36607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KMP算法的正确性说明</a:t>
            </a:r>
            <a:endParaRPr b="1" sz="2000">
              <a:solidFill>
                <a:srgbClr val="FF33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51"/>
          <p:cNvSpPr txBox="1"/>
          <p:nvPr/>
        </p:nvSpPr>
        <p:spPr>
          <a:xfrm>
            <a:off x="214282" y="832572"/>
            <a:ext cx="8786874" cy="81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设目标串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-US" sz="20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”，模式串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”，next[5]=2。从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开始匹配（第2趟），失配处为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≠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，这里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=6，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=5，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=2。</a:t>
            </a:r>
            <a:endParaRPr/>
          </a:p>
        </p:txBody>
      </p:sp>
      <p:grpSp>
        <p:nvGrpSpPr>
          <p:cNvPr id="870" name="Google Shape;870;p51"/>
          <p:cNvGrpSpPr/>
          <p:nvPr/>
        </p:nvGrpSpPr>
        <p:grpSpPr>
          <a:xfrm>
            <a:off x="1285852" y="2000240"/>
            <a:ext cx="5572164" cy="1257366"/>
            <a:chOff x="1285852" y="2000240"/>
            <a:chExt cx="5572164" cy="1257366"/>
          </a:xfrm>
        </p:grpSpPr>
        <p:sp>
          <p:nvSpPr>
            <p:cNvPr id="871" name="Google Shape;871;p51"/>
            <p:cNvSpPr txBox="1"/>
            <p:nvPr/>
          </p:nvSpPr>
          <p:spPr>
            <a:xfrm>
              <a:off x="1285852" y="2000240"/>
              <a:ext cx="42862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6 </a:t>
              </a:r>
              <a:r>
                <a:rPr b="1" lang="en-US" sz="2000">
                  <a:solidFill>
                    <a:srgbClr val="3333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endParaRPr b="1" sz="2000">
                <a:solidFill>
                  <a:srgbClr val="FF00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872" name="Google Shape;872;p51"/>
            <p:cNvSpPr txBox="1"/>
            <p:nvPr/>
          </p:nvSpPr>
          <p:spPr>
            <a:xfrm>
              <a:off x="1285852" y="2857496"/>
              <a:ext cx="45005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 </a:t>
              </a:r>
              <a:r>
                <a:rPr b="1" lang="en-US" sz="16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3" name="Google Shape;873;p51"/>
            <p:cNvCxnSpPr/>
            <p:nvPr/>
          </p:nvCxnSpPr>
          <p:spPr>
            <a:xfrm rot="5400000">
              <a:off x="2148683" y="2657703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51"/>
            <p:cNvCxnSpPr/>
            <p:nvPr/>
          </p:nvCxnSpPr>
          <p:spPr>
            <a:xfrm rot="5400000">
              <a:off x="2587359" y="2657703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51"/>
            <p:cNvCxnSpPr/>
            <p:nvPr/>
          </p:nvCxnSpPr>
          <p:spPr>
            <a:xfrm rot="5400000">
              <a:off x="3015986" y="2657703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51"/>
            <p:cNvCxnSpPr/>
            <p:nvPr/>
          </p:nvCxnSpPr>
          <p:spPr>
            <a:xfrm rot="5400000">
              <a:off x="3444615" y="2657703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51"/>
            <p:cNvCxnSpPr/>
            <p:nvPr/>
          </p:nvCxnSpPr>
          <p:spPr>
            <a:xfrm rot="5400000">
              <a:off x="3863195" y="2657703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78" name="Google Shape;878;p51"/>
            <p:cNvGrpSpPr/>
            <p:nvPr/>
          </p:nvGrpSpPr>
          <p:grpSpPr>
            <a:xfrm>
              <a:off x="4429124" y="2407670"/>
              <a:ext cx="142876" cy="500066"/>
              <a:chOff x="5000628" y="2836298"/>
              <a:chExt cx="142876" cy="500066"/>
            </a:xfrm>
          </p:grpSpPr>
          <p:cxnSp>
            <p:nvCxnSpPr>
              <p:cNvPr id="879" name="Google Shape;879;p51"/>
              <p:cNvCxnSpPr/>
              <p:nvPr/>
            </p:nvCxnSpPr>
            <p:spPr>
              <a:xfrm rot="5400000">
                <a:off x="4822033" y="3086331"/>
                <a:ext cx="500066" cy="0"/>
              </a:xfrm>
              <a:prstGeom prst="straightConnector1">
                <a:avLst/>
              </a:prstGeom>
              <a:noFill/>
              <a:ln cap="flat" cmpd="dbl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51"/>
              <p:cNvCxnSpPr/>
              <p:nvPr/>
            </p:nvCxnSpPr>
            <p:spPr>
              <a:xfrm flipH="1" rot="-5400000">
                <a:off x="5000628" y="3031618"/>
                <a:ext cx="142876" cy="14287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81" name="Google Shape;881;p51"/>
            <p:cNvSpPr txBox="1"/>
            <p:nvPr/>
          </p:nvSpPr>
          <p:spPr>
            <a:xfrm>
              <a:off x="5357818" y="2857496"/>
              <a:ext cx="1500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next[5]=2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2" name="Google Shape;882;p51"/>
          <p:cNvGrpSpPr/>
          <p:nvPr/>
        </p:nvGrpSpPr>
        <p:grpSpPr>
          <a:xfrm>
            <a:off x="1285852" y="3429000"/>
            <a:ext cx="4500594" cy="1928826"/>
            <a:chOff x="1285852" y="3429000"/>
            <a:chExt cx="4500594" cy="1928826"/>
          </a:xfrm>
        </p:grpSpPr>
        <p:sp>
          <p:nvSpPr>
            <p:cNvPr id="883" name="Google Shape;883;p51"/>
            <p:cNvSpPr txBox="1"/>
            <p:nvPr/>
          </p:nvSpPr>
          <p:spPr>
            <a:xfrm>
              <a:off x="1285852" y="4100460"/>
              <a:ext cx="42862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6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 sz="2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4" name="Google Shape;884;p51"/>
            <p:cNvSpPr txBox="1"/>
            <p:nvPr/>
          </p:nvSpPr>
          <p:spPr>
            <a:xfrm>
              <a:off x="1285852" y="4957716"/>
              <a:ext cx="45005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 </a:t>
              </a:r>
              <a:r>
                <a:rPr b="1" lang="en-US" sz="16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5" name="Google Shape;885;p51"/>
            <p:cNvCxnSpPr/>
            <p:nvPr/>
          </p:nvCxnSpPr>
          <p:spPr>
            <a:xfrm flipH="1">
              <a:off x="3357554" y="4500570"/>
              <a:ext cx="1071570" cy="571504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6" name="Google Shape;886;p51"/>
            <p:cNvSpPr/>
            <p:nvPr/>
          </p:nvSpPr>
          <p:spPr>
            <a:xfrm>
              <a:off x="3286116" y="3429000"/>
              <a:ext cx="214314" cy="571504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7" name="Google Shape;887;p51"/>
            <p:cNvSpPr txBox="1"/>
            <p:nvPr/>
          </p:nvSpPr>
          <p:spPr>
            <a:xfrm>
              <a:off x="3500430" y="3500438"/>
              <a:ext cx="12144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KMP算法</a:t>
              </a:r>
              <a:endParaRPr/>
            </a:p>
          </p:txBody>
        </p:sp>
      </p:grpSp>
      <p:grpSp>
        <p:nvGrpSpPr>
          <p:cNvPr id="888" name="Google Shape;888;p51"/>
          <p:cNvGrpSpPr/>
          <p:nvPr/>
        </p:nvGrpSpPr>
        <p:grpSpPr>
          <a:xfrm>
            <a:off x="3500430" y="3797340"/>
            <a:ext cx="4857784" cy="923330"/>
            <a:chOff x="3500430" y="3797340"/>
            <a:chExt cx="4857784" cy="923330"/>
          </a:xfrm>
        </p:grpSpPr>
        <p:sp>
          <p:nvSpPr>
            <p:cNvPr id="889" name="Google Shape;889;p51"/>
            <p:cNvSpPr/>
            <p:nvPr/>
          </p:nvSpPr>
          <p:spPr>
            <a:xfrm>
              <a:off x="3500430" y="4092038"/>
              <a:ext cx="1857388" cy="428628"/>
            </a:xfrm>
            <a:prstGeom prst="rect">
              <a:avLst/>
            </a:prstGeom>
            <a:solidFill>
              <a:srgbClr val="FBD4B4">
                <a:alpha val="47843"/>
              </a:srgbClr>
            </a:solidFill>
            <a:ln cap="flat" cmpd="sng" w="38100">
              <a:solidFill>
                <a:srgbClr val="FBD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0" name="Google Shape;890;p51"/>
            <p:cNvSpPr txBox="1"/>
            <p:nvPr/>
          </p:nvSpPr>
          <p:spPr>
            <a:xfrm>
              <a:off x="5857884" y="3797340"/>
              <a:ext cx="250033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相当于从s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开始匹配!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而没有s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,s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开始的匹配趟，正确吗？</a:t>
              </a:r>
              <a:endParaRPr/>
            </a:p>
          </p:txBody>
        </p:sp>
        <p:cxnSp>
          <p:nvCxnSpPr>
            <p:cNvPr id="891" name="Google Shape;891;p51"/>
            <p:cNvCxnSpPr>
              <a:stCxn id="889" idx="3"/>
              <a:endCxn id="890" idx="1"/>
            </p:cNvCxnSpPr>
            <p:nvPr/>
          </p:nvCxnSpPr>
          <p:spPr>
            <a:xfrm flipH="1" rot="10800000">
              <a:off x="5357818" y="4258952"/>
              <a:ext cx="500100" cy="4740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892" name="Google Shape;892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考虑s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开始的匹配趟</a:t>
            </a:r>
            <a:endParaRPr/>
          </a:p>
        </p:txBody>
      </p:sp>
      <p:sp>
        <p:nvSpPr>
          <p:cNvPr id="899" name="Google Shape;899;p52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5  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6 </a:t>
            </a:r>
            <a:r>
              <a:rPr b="1" lang="en-US" sz="20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2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52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  </a:t>
            </a:r>
            <a:r>
              <a:rPr b="1" lang="en-US" sz="16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sz="20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1" name="Google Shape;901;p52"/>
          <p:cNvCxnSpPr/>
          <p:nvPr/>
        </p:nvCxnSpPr>
        <p:spPr>
          <a:xfrm rot="5400000">
            <a:off x="2577311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52"/>
          <p:cNvCxnSpPr/>
          <p:nvPr/>
        </p:nvCxnSpPr>
        <p:spPr>
          <a:xfrm rot="5400000">
            <a:off x="3015987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3" name="Google Shape;903;p52"/>
          <p:cNvCxnSpPr/>
          <p:nvPr/>
        </p:nvCxnSpPr>
        <p:spPr>
          <a:xfrm rot="5400000">
            <a:off x="3444614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52"/>
          <p:cNvCxnSpPr/>
          <p:nvPr/>
        </p:nvCxnSpPr>
        <p:spPr>
          <a:xfrm rot="5400000">
            <a:off x="3873243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52"/>
          <p:cNvCxnSpPr/>
          <p:nvPr/>
        </p:nvCxnSpPr>
        <p:spPr>
          <a:xfrm rot="5400000">
            <a:off x="4291823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6" name="Google Shape;906;p52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907" name="Google Shape;907;p52"/>
            <p:cNvCxnSpPr/>
            <p:nvPr/>
          </p:nvCxnSpPr>
          <p:spPr>
            <a:xfrm rot="5400000">
              <a:off x="4822033" y="3086331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8" name="Google Shape;908;p52"/>
            <p:cNvCxnSpPr/>
            <p:nvPr/>
          </p:nvCxnSpPr>
          <p:spPr>
            <a:xfrm flipH="1" rot="-5400000">
              <a:off x="5000628" y="3031618"/>
              <a:ext cx="142876" cy="142876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9" name="Google Shape;909;p52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next[5]=2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"t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"="t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"，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而 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≠ "t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0" name="Google Shape;910;p52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1" name="Google Shape;911;p52"/>
          <p:cNvSpPr/>
          <p:nvPr/>
        </p:nvSpPr>
        <p:spPr>
          <a:xfrm>
            <a:off x="3071802" y="948766"/>
            <a:ext cx="1643074" cy="357190"/>
          </a:xfrm>
          <a:prstGeom prst="roundRect">
            <a:avLst>
              <a:gd fmla="val 16667" name="adj"/>
            </a:avLst>
          </a:prstGeom>
          <a:solidFill>
            <a:srgbClr val="DAEEF3">
              <a:alpha val="22745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52"/>
          <p:cNvSpPr/>
          <p:nvPr/>
        </p:nvSpPr>
        <p:spPr>
          <a:xfrm>
            <a:off x="3113096" y="1806022"/>
            <a:ext cx="1643074" cy="357190"/>
          </a:xfrm>
          <a:prstGeom prst="roundRect">
            <a:avLst>
              <a:gd fmla="val 16667" name="adj"/>
            </a:avLst>
          </a:prstGeom>
          <a:solidFill>
            <a:srgbClr val="B6DDE7">
              <a:alpha val="2000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3" name="Google Shape;913;p52"/>
          <p:cNvGrpSpPr/>
          <p:nvPr/>
        </p:nvGrpSpPr>
        <p:grpSpPr>
          <a:xfrm>
            <a:off x="2428860" y="2285992"/>
            <a:ext cx="3429024" cy="685862"/>
            <a:chOff x="2428860" y="2285992"/>
            <a:chExt cx="3429024" cy="685862"/>
          </a:xfrm>
        </p:grpSpPr>
        <p:sp>
          <p:nvSpPr>
            <p:cNvPr id="914" name="Google Shape;914;p52"/>
            <p:cNvSpPr txBox="1"/>
            <p:nvPr/>
          </p:nvSpPr>
          <p:spPr>
            <a:xfrm>
              <a:off x="2428860" y="2571744"/>
              <a:ext cx="34290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 = 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"t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2000">
                <a:solidFill>
                  <a:srgbClr val="3333FF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3786182" y="2285992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16" name="Google Shape;916;p52"/>
          <p:cNvGrpSpPr/>
          <p:nvPr/>
        </p:nvGrpSpPr>
        <p:grpSpPr>
          <a:xfrm>
            <a:off x="2428860" y="3786190"/>
            <a:ext cx="3429024" cy="685862"/>
            <a:chOff x="2428860" y="3786190"/>
            <a:chExt cx="3429024" cy="685862"/>
          </a:xfrm>
        </p:grpSpPr>
        <p:sp>
          <p:nvSpPr>
            <p:cNvPr id="917" name="Google Shape;917;p52"/>
            <p:cNvSpPr/>
            <p:nvPr/>
          </p:nvSpPr>
          <p:spPr>
            <a:xfrm>
              <a:off x="3786182" y="3786190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52"/>
            <p:cNvSpPr txBox="1"/>
            <p:nvPr/>
          </p:nvSpPr>
          <p:spPr>
            <a:xfrm>
              <a:off x="2428860" y="4071942"/>
              <a:ext cx="34290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 ≠ "t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19" name="Google Shape;919;p52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920" name="Google Shape;920;p52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6 </a:t>
              </a:r>
              <a:r>
                <a:rPr b="1" lang="en-US" sz="20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1" sz="2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2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 </a:t>
              </a:r>
              <a:r>
                <a:rPr b="1" lang="en-US" sz="16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3265496" y="5143512"/>
              <a:ext cx="1643074" cy="357190"/>
            </a:xfrm>
            <a:prstGeom prst="roundRect">
              <a:avLst>
                <a:gd fmla="val 16667" name="adj"/>
              </a:avLst>
            </a:prstGeom>
            <a:solidFill>
              <a:srgbClr val="B6DDE7">
                <a:alpha val="2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2786050" y="5786454"/>
              <a:ext cx="1643074" cy="357190"/>
            </a:xfrm>
            <a:prstGeom prst="roundRect">
              <a:avLst>
                <a:gd fmla="val 16667" name="adj"/>
              </a:avLst>
            </a:prstGeom>
            <a:solidFill>
              <a:srgbClr val="B6DDE7">
                <a:alpha val="2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3786182" y="4643446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5" name="Google Shape;925;p52"/>
            <p:cNvCxnSpPr/>
            <p:nvPr/>
          </p:nvCxnSpPr>
          <p:spPr>
            <a:xfrm rot="5400000">
              <a:off x="3786182" y="5500702"/>
              <a:ext cx="285752" cy="285752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p52"/>
            <p:cNvCxnSpPr/>
            <p:nvPr/>
          </p:nvCxnSpPr>
          <p:spPr>
            <a:xfrm flipH="1" rot="-5400000">
              <a:off x="3814640" y="5625167"/>
              <a:ext cx="171394" cy="45243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7" name="Google Shape;927;p52"/>
          <p:cNvGrpSpPr/>
          <p:nvPr/>
        </p:nvGrpSpPr>
        <p:grpSpPr>
          <a:xfrm>
            <a:off x="6143636" y="5357826"/>
            <a:ext cx="2643206" cy="646331"/>
            <a:chOff x="6143636" y="5357826"/>
            <a:chExt cx="2643206" cy="646331"/>
          </a:xfrm>
        </p:grpSpPr>
        <p:sp>
          <p:nvSpPr>
            <p:cNvPr id="928" name="Google Shape;928;p52"/>
            <p:cNvSpPr txBox="1"/>
            <p:nvPr/>
          </p:nvSpPr>
          <p:spPr>
            <a:xfrm>
              <a:off x="6572264" y="5357826"/>
              <a:ext cx="22145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从s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开始的匹配趟是不必要的</a:t>
              </a:r>
              <a:endParaRPr/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6143636" y="5500702"/>
              <a:ext cx="357190" cy="2143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0" name="Google Shape;930;p52"/>
          <p:cNvSpPr txBox="1"/>
          <p:nvPr/>
        </p:nvSpPr>
        <p:spPr>
          <a:xfrm>
            <a:off x="3000364" y="273586"/>
            <a:ext cx="1500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next[5]=2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3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考虑s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开始的匹配趟</a:t>
            </a:r>
            <a:endParaRPr/>
          </a:p>
        </p:txBody>
      </p:sp>
      <p:sp>
        <p:nvSpPr>
          <p:cNvPr id="937" name="Google Shape;937;p53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5  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baseline="-25000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6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53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：  </a:t>
            </a:r>
            <a:r>
              <a:rPr b="1" lang="en-US" sz="16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b="1" i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sz="20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9" name="Google Shape;939;p53"/>
          <p:cNvCxnSpPr/>
          <p:nvPr/>
        </p:nvCxnSpPr>
        <p:spPr>
          <a:xfrm rot="5400000">
            <a:off x="2577311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53"/>
          <p:cNvCxnSpPr/>
          <p:nvPr/>
        </p:nvCxnSpPr>
        <p:spPr>
          <a:xfrm rot="5400000">
            <a:off x="3015987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53"/>
          <p:cNvCxnSpPr/>
          <p:nvPr/>
        </p:nvCxnSpPr>
        <p:spPr>
          <a:xfrm rot="5400000">
            <a:off x="3444614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53"/>
          <p:cNvCxnSpPr/>
          <p:nvPr/>
        </p:nvCxnSpPr>
        <p:spPr>
          <a:xfrm rot="5400000">
            <a:off x="3873243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53"/>
          <p:cNvCxnSpPr/>
          <p:nvPr/>
        </p:nvCxnSpPr>
        <p:spPr>
          <a:xfrm rot="5400000">
            <a:off x="4291823" y="1543213"/>
            <a:ext cx="500066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4" name="Google Shape;944;p53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945" name="Google Shape;945;p53"/>
            <p:cNvCxnSpPr/>
            <p:nvPr/>
          </p:nvCxnSpPr>
          <p:spPr>
            <a:xfrm rot="5400000">
              <a:off x="4822033" y="3086331"/>
              <a:ext cx="500066" cy="0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53"/>
            <p:cNvCxnSpPr/>
            <p:nvPr/>
          </p:nvCxnSpPr>
          <p:spPr>
            <a:xfrm flipH="1" rot="-5400000">
              <a:off x="5000628" y="3031618"/>
              <a:ext cx="142876" cy="142876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7" name="Google Shape;947;p53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next[5]=2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⇨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"t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"="t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"，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而 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8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≠ "t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baseline="-2500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8" name="Google Shape;948;p53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9" name="Google Shape;949;p53"/>
          <p:cNvSpPr/>
          <p:nvPr/>
        </p:nvSpPr>
        <p:spPr>
          <a:xfrm>
            <a:off x="3500430" y="948766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DAEEF3">
              <a:alpha val="22745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53"/>
          <p:cNvSpPr/>
          <p:nvPr/>
        </p:nvSpPr>
        <p:spPr>
          <a:xfrm>
            <a:off x="3500430" y="1806022"/>
            <a:ext cx="1255740" cy="357190"/>
          </a:xfrm>
          <a:prstGeom prst="roundRect">
            <a:avLst>
              <a:gd fmla="val 16667" name="adj"/>
            </a:avLst>
          </a:prstGeom>
          <a:solidFill>
            <a:srgbClr val="B6DDE7">
              <a:alpha val="2000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1" name="Google Shape;951;p53"/>
          <p:cNvGrpSpPr/>
          <p:nvPr/>
        </p:nvGrpSpPr>
        <p:grpSpPr>
          <a:xfrm>
            <a:off x="2571736" y="2285992"/>
            <a:ext cx="2714644" cy="714380"/>
            <a:chOff x="2571736" y="2285992"/>
            <a:chExt cx="2714644" cy="714380"/>
          </a:xfrm>
        </p:grpSpPr>
        <p:sp>
          <p:nvSpPr>
            <p:cNvPr id="952" name="Google Shape;952;p53"/>
            <p:cNvSpPr txBox="1"/>
            <p:nvPr/>
          </p:nvSpPr>
          <p:spPr>
            <a:xfrm>
              <a:off x="2571736" y="2600262"/>
              <a:ext cx="27146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 = 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"t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highlight>
                    <a:srgbClr val="FFFF00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2000">
                <a:solidFill>
                  <a:srgbClr val="3333FF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3786182" y="2285992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54" name="Google Shape;954;p53"/>
          <p:cNvGrpSpPr/>
          <p:nvPr/>
        </p:nvGrpSpPr>
        <p:grpSpPr>
          <a:xfrm>
            <a:off x="2714612" y="3786190"/>
            <a:ext cx="2786082" cy="685862"/>
            <a:chOff x="2714612" y="3786190"/>
            <a:chExt cx="2786082" cy="685862"/>
          </a:xfrm>
        </p:grpSpPr>
        <p:sp>
          <p:nvSpPr>
            <p:cNvPr id="955" name="Google Shape;955;p53"/>
            <p:cNvSpPr/>
            <p:nvPr/>
          </p:nvSpPr>
          <p:spPr>
            <a:xfrm>
              <a:off x="3786182" y="3786190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6" name="Google Shape;956;p53"/>
            <p:cNvSpPr txBox="1"/>
            <p:nvPr/>
          </p:nvSpPr>
          <p:spPr>
            <a:xfrm>
              <a:off x="2714612" y="4071942"/>
              <a:ext cx="27860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 ≠ "t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57" name="Google Shape;957;p53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958" name="Google Shape;958;p53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5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6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 sz="2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53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：  </a:t>
              </a:r>
              <a:r>
                <a:rPr b="1" lang="en-US" sz="16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0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1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2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3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4  </a:t>
              </a:r>
              <a:r>
                <a:rPr b="1" i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i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1" baseline="-25000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1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3714744" y="5143512"/>
              <a:ext cx="1193826" cy="357190"/>
            </a:xfrm>
            <a:prstGeom prst="roundRect">
              <a:avLst>
                <a:gd fmla="val 16667" name="adj"/>
              </a:avLst>
            </a:prstGeom>
            <a:solidFill>
              <a:srgbClr val="B6DDE7">
                <a:alpha val="2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2786050" y="5786454"/>
              <a:ext cx="1285884" cy="357190"/>
            </a:xfrm>
            <a:prstGeom prst="roundRect">
              <a:avLst>
                <a:gd fmla="val 16667" name="adj"/>
              </a:avLst>
            </a:prstGeom>
            <a:solidFill>
              <a:srgbClr val="B6DDE7">
                <a:alpha val="2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3786182" y="4643446"/>
              <a:ext cx="214314" cy="285752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3" name="Google Shape;963;p53"/>
            <p:cNvCxnSpPr/>
            <p:nvPr/>
          </p:nvCxnSpPr>
          <p:spPr>
            <a:xfrm rot="5400000">
              <a:off x="3786182" y="5500702"/>
              <a:ext cx="285752" cy="285752"/>
            </a:xfrm>
            <a:prstGeom prst="straightConnector1">
              <a:avLst/>
            </a:prstGeom>
            <a:noFill/>
            <a:ln cap="flat" cmpd="dbl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4" name="Google Shape;964;p53"/>
            <p:cNvCxnSpPr/>
            <p:nvPr/>
          </p:nvCxnSpPr>
          <p:spPr>
            <a:xfrm flipH="1" rot="-5400000">
              <a:off x="3814640" y="5625167"/>
              <a:ext cx="171394" cy="45243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5" name="Google Shape;965;p53"/>
          <p:cNvGrpSpPr/>
          <p:nvPr/>
        </p:nvGrpSpPr>
        <p:grpSpPr>
          <a:xfrm>
            <a:off x="6143636" y="5292882"/>
            <a:ext cx="2571768" cy="646331"/>
            <a:chOff x="6143636" y="5292882"/>
            <a:chExt cx="2571768" cy="646331"/>
          </a:xfrm>
        </p:grpSpPr>
        <p:sp>
          <p:nvSpPr>
            <p:cNvPr id="966" name="Google Shape;966;p53"/>
            <p:cNvSpPr txBox="1"/>
            <p:nvPr/>
          </p:nvSpPr>
          <p:spPr>
            <a:xfrm>
              <a:off x="6500826" y="5292882"/>
              <a:ext cx="22145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从s</a:t>
              </a:r>
              <a:r>
                <a:rPr b="1" baseline="-25000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-US" sz="18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开始的匹配趟是不必要的</a:t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6143636" y="5500702"/>
              <a:ext cx="357190" cy="21431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68" name="Google Shape;968;p53"/>
          <p:cNvSpPr txBox="1"/>
          <p:nvPr/>
        </p:nvSpPr>
        <p:spPr>
          <a:xfrm>
            <a:off x="3286116" y="214290"/>
            <a:ext cx="1500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next[5]=2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9" name="Google Shape;96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/>
          <p:nvPr/>
        </p:nvSpPr>
        <p:spPr>
          <a:xfrm>
            <a:off x="1428728" y="1857363"/>
            <a:ext cx="7358114" cy="85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设目标串s=“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aaabaaaab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”，模式串t=“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aaaab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”。KMP模式匹配过程。</a:t>
            </a:r>
            <a:endParaRPr/>
          </a:p>
        </p:txBody>
      </p:sp>
      <p:graphicFrame>
        <p:nvGraphicFramePr>
          <p:cNvPr id="975" name="Google Shape;975;p54"/>
          <p:cNvGraphicFramePr/>
          <p:nvPr/>
        </p:nvGraphicFramePr>
        <p:xfrm>
          <a:off x="1285852" y="3602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51725"/>
                <a:gridCol w="1051725"/>
                <a:gridCol w="1051725"/>
                <a:gridCol w="1051725"/>
                <a:gridCol w="1051725"/>
                <a:gridCol w="1051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F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00B0F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6" name="Google Shape;976;p54"/>
          <p:cNvSpPr txBox="1"/>
          <p:nvPr/>
        </p:nvSpPr>
        <p:spPr>
          <a:xfrm>
            <a:off x="2571736" y="441066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Google Shape;977;p54"/>
          <p:cNvSpPr txBox="1"/>
          <p:nvPr/>
        </p:nvSpPr>
        <p:spPr>
          <a:xfrm>
            <a:off x="3643306" y="441066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54"/>
          <p:cNvSpPr txBox="1"/>
          <p:nvPr/>
        </p:nvSpPr>
        <p:spPr>
          <a:xfrm>
            <a:off x="4714876" y="441066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54"/>
          <p:cNvSpPr txBox="1"/>
          <p:nvPr/>
        </p:nvSpPr>
        <p:spPr>
          <a:xfrm>
            <a:off x="5786446" y="441066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54"/>
          <p:cNvSpPr txBox="1"/>
          <p:nvPr/>
        </p:nvSpPr>
        <p:spPr>
          <a:xfrm>
            <a:off x="6786578" y="441066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54"/>
          <p:cNvSpPr txBox="1"/>
          <p:nvPr/>
        </p:nvSpPr>
        <p:spPr>
          <a:xfrm>
            <a:off x="1142976" y="2857496"/>
            <a:ext cx="2143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（1）求t的next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82" name="Google Shape;982;p54"/>
          <p:cNvGrpSpPr/>
          <p:nvPr/>
        </p:nvGrpSpPr>
        <p:grpSpPr>
          <a:xfrm>
            <a:off x="285752" y="1643050"/>
            <a:ext cx="1000100" cy="785817"/>
            <a:chOff x="5691204" y="3835411"/>
            <a:chExt cx="1238250" cy="1236663"/>
          </a:xfrm>
        </p:grpSpPr>
        <p:grpSp>
          <p:nvGrpSpPr>
            <p:cNvPr id="983" name="Google Shape;983;p54"/>
            <p:cNvGrpSpPr/>
            <p:nvPr/>
          </p:nvGrpSpPr>
          <p:grpSpPr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84" name="Google Shape;984;p54"/>
              <p:cNvSpPr/>
              <p:nvPr/>
            </p:nvSpPr>
            <p:spPr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54"/>
              <p:cNvSpPr/>
              <p:nvPr/>
            </p:nvSpPr>
            <p:spPr>
              <a:xfrm>
                <a:off x="836" y="879"/>
                <a:ext cx="758" cy="758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6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54"/>
              <p:cNvSpPr/>
              <p:nvPr/>
            </p:nvSpPr>
            <p:spPr>
              <a:xfrm>
                <a:off x="870" y="915"/>
                <a:ext cx="690" cy="690"/>
              </a:xfrm>
              <a:prstGeom prst="ellipse">
                <a:avLst/>
              </a:prstGeom>
              <a:noFill/>
              <a:ln cap="flat" cmpd="sng" w="38100">
                <a:solidFill>
                  <a:schemeClr val="hlink">
                    <a:alpha val="2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7" name="Google Shape;987;p54"/>
            <p:cNvSpPr txBox="1"/>
            <p:nvPr/>
          </p:nvSpPr>
          <p:spPr>
            <a:xfrm>
              <a:off x="5762641" y="4214818"/>
              <a:ext cx="1082674" cy="557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示例</a:t>
              </a:r>
              <a:endParaRPr/>
            </a:p>
          </p:txBody>
        </p:sp>
      </p:grpSp>
      <p:sp>
        <p:nvSpPr>
          <p:cNvPr id="988" name="Google Shape;988;p54"/>
          <p:cNvSpPr txBox="1"/>
          <p:nvPr/>
        </p:nvSpPr>
        <p:spPr>
          <a:xfrm>
            <a:off x="357158" y="428604"/>
            <a:ext cx="2571768" cy="4308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KMP算法的改进</a:t>
            </a:r>
            <a:endParaRPr/>
          </a:p>
        </p:txBody>
      </p:sp>
      <p:sp>
        <p:nvSpPr>
          <p:cNvPr id="989" name="Google Shape;989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55"/>
          <p:cNvGraphicFramePr/>
          <p:nvPr/>
        </p:nvGraphicFramePr>
        <p:xfrm>
          <a:off x="1071538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87450"/>
                <a:gridCol w="1087450"/>
                <a:gridCol w="1087450"/>
                <a:gridCol w="1087450"/>
                <a:gridCol w="1087450"/>
                <a:gridCol w="1087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5" name="Google Shape;995;p55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b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55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55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55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55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55"/>
          <p:cNvSpPr txBox="1"/>
          <p:nvPr/>
        </p:nvSpPr>
        <p:spPr>
          <a:xfrm>
            <a:off x="2428860" y="4059800"/>
            <a:ext cx="27146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55"/>
          <p:cNvCxnSpPr/>
          <p:nvPr/>
        </p:nvCxnSpPr>
        <p:spPr>
          <a:xfrm rot="5400000">
            <a:off x="2285984" y="3398856"/>
            <a:ext cx="571504" cy="1588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02" name="Google Shape;1002;p55"/>
          <p:cNvCxnSpPr/>
          <p:nvPr/>
        </p:nvCxnSpPr>
        <p:spPr>
          <a:xfrm rot="5400000">
            <a:off x="2713818" y="3398062"/>
            <a:ext cx="571504" cy="1588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03" name="Google Shape;1003;p55"/>
          <p:cNvCxnSpPr/>
          <p:nvPr/>
        </p:nvCxnSpPr>
        <p:spPr>
          <a:xfrm rot="5400000">
            <a:off x="3142446" y="3398062"/>
            <a:ext cx="571504" cy="1588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004" name="Google Shape;1004;p55"/>
          <p:cNvGrpSpPr/>
          <p:nvPr/>
        </p:nvGrpSpPr>
        <p:grpSpPr>
          <a:xfrm>
            <a:off x="3756038" y="3133200"/>
            <a:ext cx="214314" cy="571504"/>
            <a:chOff x="2760650" y="2786058"/>
            <a:chExt cx="214314" cy="571504"/>
          </a:xfrm>
        </p:grpSpPr>
        <p:cxnSp>
          <p:nvCxnSpPr>
            <p:cNvPr id="1005" name="Google Shape;1005;p55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6" name="Google Shape;1006;p55"/>
            <p:cNvCxnSpPr/>
            <p:nvPr/>
          </p:nvCxnSpPr>
          <p:spPr>
            <a:xfrm flipH="1">
              <a:off x="2760650" y="3000372"/>
              <a:ext cx="214314" cy="142876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7" name="Google Shape;1007;p55"/>
          <p:cNvSpPr txBox="1"/>
          <p:nvPr/>
        </p:nvSpPr>
        <p:spPr>
          <a:xfrm>
            <a:off x="5857884" y="3286124"/>
            <a:ext cx="2571768" cy="129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失败：</a:t>
            </a:r>
            <a:endParaRPr b="1"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=3，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=next[3]=2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" name="Google Shape;1013;p56"/>
          <p:cNvGraphicFramePr/>
          <p:nvPr/>
        </p:nvGraphicFramePr>
        <p:xfrm>
          <a:off x="1214416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63625"/>
                <a:gridCol w="1063625"/>
                <a:gridCol w="1063625"/>
                <a:gridCol w="1063625"/>
                <a:gridCol w="1063625"/>
                <a:gridCol w="1063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4" name="Google Shape;1014;p56"/>
          <p:cNvSpPr txBox="1"/>
          <p:nvPr/>
        </p:nvSpPr>
        <p:spPr>
          <a:xfrm>
            <a:off x="2428860" y="2714620"/>
            <a:ext cx="40005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</a:t>
            </a:r>
            <a:r>
              <a:rPr b="1" i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5" name="Google Shape;1015;p56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56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lang="en-US" sz="1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7" name="Google Shape;1017;p56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</a:t>
            </a:r>
            <a:r>
              <a:rPr b="1" i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8" name="Google Shape;1018;p56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56"/>
          <p:cNvSpPr txBox="1"/>
          <p:nvPr/>
        </p:nvSpPr>
        <p:spPr>
          <a:xfrm>
            <a:off x="2428860" y="4059800"/>
            <a:ext cx="22145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56"/>
          <p:cNvSpPr txBox="1"/>
          <p:nvPr/>
        </p:nvSpPr>
        <p:spPr>
          <a:xfrm>
            <a:off x="6143636" y="3286124"/>
            <a:ext cx="2714644" cy="129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失败：</a:t>
            </a:r>
            <a:endParaRPr b="1"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=2，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=next[2]=1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1" name="Google Shape;1021;p56"/>
          <p:cNvGrpSpPr/>
          <p:nvPr/>
        </p:nvGrpSpPr>
        <p:grpSpPr>
          <a:xfrm>
            <a:off x="3500430" y="3123152"/>
            <a:ext cx="285752" cy="520162"/>
            <a:chOff x="3786182" y="3143248"/>
            <a:chExt cx="285752" cy="520162"/>
          </a:xfrm>
        </p:grpSpPr>
        <p:cxnSp>
          <p:nvCxnSpPr>
            <p:cNvPr id="1022" name="Google Shape;1022;p56"/>
            <p:cNvCxnSpPr/>
            <p:nvPr/>
          </p:nvCxnSpPr>
          <p:spPr>
            <a:xfrm rot="5400000">
              <a:off x="3668977" y="3260453"/>
              <a:ext cx="520162" cy="285752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3" name="Google Shape;1023;p56"/>
            <p:cNvCxnSpPr/>
            <p:nvPr/>
          </p:nvCxnSpPr>
          <p:spPr>
            <a:xfrm flipH="1" rot="-5400000">
              <a:off x="3863195" y="3373185"/>
              <a:ext cx="142876" cy="71438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4" name="Google Shape;1024;p56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=2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5" name="Google Shape;1025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Google Shape;1030;p57"/>
          <p:cNvGraphicFramePr/>
          <p:nvPr/>
        </p:nvGraphicFramePr>
        <p:xfrm>
          <a:off x="1000102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99350"/>
                <a:gridCol w="1099350"/>
                <a:gridCol w="1099350"/>
                <a:gridCol w="1099350"/>
                <a:gridCol w="1099350"/>
                <a:gridCol w="1099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1" name="Google Shape;1031;p57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57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57"/>
          <p:cNvSpPr txBox="1"/>
          <p:nvPr/>
        </p:nvSpPr>
        <p:spPr>
          <a:xfrm>
            <a:off x="2428860" y="2428868"/>
            <a:ext cx="39290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57"/>
          <p:cNvSpPr txBox="1"/>
          <p:nvPr/>
        </p:nvSpPr>
        <p:spPr>
          <a:xfrm>
            <a:off x="2714612" y="3610277"/>
            <a:ext cx="2071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</a:t>
            </a:r>
            <a:r>
              <a:rPr b="1" i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57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57"/>
          <p:cNvSpPr txBox="1"/>
          <p:nvPr/>
        </p:nvSpPr>
        <p:spPr>
          <a:xfrm>
            <a:off x="2714612" y="4059800"/>
            <a:ext cx="2357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57"/>
          <p:cNvSpPr txBox="1"/>
          <p:nvPr/>
        </p:nvSpPr>
        <p:spPr>
          <a:xfrm>
            <a:off x="5857884" y="3286124"/>
            <a:ext cx="2714644" cy="129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失败：</a:t>
            </a:r>
            <a:endParaRPr b="1"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=1，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=next[1]=0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38" name="Google Shape;1038;p57"/>
          <p:cNvGrpSpPr/>
          <p:nvPr/>
        </p:nvGrpSpPr>
        <p:grpSpPr>
          <a:xfrm>
            <a:off x="3357554" y="3143248"/>
            <a:ext cx="500066" cy="571504"/>
            <a:chOff x="3571868" y="3143248"/>
            <a:chExt cx="500066" cy="571504"/>
          </a:xfrm>
        </p:grpSpPr>
        <p:cxnSp>
          <p:nvCxnSpPr>
            <p:cNvPr id="1039" name="Google Shape;1039;p57"/>
            <p:cNvCxnSpPr/>
            <p:nvPr/>
          </p:nvCxnSpPr>
          <p:spPr>
            <a:xfrm rot="5400000">
              <a:off x="3536149" y="3178967"/>
              <a:ext cx="571504" cy="500066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57"/>
            <p:cNvCxnSpPr/>
            <p:nvPr/>
          </p:nvCxnSpPr>
          <p:spPr>
            <a:xfrm flipH="1" rot="-5400000">
              <a:off x="3772763" y="3373185"/>
              <a:ext cx="142876" cy="71438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1" name="Google Shape;1041;p57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58"/>
          <p:cNvGraphicFramePr/>
          <p:nvPr/>
        </p:nvGraphicFramePr>
        <p:xfrm>
          <a:off x="1142974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75525"/>
                <a:gridCol w="1075525"/>
                <a:gridCol w="1075525"/>
                <a:gridCol w="1075525"/>
                <a:gridCol w="1075525"/>
                <a:gridCol w="1075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8" name="Google Shape;1048;p58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b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58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58"/>
          <p:cNvSpPr txBox="1"/>
          <p:nvPr/>
        </p:nvSpPr>
        <p:spPr>
          <a:xfrm>
            <a:off x="2428860" y="2428868"/>
            <a:ext cx="4286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1" name="Google Shape;1051;p58"/>
          <p:cNvSpPr txBox="1"/>
          <p:nvPr/>
        </p:nvSpPr>
        <p:spPr>
          <a:xfrm>
            <a:off x="3000364" y="3610277"/>
            <a:ext cx="22145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58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58"/>
          <p:cNvSpPr txBox="1"/>
          <p:nvPr/>
        </p:nvSpPr>
        <p:spPr>
          <a:xfrm>
            <a:off x="3000364" y="4059800"/>
            <a:ext cx="21431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2   3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58"/>
          <p:cNvSpPr txBox="1"/>
          <p:nvPr/>
        </p:nvSpPr>
        <p:spPr>
          <a:xfrm>
            <a:off x="5929322" y="3429000"/>
            <a:ext cx="2571768" cy="129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失败：</a:t>
            </a:r>
            <a:endParaRPr b="1"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=0，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=next[0]=-1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55" name="Google Shape;1055;p58"/>
          <p:cNvGrpSpPr/>
          <p:nvPr/>
        </p:nvGrpSpPr>
        <p:grpSpPr>
          <a:xfrm>
            <a:off x="3234774" y="3093008"/>
            <a:ext cx="571504" cy="571504"/>
            <a:chOff x="3500430" y="3143248"/>
            <a:chExt cx="571504" cy="571504"/>
          </a:xfrm>
        </p:grpSpPr>
        <p:cxnSp>
          <p:nvCxnSpPr>
            <p:cNvPr id="1056" name="Google Shape;1056;p58"/>
            <p:cNvCxnSpPr/>
            <p:nvPr/>
          </p:nvCxnSpPr>
          <p:spPr>
            <a:xfrm rot="5400000">
              <a:off x="3500430" y="3143248"/>
              <a:ext cx="571504" cy="571504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7" name="Google Shape;1057;p58"/>
            <p:cNvCxnSpPr/>
            <p:nvPr/>
          </p:nvCxnSpPr>
          <p:spPr>
            <a:xfrm flipH="1" rot="-5400000">
              <a:off x="3750463" y="3362036"/>
              <a:ext cx="142876" cy="71438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8" name="Google Shape;1058;p58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" name="Google Shape;1064;p59"/>
          <p:cNvGraphicFramePr/>
          <p:nvPr/>
        </p:nvGraphicFramePr>
        <p:xfrm>
          <a:off x="1142974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75525"/>
                <a:gridCol w="1075525"/>
                <a:gridCol w="1075525"/>
                <a:gridCol w="1075525"/>
                <a:gridCol w="1075525"/>
                <a:gridCol w="1075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24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24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24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24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24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5" name="Google Shape;1065;p59"/>
          <p:cNvSpPr txBox="1"/>
          <p:nvPr/>
        </p:nvSpPr>
        <p:spPr>
          <a:xfrm>
            <a:off x="2512550" y="2734716"/>
            <a:ext cx="3929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b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6" name="Google Shape;1066;p59"/>
          <p:cNvSpPr txBox="1"/>
          <p:nvPr/>
        </p:nvSpPr>
        <p:spPr>
          <a:xfrm>
            <a:off x="1857356" y="2714620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p59"/>
          <p:cNvSpPr txBox="1"/>
          <p:nvPr/>
        </p:nvSpPr>
        <p:spPr>
          <a:xfrm>
            <a:off x="2512550" y="2448964"/>
            <a:ext cx="3786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4   5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59"/>
          <p:cNvSpPr txBox="1"/>
          <p:nvPr/>
        </p:nvSpPr>
        <p:spPr>
          <a:xfrm>
            <a:off x="3613162" y="3549989"/>
            <a:ext cx="22145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59"/>
          <p:cNvSpPr txBox="1"/>
          <p:nvPr/>
        </p:nvSpPr>
        <p:spPr>
          <a:xfrm>
            <a:off x="1857356" y="3570085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0" name="Google Shape;1070;p59"/>
          <p:cNvSpPr txBox="1"/>
          <p:nvPr/>
        </p:nvSpPr>
        <p:spPr>
          <a:xfrm>
            <a:off x="3613162" y="3999512"/>
            <a:ext cx="22860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2   3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59"/>
          <p:cNvSpPr txBox="1"/>
          <p:nvPr/>
        </p:nvSpPr>
        <p:spPr>
          <a:xfrm>
            <a:off x="6072198" y="4214818"/>
            <a:ext cx="2286016" cy="121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成功匹配：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返回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-t.length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=9-5=4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2" name="Google Shape;1072;p59"/>
          <p:cNvCxnSpPr/>
          <p:nvPr/>
        </p:nvCxnSpPr>
        <p:spPr>
          <a:xfrm rot="5400000">
            <a:off x="3841997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73" name="Google Shape;1073;p59"/>
          <p:cNvSpPr txBox="1"/>
          <p:nvPr/>
        </p:nvSpPr>
        <p:spPr>
          <a:xfrm>
            <a:off x="142844" y="2285992"/>
            <a:ext cx="1428760" cy="2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因为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=-1：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即：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=4</a:t>
            </a:r>
            <a:endParaRPr/>
          </a:p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4" name="Google Shape;1074;p59"/>
          <p:cNvCxnSpPr/>
          <p:nvPr/>
        </p:nvCxnSpPr>
        <p:spPr>
          <a:xfrm rot="5400000">
            <a:off x="4229330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5" name="Google Shape;1075;p59"/>
          <p:cNvCxnSpPr/>
          <p:nvPr/>
        </p:nvCxnSpPr>
        <p:spPr>
          <a:xfrm rot="5400000">
            <a:off x="4593375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6" name="Google Shape;1076;p59"/>
          <p:cNvCxnSpPr/>
          <p:nvPr/>
        </p:nvCxnSpPr>
        <p:spPr>
          <a:xfrm rot="5400000">
            <a:off x="5056443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7" name="Google Shape;1077;p59"/>
          <p:cNvCxnSpPr/>
          <p:nvPr/>
        </p:nvCxnSpPr>
        <p:spPr>
          <a:xfrm rot="5400000">
            <a:off x="5464975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8" name="Google Shape;1078;p59"/>
          <p:cNvCxnSpPr/>
          <p:nvPr/>
        </p:nvCxnSpPr>
        <p:spPr>
          <a:xfrm rot="5400000">
            <a:off x="5750727" y="3123423"/>
            <a:ext cx="571504" cy="50006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79" name="Google Shape;107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500034" y="1296957"/>
            <a:ext cx="34607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KaiTi"/>
                <a:ea typeface="KaiTi"/>
                <a:cs typeface="KaiTi"/>
                <a:sym typeface="KaiTi"/>
              </a:rPr>
              <a:t>串的</a:t>
            </a:r>
            <a:r>
              <a:rPr b="1" lang="en-US" sz="2000">
                <a:solidFill>
                  <a:srgbClr val="3333FF"/>
                </a:solidFill>
                <a:highlight>
                  <a:srgbClr val="FFFF00"/>
                </a:highlight>
                <a:latin typeface="KaiTi"/>
                <a:ea typeface="KaiTi"/>
                <a:cs typeface="KaiTi"/>
                <a:sym typeface="KaiTi"/>
              </a:rPr>
              <a:t>基本运算</a:t>
            </a:r>
            <a:r>
              <a:rPr b="1" lang="en-US" sz="2000">
                <a:solidFill>
                  <a:srgbClr val="3333FF"/>
                </a:solidFill>
                <a:latin typeface="KaiTi"/>
                <a:ea typeface="KaiTi"/>
                <a:cs typeface="KaiTi"/>
                <a:sym typeface="KaiTi"/>
              </a:rPr>
              <a:t>如下:      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428596" y="1928802"/>
            <a:ext cx="8391876" cy="36805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❶  StrAssign(&amp;s，cstr)：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将字符串常量cstr赋给串s，即生成其值等于cstr的串s。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❷  StrCopy(&amp;s，t)：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串复制。将串t赋给串s。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❸  StrEqual(s，t)：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判串相等。若两个串s与t相等则返回真；否则返回假。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❹  StrLength(s)：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求串长。返回串s中字符个数。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❺  Concat(s，t)：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串连接:返回由两个串s和t连接在一起形成的新串。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❻  SubStr(s，i，j)：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求子串。返回串s中从第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）个字符开始的、由连续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个字符组成的子串。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468313" y="476250"/>
            <a:ext cx="6318265" cy="40011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串抽象数据类型＝逻辑结构＋基本运算（运算描述）</a:t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4" name="Google Shape;1084;p60"/>
          <p:cNvGraphicFramePr/>
          <p:nvPr/>
        </p:nvGraphicFramePr>
        <p:xfrm>
          <a:off x="1000098" y="214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075525"/>
                <a:gridCol w="1075525"/>
                <a:gridCol w="1075525"/>
                <a:gridCol w="1075525"/>
                <a:gridCol w="1075525"/>
                <a:gridCol w="1075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5" name="Google Shape;1085;p60"/>
          <p:cNvSpPr txBox="1"/>
          <p:nvPr/>
        </p:nvSpPr>
        <p:spPr>
          <a:xfrm>
            <a:off x="2214546" y="4643446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因为t[3]=t[2]=t[1]=t[0]='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86" name="Google Shape;1086;p60"/>
          <p:cNvGrpSpPr/>
          <p:nvPr/>
        </p:nvGrpSpPr>
        <p:grpSpPr>
          <a:xfrm>
            <a:off x="2928926" y="5431824"/>
            <a:ext cx="2643206" cy="1007455"/>
            <a:chOff x="2928926" y="4568074"/>
            <a:chExt cx="2643206" cy="1007455"/>
          </a:xfrm>
        </p:grpSpPr>
        <p:sp>
          <p:nvSpPr>
            <p:cNvPr id="1087" name="Google Shape;1087;p60"/>
            <p:cNvSpPr/>
            <p:nvPr/>
          </p:nvSpPr>
          <p:spPr>
            <a:xfrm>
              <a:off x="3857620" y="4568074"/>
              <a:ext cx="214314" cy="5040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8" name="Google Shape;1088;p60"/>
            <p:cNvSpPr txBox="1"/>
            <p:nvPr/>
          </p:nvSpPr>
          <p:spPr>
            <a:xfrm>
              <a:off x="2928926" y="4929198"/>
              <a:ext cx="71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9" name="Google Shape;1089;p60"/>
            <p:cNvSpPr/>
            <p:nvPr/>
          </p:nvSpPr>
          <p:spPr>
            <a:xfrm>
              <a:off x="3714744" y="5143512"/>
              <a:ext cx="571504" cy="28575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0" name="Google Shape;1090;p60"/>
            <p:cNvSpPr txBox="1"/>
            <p:nvPr/>
          </p:nvSpPr>
          <p:spPr>
            <a:xfrm>
              <a:off x="4429124" y="4929198"/>
              <a:ext cx="11430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=-1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91" name="Google Shape;1091;p60"/>
          <p:cNvSpPr txBox="1"/>
          <p:nvPr/>
        </p:nvSpPr>
        <p:spPr>
          <a:xfrm>
            <a:off x="1285852" y="2208060"/>
            <a:ext cx="714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2" name="Google Shape;1092;p60"/>
          <p:cNvSpPr txBox="1"/>
          <p:nvPr/>
        </p:nvSpPr>
        <p:spPr>
          <a:xfrm>
            <a:off x="928662" y="3291488"/>
            <a:ext cx="11430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将s[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]与t[3]匹配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3" name="Google Shape;1093;p60"/>
          <p:cNvCxnSpPr/>
          <p:nvPr/>
        </p:nvCxnSpPr>
        <p:spPr>
          <a:xfrm rot="5400000">
            <a:off x="1285852" y="3084510"/>
            <a:ext cx="428628" cy="1588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094" name="Google Shape;1094;p60"/>
          <p:cNvGrpSpPr/>
          <p:nvPr/>
        </p:nvGrpSpPr>
        <p:grpSpPr>
          <a:xfrm>
            <a:off x="2071670" y="2208060"/>
            <a:ext cx="1500198" cy="1900931"/>
            <a:chOff x="2071670" y="2065184"/>
            <a:chExt cx="1500198" cy="1900931"/>
          </a:xfrm>
        </p:grpSpPr>
        <p:sp>
          <p:nvSpPr>
            <p:cNvPr id="1095" name="Google Shape;1095;p60"/>
            <p:cNvSpPr txBox="1"/>
            <p:nvPr/>
          </p:nvSpPr>
          <p:spPr>
            <a:xfrm>
              <a:off x="2714612" y="2065184"/>
              <a:ext cx="71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=2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6" name="Google Shape;1096;p60"/>
            <p:cNvSpPr/>
            <p:nvPr/>
          </p:nvSpPr>
          <p:spPr>
            <a:xfrm>
              <a:off x="2071670" y="2285992"/>
              <a:ext cx="571504" cy="28575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7" name="Google Shape;1097;p60"/>
            <p:cNvSpPr txBox="1"/>
            <p:nvPr/>
          </p:nvSpPr>
          <p:spPr>
            <a:xfrm>
              <a:off x="2428860" y="3135118"/>
              <a:ext cx="11430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将s[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]与t[2]匹配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8" name="Google Shape;1098;p60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099" name="Google Shape;1099;p60"/>
          <p:cNvGrpSpPr/>
          <p:nvPr/>
        </p:nvGrpSpPr>
        <p:grpSpPr>
          <a:xfrm>
            <a:off x="3500430" y="2208060"/>
            <a:ext cx="1500198" cy="1900931"/>
            <a:chOff x="3500430" y="2065184"/>
            <a:chExt cx="1500198" cy="1900931"/>
          </a:xfrm>
        </p:grpSpPr>
        <p:sp>
          <p:nvSpPr>
            <p:cNvPr id="1100" name="Google Shape;1100;p60"/>
            <p:cNvSpPr/>
            <p:nvPr/>
          </p:nvSpPr>
          <p:spPr>
            <a:xfrm>
              <a:off x="3500430" y="2285992"/>
              <a:ext cx="571504" cy="28575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1" name="Google Shape;1101;p60"/>
            <p:cNvSpPr txBox="1"/>
            <p:nvPr/>
          </p:nvSpPr>
          <p:spPr>
            <a:xfrm>
              <a:off x="4214810" y="2065184"/>
              <a:ext cx="71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=1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2" name="Google Shape;1102;p60"/>
            <p:cNvSpPr txBox="1"/>
            <p:nvPr/>
          </p:nvSpPr>
          <p:spPr>
            <a:xfrm>
              <a:off x="3857620" y="3135118"/>
              <a:ext cx="11430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将s[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]与t[1]匹配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3" name="Google Shape;1103;p60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104" name="Google Shape;1104;p60"/>
          <p:cNvGrpSpPr/>
          <p:nvPr/>
        </p:nvGrpSpPr>
        <p:grpSpPr>
          <a:xfrm>
            <a:off x="4929190" y="2208060"/>
            <a:ext cx="1571636" cy="1914425"/>
            <a:chOff x="4929190" y="2065184"/>
            <a:chExt cx="1571636" cy="1914425"/>
          </a:xfrm>
        </p:grpSpPr>
        <p:sp>
          <p:nvSpPr>
            <p:cNvPr id="1105" name="Google Shape;1105;p60"/>
            <p:cNvSpPr/>
            <p:nvPr/>
          </p:nvSpPr>
          <p:spPr>
            <a:xfrm>
              <a:off x="4929190" y="2279498"/>
              <a:ext cx="571504" cy="28575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6" name="Google Shape;1106;p60"/>
            <p:cNvSpPr txBox="1"/>
            <p:nvPr/>
          </p:nvSpPr>
          <p:spPr>
            <a:xfrm>
              <a:off x="5643570" y="2065184"/>
              <a:ext cx="71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=0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7" name="Google Shape;1107;p60"/>
            <p:cNvSpPr txBox="1"/>
            <p:nvPr/>
          </p:nvSpPr>
          <p:spPr>
            <a:xfrm>
              <a:off x="5357818" y="3148612"/>
              <a:ext cx="11430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将s[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]与t[0]匹配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8" name="Google Shape;1108;p60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109" name="Google Shape;1109;p60"/>
          <p:cNvGrpSpPr/>
          <p:nvPr/>
        </p:nvGrpSpPr>
        <p:grpSpPr>
          <a:xfrm>
            <a:off x="6286512" y="2208060"/>
            <a:ext cx="1714512" cy="1900931"/>
            <a:chOff x="6286512" y="2065184"/>
            <a:chExt cx="1714512" cy="1900931"/>
          </a:xfrm>
        </p:grpSpPr>
        <p:sp>
          <p:nvSpPr>
            <p:cNvPr id="1110" name="Google Shape;1110;p60"/>
            <p:cNvSpPr/>
            <p:nvPr/>
          </p:nvSpPr>
          <p:spPr>
            <a:xfrm>
              <a:off x="6286512" y="2279498"/>
              <a:ext cx="571504" cy="28575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1" name="Google Shape;1111;p60"/>
            <p:cNvSpPr txBox="1"/>
            <p:nvPr/>
          </p:nvSpPr>
          <p:spPr>
            <a:xfrm>
              <a:off x="7000892" y="2065184"/>
              <a:ext cx="10001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=-1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2" name="Google Shape;1112;p60"/>
            <p:cNvSpPr txBox="1"/>
            <p:nvPr/>
          </p:nvSpPr>
          <p:spPr>
            <a:xfrm>
              <a:off x="6715140" y="3135118"/>
              <a:ext cx="12144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将s[</a:t>
              </a:r>
              <a:r>
                <a:rPr b="1" i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1" lang="en-US" sz="18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+1]与t[0]匹配</a:t>
              </a:r>
              <a:endParaRPr b="1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13" name="Google Shape;1113;p6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114" name="Google Shape;1114;p60"/>
          <p:cNvGrpSpPr/>
          <p:nvPr/>
        </p:nvGrpSpPr>
        <p:grpSpPr>
          <a:xfrm>
            <a:off x="2000232" y="2143116"/>
            <a:ext cx="5072098" cy="2540990"/>
            <a:chOff x="2000232" y="2043160"/>
            <a:chExt cx="5072098" cy="2540990"/>
          </a:xfrm>
        </p:grpSpPr>
        <p:sp>
          <p:nvSpPr>
            <p:cNvPr id="1115" name="Google Shape;1115;p60"/>
            <p:cNvSpPr/>
            <p:nvPr/>
          </p:nvSpPr>
          <p:spPr>
            <a:xfrm>
              <a:off x="2000232" y="2043160"/>
              <a:ext cx="4429156" cy="2000264"/>
            </a:xfrm>
            <a:prstGeom prst="rect">
              <a:avLst/>
            </a:prstGeom>
            <a:solidFill>
              <a:srgbClr val="DAEEF3">
                <a:alpha val="57647"/>
              </a:srgbClr>
            </a:solidFill>
            <a:ln cap="flat" cmpd="sng" w="38100">
              <a:solidFill>
                <a:srgbClr val="FBD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6" name="Google Shape;1116;p60"/>
            <p:cNvSpPr txBox="1"/>
            <p:nvPr/>
          </p:nvSpPr>
          <p:spPr>
            <a:xfrm>
              <a:off x="5500694" y="4214818"/>
              <a:ext cx="15716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是不必要的</a:t>
              </a:r>
              <a:endParaRPr/>
            </a:p>
          </p:txBody>
        </p:sp>
        <p:cxnSp>
          <p:nvCxnSpPr>
            <p:cNvPr id="1117" name="Google Shape;1117;p60"/>
            <p:cNvCxnSpPr/>
            <p:nvPr/>
          </p:nvCxnSpPr>
          <p:spPr>
            <a:xfrm rot="5400000">
              <a:off x="5892760" y="4148944"/>
              <a:ext cx="216000" cy="1588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8" name="Google Shape;1118;p60"/>
          <p:cNvSpPr txBox="1"/>
          <p:nvPr/>
        </p:nvSpPr>
        <p:spPr>
          <a:xfrm>
            <a:off x="428596" y="1681451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前面的匹配过程：</a:t>
            </a:r>
            <a:endParaRPr/>
          </a:p>
        </p:txBody>
      </p:sp>
      <p:sp>
        <p:nvSpPr>
          <p:cNvPr id="1119" name="Google Shape;1119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1"/>
          <p:cNvSpPr txBox="1"/>
          <p:nvPr/>
        </p:nvSpPr>
        <p:spPr>
          <a:xfrm>
            <a:off x="357158" y="214290"/>
            <a:ext cx="35719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将next改为nextval：</a:t>
            </a:r>
            <a:endParaRPr/>
          </a:p>
        </p:txBody>
      </p:sp>
      <p:graphicFrame>
        <p:nvGraphicFramePr>
          <p:cNvPr id="1125" name="Google Shape;1125;p61"/>
          <p:cNvGraphicFramePr/>
          <p:nvPr/>
        </p:nvGraphicFramePr>
        <p:xfrm>
          <a:off x="571472" y="857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785950"/>
                <a:gridCol w="1143000"/>
                <a:gridCol w="1071575"/>
                <a:gridCol w="1143000"/>
                <a:gridCol w="1071575"/>
                <a:gridCol w="92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nextval[j]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6" name="Google Shape;1126;p61"/>
          <p:cNvSpPr txBox="1"/>
          <p:nvPr/>
        </p:nvSpPr>
        <p:spPr>
          <a:xfrm>
            <a:off x="2600016" y="2029936"/>
            <a:ext cx="648000" cy="27699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61"/>
          <p:cNvSpPr txBox="1"/>
          <p:nvPr/>
        </p:nvSpPr>
        <p:spPr>
          <a:xfrm>
            <a:off x="3719506" y="2029936"/>
            <a:ext cx="648000" cy="27699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8" name="Google Shape;1128;p61"/>
          <p:cNvSpPr txBox="1"/>
          <p:nvPr/>
        </p:nvSpPr>
        <p:spPr>
          <a:xfrm>
            <a:off x="4797132" y="2029936"/>
            <a:ext cx="648000" cy="27699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61"/>
          <p:cNvSpPr txBox="1"/>
          <p:nvPr/>
        </p:nvSpPr>
        <p:spPr>
          <a:xfrm>
            <a:off x="5924264" y="2029936"/>
            <a:ext cx="648000" cy="27699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0" name="Google Shape;1130;p61"/>
          <p:cNvSpPr txBox="1"/>
          <p:nvPr/>
        </p:nvSpPr>
        <p:spPr>
          <a:xfrm>
            <a:off x="6924396" y="2029936"/>
            <a:ext cx="648000" cy="27699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1" name="Google Shape;1131;p61"/>
          <p:cNvSpPr txBox="1"/>
          <p:nvPr/>
        </p:nvSpPr>
        <p:spPr>
          <a:xfrm>
            <a:off x="1500166" y="2857496"/>
            <a:ext cx="38576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next[1]=0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t[1]=t[next[1]]=t[0]='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2" name="Google Shape;1132;p61"/>
          <p:cNvSpPr txBox="1"/>
          <p:nvPr/>
        </p:nvSpPr>
        <p:spPr>
          <a:xfrm>
            <a:off x="1500166" y="3571876"/>
            <a:ext cx="4143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∴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nextval[1]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=nextval[0]=-1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3" name="Google Shape;1133;p61"/>
          <p:cNvSpPr txBox="1"/>
          <p:nvPr/>
        </p:nvSpPr>
        <p:spPr>
          <a:xfrm>
            <a:off x="5286380" y="2786058"/>
            <a:ext cx="371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t[4]='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' ≠ t[next[4]]='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4" name="Google Shape;1134;p61"/>
          <p:cNvSpPr txBox="1"/>
          <p:nvPr/>
        </p:nvSpPr>
        <p:spPr>
          <a:xfrm>
            <a:off x="5429256" y="3286124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∴ 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nextval[4]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=next[4]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5" name="Google Shape;1135;p61"/>
          <p:cNvSpPr txBox="1"/>
          <p:nvPr/>
        </p:nvSpPr>
        <p:spPr>
          <a:xfrm>
            <a:off x="857224" y="5743534"/>
            <a:ext cx="65722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用nextval取代next，得到</a:t>
            </a:r>
            <a:r>
              <a:rPr b="1" lang="en-US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改进的KMP算法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endParaRPr/>
          </a:p>
        </p:txBody>
      </p:sp>
      <p:grpSp>
        <p:nvGrpSpPr>
          <p:cNvPr id="1136" name="Google Shape;1136;p61"/>
          <p:cNvGrpSpPr/>
          <p:nvPr/>
        </p:nvGrpSpPr>
        <p:grpSpPr>
          <a:xfrm>
            <a:off x="1071538" y="4071942"/>
            <a:ext cx="7358114" cy="1575431"/>
            <a:chOff x="1071538" y="4071942"/>
            <a:chExt cx="7358114" cy="1575431"/>
          </a:xfrm>
        </p:grpSpPr>
        <p:sp>
          <p:nvSpPr>
            <p:cNvPr id="1137" name="Google Shape;1137;p61"/>
            <p:cNvSpPr txBox="1"/>
            <p:nvPr/>
          </p:nvSpPr>
          <p:spPr>
            <a:xfrm>
              <a:off x="1071538" y="4505934"/>
              <a:ext cx="7358114" cy="11414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08000" lIns="144000" spcFirstLastPara="1" rIns="91425" wrap="square" tIns="108000">
              <a:sp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nextval[0]=-1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当t[</a:t>
              </a:r>
              <a:r>
                <a:rPr b="1" i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]=t[next[</a:t>
              </a:r>
              <a:r>
                <a:rPr b="1" i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]]时：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nextval[</a:t>
              </a:r>
              <a:r>
                <a:rPr b="1" i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]=nextval[next[</a:t>
              </a:r>
              <a:r>
                <a:rPr b="1" i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]]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否则： 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nextval[</a:t>
              </a:r>
              <a:r>
                <a:rPr b="1" i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]=next[</a:t>
              </a:r>
              <a:r>
                <a:rPr b="1" i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1" lang="en-US" sz="20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b="1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4214810" y="4071942"/>
              <a:ext cx="214314" cy="428628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39" name="Google Shape;1139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2"/>
          <p:cNvSpPr txBox="1"/>
          <p:nvPr/>
        </p:nvSpPr>
        <p:spPr>
          <a:xfrm>
            <a:off x="642910" y="357166"/>
            <a:ext cx="4286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使用改进后的KMP算法示例：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45" name="Google Shape;1145;p62"/>
          <p:cNvGraphicFramePr/>
          <p:nvPr/>
        </p:nvGraphicFramePr>
        <p:xfrm>
          <a:off x="928664" y="997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785950"/>
                <a:gridCol w="1143000"/>
                <a:gridCol w="1071575"/>
                <a:gridCol w="1143000"/>
                <a:gridCol w="1071575"/>
                <a:gridCol w="92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nextval[j]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6" name="Google Shape;1146;p62"/>
          <p:cNvSpPr txBox="1"/>
          <p:nvPr/>
        </p:nvSpPr>
        <p:spPr>
          <a:xfrm>
            <a:off x="1714480" y="2928934"/>
            <a:ext cx="3714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b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62"/>
          <p:cNvSpPr txBox="1"/>
          <p:nvPr/>
        </p:nvSpPr>
        <p:spPr>
          <a:xfrm>
            <a:off x="928662" y="2928934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8" name="Google Shape;1148;p62"/>
          <p:cNvSpPr txBox="1"/>
          <p:nvPr/>
        </p:nvSpPr>
        <p:spPr>
          <a:xfrm>
            <a:off x="1714480" y="2643182"/>
            <a:ext cx="3786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0   1   2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62"/>
          <p:cNvSpPr txBox="1"/>
          <p:nvPr/>
        </p:nvSpPr>
        <p:spPr>
          <a:xfrm>
            <a:off x="1714480" y="3824591"/>
            <a:ext cx="2286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0" name="Google Shape;1150;p62"/>
          <p:cNvSpPr txBox="1"/>
          <p:nvPr/>
        </p:nvSpPr>
        <p:spPr>
          <a:xfrm>
            <a:off x="928662" y="3824591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62"/>
          <p:cNvSpPr txBox="1"/>
          <p:nvPr/>
        </p:nvSpPr>
        <p:spPr>
          <a:xfrm>
            <a:off x="1714480" y="4274114"/>
            <a:ext cx="2357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3   4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2" name="Google Shape;1152;p62"/>
          <p:cNvCxnSpPr/>
          <p:nvPr/>
        </p:nvCxnSpPr>
        <p:spPr>
          <a:xfrm rot="5400000">
            <a:off x="1571604" y="3603122"/>
            <a:ext cx="571504" cy="1588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53" name="Google Shape;1153;p62"/>
          <p:cNvCxnSpPr/>
          <p:nvPr/>
        </p:nvCxnSpPr>
        <p:spPr>
          <a:xfrm rot="5400000">
            <a:off x="2001026" y="3602328"/>
            <a:ext cx="571504" cy="1588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54" name="Google Shape;1154;p62"/>
          <p:cNvCxnSpPr/>
          <p:nvPr/>
        </p:nvCxnSpPr>
        <p:spPr>
          <a:xfrm rot="5400000">
            <a:off x="2428066" y="3602328"/>
            <a:ext cx="571504" cy="1588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155" name="Google Shape;1155;p62"/>
          <p:cNvGrpSpPr/>
          <p:nvPr/>
        </p:nvGrpSpPr>
        <p:grpSpPr>
          <a:xfrm>
            <a:off x="3031610" y="3317370"/>
            <a:ext cx="214314" cy="571504"/>
            <a:chOff x="2760650" y="2786058"/>
            <a:chExt cx="214314" cy="571504"/>
          </a:xfrm>
        </p:grpSpPr>
        <p:cxnSp>
          <p:nvCxnSpPr>
            <p:cNvPr id="1156" name="Google Shape;1156;p62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noFill/>
            <a:ln cap="flat" cmpd="dbl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62"/>
            <p:cNvCxnSpPr/>
            <p:nvPr/>
          </p:nvCxnSpPr>
          <p:spPr>
            <a:xfrm flipH="1">
              <a:off x="2760650" y="3000372"/>
              <a:ext cx="214314" cy="142876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8" name="Google Shape;1158;p62"/>
          <p:cNvSpPr txBox="1"/>
          <p:nvPr/>
        </p:nvSpPr>
        <p:spPr>
          <a:xfrm>
            <a:off x="5072066" y="3571876"/>
            <a:ext cx="3143272" cy="129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失败：</a:t>
            </a:r>
            <a:endParaRPr b="1"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=3，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=nextval[3]=-1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9" name="Google Shape;115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3"/>
          <p:cNvSpPr txBox="1"/>
          <p:nvPr/>
        </p:nvSpPr>
        <p:spPr>
          <a:xfrm>
            <a:off x="2407662" y="3143248"/>
            <a:ext cx="3714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b  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5" name="Google Shape;1165;p63"/>
          <p:cNvSpPr txBox="1"/>
          <p:nvPr/>
        </p:nvSpPr>
        <p:spPr>
          <a:xfrm>
            <a:off x="1714480" y="3143248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Google Shape;1166;p63"/>
          <p:cNvSpPr txBox="1"/>
          <p:nvPr/>
        </p:nvSpPr>
        <p:spPr>
          <a:xfrm>
            <a:off x="2407662" y="2857496"/>
            <a:ext cx="38576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3 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6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7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63"/>
          <p:cNvSpPr txBox="1"/>
          <p:nvPr/>
        </p:nvSpPr>
        <p:spPr>
          <a:xfrm>
            <a:off x="3500430" y="4038905"/>
            <a:ext cx="2071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a  a  a  a  b</a:t>
            </a:r>
            <a:endParaRPr b="1" i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8" name="Google Shape;1168;p63"/>
          <p:cNvSpPr txBox="1"/>
          <p:nvPr/>
        </p:nvSpPr>
        <p:spPr>
          <a:xfrm>
            <a:off x="1714480" y="4038905"/>
            <a:ext cx="642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63"/>
          <p:cNvSpPr txBox="1"/>
          <p:nvPr/>
        </p:nvSpPr>
        <p:spPr>
          <a:xfrm>
            <a:off x="3500430" y="4488428"/>
            <a:ext cx="25717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0   1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2 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b="1" lang="en-US"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endParaRPr b="1" sz="16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63"/>
          <p:cNvSpPr txBox="1"/>
          <p:nvPr/>
        </p:nvSpPr>
        <p:spPr>
          <a:xfrm>
            <a:off x="6143636" y="4143380"/>
            <a:ext cx="2857520" cy="1209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成功匹配：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返回</a:t>
            </a: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-t.length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 =9-5=4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1" name="Google Shape;1171;p63"/>
          <p:cNvCxnSpPr/>
          <p:nvPr/>
        </p:nvCxnSpPr>
        <p:spPr>
          <a:xfrm rot="5400000">
            <a:off x="3679025" y="3582195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72" name="Google Shape;1172;p63"/>
          <p:cNvSpPr txBox="1"/>
          <p:nvPr/>
        </p:nvSpPr>
        <p:spPr>
          <a:xfrm>
            <a:off x="285720" y="2571744"/>
            <a:ext cx="128588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因为</a:t>
            </a:r>
            <a:r>
              <a:rPr b="1" i="1" lang="en-US" sz="18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=-1：</a:t>
            </a:r>
            <a:endParaRPr b="1" sz="1800">
              <a:solidFill>
                <a:srgbClr val="3333FF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即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=4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3" name="Google Shape;1173;p63"/>
          <p:cNvCxnSpPr/>
          <p:nvPr/>
        </p:nvCxnSpPr>
        <p:spPr>
          <a:xfrm rot="5400000">
            <a:off x="4116598" y="3582195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74" name="Google Shape;1174;p63"/>
          <p:cNvCxnSpPr/>
          <p:nvPr/>
        </p:nvCxnSpPr>
        <p:spPr>
          <a:xfrm rot="5400000">
            <a:off x="4526233" y="3582195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75" name="Google Shape;1175;p63"/>
          <p:cNvCxnSpPr/>
          <p:nvPr/>
        </p:nvCxnSpPr>
        <p:spPr>
          <a:xfrm rot="5400000">
            <a:off x="4935867" y="3572147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76" name="Google Shape;1176;p63"/>
          <p:cNvCxnSpPr/>
          <p:nvPr/>
        </p:nvCxnSpPr>
        <p:spPr>
          <a:xfrm rot="5400000">
            <a:off x="5362291" y="3582195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77" name="Google Shape;1177;p63"/>
          <p:cNvCxnSpPr/>
          <p:nvPr/>
        </p:nvCxnSpPr>
        <p:spPr>
          <a:xfrm rot="5400000">
            <a:off x="5750727" y="3582195"/>
            <a:ext cx="571504" cy="500066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178" name="Google Shape;1178;p63"/>
          <p:cNvGraphicFramePr/>
          <p:nvPr/>
        </p:nvGraphicFramePr>
        <p:xfrm>
          <a:off x="928662" y="997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{C295DCDC-95AC-40C2-85E7-5A8B6FBC048A}</a:tableStyleId>
              </a:tblPr>
              <a:tblGrid>
                <a:gridCol w="1785950"/>
                <a:gridCol w="1143000"/>
                <a:gridCol w="1071575"/>
                <a:gridCol w="1143000"/>
                <a:gridCol w="1071575"/>
                <a:gridCol w="92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i="1" sz="1800" u="none" cap="none" strike="noStrike">
                        <a:solidFill>
                          <a:srgbClr val="FF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nextval[j]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 u="none" cap="none" strike="noStrike">
                        <a:solidFill>
                          <a:srgbClr val="3333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179" name="Google Shape;1179;p63"/>
          <p:cNvGrpSpPr/>
          <p:nvPr/>
        </p:nvGrpSpPr>
        <p:grpSpPr>
          <a:xfrm>
            <a:off x="1357290" y="5029154"/>
            <a:ext cx="5357850" cy="871658"/>
            <a:chOff x="1357290" y="4929198"/>
            <a:chExt cx="5357850" cy="871658"/>
          </a:xfrm>
        </p:grpSpPr>
        <p:sp>
          <p:nvSpPr>
            <p:cNvPr id="1180" name="Google Shape;1180;p63"/>
            <p:cNvSpPr txBox="1"/>
            <p:nvPr/>
          </p:nvSpPr>
          <p:spPr>
            <a:xfrm>
              <a:off x="1357290" y="5400746"/>
              <a:ext cx="53578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333FF"/>
                  </a:solidFill>
                  <a:latin typeface="Consolas"/>
                  <a:ea typeface="Consolas"/>
                  <a:cs typeface="Consolas"/>
                  <a:sym typeface="Consolas"/>
                </a:rPr>
                <a:t>改进后的KMP算法进一步提高模式匹配的效率。</a:t>
              </a:r>
              <a:endParaRPr b="1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3857620" y="4929198"/>
              <a:ext cx="214314" cy="35719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2" name="Google Shape;118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4"/>
          <p:cNvSpPr txBox="1"/>
          <p:nvPr/>
        </p:nvSpPr>
        <p:spPr>
          <a:xfrm>
            <a:off x="642910" y="571480"/>
            <a:ext cx="3786214" cy="43088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数据结构经典算法的启示</a:t>
            </a:r>
            <a:endParaRPr/>
          </a:p>
        </p:txBody>
      </p:sp>
      <p:sp>
        <p:nvSpPr>
          <p:cNvPr id="1188" name="Google Shape;1188;p64"/>
          <p:cNvSpPr txBox="1"/>
          <p:nvPr/>
        </p:nvSpPr>
        <p:spPr>
          <a:xfrm>
            <a:off x="1905001" y="1643050"/>
            <a:ext cx="1309677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BF算法</a:t>
            </a:r>
            <a:endParaRPr b="1" sz="20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9" name="Google Shape;1189;p64"/>
          <p:cNvSpPr txBox="1"/>
          <p:nvPr/>
        </p:nvSpPr>
        <p:spPr>
          <a:xfrm>
            <a:off x="1785918" y="3328990"/>
            <a:ext cx="173671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KMP算法</a:t>
            </a:r>
            <a:endParaRPr/>
          </a:p>
        </p:txBody>
      </p:sp>
      <p:sp>
        <p:nvSpPr>
          <p:cNvPr id="1190" name="Google Shape;1190;p64"/>
          <p:cNvSpPr txBox="1"/>
          <p:nvPr/>
        </p:nvSpPr>
        <p:spPr>
          <a:xfrm>
            <a:off x="2632070" y="2359016"/>
            <a:ext cx="3654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FF"/>
                </a:solidFill>
                <a:latin typeface="FangSong"/>
                <a:ea typeface="FangSong"/>
                <a:cs typeface="FangSong"/>
                <a:sym typeface="FangSong"/>
              </a:rPr>
              <a:t>利用模式串中部分匹配信息</a:t>
            </a:r>
            <a:endParaRPr b="1" sz="1800">
              <a:solidFill>
                <a:srgbClr val="FF00FF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1191" name="Google Shape;1191;p64"/>
          <p:cNvSpPr/>
          <p:nvPr/>
        </p:nvSpPr>
        <p:spPr>
          <a:xfrm>
            <a:off x="2473332" y="2143116"/>
            <a:ext cx="215900" cy="1008062"/>
          </a:xfrm>
          <a:prstGeom prst="downArrow">
            <a:avLst>
              <a:gd fmla="val 50000" name="adj1"/>
              <a:gd fmla="val 116728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428596" y="692150"/>
            <a:ext cx="8353425" cy="38750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❼  InsStr(s1，i，s2)：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插入。将串s2插入到串s1的第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+1）个字符中，即将s2的第一个字符作为s1的第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个字符，并返回产生的新串。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❽  DelStr(s，i，j)：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删除。从串s中删去从第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）个字符开始的长度为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的子串，并返回产生的新串。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❾  RepStr(s，i，j，t)：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替换。在串s中，将第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（1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3333FF"/>
                </a:solidFill>
                <a:latin typeface="SimSun"/>
                <a:ea typeface="SimSun"/>
                <a:cs typeface="SimSun"/>
                <a:sym typeface="SimSun"/>
              </a:rPr>
              <a:t>≤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）个字符开始的</a:t>
            </a:r>
            <a:r>
              <a:rPr b="1" i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个字符构成的子串用串t替换，并返回产生的新串。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❿  DispStr(s)：</a:t>
            </a: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串输出。输出串s的所有元素值。</a:t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/>
        </p:nvSpPr>
        <p:spPr>
          <a:xfrm>
            <a:off x="285720" y="2549414"/>
            <a:ext cx="8534752" cy="41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KaiTi"/>
                <a:ea typeface="KaiTi"/>
                <a:cs typeface="KaiTi"/>
                <a:sym typeface="KaiTi"/>
              </a:rPr>
              <a:t>串</a:t>
            </a:r>
            <a:r>
              <a:rPr b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中元素逻辑关系与线性表的相同，</a:t>
            </a:r>
            <a:r>
              <a:rPr b="1" lang="en-US" sz="2000">
                <a:solidFill>
                  <a:srgbClr val="3333FF"/>
                </a:solidFill>
                <a:latin typeface="KaiTi"/>
                <a:ea typeface="KaiTi"/>
                <a:cs typeface="KaiTi"/>
                <a:sym typeface="KaiTi"/>
              </a:rPr>
              <a:t>串</a:t>
            </a:r>
            <a:r>
              <a:rPr b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可以采用与线性表相同的存储结构。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5000628" y="3620984"/>
            <a:ext cx="1357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9933"/>
                </a:solidFill>
                <a:latin typeface="FangSong"/>
                <a:ea typeface="FangSong"/>
                <a:cs typeface="FangSong"/>
                <a:sym typeface="FangSong"/>
              </a:rPr>
              <a:t>逻辑结构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5027592" y="4771921"/>
            <a:ext cx="14398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9933"/>
                </a:solidFill>
                <a:latin typeface="FangSong"/>
                <a:ea typeface="FangSong"/>
                <a:cs typeface="FangSong"/>
                <a:sym typeface="FangSong"/>
              </a:rPr>
              <a:t>存储结构</a:t>
            </a:r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5715008" y="4052784"/>
            <a:ext cx="0" cy="719137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" name="Google Shape;95;p8"/>
          <p:cNvSpPr txBox="1"/>
          <p:nvPr/>
        </p:nvSpPr>
        <p:spPr>
          <a:xfrm>
            <a:off x="2579667" y="3692422"/>
            <a:ext cx="1063639" cy="40011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线性表</a:t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444729" y="4131238"/>
            <a:ext cx="484197" cy="724821"/>
          </a:xfrm>
          <a:custGeom>
            <a:rect b="b" l="l" r="r" t="t"/>
            <a:pathLst>
              <a:path extrusionOk="0" h="416" w="267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3357554" y="4131238"/>
            <a:ext cx="428627" cy="714379"/>
          </a:xfrm>
          <a:custGeom>
            <a:rect b="b" l="l" r="r" t="t"/>
            <a:pathLst>
              <a:path extrusionOk="0" h="368" w="256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643043" y="4843359"/>
            <a:ext cx="1214446" cy="40011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顺序表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3514704" y="4843359"/>
            <a:ext cx="985858" cy="40011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链 表</a:t>
            </a:r>
            <a:endParaRPr/>
          </a:p>
        </p:txBody>
      </p:sp>
      <p:sp>
        <p:nvSpPr>
          <p:cNvPr id="100" name="Google Shape;100;p8"/>
          <p:cNvSpPr txBox="1"/>
          <p:nvPr/>
        </p:nvSpPr>
        <p:spPr>
          <a:xfrm>
            <a:off x="1500166" y="5774312"/>
            <a:ext cx="1571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顺序串</a:t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2214546" y="5417122"/>
            <a:ext cx="142876" cy="2857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3214678" y="5774312"/>
            <a:ext cx="1571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链串</a:t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3929058" y="5417122"/>
            <a:ext cx="142876" cy="2857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蓝色面巾纸" id="104" name="Google Shape;104;p8"/>
          <p:cNvSpPr txBox="1"/>
          <p:nvPr/>
        </p:nvSpPr>
        <p:spPr>
          <a:xfrm>
            <a:off x="571472" y="1643050"/>
            <a:ext cx="5929354" cy="47780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4.2.1 串的顺序存储及其基本操作实现      </a:t>
            </a:r>
            <a:endParaRPr/>
          </a:p>
        </p:txBody>
      </p:sp>
      <p:sp>
        <p:nvSpPr>
          <p:cNvPr descr="新闻纸" id="105" name="Google Shape;105;p8"/>
          <p:cNvSpPr/>
          <p:nvPr/>
        </p:nvSpPr>
        <p:spPr>
          <a:xfrm>
            <a:off x="2143108" y="571480"/>
            <a:ext cx="3600000" cy="5232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288000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4.2 串的存储结构 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/>
        </p:nvSpPr>
        <p:spPr>
          <a:xfrm>
            <a:off x="428596" y="428604"/>
            <a:ext cx="82153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对于非紧缩格式（一个char存放一个字符）的顺序串，其类型声明如下：</a:t>
            </a:r>
            <a:r>
              <a:rPr b="1"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2000">
              <a:solidFill>
                <a:srgbClr val="FF33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928662" y="1326032"/>
            <a:ext cx="4743458" cy="22458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80000" spcFirstLastPara="1" rIns="180000" wrap="square" tIns="1080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#define MaxSize 100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 b="1"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r>
              <a:rPr b="1"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data[MaxSize];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   int length;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r>
              <a:rPr b="1" lang="en-US" sz="18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SqString</a:t>
            </a:r>
            <a:r>
              <a:rPr b="1" lang="en-US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6020856" y="2327286"/>
            <a:ext cx="2357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FangSong"/>
                <a:ea typeface="FangSong"/>
                <a:cs typeface="FangSong"/>
                <a:sym typeface="FangSong"/>
              </a:rPr>
              <a:t>用来存储字符串</a:t>
            </a:r>
            <a:endParaRPr b="1" sz="2000">
              <a:solidFill>
                <a:srgbClr val="3333FF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500166" y="4212559"/>
            <a:ext cx="32147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FangSong"/>
                <a:ea typeface="FangSong"/>
                <a:cs typeface="FangSong"/>
                <a:sym typeface="FangSong"/>
              </a:rPr>
              <a:t>用来存储字符串长度</a:t>
            </a:r>
            <a:endParaRPr b="1" sz="2000">
              <a:solidFill>
                <a:srgbClr val="3333FF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cxnSp>
        <p:nvCxnSpPr>
          <p:cNvPr id="116" name="Google Shape;116;p9"/>
          <p:cNvCxnSpPr/>
          <p:nvPr/>
        </p:nvCxnSpPr>
        <p:spPr>
          <a:xfrm rot="-5400000">
            <a:off x="2213752" y="3641055"/>
            <a:ext cx="1143008" cy="158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7" name="Google Shape;117;p9"/>
          <p:cNvCxnSpPr/>
          <p:nvPr/>
        </p:nvCxnSpPr>
        <p:spPr>
          <a:xfrm rot="10800000">
            <a:off x="4071934" y="2511456"/>
            <a:ext cx="2000264" cy="158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2004-04-05T09:09:14Z</dcterms:created>
  <dc:creator>lcb; wbh</dc:creator>
</cp:coreProperties>
</file>