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1"/>
  </p:notesMasterIdLst>
  <p:sldIdLst>
    <p:sldId id="256" r:id="rId2"/>
    <p:sldId id="257" r:id="rId3"/>
    <p:sldId id="684" r:id="rId4"/>
    <p:sldId id="685" r:id="rId5"/>
    <p:sldId id="367" r:id="rId6"/>
    <p:sldId id="262" r:id="rId7"/>
    <p:sldId id="263" r:id="rId8"/>
    <p:sldId id="447" r:id="rId9"/>
    <p:sldId id="470" r:id="rId10"/>
    <p:sldId id="260" r:id="rId11"/>
    <p:sldId id="450" r:id="rId12"/>
    <p:sldId id="657" r:id="rId13"/>
    <p:sldId id="451" r:id="rId14"/>
    <p:sldId id="452" r:id="rId15"/>
    <p:sldId id="453" r:id="rId16"/>
    <p:sldId id="264" r:id="rId17"/>
    <p:sldId id="265" r:id="rId18"/>
    <p:sldId id="658" r:id="rId19"/>
    <p:sldId id="267" r:id="rId20"/>
    <p:sldId id="268" r:id="rId21"/>
    <p:sldId id="659" r:id="rId22"/>
    <p:sldId id="468" r:id="rId23"/>
    <p:sldId id="458" r:id="rId24"/>
    <p:sldId id="461" r:id="rId25"/>
    <p:sldId id="660" r:id="rId26"/>
    <p:sldId id="661" r:id="rId27"/>
    <p:sldId id="273" r:id="rId28"/>
    <p:sldId id="662" r:id="rId29"/>
    <p:sldId id="663" r:id="rId30"/>
    <p:sldId id="276" r:id="rId31"/>
    <p:sldId id="277" r:id="rId32"/>
    <p:sldId id="464" r:id="rId33"/>
    <p:sldId id="664" r:id="rId34"/>
    <p:sldId id="278" r:id="rId35"/>
    <p:sldId id="279" r:id="rId36"/>
    <p:sldId id="681" r:id="rId37"/>
    <p:sldId id="472" r:id="rId38"/>
    <p:sldId id="473" r:id="rId39"/>
    <p:sldId id="474" r:id="rId40"/>
    <p:sldId id="665" r:id="rId41"/>
    <p:sldId id="666" r:id="rId42"/>
    <p:sldId id="667" r:id="rId43"/>
    <p:sldId id="475" r:id="rId44"/>
    <p:sldId id="476" r:id="rId45"/>
    <p:sldId id="477" r:id="rId46"/>
    <p:sldId id="668" r:id="rId47"/>
    <p:sldId id="478" r:id="rId48"/>
    <p:sldId id="479" r:id="rId49"/>
    <p:sldId id="682" r:id="rId50"/>
    <p:sldId id="481" r:id="rId51"/>
    <p:sldId id="482" r:id="rId52"/>
    <p:sldId id="669" r:id="rId53"/>
    <p:sldId id="483" r:id="rId54"/>
    <p:sldId id="484" r:id="rId55"/>
    <p:sldId id="670" r:id="rId56"/>
    <p:sldId id="671" r:id="rId57"/>
    <p:sldId id="485" r:id="rId58"/>
    <p:sldId id="486" r:id="rId59"/>
    <p:sldId id="487" r:id="rId60"/>
    <p:sldId id="488" r:id="rId61"/>
    <p:sldId id="672" r:id="rId62"/>
    <p:sldId id="683" r:id="rId63"/>
    <p:sldId id="490" r:id="rId64"/>
    <p:sldId id="491" r:id="rId65"/>
    <p:sldId id="492" r:id="rId66"/>
    <p:sldId id="493" r:id="rId67"/>
    <p:sldId id="494" r:id="rId68"/>
    <p:sldId id="495" r:id="rId69"/>
    <p:sldId id="496" r:id="rId70"/>
    <p:sldId id="497" r:id="rId71"/>
    <p:sldId id="673" r:id="rId72"/>
    <p:sldId id="674" r:id="rId73"/>
    <p:sldId id="498" r:id="rId74"/>
    <p:sldId id="499" r:id="rId75"/>
    <p:sldId id="500" r:id="rId76"/>
    <p:sldId id="501" r:id="rId77"/>
    <p:sldId id="503" r:id="rId78"/>
    <p:sldId id="675" r:id="rId79"/>
    <p:sldId id="504" r:id="rId80"/>
    <p:sldId id="505" r:id="rId81"/>
    <p:sldId id="506" r:id="rId82"/>
    <p:sldId id="509" r:id="rId83"/>
    <p:sldId id="676" r:id="rId84"/>
    <p:sldId id="677" r:id="rId85"/>
    <p:sldId id="678" r:id="rId86"/>
    <p:sldId id="679" r:id="rId87"/>
    <p:sldId id="510" r:id="rId88"/>
    <p:sldId id="511" r:id="rId89"/>
    <p:sldId id="512" r:id="rId90"/>
    <p:sldId id="513" r:id="rId91"/>
    <p:sldId id="514" r:id="rId92"/>
    <p:sldId id="515" r:id="rId93"/>
    <p:sldId id="516" r:id="rId94"/>
    <p:sldId id="517" r:id="rId95"/>
    <p:sldId id="518" r:id="rId96"/>
    <p:sldId id="519" r:id="rId97"/>
    <p:sldId id="680" r:id="rId98"/>
    <p:sldId id="520" r:id="rId99"/>
    <p:sldId id="521" r:id="rId100"/>
    <p:sldId id="522" r:id="rId101"/>
    <p:sldId id="523" r:id="rId102"/>
    <p:sldId id="524" r:id="rId103"/>
    <p:sldId id="525" r:id="rId104"/>
    <p:sldId id="526" r:id="rId105"/>
    <p:sldId id="527" r:id="rId106"/>
    <p:sldId id="528" r:id="rId107"/>
    <p:sldId id="529" r:id="rId108"/>
    <p:sldId id="530" r:id="rId109"/>
    <p:sldId id="531" r:id="rId110"/>
    <p:sldId id="532" r:id="rId111"/>
    <p:sldId id="533" r:id="rId112"/>
    <p:sldId id="534" r:id="rId113"/>
    <p:sldId id="535" r:id="rId114"/>
    <p:sldId id="536" r:id="rId115"/>
    <p:sldId id="537" r:id="rId116"/>
    <p:sldId id="538" r:id="rId117"/>
    <p:sldId id="539" r:id="rId118"/>
    <p:sldId id="540" r:id="rId119"/>
    <p:sldId id="366" r:id="rId120"/>
  </p:sldIdLst>
  <p:sldSz cx="762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40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3" roundtripDataSignature="AMtx7mhKtSwMyllrU1lJcKxEZ19U12j3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2DBEA8-9E84-4C0B-91C6-0AC9C02E3422}" v="11" dt="2024-10-07T06:38:57.451"/>
  </p1510:revLst>
</p1510:revInfo>
</file>

<file path=ppt/tableStyles.xml><?xml version="1.0" encoding="utf-8"?>
<a:tblStyleLst xmlns:a="http://schemas.openxmlformats.org/drawingml/2006/main" def="{20788E45-8B9C-40C8-BC5F-0D2604F38CB0}">
  <a:tblStyle styleId="{20788E45-8B9C-40C8-BC5F-0D2604F38CB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538"/>
    <p:restoredTop sz="94718"/>
  </p:normalViewPr>
  <p:slideViewPr>
    <p:cSldViewPr snapToGrid="0">
      <p:cViewPr varScale="1">
        <p:scale>
          <a:sx n="100" d="100"/>
          <a:sy n="100" d="100"/>
        </p:scale>
        <p:origin x="763" y="-5"/>
      </p:cViewPr>
      <p:guideLst>
        <p:guide orient="horz" pos="1800"/>
        <p:guide pos="24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customschemas.google.com/relationships/presentationmetadata" Target="metadata"/><Relationship Id="rId128"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129" Type="http://schemas.microsoft.com/office/2015/10/relationships/revisionInfo" Target="revisionInfo.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jchen" userId="5b16bf7f-273f-43d9-98d5-9a365d3124d6" providerId="ADAL" clId="{932DBEA8-9E84-4C0B-91C6-0AC9C02E3422}"/>
    <pc:docChg chg="undo custSel modSld">
      <pc:chgData name="hjchen" userId="5b16bf7f-273f-43d9-98d5-9a365d3124d6" providerId="ADAL" clId="{932DBEA8-9E84-4C0B-91C6-0AC9C02E3422}" dt="2024-10-07T06:39:02.264" v="32" actId="1076"/>
      <pc:docMkLst>
        <pc:docMk/>
      </pc:docMkLst>
      <pc:sldChg chg="addSp delSp modSp mod">
        <pc:chgData name="hjchen" userId="5b16bf7f-273f-43d9-98d5-9a365d3124d6" providerId="ADAL" clId="{932DBEA8-9E84-4C0B-91C6-0AC9C02E3422}" dt="2024-10-07T05:37:52.943" v="1"/>
        <pc:sldMkLst>
          <pc:docMk/>
          <pc:sldMk cId="0" sldId="256"/>
        </pc:sldMkLst>
        <pc:spChg chg="add mod">
          <ac:chgData name="hjchen" userId="5b16bf7f-273f-43d9-98d5-9a365d3124d6" providerId="ADAL" clId="{932DBEA8-9E84-4C0B-91C6-0AC9C02E3422}" dt="2024-10-07T05:37:52.943" v="1"/>
          <ac:spMkLst>
            <pc:docMk/>
            <pc:sldMk cId="0" sldId="256"/>
            <ac:spMk id="2" creationId="{41898039-6734-B0F7-74E7-14EE53D30E3F}"/>
          </ac:spMkLst>
        </pc:spChg>
        <pc:spChg chg="del">
          <ac:chgData name="hjchen" userId="5b16bf7f-273f-43d9-98d5-9a365d3124d6" providerId="ADAL" clId="{932DBEA8-9E84-4C0B-91C6-0AC9C02E3422}" dt="2024-10-07T05:37:52.583" v="0" actId="478"/>
          <ac:spMkLst>
            <pc:docMk/>
            <pc:sldMk cId="0" sldId="256"/>
            <ac:spMk id="61" creationId="{00000000-0000-0000-0000-000000000000}"/>
          </ac:spMkLst>
        </pc:spChg>
      </pc:sldChg>
      <pc:sldChg chg="addSp modSp mod">
        <pc:chgData name="hjchen" userId="5b16bf7f-273f-43d9-98d5-9a365d3124d6" providerId="ADAL" clId="{932DBEA8-9E84-4C0B-91C6-0AC9C02E3422}" dt="2024-10-07T06:03:39.748" v="19" actId="1076"/>
        <pc:sldMkLst>
          <pc:docMk/>
          <pc:sldMk cId="2090949228" sldId="268"/>
        </pc:sldMkLst>
        <pc:spChg chg="add mod">
          <ac:chgData name="hjchen" userId="5b16bf7f-273f-43d9-98d5-9a365d3124d6" providerId="ADAL" clId="{932DBEA8-9E84-4C0B-91C6-0AC9C02E3422}" dt="2024-10-07T06:03:39.748" v="19" actId="1076"/>
          <ac:spMkLst>
            <pc:docMk/>
            <pc:sldMk cId="2090949228" sldId="268"/>
            <ac:spMk id="2" creationId="{3802D418-15AA-7328-9078-8D52E2D31512}"/>
          </ac:spMkLst>
        </pc:spChg>
      </pc:sldChg>
      <pc:sldChg chg="addSp delSp modSp mod">
        <pc:chgData name="hjchen" userId="5b16bf7f-273f-43d9-98d5-9a365d3124d6" providerId="ADAL" clId="{932DBEA8-9E84-4C0B-91C6-0AC9C02E3422}" dt="2024-10-07T06:39:02.264" v="32" actId="1076"/>
        <pc:sldMkLst>
          <pc:docMk/>
          <pc:sldMk cId="39235957" sldId="493"/>
        </pc:sldMkLst>
        <pc:spChg chg="add del">
          <ac:chgData name="hjchen" userId="5b16bf7f-273f-43d9-98d5-9a365d3124d6" providerId="ADAL" clId="{932DBEA8-9E84-4C0B-91C6-0AC9C02E3422}" dt="2024-10-07T06:38:46.898" v="24" actId="22"/>
          <ac:spMkLst>
            <pc:docMk/>
            <pc:sldMk cId="39235957" sldId="493"/>
            <ac:spMk id="3" creationId="{68BC0873-EB7E-CCC9-4E51-E204A7CAC9C9}"/>
          </ac:spMkLst>
        </pc:spChg>
        <pc:spChg chg="add mod">
          <ac:chgData name="hjchen" userId="5b16bf7f-273f-43d9-98d5-9a365d3124d6" providerId="ADAL" clId="{932DBEA8-9E84-4C0B-91C6-0AC9C02E3422}" dt="2024-10-07T06:39:02.264" v="32" actId="1076"/>
          <ac:spMkLst>
            <pc:docMk/>
            <pc:sldMk cId="39235957" sldId="493"/>
            <ac:spMk id="4" creationId="{03DF8D1B-B81D-67AB-E21C-612370F8E921}"/>
          </ac:spMkLst>
        </pc:spChg>
      </pc:sldChg>
      <pc:sldChg chg="addSp modSp mod">
        <pc:chgData name="hjchen" userId="5b16bf7f-273f-43d9-98d5-9a365d3124d6" providerId="ADAL" clId="{932DBEA8-9E84-4C0B-91C6-0AC9C02E3422}" dt="2024-10-07T05:58:48.320" v="13" actId="20577"/>
        <pc:sldMkLst>
          <pc:docMk/>
          <pc:sldMk cId="84854653" sldId="657"/>
        </pc:sldMkLst>
        <pc:spChg chg="add mod">
          <ac:chgData name="hjchen" userId="5b16bf7f-273f-43d9-98d5-9a365d3124d6" providerId="ADAL" clId="{932DBEA8-9E84-4C0B-91C6-0AC9C02E3422}" dt="2024-10-07T05:58:48.320" v="13" actId="20577"/>
          <ac:spMkLst>
            <pc:docMk/>
            <pc:sldMk cId="84854653" sldId="657"/>
            <ac:spMk id="5" creationId="{5B3025CC-14A4-B189-1741-63BCA6BCCC84}"/>
          </ac:spMkLst>
        </pc:spChg>
      </pc:sldChg>
      <pc:sldChg chg="modSp mod">
        <pc:chgData name="hjchen" userId="5b16bf7f-273f-43d9-98d5-9a365d3124d6" providerId="ADAL" clId="{932DBEA8-9E84-4C0B-91C6-0AC9C02E3422}" dt="2024-10-07T06:33:11.285" v="22" actId="6549"/>
        <pc:sldMkLst>
          <pc:docMk/>
          <pc:sldMk cId="4292522535" sldId="671"/>
        </pc:sldMkLst>
        <pc:spChg chg="mod">
          <ac:chgData name="hjchen" userId="5b16bf7f-273f-43d9-98d5-9a365d3124d6" providerId="ADAL" clId="{932DBEA8-9E84-4C0B-91C6-0AC9C02E3422}" dt="2024-10-07T06:33:11.285" v="22" actId="6549"/>
          <ac:spMkLst>
            <pc:docMk/>
            <pc:sldMk cId="4292522535" sldId="671"/>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0BAE3B-6A8E-DC4C-85E9-6BABBC9384B5}" type="doc">
      <dgm:prSet loTypeId="urn:microsoft.com/office/officeart/2005/8/layout/chevron2" loCatId="" qsTypeId="urn:microsoft.com/office/officeart/2005/8/quickstyle/simple1" qsCatId="simple" csTypeId="urn:microsoft.com/office/officeart/2005/8/colors/colorful5" csCatId="colorful" phldr="1"/>
      <dgm:spPr/>
      <dgm:t>
        <a:bodyPr/>
        <a:lstStyle/>
        <a:p>
          <a:endParaRPr lang="en-GB"/>
        </a:p>
      </dgm:t>
    </dgm:pt>
    <dgm:pt modelId="{87F47A1B-4FA1-224F-8F34-F16C27E0A1D8}">
      <dgm:prSet phldrT="[Text]" custT="1"/>
      <dgm:spPr/>
      <dgm:t>
        <a:bodyPr/>
        <a:lstStyle/>
        <a:p>
          <a:r>
            <a:rPr lang="en-US" altLang="zh-TW" sz="2000" b="1" dirty="0">
              <a:solidFill>
                <a:schemeClr val="bg1"/>
              </a:solidFill>
              <a:latin typeface="Microsoft YaHei" panose="020B0503020204020204" pitchFamily="34" charset="-122"/>
              <a:ea typeface="Microsoft YaHei" panose="020B0503020204020204" pitchFamily="34" charset="-122"/>
            </a:rPr>
            <a:t>5.1</a:t>
          </a:r>
          <a:endParaRPr lang="en-GB" sz="2000" b="1" dirty="0">
            <a:solidFill>
              <a:schemeClr val="bg1"/>
            </a:solidFill>
            <a:latin typeface="Microsoft YaHei" panose="020B0503020204020204" pitchFamily="34" charset="-122"/>
            <a:ea typeface="Microsoft YaHei" panose="020B0503020204020204" pitchFamily="34" charset="-122"/>
          </a:endParaRPr>
        </a:p>
      </dgm:t>
    </dgm:pt>
    <dgm:pt modelId="{33F127F3-D922-C144-A7F6-9DE9443EC448}" type="parTrans" cxnId="{D47A79E7-6CF1-984E-A3AB-1273344BFF7C}">
      <dgm:prSet/>
      <dgm:spPr/>
      <dgm:t>
        <a:bodyPr/>
        <a:lstStyle/>
        <a:p>
          <a:endParaRPr lang="en-GB"/>
        </a:p>
      </dgm:t>
    </dgm:pt>
    <dgm:pt modelId="{0067A76F-BD25-FE4E-9D38-BD891E1DDB47}" type="sibTrans" cxnId="{D47A79E7-6CF1-984E-A3AB-1273344BFF7C}">
      <dgm:prSet/>
      <dgm:spPr/>
      <dgm:t>
        <a:bodyPr/>
        <a:lstStyle/>
        <a:p>
          <a:endParaRPr lang="en-GB"/>
        </a:p>
      </dgm:t>
    </dgm:pt>
    <dgm:pt modelId="{21FA38ED-FA86-D947-BFF4-669B634EC482}">
      <dgm:prSet phldrT="[Text]" custT="1"/>
      <dgm:spPr/>
      <dgm:t>
        <a:bodyPr/>
        <a:lstStyle/>
        <a:p>
          <a:r>
            <a:rPr lang="zh-CN" altLang="en-US" sz="2400" b="1" dirty="0">
              <a:solidFill>
                <a:schemeClr val="tx1"/>
              </a:solidFill>
              <a:latin typeface="微软雅黑" pitchFamily="34" charset="-122"/>
              <a:ea typeface="微软雅黑" pitchFamily="34" charset="-122"/>
            </a:rPr>
            <a:t>运输层协议概述</a:t>
          </a:r>
          <a:endParaRPr lang="en-GB" sz="2400" dirty="0">
            <a:solidFill>
              <a:schemeClr val="tx1"/>
            </a:solidFill>
          </a:endParaRPr>
        </a:p>
      </dgm:t>
    </dgm:pt>
    <dgm:pt modelId="{4F9A8B1D-A892-7E44-8DDD-D1BC9E5779B1}" type="parTrans" cxnId="{E9619751-4D70-D643-95CE-6C057D5F8BBA}">
      <dgm:prSet/>
      <dgm:spPr/>
      <dgm:t>
        <a:bodyPr/>
        <a:lstStyle/>
        <a:p>
          <a:endParaRPr lang="en-GB"/>
        </a:p>
      </dgm:t>
    </dgm:pt>
    <dgm:pt modelId="{05E1F9C7-5025-374C-81C7-81AA50836E52}" type="sibTrans" cxnId="{E9619751-4D70-D643-95CE-6C057D5F8BBA}">
      <dgm:prSet/>
      <dgm:spPr/>
      <dgm:t>
        <a:bodyPr/>
        <a:lstStyle/>
        <a:p>
          <a:endParaRPr lang="en-GB"/>
        </a:p>
      </dgm:t>
    </dgm:pt>
    <dgm:pt modelId="{E8565E15-C3D5-EE46-8FCC-C781091EE02F}">
      <dgm:prSet phldrT="[Text]" custT="1"/>
      <dgm:spPr/>
      <dgm:t>
        <a:bodyPr/>
        <a:lstStyle/>
        <a:p>
          <a:r>
            <a:rPr lang="en-US" altLang="zh-TW" sz="2000" b="1" kern="1200" dirty="0">
              <a:solidFill>
                <a:srgbClr val="FFFFFF"/>
              </a:solidFill>
              <a:latin typeface="微软雅黑"/>
              <a:ea typeface="微软雅黑"/>
              <a:cs typeface="+mn-cs"/>
            </a:rPr>
            <a:t>5</a:t>
          </a:r>
          <a:r>
            <a:rPr lang="en-GB" sz="2000" b="1" kern="1200" dirty="0">
              <a:solidFill>
                <a:srgbClr val="FFFFFF"/>
              </a:solidFill>
              <a:latin typeface="微软雅黑"/>
              <a:ea typeface="微软雅黑"/>
              <a:cs typeface="+mn-cs"/>
            </a:rPr>
            <a:t>.2</a:t>
          </a:r>
        </a:p>
      </dgm:t>
    </dgm:pt>
    <dgm:pt modelId="{44078ABF-1E39-C94E-B3D2-8285EA4EC4E5}" type="parTrans" cxnId="{D95882EA-330E-3F40-9FBF-A8D121C09F84}">
      <dgm:prSet/>
      <dgm:spPr/>
      <dgm:t>
        <a:bodyPr/>
        <a:lstStyle/>
        <a:p>
          <a:endParaRPr lang="en-GB"/>
        </a:p>
      </dgm:t>
    </dgm:pt>
    <dgm:pt modelId="{9003D708-1AA1-DA43-87F0-1ADFE1E6D012}" type="sibTrans" cxnId="{D95882EA-330E-3F40-9FBF-A8D121C09F84}">
      <dgm:prSet/>
      <dgm:spPr/>
      <dgm:t>
        <a:bodyPr/>
        <a:lstStyle/>
        <a:p>
          <a:endParaRPr lang="en-GB"/>
        </a:p>
      </dgm:t>
    </dgm:pt>
    <dgm:pt modelId="{CD9DCA22-923A-4746-A00E-6BA7D26D5C89}">
      <dgm:prSet phldrT="[Text]" custT="1"/>
      <dgm:spPr/>
      <dgm:t>
        <a:bodyPr/>
        <a:lstStyle/>
        <a:p>
          <a:r>
            <a:rPr lang="zh-CN" altLang="en-US" sz="2400" b="1" dirty="0">
              <a:solidFill>
                <a:schemeClr val="tx1"/>
              </a:solidFill>
              <a:latin typeface="微软雅黑" pitchFamily="34" charset="-122"/>
              <a:ea typeface="微软雅黑" pitchFamily="34" charset="-122"/>
            </a:rPr>
            <a:t>用户数据报协议 </a:t>
          </a:r>
          <a:r>
            <a:rPr lang="en-US" altLang="zh-CN" sz="2400" b="1" dirty="0">
              <a:solidFill>
                <a:schemeClr val="tx1"/>
              </a:solidFill>
              <a:latin typeface="微软雅黑" pitchFamily="34" charset="-122"/>
              <a:ea typeface="微软雅黑" pitchFamily="34" charset="-122"/>
            </a:rPr>
            <a:t>UDP</a:t>
          </a:r>
          <a:endParaRPr lang="en-GB" sz="2400" dirty="0">
            <a:solidFill>
              <a:schemeClr val="tx1"/>
            </a:solidFill>
          </a:endParaRPr>
        </a:p>
      </dgm:t>
    </dgm:pt>
    <dgm:pt modelId="{EB5F6622-1F53-3B4F-A3F5-9CF0C8281CDF}" type="parTrans" cxnId="{9EE245CE-05BF-DE42-998E-BF290B0957DD}">
      <dgm:prSet/>
      <dgm:spPr/>
      <dgm:t>
        <a:bodyPr/>
        <a:lstStyle/>
        <a:p>
          <a:endParaRPr lang="en-GB"/>
        </a:p>
      </dgm:t>
    </dgm:pt>
    <dgm:pt modelId="{2EC4C7F9-AC53-F845-B2CB-DC7598367BC2}" type="sibTrans" cxnId="{9EE245CE-05BF-DE42-998E-BF290B0957DD}">
      <dgm:prSet/>
      <dgm:spPr/>
      <dgm:t>
        <a:bodyPr/>
        <a:lstStyle/>
        <a:p>
          <a:endParaRPr lang="en-GB"/>
        </a:p>
      </dgm:t>
    </dgm:pt>
    <dgm:pt modelId="{259715D8-5D4C-2746-912F-0407F9A1C4B4}">
      <dgm:prSet phldrT="[Text]" custT="1"/>
      <dgm:spPr/>
      <dgm:t>
        <a:bodyPr/>
        <a:lstStyle/>
        <a:p>
          <a:r>
            <a:rPr lang="en-US" altLang="zh-TW" sz="2000" b="1" kern="1200" dirty="0">
              <a:solidFill>
                <a:srgbClr val="FFFFFF"/>
              </a:solidFill>
              <a:latin typeface="微软雅黑"/>
              <a:ea typeface="微软雅黑"/>
              <a:cs typeface="+mn-cs"/>
            </a:rPr>
            <a:t>5</a:t>
          </a:r>
          <a:r>
            <a:rPr lang="en-GB" sz="2000" b="1" kern="1200" dirty="0">
              <a:solidFill>
                <a:srgbClr val="FFFFFF"/>
              </a:solidFill>
              <a:latin typeface="微软雅黑"/>
              <a:ea typeface="微软雅黑"/>
              <a:cs typeface="+mn-cs"/>
            </a:rPr>
            <a:t>.3</a:t>
          </a:r>
        </a:p>
      </dgm:t>
    </dgm:pt>
    <dgm:pt modelId="{1FDC9A86-B6C3-8447-A32B-4F5566ECF4EE}" type="parTrans" cxnId="{0B58BC23-2B4A-4C4A-89BD-1BC89C8794E0}">
      <dgm:prSet/>
      <dgm:spPr/>
      <dgm:t>
        <a:bodyPr/>
        <a:lstStyle/>
        <a:p>
          <a:endParaRPr lang="en-GB"/>
        </a:p>
      </dgm:t>
    </dgm:pt>
    <dgm:pt modelId="{71D96595-BB83-024B-B2F0-69624CDFCC88}" type="sibTrans" cxnId="{0B58BC23-2B4A-4C4A-89BD-1BC89C8794E0}">
      <dgm:prSet/>
      <dgm:spPr/>
      <dgm:t>
        <a:bodyPr/>
        <a:lstStyle/>
        <a:p>
          <a:endParaRPr lang="en-GB"/>
        </a:p>
      </dgm:t>
    </dgm:pt>
    <dgm:pt modelId="{53FB2C80-D52D-8B41-8FD4-881E6196F0B7}">
      <dgm:prSet phldrT="[Text]" custT="1"/>
      <dgm:spPr/>
      <dgm:t>
        <a:bodyPr/>
        <a:lstStyle/>
        <a:p>
          <a:r>
            <a:rPr lang="zh-CN" altLang="en-US" sz="2400" b="1" dirty="0">
              <a:solidFill>
                <a:schemeClr val="tx1"/>
              </a:solidFill>
              <a:latin typeface="微软雅黑" pitchFamily="34" charset="-122"/>
              <a:ea typeface="微软雅黑" pitchFamily="34" charset="-122"/>
            </a:rPr>
            <a:t>可靠传输的工作原理</a:t>
          </a:r>
          <a:endParaRPr lang="en-GB" sz="2400" dirty="0">
            <a:solidFill>
              <a:schemeClr val="tx1"/>
            </a:solidFill>
          </a:endParaRPr>
        </a:p>
      </dgm:t>
    </dgm:pt>
    <dgm:pt modelId="{388A1CA5-F1C7-A84D-B3BD-0F52038A983E}" type="parTrans" cxnId="{7AF417C5-62C3-734A-816C-545F86785AA0}">
      <dgm:prSet/>
      <dgm:spPr/>
      <dgm:t>
        <a:bodyPr/>
        <a:lstStyle/>
        <a:p>
          <a:endParaRPr lang="en-GB"/>
        </a:p>
      </dgm:t>
    </dgm:pt>
    <dgm:pt modelId="{213D6B1D-45BB-9A42-84C8-22A79D714186}" type="sibTrans" cxnId="{7AF417C5-62C3-734A-816C-545F86785AA0}">
      <dgm:prSet/>
      <dgm:spPr/>
      <dgm:t>
        <a:bodyPr/>
        <a:lstStyle/>
        <a:p>
          <a:endParaRPr lang="en-GB"/>
        </a:p>
      </dgm:t>
    </dgm:pt>
    <dgm:pt modelId="{1F1937CB-C2C2-BE46-9C4F-B6775ECC4C90}">
      <dgm:prSet phldrT="[Text]" custT="1"/>
      <dgm:spPr/>
      <dgm: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5.4</a:t>
          </a:r>
          <a:endParaRPr lang="en-GB" sz="2000" b="1" kern="1200" dirty="0">
            <a:solidFill>
              <a:srgbClr val="FFFFFF"/>
            </a:solidFill>
            <a:latin typeface="微软雅黑"/>
            <a:ea typeface="微软雅黑"/>
            <a:cs typeface="+mn-cs"/>
          </a:endParaRPr>
        </a:p>
      </dgm:t>
    </dgm:pt>
    <dgm:pt modelId="{C8F3E279-B84B-F546-A26F-EE1DD9FD67DF}" type="parTrans" cxnId="{BBC7D498-FF25-A64C-ADD1-4879067A92D7}">
      <dgm:prSet/>
      <dgm:spPr/>
      <dgm:t>
        <a:bodyPr/>
        <a:lstStyle/>
        <a:p>
          <a:endParaRPr lang="en-GB"/>
        </a:p>
      </dgm:t>
    </dgm:pt>
    <dgm:pt modelId="{99390CB7-6666-7D46-B21F-0AAD79E50C4C}" type="sibTrans" cxnId="{BBC7D498-FF25-A64C-ADD1-4879067A92D7}">
      <dgm:prSet/>
      <dgm:spPr/>
      <dgm:t>
        <a:bodyPr/>
        <a:lstStyle/>
        <a:p>
          <a:endParaRPr lang="en-GB"/>
        </a:p>
      </dgm:t>
    </dgm:pt>
    <dgm:pt modelId="{1206BB34-0E2A-AB44-917B-EEAE8CD1274C}">
      <dgm:prSet custT="1"/>
      <dgm:spPr/>
      <dgm:t>
        <a:bodyPr/>
        <a:lstStyle/>
        <a:p>
          <a:r>
            <a:rPr lang="zh-CN" altLang="en-US" sz="2400" b="1" dirty="0">
              <a:solidFill>
                <a:schemeClr val="tx1"/>
              </a:solidFill>
              <a:latin typeface="微软雅黑" pitchFamily="34" charset="-122"/>
              <a:ea typeface="微软雅黑" pitchFamily="34" charset="-122"/>
            </a:rPr>
            <a:t>传输控制协议 </a:t>
          </a:r>
          <a:r>
            <a:rPr lang="en-US" altLang="zh-CN" sz="2400" b="1" dirty="0">
              <a:solidFill>
                <a:schemeClr val="tx1"/>
              </a:solidFill>
              <a:latin typeface="微软雅黑" pitchFamily="34" charset="-122"/>
              <a:ea typeface="微软雅黑" pitchFamily="34" charset="-122"/>
            </a:rPr>
            <a:t>TCP </a:t>
          </a:r>
          <a:r>
            <a:rPr lang="zh-CN" altLang="en-US" sz="2400" b="1" dirty="0">
              <a:solidFill>
                <a:schemeClr val="tx1"/>
              </a:solidFill>
              <a:latin typeface="微软雅黑" pitchFamily="34" charset="-122"/>
              <a:ea typeface="微软雅黑" pitchFamily="34" charset="-122"/>
            </a:rPr>
            <a:t>概述</a:t>
          </a:r>
          <a:endParaRPr lang="en-GB" sz="2400" dirty="0">
            <a:solidFill>
              <a:schemeClr val="tx1"/>
            </a:solidFill>
          </a:endParaRPr>
        </a:p>
      </dgm:t>
    </dgm:pt>
    <dgm:pt modelId="{48BD4128-DC98-F44F-BA36-8BB077BC8BFB}" type="parTrans" cxnId="{2BEAE5DD-8F7C-6F41-A537-2349335BA193}">
      <dgm:prSet/>
      <dgm:spPr/>
      <dgm:t>
        <a:bodyPr/>
        <a:lstStyle/>
        <a:p>
          <a:endParaRPr lang="en-GB"/>
        </a:p>
      </dgm:t>
    </dgm:pt>
    <dgm:pt modelId="{771C0807-1B7C-E24D-ADA8-EB0811A0DD1A}" type="sibTrans" cxnId="{2BEAE5DD-8F7C-6F41-A537-2349335BA193}">
      <dgm:prSet/>
      <dgm:spPr/>
      <dgm:t>
        <a:bodyPr/>
        <a:lstStyle/>
        <a:p>
          <a:endParaRPr lang="en-GB"/>
        </a:p>
      </dgm:t>
    </dgm:pt>
    <dgm:pt modelId="{E681F800-8157-414E-AB68-06C14DD5F058}">
      <dgm:prSet custT="1"/>
      <dgm:spPr/>
      <dgm: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5</a:t>
          </a:r>
          <a:r>
            <a:rPr lang="en-GB" sz="2000" b="1" kern="1200" dirty="0">
              <a:solidFill>
                <a:srgbClr val="FFFFFF"/>
              </a:solidFill>
              <a:latin typeface="微软雅黑"/>
              <a:ea typeface="微软雅黑"/>
              <a:cs typeface="+mn-cs"/>
            </a:rPr>
            <a:t>.5</a:t>
          </a:r>
        </a:p>
      </dgm:t>
    </dgm:pt>
    <dgm:pt modelId="{61F99FF7-FBA9-3A41-ADE0-FE74BE49F118}" type="parTrans" cxnId="{6E55728A-C33A-B44C-B4B8-16848DE1CD2A}">
      <dgm:prSet/>
      <dgm:spPr/>
      <dgm:t>
        <a:bodyPr/>
        <a:lstStyle/>
        <a:p>
          <a:endParaRPr lang="en-GB"/>
        </a:p>
      </dgm:t>
    </dgm:pt>
    <dgm:pt modelId="{BD9D11B0-412F-3948-A3AF-602D5DE9D68C}" type="sibTrans" cxnId="{6E55728A-C33A-B44C-B4B8-16848DE1CD2A}">
      <dgm:prSet/>
      <dgm:spPr/>
      <dgm:t>
        <a:bodyPr/>
        <a:lstStyle/>
        <a:p>
          <a:endParaRPr lang="en-GB"/>
        </a:p>
      </dgm:t>
    </dgm:pt>
    <dgm:pt modelId="{B5C1A8D2-CB86-E24A-A03A-2CC675983614}">
      <dgm:prSet custT="1"/>
      <dgm:spPr/>
      <dgm:t>
        <a:bodyPr/>
        <a:lstStyle/>
        <a:p>
          <a:r>
            <a:rPr lang="en-US" altLang="zh-CN" sz="2400" b="1" dirty="0">
              <a:solidFill>
                <a:schemeClr val="tx1"/>
              </a:solidFill>
              <a:latin typeface="微软雅黑" pitchFamily="34" charset="-122"/>
              <a:ea typeface="微软雅黑" pitchFamily="34" charset="-122"/>
            </a:rPr>
            <a:t>TCP </a:t>
          </a:r>
          <a:r>
            <a:rPr lang="zh-CN" altLang="en-US" sz="2400" b="1" dirty="0">
              <a:solidFill>
                <a:schemeClr val="tx1"/>
              </a:solidFill>
              <a:latin typeface="微软雅黑" pitchFamily="34" charset="-122"/>
              <a:ea typeface="微软雅黑" pitchFamily="34" charset="-122"/>
            </a:rPr>
            <a:t>报文段的首部格式</a:t>
          </a:r>
          <a:endParaRPr lang="en-GB" sz="2400" dirty="0">
            <a:solidFill>
              <a:schemeClr val="tx1"/>
            </a:solidFill>
          </a:endParaRPr>
        </a:p>
      </dgm:t>
    </dgm:pt>
    <dgm:pt modelId="{643185E2-F572-4F44-B86A-E0268CA640F6}" type="parTrans" cxnId="{D5559AFC-CCFA-6E45-8E95-4B04FB1B6F35}">
      <dgm:prSet/>
      <dgm:spPr/>
      <dgm:t>
        <a:bodyPr/>
        <a:lstStyle/>
        <a:p>
          <a:endParaRPr lang="en-GB"/>
        </a:p>
      </dgm:t>
    </dgm:pt>
    <dgm:pt modelId="{EF584639-E6E4-794D-A993-1A2176E05F88}" type="sibTrans" cxnId="{D5559AFC-CCFA-6E45-8E95-4B04FB1B6F35}">
      <dgm:prSet/>
      <dgm:spPr/>
      <dgm:t>
        <a:bodyPr/>
        <a:lstStyle/>
        <a:p>
          <a:endParaRPr lang="en-GB"/>
        </a:p>
      </dgm:t>
    </dgm:pt>
    <dgm:pt modelId="{0CB6D852-3CB4-1240-AB28-D7A2C7D72576}" type="pres">
      <dgm:prSet presAssocID="{310BAE3B-6A8E-DC4C-85E9-6BABBC9384B5}" presName="linearFlow" presStyleCnt="0">
        <dgm:presLayoutVars>
          <dgm:dir/>
          <dgm:animLvl val="lvl"/>
          <dgm:resizeHandles val="exact"/>
        </dgm:presLayoutVars>
      </dgm:prSet>
      <dgm:spPr/>
    </dgm:pt>
    <dgm:pt modelId="{A9CE4BBF-0D07-1045-82BB-AD669DCC60B6}" type="pres">
      <dgm:prSet presAssocID="{87F47A1B-4FA1-224F-8F34-F16C27E0A1D8}" presName="composite" presStyleCnt="0"/>
      <dgm:spPr/>
    </dgm:pt>
    <dgm:pt modelId="{35B10181-34E0-3B40-8026-E407E9B34D30}" type="pres">
      <dgm:prSet presAssocID="{87F47A1B-4FA1-224F-8F34-F16C27E0A1D8}" presName="parentText" presStyleLbl="alignNode1" presStyleIdx="0" presStyleCnt="5">
        <dgm:presLayoutVars>
          <dgm:chMax val="1"/>
          <dgm:bulletEnabled val="1"/>
        </dgm:presLayoutVars>
      </dgm:prSet>
      <dgm:spPr/>
    </dgm:pt>
    <dgm:pt modelId="{102D0407-B4D7-FC47-BBCB-723862FF830C}" type="pres">
      <dgm:prSet presAssocID="{87F47A1B-4FA1-224F-8F34-F16C27E0A1D8}" presName="descendantText" presStyleLbl="alignAcc1" presStyleIdx="0" presStyleCnt="5">
        <dgm:presLayoutVars>
          <dgm:bulletEnabled val="1"/>
        </dgm:presLayoutVars>
      </dgm:prSet>
      <dgm:spPr/>
    </dgm:pt>
    <dgm:pt modelId="{D2820172-B566-AC41-B44B-D528A7FCAD72}" type="pres">
      <dgm:prSet presAssocID="{0067A76F-BD25-FE4E-9D38-BD891E1DDB47}" presName="sp" presStyleCnt="0"/>
      <dgm:spPr/>
    </dgm:pt>
    <dgm:pt modelId="{4145F995-A07C-BD42-BE0B-BE2703A8A55E}" type="pres">
      <dgm:prSet presAssocID="{E8565E15-C3D5-EE46-8FCC-C781091EE02F}" presName="composite" presStyleCnt="0"/>
      <dgm:spPr/>
    </dgm:pt>
    <dgm:pt modelId="{9BFE4879-7C2B-6B4A-9740-0988B1138F45}" type="pres">
      <dgm:prSet presAssocID="{E8565E15-C3D5-EE46-8FCC-C781091EE02F}" presName="parentText" presStyleLbl="alignNode1" presStyleIdx="1" presStyleCnt="5">
        <dgm:presLayoutVars>
          <dgm:chMax val="1"/>
          <dgm:bulletEnabled val="1"/>
        </dgm:presLayoutVars>
      </dgm:prSet>
      <dgm:spPr/>
    </dgm:pt>
    <dgm:pt modelId="{31A1AEE4-D5E1-AD4A-9BA5-E0C13543A7E8}" type="pres">
      <dgm:prSet presAssocID="{E8565E15-C3D5-EE46-8FCC-C781091EE02F}" presName="descendantText" presStyleLbl="alignAcc1" presStyleIdx="1" presStyleCnt="5">
        <dgm:presLayoutVars>
          <dgm:bulletEnabled val="1"/>
        </dgm:presLayoutVars>
      </dgm:prSet>
      <dgm:spPr/>
    </dgm:pt>
    <dgm:pt modelId="{DF8717FC-887D-5247-AB36-BB2766AECB97}" type="pres">
      <dgm:prSet presAssocID="{9003D708-1AA1-DA43-87F0-1ADFE1E6D012}" presName="sp" presStyleCnt="0"/>
      <dgm:spPr/>
    </dgm:pt>
    <dgm:pt modelId="{3828ACF2-2187-9B40-B00C-6DC5946D129A}" type="pres">
      <dgm:prSet presAssocID="{259715D8-5D4C-2746-912F-0407F9A1C4B4}" presName="composite" presStyleCnt="0"/>
      <dgm:spPr/>
    </dgm:pt>
    <dgm:pt modelId="{091C1459-BC20-3C44-A160-B696AEB9CBDA}" type="pres">
      <dgm:prSet presAssocID="{259715D8-5D4C-2746-912F-0407F9A1C4B4}" presName="parentText" presStyleLbl="alignNode1" presStyleIdx="2" presStyleCnt="5">
        <dgm:presLayoutVars>
          <dgm:chMax val="1"/>
          <dgm:bulletEnabled val="1"/>
        </dgm:presLayoutVars>
      </dgm:prSet>
      <dgm:spPr/>
    </dgm:pt>
    <dgm:pt modelId="{F07B9D03-4C88-AE43-AB60-C59B285D9654}" type="pres">
      <dgm:prSet presAssocID="{259715D8-5D4C-2746-912F-0407F9A1C4B4}" presName="descendantText" presStyleLbl="alignAcc1" presStyleIdx="2" presStyleCnt="5">
        <dgm:presLayoutVars>
          <dgm:bulletEnabled val="1"/>
        </dgm:presLayoutVars>
      </dgm:prSet>
      <dgm:spPr/>
    </dgm:pt>
    <dgm:pt modelId="{A9800A9A-7021-A746-B0E4-4553C52D8C60}" type="pres">
      <dgm:prSet presAssocID="{71D96595-BB83-024B-B2F0-69624CDFCC88}" presName="sp" presStyleCnt="0"/>
      <dgm:spPr/>
    </dgm:pt>
    <dgm:pt modelId="{E2BAA973-DA7F-4F48-AE63-DF8E65BB64A9}" type="pres">
      <dgm:prSet presAssocID="{1F1937CB-C2C2-BE46-9C4F-B6775ECC4C90}" presName="composite" presStyleCnt="0"/>
      <dgm:spPr/>
    </dgm:pt>
    <dgm:pt modelId="{4AAECC15-1207-1343-9B9E-F83AB2617867}" type="pres">
      <dgm:prSet presAssocID="{1F1937CB-C2C2-BE46-9C4F-B6775ECC4C90}" presName="parentText" presStyleLbl="alignNode1" presStyleIdx="3" presStyleCnt="5">
        <dgm:presLayoutVars>
          <dgm:chMax val="1"/>
          <dgm:bulletEnabled val="1"/>
        </dgm:presLayoutVars>
      </dgm:prSet>
      <dgm:spPr/>
    </dgm:pt>
    <dgm:pt modelId="{4DB355DB-03B6-BA49-824A-8D7B699E41FF}" type="pres">
      <dgm:prSet presAssocID="{1F1937CB-C2C2-BE46-9C4F-B6775ECC4C90}" presName="descendantText" presStyleLbl="alignAcc1" presStyleIdx="3" presStyleCnt="5">
        <dgm:presLayoutVars>
          <dgm:bulletEnabled val="1"/>
        </dgm:presLayoutVars>
      </dgm:prSet>
      <dgm:spPr/>
    </dgm:pt>
    <dgm:pt modelId="{9027275E-0E6E-074B-A4C2-C5970C7FB036}" type="pres">
      <dgm:prSet presAssocID="{99390CB7-6666-7D46-B21F-0AAD79E50C4C}" presName="sp" presStyleCnt="0"/>
      <dgm:spPr/>
    </dgm:pt>
    <dgm:pt modelId="{4E136FD8-9787-2946-A4DB-0F145DDA6186}" type="pres">
      <dgm:prSet presAssocID="{E681F800-8157-414E-AB68-06C14DD5F058}" presName="composite" presStyleCnt="0"/>
      <dgm:spPr/>
    </dgm:pt>
    <dgm:pt modelId="{50F2E0C1-DB99-3B46-896C-C0620F40420B}" type="pres">
      <dgm:prSet presAssocID="{E681F800-8157-414E-AB68-06C14DD5F058}" presName="parentText" presStyleLbl="alignNode1" presStyleIdx="4" presStyleCnt="5">
        <dgm:presLayoutVars>
          <dgm:chMax val="1"/>
          <dgm:bulletEnabled val="1"/>
        </dgm:presLayoutVars>
      </dgm:prSet>
      <dgm:spPr/>
    </dgm:pt>
    <dgm:pt modelId="{96CDC148-F3ED-0F41-B7C8-3F26A2A3B44B}" type="pres">
      <dgm:prSet presAssocID="{E681F800-8157-414E-AB68-06C14DD5F058}" presName="descendantText" presStyleLbl="alignAcc1" presStyleIdx="4" presStyleCnt="5">
        <dgm:presLayoutVars>
          <dgm:bulletEnabled val="1"/>
        </dgm:presLayoutVars>
      </dgm:prSet>
      <dgm:spPr/>
    </dgm:pt>
  </dgm:ptLst>
  <dgm:cxnLst>
    <dgm:cxn modelId="{55107D06-AD0E-A04D-ACC1-D425E9D4FC31}" type="presOf" srcId="{21FA38ED-FA86-D947-BFF4-669B634EC482}" destId="{102D0407-B4D7-FC47-BBCB-723862FF830C}" srcOrd="0" destOrd="0" presId="urn:microsoft.com/office/officeart/2005/8/layout/chevron2"/>
    <dgm:cxn modelId="{83B8C119-BC86-F046-B11C-2BF0BEAFF849}" type="presOf" srcId="{1F1937CB-C2C2-BE46-9C4F-B6775ECC4C90}" destId="{4AAECC15-1207-1343-9B9E-F83AB2617867}" srcOrd="0" destOrd="0" presId="urn:microsoft.com/office/officeart/2005/8/layout/chevron2"/>
    <dgm:cxn modelId="{DED0F21F-39DD-5140-80DC-D365D4EB61F6}" type="presOf" srcId="{53FB2C80-D52D-8B41-8FD4-881E6196F0B7}" destId="{4DB355DB-03B6-BA49-824A-8D7B699E41FF}" srcOrd="0" destOrd="0" presId="urn:microsoft.com/office/officeart/2005/8/layout/chevron2"/>
    <dgm:cxn modelId="{0B58BC23-2B4A-4C4A-89BD-1BC89C8794E0}" srcId="{310BAE3B-6A8E-DC4C-85E9-6BABBC9384B5}" destId="{259715D8-5D4C-2746-912F-0407F9A1C4B4}" srcOrd="2" destOrd="0" parTransId="{1FDC9A86-B6C3-8447-A32B-4F5566ECF4EE}" sibTransId="{71D96595-BB83-024B-B2F0-69624CDFCC88}"/>
    <dgm:cxn modelId="{E9619751-4D70-D643-95CE-6C057D5F8BBA}" srcId="{87F47A1B-4FA1-224F-8F34-F16C27E0A1D8}" destId="{21FA38ED-FA86-D947-BFF4-669B634EC482}" srcOrd="0" destOrd="0" parTransId="{4F9A8B1D-A892-7E44-8DDD-D1BC9E5779B1}" sibTransId="{05E1F9C7-5025-374C-81C7-81AA50836E52}"/>
    <dgm:cxn modelId="{3A1DAA53-9685-694E-9370-23293AE0C6D4}" type="presOf" srcId="{87F47A1B-4FA1-224F-8F34-F16C27E0A1D8}" destId="{35B10181-34E0-3B40-8026-E407E9B34D30}" srcOrd="0" destOrd="0" presId="urn:microsoft.com/office/officeart/2005/8/layout/chevron2"/>
    <dgm:cxn modelId="{E33DDD59-58B7-6440-BCF0-8295F4C4A741}" type="presOf" srcId="{310BAE3B-6A8E-DC4C-85E9-6BABBC9384B5}" destId="{0CB6D852-3CB4-1240-AB28-D7A2C7D72576}" srcOrd="0" destOrd="0" presId="urn:microsoft.com/office/officeart/2005/8/layout/chevron2"/>
    <dgm:cxn modelId="{6E55728A-C33A-B44C-B4B8-16848DE1CD2A}" srcId="{310BAE3B-6A8E-DC4C-85E9-6BABBC9384B5}" destId="{E681F800-8157-414E-AB68-06C14DD5F058}" srcOrd="4" destOrd="0" parTransId="{61F99FF7-FBA9-3A41-ADE0-FE74BE49F118}" sibTransId="{BD9D11B0-412F-3948-A3AF-602D5DE9D68C}"/>
    <dgm:cxn modelId="{BBC7D498-FF25-A64C-ADD1-4879067A92D7}" srcId="{310BAE3B-6A8E-DC4C-85E9-6BABBC9384B5}" destId="{1F1937CB-C2C2-BE46-9C4F-B6775ECC4C90}" srcOrd="3" destOrd="0" parTransId="{C8F3E279-B84B-F546-A26F-EE1DD9FD67DF}" sibTransId="{99390CB7-6666-7D46-B21F-0AAD79E50C4C}"/>
    <dgm:cxn modelId="{112E839C-5B8D-A340-AD3A-02D91FCD3D9A}" type="presOf" srcId="{1206BB34-0E2A-AB44-917B-EEAE8CD1274C}" destId="{F07B9D03-4C88-AE43-AB60-C59B285D9654}" srcOrd="0" destOrd="0" presId="urn:microsoft.com/office/officeart/2005/8/layout/chevron2"/>
    <dgm:cxn modelId="{AC96A3AA-2FF1-7245-BAB7-7975DA5721FC}" type="presOf" srcId="{259715D8-5D4C-2746-912F-0407F9A1C4B4}" destId="{091C1459-BC20-3C44-A160-B696AEB9CBDA}" srcOrd="0" destOrd="0" presId="urn:microsoft.com/office/officeart/2005/8/layout/chevron2"/>
    <dgm:cxn modelId="{B31BBAAF-78BC-B94D-85AC-A2A454E3B63C}" type="presOf" srcId="{E681F800-8157-414E-AB68-06C14DD5F058}" destId="{50F2E0C1-DB99-3B46-896C-C0620F40420B}" srcOrd="0" destOrd="0" presId="urn:microsoft.com/office/officeart/2005/8/layout/chevron2"/>
    <dgm:cxn modelId="{D1C9DBC4-41D6-2748-9B44-B6492B075771}" type="presOf" srcId="{B5C1A8D2-CB86-E24A-A03A-2CC675983614}" destId="{96CDC148-F3ED-0F41-B7C8-3F26A2A3B44B}" srcOrd="0" destOrd="0" presId="urn:microsoft.com/office/officeart/2005/8/layout/chevron2"/>
    <dgm:cxn modelId="{7AF417C5-62C3-734A-816C-545F86785AA0}" srcId="{1F1937CB-C2C2-BE46-9C4F-B6775ECC4C90}" destId="{53FB2C80-D52D-8B41-8FD4-881E6196F0B7}" srcOrd="0" destOrd="0" parTransId="{388A1CA5-F1C7-A84D-B3BD-0F52038A983E}" sibTransId="{213D6B1D-45BB-9A42-84C8-22A79D714186}"/>
    <dgm:cxn modelId="{9EE245CE-05BF-DE42-998E-BF290B0957DD}" srcId="{E8565E15-C3D5-EE46-8FCC-C781091EE02F}" destId="{CD9DCA22-923A-4746-A00E-6BA7D26D5C89}" srcOrd="0" destOrd="0" parTransId="{EB5F6622-1F53-3B4F-A3F5-9CF0C8281CDF}" sibTransId="{2EC4C7F9-AC53-F845-B2CB-DC7598367BC2}"/>
    <dgm:cxn modelId="{2C50CAD2-14F2-D447-B98E-0941BE34CDA0}" type="presOf" srcId="{E8565E15-C3D5-EE46-8FCC-C781091EE02F}" destId="{9BFE4879-7C2B-6B4A-9740-0988B1138F45}" srcOrd="0" destOrd="0" presId="urn:microsoft.com/office/officeart/2005/8/layout/chevron2"/>
    <dgm:cxn modelId="{2BEAE5DD-8F7C-6F41-A537-2349335BA193}" srcId="{259715D8-5D4C-2746-912F-0407F9A1C4B4}" destId="{1206BB34-0E2A-AB44-917B-EEAE8CD1274C}" srcOrd="0" destOrd="0" parTransId="{48BD4128-DC98-F44F-BA36-8BB077BC8BFB}" sibTransId="{771C0807-1B7C-E24D-ADA8-EB0811A0DD1A}"/>
    <dgm:cxn modelId="{E27773E6-0B08-964E-9267-62DBB93C7C42}" type="presOf" srcId="{CD9DCA22-923A-4746-A00E-6BA7D26D5C89}" destId="{31A1AEE4-D5E1-AD4A-9BA5-E0C13543A7E8}" srcOrd="0" destOrd="0" presId="urn:microsoft.com/office/officeart/2005/8/layout/chevron2"/>
    <dgm:cxn modelId="{D47A79E7-6CF1-984E-A3AB-1273344BFF7C}" srcId="{310BAE3B-6A8E-DC4C-85E9-6BABBC9384B5}" destId="{87F47A1B-4FA1-224F-8F34-F16C27E0A1D8}" srcOrd="0" destOrd="0" parTransId="{33F127F3-D922-C144-A7F6-9DE9443EC448}" sibTransId="{0067A76F-BD25-FE4E-9D38-BD891E1DDB47}"/>
    <dgm:cxn modelId="{D95882EA-330E-3F40-9FBF-A8D121C09F84}" srcId="{310BAE3B-6A8E-DC4C-85E9-6BABBC9384B5}" destId="{E8565E15-C3D5-EE46-8FCC-C781091EE02F}" srcOrd="1" destOrd="0" parTransId="{44078ABF-1E39-C94E-B3D2-8285EA4EC4E5}" sibTransId="{9003D708-1AA1-DA43-87F0-1ADFE1E6D012}"/>
    <dgm:cxn modelId="{D5559AFC-CCFA-6E45-8E95-4B04FB1B6F35}" srcId="{E681F800-8157-414E-AB68-06C14DD5F058}" destId="{B5C1A8D2-CB86-E24A-A03A-2CC675983614}" srcOrd="0" destOrd="0" parTransId="{643185E2-F572-4F44-B86A-E0268CA640F6}" sibTransId="{EF584639-E6E4-794D-A993-1A2176E05F88}"/>
    <dgm:cxn modelId="{2630ACE4-EC7D-6A40-989A-3002EB60833B}" type="presParOf" srcId="{0CB6D852-3CB4-1240-AB28-D7A2C7D72576}" destId="{A9CE4BBF-0D07-1045-82BB-AD669DCC60B6}" srcOrd="0" destOrd="0" presId="urn:microsoft.com/office/officeart/2005/8/layout/chevron2"/>
    <dgm:cxn modelId="{81C40037-8BB4-D344-8576-224AFFA3D6B7}" type="presParOf" srcId="{A9CE4BBF-0D07-1045-82BB-AD669DCC60B6}" destId="{35B10181-34E0-3B40-8026-E407E9B34D30}" srcOrd="0" destOrd="0" presId="urn:microsoft.com/office/officeart/2005/8/layout/chevron2"/>
    <dgm:cxn modelId="{32D0A95D-7995-FF4F-83D6-054B06FE3183}" type="presParOf" srcId="{A9CE4BBF-0D07-1045-82BB-AD669DCC60B6}" destId="{102D0407-B4D7-FC47-BBCB-723862FF830C}" srcOrd="1" destOrd="0" presId="urn:microsoft.com/office/officeart/2005/8/layout/chevron2"/>
    <dgm:cxn modelId="{697B9896-3E21-914F-8EFD-3E21B0542C79}" type="presParOf" srcId="{0CB6D852-3CB4-1240-AB28-D7A2C7D72576}" destId="{D2820172-B566-AC41-B44B-D528A7FCAD72}" srcOrd="1" destOrd="0" presId="urn:microsoft.com/office/officeart/2005/8/layout/chevron2"/>
    <dgm:cxn modelId="{05B7A773-205A-7C40-89E0-2A965019D183}" type="presParOf" srcId="{0CB6D852-3CB4-1240-AB28-D7A2C7D72576}" destId="{4145F995-A07C-BD42-BE0B-BE2703A8A55E}" srcOrd="2" destOrd="0" presId="urn:microsoft.com/office/officeart/2005/8/layout/chevron2"/>
    <dgm:cxn modelId="{3C7CD869-165E-5442-A5F3-7E7596475E1C}" type="presParOf" srcId="{4145F995-A07C-BD42-BE0B-BE2703A8A55E}" destId="{9BFE4879-7C2B-6B4A-9740-0988B1138F45}" srcOrd="0" destOrd="0" presId="urn:microsoft.com/office/officeart/2005/8/layout/chevron2"/>
    <dgm:cxn modelId="{03C42F66-4977-DD48-994D-DA700EBB2BB8}" type="presParOf" srcId="{4145F995-A07C-BD42-BE0B-BE2703A8A55E}" destId="{31A1AEE4-D5E1-AD4A-9BA5-E0C13543A7E8}" srcOrd="1" destOrd="0" presId="urn:microsoft.com/office/officeart/2005/8/layout/chevron2"/>
    <dgm:cxn modelId="{B4D2DC42-077A-A84B-875F-2541C8D76A97}" type="presParOf" srcId="{0CB6D852-3CB4-1240-AB28-D7A2C7D72576}" destId="{DF8717FC-887D-5247-AB36-BB2766AECB97}" srcOrd="3" destOrd="0" presId="urn:microsoft.com/office/officeart/2005/8/layout/chevron2"/>
    <dgm:cxn modelId="{A3599A5E-01C1-BD44-A10F-D9B9FFB46E47}" type="presParOf" srcId="{0CB6D852-3CB4-1240-AB28-D7A2C7D72576}" destId="{3828ACF2-2187-9B40-B00C-6DC5946D129A}" srcOrd="4" destOrd="0" presId="urn:microsoft.com/office/officeart/2005/8/layout/chevron2"/>
    <dgm:cxn modelId="{85FB549D-B8AF-B14D-8453-F2C750CA0D47}" type="presParOf" srcId="{3828ACF2-2187-9B40-B00C-6DC5946D129A}" destId="{091C1459-BC20-3C44-A160-B696AEB9CBDA}" srcOrd="0" destOrd="0" presId="urn:microsoft.com/office/officeart/2005/8/layout/chevron2"/>
    <dgm:cxn modelId="{185983AB-52FE-004C-9AD4-6A7B23BAEA5E}" type="presParOf" srcId="{3828ACF2-2187-9B40-B00C-6DC5946D129A}" destId="{F07B9D03-4C88-AE43-AB60-C59B285D9654}" srcOrd="1" destOrd="0" presId="urn:microsoft.com/office/officeart/2005/8/layout/chevron2"/>
    <dgm:cxn modelId="{B0B0D8E8-4151-1649-9C29-059C64E02318}" type="presParOf" srcId="{0CB6D852-3CB4-1240-AB28-D7A2C7D72576}" destId="{A9800A9A-7021-A746-B0E4-4553C52D8C60}" srcOrd="5" destOrd="0" presId="urn:microsoft.com/office/officeart/2005/8/layout/chevron2"/>
    <dgm:cxn modelId="{3110DFB5-48FD-9E4D-B274-962B63BB4890}" type="presParOf" srcId="{0CB6D852-3CB4-1240-AB28-D7A2C7D72576}" destId="{E2BAA973-DA7F-4F48-AE63-DF8E65BB64A9}" srcOrd="6" destOrd="0" presId="urn:microsoft.com/office/officeart/2005/8/layout/chevron2"/>
    <dgm:cxn modelId="{C2B4FF67-3482-7E41-8E7B-28408CB13B2B}" type="presParOf" srcId="{E2BAA973-DA7F-4F48-AE63-DF8E65BB64A9}" destId="{4AAECC15-1207-1343-9B9E-F83AB2617867}" srcOrd="0" destOrd="0" presId="urn:microsoft.com/office/officeart/2005/8/layout/chevron2"/>
    <dgm:cxn modelId="{5CB85F3A-6847-9A4E-B89F-82A8932C0FEA}" type="presParOf" srcId="{E2BAA973-DA7F-4F48-AE63-DF8E65BB64A9}" destId="{4DB355DB-03B6-BA49-824A-8D7B699E41FF}" srcOrd="1" destOrd="0" presId="urn:microsoft.com/office/officeart/2005/8/layout/chevron2"/>
    <dgm:cxn modelId="{8216A9B2-9675-2A47-BD91-5ACDEBD56814}" type="presParOf" srcId="{0CB6D852-3CB4-1240-AB28-D7A2C7D72576}" destId="{9027275E-0E6E-074B-A4C2-C5970C7FB036}" srcOrd="7" destOrd="0" presId="urn:microsoft.com/office/officeart/2005/8/layout/chevron2"/>
    <dgm:cxn modelId="{BC87B658-BA2F-6C4F-A995-7CC23CE82CA4}" type="presParOf" srcId="{0CB6D852-3CB4-1240-AB28-D7A2C7D72576}" destId="{4E136FD8-9787-2946-A4DB-0F145DDA6186}" srcOrd="8" destOrd="0" presId="urn:microsoft.com/office/officeart/2005/8/layout/chevron2"/>
    <dgm:cxn modelId="{D257D8E0-C8C3-C44D-93DC-FFCDBE34D82C}" type="presParOf" srcId="{4E136FD8-9787-2946-A4DB-0F145DDA6186}" destId="{50F2E0C1-DB99-3B46-896C-C0620F40420B}" srcOrd="0" destOrd="0" presId="urn:microsoft.com/office/officeart/2005/8/layout/chevron2"/>
    <dgm:cxn modelId="{85813D7D-B44F-734D-8EFE-A9C864E2C4B0}" type="presParOf" srcId="{4E136FD8-9787-2946-A4DB-0F145DDA6186}" destId="{96CDC148-F3ED-0F41-B7C8-3F26A2A3B44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10181-34E0-3B40-8026-E407E9B34D30}">
      <dsp:nvSpPr>
        <dsp:cNvPr id="0" name=""/>
        <dsp:cNvSpPr/>
      </dsp:nvSpPr>
      <dsp:spPr>
        <a:xfrm rot="5400000">
          <a:off x="-137248" y="140830"/>
          <a:ext cx="914992" cy="640494"/>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solidFill>
                <a:schemeClr val="bg1"/>
              </a:solidFill>
              <a:latin typeface="Microsoft YaHei" panose="020B0503020204020204" pitchFamily="34" charset="-122"/>
              <a:ea typeface="Microsoft YaHei" panose="020B0503020204020204" pitchFamily="34" charset="-122"/>
            </a:rPr>
            <a:t>5.1</a:t>
          </a:r>
          <a:endParaRPr lang="en-GB" sz="2000" b="1" kern="1200" dirty="0">
            <a:solidFill>
              <a:schemeClr val="bg1"/>
            </a:solidFill>
            <a:latin typeface="Microsoft YaHei" panose="020B0503020204020204" pitchFamily="34" charset="-122"/>
            <a:ea typeface="Microsoft YaHei" panose="020B0503020204020204" pitchFamily="34" charset="-122"/>
          </a:endParaRPr>
        </a:p>
      </dsp:txBody>
      <dsp:txXfrm rot="-5400000">
        <a:off x="1" y="323828"/>
        <a:ext cx="640494" cy="274498"/>
      </dsp:txXfrm>
    </dsp:sp>
    <dsp:sp modelId="{102D0407-B4D7-FC47-BBCB-723862FF830C}">
      <dsp:nvSpPr>
        <dsp:cNvPr id="0" name=""/>
        <dsp:cNvSpPr/>
      </dsp:nvSpPr>
      <dsp:spPr>
        <a:xfrm rot="5400000">
          <a:off x="3232004" y="-2587928"/>
          <a:ext cx="595057" cy="5778077"/>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solidFill>
                <a:schemeClr val="tx1"/>
              </a:solidFill>
              <a:latin typeface="微软雅黑" pitchFamily="34" charset="-122"/>
              <a:ea typeface="微软雅黑" pitchFamily="34" charset="-122"/>
            </a:rPr>
            <a:t>运输层协议概述</a:t>
          </a:r>
          <a:endParaRPr lang="en-GB" sz="2400" kern="1200" dirty="0">
            <a:solidFill>
              <a:schemeClr val="tx1"/>
            </a:solidFill>
          </a:endParaRPr>
        </a:p>
      </dsp:txBody>
      <dsp:txXfrm rot="-5400000">
        <a:off x="640494" y="32630"/>
        <a:ext cx="5749029" cy="536961"/>
      </dsp:txXfrm>
    </dsp:sp>
    <dsp:sp modelId="{9BFE4879-7C2B-6B4A-9740-0988B1138F45}">
      <dsp:nvSpPr>
        <dsp:cNvPr id="0" name=""/>
        <dsp:cNvSpPr/>
      </dsp:nvSpPr>
      <dsp:spPr>
        <a:xfrm rot="5400000">
          <a:off x="-137248" y="936405"/>
          <a:ext cx="914992" cy="640494"/>
        </a:xfrm>
        <a:prstGeom prst="chevron">
          <a:avLst/>
        </a:prstGeom>
        <a:solidFill>
          <a:schemeClr val="accent5">
            <a:hueOff val="-3245016"/>
            <a:satOff val="1732"/>
            <a:lumOff val="-7549"/>
            <a:alphaOff val="0"/>
          </a:schemeClr>
        </a:solidFill>
        <a:ln w="25400" cap="flat" cmpd="sng" algn="ctr">
          <a:solidFill>
            <a:schemeClr val="accent5">
              <a:hueOff val="-3245016"/>
              <a:satOff val="1732"/>
              <a:lumOff val="-7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5</a:t>
          </a:r>
          <a:r>
            <a:rPr lang="en-GB" sz="2000" b="1" kern="1200" dirty="0">
              <a:solidFill>
                <a:srgbClr val="FFFFFF"/>
              </a:solidFill>
              <a:latin typeface="微软雅黑"/>
              <a:ea typeface="微软雅黑"/>
              <a:cs typeface="+mn-cs"/>
            </a:rPr>
            <a:t>.2</a:t>
          </a:r>
        </a:p>
      </dsp:txBody>
      <dsp:txXfrm rot="-5400000">
        <a:off x="1" y="1119403"/>
        <a:ext cx="640494" cy="274498"/>
      </dsp:txXfrm>
    </dsp:sp>
    <dsp:sp modelId="{31A1AEE4-D5E1-AD4A-9BA5-E0C13543A7E8}">
      <dsp:nvSpPr>
        <dsp:cNvPr id="0" name=""/>
        <dsp:cNvSpPr/>
      </dsp:nvSpPr>
      <dsp:spPr>
        <a:xfrm rot="5400000">
          <a:off x="3232160" y="-1792509"/>
          <a:ext cx="594745" cy="5778077"/>
        </a:xfrm>
        <a:prstGeom prst="round2SameRect">
          <a:avLst/>
        </a:prstGeom>
        <a:solidFill>
          <a:schemeClr val="lt1">
            <a:alpha val="90000"/>
            <a:hueOff val="0"/>
            <a:satOff val="0"/>
            <a:lumOff val="0"/>
            <a:alphaOff val="0"/>
          </a:schemeClr>
        </a:solidFill>
        <a:ln w="25400" cap="flat" cmpd="sng" algn="ctr">
          <a:solidFill>
            <a:schemeClr val="accent5">
              <a:hueOff val="-3245016"/>
              <a:satOff val="1732"/>
              <a:lumOff val="-7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solidFill>
                <a:schemeClr val="tx1"/>
              </a:solidFill>
              <a:latin typeface="微软雅黑" pitchFamily="34" charset="-122"/>
              <a:ea typeface="微软雅黑" pitchFamily="34" charset="-122"/>
            </a:rPr>
            <a:t>用户数据报协议 </a:t>
          </a:r>
          <a:r>
            <a:rPr lang="en-US" altLang="zh-CN" sz="2400" b="1" kern="1200" dirty="0">
              <a:solidFill>
                <a:schemeClr val="tx1"/>
              </a:solidFill>
              <a:latin typeface="微软雅黑" pitchFamily="34" charset="-122"/>
              <a:ea typeface="微软雅黑" pitchFamily="34" charset="-122"/>
            </a:rPr>
            <a:t>UDP</a:t>
          </a:r>
          <a:endParaRPr lang="en-GB" sz="2400" kern="1200" dirty="0">
            <a:solidFill>
              <a:schemeClr val="tx1"/>
            </a:solidFill>
          </a:endParaRPr>
        </a:p>
      </dsp:txBody>
      <dsp:txXfrm rot="-5400000">
        <a:off x="640495" y="828189"/>
        <a:ext cx="5749044" cy="536679"/>
      </dsp:txXfrm>
    </dsp:sp>
    <dsp:sp modelId="{091C1459-BC20-3C44-A160-B696AEB9CBDA}">
      <dsp:nvSpPr>
        <dsp:cNvPr id="0" name=""/>
        <dsp:cNvSpPr/>
      </dsp:nvSpPr>
      <dsp:spPr>
        <a:xfrm rot="5400000">
          <a:off x="-137248" y="1731980"/>
          <a:ext cx="914992" cy="640494"/>
        </a:xfrm>
        <a:prstGeom prst="chevron">
          <a:avLst/>
        </a:prstGeom>
        <a:solidFill>
          <a:schemeClr val="accent5">
            <a:hueOff val="-6490031"/>
            <a:satOff val="3463"/>
            <a:lumOff val="-15098"/>
            <a:alphaOff val="0"/>
          </a:schemeClr>
        </a:solidFill>
        <a:ln w="25400" cap="flat" cmpd="sng" algn="ctr">
          <a:solidFill>
            <a:schemeClr val="accent5">
              <a:hueOff val="-6490031"/>
              <a:satOff val="3463"/>
              <a:lumOff val="-15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5</a:t>
          </a:r>
          <a:r>
            <a:rPr lang="en-GB" sz="2000" b="1" kern="1200" dirty="0">
              <a:solidFill>
                <a:srgbClr val="FFFFFF"/>
              </a:solidFill>
              <a:latin typeface="微软雅黑"/>
              <a:ea typeface="微软雅黑"/>
              <a:cs typeface="+mn-cs"/>
            </a:rPr>
            <a:t>.3</a:t>
          </a:r>
        </a:p>
      </dsp:txBody>
      <dsp:txXfrm rot="-5400000">
        <a:off x="1" y="1914978"/>
        <a:ext cx="640494" cy="274498"/>
      </dsp:txXfrm>
    </dsp:sp>
    <dsp:sp modelId="{F07B9D03-4C88-AE43-AB60-C59B285D9654}">
      <dsp:nvSpPr>
        <dsp:cNvPr id="0" name=""/>
        <dsp:cNvSpPr/>
      </dsp:nvSpPr>
      <dsp:spPr>
        <a:xfrm rot="5400000">
          <a:off x="3232160" y="-996934"/>
          <a:ext cx="594745" cy="5778077"/>
        </a:xfrm>
        <a:prstGeom prst="round2SameRect">
          <a:avLst/>
        </a:prstGeom>
        <a:solidFill>
          <a:schemeClr val="lt1">
            <a:alpha val="90000"/>
            <a:hueOff val="0"/>
            <a:satOff val="0"/>
            <a:lumOff val="0"/>
            <a:alphaOff val="0"/>
          </a:schemeClr>
        </a:solidFill>
        <a:ln w="25400" cap="flat" cmpd="sng" algn="ctr">
          <a:solidFill>
            <a:schemeClr val="accent5">
              <a:hueOff val="-6490031"/>
              <a:satOff val="3463"/>
              <a:lumOff val="-15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solidFill>
                <a:schemeClr val="tx1"/>
              </a:solidFill>
              <a:latin typeface="微软雅黑" pitchFamily="34" charset="-122"/>
              <a:ea typeface="微软雅黑" pitchFamily="34" charset="-122"/>
            </a:rPr>
            <a:t>传输控制协议 </a:t>
          </a:r>
          <a:r>
            <a:rPr lang="en-US" altLang="zh-CN" sz="2400" b="1" kern="1200" dirty="0">
              <a:solidFill>
                <a:schemeClr val="tx1"/>
              </a:solidFill>
              <a:latin typeface="微软雅黑" pitchFamily="34" charset="-122"/>
              <a:ea typeface="微软雅黑" pitchFamily="34" charset="-122"/>
            </a:rPr>
            <a:t>TCP </a:t>
          </a:r>
          <a:r>
            <a:rPr lang="zh-CN" altLang="en-US" sz="2400" b="1" kern="1200" dirty="0">
              <a:solidFill>
                <a:schemeClr val="tx1"/>
              </a:solidFill>
              <a:latin typeface="微软雅黑" pitchFamily="34" charset="-122"/>
              <a:ea typeface="微软雅黑" pitchFamily="34" charset="-122"/>
            </a:rPr>
            <a:t>概述</a:t>
          </a:r>
          <a:endParaRPr lang="en-GB" sz="2400" kern="1200" dirty="0">
            <a:solidFill>
              <a:schemeClr val="tx1"/>
            </a:solidFill>
          </a:endParaRPr>
        </a:p>
      </dsp:txBody>
      <dsp:txXfrm rot="-5400000">
        <a:off x="640495" y="1623764"/>
        <a:ext cx="5749044" cy="536679"/>
      </dsp:txXfrm>
    </dsp:sp>
    <dsp:sp modelId="{4AAECC15-1207-1343-9B9E-F83AB2617867}">
      <dsp:nvSpPr>
        <dsp:cNvPr id="0" name=""/>
        <dsp:cNvSpPr/>
      </dsp:nvSpPr>
      <dsp:spPr>
        <a:xfrm rot="5400000">
          <a:off x="-137248" y="2527555"/>
          <a:ext cx="914992" cy="640494"/>
        </a:xfrm>
        <a:prstGeom prst="chevron">
          <a:avLst/>
        </a:prstGeom>
        <a:solidFill>
          <a:schemeClr val="accent5">
            <a:hueOff val="-9735048"/>
            <a:satOff val="5195"/>
            <a:lumOff val="-22647"/>
            <a:alphaOff val="0"/>
          </a:schemeClr>
        </a:solidFill>
        <a:ln w="25400" cap="flat" cmpd="sng" algn="ctr">
          <a:solidFill>
            <a:schemeClr val="accent5">
              <a:hueOff val="-9735048"/>
              <a:satOff val="5195"/>
              <a:lumOff val="-226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5.4</a:t>
          </a:r>
          <a:endParaRPr lang="en-GB" sz="2000" b="1" kern="1200" dirty="0">
            <a:solidFill>
              <a:srgbClr val="FFFFFF"/>
            </a:solidFill>
            <a:latin typeface="微软雅黑"/>
            <a:ea typeface="微软雅黑"/>
            <a:cs typeface="+mn-cs"/>
          </a:endParaRPr>
        </a:p>
      </dsp:txBody>
      <dsp:txXfrm rot="-5400000">
        <a:off x="1" y="2710553"/>
        <a:ext cx="640494" cy="274498"/>
      </dsp:txXfrm>
    </dsp:sp>
    <dsp:sp modelId="{4DB355DB-03B6-BA49-824A-8D7B699E41FF}">
      <dsp:nvSpPr>
        <dsp:cNvPr id="0" name=""/>
        <dsp:cNvSpPr/>
      </dsp:nvSpPr>
      <dsp:spPr>
        <a:xfrm rot="5400000">
          <a:off x="3232160" y="-201359"/>
          <a:ext cx="594745" cy="5778077"/>
        </a:xfrm>
        <a:prstGeom prst="round2SameRect">
          <a:avLst/>
        </a:prstGeom>
        <a:solidFill>
          <a:schemeClr val="lt1">
            <a:alpha val="90000"/>
            <a:hueOff val="0"/>
            <a:satOff val="0"/>
            <a:lumOff val="0"/>
            <a:alphaOff val="0"/>
          </a:schemeClr>
        </a:solidFill>
        <a:ln w="25400" cap="flat" cmpd="sng" algn="ctr">
          <a:solidFill>
            <a:schemeClr val="accent5">
              <a:hueOff val="-9735048"/>
              <a:satOff val="5195"/>
              <a:lumOff val="-22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solidFill>
                <a:schemeClr val="tx1"/>
              </a:solidFill>
              <a:latin typeface="微软雅黑" pitchFamily="34" charset="-122"/>
              <a:ea typeface="微软雅黑" pitchFamily="34" charset="-122"/>
            </a:rPr>
            <a:t>可靠传输的工作原理</a:t>
          </a:r>
          <a:endParaRPr lang="en-GB" sz="2400" kern="1200" dirty="0">
            <a:solidFill>
              <a:schemeClr val="tx1"/>
            </a:solidFill>
          </a:endParaRPr>
        </a:p>
      </dsp:txBody>
      <dsp:txXfrm rot="-5400000">
        <a:off x="640495" y="2419339"/>
        <a:ext cx="5749044" cy="536679"/>
      </dsp:txXfrm>
    </dsp:sp>
    <dsp:sp modelId="{50F2E0C1-DB99-3B46-896C-C0620F40420B}">
      <dsp:nvSpPr>
        <dsp:cNvPr id="0" name=""/>
        <dsp:cNvSpPr/>
      </dsp:nvSpPr>
      <dsp:spPr>
        <a:xfrm rot="5400000">
          <a:off x="-137248" y="3323130"/>
          <a:ext cx="914992" cy="640494"/>
        </a:xfrm>
        <a:prstGeom prst="chevron">
          <a:avLst/>
        </a:prstGeom>
        <a:solidFill>
          <a:schemeClr val="accent5">
            <a:hueOff val="-12980063"/>
            <a:satOff val="6926"/>
            <a:lumOff val="-30196"/>
            <a:alphaOff val="0"/>
          </a:schemeClr>
        </a:solidFill>
        <a:ln w="25400" cap="flat" cmpd="sng" algn="ctr">
          <a:solidFill>
            <a:schemeClr val="accent5">
              <a:hueOff val="-12980063"/>
              <a:satOff val="6926"/>
              <a:lumOff val="-30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TW" sz="2000" b="1" kern="1200" dirty="0">
              <a:solidFill>
                <a:srgbClr val="FFFFFF"/>
              </a:solidFill>
              <a:latin typeface="微软雅黑"/>
              <a:ea typeface="微软雅黑"/>
              <a:cs typeface="+mn-cs"/>
            </a:rPr>
            <a:t>5</a:t>
          </a:r>
          <a:r>
            <a:rPr lang="en-GB" sz="2000" b="1" kern="1200" dirty="0">
              <a:solidFill>
                <a:srgbClr val="FFFFFF"/>
              </a:solidFill>
              <a:latin typeface="微软雅黑"/>
              <a:ea typeface="微软雅黑"/>
              <a:cs typeface="+mn-cs"/>
            </a:rPr>
            <a:t>.5</a:t>
          </a:r>
        </a:p>
      </dsp:txBody>
      <dsp:txXfrm rot="-5400000">
        <a:off x="1" y="3506128"/>
        <a:ext cx="640494" cy="274498"/>
      </dsp:txXfrm>
    </dsp:sp>
    <dsp:sp modelId="{96CDC148-F3ED-0F41-B7C8-3F26A2A3B44B}">
      <dsp:nvSpPr>
        <dsp:cNvPr id="0" name=""/>
        <dsp:cNvSpPr/>
      </dsp:nvSpPr>
      <dsp:spPr>
        <a:xfrm rot="5400000">
          <a:off x="3232160" y="594216"/>
          <a:ext cx="594745" cy="5778077"/>
        </a:xfrm>
        <a:prstGeom prst="round2SameRect">
          <a:avLst/>
        </a:prstGeom>
        <a:solidFill>
          <a:schemeClr val="lt1">
            <a:alpha val="90000"/>
            <a:hueOff val="0"/>
            <a:satOff val="0"/>
            <a:lumOff val="0"/>
            <a:alphaOff val="0"/>
          </a:schemeClr>
        </a:solidFill>
        <a:ln w="25400" cap="flat" cmpd="sng" algn="ctr">
          <a:solidFill>
            <a:schemeClr val="accent5">
              <a:hueOff val="-12980063"/>
              <a:satOff val="6926"/>
              <a:lumOff val="-30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b="1" kern="1200" dirty="0">
              <a:solidFill>
                <a:schemeClr val="tx1"/>
              </a:solidFill>
              <a:latin typeface="微软雅黑" pitchFamily="34" charset="-122"/>
              <a:ea typeface="微软雅黑" pitchFamily="34" charset="-122"/>
            </a:rPr>
            <a:t>TCP </a:t>
          </a:r>
          <a:r>
            <a:rPr lang="zh-CN" altLang="en-US" sz="2400" b="1" kern="1200" dirty="0">
              <a:solidFill>
                <a:schemeClr val="tx1"/>
              </a:solidFill>
              <a:latin typeface="微软雅黑" pitchFamily="34" charset="-122"/>
              <a:ea typeface="微软雅黑" pitchFamily="34" charset="-122"/>
            </a:rPr>
            <a:t>报文段的首部格式</a:t>
          </a:r>
          <a:endParaRPr lang="en-GB" sz="2400" kern="1200" dirty="0">
            <a:solidFill>
              <a:schemeClr val="tx1"/>
            </a:solidFill>
          </a:endParaRPr>
        </a:p>
      </dsp:txBody>
      <dsp:txXfrm rot="-5400000">
        <a:off x="640495" y="3214915"/>
        <a:ext cx="5749044" cy="5366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icrosoft YaHei" panose="020B0503020204020204" pitchFamily="34" charset="-122"/>
        <a:ea typeface="Microsoft YaHei"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 name="Google Shape;5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sym typeface="Arial"/>
            </a:endParaRPr>
          </a:p>
        </p:txBody>
      </p:sp>
      <p:sp>
        <p:nvSpPr>
          <p:cNvPr id="57" name="Google Shape;57;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dirty="0">
                <a:latin typeface="Microsoft YaHei" panose="020B0503020204020204" pitchFamily="34" charset="-122"/>
                <a:ea typeface="Microsoft YaHei" panose="020B0503020204020204" pitchFamily="34" charset="-122"/>
              </a:rPr>
              <a:t>2021/2/17</a:t>
            </a:r>
            <a:endParaRPr dirty="0">
              <a:latin typeface="Microsoft YaHei" panose="020B0503020204020204" pitchFamily="34" charset="-122"/>
              <a:ea typeface="Microsoft YaHei" panose="020B0503020204020204" pitchFamily="34" charset="-122"/>
            </a:endParaRPr>
          </a:p>
        </p:txBody>
      </p:sp>
      <p:sp>
        <p:nvSpPr>
          <p:cNvPr id="58" name="Google Shape;5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ltLang="zh-CN">
                <a:latin typeface="Microsoft YaHei" panose="020B0503020204020204" pitchFamily="34" charset="-122"/>
                <a:ea typeface="Microsoft YaHei" panose="020B0503020204020204" pitchFamily="34" charset="-122"/>
              </a:rPr>
              <a:t>1</a:t>
            </a:fld>
            <a:endParaRPr dirty="0">
              <a:latin typeface="Microsoft YaHei" panose="020B0503020204020204" pitchFamily="34" charset="-122"/>
              <a:ea typeface="Microsoft YaHe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4"/>
        <p:cNvGrpSpPr/>
        <p:nvPr/>
      </p:nvGrpSpPr>
      <p:grpSpPr>
        <a:xfrm>
          <a:off x="0" y="0"/>
          <a:ext cx="0" cy="0"/>
          <a:chOff x="0" y="0"/>
          <a:chExt cx="0" cy="0"/>
        </a:xfrm>
      </p:grpSpPr>
      <p:sp>
        <p:nvSpPr>
          <p:cNvPr id="2605" name="Google Shape;2605;p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06" name="Google Shape;2606;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dd1f013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 name="Google Shape;64;gbdd1f01381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dd1f013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 name="Google Shape;64;gbdd1f01381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905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dd1f013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 name="Google Shape;64;gbdd1f01381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7558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5" name="Google Shape;95;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sym typeface="Arial"/>
            </a:endParaRPr>
          </a:p>
        </p:txBody>
      </p:sp>
      <p:sp>
        <p:nvSpPr>
          <p:cNvPr id="96" name="Google Shape;9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US" altLang="zh-CN">
                <a:solidFill>
                  <a:schemeClr val="dk1"/>
                </a:solidFill>
                <a:latin typeface="Calibri"/>
                <a:ea typeface="Calibri"/>
                <a:cs typeface="Calibri"/>
                <a:sym typeface="Calibri"/>
              </a:rPr>
              <a:t>6</a:t>
            </a:fld>
            <a:endParaRPr>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352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050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803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11"/>
        <p:cNvGrpSpPr/>
        <p:nvPr/>
      </p:nvGrpSpPr>
      <p:grpSpPr>
        <a:xfrm>
          <a:off x="0" y="0"/>
          <a:ext cx="0" cy="0"/>
          <a:chOff x="0" y="0"/>
          <a:chExt cx="0" cy="0"/>
        </a:xfrm>
      </p:grpSpPr>
      <p:sp>
        <p:nvSpPr>
          <p:cNvPr id="12" name="Google Shape;12;p110"/>
          <p:cNvSpPr/>
          <p:nvPr/>
        </p:nvSpPr>
        <p:spPr>
          <a:xfrm>
            <a:off x="-8816" y="4375141"/>
            <a:ext cx="7635240" cy="1362679"/>
          </a:xfrm>
          <a:prstGeom prst="rect">
            <a:avLst/>
          </a:prstGeom>
          <a:solidFill>
            <a:srgbClr val="8D13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sp>
        <p:nvSpPr>
          <p:cNvPr id="13" name="Google Shape;13;p110"/>
          <p:cNvSpPr/>
          <p:nvPr/>
        </p:nvSpPr>
        <p:spPr>
          <a:xfrm>
            <a:off x="-6424" y="-22820"/>
            <a:ext cx="7635240" cy="1650711"/>
          </a:xfrm>
          <a:prstGeom prst="rect">
            <a:avLst/>
          </a:prstGeom>
          <a:solidFill>
            <a:srgbClr val="8D13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sp>
        <p:nvSpPr>
          <p:cNvPr id="14" name="Google Shape;14;p110"/>
          <p:cNvSpPr/>
          <p:nvPr/>
        </p:nvSpPr>
        <p:spPr>
          <a:xfrm>
            <a:off x="-8816" y="1627891"/>
            <a:ext cx="7635240" cy="149489"/>
          </a:xfrm>
          <a:prstGeom prst="rect">
            <a:avLst/>
          </a:prstGeom>
          <a:solidFill>
            <a:srgbClr val="B5B5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sp>
        <p:nvSpPr>
          <p:cNvPr id="15" name="Google Shape;15;p110"/>
          <p:cNvSpPr/>
          <p:nvPr/>
        </p:nvSpPr>
        <p:spPr>
          <a:xfrm>
            <a:off x="-8816" y="4225652"/>
            <a:ext cx="7635240" cy="149489"/>
          </a:xfrm>
          <a:prstGeom prst="rect">
            <a:avLst/>
          </a:prstGeom>
          <a:solidFill>
            <a:srgbClr val="B5B5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cxnSp>
        <p:nvCxnSpPr>
          <p:cNvPr id="16" name="Google Shape;16;p110"/>
          <p:cNvCxnSpPr/>
          <p:nvPr/>
        </p:nvCxnSpPr>
        <p:spPr>
          <a:xfrm>
            <a:off x="1721768" y="157200"/>
            <a:ext cx="0" cy="1296144"/>
          </a:xfrm>
          <a:prstGeom prst="straightConnector1">
            <a:avLst/>
          </a:prstGeom>
          <a:noFill/>
          <a:ln w="19050" cap="flat" cmpd="sng">
            <a:solidFill>
              <a:srgbClr val="FFFFFF"/>
            </a:solidFill>
            <a:prstDash val="solid"/>
            <a:round/>
            <a:headEnd type="none" w="sm" len="sm"/>
            <a:tailEnd type="none" w="sm" len="sm"/>
          </a:ln>
        </p:spPr>
      </p:cxnSp>
      <p:pic>
        <p:nvPicPr>
          <p:cNvPr id="17" name="Google Shape;17;p110" descr="徽标&#10;&#10;描述已自动生成"/>
          <p:cNvPicPr preferRelativeResize="0"/>
          <p:nvPr/>
        </p:nvPicPr>
        <p:blipFill rotWithShape="1">
          <a:blip r:embed="rId2">
            <a:alphaModFix/>
          </a:blip>
          <a:srcRect/>
          <a:stretch/>
        </p:blipFill>
        <p:spPr>
          <a:xfrm>
            <a:off x="218622" y="178413"/>
            <a:ext cx="1299364" cy="1288800"/>
          </a:xfrm>
          <a:prstGeom prst="rect">
            <a:avLst/>
          </a:prstGeom>
          <a:noFill/>
          <a:ln>
            <a:noFill/>
          </a:ln>
        </p:spPr>
      </p:pic>
      <p:pic>
        <p:nvPicPr>
          <p:cNvPr id="18" name="Google Shape;18;p110"/>
          <p:cNvPicPr preferRelativeResize="0"/>
          <p:nvPr/>
        </p:nvPicPr>
        <p:blipFill rotWithShape="1">
          <a:blip r:embed="rId3">
            <a:alphaModFix/>
          </a:blip>
          <a:srcRect/>
          <a:stretch/>
        </p:blipFill>
        <p:spPr>
          <a:xfrm>
            <a:off x="1860533" y="313353"/>
            <a:ext cx="3240000" cy="547847"/>
          </a:xfrm>
          <a:prstGeom prst="rect">
            <a:avLst/>
          </a:prstGeom>
          <a:noFill/>
          <a:ln>
            <a:noFill/>
          </a:ln>
        </p:spPr>
      </p:pic>
      <p:pic>
        <p:nvPicPr>
          <p:cNvPr id="19" name="Google Shape;19;p110"/>
          <p:cNvPicPr preferRelativeResize="0"/>
          <p:nvPr/>
        </p:nvPicPr>
        <p:blipFill rotWithShape="1">
          <a:blip r:embed="rId4">
            <a:alphaModFix/>
          </a:blip>
          <a:srcRect/>
          <a:stretch/>
        </p:blipFill>
        <p:spPr>
          <a:xfrm>
            <a:off x="2040533" y="962657"/>
            <a:ext cx="2880000" cy="312381"/>
          </a:xfrm>
          <a:prstGeom prst="rect">
            <a:avLst/>
          </a:prstGeom>
          <a:noFill/>
          <a:ln>
            <a:noFill/>
          </a:ln>
        </p:spPr>
      </p:pic>
      <p:pic>
        <p:nvPicPr>
          <p:cNvPr id="20" name="Google Shape;20;p110"/>
          <p:cNvPicPr preferRelativeResize="0"/>
          <p:nvPr/>
        </p:nvPicPr>
        <p:blipFill rotWithShape="1">
          <a:blip r:embed="rId5">
            <a:alphaModFix/>
          </a:blip>
          <a:srcRect t="316" b="315"/>
          <a:stretch/>
        </p:blipFill>
        <p:spPr>
          <a:xfrm>
            <a:off x="-2593" y="1632328"/>
            <a:ext cx="7619492" cy="10781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p:cSld name="节标题">
    <p:spTree>
      <p:nvGrpSpPr>
        <p:cNvPr id="1" name="Shape 21"/>
        <p:cNvGrpSpPr/>
        <p:nvPr/>
      </p:nvGrpSpPr>
      <p:grpSpPr>
        <a:xfrm>
          <a:off x="0" y="0"/>
          <a:ext cx="0" cy="0"/>
          <a:chOff x="0" y="0"/>
          <a:chExt cx="0" cy="0"/>
        </a:xfrm>
      </p:grpSpPr>
      <p:sp>
        <p:nvSpPr>
          <p:cNvPr id="22" name="Google Shape;22;p111"/>
          <p:cNvSpPr/>
          <p:nvPr/>
        </p:nvSpPr>
        <p:spPr>
          <a:xfrm>
            <a:off x="-8467" y="-12839"/>
            <a:ext cx="7636933" cy="383329"/>
          </a:xfrm>
          <a:prstGeom prst="rect">
            <a:avLst/>
          </a:prstGeom>
          <a:solidFill>
            <a:srgbClr val="8D12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endParaRPr>
          </a:p>
        </p:txBody>
      </p:sp>
      <p:sp>
        <p:nvSpPr>
          <p:cNvPr id="23" name="Google Shape;23;p111"/>
          <p:cNvSpPr/>
          <p:nvPr/>
        </p:nvSpPr>
        <p:spPr>
          <a:xfrm>
            <a:off x="5754216" y="13902"/>
            <a:ext cx="1874250" cy="584191"/>
          </a:xfrm>
          <a:custGeom>
            <a:avLst/>
            <a:gdLst/>
            <a:ahLst/>
            <a:cxnLst/>
            <a:rect l="l" t="t" r="r" b="b"/>
            <a:pathLst>
              <a:path w="2045015" h="584191" extrusionOk="0">
                <a:moveTo>
                  <a:pt x="153245" y="0"/>
                </a:moveTo>
                <a:lnTo>
                  <a:pt x="2045015" y="0"/>
                </a:lnTo>
                <a:lnTo>
                  <a:pt x="2045015" y="584191"/>
                </a:lnTo>
                <a:lnTo>
                  <a:pt x="153245" y="584191"/>
                </a:lnTo>
                <a:cubicBezTo>
                  <a:pt x="68610" y="584191"/>
                  <a:pt x="0" y="515581"/>
                  <a:pt x="0" y="430946"/>
                </a:cubicBezTo>
                <a:lnTo>
                  <a:pt x="0" y="153245"/>
                </a:lnTo>
                <a:cubicBezTo>
                  <a:pt x="0" y="68610"/>
                  <a:pt x="68610" y="0"/>
                  <a:pt x="153245" y="0"/>
                </a:cubicBezTo>
                <a:close/>
              </a:path>
            </a:pathLst>
          </a:custGeom>
          <a:solidFill>
            <a:srgbClr val="8D12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endParaRPr>
          </a:p>
        </p:txBody>
      </p:sp>
      <p:sp>
        <p:nvSpPr>
          <p:cNvPr id="24" name="Google Shape;24;p111"/>
          <p:cNvSpPr/>
          <p:nvPr/>
        </p:nvSpPr>
        <p:spPr>
          <a:xfrm>
            <a:off x="-16934" y="5281384"/>
            <a:ext cx="7645400" cy="446395"/>
          </a:xfrm>
          <a:prstGeom prst="rect">
            <a:avLst/>
          </a:prstGeom>
          <a:solidFill>
            <a:srgbClr val="8D12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endParaRPr>
          </a:p>
        </p:txBody>
      </p:sp>
      <p:grpSp>
        <p:nvGrpSpPr>
          <p:cNvPr id="25" name="Google Shape;25;p111"/>
          <p:cNvGrpSpPr/>
          <p:nvPr/>
        </p:nvGrpSpPr>
        <p:grpSpPr>
          <a:xfrm>
            <a:off x="5921747" y="104404"/>
            <a:ext cx="1620000" cy="412836"/>
            <a:chOff x="4602088" y="121196"/>
            <a:chExt cx="2910101" cy="741600"/>
          </a:xfrm>
        </p:grpSpPr>
        <p:grpSp>
          <p:nvGrpSpPr>
            <p:cNvPr id="26" name="Google Shape;26;p111"/>
            <p:cNvGrpSpPr/>
            <p:nvPr/>
          </p:nvGrpSpPr>
          <p:grpSpPr>
            <a:xfrm>
              <a:off x="5387686" y="167960"/>
              <a:ext cx="2124503" cy="638458"/>
              <a:chOff x="5387686" y="167960"/>
              <a:chExt cx="2124503" cy="638458"/>
            </a:xfrm>
          </p:grpSpPr>
          <p:pic>
            <p:nvPicPr>
              <p:cNvPr id="27" name="Google Shape;27;p111"/>
              <p:cNvPicPr preferRelativeResize="0"/>
              <p:nvPr/>
            </p:nvPicPr>
            <p:blipFill rotWithShape="1">
              <a:blip r:embed="rId2">
                <a:alphaModFix/>
              </a:blip>
              <a:srcRect/>
              <a:stretch/>
            </p:blipFill>
            <p:spPr>
              <a:xfrm>
                <a:off x="5387686" y="167960"/>
                <a:ext cx="2124503" cy="359229"/>
              </a:xfrm>
              <a:prstGeom prst="rect">
                <a:avLst/>
              </a:prstGeom>
              <a:noFill/>
              <a:ln>
                <a:noFill/>
              </a:ln>
            </p:spPr>
          </p:pic>
          <p:pic>
            <p:nvPicPr>
              <p:cNvPr id="28" name="Google Shape;28;p111"/>
              <p:cNvPicPr preferRelativeResize="0"/>
              <p:nvPr/>
            </p:nvPicPr>
            <p:blipFill rotWithShape="1">
              <a:blip r:embed="rId3">
                <a:alphaModFix/>
              </a:blip>
              <a:srcRect/>
              <a:stretch/>
            </p:blipFill>
            <p:spPr>
              <a:xfrm>
                <a:off x="5446786" y="588804"/>
                <a:ext cx="2006302" cy="217614"/>
              </a:xfrm>
              <a:prstGeom prst="rect">
                <a:avLst/>
              </a:prstGeom>
              <a:noFill/>
              <a:ln>
                <a:noFill/>
              </a:ln>
            </p:spPr>
          </p:pic>
        </p:grpSp>
        <p:pic>
          <p:nvPicPr>
            <p:cNvPr id="29" name="Google Shape;29;p111" descr="徽标&#10;&#10;描述已自动生成"/>
            <p:cNvPicPr preferRelativeResize="0"/>
            <p:nvPr/>
          </p:nvPicPr>
          <p:blipFill rotWithShape="1">
            <a:blip r:embed="rId4">
              <a:alphaModFix/>
            </a:blip>
            <a:srcRect/>
            <a:stretch/>
          </p:blipFill>
          <p:spPr>
            <a:xfrm>
              <a:off x="4602088" y="121196"/>
              <a:ext cx="747679" cy="741600"/>
            </a:xfrm>
            <a:prstGeom prst="rect">
              <a:avLst/>
            </a:prstGeom>
            <a:noFill/>
            <a:ln>
              <a:noFill/>
            </a:ln>
          </p:spPr>
        </p:pic>
      </p:grpSp>
      <p:sp>
        <p:nvSpPr>
          <p:cNvPr id="30" name="Google Shape;30;p111"/>
          <p:cNvSpPr/>
          <p:nvPr/>
        </p:nvSpPr>
        <p:spPr>
          <a:xfrm>
            <a:off x="101588" y="5335304"/>
            <a:ext cx="15376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rPr>
              <a:t>明德 博學 尚行</a:t>
            </a:r>
            <a:endParaRPr sz="1600" b="0" i="0" dirty="0">
              <a:solidFill>
                <a:schemeClr val="lt1"/>
              </a:solidFill>
              <a:latin typeface="Microsoft YaHei" panose="020B0503020204020204" pitchFamily="34" charset="-122"/>
              <a:ea typeface="Microsoft YaHei" panose="020B0503020204020204" pitchFamily="34" charset="-122"/>
              <a:cs typeface="Arial"/>
              <a:sym typeface="Arial"/>
            </a:endParaRPr>
          </a:p>
        </p:txBody>
      </p:sp>
      <p:sp>
        <p:nvSpPr>
          <p:cNvPr id="31" name="Google Shape;31;p111"/>
          <p:cNvSpPr/>
          <p:nvPr/>
        </p:nvSpPr>
        <p:spPr>
          <a:xfrm>
            <a:off x="5193570" y="5335304"/>
            <a:ext cx="239681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600" b="0" i="0" dirty="0">
                <a:solidFill>
                  <a:schemeClr val="lt1"/>
                </a:solidFill>
                <a:latin typeface="+mn-lt"/>
                <a:ea typeface="Microsoft YaHei" panose="020B0503020204020204" pitchFamily="34" charset="-122"/>
                <a:cs typeface="Arial"/>
                <a:sym typeface="Arial"/>
              </a:rPr>
              <a:t>City University of Macau</a:t>
            </a:r>
            <a:endParaRPr sz="1600" b="0" i="0" dirty="0">
              <a:solidFill>
                <a:schemeClr val="lt1"/>
              </a:solidFill>
              <a:latin typeface="+mn-lt"/>
              <a:ea typeface="Microsoft YaHei" panose="020B0503020204020204" pitchFamily="34" charset="-122"/>
              <a:cs typeface="Arial"/>
              <a:sym typeface="Arial"/>
            </a:endParaRPr>
          </a:p>
        </p:txBody>
      </p:sp>
      <p:sp>
        <p:nvSpPr>
          <p:cNvPr id="32" name="Google Shape;32;p111"/>
          <p:cNvSpPr txBox="1">
            <a:spLocks noGrp="1"/>
          </p:cNvSpPr>
          <p:nvPr>
            <p:ph type="sldNum" idx="12"/>
          </p:nvPr>
        </p:nvSpPr>
        <p:spPr>
          <a:xfrm>
            <a:off x="6798332" y="4938096"/>
            <a:ext cx="726764" cy="2893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400" b="0" i="0" u="none" strike="noStrike" cap="none">
                <a:solidFill>
                  <a:srgbClr val="8D134A"/>
                </a:solidFill>
                <a:latin typeface="Microsoft YaHei" panose="020B0503020204020204" pitchFamily="34" charset="-122"/>
                <a:ea typeface="Microsoft YaHei" panose="020B0503020204020204" pitchFamily="34" charset="-122"/>
                <a:cs typeface="Arial"/>
                <a:sym typeface="Arial"/>
              </a:defRPr>
            </a:lvl1pPr>
            <a:lvl2pPr marL="0" lvl="1" indent="0" algn="r">
              <a:spcBef>
                <a:spcPts val="0"/>
              </a:spcBef>
              <a:spcAft>
                <a:spcPts val="0"/>
              </a:spcAft>
              <a:buNone/>
              <a:defRPr sz="1400" b="1" i="0" u="none" strike="noStrike" cap="none">
                <a:solidFill>
                  <a:srgbClr val="8D134A"/>
                </a:solidFill>
                <a:latin typeface="Arial"/>
                <a:ea typeface="Arial"/>
                <a:cs typeface="Arial"/>
                <a:sym typeface="Arial"/>
              </a:defRPr>
            </a:lvl2pPr>
            <a:lvl3pPr marL="0" lvl="2" indent="0" algn="r">
              <a:spcBef>
                <a:spcPts val="0"/>
              </a:spcBef>
              <a:spcAft>
                <a:spcPts val="0"/>
              </a:spcAft>
              <a:buNone/>
              <a:defRPr sz="1400" b="1" i="0" u="none" strike="noStrike" cap="none">
                <a:solidFill>
                  <a:srgbClr val="8D134A"/>
                </a:solidFill>
                <a:latin typeface="Arial"/>
                <a:ea typeface="Arial"/>
                <a:cs typeface="Arial"/>
                <a:sym typeface="Arial"/>
              </a:defRPr>
            </a:lvl3pPr>
            <a:lvl4pPr marL="0" lvl="3" indent="0" algn="r">
              <a:spcBef>
                <a:spcPts val="0"/>
              </a:spcBef>
              <a:spcAft>
                <a:spcPts val="0"/>
              </a:spcAft>
              <a:buNone/>
              <a:defRPr sz="1400" b="1" i="0" u="none" strike="noStrike" cap="none">
                <a:solidFill>
                  <a:srgbClr val="8D134A"/>
                </a:solidFill>
                <a:latin typeface="Arial"/>
                <a:ea typeface="Arial"/>
                <a:cs typeface="Arial"/>
                <a:sym typeface="Arial"/>
              </a:defRPr>
            </a:lvl4pPr>
            <a:lvl5pPr marL="0" lvl="4" indent="0" algn="r">
              <a:spcBef>
                <a:spcPts val="0"/>
              </a:spcBef>
              <a:spcAft>
                <a:spcPts val="0"/>
              </a:spcAft>
              <a:buNone/>
              <a:defRPr sz="1400" b="1" i="0" u="none" strike="noStrike" cap="none">
                <a:solidFill>
                  <a:srgbClr val="8D134A"/>
                </a:solidFill>
                <a:latin typeface="Arial"/>
                <a:ea typeface="Arial"/>
                <a:cs typeface="Arial"/>
                <a:sym typeface="Arial"/>
              </a:defRPr>
            </a:lvl5pPr>
            <a:lvl6pPr marL="0" lvl="5" indent="0" algn="r">
              <a:spcBef>
                <a:spcPts val="0"/>
              </a:spcBef>
              <a:spcAft>
                <a:spcPts val="0"/>
              </a:spcAft>
              <a:buNone/>
              <a:defRPr sz="1400" b="1" i="0" u="none" strike="noStrike" cap="none">
                <a:solidFill>
                  <a:srgbClr val="8D134A"/>
                </a:solidFill>
                <a:latin typeface="Arial"/>
                <a:ea typeface="Arial"/>
                <a:cs typeface="Arial"/>
                <a:sym typeface="Arial"/>
              </a:defRPr>
            </a:lvl6pPr>
            <a:lvl7pPr marL="0" lvl="6" indent="0" algn="r">
              <a:spcBef>
                <a:spcPts val="0"/>
              </a:spcBef>
              <a:spcAft>
                <a:spcPts val="0"/>
              </a:spcAft>
              <a:buNone/>
              <a:defRPr sz="1400" b="1" i="0" u="none" strike="noStrike" cap="none">
                <a:solidFill>
                  <a:srgbClr val="8D134A"/>
                </a:solidFill>
                <a:latin typeface="Arial"/>
                <a:ea typeface="Arial"/>
                <a:cs typeface="Arial"/>
                <a:sym typeface="Arial"/>
              </a:defRPr>
            </a:lvl7pPr>
            <a:lvl8pPr marL="0" lvl="7" indent="0" algn="r">
              <a:spcBef>
                <a:spcPts val="0"/>
              </a:spcBef>
              <a:spcAft>
                <a:spcPts val="0"/>
              </a:spcAft>
              <a:buNone/>
              <a:defRPr sz="1400" b="1" i="0" u="none" strike="noStrike" cap="none">
                <a:solidFill>
                  <a:srgbClr val="8D134A"/>
                </a:solidFill>
                <a:latin typeface="Arial"/>
                <a:ea typeface="Arial"/>
                <a:cs typeface="Arial"/>
                <a:sym typeface="Arial"/>
              </a:defRPr>
            </a:lvl8pPr>
            <a:lvl9pPr marL="0" lvl="8" indent="0" algn="r">
              <a:spcBef>
                <a:spcPts val="0"/>
              </a:spcBef>
              <a:spcAft>
                <a:spcPts val="0"/>
              </a:spcAft>
              <a:buNone/>
              <a:defRPr sz="1400" b="1" i="0" u="none" strike="noStrike" cap="none">
                <a:solidFill>
                  <a:srgbClr val="8D134A"/>
                </a:solidFill>
                <a:latin typeface="Arial"/>
                <a:ea typeface="Arial"/>
                <a:cs typeface="Arial"/>
                <a:sym typeface="Arial"/>
              </a:defRPr>
            </a:lvl9pPr>
          </a:lstStyle>
          <a:p>
            <a:fld id="{00000000-1234-1234-1234-123412341234}" type="slidenum">
              <a:rPr lang="en-US" altLang="zh-CN"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节标题">
  <p:cSld name="1_节标题">
    <p:spTree>
      <p:nvGrpSpPr>
        <p:cNvPr id="1" name="Shape 33"/>
        <p:cNvGrpSpPr/>
        <p:nvPr/>
      </p:nvGrpSpPr>
      <p:grpSpPr>
        <a:xfrm>
          <a:off x="0" y="0"/>
          <a:ext cx="0" cy="0"/>
          <a:chOff x="0" y="0"/>
          <a:chExt cx="0" cy="0"/>
        </a:xfrm>
      </p:grpSpPr>
      <p:sp>
        <p:nvSpPr>
          <p:cNvPr id="34" name="Google Shape;34;p112"/>
          <p:cNvSpPr/>
          <p:nvPr/>
        </p:nvSpPr>
        <p:spPr>
          <a:xfrm>
            <a:off x="-6079" y="-11410"/>
            <a:ext cx="2151855" cy="5737820"/>
          </a:xfrm>
          <a:prstGeom prst="rect">
            <a:avLst/>
          </a:prstGeom>
          <a:solidFill>
            <a:srgbClr val="8D13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dirty="0">
              <a:solidFill>
                <a:srgbClr val="FFFFFF"/>
              </a:solidFill>
              <a:latin typeface="Microsoft YaHei" panose="020B0503020204020204" pitchFamily="34" charset="-122"/>
              <a:ea typeface="Microsoft YaHei" panose="020B0503020204020204" pitchFamily="34" charset="-122"/>
              <a:cs typeface="Arial"/>
              <a:sym typeface="Arial"/>
            </a:endParaRPr>
          </a:p>
        </p:txBody>
      </p:sp>
      <p:grpSp>
        <p:nvGrpSpPr>
          <p:cNvPr id="35" name="Google Shape;35;p112"/>
          <p:cNvGrpSpPr/>
          <p:nvPr/>
        </p:nvGrpSpPr>
        <p:grpSpPr>
          <a:xfrm>
            <a:off x="253377" y="630284"/>
            <a:ext cx="1515158" cy="1161130"/>
            <a:chOff x="355333" y="661256"/>
            <a:chExt cx="1515158" cy="1161130"/>
          </a:xfrm>
        </p:grpSpPr>
        <p:sp>
          <p:nvSpPr>
            <p:cNvPr id="36" name="Google Shape;36;p112"/>
            <p:cNvSpPr/>
            <p:nvPr/>
          </p:nvSpPr>
          <p:spPr>
            <a:xfrm>
              <a:off x="355333" y="661256"/>
              <a:ext cx="1515158" cy="70788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4000" dirty="0">
                  <a:solidFill>
                    <a:schemeClr val="lt1"/>
                  </a:solidFill>
                  <a:latin typeface="Microsoft Yahei"/>
                  <a:ea typeface="Microsoft Yahei"/>
                  <a:cs typeface="Microsoft Yahei"/>
                  <a:sym typeface="Microsoft Yahei"/>
                </a:rPr>
                <a:t>目  录</a:t>
              </a:r>
              <a:endParaRPr b="0" i="0" dirty="0">
                <a:latin typeface="Microsoft YaHei" panose="020B0503020204020204" pitchFamily="34" charset="-122"/>
                <a:ea typeface="Microsoft YaHei" panose="020B0503020204020204" pitchFamily="34" charset="-122"/>
              </a:endParaRPr>
            </a:p>
          </p:txBody>
        </p:sp>
        <p:sp>
          <p:nvSpPr>
            <p:cNvPr id="37" name="Google Shape;37;p112"/>
            <p:cNvSpPr/>
            <p:nvPr/>
          </p:nvSpPr>
          <p:spPr>
            <a:xfrm>
              <a:off x="357483" y="1345332"/>
              <a:ext cx="1510863" cy="47705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CN" sz="2500">
                  <a:solidFill>
                    <a:schemeClr val="lt1"/>
                  </a:solidFill>
                  <a:latin typeface="Microsoft Yahei"/>
                  <a:ea typeface="Microsoft Yahei"/>
                  <a:cs typeface="Microsoft Yahei"/>
                  <a:sym typeface="Microsoft Yahei"/>
                </a:rPr>
                <a:t>contents</a:t>
              </a:r>
              <a:endParaRPr sz="2500">
                <a:solidFill>
                  <a:schemeClr val="lt1"/>
                </a:solidFill>
                <a:latin typeface="Microsoft Yahei"/>
                <a:ea typeface="Microsoft Yahei"/>
                <a:cs typeface="Microsoft Yahei"/>
                <a:sym typeface="Microsoft Yahei"/>
              </a:endParaRPr>
            </a:p>
          </p:txBody>
        </p:sp>
      </p:grpSp>
      <p:grpSp>
        <p:nvGrpSpPr>
          <p:cNvPr id="38" name="Google Shape;38;p112"/>
          <p:cNvGrpSpPr/>
          <p:nvPr/>
        </p:nvGrpSpPr>
        <p:grpSpPr>
          <a:xfrm>
            <a:off x="296563" y="2207437"/>
            <a:ext cx="1546783" cy="1541107"/>
            <a:chOff x="1709739" y="2636838"/>
            <a:chExt cx="1590160" cy="1584325"/>
          </a:xfrm>
        </p:grpSpPr>
        <p:sp>
          <p:nvSpPr>
            <p:cNvPr id="39" name="Google Shape;39;p112"/>
            <p:cNvSpPr/>
            <p:nvPr/>
          </p:nvSpPr>
          <p:spPr>
            <a:xfrm>
              <a:off x="1709739" y="2636838"/>
              <a:ext cx="1468102" cy="1467130"/>
            </a:xfrm>
            <a:custGeom>
              <a:avLst/>
              <a:gdLst/>
              <a:ahLst/>
              <a:cxnLst/>
              <a:rect l="l" t="t" r="r" b="b"/>
              <a:pathLst>
                <a:path w="1276" h="1274" extrusionOk="0">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0" name="Google Shape;40;p112"/>
            <p:cNvSpPr/>
            <p:nvPr/>
          </p:nvSpPr>
          <p:spPr>
            <a:xfrm>
              <a:off x="2571440" y="3653665"/>
              <a:ext cx="569443" cy="567498"/>
            </a:xfrm>
            <a:custGeom>
              <a:avLst/>
              <a:gdLst/>
              <a:ahLst/>
              <a:cxnLst/>
              <a:rect l="l" t="t" r="r" b="b"/>
              <a:pathLst>
                <a:path w="495" h="493" extrusionOk="0">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1" name="Google Shape;41;p112"/>
            <p:cNvSpPr/>
            <p:nvPr/>
          </p:nvSpPr>
          <p:spPr>
            <a:xfrm>
              <a:off x="2262162" y="3371619"/>
              <a:ext cx="608346" cy="119627"/>
            </a:xfrm>
            <a:custGeom>
              <a:avLst/>
              <a:gdLst/>
              <a:ahLst/>
              <a:cxnLst/>
              <a:rect l="l" t="t" r="r" b="b"/>
              <a:pathLst>
                <a:path w="529" h="104" extrusionOk="0">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2" name="Google Shape;42;p112"/>
            <p:cNvSpPr/>
            <p:nvPr/>
          </p:nvSpPr>
          <p:spPr>
            <a:xfrm>
              <a:off x="2263134" y="3127502"/>
              <a:ext cx="607373" cy="119627"/>
            </a:xfrm>
            <a:custGeom>
              <a:avLst/>
              <a:gdLst/>
              <a:ahLst/>
              <a:cxnLst/>
              <a:rect l="l" t="t" r="r" b="b"/>
              <a:pathLst>
                <a:path w="528" h="104" extrusionOk="0">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3" name="Google Shape;43;p112"/>
            <p:cNvSpPr/>
            <p:nvPr/>
          </p:nvSpPr>
          <p:spPr>
            <a:xfrm>
              <a:off x="2263134" y="3615735"/>
              <a:ext cx="549991" cy="120599"/>
            </a:xfrm>
            <a:custGeom>
              <a:avLst/>
              <a:gdLst/>
              <a:ahLst/>
              <a:cxnLst/>
              <a:rect l="l" t="t" r="r" b="b"/>
              <a:pathLst>
                <a:path w="478" h="105" extrusionOk="0">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4" name="Google Shape;44;p112"/>
            <p:cNvSpPr/>
            <p:nvPr/>
          </p:nvSpPr>
          <p:spPr>
            <a:xfrm>
              <a:off x="3016880" y="3492218"/>
              <a:ext cx="283019" cy="281074"/>
            </a:xfrm>
            <a:custGeom>
              <a:avLst/>
              <a:gdLst/>
              <a:ahLst/>
              <a:cxnLst/>
              <a:rect l="l" t="t" r="r" b="b"/>
              <a:pathLst>
                <a:path w="246" h="244" extrusionOk="0">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5" name="Google Shape;45;p112"/>
            <p:cNvSpPr/>
            <p:nvPr/>
          </p:nvSpPr>
          <p:spPr>
            <a:xfrm>
              <a:off x="2017073" y="3372591"/>
              <a:ext cx="119627" cy="117682"/>
            </a:xfrm>
            <a:custGeom>
              <a:avLst/>
              <a:gdLst/>
              <a:ahLst/>
              <a:cxnLst/>
              <a:rect l="l" t="t" r="r" b="b"/>
              <a:pathLst>
                <a:path w="104" h="102" extrusionOk="0">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6" name="Google Shape;46;p112"/>
            <p:cNvSpPr/>
            <p:nvPr/>
          </p:nvSpPr>
          <p:spPr>
            <a:xfrm>
              <a:off x="2018045" y="3128475"/>
              <a:ext cx="118654" cy="118654"/>
            </a:xfrm>
            <a:custGeom>
              <a:avLst/>
              <a:gdLst/>
              <a:ahLst/>
              <a:cxnLst/>
              <a:rect l="l" t="t" r="r" b="b"/>
              <a:pathLst>
                <a:path w="103" h="103" extrusionOk="0">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7" name="Google Shape;47;p112"/>
            <p:cNvSpPr/>
            <p:nvPr/>
          </p:nvSpPr>
          <p:spPr>
            <a:xfrm>
              <a:off x="2018045" y="3616708"/>
              <a:ext cx="118654" cy="118654"/>
            </a:xfrm>
            <a:custGeom>
              <a:avLst/>
              <a:gdLst/>
              <a:ahLst/>
              <a:cxnLst/>
              <a:rect l="l" t="t" r="r" b="b"/>
              <a:pathLst>
                <a:path w="103" h="103" extrusionOk="0">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grpSp>
      <p:grpSp>
        <p:nvGrpSpPr>
          <p:cNvPr id="48" name="Google Shape;48;p112"/>
          <p:cNvGrpSpPr/>
          <p:nvPr/>
        </p:nvGrpSpPr>
        <p:grpSpPr>
          <a:xfrm>
            <a:off x="4602088" y="121196"/>
            <a:ext cx="2910102" cy="741600"/>
            <a:chOff x="4602088" y="121196"/>
            <a:chExt cx="2910102" cy="741600"/>
          </a:xfrm>
        </p:grpSpPr>
        <p:pic>
          <p:nvPicPr>
            <p:cNvPr id="49" name="Google Shape;49;p112" descr="徽标&#10;&#10;描述已自动生成"/>
            <p:cNvPicPr preferRelativeResize="0"/>
            <p:nvPr/>
          </p:nvPicPr>
          <p:blipFill rotWithShape="1">
            <a:blip r:embed="rId2">
              <a:alphaModFix/>
            </a:blip>
            <a:srcRect/>
            <a:stretch/>
          </p:blipFill>
          <p:spPr>
            <a:xfrm>
              <a:off x="4602088" y="121196"/>
              <a:ext cx="747679" cy="741600"/>
            </a:xfrm>
            <a:prstGeom prst="rect">
              <a:avLst/>
            </a:prstGeom>
            <a:noFill/>
            <a:ln>
              <a:noFill/>
            </a:ln>
          </p:spPr>
        </p:pic>
        <p:pic>
          <p:nvPicPr>
            <p:cNvPr id="50" name="Google Shape;50;p112"/>
            <p:cNvPicPr preferRelativeResize="0"/>
            <p:nvPr/>
          </p:nvPicPr>
          <p:blipFill rotWithShape="1">
            <a:blip r:embed="rId3">
              <a:alphaModFix/>
            </a:blip>
            <a:srcRect/>
            <a:stretch/>
          </p:blipFill>
          <p:spPr>
            <a:xfrm>
              <a:off x="5387685" y="167960"/>
              <a:ext cx="2124505" cy="359229"/>
            </a:xfrm>
            <a:prstGeom prst="rect">
              <a:avLst/>
            </a:prstGeom>
            <a:noFill/>
            <a:ln>
              <a:noFill/>
            </a:ln>
          </p:spPr>
        </p:pic>
        <p:pic>
          <p:nvPicPr>
            <p:cNvPr id="51" name="Google Shape;51;p112"/>
            <p:cNvPicPr preferRelativeResize="0"/>
            <p:nvPr/>
          </p:nvPicPr>
          <p:blipFill rotWithShape="1">
            <a:blip r:embed="rId4">
              <a:alphaModFix/>
            </a:blip>
            <a:srcRect/>
            <a:stretch/>
          </p:blipFill>
          <p:spPr>
            <a:xfrm>
              <a:off x="5446786" y="588804"/>
              <a:ext cx="2006302" cy="217615"/>
            </a:xfrm>
            <a:prstGeom prst="rect">
              <a:avLst/>
            </a:prstGeom>
            <a:noFill/>
            <a:ln>
              <a:noFill/>
            </a:ln>
          </p:spPr>
        </p:pic>
      </p:grpSp>
      <p:sp>
        <p:nvSpPr>
          <p:cNvPr id="52" name="Google Shape;52;p112"/>
          <p:cNvSpPr txBox="1">
            <a:spLocks noGrp="1"/>
          </p:cNvSpPr>
          <p:nvPr>
            <p:ph type="sldNum" idx="12"/>
          </p:nvPr>
        </p:nvSpPr>
        <p:spPr>
          <a:xfrm>
            <a:off x="7153227" y="4938096"/>
            <a:ext cx="438732" cy="30321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400" b="0" i="0">
                <a:solidFill>
                  <a:srgbClr val="8D134A"/>
                </a:solidFill>
                <a:latin typeface="Microsoft YaHei" panose="020B0503020204020204" pitchFamily="34" charset="-122"/>
                <a:ea typeface="Microsoft YaHei" panose="020B0503020204020204" pitchFamily="34" charset="-122"/>
                <a:cs typeface="Arial"/>
                <a:sym typeface="Arial"/>
              </a:defRPr>
            </a:lvl1pPr>
            <a:lvl2pPr marL="0" lvl="1" indent="0" algn="r">
              <a:spcBef>
                <a:spcPts val="0"/>
              </a:spcBef>
              <a:spcAft>
                <a:spcPts val="0"/>
              </a:spcAft>
              <a:buNone/>
              <a:defRPr sz="1400" b="1">
                <a:solidFill>
                  <a:srgbClr val="8D134A"/>
                </a:solidFill>
                <a:latin typeface="Arial"/>
                <a:ea typeface="Arial"/>
                <a:cs typeface="Arial"/>
                <a:sym typeface="Arial"/>
              </a:defRPr>
            </a:lvl2pPr>
            <a:lvl3pPr marL="0" lvl="2" indent="0" algn="r">
              <a:spcBef>
                <a:spcPts val="0"/>
              </a:spcBef>
              <a:spcAft>
                <a:spcPts val="0"/>
              </a:spcAft>
              <a:buNone/>
              <a:defRPr sz="1400" b="1">
                <a:solidFill>
                  <a:srgbClr val="8D134A"/>
                </a:solidFill>
                <a:latin typeface="Arial"/>
                <a:ea typeface="Arial"/>
                <a:cs typeface="Arial"/>
                <a:sym typeface="Arial"/>
              </a:defRPr>
            </a:lvl3pPr>
            <a:lvl4pPr marL="0" lvl="3" indent="0" algn="r">
              <a:spcBef>
                <a:spcPts val="0"/>
              </a:spcBef>
              <a:spcAft>
                <a:spcPts val="0"/>
              </a:spcAft>
              <a:buNone/>
              <a:defRPr sz="1400" b="1">
                <a:solidFill>
                  <a:srgbClr val="8D134A"/>
                </a:solidFill>
                <a:latin typeface="Arial"/>
                <a:ea typeface="Arial"/>
                <a:cs typeface="Arial"/>
                <a:sym typeface="Arial"/>
              </a:defRPr>
            </a:lvl4pPr>
            <a:lvl5pPr marL="0" lvl="4" indent="0" algn="r">
              <a:spcBef>
                <a:spcPts val="0"/>
              </a:spcBef>
              <a:spcAft>
                <a:spcPts val="0"/>
              </a:spcAft>
              <a:buNone/>
              <a:defRPr sz="1400" b="1">
                <a:solidFill>
                  <a:srgbClr val="8D134A"/>
                </a:solidFill>
                <a:latin typeface="Arial"/>
                <a:ea typeface="Arial"/>
                <a:cs typeface="Arial"/>
                <a:sym typeface="Arial"/>
              </a:defRPr>
            </a:lvl5pPr>
            <a:lvl6pPr marL="0" lvl="5" indent="0" algn="r">
              <a:spcBef>
                <a:spcPts val="0"/>
              </a:spcBef>
              <a:spcAft>
                <a:spcPts val="0"/>
              </a:spcAft>
              <a:buNone/>
              <a:defRPr sz="1400" b="1">
                <a:solidFill>
                  <a:srgbClr val="8D134A"/>
                </a:solidFill>
                <a:latin typeface="Arial"/>
                <a:ea typeface="Arial"/>
                <a:cs typeface="Arial"/>
                <a:sym typeface="Arial"/>
              </a:defRPr>
            </a:lvl6pPr>
            <a:lvl7pPr marL="0" lvl="6" indent="0" algn="r">
              <a:spcBef>
                <a:spcPts val="0"/>
              </a:spcBef>
              <a:spcAft>
                <a:spcPts val="0"/>
              </a:spcAft>
              <a:buNone/>
              <a:defRPr sz="1400" b="1">
                <a:solidFill>
                  <a:srgbClr val="8D134A"/>
                </a:solidFill>
                <a:latin typeface="Arial"/>
                <a:ea typeface="Arial"/>
                <a:cs typeface="Arial"/>
                <a:sym typeface="Arial"/>
              </a:defRPr>
            </a:lvl7pPr>
            <a:lvl8pPr marL="0" lvl="7" indent="0" algn="r">
              <a:spcBef>
                <a:spcPts val="0"/>
              </a:spcBef>
              <a:spcAft>
                <a:spcPts val="0"/>
              </a:spcAft>
              <a:buNone/>
              <a:defRPr sz="1400" b="1">
                <a:solidFill>
                  <a:srgbClr val="8D134A"/>
                </a:solidFill>
                <a:latin typeface="Arial"/>
                <a:ea typeface="Arial"/>
                <a:cs typeface="Arial"/>
                <a:sym typeface="Arial"/>
              </a:defRPr>
            </a:lvl8pPr>
            <a:lvl9pPr marL="0" lvl="8" indent="0" algn="r">
              <a:spcBef>
                <a:spcPts val="0"/>
              </a:spcBef>
              <a:spcAft>
                <a:spcPts val="0"/>
              </a:spcAft>
              <a:buNone/>
              <a:defRPr sz="1400" b="1">
                <a:solidFill>
                  <a:srgbClr val="8D134A"/>
                </a:solidFill>
                <a:latin typeface="Arial"/>
                <a:ea typeface="Arial"/>
                <a:cs typeface="Arial"/>
                <a:sym typeface="Arial"/>
              </a:defRPr>
            </a:lvl9pPr>
          </a:lstStyle>
          <a:p>
            <a:fld id="{00000000-1234-1234-1234-123412341234}" type="slidenum">
              <a:rPr lang="en-US" altLang="zh-CN" smtClean="0"/>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09"/>
          <p:cNvSpPr txBox="1">
            <a:spLocks noGrp="1"/>
          </p:cNvSpPr>
          <p:nvPr>
            <p:ph type="title"/>
          </p:nvPr>
        </p:nvSpPr>
        <p:spPr>
          <a:xfrm>
            <a:off x="381000" y="228600"/>
            <a:ext cx="6858000" cy="9525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66"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666"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666"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666"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666"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666"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3666"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3666"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3666" b="0" i="0" u="none" strike="noStrike" cap="none">
                <a:solidFill>
                  <a:schemeClr val="dk1"/>
                </a:solidFill>
                <a:latin typeface="Arial"/>
                <a:ea typeface="Arial"/>
                <a:cs typeface="Arial"/>
                <a:sym typeface="Arial"/>
              </a:defRPr>
            </a:lvl9pPr>
          </a:lstStyle>
          <a:p>
            <a:endParaRPr dirty="0"/>
          </a:p>
        </p:txBody>
      </p:sp>
      <p:sp>
        <p:nvSpPr>
          <p:cNvPr id="7" name="Google Shape;7;p109"/>
          <p:cNvSpPr txBox="1">
            <a:spLocks noGrp="1"/>
          </p:cNvSpPr>
          <p:nvPr>
            <p:ph type="body" idx="1"/>
          </p:nvPr>
        </p:nvSpPr>
        <p:spPr>
          <a:xfrm>
            <a:off x="381000" y="1333500"/>
            <a:ext cx="6858000" cy="3771900"/>
          </a:xfrm>
          <a:prstGeom prst="rect">
            <a:avLst/>
          </a:prstGeom>
          <a:noFill/>
          <a:ln>
            <a:noFill/>
          </a:ln>
        </p:spPr>
        <p:txBody>
          <a:bodyPr spcFirstLastPara="1" wrap="square" lIns="91425" tIns="45700" rIns="91425" bIns="45700" anchor="t" anchorCtr="0">
            <a:noAutofit/>
          </a:bodyPr>
          <a:lstStyle>
            <a:lvl1pPr marL="457200" marR="0" lvl="0"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1pPr>
            <a:lvl2pPr marL="914400" marR="0" lvl="1" indent="-376745" algn="l" rtl="0">
              <a:spcBef>
                <a:spcPts val="467"/>
              </a:spcBef>
              <a:spcAft>
                <a:spcPts val="0"/>
              </a:spcAft>
              <a:buClr>
                <a:schemeClr val="dk1"/>
              </a:buClr>
              <a:buSzPts val="2333"/>
              <a:buFont typeface="Arial"/>
              <a:buChar char="–"/>
              <a:defRPr sz="2333"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L="2286000" marR="0" lvl="4"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dirty="0"/>
          </a:p>
        </p:txBody>
      </p:sp>
      <p:sp>
        <p:nvSpPr>
          <p:cNvPr id="8" name="Google Shape;8;p109"/>
          <p:cNvSpPr txBox="1">
            <a:spLocks noGrp="1"/>
          </p:cNvSpPr>
          <p:nvPr>
            <p:ph type="dt" idx="10"/>
          </p:nvPr>
        </p:nvSpPr>
        <p:spPr>
          <a:xfrm>
            <a:off x="381000" y="5297488"/>
            <a:ext cx="1778000" cy="30321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98989"/>
                </a:solidFill>
                <a:latin typeface="Microsoft YaHei" panose="020B0503020204020204" pitchFamily="34" charset="-122"/>
                <a:ea typeface="Microsoft YaHei" panose="020B0503020204020204" pitchFamily="34" charset="-122"/>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9" name="Google Shape;9;p109"/>
          <p:cNvSpPr txBox="1">
            <a:spLocks noGrp="1"/>
          </p:cNvSpPr>
          <p:nvPr>
            <p:ph type="ftr" idx="11"/>
          </p:nvPr>
        </p:nvSpPr>
        <p:spPr>
          <a:xfrm>
            <a:off x="2603500" y="5297488"/>
            <a:ext cx="2413000" cy="30321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898989"/>
                </a:solidFill>
                <a:latin typeface="Microsoft YaHei" panose="020B0503020204020204" pitchFamily="34" charset="-122"/>
                <a:ea typeface="Microsoft YaHei" panose="020B0503020204020204" pitchFamily="34" charset="-122"/>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10" name="Google Shape;10;p109"/>
          <p:cNvSpPr txBox="1">
            <a:spLocks noGrp="1"/>
          </p:cNvSpPr>
          <p:nvPr>
            <p:ph type="sldNum" idx="12"/>
          </p:nvPr>
        </p:nvSpPr>
        <p:spPr>
          <a:xfrm>
            <a:off x="5461000" y="5297488"/>
            <a:ext cx="1778000"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898989"/>
                </a:solidFill>
                <a:latin typeface="Microsoft YaHei" panose="020B0503020204020204" pitchFamily="34" charset="-122"/>
                <a:ea typeface="Microsoft YaHei" panose="020B0503020204020204" pitchFamily="34" charset="-122"/>
                <a:cs typeface="Arial"/>
                <a:sym typeface="Arial"/>
              </a:defRPr>
            </a:lvl1pPr>
            <a:lvl2pPr marL="0" marR="0" lvl="1" indent="0" algn="r" rtl="0">
              <a:spcBef>
                <a:spcPts val="0"/>
              </a:spcBef>
              <a:spcAft>
                <a:spcPts val="0"/>
              </a:spcAft>
              <a:buNone/>
              <a:defRPr sz="10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98989"/>
                </a:solidFill>
                <a:latin typeface="Arial"/>
                <a:ea typeface="Arial"/>
                <a:cs typeface="Arial"/>
                <a:sym typeface="Arial"/>
              </a:defRPr>
            </a:lvl9pPr>
          </a:lstStyle>
          <a:p>
            <a:fld id="{00000000-1234-1234-1234-123412341234}" type="slidenum">
              <a:rPr lang="en-US" altLang="zh-CN" smtClean="0"/>
              <a:pPr/>
              <a:t>‹#›</a:t>
            </a:fld>
            <a:endParaRPr lang="zh-CN" altLang="en-US" sz="1500" dirty="0">
              <a:solidFill>
                <a:schemeClr val="dk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icrosoft YaHei" panose="020B0503020204020204" pitchFamily="34" charset="-122"/>
          <a:ea typeface="Microsoft YaHei"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icrosoft YaHei" panose="020B0503020204020204" pitchFamily="34" charset="-122"/>
          <a:ea typeface="Microsoft YaHei"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p:nvPr/>
        </p:nvSpPr>
        <p:spPr>
          <a:xfrm>
            <a:off x="893676" y="3001516"/>
            <a:ext cx="5832648"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000" b="1" u="none" strike="noStrike" cap="none" dirty="0">
                <a:solidFill>
                  <a:srgbClr val="8C104A"/>
                </a:solidFill>
                <a:latin typeface="Microsoft YaHei" panose="020B0503020204020204" pitchFamily="34" charset="-122"/>
                <a:ea typeface="Microsoft YaHei" panose="020B0503020204020204" pitchFamily="34" charset="-122"/>
                <a:sym typeface="Arial"/>
              </a:rPr>
              <a:t>计算机网络</a:t>
            </a:r>
            <a:endParaRPr sz="3000" b="1" u="none" strike="noStrike" cap="none" dirty="0">
              <a:solidFill>
                <a:srgbClr val="8C104A"/>
              </a:solidFill>
              <a:latin typeface="Microsoft YaHei" panose="020B0503020204020204" pitchFamily="34" charset="-122"/>
              <a:ea typeface="Microsoft YaHei" panose="020B0503020204020204" pitchFamily="34" charset="-122"/>
              <a:sym typeface="Arial"/>
            </a:endParaRPr>
          </a:p>
          <a:p>
            <a:pPr marL="0" marR="0" lvl="0" indent="0" algn="ctr" rtl="0">
              <a:spcBef>
                <a:spcPts val="0"/>
              </a:spcBef>
              <a:spcAft>
                <a:spcPts val="0"/>
              </a:spcAft>
              <a:buNone/>
            </a:pPr>
            <a:r>
              <a:rPr lang="zh-CN" sz="3000" b="1" u="none" strike="noStrike" cap="none" dirty="0">
                <a:solidFill>
                  <a:srgbClr val="FFC000"/>
                </a:solidFill>
                <a:latin typeface="Microsoft YaHei" panose="020B0503020204020204" pitchFamily="34" charset="-122"/>
                <a:ea typeface="Microsoft YaHei" panose="020B0503020204020204" pitchFamily="34" charset="-122"/>
                <a:sym typeface="Arial"/>
              </a:rPr>
              <a:t>C</a:t>
            </a:r>
            <a:r>
              <a:rPr lang="zh-CN" sz="3000" b="1" u="none" strike="noStrike" cap="none" dirty="0">
                <a:solidFill>
                  <a:schemeClr val="dk1"/>
                </a:solidFill>
                <a:latin typeface="Microsoft YaHei" panose="020B0503020204020204" pitchFamily="34" charset="-122"/>
                <a:ea typeface="Microsoft YaHei" panose="020B0503020204020204" pitchFamily="34" charset="-122"/>
                <a:sym typeface="Arial"/>
              </a:rPr>
              <a:t>omputer</a:t>
            </a:r>
            <a:r>
              <a:rPr lang="zh-CN" sz="3000" b="1" u="none" strike="noStrike" cap="none" dirty="0">
                <a:solidFill>
                  <a:srgbClr val="8C104A"/>
                </a:solidFill>
                <a:latin typeface="Microsoft YaHei" panose="020B0503020204020204" pitchFamily="34" charset="-122"/>
                <a:ea typeface="Microsoft YaHei" panose="020B0503020204020204" pitchFamily="34" charset="-122"/>
                <a:sym typeface="Arial"/>
              </a:rPr>
              <a:t> </a:t>
            </a:r>
            <a:r>
              <a:rPr lang="zh-CN" sz="3000" b="1" u="none" strike="noStrike" cap="none" dirty="0">
                <a:solidFill>
                  <a:srgbClr val="FFC000"/>
                </a:solidFill>
                <a:latin typeface="Microsoft YaHei" panose="020B0503020204020204" pitchFamily="34" charset="-122"/>
                <a:ea typeface="Microsoft YaHei" panose="020B0503020204020204" pitchFamily="34" charset="-122"/>
                <a:sym typeface="Arial"/>
              </a:rPr>
              <a:t>N</a:t>
            </a:r>
            <a:r>
              <a:rPr lang="zh-CN" sz="3000" b="1" u="none" strike="noStrike" cap="none" dirty="0">
                <a:solidFill>
                  <a:schemeClr val="dk1"/>
                </a:solidFill>
                <a:latin typeface="Microsoft YaHei" panose="020B0503020204020204" pitchFamily="34" charset="-122"/>
                <a:ea typeface="Microsoft YaHei" panose="020B0503020204020204" pitchFamily="34" charset="-122"/>
                <a:sym typeface="Arial"/>
              </a:rPr>
              <a:t>etwork</a:t>
            </a:r>
            <a:endParaRPr sz="3000" b="1"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sp>
        <p:nvSpPr>
          <p:cNvPr id="2" name="TextBox 2">
            <a:extLst>
              <a:ext uri="{FF2B5EF4-FFF2-40B4-BE49-F238E27FC236}">
                <a16:creationId xmlns:a16="http://schemas.microsoft.com/office/drawing/2014/main" id="{41898039-6734-B0F7-74E7-14EE53D30E3F}"/>
              </a:ext>
            </a:extLst>
          </p:cNvPr>
          <p:cNvSpPr txBox="1"/>
          <p:nvPr/>
        </p:nvSpPr>
        <p:spPr>
          <a:xfrm>
            <a:off x="2388538" y="4425095"/>
            <a:ext cx="2842924" cy="128990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l"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l"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l"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l"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a:ea typeface="微软雅黑"/>
                <a:cs typeface="+mn-cs"/>
              </a:rPr>
              <a:t>谌华杰</a:t>
            </a:r>
            <a:r>
              <a:rPr kumimoji="0" lang="zh-TW" altLang="en-US" sz="1800" b="1" i="0" u="none" strike="noStrike" kern="1200" cap="none" spc="0" normalizeH="0" baseline="0" noProof="0" dirty="0">
                <a:ln>
                  <a:noFill/>
                </a:ln>
                <a:solidFill>
                  <a:srgbClr val="FFFFFF"/>
                </a:solidFill>
                <a:effectLst/>
                <a:uLnTx/>
                <a:uFillTx/>
                <a:latin typeface="微软雅黑"/>
                <a:ea typeface="微软雅黑"/>
                <a:cs typeface="+mn-cs"/>
              </a:rPr>
              <a:t> 助理教授</a:t>
            </a:r>
            <a:r>
              <a:rPr kumimoji="0" lang="zh-CN" altLang="en-US" sz="1800" b="1" i="0" u="none" strike="noStrike" kern="1200" cap="none" spc="0" normalizeH="0" baseline="0" noProof="0" dirty="0">
                <a:ln>
                  <a:noFill/>
                </a:ln>
                <a:solidFill>
                  <a:srgbClr val="FFFFFF"/>
                </a:solidFill>
                <a:effectLst/>
                <a:uLnTx/>
                <a:uFillTx/>
                <a:latin typeface="微软雅黑"/>
                <a:ea typeface="微软雅黑"/>
                <a:cs typeface="+mn-cs"/>
              </a:rPr>
              <a:t>（研究）</a:t>
            </a:r>
            <a:endParaRPr kumimoji="0" lang="en-US" altLang="zh-CN" sz="1800" b="1" i="0" u="none" strike="noStrike" kern="1200" cap="none" spc="0" normalizeH="0" baseline="0" noProof="0" dirty="0">
              <a:ln>
                <a:noFill/>
              </a:ln>
              <a:solidFill>
                <a:srgbClr val="FFFFFF"/>
              </a:solidFill>
              <a:effectLst/>
              <a:uLnTx/>
              <a:uFillTx/>
              <a:latin typeface="微软雅黑"/>
              <a:ea typeface="微软雅黑"/>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微软雅黑"/>
                <a:ea typeface="微软雅黑"/>
                <a:cs typeface="+mn-cs"/>
              </a:rPr>
              <a:t>M·H·C</a:t>
            </a:r>
            <a:endParaRPr kumimoji="0" lang="en-HK" altLang="zh-TW" sz="1800" b="1" i="0" u="none" strike="noStrike" kern="1200" cap="none" spc="0" normalizeH="0" baseline="0" noProof="0" dirty="0">
              <a:ln>
                <a:noFill/>
              </a:ln>
              <a:solidFill>
                <a:srgbClr val="FFFFFF"/>
              </a:solidFill>
              <a:effectLst/>
              <a:uLnTx/>
              <a:uFillTx/>
              <a:latin typeface="微软雅黑"/>
              <a:ea typeface="微软雅黑"/>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微软雅黑"/>
                <a:ea typeface="微软雅黑"/>
                <a:cs typeface="+mn-cs"/>
              </a:rPr>
              <a:t>数据科学学院</a:t>
            </a:r>
            <a:endParaRPr kumimoji="0" lang="en-HK" altLang="zh-TW" sz="1800" b="1" i="0" u="none" strike="noStrike" kern="1200" cap="none" spc="0" normalizeH="0" baseline="0" noProof="0" dirty="0">
              <a:ln>
                <a:noFill/>
              </a:ln>
              <a:solidFill>
                <a:srgbClr val="FFFFFF"/>
              </a:solidFill>
              <a:effectLst/>
              <a:uLnTx/>
              <a:uFillTx/>
              <a:latin typeface="微软雅黑"/>
              <a:ea typeface="微软雅黑"/>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54288" y="1275982"/>
            <a:ext cx="6711425"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7" name="Rectangle 6"/>
          <p:cNvSpPr>
            <a:spLocks noChangeArrowheads="1"/>
          </p:cNvSpPr>
          <p:nvPr/>
        </p:nvSpPr>
        <p:spPr bwMode="auto">
          <a:xfrm>
            <a:off x="3070865" y="1256741"/>
            <a:ext cx="146386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ea typeface="微软雅黑" pitchFamily="34" charset="-122"/>
              </a:rPr>
              <a:t>运输层的作用</a:t>
            </a:r>
          </a:p>
        </p:txBody>
      </p:sp>
      <p:sp>
        <p:nvSpPr>
          <p:cNvPr id="8" name="圆角矩形 7"/>
          <p:cNvSpPr/>
          <p:nvPr/>
        </p:nvSpPr>
        <p:spPr>
          <a:xfrm>
            <a:off x="454288" y="1666876"/>
            <a:ext cx="6711425" cy="2682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98" name="矩形 97"/>
          <p:cNvSpPr/>
          <p:nvPr/>
        </p:nvSpPr>
        <p:spPr>
          <a:xfrm>
            <a:off x="2032300" y="3967999"/>
            <a:ext cx="3847851" cy="271934"/>
          </a:xfrm>
          <a:prstGeom prst="rect">
            <a:avLst/>
          </a:prstGeom>
        </p:spPr>
        <p:txBody>
          <a:bodyPr wrap="square">
            <a:spAutoFit/>
          </a:bodyPr>
          <a:lstStyle/>
          <a:p>
            <a:pPr algn="ctr"/>
            <a:r>
              <a:rPr lang="zh-CN" altLang="en-US" sz="1167" b="1" dirty="0">
                <a:latin typeface="微软雅黑" pitchFamily="34" charset="-122"/>
                <a:ea typeface="微软雅黑" pitchFamily="34" charset="-122"/>
              </a:rPr>
              <a:t>只有位于网络边缘部分的主机的协议栈才有运输层</a:t>
            </a:r>
          </a:p>
        </p:txBody>
      </p:sp>
      <p:sp>
        <p:nvSpPr>
          <p:cNvPr id="12" name="Line 315"/>
          <p:cNvSpPr>
            <a:spLocks noChangeShapeType="1"/>
          </p:cNvSpPr>
          <p:nvPr/>
        </p:nvSpPr>
        <p:spPr bwMode="auto">
          <a:xfrm>
            <a:off x="2338492" y="3591607"/>
            <a:ext cx="2933303"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9" name="Rectangle 333"/>
          <p:cNvSpPr>
            <a:spLocks noChangeArrowheads="1"/>
          </p:cNvSpPr>
          <p:nvPr/>
        </p:nvSpPr>
        <p:spPr bwMode="auto">
          <a:xfrm>
            <a:off x="1608986" y="3381770"/>
            <a:ext cx="733527" cy="414279"/>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32" name="Rectangle 336"/>
          <p:cNvSpPr>
            <a:spLocks noChangeArrowheads="1"/>
          </p:cNvSpPr>
          <p:nvPr/>
        </p:nvSpPr>
        <p:spPr bwMode="auto">
          <a:xfrm>
            <a:off x="1749790" y="3182724"/>
            <a:ext cx="495329"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主机 </a:t>
            </a:r>
            <a:r>
              <a:rPr kumimoji="1" lang="en-US" altLang="zh-CN" sz="875" b="1" dirty="0">
                <a:solidFill>
                  <a:srgbClr val="0033CC"/>
                </a:solidFill>
                <a:latin typeface="微软雅黑" pitchFamily="34" charset="-122"/>
                <a:ea typeface="微软雅黑" pitchFamily="34" charset="-122"/>
              </a:rPr>
              <a:t>A</a:t>
            </a:r>
          </a:p>
        </p:txBody>
      </p:sp>
      <p:sp>
        <p:nvSpPr>
          <p:cNvPr id="33" name="Rectangle 337"/>
          <p:cNvSpPr>
            <a:spLocks noChangeArrowheads="1"/>
          </p:cNvSpPr>
          <p:nvPr/>
        </p:nvSpPr>
        <p:spPr bwMode="auto">
          <a:xfrm>
            <a:off x="5419837" y="3182724"/>
            <a:ext cx="487315"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a:solidFill>
                  <a:srgbClr val="0033CC"/>
                </a:solidFill>
                <a:latin typeface="微软雅黑" pitchFamily="34" charset="-122"/>
                <a:ea typeface="微软雅黑" pitchFamily="34" charset="-122"/>
              </a:rPr>
              <a:t>主机 </a:t>
            </a:r>
            <a:r>
              <a:rPr kumimoji="1" lang="en-US" altLang="zh-CN" sz="875" b="1">
                <a:solidFill>
                  <a:srgbClr val="0033CC"/>
                </a:solidFill>
                <a:latin typeface="微软雅黑" pitchFamily="34" charset="-122"/>
                <a:ea typeface="微软雅黑" pitchFamily="34" charset="-122"/>
              </a:rPr>
              <a:t>B</a:t>
            </a:r>
          </a:p>
        </p:txBody>
      </p:sp>
      <p:sp>
        <p:nvSpPr>
          <p:cNvPr id="39" name="Rectangle 343"/>
          <p:cNvSpPr>
            <a:spLocks noChangeArrowheads="1"/>
          </p:cNvSpPr>
          <p:nvPr/>
        </p:nvSpPr>
        <p:spPr bwMode="auto">
          <a:xfrm>
            <a:off x="2976158" y="3298625"/>
            <a:ext cx="59151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路由器 </a:t>
            </a:r>
            <a:r>
              <a:rPr kumimoji="1" lang="en-US" altLang="zh-CN" sz="875" b="1" dirty="0">
                <a:solidFill>
                  <a:srgbClr val="0033CC"/>
                </a:solidFill>
                <a:latin typeface="微软雅黑" pitchFamily="34" charset="-122"/>
                <a:ea typeface="微软雅黑" pitchFamily="34" charset="-122"/>
              </a:rPr>
              <a:t>1</a:t>
            </a:r>
          </a:p>
        </p:txBody>
      </p:sp>
      <p:pic>
        <p:nvPicPr>
          <p:cNvPr id="40" name="Picture 3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0303" y="3494349"/>
            <a:ext cx="366763" cy="20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1" name="Rectangle 345"/>
          <p:cNvSpPr>
            <a:spLocks noChangeArrowheads="1"/>
          </p:cNvSpPr>
          <p:nvPr/>
        </p:nvSpPr>
        <p:spPr bwMode="auto">
          <a:xfrm>
            <a:off x="4094143" y="3298625"/>
            <a:ext cx="59151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路由器 </a:t>
            </a:r>
            <a:r>
              <a:rPr kumimoji="1" lang="en-US" altLang="zh-CN" sz="875" b="1" dirty="0">
                <a:solidFill>
                  <a:srgbClr val="0033CC"/>
                </a:solidFill>
                <a:latin typeface="微软雅黑" pitchFamily="34" charset="-122"/>
                <a:ea typeface="微软雅黑" pitchFamily="34" charset="-122"/>
              </a:rPr>
              <a:t>2</a:t>
            </a:r>
          </a:p>
        </p:txBody>
      </p:sp>
      <p:pic>
        <p:nvPicPr>
          <p:cNvPr id="47" name="Picture 3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4304" y="3453514"/>
            <a:ext cx="458454" cy="25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6667" y="3453514"/>
            <a:ext cx="501083" cy="25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le 358"/>
          <p:cNvSpPr>
            <a:spLocks noChangeArrowheads="1"/>
          </p:cNvSpPr>
          <p:nvPr/>
        </p:nvSpPr>
        <p:spPr bwMode="auto">
          <a:xfrm flipH="1">
            <a:off x="5279034" y="3372589"/>
            <a:ext cx="733527" cy="414279"/>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pic>
        <p:nvPicPr>
          <p:cNvPr id="62" name="Picture 3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834" y="3453514"/>
            <a:ext cx="459258" cy="25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40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9199" y="3494349"/>
            <a:ext cx="366763" cy="20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7" name="Rectangle 352"/>
          <p:cNvSpPr>
            <a:spLocks noChangeArrowheads="1"/>
          </p:cNvSpPr>
          <p:nvPr/>
        </p:nvSpPr>
        <p:spPr bwMode="auto">
          <a:xfrm>
            <a:off x="4724963" y="3464875"/>
            <a:ext cx="439225"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LAN</a:t>
            </a:r>
            <a:r>
              <a:rPr kumimoji="1" lang="en-US" altLang="zh-CN" sz="875" b="1" baseline="-25000">
                <a:latin typeface="微软雅黑" pitchFamily="34" charset="-122"/>
                <a:ea typeface="微软雅黑" pitchFamily="34" charset="-122"/>
              </a:rPr>
              <a:t>2</a:t>
            </a:r>
            <a:endParaRPr kumimoji="1" lang="en-US" altLang="zh-CN" sz="875" b="1">
              <a:latin typeface="微软雅黑" pitchFamily="34" charset="-122"/>
              <a:ea typeface="微软雅黑" pitchFamily="34" charset="-122"/>
            </a:endParaRPr>
          </a:p>
        </p:txBody>
      </p:sp>
      <p:sp>
        <p:nvSpPr>
          <p:cNvPr id="108" name="Rectangle 354"/>
          <p:cNvSpPr>
            <a:spLocks noChangeArrowheads="1"/>
          </p:cNvSpPr>
          <p:nvPr/>
        </p:nvSpPr>
        <p:spPr bwMode="auto">
          <a:xfrm>
            <a:off x="3596870" y="3470072"/>
            <a:ext cx="452049"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WAN</a:t>
            </a:r>
          </a:p>
        </p:txBody>
      </p:sp>
      <p:sp>
        <p:nvSpPr>
          <p:cNvPr id="109" name="Rectangle 368"/>
          <p:cNvSpPr>
            <a:spLocks noChangeArrowheads="1"/>
          </p:cNvSpPr>
          <p:nvPr/>
        </p:nvSpPr>
        <p:spPr bwMode="auto">
          <a:xfrm>
            <a:off x="2481984" y="3464133"/>
            <a:ext cx="439225"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LAN</a:t>
            </a:r>
            <a:r>
              <a:rPr kumimoji="1" lang="en-US" altLang="zh-CN" sz="875" b="1" baseline="-25000" dirty="0">
                <a:latin typeface="微软雅黑" pitchFamily="34" charset="-122"/>
                <a:ea typeface="微软雅黑" pitchFamily="34" charset="-122"/>
              </a:rPr>
              <a:t>1</a:t>
            </a:r>
            <a:endParaRPr kumimoji="1" lang="en-US" altLang="zh-CN" sz="875" b="1" dirty="0">
              <a:latin typeface="微软雅黑" pitchFamily="34" charset="-122"/>
              <a:ea typeface="微软雅黑" pitchFamily="34" charset="-122"/>
            </a:endParaRPr>
          </a:p>
        </p:txBody>
      </p:sp>
      <p:grpSp>
        <p:nvGrpSpPr>
          <p:cNvPr id="28" name="组合 27"/>
          <p:cNvGrpSpPr/>
          <p:nvPr/>
        </p:nvGrpSpPr>
        <p:grpSpPr>
          <a:xfrm>
            <a:off x="1569730" y="1762817"/>
            <a:ext cx="4491277" cy="1308050"/>
            <a:chOff x="1883675" y="1258130"/>
            <a:chExt cx="5389532" cy="1569660"/>
          </a:xfrm>
        </p:grpSpPr>
        <p:sp>
          <p:nvSpPr>
            <p:cNvPr id="9" name="Rectangle 314"/>
            <p:cNvSpPr>
              <a:spLocks noChangeArrowheads="1"/>
            </p:cNvSpPr>
            <p:nvPr/>
          </p:nvSpPr>
          <p:spPr bwMode="auto">
            <a:xfrm>
              <a:off x="1930783" y="1258130"/>
              <a:ext cx="881198" cy="1424587"/>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10" name="Rectangle 324"/>
            <p:cNvSpPr>
              <a:spLocks noChangeArrowheads="1"/>
            </p:cNvSpPr>
            <p:nvPr/>
          </p:nvSpPr>
          <p:spPr bwMode="auto">
            <a:xfrm>
              <a:off x="6337736" y="1258130"/>
              <a:ext cx="883128" cy="1424587"/>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13" name="Line 316"/>
            <p:cNvSpPr>
              <a:spLocks noChangeShapeType="1"/>
            </p:cNvSpPr>
            <p:nvPr/>
          </p:nvSpPr>
          <p:spPr bwMode="auto">
            <a:xfrm>
              <a:off x="1930783" y="2148162"/>
              <a:ext cx="880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14" name="Line 317"/>
            <p:cNvSpPr>
              <a:spLocks noChangeShapeType="1"/>
            </p:cNvSpPr>
            <p:nvPr/>
          </p:nvSpPr>
          <p:spPr bwMode="auto">
            <a:xfrm>
              <a:off x="1930783" y="2417221"/>
              <a:ext cx="880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15" name="Rectangle 318"/>
            <p:cNvSpPr>
              <a:spLocks noChangeArrowheads="1"/>
            </p:cNvSpPr>
            <p:nvPr/>
          </p:nvSpPr>
          <p:spPr bwMode="auto">
            <a:xfrm>
              <a:off x="1934644" y="1629646"/>
              <a:ext cx="875407" cy="25124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16" name="Rectangle 319"/>
            <p:cNvSpPr>
              <a:spLocks noChangeArrowheads="1"/>
            </p:cNvSpPr>
            <p:nvPr/>
          </p:nvSpPr>
          <p:spPr bwMode="auto">
            <a:xfrm>
              <a:off x="1883675" y="1363026"/>
              <a:ext cx="265459" cy="13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5</a:t>
              </a:r>
            </a:p>
            <a:p>
              <a:pPr algn="ctr" defTabSz="634975" eaLnBrk="0" hangingPunct="0">
                <a:lnSpc>
                  <a:spcPct val="155000"/>
                </a:lnSpc>
              </a:pPr>
              <a:r>
                <a:rPr kumimoji="1" lang="en-US" altLang="zh-CN" sz="875" b="1" dirty="0">
                  <a:latin typeface="微软雅黑" pitchFamily="34" charset="-122"/>
                  <a:ea typeface="微软雅黑" pitchFamily="34" charset="-122"/>
                </a:rPr>
                <a:t>4</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1</a:t>
              </a:r>
            </a:p>
          </p:txBody>
        </p:sp>
        <p:sp>
          <p:nvSpPr>
            <p:cNvPr id="21" name="Line 325"/>
            <p:cNvSpPr>
              <a:spLocks noChangeShapeType="1"/>
            </p:cNvSpPr>
            <p:nvPr/>
          </p:nvSpPr>
          <p:spPr bwMode="auto">
            <a:xfrm>
              <a:off x="6337736" y="2148162"/>
              <a:ext cx="882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2" name="Line 326"/>
            <p:cNvSpPr>
              <a:spLocks noChangeShapeType="1"/>
            </p:cNvSpPr>
            <p:nvPr/>
          </p:nvSpPr>
          <p:spPr bwMode="auto">
            <a:xfrm>
              <a:off x="6337736" y="2417221"/>
              <a:ext cx="882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3" name="Rectangle 327"/>
            <p:cNvSpPr>
              <a:spLocks noChangeArrowheads="1"/>
            </p:cNvSpPr>
            <p:nvPr/>
          </p:nvSpPr>
          <p:spPr bwMode="auto">
            <a:xfrm>
              <a:off x="6340632" y="1629646"/>
              <a:ext cx="880232" cy="25124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6" name="Rectangle 400"/>
            <p:cNvSpPr>
              <a:spLocks noChangeArrowheads="1"/>
            </p:cNvSpPr>
            <p:nvPr/>
          </p:nvSpPr>
          <p:spPr bwMode="auto">
            <a:xfrm>
              <a:off x="7007748" y="1354116"/>
              <a:ext cx="265459" cy="13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5</a:t>
              </a:r>
            </a:p>
            <a:p>
              <a:pPr algn="ctr" defTabSz="634975" eaLnBrk="0" hangingPunct="0">
                <a:lnSpc>
                  <a:spcPct val="155000"/>
                </a:lnSpc>
              </a:pPr>
              <a:r>
                <a:rPr kumimoji="1" lang="en-US" altLang="zh-CN" sz="875" b="1" dirty="0">
                  <a:latin typeface="微软雅黑" pitchFamily="34" charset="-122"/>
                  <a:ea typeface="微软雅黑" pitchFamily="34" charset="-122"/>
                </a:rPr>
                <a:t>4</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1</a:t>
              </a:r>
            </a:p>
          </p:txBody>
        </p:sp>
        <p:grpSp>
          <p:nvGrpSpPr>
            <p:cNvPr id="2" name="组合 1"/>
            <p:cNvGrpSpPr/>
            <p:nvPr/>
          </p:nvGrpSpPr>
          <p:grpSpPr>
            <a:xfrm>
              <a:off x="3358036" y="1886232"/>
              <a:ext cx="867914" cy="813827"/>
              <a:chOff x="3358036" y="1886232"/>
              <a:chExt cx="867914" cy="813827"/>
            </a:xfrm>
          </p:grpSpPr>
          <p:grpSp>
            <p:nvGrpSpPr>
              <p:cNvPr id="17" name="Group 320"/>
              <p:cNvGrpSpPr>
                <a:grpSpLocks/>
              </p:cNvGrpSpPr>
              <p:nvPr/>
            </p:nvGrpSpPr>
            <p:grpSpPr bwMode="auto">
              <a:xfrm>
                <a:off x="3580254" y="1886232"/>
                <a:ext cx="645696" cy="796486"/>
                <a:chOff x="2017" y="1543"/>
                <a:chExt cx="619" cy="922"/>
              </a:xfrm>
            </p:grpSpPr>
            <p:sp>
              <p:nvSpPr>
                <p:cNvPr id="18" name="Rectangle 321"/>
                <p:cNvSpPr>
                  <a:spLocks noChangeArrowheads="1"/>
                </p:cNvSpPr>
                <p:nvPr/>
              </p:nvSpPr>
              <p:spPr bwMode="auto">
                <a:xfrm>
                  <a:off x="2017"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19"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0"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grpSp>
          <p:sp>
            <p:nvSpPr>
              <p:cNvPr id="45" name="Line 349"/>
              <p:cNvSpPr>
                <a:spLocks noChangeShapeType="1"/>
              </p:cNvSpPr>
              <p:nvPr/>
            </p:nvSpPr>
            <p:spPr bwMode="auto">
              <a:xfrm rot="5400000">
                <a:off x="3631333" y="2414548"/>
                <a:ext cx="53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5" name="Rectangle 319"/>
              <p:cNvSpPr>
                <a:spLocks noChangeArrowheads="1"/>
              </p:cNvSpPr>
              <p:nvPr/>
            </p:nvSpPr>
            <p:spPr bwMode="auto">
              <a:xfrm>
                <a:off x="3358036" y="1889477"/>
                <a:ext cx="265459" cy="810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1</a:t>
                </a:r>
              </a:p>
            </p:txBody>
          </p:sp>
        </p:grpSp>
        <p:grpSp>
          <p:nvGrpSpPr>
            <p:cNvPr id="4" name="组合 3"/>
            <p:cNvGrpSpPr/>
            <p:nvPr/>
          </p:nvGrpSpPr>
          <p:grpSpPr>
            <a:xfrm>
              <a:off x="4914115" y="1886232"/>
              <a:ext cx="880395" cy="813827"/>
              <a:chOff x="4914115" y="1886232"/>
              <a:chExt cx="880395" cy="813827"/>
            </a:xfrm>
          </p:grpSpPr>
          <p:grpSp>
            <p:nvGrpSpPr>
              <p:cNvPr id="24" name="Group 328"/>
              <p:cNvGrpSpPr>
                <a:grpSpLocks/>
              </p:cNvGrpSpPr>
              <p:nvPr/>
            </p:nvGrpSpPr>
            <p:grpSpPr bwMode="auto">
              <a:xfrm>
                <a:off x="4914115" y="1886232"/>
                <a:ext cx="645696" cy="796486"/>
                <a:chOff x="3295" y="1543"/>
                <a:chExt cx="619" cy="922"/>
              </a:xfrm>
            </p:grpSpPr>
            <p:sp>
              <p:nvSpPr>
                <p:cNvPr id="25" name="Rectangle 329"/>
                <p:cNvSpPr>
                  <a:spLocks noChangeArrowheads="1"/>
                </p:cNvSpPr>
                <p:nvPr/>
              </p:nvSpPr>
              <p:spPr bwMode="auto">
                <a:xfrm>
                  <a:off x="3295"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2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grpSp>
          <p:sp>
            <p:nvSpPr>
              <p:cNvPr id="46" name="Line 350"/>
              <p:cNvSpPr>
                <a:spLocks noChangeShapeType="1"/>
              </p:cNvSpPr>
              <p:nvPr/>
            </p:nvSpPr>
            <p:spPr bwMode="auto">
              <a:xfrm rot="5400000">
                <a:off x="4963041" y="2413212"/>
                <a:ext cx="5372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2" name="Rectangle 319"/>
              <p:cNvSpPr>
                <a:spLocks noChangeArrowheads="1"/>
              </p:cNvSpPr>
              <p:nvPr/>
            </p:nvSpPr>
            <p:spPr bwMode="auto">
              <a:xfrm>
                <a:off x="5529051" y="1889477"/>
                <a:ext cx="265459" cy="810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1</a:t>
                </a:r>
              </a:p>
            </p:txBody>
          </p:sp>
        </p:grpSp>
        <p:sp>
          <p:nvSpPr>
            <p:cNvPr id="86" name="Freeform 572"/>
            <p:cNvSpPr>
              <a:spLocks/>
            </p:cNvSpPr>
            <p:nvPr/>
          </p:nvSpPr>
          <p:spPr bwMode="auto">
            <a:xfrm>
              <a:off x="2313057" y="2682718"/>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sp>
          <p:nvSpPr>
            <p:cNvPr id="87" name="Freeform 572"/>
            <p:cNvSpPr>
              <a:spLocks/>
            </p:cNvSpPr>
            <p:nvPr/>
          </p:nvSpPr>
          <p:spPr bwMode="auto">
            <a:xfrm>
              <a:off x="5404109" y="2682718"/>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sp>
          <p:nvSpPr>
            <p:cNvPr id="88" name="Freeform 572"/>
            <p:cNvSpPr>
              <a:spLocks/>
            </p:cNvSpPr>
            <p:nvPr/>
          </p:nvSpPr>
          <p:spPr bwMode="auto">
            <a:xfrm>
              <a:off x="4052025" y="2682718"/>
              <a:ext cx="105600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3572553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3"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4"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5"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7" name="Rectangle 25"/>
          <p:cNvSpPr>
            <a:spLocks noChangeArrowheads="1"/>
          </p:cNvSpPr>
          <p:nvPr/>
        </p:nvSpPr>
        <p:spPr bwMode="auto">
          <a:xfrm>
            <a:off x="3268090" y="2386093"/>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9"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0"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1"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1"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2"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3"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4"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75"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76"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7"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78"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9"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0"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1"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2" name="Rectangle 104"/>
          <p:cNvSpPr>
            <a:spLocks noChangeArrowheads="1"/>
          </p:cNvSpPr>
          <p:nvPr/>
        </p:nvSpPr>
        <p:spPr bwMode="auto">
          <a:xfrm>
            <a:off x="1799955" y="2008936"/>
            <a:ext cx="3901305" cy="337167"/>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3" name="Text Box 155"/>
          <p:cNvSpPr txBox="1">
            <a:spLocks noChangeArrowheads="1"/>
          </p:cNvSpPr>
          <p:nvPr/>
        </p:nvSpPr>
        <p:spPr bwMode="auto">
          <a:xfrm>
            <a:off x="891540" y="3752185"/>
            <a:ext cx="5897880"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序号字段</a:t>
            </a:r>
            <a:r>
              <a:rPr lang="en-US" altLang="zh-CN" sz="1333" b="1" dirty="0">
                <a:solidFill>
                  <a:schemeClr val="bg1"/>
                </a:solidFill>
                <a:latin typeface="微软雅黑" pitchFamily="34" charset="-122"/>
                <a:ea typeface="微软雅黑" pitchFamily="34" charset="-122"/>
              </a:rPr>
              <a:t>——</a:t>
            </a:r>
            <a:r>
              <a:rPr lang="zh-CN" altLang="en-US" sz="1333" b="1" dirty="0">
                <a:solidFill>
                  <a:schemeClr val="bg1"/>
                </a:solidFill>
                <a:latin typeface="微软雅黑" pitchFamily="34" charset="-122"/>
                <a:ea typeface="微软雅黑" pitchFamily="34" charset="-122"/>
              </a:rPr>
              <a:t>占 </a:t>
            </a:r>
            <a:r>
              <a:rPr lang="en-US" altLang="zh-CN" sz="1333" b="1" dirty="0">
                <a:solidFill>
                  <a:schemeClr val="bg1"/>
                </a:solidFill>
                <a:latin typeface="微软雅黑" pitchFamily="34" charset="-122"/>
                <a:ea typeface="微软雅黑" pitchFamily="34" charset="-122"/>
              </a:rPr>
              <a:t>4 </a:t>
            </a:r>
            <a:r>
              <a:rPr lang="zh-CN" altLang="en-US" sz="1333" b="1" dirty="0">
                <a:solidFill>
                  <a:schemeClr val="bg1"/>
                </a:solidFill>
                <a:latin typeface="微软雅黑" pitchFamily="34" charset="-122"/>
                <a:ea typeface="微软雅黑" pitchFamily="34" charset="-122"/>
              </a:rPr>
              <a:t>字节。</a:t>
            </a:r>
            <a:r>
              <a:rPr lang="en-US" altLang="zh-CN" sz="1333" b="1" dirty="0">
                <a:solidFill>
                  <a:schemeClr val="bg1"/>
                </a:solidFill>
                <a:latin typeface="微软雅黑" pitchFamily="34" charset="-122"/>
                <a:ea typeface="微软雅黑" pitchFamily="34" charset="-122"/>
              </a:rPr>
              <a:t>TCP </a:t>
            </a:r>
            <a:r>
              <a:rPr lang="zh-CN" altLang="en-US" sz="1333" b="1" dirty="0">
                <a:solidFill>
                  <a:schemeClr val="bg1"/>
                </a:solidFill>
                <a:latin typeface="微软雅黑" pitchFamily="34" charset="-122"/>
                <a:ea typeface="微软雅黑" pitchFamily="34" charset="-122"/>
              </a:rPr>
              <a:t>连接中传送的数据流中的每一个字节都编上一个序号。序号字段的值则指的是本报文段所发送的数据的第一个字节的序号。 </a:t>
            </a:r>
          </a:p>
        </p:txBody>
      </p:sp>
      <p:grpSp>
        <p:nvGrpSpPr>
          <p:cNvPr id="84" name="组合 83"/>
          <p:cNvGrpSpPr/>
          <p:nvPr/>
        </p:nvGrpSpPr>
        <p:grpSpPr>
          <a:xfrm>
            <a:off x="1522775" y="1366436"/>
            <a:ext cx="4404081" cy="312013"/>
            <a:chOff x="1827330" y="782473"/>
            <a:chExt cx="5284897"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115644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454287" y="1368460"/>
            <a:ext cx="6711427" cy="279601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2" name="矩形 1"/>
          <p:cNvSpPr/>
          <p:nvPr/>
        </p:nvSpPr>
        <p:spPr>
          <a:xfrm>
            <a:off x="1182415" y="1518847"/>
            <a:ext cx="5369034" cy="537006"/>
          </a:xfrm>
          <a:prstGeom prst="rect">
            <a:avLst/>
          </a:prstGeom>
        </p:spPr>
        <p:txBody>
          <a:bodyPr wrap="square">
            <a:spAutoFit/>
          </a:bodyPr>
          <a:lstStyle/>
          <a:p>
            <a:pPr algn="ctr">
              <a:lnSpc>
                <a:spcPts val="1833"/>
              </a:lnSpc>
            </a:pPr>
            <a:r>
              <a:rPr lang="zh-CN" altLang="en-US" sz="1333" b="1" dirty="0">
                <a:latin typeface="微软雅黑" pitchFamily="34" charset="-122"/>
                <a:ea typeface="微软雅黑" pitchFamily="34" charset="-122"/>
              </a:rPr>
              <a:t>现有</a:t>
            </a:r>
            <a:r>
              <a:rPr lang="en-US" altLang="zh-CN" sz="1333" b="1" dirty="0">
                <a:latin typeface="微软雅黑" pitchFamily="34" charset="-122"/>
                <a:ea typeface="微软雅黑" pitchFamily="34" charset="-122"/>
              </a:rPr>
              <a:t>5000</a:t>
            </a:r>
            <a:r>
              <a:rPr lang="zh-CN" altLang="en-US" sz="1333" b="1" dirty="0">
                <a:latin typeface="微软雅黑" pitchFamily="34" charset="-122"/>
                <a:ea typeface="微软雅黑" pitchFamily="34" charset="-122"/>
              </a:rPr>
              <a:t>个字节的数据。</a:t>
            </a:r>
            <a:endParaRPr lang="en-US" altLang="zh-CN" sz="1333" b="1" dirty="0">
              <a:latin typeface="微软雅黑" pitchFamily="34" charset="-122"/>
              <a:ea typeface="微软雅黑" pitchFamily="34" charset="-122"/>
            </a:endParaRPr>
          </a:p>
          <a:p>
            <a:pPr algn="ctr">
              <a:lnSpc>
                <a:spcPts val="1833"/>
              </a:lnSpc>
            </a:pPr>
            <a:r>
              <a:rPr lang="zh-CN" altLang="en-US" sz="1333" b="1" dirty="0">
                <a:latin typeface="微软雅黑" pitchFamily="34" charset="-122"/>
                <a:ea typeface="微软雅黑" pitchFamily="34" charset="-122"/>
              </a:rPr>
              <a:t>假设报文段的最大数据长度为</a:t>
            </a:r>
            <a:r>
              <a:rPr lang="en-US" altLang="zh-CN" sz="1333" b="1" dirty="0">
                <a:latin typeface="微软雅黑" pitchFamily="34" charset="-122"/>
                <a:ea typeface="微软雅黑" pitchFamily="34" charset="-122"/>
              </a:rPr>
              <a:t>1000</a:t>
            </a:r>
            <a:r>
              <a:rPr lang="zh-CN" altLang="en-US" sz="1333" b="1" dirty="0">
                <a:latin typeface="微软雅黑" pitchFamily="34" charset="-122"/>
                <a:ea typeface="微软雅黑" pitchFamily="34" charset="-122"/>
              </a:rPr>
              <a:t>个字节，初始序号为</a:t>
            </a:r>
            <a:r>
              <a:rPr lang="en-US" altLang="zh-CN" sz="1333" b="1" dirty="0">
                <a:latin typeface="微软雅黑" pitchFamily="34" charset="-122"/>
                <a:ea typeface="微软雅黑" pitchFamily="34" charset="-122"/>
              </a:rPr>
              <a:t>1001</a:t>
            </a:r>
            <a:r>
              <a:rPr lang="zh-CN" altLang="en-US" sz="1333" b="1" dirty="0">
                <a:latin typeface="微软雅黑" pitchFamily="34" charset="-122"/>
                <a:ea typeface="微软雅黑" pitchFamily="34" charset="-122"/>
              </a:rPr>
              <a:t>。</a:t>
            </a:r>
          </a:p>
        </p:txBody>
      </p:sp>
      <p:sp>
        <p:nvSpPr>
          <p:cNvPr id="87" name="矩形 86"/>
          <p:cNvSpPr/>
          <p:nvPr/>
        </p:nvSpPr>
        <p:spPr>
          <a:xfrm>
            <a:off x="1567801" y="2131953"/>
            <a:ext cx="4633310" cy="306174"/>
          </a:xfrm>
          <a:prstGeom prst="rect">
            <a:avLst/>
          </a:prstGeom>
          <a:solidFill>
            <a:srgbClr val="00FFFF"/>
          </a:solidFill>
          <a:ln w="9525">
            <a:solidFill>
              <a:schemeClr val="tx1"/>
            </a:solidFill>
          </a:ln>
        </p:spPr>
        <p:txBody>
          <a:bodyPr wrap="square">
            <a:spAutoFit/>
          </a:bodyPr>
          <a:lstStyle/>
          <a:p>
            <a:pPr>
              <a:lnSpc>
                <a:spcPts val="1833"/>
              </a:lnSpc>
            </a:pPr>
            <a:r>
              <a:rPr lang="zh-CN" altLang="en-US" sz="1333" b="1" dirty="0">
                <a:latin typeface="微软雅黑" pitchFamily="34" charset="-122"/>
                <a:ea typeface="微软雅黑" pitchFamily="34" charset="-122"/>
              </a:rPr>
              <a:t>报文段 </a:t>
            </a:r>
            <a:r>
              <a:rPr lang="en-US" altLang="zh-CN" sz="1333" b="1" dirty="0">
                <a:latin typeface="微软雅黑" pitchFamily="34" charset="-122"/>
                <a:ea typeface="微软雅黑" pitchFamily="34" charset="-122"/>
              </a:rPr>
              <a:t>1 </a:t>
            </a:r>
            <a:r>
              <a:rPr lang="zh-CN" altLang="en-US" sz="1333" b="1" dirty="0">
                <a:latin typeface="微软雅黑" pitchFamily="34" charset="-122"/>
                <a:ea typeface="微软雅黑" pitchFamily="34" charset="-122"/>
              </a:rPr>
              <a:t>序号 </a:t>
            </a:r>
            <a:r>
              <a:rPr lang="en-US" altLang="zh-CN" sz="1333" b="1" dirty="0">
                <a:latin typeface="微软雅黑" pitchFamily="34" charset="-122"/>
                <a:ea typeface="微软雅黑" pitchFamily="34" charset="-122"/>
              </a:rPr>
              <a:t>= 1001 </a:t>
            </a:r>
            <a:r>
              <a:rPr lang="zh-CN" altLang="en-US" sz="1333" b="1" dirty="0">
                <a:latin typeface="微软雅黑" pitchFamily="34" charset="-122"/>
                <a:ea typeface="微软雅黑" pitchFamily="34" charset="-122"/>
              </a:rPr>
              <a:t>（数据字节序号：</a:t>
            </a:r>
            <a:r>
              <a:rPr lang="en-US" altLang="zh-CN" sz="1333" b="1" dirty="0">
                <a:latin typeface="微软雅黑" pitchFamily="34" charset="-122"/>
                <a:ea typeface="微软雅黑" pitchFamily="34" charset="-122"/>
              </a:rPr>
              <a:t>1001 ~ 2000</a:t>
            </a:r>
            <a:r>
              <a:rPr lang="zh-CN" altLang="en-US" sz="1333" b="1" dirty="0">
                <a:latin typeface="微软雅黑" pitchFamily="34" charset="-122"/>
                <a:ea typeface="微软雅黑" pitchFamily="34" charset="-122"/>
              </a:rPr>
              <a:t>）</a:t>
            </a:r>
          </a:p>
        </p:txBody>
      </p:sp>
      <p:sp>
        <p:nvSpPr>
          <p:cNvPr id="88" name="矩形 87"/>
          <p:cNvSpPr/>
          <p:nvPr/>
        </p:nvSpPr>
        <p:spPr>
          <a:xfrm>
            <a:off x="1567801" y="2470279"/>
            <a:ext cx="4633310" cy="306174"/>
          </a:xfrm>
          <a:prstGeom prst="rect">
            <a:avLst/>
          </a:prstGeom>
          <a:solidFill>
            <a:srgbClr val="00FFFF"/>
          </a:solidFill>
          <a:ln w="9525">
            <a:solidFill>
              <a:schemeClr val="tx1"/>
            </a:solidFill>
          </a:ln>
        </p:spPr>
        <p:txBody>
          <a:bodyPr wrap="square">
            <a:spAutoFit/>
          </a:bodyPr>
          <a:lstStyle/>
          <a:p>
            <a:pPr>
              <a:lnSpc>
                <a:spcPts val="1833"/>
              </a:lnSpc>
            </a:pPr>
            <a:r>
              <a:rPr lang="zh-CN" altLang="en-US" sz="1333" b="1" dirty="0">
                <a:latin typeface="微软雅黑" pitchFamily="34" charset="-122"/>
                <a:ea typeface="微软雅黑" pitchFamily="34" charset="-122"/>
              </a:rPr>
              <a:t>报文段 </a:t>
            </a:r>
            <a:r>
              <a:rPr lang="en-US" altLang="zh-CN" sz="1333" b="1" dirty="0">
                <a:latin typeface="微软雅黑" pitchFamily="34" charset="-122"/>
                <a:ea typeface="微软雅黑" pitchFamily="34" charset="-122"/>
              </a:rPr>
              <a:t>2 </a:t>
            </a:r>
            <a:r>
              <a:rPr lang="zh-CN" altLang="en-US" sz="1333" b="1" dirty="0">
                <a:latin typeface="微软雅黑" pitchFamily="34" charset="-122"/>
                <a:ea typeface="微软雅黑" pitchFamily="34" charset="-122"/>
              </a:rPr>
              <a:t>序号 </a:t>
            </a:r>
            <a:r>
              <a:rPr lang="en-US" altLang="zh-CN" sz="1333" b="1" dirty="0">
                <a:latin typeface="微软雅黑" pitchFamily="34" charset="-122"/>
                <a:ea typeface="微软雅黑" pitchFamily="34" charset="-122"/>
              </a:rPr>
              <a:t>= 2001 </a:t>
            </a:r>
            <a:r>
              <a:rPr lang="zh-CN" altLang="en-US" sz="1333" b="1" dirty="0">
                <a:latin typeface="微软雅黑" pitchFamily="34" charset="-122"/>
                <a:ea typeface="微软雅黑" pitchFamily="34" charset="-122"/>
              </a:rPr>
              <a:t>（数据字节序号：</a:t>
            </a:r>
            <a:r>
              <a:rPr lang="en-US" altLang="zh-CN" sz="1333" b="1" dirty="0">
                <a:latin typeface="微软雅黑" pitchFamily="34" charset="-122"/>
                <a:ea typeface="微软雅黑" pitchFamily="34" charset="-122"/>
              </a:rPr>
              <a:t>2001 ~ 3000</a:t>
            </a:r>
            <a:r>
              <a:rPr lang="zh-CN" altLang="en-US" sz="1333" b="1" dirty="0">
                <a:latin typeface="微软雅黑" pitchFamily="34" charset="-122"/>
                <a:ea typeface="微软雅黑" pitchFamily="34" charset="-122"/>
              </a:rPr>
              <a:t>）</a:t>
            </a:r>
          </a:p>
        </p:txBody>
      </p:sp>
      <p:sp>
        <p:nvSpPr>
          <p:cNvPr id="89" name="矩形 88"/>
          <p:cNvSpPr/>
          <p:nvPr/>
        </p:nvSpPr>
        <p:spPr>
          <a:xfrm>
            <a:off x="1567801" y="2810322"/>
            <a:ext cx="4633310" cy="306174"/>
          </a:xfrm>
          <a:prstGeom prst="rect">
            <a:avLst/>
          </a:prstGeom>
          <a:solidFill>
            <a:srgbClr val="00FFFF"/>
          </a:solidFill>
          <a:ln w="9525">
            <a:solidFill>
              <a:schemeClr val="tx1"/>
            </a:solidFill>
          </a:ln>
        </p:spPr>
        <p:txBody>
          <a:bodyPr wrap="square">
            <a:spAutoFit/>
          </a:bodyPr>
          <a:lstStyle/>
          <a:p>
            <a:pPr>
              <a:lnSpc>
                <a:spcPts val="1833"/>
              </a:lnSpc>
            </a:pPr>
            <a:r>
              <a:rPr lang="zh-CN" altLang="en-US" sz="1333" b="1" dirty="0">
                <a:latin typeface="微软雅黑" pitchFamily="34" charset="-122"/>
                <a:ea typeface="微软雅黑" pitchFamily="34" charset="-122"/>
              </a:rPr>
              <a:t>报文段 </a:t>
            </a:r>
            <a:r>
              <a:rPr lang="en-US" altLang="zh-CN" sz="1333" b="1" dirty="0">
                <a:latin typeface="微软雅黑" pitchFamily="34" charset="-122"/>
                <a:ea typeface="微软雅黑" pitchFamily="34" charset="-122"/>
              </a:rPr>
              <a:t>3 </a:t>
            </a:r>
            <a:r>
              <a:rPr lang="zh-CN" altLang="en-US" sz="1333" b="1" dirty="0">
                <a:latin typeface="微软雅黑" pitchFamily="34" charset="-122"/>
                <a:ea typeface="微软雅黑" pitchFamily="34" charset="-122"/>
              </a:rPr>
              <a:t>序号 </a:t>
            </a:r>
            <a:r>
              <a:rPr lang="en-US" altLang="zh-CN" sz="1333" b="1" dirty="0">
                <a:latin typeface="微软雅黑" pitchFamily="34" charset="-122"/>
                <a:ea typeface="微软雅黑" pitchFamily="34" charset="-122"/>
              </a:rPr>
              <a:t>= 3001 </a:t>
            </a:r>
            <a:r>
              <a:rPr lang="zh-CN" altLang="en-US" sz="1333" b="1" dirty="0">
                <a:latin typeface="微软雅黑" pitchFamily="34" charset="-122"/>
                <a:ea typeface="微软雅黑" pitchFamily="34" charset="-122"/>
              </a:rPr>
              <a:t>（数据字节序号：</a:t>
            </a:r>
            <a:r>
              <a:rPr lang="en-US" altLang="zh-CN" sz="1333" b="1" dirty="0">
                <a:latin typeface="微软雅黑" pitchFamily="34" charset="-122"/>
                <a:ea typeface="微软雅黑" pitchFamily="34" charset="-122"/>
              </a:rPr>
              <a:t>3001 ~ 4000</a:t>
            </a:r>
            <a:r>
              <a:rPr lang="zh-CN" altLang="en-US" sz="1333" b="1" dirty="0">
                <a:latin typeface="微软雅黑" pitchFamily="34" charset="-122"/>
                <a:ea typeface="微软雅黑" pitchFamily="34" charset="-122"/>
              </a:rPr>
              <a:t>）</a:t>
            </a:r>
          </a:p>
        </p:txBody>
      </p:sp>
      <p:sp>
        <p:nvSpPr>
          <p:cNvPr id="90" name="矩形 89"/>
          <p:cNvSpPr/>
          <p:nvPr/>
        </p:nvSpPr>
        <p:spPr>
          <a:xfrm>
            <a:off x="1567801" y="3148648"/>
            <a:ext cx="4633310" cy="306174"/>
          </a:xfrm>
          <a:prstGeom prst="rect">
            <a:avLst/>
          </a:prstGeom>
          <a:solidFill>
            <a:srgbClr val="00FFFF"/>
          </a:solidFill>
          <a:ln w="9525">
            <a:solidFill>
              <a:schemeClr val="tx1"/>
            </a:solidFill>
          </a:ln>
        </p:spPr>
        <p:txBody>
          <a:bodyPr wrap="square">
            <a:spAutoFit/>
          </a:bodyPr>
          <a:lstStyle/>
          <a:p>
            <a:pPr>
              <a:lnSpc>
                <a:spcPts val="1833"/>
              </a:lnSpc>
            </a:pPr>
            <a:r>
              <a:rPr lang="zh-CN" altLang="en-US" sz="1333" b="1" dirty="0">
                <a:latin typeface="微软雅黑" pitchFamily="34" charset="-122"/>
                <a:ea typeface="微软雅黑" pitchFamily="34" charset="-122"/>
              </a:rPr>
              <a:t>报文段 </a:t>
            </a:r>
            <a:r>
              <a:rPr lang="en-US" altLang="zh-CN" sz="1333" b="1" dirty="0">
                <a:latin typeface="微软雅黑" pitchFamily="34" charset="-122"/>
                <a:ea typeface="微软雅黑" pitchFamily="34" charset="-122"/>
              </a:rPr>
              <a:t>4 </a:t>
            </a:r>
            <a:r>
              <a:rPr lang="zh-CN" altLang="en-US" sz="1333" b="1" dirty="0">
                <a:latin typeface="微软雅黑" pitchFamily="34" charset="-122"/>
                <a:ea typeface="微软雅黑" pitchFamily="34" charset="-122"/>
              </a:rPr>
              <a:t>序号 </a:t>
            </a:r>
            <a:r>
              <a:rPr lang="en-US" altLang="zh-CN" sz="1333" b="1" dirty="0">
                <a:latin typeface="微软雅黑" pitchFamily="34" charset="-122"/>
                <a:ea typeface="微软雅黑" pitchFamily="34" charset="-122"/>
              </a:rPr>
              <a:t>= 4001 </a:t>
            </a:r>
            <a:r>
              <a:rPr lang="zh-CN" altLang="en-US" sz="1333" b="1" dirty="0">
                <a:latin typeface="微软雅黑" pitchFamily="34" charset="-122"/>
                <a:ea typeface="微软雅黑" pitchFamily="34" charset="-122"/>
              </a:rPr>
              <a:t>（数据字节序号：</a:t>
            </a:r>
            <a:r>
              <a:rPr lang="en-US" altLang="zh-CN" sz="1333" b="1" dirty="0">
                <a:latin typeface="微软雅黑" pitchFamily="34" charset="-122"/>
                <a:ea typeface="微软雅黑" pitchFamily="34" charset="-122"/>
              </a:rPr>
              <a:t>4001 ~ 5000</a:t>
            </a:r>
            <a:r>
              <a:rPr lang="zh-CN" altLang="en-US" sz="1333" b="1" dirty="0">
                <a:latin typeface="微软雅黑" pitchFamily="34" charset="-122"/>
                <a:ea typeface="微软雅黑" pitchFamily="34" charset="-122"/>
              </a:rPr>
              <a:t>）</a:t>
            </a:r>
          </a:p>
        </p:txBody>
      </p:sp>
      <p:sp>
        <p:nvSpPr>
          <p:cNvPr id="91" name="矩形 90"/>
          <p:cNvSpPr/>
          <p:nvPr/>
        </p:nvSpPr>
        <p:spPr>
          <a:xfrm>
            <a:off x="1567801" y="3486973"/>
            <a:ext cx="4633310" cy="306174"/>
          </a:xfrm>
          <a:prstGeom prst="rect">
            <a:avLst/>
          </a:prstGeom>
          <a:solidFill>
            <a:srgbClr val="00FFFF"/>
          </a:solidFill>
          <a:ln w="9525">
            <a:solidFill>
              <a:schemeClr val="tx1"/>
            </a:solidFill>
          </a:ln>
        </p:spPr>
        <p:txBody>
          <a:bodyPr wrap="square">
            <a:spAutoFit/>
          </a:bodyPr>
          <a:lstStyle/>
          <a:p>
            <a:pPr>
              <a:lnSpc>
                <a:spcPts val="1833"/>
              </a:lnSpc>
            </a:pPr>
            <a:r>
              <a:rPr lang="zh-CN" altLang="en-US" sz="1333" b="1" dirty="0">
                <a:latin typeface="微软雅黑" pitchFamily="34" charset="-122"/>
                <a:ea typeface="微软雅黑" pitchFamily="34" charset="-122"/>
              </a:rPr>
              <a:t>报文段 </a:t>
            </a:r>
            <a:r>
              <a:rPr lang="en-US" altLang="zh-CN" sz="1333" b="1" dirty="0">
                <a:latin typeface="微软雅黑" pitchFamily="34" charset="-122"/>
                <a:ea typeface="微软雅黑" pitchFamily="34" charset="-122"/>
              </a:rPr>
              <a:t>5 </a:t>
            </a:r>
            <a:r>
              <a:rPr lang="zh-CN" altLang="en-US" sz="1333" b="1" dirty="0">
                <a:latin typeface="微软雅黑" pitchFamily="34" charset="-122"/>
                <a:ea typeface="微软雅黑" pitchFamily="34" charset="-122"/>
              </a:rPr>
              <a:t>序号 </a:t>
            </a:r>
            <a:r>
              <a:rPr lang="en-US" altLang="zh-CN" sz="1333" b="1" dirty="0">
                <a:latin typeface="微软雅黑" pitchFamily="34" charset="-122"/>
                <a:ea typeface="微软雅黑" pitchFamily="34" charset="-122"/>
              </a:rPr>
              <a:t>= 5001 </a:t>
            </a:r>
            <a:r>
              <a:rPr lang="zh-CN" altLang="en-US" sz="1333" b="1" dirty="0">
                <a:latin typeface="微软雅黑" pitchFamily="34" charset="-122"/>
                <a:ea typeface="微软雅黑" pitchFamily="34" charset="-122"/>
              </a:rPr>
              <a:t>（数据字节序号：</a:t>
            </a:r>
            <a:r>
              <a:rPr lang="en-US" altLang="zh-CN" sz="1333" b="1" dirty="0">
                <a:latin typeface="微软雅黑" pitchFamily="34" charset="-122"/>
                <a:ea typeface="微软雅黑" pitchFamily="34" charset="-122"/>
              </a:rPr>
              <a:t>5001 ~ 6000</a:t>
            </a:r>
            <a:r>
              <a:rPr lang="zh-CN" altLang="en-US" sz="1333" b="1" dirty="0">
                <a:latin typeface="微软雅黑" pitchFamily="34" charset="-122"/>
                <a:ea typeface="微软雅黑" pitchFamily="34" charset="-122"/>
              </a:rPr>
              <a:t>）</a:t>
            </a:r>
          </a:p>
        </p:txBody>
      </p:sp>
    </p:spTree>
    <p:extLst>
      <p:ext uri="{BB962C8B-B14F-4D97-AF65-F5344CB8AC3E}">
        <p14:creationId xmlns:p14="http://schemas.microsoft.com/office/powerpoint/2010/main" val="9895432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3"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4"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5"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7"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9"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0"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1"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1"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2"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3"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4"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75"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76"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7"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78"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9"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0"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1"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2" name="Rectangle 104"/>
          <p:cNvSpPr>
            <a:spLocks noChangeArrowheads="1"/>
          </p:cNvSpPr>
          <p:nvPr/>
        </p:nvSpPr>
        <p:spPr bwMode="auto">
          <a:xfrm>
            <a:off x="1799955" y="2321356"/>
            <a:ext cx="3901305" cy="337167"/>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3" name="Text Box 155"/>
          <p:cNvSpPr txBox="1">
            <a:spLocks noChangeArrowheads="1"/>
          </p:cNvSpPr>
          <p:nvPr/>
        </p:nvSpPr>
        <p:spPr bwMode="auto">
          <a:xfrm>
            <a:off x="1181100" y="3752185"/>
            <a:ext cx="5257800"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确认号字段</a:t>
            </a:r>
            <a:r>
              <a:rPr lang="en-US" altLang="zh-CN" sz="1333" b="1" dirty="0">
                <a:solidFill>
                  <a:schemeClr val="bg1"/>
                </a:solidFill>
                <a:latin typeface="微软雅黑" pitchFamily="34" charset="-122"/>
                <a:ea typeface="微软雅黑" pitchFamily="34" charset="-122"/>
              </a:rPr>
              <a:t>——</a:t>
            </a:r>
            <a:r>
              <a:rPr lang="zh-CN" altLang="en-US" sz="1333" b="1" dirty="0">
                <a:solidFill>
                  <a:schemeClr val="bg1"/>
                </a:solidFill>
                <a:latin typeface="微软雅黑" pitchFamily="34" charset="-122"/>
                <a:ea typeface="微软雅黑" pitchFamily="34" charset="-122"/>
              </a:rPr>
              <a:t>占 </a:t>
            </a:r>
            <a:r>
              <a:rPr lang="en-US" altLang="zh-CN" sz="1333" b="1" dirty="0">
                <a:solidFill>
                  <a:schemeClr val="bg1"/>
                </a:solidFill>
                <a:latin typeface="微软雅黑" pitchFamily="34" charset="-122"/>
                <a:ea typeface="微软雅黑" pitchFamily="34" charset="-122"/>
              </a:rPr>
              <a:t>4 </a:t>
            </a:r>
            <a:r>
              <a:rPr lang="zh-CN" altLang="en-US" sz="1333" b="1" dirty="0">
                <a:solidFill>
                  <a:schemeClr val="bg1"/>
                </a:solidFill>
                <a:latin typeface="微软雅黑" pitchFamily="34" charset="-122"/>
                <a:ea typeface="微软雅黑" pitchFamily="34" charset="-122"/>
              </a:rPr>
              <a:t>字节，是期望收到对方的下一个报文段的数据的第一个字节的序号。 </a:t>
            </a:r>
          </a:p>
        </p:txBody>
      </p:sp>
      <p:grpSp>
        <p:nvGrpSpPr>
          <p:cNvPr id="123" name="组合 122"/>
          <p:cNvGrpSpPr/>
          <p:nvPr/>
        </p:nvGrpSpPr>
        <p:grpSpPr>
          <a:xfrm>
            <a:off x="1522775" y="1366436"/>
            <a:ext cx="4404081" cy="312013"/>
            <a:chOff x="1827330" y="782473"/>
            <a:chExt cx="5284897" cy="374416"/>
          </a:xfrm>
        </p:grpSpPr>
        <p:sp>
          <p:nvSpPr>
            <p:cNvPr id="124"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5"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6"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7"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8"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9"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0"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1"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2"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3"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4"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5"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6"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7"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8"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9"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0"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1"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2"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3"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4"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5"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6"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7"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8"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9"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0"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1"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2"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3"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4"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5"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6"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7"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8"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59"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392494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199"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0"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201"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2"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203"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4"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5"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6"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7"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8"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9"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10"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211"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12"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15"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16"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17"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18"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19"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20"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21"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222"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23"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24"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25"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26"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27"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28"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29"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230"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265"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266"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267"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268"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269"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270"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271"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272"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273"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274"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275"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276" name="Rectangle 104"/>
          <p:cNvSpPr>
            <a:spLocks noChangeArrowheads="1"/>
          </p:cNvSpPr>
          <p:nvPr/>
        </p:nvSpPr>
        <p:spPr bwMode="auto">
          <a:xfrm>
            <a:off x="1799955" y="2643936"/>
            <a:ext cx="483018" cy="337167"/>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77" name="Text Box 155"/>
          <p:cNvSpPr txBox="1">
            <a:spLocks noChangeArrowheads="1"/>
          </p:cNvSpPr>
          <p:nvPr/>
        </p:nvSpPr>
        <p:spPr bwMode="auto">
          <a:xfrm>
            <a:off x="891540" y="3752184"/>
            <a:ext cx="5897880" cy="473656"/>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167" b="1" dirty="0">
                <a:solidFill>
                  <a:schemeClr val="bg1"/>
                </a:solidFill>
                <a:latin typeface="微软雅黑" pitchFamily="34" charset="-122"/>
                <a:ea typeface="微软雅黑" pitchFamily="34" charset="-122"/>
              </a:rPr>
              <a:t>数据偏移（即首部长度）</a:t>
            </a:r>
            <a:r>
              <a:rPr lang="en-US" altLang="zh-CN" sz="1167" b="1" dirty="0">
                <a:solidFill>
                  <a:schemeClr val="bg1"/>
                </a:solidFill>
                <a:latin typeface="微软雅黑" pitchFamily="34" charset="-122"/>
                <a:ea typeface="微软雅黑" pitchFamily="34" charset="-122"/>
              </a:rPr>
              <a:t>——</a:t>
            </a:r>
            <a:r>
              <a:rPr lang="zh-CN" altLang="en-US" sz="1167" b="1" dirty="0">
                <a:solidFill>
                  <a:schemeClr val="bg1"/>
                </a:solidFill>
                <a:latin typeface="微软雅黑" pitchFamily="34" charset="-122"/>
                <a:ea typeface="微软雅黑" pitchFamily="34" charset="-122"/>
              </a:rPr>
              <a:t>占 </a:t>
            </a:r>
            <a:r>
              <a:rPr lang="en-US" altLang="zh-CN" sz="1167" b="1" dirty="0">
                <a:solidFill>
                  <a:schemeClr val="bg1"/>
                </a:solidFill>
                <a:latin typeface="微软雅黑" pitchFamily="34" charset="-122"/>
                <a:ea typeface="微软雅黑" pitchFamily="34" charset="-122"/>
              </a:rPr>
              <a:t>4 </a:t>
            </a:r>
            <a:r>
              <a:rPr lang="zh-CN" altLang="en-US" sz="1167" b="1" dirty="0">
                <a:solidFill>
                  <a:schemeClr val="bg1"/>
                </a:solidFill>
                <a:latin typeface="微软雅黑" pitchFamily="34" charset="-122"/>
                <a:ea typeface="微软雅黑" pitchFamily="34" charset="-122"/>
              </a:rPr>
              <a:t>位，它指出 </a:t>
            </a:r>
            <a:r>
              <a:rPr lang="en-US" altLang="zh-CN" sz="1167" b="1" dirty="0">
                <a:solidFill>
                  <a:schemeClr val="bg1"/>
                </a:solidFill>
                <a:latin typeface="微软雅黑" pitchFamily="34" charset="-122"/>
                <a:ea typeface="微软雅黑" pitchFamily="34" charset="-122"/>
              </a:rPr>
              <a:t>TCP </a:t>
            </a:r>
            <a:r>
              <a:rPr lang="zh-CN" altLang="en-US" sz="1167" b="1" dirty="0">
                <a:solidFill>
                  <a:schemeClr val="bg1"/>
                </a:solidFill>
                <a:latin typeface="微软雅黑" pitchFamily="34" charset="-122"/>
                <a:ea typeface="微软雅黑" pitchFamily="34" charset="-122"/>
              </a:rPr>
              <a:t>报文段的数据起始处距离 </a:t>
            </a:r>
            <a:r>
              <a:rPr lang="en-US" altLang="zh-CN" sz="1167" b="1" dirty="0">
                <a:solidFill>
                  <a:schemeClr val="bg1"/>
                </a:solidFill>
                <a:latin typeface="微软雅黑" pitchFamily="34" charset="-122"/>
                <a:ea typeface="微软雅黑" pitchFamily="34" charset="-122"/>
              </a:rPr>
              <a:t>TCP </a:t>
            </a:r>
            <a:r>
              <a:rPr lang="zh-CN" altLang="en-US" sz="1167" b="1" dirty="0">
                <a:solidFill>
                  <a:schemeClr val="bg1"/>
                </a:solidFill>
                <a:latin typeface="微软雅黑" pitchFamily="34" charset="-122"/>
                <a:ea typeface="微软雅黑" pitchFamily="34" charset="-122"/>
              </a:rPr>
              <a:t>报文段的起始处有多远。“数据偏移”的单位是 </a:t>
            </a:r>
            <a:r>
              <a:rPr lang="en-US" altLang="zh-CN" sz="1167" b="1" dirty="0">
                <a:solidFill>
                  <a:schemeClr val="bg1"/>
                </a:solidFill>
                <a:latin typeface="微软雅黑" pitchFamily="34" charset="-122"/>
                <a:ea typeface="微软雅黑" pitchFamily="34" charset="-122"/>
              </a:rPr>
              <a:t>32 </a:t>
            </a:r>
            <a:r>
              <a:rPr lang="zh-CN" altLang="en-US" sz="1167" b="1" dirty="0">
                <a:solidFill>
                  <a:schemeClr val="bg1"/>
                </a:solidFill>
                <a:latin typeface="微软雅黑" pitchFamily="34" charset="-122"/>
                <a:ea typeface="微软雅黑" pitchFamily="34" charset="-122"/>
              </a:rPr>
              <a:t>位字（以 </a:t>
            </a:r>
            <a:r>
              <a:rPr lang="en-US" altLang="zh-CN" sz="1167" b="1" dirty="0">
                <a:solidFill>
                  <a:schemeClr val="bg1"/>
                </a:solidFill>
                <a:latin typeface="微软雅黑" pitchFamily="34" charset="-122"/>
                <a:ea typeface="微软雅黑" pitchFamily="34" charset="-122"/>
              </a:rPr>
              <a:t>4 </a:t>
            </a:r>
            <a:r>
              <a:rPr lang="zh-CN" altLang="en-US" sz="1167" b="1" dirty="0">
                <a:solidFill>
                  <a:schemeClr val="bg1"/>
                </a:solidFill>
                <a:latin typeface="微软雅黑" pitchFamily="34" charset="-122"/>
                <a:ea typeface="微软雅黑" pitchFamily="34" charset="-122"/>
              </a:rPr>
              <a:t>字节为计算单位）。 </a:t>
            </a:r>
          </a:p>
        </p:txBody>
      </p:sp>
      <p:grpSp>
        <p:nvGrpSpPr>
          <p:cNvPr id="84" name="组合 83"/>
          <p:cNvGrpSpPr/>
          <p:nvPr/>
        </p:nvGrpSpPr>
        <p:grpSpPr>
          <a:xfrm>
            <a:off x="1522775" y="1366436"/>
            <a:ext cx="4404081" cy="312013"/>
            <a:chOff x="1827330" y="782473"/>
            <a:chExt cx="5284897" cy="374416"/>
          </a:xfrm>
        </p:grpSpPr>
        <p:sp>
          <p:nvSpPr>
            <p:cNvPr id="85"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6"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7"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8"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9"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1"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9"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0"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1"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2"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3"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4"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6"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8"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6"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7"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8"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9"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20"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65599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76"/>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2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p:bldP spid="276" grpId="1"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圆角矩形 82"/>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3"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4"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5"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7"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9"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0"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1"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1"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2"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3"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4"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75"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76"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7"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78"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9"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0"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1"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2" name="Rectangle 104"/>
          <p:cNvSpPr>
            <a:spLocks noChangeArrowheads="1"/>
          </p:cNvSpPr>
          <p:nvPr/>
        </p:nvSpPr>
        <p:spPr bwMode="auto">
          <a:xfrm flipH="1">
            <a:off x="2282973" y="2643936"/>
            <a:ext cx="732143" cy="337167"/>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5" name="Text Box 155"/>
          <p:cNvSpPr txBox="1">
            <a:spLocks noChangeArrowheads="1"/>
          </p:cNvSpPr>
          <p:nvPr/>
        </p:nvSpPr>
        <p:spPr bwMode="auto">
          <a:xfrm>
            <a:off x="1181100" y="3752185"/>
            <a:ext cx="5257800" cy="302327"/>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保留字段</a:t>
            </a:r>
            <a:r>
              <a:rPr lang="en-US" altLang="zh-CN" sz="1333" b="1" dirty="0">
                <a:solidFill>
                  <a:schemeClr val="bg1"/>
                </a:solidFill>
                <a:latin typeface="微软雅黑" pitchFamily="34" charset="-122"/>
                <a:ea typeface="微软雅黑" pitchFamily="34" charset="-122"/>
              </a:rPr>
              <a:t>——</a:t>
            </a:r>
            <a:r>
              <a:rPr lang="zh-CN" altLang="en-US" sz="1333" b="1" dirty="0">
                <a:solidFill>
                  <a:schemeClr val="bg1"/>
                </a:solidFill>
                <a:latin typeface="微软雅黑" pitchFamily="34" charset="-122"/>
                <a:ea typeface="微软雅黑" pitchFamily="34" charset="-122"/>
              </a:rPr>
              <a:t>占 </a:t>
            </a:r>
            <a:r>
              <a:rPr lang="en-US" altLang="zh-CN" sz="1333" b="1" dirty="0">
                <a:solidFill>
                  <a:schemeClr val="bg1"/>
                </a:solidFill>
                <a:latin typeface="微软雅黑" pitchFamily="34" charset="-122"/>
                <a:ea typeface="微软雅黑" pitchFamily="34" charset="-122"/>
              </a:rPr>
              <a:t>6 </a:t>
            </a:r>
            <a:r>
              <a:rPr lang="zh-CN" altLang="en-US" sz="1333" b="1" dirty="0">
                <a:solidFill>
                  <a:schemeClr val="bg1"/>
                </a:solidFill>
                <a:latin typeface="微软雅黑" pitchFamily="34" charset="-122"/>
                <a:ea typeface="微软雅黑" pitchFamily="34" charset="-122"/>
              </a:rPr>
              <a:t>位，保留为今后使用，但目前应置为 </a:t>
            </a:r>
            <a:r>
              <a:rPr lang="en-US" altLang="zh-CN" sz="1333" b="1" dirty="0">
                <a:solidFill>
                  <a:schemeClr val="bg1"/>
                </a:solidFill>
                <a:latin typeface="微软雅黑" pitchFamily="34" charset="-122"/>
                <a:ea typeface="微软雅黑" pitchFamily="34" charset="-122"/>
              </a:rPr>
              <a:t>0</a:t>
            </a:r>
            <a:r>
              <a:rPr lang="zh-CN" altLang="en-US" sz="1333" b="1" dirty="0">
                <a:solidFill>
                  <a:schemeClr val="bg1"/>
                </a:solidFill>
                <a:latin typeface="微软雅黑" pitchFamily="34" charset="-122"/>
                <a:ea typeface="微软雅黑" pitchFamily="34" charset="-122"/>
              </a:rPr>
              <a:t>。 </a:t>
            </a:r>
          </a:p>
        </p:txBody>
      </p:sp>
      <p:grpSp>
        <p:nvGrpSpPr>
          <p:cNvPr id="84" name="组合 83"/>
          <p:cNvGrpSpPr/>
          <p:nvPr/>
        </p:nvGrpSpPr>
        <p:grpSpPr>
          <a:xfrm>
            <a:off x="1522775" y="1366436"/>
            <a:ext cx="4404081" cy="312013"/>
            <a:chOff x="1827330" y="782473"/>
            <a:chExt cx="5284897"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65408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3"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4"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5"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7"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9"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0"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1"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1"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2"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3"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4"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75"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76"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7"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78"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9"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0"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1"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3" name="Text Box 155"/>
          <p:cNvSpPr txBox="1">
            <a:spLocks noChangeArrowheads="1"/>
          </p:cNvSpPr>
          <p:nvPr/>
        </p:nvSpPr>
        <p:spPr bwMode="auto">
          <a:xfrm>
            <a:off x="891540" y="3752185"/>
            <a:ext cx="5897880"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紧急 </a:t>
            </a:r>
            <a:r>
              <a:rPr lang="en-US" altLang="zh-CN" sz="1333" b="1" dirty="0">
                <a:solidFill>
                  <a:schemeClr val="bg1"/>
                </a:solidFill>
                <a:latin typeface="微软雅黑" pitchFamily="34" charset="-122"/>
                <a:ea typeface="微软雅黑" pitchFamily="34" charset="-122"/>
              </a:rPr>
              <a:t>URG —— </a:t>
            </a:r>
            <a:r>
              <a:rPr lang="zh-CN" altLang="en-US" sz="1333" b="1" dirty="0">
                <a:solidFill>
                  <a:schemeClr val="bg1"/>
                </a:solidFill>
                <a:latin typeface="微软雅黑" pitchFamily="34" charset="-122"/>
                <a:ea typeface="微软雅黑" pitchFamily="34" charset="-122"/>
              </a:rPr>
              <a:t>当 </a:t>
            </a:r>
            <a:r>
              <a:rPr lang="en-US" altLang="zh-CN" sz="1333" b="1" dirty="0">
                <a:solidFill>
                  <a:schemeClr val="bg1"/>
                </a:solidFill>
                <a:latin typeface="微软雅黑" pitchFamily="34" charset="-122"/>
                <a:ea typeface="微软雅黑" pitchFamily="34" charset="-122"/>
              </a:rPr>
              <a:t>URG </a:t>
            </a:r>
            <a:r>
              <a:rPr lang="zh-TW" altLang="en-US" sz="1333" b="1" dirty="0">
                <a:solidFill>
                  <a:schemeClr val="bg1"/>
                </a:solidFill>
                <a:latin typeface="微软雅黑" pitchFamily="34" charset="-122"/>
                <a:ea typeface="微软雅黑" pitchFamily="34" charset="-122"/>
              </a:rPr>
              <a:t>＝</a:t>
            </a:r>
            <a:r>
              <a:rPr lang="en-US" altLang="zh-CN" sz="1333" b="1" dirty="0">
                <a:solidFill>
                  <a:schemeClr val="bg1"/>
                </a:solidFill>
                <a:latin typeface="微软雅黑" pitchFamily="34" charset="-122"/>
                <a:ea typeface="微软雅黑" pitchFamily="34" charset="-122"/>
              </a:rPr>
              <a:t> 1 </a:t>
            </a:r>
            <a:r>
              <a:rPr lang="zh-CN" altLang="en-US" sz="1333" b="1" dirty="0">
                <a:solidFill>
                  <a:schemeClr val="bg1"/>
                </a:solidFill>
                <a:latin typeface="微软雅黑" pitchFamily="34" charset="-122"/>
                <a:ea typeface="微软雅黑" pitchFamily="34" charset="-122"/>
              </a:rPr>
              <a:t>时，表明紧急指针字段有效。它告诉系统此报文段中有紧急数据，应尽快传送</a:t>
            </a:r>
            <a:r>
              <a:rPr lang="en-US" altLang="zh-CN" sz="1333" b="1" dirty="0">
                <a:solidFill>
                  <a:schemeClr val="bg1"/>
                </a:solidFill>
                <a:latin typeface="微软雅黑" pitchFamily="34" charset="-122"/>
                <a:ea typeface="微软雅黑" pitchFamily="34" charset="-122"/>
              </a:rPr>
              <a:t>(</a:t>
            </a:r>
            <a:r>
              <a:rPr lang="zh-CN" altLang="en-US" sz="1333" b="1" dirty="0">
                <a:solidFill>
                  <a:schemeClr val="bg1"/>
                </a:solidFill>
                <a:latin typeface="微软雅黑" pitchFamily="34" charset="-122"/>
                <a:ea typeface="微软雅黑" pitchFamily="34" charset="-122"/>
              </a:rPr>
              <a:t>相当于高优先级的数据</a:t>
            </a:r>
            <a:r>
              <a:rPr lang="en-US" altLang="zh-CN" sz="1333" b="1" dirty="0">
                <a:solidFill>
                  <a:schemeClr val="bg1"/>
                </a:solidFill>
                <a:latin typeface="微软雅黑" pitchFamily="34" charset="-122"/>
                <a:ea typeface="微软雅黑" pitchFamily="34" charset="-122"/>
              </a:rPr>
              <a:t>)</a:t>
            </a:r>
            <a:r>
              <a:rPr lang="zh-CN" altLang="en-US" sz="1333" b="1" dirty="0">
                <a:solidFill>
                  <a:schemeClr val="bg1"/>
                </a:solidFill>
                <a:latin typeface="微软雅黑" pitchFamily="34" charset="-122"/>
                <a:ea typeface="微软雅黑" pitchFamily="34" charset="-122"/>
              </a:rPr>
              <a:t>。 </a:t>
            </a:r>
          </a:p>
        </p:txBody>
      </p:sp>
      <p:sp>
        <p:nvSpPr>
          <p:cNvPr id="85" name="Rectangle 104"/>
          <p:cNvSpPr>
            <a:spLocks noChangeArrowheads="1"/>
          </p:cNvSpPr>
          <p:nvPr/>
        </p:nvSpPr>
        <p:spPr bwMode="auto">
          <a:xfrm>
            <a:off x="3003208" y="2639966"/>
            <a:ext cx="158615" cy="364934"/>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grpSp>
        <p:nvGrpSpPr>
          <p:cNvPr id="84" name="组合 83"/>
          <p:cNvGrpSpPr/>
          <p:nvPr/>
        </p:nvGrpSpPr>
        <p:grpSpPr>
          <a:xfrm>
            <a:off x="1522775" y="1366436"/>
            <a:ext cx="4404081" cy="312013"/>
            <a:chOff x="1827330" y="782473"/>
            <a:chExt cx="5284897"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251388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5"/>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3"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4"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5"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7"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9"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0"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1"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1"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2"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3"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4"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75"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76"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7"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78"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9"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0"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1"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2" name="Text Box 155"/>
          <p:cNvSpPr txBox="1">
            <a:spLocks noChangeArrowheads="1"/>
          </p:cNvSpPr>
          <p:nvPr/>
        </p:nvSpPr>
        <p:spPr bwMode="auto">
          <a:xfrm>
            <a:off x="1461028" y="3752185"/>
            <a:ext cx="4772133"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确认 </a:t>
            </a:r>
            <a:r>
              <a:rPr lang="en-US" altLang="zh-CN" sz="1333" b="1" dirty="0">
                <a:solidFill>
                  <a:schemeClr val="bg1"/>
                </a:solidFill>
                <a:latin typeface="微软雅黑" pitchFamily="34" charset="-122"/>
                <a:ea typeface="微软雅黑" pitchFamily="34" charset="-122"/>
              </a:rPr>
              <a:t>ACK —— </a:t>
            </a:r>
            <a:r>
              <a:rPr lang="zh-CN" altLang="en-US" sz="1333" b="1" dirty="0">
                <a:solidFill>
                  <a:schemeClr val="bg1"/>
                </a:solidFill>
                <a:latin typeface="微软雅黑" pitchFamily="34" charset="-122"/>
                <a:ea typeface="微软雅黑" pitchFamily="34" charset="-122"/>
              </a:rPr>
              <a:t>只有当 </a:t>
            </a:r>
            <a:r>
              <a:rPr lang="en-US" altLang="zh-CN" sz="1333" b="1" dirty="0">
                <a:solidFill>
                  <a:schemeClr val="bg1"/>
                </a:solidFill>
                <a:latin typeface="微软雅黑" pitchFamily="34" charset="-122"/>
                <a:ea typeface="微软雅黑" pitchFamily="34" charset="-122"/>
              </a:rPr>
              <a:t>ACK =1 </a:t>
            </a:r>
            <a:r>
              <a:rPr lang="zh-CN" altLang="en-US" sz="1333" b="1" dirty="0">
                <a:solidFill>
                  <a:schemeClr val="bg1"/>
                </a:solidFill>
                <a:latin typeface="微软雅黑" pitchFamily="34" charset="-122"/>
                <a:ea typeface="微软雅黑" pitchFamily="34" charset="-122"/>
              </a:rPr>
              <a:t>时确认号字段才有效。当 </a:t>
            </a:r>
            <a:r>
              <a:rPr lang="en-US" altLang="zh-CN" sz="1333" b="1" dirty="0">
                <a:solidFill>
                  <a:schemeClr val="bg1"/>
                </a:solidFill>
                <a:latin typeface="微软雅黑" pitchFamily="34" charset="-122"/>
                <a:ea typeface="微软雅黑" pitchFamily="34" charset="-122"/>
              </a:rPr>
              <a:t>ACK =0 </a:t>
            </a:r>
            <a:r>
              <a:rPr lang="zh-CN" altLang="en-US" sz="1333" b="1" dirty="0">
                <a:solidFill>
                  <a:schemeClr val="bg1"/>
                </a:solidFill>
                <a:latin typeface="微软雅黑" pitchFamily="34" charset="-122"/>
                <a:ea typeface="微软雅黑" pitchFamily="34" charset="-122"/>
              </a:rPr>
              <a:t>时，确认号无效。 </a:t>
            </a:r>
          </a:p>
        </p:txBody>
      </p:sp>
      <p:sp>
        <p:nvSpPr>
          <p:cNvPr id="84" name="Rectangle 104"/>
          <p:cNvSpPr>
            <a:spLocks noChangeArrowheads="1"/>
          </p:cNvSpPr>
          <p:nvPr/>
        </p:nvSpPr>
        <p:spPr bwMode="auto">
          <a:xfrm>
            <a:off x="3120454" y="2639966"/>
            <a:ext cx="158615" cy="364934"/>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grpSp>
        <p:nvGrpSpPr>
          <p:cNvPr id="83" name="组合 82"/>
          <p:cNvGrpSpPr/>
          <p:nvPr/>
        </p:nvGrpSpPr>
        <p:grpSpPr>
          <a:xfrm>
            <a:off x="1522775" y="1366436"/>
            <a:ext cx="4404081" cy="312013"/>
            <a:chOff x="1827330" y="782473"/>
            <a:chExt cx="5284897"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297465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3"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4"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5"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7"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9"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0"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1"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1"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2"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3"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4"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75"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76"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7"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78"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9"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0"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1"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2" name="Text Box 155"/>
          <p:cNvSpPr txBox="1">
            <a:spLocks noChangeArrowheads="1"/>
          </p:cNvSpPr>
          <p:nvPr/>
        </p:nvSpPr>
        <p:spPr bwMode="auto">
          <a:xfrm>
            <a:off x="1188721" y="3752185"/>
            <a:ext cx="5333999"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推送 </a:t>
            </a:r>
            <a:r>
              <a:rPr lang="en-US" altLang="zh-CN" sz="1333" b="1" dirty="0">
                <a:solidFill>
                  <a:schemeClr val="bg1"/>
                </a:solidFill>
                <a:latin typeface="微软雅黑" pitchFamily="34" charset="-122"/>
                <a:ea typeface="微软雅黑" pitchFamily="34" charset="-122"/>
              </a:rPr>
              <a:t>PSH (</a:t>
            </a:r>
            <a:r>
              <a:rPr lang="en-US" altLang="zh-CN" sz="1333" b="1" dirty="0" err="1">
                <a:solidFill>
                  <a:schemeClr val="bg1"/>
                </a:solidFill>
                <a:latin typeface="微软雅黑" pitchFamily="34" charset="-122"/>
                <a:ea typeface="微软雅黑" pitchFamily="34" charset="-122"/>
              </a:rPr>
              <a:t>PuSH</a:t>
            </a:r>
            <a:r>
              <a:rPr lang="en-US" altLang="zh-CN" sz="1333" b="1" dirty="0">
                <a:solidFill>
                  <a:schemeClr val="bg1"/>
                </a:solidFill>
                <a:latin typeface="微软雅黑" pitchFamily="34" charset="-122"/>
                <a:ea typeface="微软雅黑" pitchFamily="34" charset="-122"/>
              </a:rPr>
              <a:t>) —— </a:t>
            </a:r>
            <a:r>
              <a:rPr lang="zh-CN" altLang="en-US" sz="1333" b="1" dirty="0">
                <a:solidFill>
                  <a:schemeClr val="bg1"/>
                </a:solidFill>
                <a:latin typeface="微软雅黑" pitchFamily="34" charset="-122"/>
                <a:ea typeface="微软雅黑" pitchFamily="34" charset="-122"/>
              </a:rPr>
              <a:t>接收 </a:t>
            </a:r>
            <a:r>
              <a:rPr lang="en-US" altLang="zh-CN" sz="1333" b="1" dirty="0">
                <a:solidFill>
                  <a:schemeClr val="bg1"/>
                </a:solidFill>
                <a:latin typeface="微软雅黑" pitchFamily="34" charset="-122"/>
                <a:ea typeface="微软雅黑" pitchFamily="34" charset="-122"/>
              </a:rPr>
              <a:t>TCP </a:t>
            </a:r>
            <a:r>
              <a:rPr lang="zh-CN" altLang="en-US" sz="1333" b="1" dirty="0">
                <a:solidFill>
                  <a:schemeClr val="bg1"/>
                </a:solidFill>
                <a:latin typeface="微软雅黑" pitchFamily="34" charset="-122"/>
                <a:ea typeface="微软雅黑" pitchFamily="34" charset="-122"/>
              </a:rPr>
              <a:t>收到 </a:t>
            </a:r>
            <a:r>
              <a:rPr lang="en-US" altLang="zh-CN" sz="1333" b="1" dirty="0">
                <a:solidFill>
                  <a:schemeClr val="bg1"/>
                </a:solidFill>
                <a:latin typeface="微软雅黑" pitchFamily="34" charset="-122"/>
                <a:ea typeface="微软雅黑" pitchFamily="34" charset="-122"/>
              </a:rPr>
              <a:t>PSH = 1 </a:t>
            </a:r>
            <a:r>
              <a:rPr lang="zh-CN" altLang="en-US" sz="1333" b="1" dirty="0">
                <a:solidFill>
                  <a:schemeClr val="bg1"/>
                </a:solidFill>
                <a:latin typeface="微软雅黑" pitchFamily="34" charset="-122"/>
                <a:ea typeface="微软雅黑" pitchFamily="34" charset="-122"/>
              </a:rPr>
              <a:t>的报文段，就尽快地交付接收应用进程，而不再等到整个缓存都填满了后再向上交付。 </a:t>
            </a:r>
          </a:p>
        </p:txBody>
      </p:sp>
      <p:sp>
        <p:nvSpPr>
          <p:cNvPr id="84" name="Rectangle 104"/>
          <p:cNvSpPr>
            <a:spLocks noChangeArrowheads="1"/>
          </p:cNvSpPr>
          <p:nvPr/>
        </p:nvSpPr>
        <p:spPr bwMode="auto">
          <a:xfrm>
            <a:off x="3241447" y="2639966"/>
            <a:ext cx="158615" cy="364934"/>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grpSp>
        <p:nvGrpSpPr>
          <p:cNvPr id="83" name="组合 82"/>
          <p:cNvGrpSpPr/>
          <p:nvPr/>
        </p:nvGrpSpPr>
        <p:grpSpPr>
          <a:xfrm>
            <a:off x="1522775" y="1366436"/>
            <a:ext cx="4404081" cy="312013"/>
            <a:chOff x="1827330" y="782473"/>
            <a:chExt cx="5284897"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371617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10"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12"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4"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1"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22"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3"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4"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5"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6"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7"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8"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9"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30"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31"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6"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7"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8"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9"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4"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5"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6"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7"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78"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79"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0"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81"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2"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3"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4"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5" name="Text Box 155"/>
          <p:cNvSpPr txBox="1">
            <a:spLocks noChangeArrowheads="1"/>
          </p:cNvSpPr>
          <p:nvPr/>
        </p:nvSpPr>
        <p:spPr bwMode="auto">
          <a:xfrm>
            <a:off x="922020" y="3752185"/>
            <a:ext cx="5821680"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复位 </a:t>
            </a:r>
            <a:r>
              <a:rPr lang="en-US" altLang="zh-CN" sz="1333" b="1" dirty="0">
                <a:solidFill>
                  <a:schemeClr val="bg1"/>
                </a:solidFill>
                <a:latin typeface="微软雅黑" pitchFamily="34" charset="-122"/>
                <a:ea typeface="微软雅黑" pitchFamily="34" charset="-122"/>
              </a:rPr>
              <a:t>RST (</a:t>
            </a:r>
            <a:r>
              <a:rPr lang="en-US" altLang="zh-CN" sz="1333" b="1" dirty="0" err="1">
                <a:solidFill>
                  <a:schemeClr val="bg1"/>
                </a:solidFill>
                <a:latin typeface="微软雅黑" pitchFamily="34" charset="-122"/>
                <a:ea typeface="微软雅黑" pitchFamily="34" charset="-122"/>
              </a:rPr>
              <a:t>ReSeT</a:t>
            </a:r>
            <a:r>
              <a:rPr lang="en-US" altLang="zh-CN" sz="1333" b="1" dirty="0">
                <a:solidFill>
                  <a:schemeClr val="bg1"/>
                </a:solidFill>
                <a:latin typeface="微软雅黑" pitchFamily="34" charset="-122"/>
                <a:ea typeface="微软雅黑" pitchFamily="34" charset="-122"/>
              </a:rPr>
              <a:t>) —— </a:t>
            </a:r>
            <a:r>
              <a:rPr lang="zh-CN" altLang="en-US" sz="1333" b="1" dirty="0">
                <a:solidFill>
                  <a:schemeClr val="bg1"/>
                </a:solidFill>
                <a:latin typeface="微软雅黑" pitchFamily="34" charset="-122"/>
                <a:ea typeface="微软雅黑" pitchFamily="34" charset="-122"/>
              </a:rPr>
              <a:t>当 </a:t>
            </a:r>
            <a:r>
              <a:rPr lang="en-US" altLang="zh-CN" sz="1333" b="1" dirty="0">
                <a:solidFill>
                  <a:schemeClr val="bg1"/>
                </a:solidFill>
                <a:latin typeface="微软雅黑" pitchFamily="34" charset="-122"/>
                <a:ea typeface="微软雅黑" pitchFamily="34" charset="-122"/>
              </a:rPr>
              <a:t>RST=1 </a:t>
            </a:r>
            <a:r>
              <a:rPr lang="zh-CN" altLang="en-US" sz="1333" b="1" dirty="0">
                <a:solidFill>
                  <a:schemeClr val="bg1"/>
                </a:solidFill>
                <a:latin typeface="微软雅黑" pitchFamily="34" charset="-122"/>
                <a:ea typeface="微软雅黑" pitchFamily="34" charset="-122"/>
              </a:rPr>
              <a:t>时，表明 </a:t>
            </a:r>
            <a:r>
              <a:rPr lang="en-US" altLang="zh-CN" sz="1333" b="1" dirty="0">
                <a:solidFill>
                  <a:schemeClr val="bg1"/>
                </a:solidFill>
                <a:latin typeface="微软雅黑" pitchFamily="34" charset="-122"/>
                <a:ea typeface="微软雅黑" pitchFamily="34" charset="-122"/>
              </a:rPr>
              <a:t>TCP </a:t>
            </a:r>
            <a:r>
              <a:rPr lang="zh-CN" altLang="en-US" sz="1333" b="1" dirty="0">
                <a:solidFill>
                  <a:schemeClr val="bg1"/>
                </a:solidFill>
                <a:latin typeface="微软雅黑" pitchFamily="34" charset="-122"/>
                <a:ea typeface="微软雅黑" pitchFamily="34" charset="-122"/>
              </a:rPr>
              <a:t>连接中出现严重差错（如由于主机崩溃或其他原因），必须释放连接，然后再重新建立运输连接。 </a:t>
            </a:r>
          </a:p>
        </p:txBody>
      </p:sp>
      <p:sp>
        <p:nvSpPr>
          <p:cNvPr id="87" name="Rectangle 104"/>
          <p:cNvSpPr>
            <a:spLocks noChangeArrowheads="1"/>
          </p:cNvSpPr>
          <p:nvPr/>
        </p:nvSpPr>
        <p:spPr bwMode="auto">
          <a:xfrm>
            <a:off x="3382469" y="2639966"/>
            <a:ext cx="158615" cy="364934"/>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grpSp>
        <p:nvGrpSpPr>
          <p:cNvPr id="86" name="组合 85"/>
          <p:cNvGrpSpPr/>
          <p:nvPr/>
        </p:nvGrpSpPr>
        <p:grpSpPr>
          <a:xfrm>
            <a:off x="1522775" y="1366436"/>
            <a:ext cx="4404081" cy="312013"/>
            <a:chOff x="1827330" y="782473"/>
            <a:chExt cx="5284897" cy="374416"/>
          </a:xfrm>
        </p:grpSpPr>
        <p:sp>
          <p:nvSpPr>
            <p:cNvPr id="90"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1"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9"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0"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1"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2"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3"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4"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6"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8"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6"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7"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8"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9"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0"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1"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2"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3"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4"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25"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391279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7"/>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3"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4"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5"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7"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9"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0"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1"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1"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2"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3"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4"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75"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76"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7"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78"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9"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0"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1"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2" name="Text Box 155"/>
          <p:cNvSpPr txBox="1">
            <a:spLocks noChangeArrowheads="1"/>
          </p:cNvSpPr>
          <p:nvPr/>
        </p:nvSpPr>
        <p:spPr bwMode="auto">
          <a:xfrm>
            <a:off x="922020" y="3752185"/>
            <a:ext cx="5821680" cy="302327"/>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同步 </a:t>
            </a:r>
            <a:r>
              <a:rPr lang="en-US" altLang="zh-CN" sz="1333" b="1" dirty="0">
                <a:solidFill>
                  <a:schemeClr val="bg1"/>
                </a:solidFill>
                <a:latin typeface="微软雅黑" pitchFamily="34" charset="-122"/>
                <a:ea typeface="微软雅黑" pitchFamily="34" charset="-122"/>
              </a:rPr>
              <a:t>SYN —— </a:t>
            </a:r>
            <a:r>
              <a:rPr lang="zh-CN" altLang="en-US" sz="1333" b="1" dirty="0">
                <a:solidFill>
                  <a:schemeClr val="bg1"/>
                </a:solidFill>
                <a:latin typeface="微软雅黑" pitchFamily="34" charset="-122"/>
                <a:ea typeface="微软雅黑" pitchFamily="34" charset="-122"/>
              </a:rPr>
              <a:t>同步 </a:t>
            </a:r>
            <a:r>
              <a:rPr lang="en-US" altLang="zh-CN" sz="1333" b="1" dirty="0">
                <a:solidFill>
                  <a:schemeClr val="bg1"/>
                </a:solidFill>
                <a:latin typeface="微软雅黑" pitchFamily="34" charset="-122"/>
                <a:ea typeface="微软雅黑" pitchFamily="34" charset="-122"/>
              </a:rPr>
              <a:t>SYN = 1 </a:t>
            </a:r>
            <a:r>
              <a:rPr lang="zh-CN" altLang="en-US" sz="1333" b="1" dirty="0">
                <a:solidFill>
                  <a:schemeClr val="bg1"/>
                </a:solidFill>
                <a:latin typeface="微软雅黑" pitchFamily="34" charset="-122"/>
                <a:ea typeface="微软雅黑" pitchFamily="34" charset="-122"/>
              </a:rPr>
              <a:t>表示这是一个连接请求或连接接受报文。 </a:t>
            </a:r>
          </a:p>
        </p:txBody>
      </p:sp>
      <p:sp>
        <p:nvSpPr>
          <p:cNvPr id="84" name="Rectangle 104"/>
          <p:cNvSpPr>
            <a:spLocks noChangeArrowheads="1"/>
          </p:cNvSpPr>
          <p:nvPr/>
        </p:nvSpPr>
        <p:spPr bwMode="auto">
          <a:xfrm>
            <a:off x="3494843" y="2639966"/>
            <a:ext cx="158615" cy="364934"/>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grpSp>
        <p:nvGrpSpPr>
          <p:cNvPr id="83" name="组合 82"/>
          <p:cNvGrpSpPr/>
          <p:nvPr/>
        </p:nvGrpSpPr>
        <p:grpSpPr>
          <a:xfrm>
            <a:off x="1522775" y="1366436"/>
            <a:ext cx="4404081" cy="312013"/>
            <a:chOff x="1827330" y="782473"/>
            <a:chExt cx="5284897"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185759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54288" y="1275982"/>
            <a:ext cx="6711425"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7" name="Rectangle 6"/>
          <p:cNvSpPr>
            <a:spLocks noChangeArrowheads="1"/>
          </p:cNvSpPr>
          <p:nvPr/>
        </p:nvSpPr>
        <p:spPr bwMode="auto">
          <a:xfrm>
            <a:off x="3070865" y="1256741"/>
            <a:ext cx="146386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ea typeface="微软雅黑" pitchFamily="34" charset="-122"/>
              </a:rPr>
              <a:t>运输层的作用</a:t>
            </a:r>
          </a:p>
        </p:txBody>
      </p:sp>
      <p:sp>
        <p:nvSpPr>
          <p:cNvPr id="8" name="圆角矩形 7"/>
          <p:cNvSpPr/>
          <p:nvPr/>
        </p:nvSpPr>
        <p:spPr>
          <a:xfrm>
            <a:off x="454288" y="1666876"/>
            <a:ext cx="6711425" cy="2682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98" name="矩形 97"/>
          <p:cNvSpPr/>
          <p:nvPr/>
        </p:nvSpPr>
        <p:spPr>
          <a:xfrm>
            <a:off x="2032300" y="4076147"/>
            <a:ext cx="3847851" cy="271934"/>
          </a:xfrm>
          <a:prstGeom prst="rect">
            <a:avLst/>
          </a:prstGeom>
        </p:spPr>
        <p:txBody>
          <a:bodyPr wrap="square">
            <a:spAutoFit/>
          </a:bodyPr>
          <a:lstStyle/>
          <a:p>
            <a:pPr algn="ctr"/>
            <a:r>
              <a:rPr lang="zh-CN" altLang="en-US" sz="1167" b="1" dirty="0">
                <a:latin typeface="微软雅黑" pitchFamily="34" charset="-122"/>
                <a:ea typeface="微软雅黑" pitchFamily="34" charset="-122"/>
              </a:rPr>
              <a:t>主机 </a:t>
            </a:r>
            <a:r>
              <a:rPr lang="en-US" altLang="zh-CN" sz="1167" b="1" dirty="0">
                <a:latin typeface="微软雅黑" pitchFamily="34" charset="-122"/>
                <a:ea typeface="微软雅黑" pitchFamily="34" charset="-122"/>
              </a:rPr>
              <a:t>A </a:t>
            </a:r>
            <a:r>
              <a:rPr lang="zh-CN" altLang="en-US" sz="1167" b="1" dirty="0">
                <a:latin typeface="微软雅黑" pitchFamily="34" charset="-122"/>
                <a:ea typeface="微软雅黑" pitchFamily="34" charset="-122"/>
              </a:rPr>
              <a:t>与 主机 </a:t>
            </a:r>
            <a:r>
              <a:rPr lang="en-US" altLang="zh-CN" sz="1167" b="1" dirty="0">
                <a:latin typeface="微软雅黑" pitchFamily="34" charset="-122"/>
                <a:ea typeface="微软雅黑" pitchFamily="34" charset="-122"/>
              </a:rPr>
              <a:t>B </a:t>
            </a:r>
            <a:r>
              <a:rPr lang="zh-CN" altLang="en-US" sz="1167" b="1" dirty="0">
                <a:latin typeface="微软雅黑" pitchFamily="34" charset="-122"/>
                <a:ea typeface="微软雅黑" pitchFamily="34" charset="-122"/>
              </a:rPr>
              <a:t>之间的通信的两层含义</a:t>
            </a:r>
          </a:p>
        </p:txBody>
      </p:sp>
      <p:sp>
        <p:nvSpPr>
          <p:cNvPr id="12" name="Line 315"/>
          <p:cNvSpPr>
            <a:spLocks noChangeShapeType="1"/>
          </p:cNvSpPr>
          <p:nvPr/>
        </p:nvSpPr>
        <p:spPr bwMode="auto">
          <a:xfrm>
            <a:off x="2338492" y="3591607"/>
            <a:ext cx="2933303"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9" name="Rectangle 333"/>
          <p:cNvSpPr>
            <a:spLocks noChangeArrowheads="1"/>
          </p:cNvSpPr>
          <p:nvPr/>
        </p:nvSpPr>
        <p:spPr bwMode="auto">
          <a:xfrm>
            <a:off x="1608986" y="3381770"/>
            <a:ext cx="733527" cy="414279"/>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32" name="Rectangle 336"/>
          <p:cNvSpPr>
            <a:spLocks noChangeArrowheads="1"/>
          </p:cNvSpPr>
          <p:nvPr/>
        </p:nvSpPr>
        <p:spPr bwMode="auto">
          <a:xfrm>
            <a:off x="1749790" y="3182724"/>
            <a:ext cx="495329"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主机 </a:t>
            </a:r>
            <a:r>
              <a:rPr kumimoji="1" lang="en-US" altLang="zh-CN" sz="875" b="1" dirty="0">
                <a:solidFill>
                  <a:srgbClr val="0033CC"/>
                </a:solidFill>
                <a:latin typeface="微软雅黑" pitchFamily="34" charset="-122"/>
                <a:ea typeface="微软雅黑" pitchFamily="34" charset="-122"/>
              </a:rPr>
              <a:t>A</a:t>
            </a:r>
          </a:p>
        </p:txBody>
      </p:sp>
      <p:sp>
        <p:nvSpPr>
          <p:cNvPr id="33" name="Rectangle 337"/>
          <p:cNvSpPr>
            <a:spLocks noChangeArrowheads="1"/>
          </p:cNvSpPr>
          <p:nvPr/>
        </p:nvSpPr>
        <p:spPr bwMode="auto">
          <a:xfrm>
            <a:off x="5419837" y="3182724"/>
            <a:ext cx="487315"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主机 </a:t>
            </a:r>
            <a:r>
              <a:rPr kumimoji="1" lang="en-US" altLang="zh-CN" sz="875" b="1" dirty="0">
                <a:solidFill>
                  <a:srgbClr val="0033CC"/>
                </a:solidFill>
                <a:latin typeface="微软雅黑" pitchFamily="34" charset="-122"/>
                <a:ea typeface="微软雅黑" pitchFamily="34" charset="-122"/>
              </a:rPr>
              <a:t>B</a:t>
            </a:r>
          </a:p>
        </p:txBody>
      </p:sp>
      <p:sp>
        <p:nvSpPr>
          <p:cNvPr id="39" name="Rectangle 343"/>
          <p:cNvSpPr>
            <a:spLocks noChangeArrowheads="1"/>
          </p:cNvSpPr>
          <p:nvPr/>
        </p:nvSpPr>
        <p:spPr bwMode="auto">
          <a:xfrm>
            <a:off x="2976158" y="3298625"/>
            <a:ext cx="59151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路由器 </a:t>
            </a:r>
            <a:r>
              <a:rPr kumimoji="1" lang="en-US" altLang="zh-CN" sz="875" b="1" dirty="0">
                <a:solidFill>
                  <a:srgbClr val="0033CC"/>
                </a:solidFill>
                <a:latin typeface="微软雅黑" pitchFamily="34" charset="-122"/>
                <a:ea typeface="微软雅黑" pitchFamily="34" charset="-122"/>
              </a:rPr>
              <a:t>1</a:t>
            </a:r>
          </a:p>
        </p:txBody>
      </p:sp>
      <p:pic>
        <p:nvPicPr>
          <p:cNvPr id="40" name="Picture 3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0303" y="3494349"/>
            <a:ext cx="366763" cy="20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1" name="Rectangle 345"/>
          <p:cNvSpPr>
            <a:spLocks noChangeArrowheads="1"/>
          </p:cNvSpPr>
          <p:nvPr/>
        </p:nvSpPr>
        <p:spPr bwMode="auto">
          <a:xfrm>
            <a:off x="4094143" y="3298625"/>
            <a:ext cx="59151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路由器 </a:t>
            </a:r>
            <a:r>
              <a:rPr kumimoji="1" lang="en-US" altLang="zh-CN" sz="875" b="1" dirty="0">
                <a:solidFill>
                  <a:srgbClr val="0033CC"/>
                </a:solidFill>
                <a:latin typeface="微软雅黑" pitchFamily="34" charset="-122"/>
                <a:ea typeface="微软雅黑" pitchFamily="34" charset="-122"/>
              </a:rPr>
              <a:t>2</a:t>
            </a:r>
          </a:p>
        </p:txBody>
      </p:sp>
      <p:pic>
        <p:nvPicPr>
          <p:cNvPr id="47" name="Picture 3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4304" y="3453514"/>
            <a:ext cx="458454" cy="25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6667" y="3453514"/>
            <a:ext cx="501083" cy="25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le 358"/>
          <p:cNvSpPr>
            <a:spLocks noChangeArrowheads="1"/>
          </p:cNvSpPr>
          <p:nvPr/>
        </p:nvSpPr>
        <p:spPr bwMode="auto">
          <a:xfrm flipH="1">
            <a:off x="5279034" y="3372589"/>
            <a:ext cx="733527" cy="414279"/>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pic>
        <p:nvPicPr>
          <p:cNvPr id="62" name="Picture 3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834" y="3453514"/>
            <a:ext cx="459258" cy="25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40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9199" y="3494349"/>
            <a:ext cx="366763" cy="20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7" name="Rectangle 352"/>
          <p:cNvSpPr>
            <a:spLocks noChangeArrowheads="1"/>
          </p:cNvSpPr>
          <p:nvPr/>
        </p:nvSpPr>
        <p:spPr bwMode="auto">
          <a:xfrm>
            <a:off x="4724963" y="3464875"/>
            <a:ext cx="439225"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LAN</a:t>
            </a:r>
            <a:r>
              <a:rPr kumimoji="1" lang="en-US" altLang="zh-CN" sz="875" b="1" baseline="-25000">
                <a:latin typeface="微软雅黑" pitchFamily="34" charset="-122"/>
                <a:ea typeface="微软雅黑" pitchFamily="34" charset="-122"/>
              </a:rPr>
              <a:t>2</a:t>
            </a:r>
            <a:endParaRPr kumimoji="1" lang="en-US" altLang="zh-CN" sz="875" b="1">
              <a:latin typeface="微软雅黑" pitchFamily="34" charset="-122"/>
              <a:ea typeface="微软雅黑" pitchFamily="34" charset="-122"/>
            </a:endParaRPr>
          </a:p>
        </p:txBody>
      </p:sp>
      <p:sp>
        <p:nvSpPr>
          <p:cNvPr id="108" name="Rectangle 354"/>
          <p:cNvSpPr>
            <a:spLocks noChangeArrowheads="1"/>
          </p:cNvSpPr>
          <p:nvPr/>
        </p:nvSpPr>
        <p:spPr bwMode="auto">
          <a:xfrm>
            <a:off x="3596870" y="3470072"/>
            <a:ext cx="452049"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WAN</a:t>
            </a:r>
          </a:p>
        </p:txBody>
      </p:sp>
      <p:sp>
        <p:nvSpPr>
          <p:cNvPr id="109" name="Rectangle 368"/>
          <p:cNvSpPr>
            <a:spLocks noChangeArrowheads="1"/>
          </p:cNvSpPr>
          <p:nvPr/>
        </p:nvSpPr>
        <p:spPr bwMode="auto">
          <a:xfrm>
            <a:off x="2481984" y="3464133"/>
            <a:ext cx="439225"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LAN</a:t>
            </a:r>
            <a:r>
              <a:rPr kumimoji="1" lang="en-US" altLang="zh-CN" sz="875" b="1" baseline="-25000" dirty="0">
                <a:latin typeface="微软雅黑" pitchFamily="34" charset="-122"/>
                <a:ea typeface="微软雅黑" pitchFamily="34" charset="-122"/>
              </a:rPr>
              <a:t>1</a:t>
            </a:r>
            <a:endParaRPr kumimoji="1" lang="en-US" altLang="zh-CN" sz="875" b="1" dirty="0">
              <a:latin typeface="微软雅黑" pitchFamily="34" charset="-122"/>
              <a:ea typeface="微软雅黑" pitchFamily="34" charset="-122"/>
            </a:endParaRPr>
          </a:p>
        </p:txBody>
      </p:sp>
      <p:grpSp>
        <p:nvGrpSpPr>
          <p:cNvPr id="28" name="组合 27"/>
          <p:cNvGrpSpPr/>
          <p:nvPr/>
        </p:nvGrpSpPr>
        <p:grpSpPr>
          <a:xfrm>
            <a:off x="1569730" y="1762817"/>
            <a:ext cx="4491277" cy="1308050"/>
            <a:chOff x="1883675" y="1258130"/>
            <a:chExt cx="5389532" cy="1569660"/>
          </a:xfrm>
        </p:grpSpPr>
        <p:sp>
          <p:nvSpPr>
            <p:cNvPr id="9" name="Rectangle 314"/>
            <p:cNvSpPr>
              <a:spLocks noChangeArrowheads="1"/>
            </p:cNvSpPr>
            <p:nvPr/>
          </p:nvSpPr>
          <p:spPr bwMode="auto">
            <a:xfrm>
              <a:off x="1930783" y="1258130"/>
              <a:ext cx="881198" cy="1424587"/>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10" name="Rectangle 324"/>
            <p:cNvSpPr>
              <a:spLocks noChangeArrowheads="1"/>
            </p:cNvSpPr>
            <p:nvPr/>
          </p:nvSpPr>
          <p:spPr bwMode="auto">
            <a:xfrm>
              <a:off x="6337736" y="1258130"/>
              <a:ext cx="883128" cy="1424587"/>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13" name="Line 316"/>
            <p:cNvSpPr>
              <a:spLocks noChangeShapeType="1"/>
            </p:cNvSpPr>
            <p:nvPr/>
          </p:nvSpPr>
          <p:spPr bwMode="auto">
            <a:xfrm>
              <a:off x="1930783" y="2148162"/>
              <a:ext cx="880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14" name="Line 317"/>
            <p:cNvSpPr>
              <a:spLocks noChangeShapeType="1"/>
            </p:cNvSpPr>
            <p:nvPr/>
          </p:nvSpPr>
          <p:spPr bwMode="auto">
            <a:xfrm>
              <a:off x="1930783" y="2417221"/>
              <a:ext cx="880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15" name="Rectangle 318"/>
            <p:cNvSpPr>
              <a:spLocks noChangeArrowheads="1"/>
            </p:cNvSpPr>
            <p:nvPr/>
          </p:nvSpPr>
          <p:spPr bwMode="auto">
            <a:xfrm>
              <a:off x="1934644" y="1629646"/>
              <a:ext cx="875407" cy="25124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16" name="Rectangle 319"/>
            <p:cNvSpPr>
              <a:spLocks noChangeArrowheads="1"/>
            </p:cNvSpPr>
            <p:nvPr/>
          </p:nvSpPr>
          <p:spPr bwMode="auto">
            <a:xfrm>
              <a:off x="1883675" y="1363026"/>
              <a:ext cx="265459" cy="13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5</a:t>
              </a:r>
            </a:p>
            <a:p>
              <a:pPr algn="ctr" defTabSz="634975" eaLnBrk="0" hangingPunct="0">
                <a:lnSpc>
                  <a:spcPct val="155000"/>
                </a:lnSpc>
              </a:pPr>
              <a:r>
                <a:rPr kumimoji="1" lang="en-US" altLang="zh-CN" sz="875" b="1" dirty="0">
                  <a:latin typeface="微软雅黑" pitchFamily="34" charset="-122"/>
                  <a:ea typeface="微软雅黑" pitchFamily="34" charset="-122"/>
                </a:rPr>
                <a:t>4</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1</a:t>
              </a:r>
            </a:p>
          </p:txBody>
        </p:sp>
        <p:sp>
          <p:nvSpPr>
            <p:cNvPr id="21" name="Line 325"/>
            <p:cNvSpPr>
              <a:spLocks noChangeShapeType="1"/>
            </p:cNvSpPr>
            <p:nvPr/>
          </p:nvSpPr>
          <p:spPr bwMode="auto">
            <a:xfrm>
              <a:off x="6337736" y="2148162"/>
              <a:ext cx="882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2" name="Line 326"/>
            <p:cNvSpPr>
              <a:spLocks noChangeShapeType="1"/>
            </p:cNvSpPr>
            <p:nvPr/>
          </p:nvSpPr>
          <p:spPr bwMode="auto">
            <a:xfrm>
              <a:off x="6337736" y="2417221"/>
              <a:ext cx="882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3" name="Rectangle 327"/>
            <p:cNvSpPr>
              <a:spLocks noChangeArrowheads="1"/>
            </p:cNvSpPr>
            <p:nvPr/>
          </p:nvSpPr>
          <p:spPr bwMode="auto">
            <a:xfrm>
              <a:off x="6340632" y="1629646"/>
              <a:ext cx="880232" cy="25124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6" name="Rectangle 400"/>
            <p:cNvSpPr>
              <a:spLocks noChangeArrowheads="1"/>
            </p:cNvSpPr>
            <p:nvPr/>
          </p:nvSpPr>
          <p:spPr bwMode="auto">
            <a:xfrm>
              <a:off x="7007748" y="1354116"/>
              <a:ext cx="265459" cy="13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5</a:t>
              </a:r>
            </a:p>
            <a:p>
              <a:pPr algn="ctr" defTabSz="634975" eaLnBrk="0" hangingPunct="0">
                <a:lnSpc>
                  <a:spcPct val="155000"/>
                </a:lnSpc>
              </a:pPr>
              <a:r>
                <a:rPr kumimoji="1" lang="en-US" altLang="zh-CN" sz="875" b="1" dirty="0">
                  <a:latin typeface="微软雅黑" pitchFamily="34" charset="-122"/>
                  <a:ea typeface="微软雅黑" pitchFamily="34" charset="-122"/>
                </a:rPr>
                <a:t>4</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1</a:t>
              </a:r>
            </a:p>
          </p:txBody>
        </p:sp>
        <p:grpSp>
          <p:nvGrpSpPr>
            <p:cNvPr id="2" name="组合 1"/>
            <p:cNvGrpSpPr/>
            <p:nvPr/>
          </p:nvGrpSpPr>
          <p:grpSpPr>
            <a:xfrm>
              <a:off x="3358036" y="1886232"/>
              <a:ext cx="867914" cy="813827"/>
              <a:chOff x="3358036" y="1886232"/>
              <a:chExt cx="867914" cy="813827"/>
            </a:xfrm>
          </p:grpSpPr>
          <p:grpSp>
            <p:nvGrpSpPr>
              <p:cNvPr id="17" name="Group 320"/>
              <p:cNvGrpSpPr>
                <a:grpSpLocks/>
              </p:cNvGrpSpPr>
              <p:nvPr/>
            </p:nvGrpSpPr>
            <p:grpSpPr bwMode="auto">
              <a:xfrm>
                <a:off x="3580254" y="1886232"/>
                <a:ext cx="645696" cy="796486"/>
                <a:chOff x="2017" y="1543"/>
                <a:chExt cx="619" cy="922"/>
              </a:xfrm>
            </p:grpSpPr>
            <p:sp>
              <p:nvSpPr>
                <p:cNvPr id="18" name="Rectangle 321"/>
                <p:cNvSpPr>
                  <a:spLocks noChangeArrowheads="1"/>
                </p:cNvSpPr>
                <p:nvPr/>
              </p:nvSpPr>
              <p:spPr bwMode="auto">
                <a:xfrm>
                  <a:off x="2017"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19"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0"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grpSp>
          <p:sp>
            <p:nvSpPr>
              <p:cNvPr id="45" name="Line 349"/>
              <p:cNvSpPr>
                <a:spLocks noChangeShapeType="1"/>
              </p:cNvSpPr>
              <p:nvPr/>
            </p:nvSpPr>
            <p:spPr bwMode="auto">
              <a:xfrm rot="5400000">
                <a:off x="3631333" y="2414548"/>
                <a:ext cx="53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5" name="Rectangle 319"/>
              <p:cNvSpPr>
                <a:spLocks noChangeArrowheads="1"/>
              </p:cNvSpPr>
              <p:nvPr/>
            </p:nvSpPr>
            <p:spPr bwMode="auto">
              <a:xfrm>
                <a:off x="3358036" y="1889477"/>
                <a:ext cx="265459" cy="810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1</a:t>
                </a:r>
              </a:p>
            </p:txBody>
          </p:sp>
        </p:grpSp>
        <p:grpSp>
          <p:nvGrpSpPr>
            <p:cNvPr id="4" name="组合 3"/>
            <p:cNvGrpSpPr/>
            <p:nvPr/>
          </p:nvGrpSpPr>
          <p:grpSpPr>
            <a:xfrm>
              <a:off x="4914115" y="1886232"/>
              <a:ext cx="880395" cy="813827"/>
              <a:chOff x="4914115" y="1886232"/>
              <a:chExt cx="880395" cy="813827"/>
            </a:xfrm>
          </p:grpSpPr>
          <p:grpSp>
            <p:nvGrpSpPr>
              <p:cNvPr id="24" name="Group 328"/>
              <p:cNvGrpSpPr>
                <a:grpSpLocks/>
              </p:cNvGrpSpPr>
              <p:nvPr/>
            </p:nvGrpSpPr>
            <p:grpSpPr bwMode="auto">
              <a:xfrm>
                <a:off x="4914115" y="1886232"/>
                <a:ext cx="645696" cy="796486"/>
                <a:chOff x="3295" y="1543"/>
                <a:chExt cx="619" cy="922"/>
              </a:xfrm>
            </p:grpSpPr>
            <p:sp>
              <p:nvSpPr>
                <p:cNvPr id="25" name="Rectangle 329"/>
                <p:cNvSpPr>
                  <a:spLocks noChangeArrowheads="1"/>
                </p:cNvSpPr>
                <p:nvPr/>
              </p:nvSpPr>
              <p:spPr bwMode="auto">
                <a:xfrm>
                  <a:off x="3295"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2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grpSp>
          <p:sp>
            <p:nvSpPr>
              <p:cNvPr id="46" name="Line 350"/>
              <p:cNvSpPr>
                <a:spLocks noChangeShapeType="1"/>
              </p:cNvSpPr>
              <p:nvPr/>
            </p:nvSpPr>
            <p:spPr bwMode="auto">
              <a:xfrm rot="5400000">
                <a:off x="4963041" y="2413212"/>
                <a:ext cx="5372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2" name="Rectangle 319"/>
              <p:cNvSpPr>
                <a:spLocks noChangeArrowheads="1"/>
              </p:cNvSpPr>
              <p:nvPr/>
            </p:nvSpPr>
            <p:spPr bwMode="auto">
              <a:xfrm>
                <a:off x="5529051" y="1889477"/>
                <a:ext cx="265459" cy="810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1</a:t>
                </a:r>
              </a:p>
            </p:txBody>
          </p:sp>
        </p:grpSp>
        <p:sp>
          <p:nvSpPr>
            <p:cNvPr id="86" name="Freeform 572"/>
            <p:cNvSpPr>
              <a:spLocks/>
            </p:cNvSpPr>
            <p:nvPr/>
          </p:nvSpPr>
          <p:spPr bwMode="auto">
            <a:xfrm>
              <a:off x="2313057" y="2682718"/>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sp>
          <p:nvSpPr>
            <p:cNvPr id="87" name="Freeform 572"/>
            <p:cNvSpPr>
              <a:spLocks/>
            </p:cNvSpPr>
            <p:nvPr/>
          </p:nvSpPr>
          <p:spPr bwMode="auto">
            <a:xfrm>
              <a:off x="5404109" y="2682718"/>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sp>
          <p:nvSpPr>
            <p:cNvPr id="88" name="Freeform 572"/>
            <p:cNvSpPr>
              <a:spLocks/>
            </p:cNvSpPr>
            <p:nvPr/>
          </p:nvSpPr>
          <p:spPr bwMode="auto">
            <a:xfrm>
              <a:off x="4052025" y="2682718"/>
              <a:ext cx="105600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grpSp>
      <p:sp>
        <p:nvSpPr>
          <p:cNvPr id="50" name="Rectangle 339"/>
          <p:cNvSpPr>
            <a:spLocks noChangeArrowheads="1"/>
          </p:cNvSpPr>
          <p:nvPr/>
        </p:nvSpPr>
        <p:spPr bwMode="auto">
          <a:xfrm>
            <a:off x="2425513" y="1693770"/>
            <a:ext cx="60112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应用进程</a:t>
            </a:r>
          </a:p>
        </p:txBody>
      </p:sp>
      <p:sp>
        <p:nvSpPr>
          <p:cNvPr id="51" name="Freeform 340"/>
          <p:cNvSpPr>
            <a:spLocks/>
          </p:cNvSpPr>
          <p:nvPr/>
        </p:nvSpPr>
        <p:spPr bwMode="auto">
          <a:xfrm>
            <a:off x="5069915" y="1829636"/>
            <a:ext cx="272659" cy="75728"/>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52" name="Rectangle 341"/>
          <p:cNvSpPr>
            <a:spLocks noChangeArrowheads="1"/>
          </p:cNvSpPr>
          <p:nvPr/>
        </p:nvSpPr>
        <p:spPr bwMode="auto">
          <a:xfrm>
            <a:off x="4500431" y="1693770"/>
            <a:ext cx="60112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应用进程</a:t>
            </a:r>
          </a:p>
        </p:txBody>
      </p:sp>
      <p:sp>
        <p:nvSpPr>
          <p:cNvPr id="55" name="Freeform 370"/>
          <p:cNvSpPr>
            <a:spLocks/>
          </p:cNvSpPr>
          <p:nvPr/>
        </p:nvSpPr>
        <p:spPr bwMode="auto">
          <a:xfrm>
            <a:off x="2300689" y="1836319"/>
            <a:ext cx="165687" cy="60138"/>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58" name="Rectangle 396"/>
          <p:cNvSpPr>
            <a:spLocks noChangeArrowheads="1"/>
          </p:cNvSpPr>
          <p:nvPr/>
        </p:nvSpPr>
        <p:spPr bwMode="auto">
          <a:xfrm>
            <a:off x="2409483" y="1909077"/>
            <a:ext cx="37670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a:solidFill>
                  <a:srgbClr val="0033CC"/>
                </a:solidFill>
                <a:latin typeface="微软雅黑" pitchFamily="34" charset="-122"/>
                <a:ea typeface="微软雅黑" pitchFamily="34" charset="-122"/>
              </a:rPr>
              <a:t>端口</a:t>
            </a:r>
          </a:p>
        </p:txBody>
      </p:sp>
      <p:sp>
        <p:nvSpPr>
          <p:cNvPr id="59" name="Rectangle 397"/>
          <p:cNvSpPr>
            <a:spLocks noChangeArrowheads="1"/>
          </p:cNvSpPr>
          <p:nvPr/>
        </p:nvSpPr>
        <p:spPr bwMode="auto">
          <a:xfrm>
            <a:off x="4808537" y="1866757"/>
            <a:ext cx="37670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a:solidFill>
                  <a:srgbClr val="0033CC"/>
                </a:solidFill>
                <a:latin typeface="微软雅黑" pitchFamily="34" charset="-122"/>
                <a:ea typeface="微软雅黑" pitchFamily="34" charset="-122"/>
              </a:rPr>
              <a:t>端口</a:t>
            </a:r>
          </a:p>
        </p:txBody>
      </p:sp>
      <p:sp>
        <p:nvSpPr>
          <p:cNvPr id="61" name="Line 399"/>
          <p:cNvSpPr>
            <a:spLocks noChangeShapeType="1"/>
          </p:cNvSpPr>
          <p:nvPr/>
        </p:nvSpPr>
        <p:spPr bwMode="auto">
          <a:xfrm flipH="1">
            <a:off x="2179239" y="1987033"/>
            <a:ext cx="275877" cy="57168"/>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63" name="Rectangle 411"/>
          <p:cNvSpPr>
            <a:spLocks noChangeArrowheads="1"/>
          </p:cNvSpPr>
          <p:nvPr/>
        </p:nvSpPr>
        <p:spPr bwMode="auto">
          <a:xfrm>
            <a:off x="1776282" y="2015987"/>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4" name="Rectangle 412"/>
          <p:cNvSpPr>
            <a:spLocks noChangeArrowheads="1"/>
          </p:cNvSpPr>
          <p:nvPr/>
        </p:nvSpPr>
        <p:spPr bwMode="auto">
          <a:xfrm>
            <a:off x="2072266" y="2015987"/>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5" name="Rectangle 413"/>
          <p:cNvSpPr>
            <a:spLocks noChangeArrowheads="1"/>
          </p:cNvSpPr>
          <p:nvPr/>
        </p:nvSpPr>
        <p:spPr bwMode="auto">
          <a:xfrm>
            <a:off x="5411745" y="2021927"/>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6" name="Rectangle 414"/>
          <p:cNvSpPr>
            <a:spLocks noChangeArrowheads="1"/>
          </p:cNvSpPr>
          <p:nvPr/>
        </p:nvSpPr>
        <p:spPr bwMode="auto">
          <a:xfrm>
            <a:off x="5784942" y="2021927"/>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2" name="Freeform 390"/>
          <p:cNvSpPr>
            <a:spLocks/>
          </p:cNvSpPr>
          <p:nvPr/>
        </p:nvSpPr>
        <p:spPr bwMode="auto">
          <a:xfrm>
            <a:off x="5468046" y="1942487"/>
            <a:ext cx="168100" cy="325188"/>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3" name="Freeform 391"/>
          <p:cNvSpPr>
            <a:spLocks/>
          </p:cNvSpPr>
          <p:nvPr/>
        </p:nvSpPr>
        <p:spPr bwMode="auto">
          <a:xfrm>
            <a:off x="5696469" y="1943972"/>
            <a:ext cx="147993" cy="322218"/>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4" name="Freeform 386"/>
          <p:cNvSpPr>
            <a:spLocks/>
          </p:cNvSpPr>
          <p:nvPr/>
        </p:nvSpPr>
        <p:spPr bwMode="auto">
          <a:xfrm>
            <a:off x="1996662" y="1972183"/>
            <a:ext cx="137537" cy="294005"/>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7" name="Freeform 383"/>
          <p:cNvSpPr>
            <a:spLocks/>
          </p:cNvSpPr>
          <p:nvPr/>
        </p:nvSpPr>
        <p:spPr bwMode="auto">
          <a:xfrm>
            <a:off x="1822128" y="1931350"/>
            <a:ext cx="129493" cy="354142"/>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8" name="Oval 389"/>
          <p:cNvSpPr>
            <a:spLocks noChangeArrowheads="1"/>
          </p:cNvSpPr>
          <p:nvPr/>
        </p:nvSpPr>
        <p:spPr bwMode="auto">
          <a:xfrm>
            <a:off x="1917839" y="2252083"/>
            <a:ext cx="78018" cy="6384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9" name="Oval 393"/>
          <p:cNvSpPr>
            <a:spLocks noChangeArrowheads="1"/>
          </p:cNvSpPr>
          <p:nvPr/>
        </p:nvSpPr>
        <p:spPr bwMode="auto">
          <a:xfrm>
            <a:off x="5631321" y="2252083"/>
            <a:ext cx="76409" cy="6384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0" name="Freeform 334"/>
          <p:cNvSpPr>
            <a:spLocks/>
          </p:cNvSpPr>
          <p:nvPr/>
        </p:nvSpPr>
        <p:spPr bwMode="auto">
          <a:xfrm>
            <a:off x="2011944" y="3501181"/>
            <a:ext cx="332178" cy="77213"/>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81" name="Freeform 335"/>
          <p:cNvSpPr>
            <a:spLocks/>
          </p:cNvSpPr>
          <p:nvPr/>
        </p:nvSpPr>
        <p:spPr bwMode="auto">
          <a:xfrm>
            <a:off x="1980575" y="3588789"/>
            <a:ext cx="361133" cy="86123"/>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83" name="Oval 346"/>
          <p:cNvSpPr>
            <a:spLocks noChangeArrowheads="1"/>
          </p:cNvSpPr>
          <p:nvPr/>
        </p:nvSpPr>
        <p:spPr bwMode="auto">
          <a:xfrm>
            <a:off x="1737675" y="3415059"/>
            <a:ext cx="320113" cy="1470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5" name="Oval 355"/>
          <p:cNvSpPr>
            <a:spLocks noChangeArrowheads="1"/>
          </p:cNvSpPr>
          <p:nvPr/>
        </p:nvSpPr>
        <p:spPr bwMode="auto">
          <a:xfrm>
            <a:off x="2303906" y="3547954"/>
            <a:ext cx="78018" cy="6459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9" name="Oval 356"/>
          <p:cNvSpPr>
            <a:spLocks noChangeArrowheads="1"/>
          </p:cNvSpPr>
          <p:nvPr/>
        </p:nvSpPr>
        <p:spPr bwMode="auto">
          <a:xfrm>
            <a:off x="1729633" y="3588046"/>
            <a:ext cx="320918" cy="1470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0" name="Rectangle 347"/>
          <p:cNvSpPr>
            <a:spLocks noChangeArrowheads="1"/>
          </p:cNvSpPr>
          <p:nvPr/>
        </p:nvSpPr>
        <p:spPr bwMode="auto">
          <a:xfrm>
            <a:off x="1734065" y="3378048"/>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1</a:t>
            </a:r>
            <a:endParaRPr kumimoji="1" lang="en-US" altLang="zh-CN" sz="875" b="1" dirty="0">
              <a:latin typeface="微软雅黑" pitchFamily="34" charset="-122"/>
              <a:ea typeface="微软雅黑" pitchFamily="34" charset="-122"/>
            </a:endParaRPr>
          </a:p>
        </p:txBody>
      </p:sp>
      <p:sp>
        <p:nvSpPr>
          <p:cNvPr id="91" name="Rectangle 357"/>
          <p:cNvSpPr>
            <a:spLocks noChangeArrowheads="1"/>
          </p:cNvSpPr>
          <p:nvPr/>
        </p:nvSpPr>
        <p:spPr bwMode="auto">
          <a:xfrm>
            <a:off x="1713154" y="3551036"/>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2</a:t>
            </a:r>
            <a:endParaRPr kumimoji="1" lang="en-US" altLang="zh-CN" sz="875" b="1">
              <a:latin typeface="微软雅黑" pitchFamily="34" charset="-122"/>
              <a:ea typeface="微软雅黑" pitchFamily="34" charset="-122"/>
            </a:endParaRPr>
          </a:p>
        </p:txBody>
      </p:sp>
      <p:sp>
        <p:nvSpPr>
          <p:cNvPr id="93" name="Freeform 359"/>
          <p:cNvSpPr>
            <a:spLocks/>
          </p:cNvSpPr>
          <p:nvPr/>
        </p:nvSpPr>
        <p:spPr bwMode="auto">
          <a:xfrm flipH="1">
            <a:off x="5279034" y="3501181"/>
            <a:ext cx="332178" cy="77213"/>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94" name="Freeform 360"/>
          <p:cNvSpPr>
            <a:spLocks/>
          </p:cNvSpPr>
          <p:nvPr/>
        </p:nvSpPr>
        <p:spPr bwMode="auto">
          <a:xfrm flipH="1">
            <a:off x="5279035" y="3588789"/>
            <a:ext cx="360329" cy="86123"/>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95" name="Oval 361"/>
          <p:cNvSpPr>
            <a:spLocks noChangeArrowheads="1"/>
          </p:cNvSpPr>
          <p:nvPr/>
        </p:nvSpPr>
        <p:spPr bwMode="auto">
          <a:xfrm flipH="1">
            <a:off x="5510674" y="3415059"/>
            <a:ext cx="320113" cy="1470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6" name="Oval 364"/>
          <p:cNvSpPr>
            <a:spLocks noChangeArrowheads="1"/>
          </p:cNvSpPr>
          <p:nvPr/>
        </p:nvSpPr>
        <p:spPr bwMode="auto">
          <a:xfrm flipH="1">
            <a:off x="5503435" y="3588046"/>
            <a:ext cx="320113" cy="1470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7" name="Oval 363"/>
          <p:cNvSpPr>
            <a:spLocks noChangeArrowheads="1"/>
          </p:cNvSpPr>
          <p:nvPr/>
        </p:nvSpPr>
        <p:spPr bwMode="auto">
          <a:xfrm flipH="1">
            <a:off x="5237210" y="3547954"/>
            <a:ext cx="77213" cy="6459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9" name="Rectangle 362"/>
          <p:cNvSpPr>
            <a:spLocks noChangeArrowheads="1"/>
          </p:cNvSpPr>
          <p:nvPr/>
        </p:nvSpPr>
        <p:spPr bwMode="auto">
          <a:xfrm flipH="1">
            <a:off x="5490175" y="3378048"/>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3</a:t>
            </a:r>
            <a:endParaRPr kumimoji="1" lang="en-US" altLang="zh-CN" sz="875" b="1">
              <a:latin typeface="微软雅黑" pitchFamily="34" charset="-122"/>
              <a:ea typeface="微软雅黑" pitchFamily="34" charset="-122"/>
            </a:endParaRPr>
          </a:p>
        </p:txBody>
      </p:sp>
      <p:sp>
        <p:nvSpPr>
          <p:cNvPr id="100" name="Rectangle 365"/>
          <p:cNvSpPr>
            <a:spLocks noChangeArrowheads="1"/>
          </p:cNvSpPr>
          <p:nvPr/>
        </p:nvSpPr>
        <p:spPr bwMode="auto">
          <a:xfrm flipH="1">
            <a:off x="5490175" y="3551092"/>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4</a:t>
            </a:r>
            <a:endParaRPr kumimoji="1" lang="en-US" altLang="zh-CN" sz="875" b="1" dirty="0">
              <a:latin typeface="微软雅黑" pitchFamily="34" charset="-122"/>
              <a:ea typeface="微软雅黑" pitchFamily="34" charset="-122"/>
            </a:endParaRPr>
          </a:p>
        </p:txBody>
      </p:sp>
      <p:sp>
        <p:nvSpPr>
          <p:cNvPr id="56" name="Oval 384"/>
          <p:cNvSpPr>
            <a:spLocks noChangeArrowheads="1"/>
          </p:cNvSpPr>
          <p:nvPr/>
        </p:nvSpPr>
        <p:spPr bwMode="auto">
          <a:xfrm>
            <a:off x="1647594" y="1773954"/>
            <a:ext cx="320918" cy="16556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57" name="Oval 387"/>
          <p:cNvSpPr>
            <a:spLocks noChangeArrowheads="1"/>
          </p:cNvSpPr>
          <p:nvPr/>
        </p:nvSpPr>
        <p:spPr bwMode="auto">
          <a:xfrm>
            <a:off x="1993444" y="1790918"/>
            <a:ext cx="320918" cy="175958"/>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8" name="Rectangle 385"/>
          <p:cNvSpPr>
            <a:spLocks noChangeArrowheads="1"/>
          </p:cNvSpPr>
          <p:nvPr/>
        </p:nvSpPr>
        <p:spPr bwMode="auto">
          <a:xfrm>
            <a:off x="1645592" y="1742140"/>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1</a:t>
            </a:r>
            <a:endParaRPr kumimoji="1" lang="en-US" altLang="zh-CN" sz="875" b="1">
              <a:latin typeface="微软雅黑" pitchFamily="34" charset="-122"/>
              <a:ea typeface="微软雅黑" pitchFamily="34" charset="-122"/>
            </a:endParaRPr>
          </a:p>
        </p:txBody>
      </p:sp>
      <p:sp>
        <p:nvSpPr>
          <p:cNvPr id="69" name="Rectangle 388"/>
          <p:cNvSpPr>
            <a:spLocks noChangeArrowheads="1"/>
          </p:cNvSpPr>
          <p:nvPr/>
        </p:nvSpPr>
        <p:spPr bwMode="auto">
          <a:xfrm>
            <a:off x="1982597" y="1765787"/>
            <a:ext cx="357471" cy="20946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2</a:t>
            </a:r>
            <a:endParaRPr kumimoji="1" lang="en-US" altLang="zh-CN" sz="875" b="1" dirty="0">
              <a:latin typeface="微软雅黑" pitchFamily="34" charset="-122"/>
              <a:ea typeface="微软雅黑" pitchFamily="34" charset="-122"/>
            </a:endParaRPr>
          </a:p>
        </p:txBody>
      </p:sp>
      <p:sp>
        <p:nvSpPr>
          <p:cNvPr id="53" name="Oval 348"/>
          <p:cNvSpPr>
            <a:spLocks noChangeArrowheads="1"/>
          </p:cNvSpPr>
          <p:nvPr/>
        </p:nvSpPr>
        <p:spPr bwMode="auto">
          <a:xfrm>
            <a:off x="5635342" y="1775439"/>
            <a:ext cx="320113" cy="166306"/>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0" name="Line 398"/>
          <p:cNvSpPr>
            <a:spLocks noChangeShapeType="1"/>
          </p:cNvSpPr>
          <p:nvPr/>
        </p:nvSpPr>
        <p:spPr bwMode="auto">
          <a:xfrm>
            <a:off x="5132650" y="1962421"/>
            <a:ext cx="292768" cy="63849"/>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67" name="Oval 394"/>
          <p:cNvSpPr>
            <a:spLocks noChangeArrowheads="1"/>
          </p:cNvSpPr>
          <p:nvPr/>
        </p:nvSpPr>
        <p:spPr bwMode="auto">
          <a:xfrm>
            <a:off x="5318444" y="1820615"/>
            <a:ext cx="319310" cy="164821"/>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0" name="Rectangle 392"/>
          <p:cNvSpPr>
            <a:spLocks noChangeArrowheads="1"/>
          </p:cNvSpPr>
          <p:nvPr/>
        </p:nvSpPr>
        <p:spPr bwMode="auto">
          <a:xfrm>
            <a:off x="5630124" y="1745797"/>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4</a:t>
            </a:r>
            <a:endParaRPr kumimoji="1" lang="en-US" altLang="zh-CN" sz="875" b="1">
              <a:latin typeface="微软雅黑" pitchFamily="34" charset="-122"/>
              <a:ea typeface="微软雅黑" pitchFamily="34" charset="-122"/>
            </a:endParaRPr>
          </a:p>
        </p:txBody>
      </p:sp>
      <p:sp>
        <p:nvSpPr>
          <p:cNvPr id="71" name="Rectangle 395"/>
          <p:cNvSpPr>
            <a:spLocks noChangeArrowheads="1"/>
          </p:cNvSpPr>
          <p:nvPr/>
        </p:nvSpPr>
        <p:spPr bwMode="auto">
          <a:xfrm>
            <a:off x="5305185" y="1791716"/>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3</a:t>
            </a:r>
            <a:endParaRPr kumimoji="1" lang="en-US" altLang="zh-CN" sz="875" b="1" dirty="0">
              <a:latin typeface="微软雅黑" pitchFamily="34" charset="-122"/>
              <a:ea typeface="微软雅黑" pitchFamily="34" charset="-122"/>
            </a:endParaRPr>
          </a:p>
        </p:txBody>
      </p:sp>
    </p:spTree>
    <p:extLst>
      <p:ext uri="{BB962C8B-B14F-4D97-AF65-F5344CB8AC3E}">
        <p14:creationId xmlns:p14="http://schemas.microsoft.com/office/powerpoint/2010/main" val="282529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29"/>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54"/>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0" nodeType="clickEffect">
                                  <p:stCondLst>
                                    <p:cond delay="0"/>
                                  </p:stCondLst>
                                  <p:childTnLst>
                                    <p:anim calcmode="discrete" valueType="str">
                                      <p:cBhvr>
                                        <p:cTn id="12" dur="1000" fill="hold"/>
                                        <p:tgtEl>
                                          <p:spTgt spid="95"/>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0" nodeType="withEffect">
                                  <p:stCondLst>
                                    <p:cond delay="0"/>
                                  </p:stCondLst>
                                  <p:childTnLst>
                                    <p:anim calcmode="discrete" valueType="str">
                                      <p:cBhvr>
                                        <p:cTn id="14" dur="1000" fill="hold"/>
                                        <p:tgtEl>
                                          <p:spTgt spid="96"/>
                                        </p:tgtEl>
                                        <p:attrNameLst>
                                          <p:attrName>style.visibility</p:attrName>
                                        </p:attrNameLst>
                                      </p:cBhvr>
                                      <p:tavLst>
                                        <p:tav tm="0">
                                          <p:val>
                                            <p:strVal val="hidden"/>
                                          </p:val>
                                        </p:tav>
                                        <p:tav tm="50000">
                                          <p:val>
                                            <p:strVal val="visible"/>
                                          </p:val>
                                        </p:tav>
                                      </p:tavLst>
                                    </p:anim>
                                  </p:childTnLst>
                                </p:cTn>
                              </p:par>
                              <p:par>
                                <p:cTn id="15" presetID="35" presetClass="emph" presetSubtype="0" repeatCount="5000" fill="hold" grpId="0" nodeType="withEffect">
                                  <p:stCondLst>
                                    <p:cond delay="0"/>
                                  </p:stCondLst>
                                  <p:childTnLst>
                                    <p:anim calcmode="discrete" valueType="str">
                                      <p:cBhvr>
                                        <p:cTn id="16" dur="1000" fill="hold"/>
                                        <p:tgtEl>
                                          <p:spTgt spid="99"/>
                                        </p:tgtEl>
                                        <p:attrNameLst>
                                          <p:attrName>style.visibility</p:attrName>
                                        </p:attrNameLst>
                                      </p:cBhvr>
                                      <p:tavLst>
                                        <p:tav tm="0">
                                          <p:val>
                                            <p:strVal val="hidden"/>
                                          </p:val>
                                        </p:tav>
                                        <p:tav tm="50000">
                                          <p:val>
                                            <p:strVal val="visible"/>
                                          </p:val>
                                        </p:tav>
                                      </p:tavLst>
                                    </p:anim>
                                  </p:childTnLst>
                                </p:cTn>
                              </p:par>
                              <p:par>
                                <p:cTn id="17" presetID="35" presetClass="emph" presetSubtype="0" repeatCount="5000" fill="hold" grpId="0" nodeType="withEffect">
                                  <p:stCondLst>
                                    <p:cond delay="0"/>
                                  </p:stCondLst>
                                  <p:childTnLst>
                                    <p:anim calcmode="discrete" valueType="str">
                                      <p:cBhvr>
                                        <p:cTn id="18" dur="1000" fill="hold"/>
                                        <p:tgtEl>
                                          <p:spTgt spid="100"/>
                                        </p:tgtEl>
                                        <p:attrNameLst>
                                          <p:attrName>style.visibility</p:attrName>
                                        </p:attrNameLst>
                                      </p:cBhvr>
                                      <p:tavLst>
                                        <p:tav tm="0">
                                          <p:val>
                                            <p:strVal val="hidden"/>
                                          </p:val>
                                        </p:tav>
                                        <p:tav tm="50000">
                                          <p:val>
                                            <p:strVal val="visible"/>
                                          </p:val>
                                        </p:tav>
                                      </p:tavLst>
                                    </p:anim>
                                  </p:childTnLst>
                                </p:cTn>
                              </p:par>
                              <p:par>
                                <p:cTn id="19" presetID="35" presetClass="emph" presetSubtype="0" repeatCount="5000" fill="hold" grpId="0" nodeType="withEffect">
                                  <p:stCondLst>
                                    <p:cond delay="0"/>
                                  </p:stCondLst>
                                  <p:childTnLst>
                                    <p:anim calcmode="discrete" valueType="str">
                                      <p:cBhvr>
                                        <p:cTn id="20" dur="1000" fill="hold"/>
                                        <p:tgtEl>
                                          <p:spTgt spid="83"/>
                                        </p:tgtEl>
                                        <p:attrNameLst>
                                          <p:attrName>style.visibility</p:attrName>
                                        </p:attrNameLst>
                                      </p:cBhvr>
                                      <p:tavLst>
                                        <p:tav tm="0">
                                          <p:val>
                                            <p:strVal val="hidden"/>
                                          </p:val>
                                        </p:tav>
                                        <p:tav tm="50000">
                                          <p:val>
                                            <p:strVal val="visible"/>
                                          </p:val>
                                        </p:tav>
                                      </p:tavLst>
                                    </p:anim>
                                  </p:childTnLst>
                                </p:cTn>
                              </p:par>
                              <p:par>
                                <p:cTn id="21" presetID="35" presetClass="emph" presetSubtype="0" repeatCount="5000" fill="hold" grpId="0" nodeType="withEffect">
                                  <p:stCondLst>
                                    <p:cond delay="0"/>
                                  </p:stCondLst>
                                  <p:childTnLst>
                                    <p:anim calcmode="discrete" valueType="str">
                                      <p:cBhvr>
                                        <p:cTn id="22" dur="1000" fill="hold"/>
                                        <p:tgtEl>
                                          <p:spTgt spid="89"/>
                                        </p:tgtEl>
                                        <p:attrNameLst>
                                          <p:attrName>style.visibility</p:attrName>
                                        </p:attrNameLst>
                                      </p:cBhvr>
                                      <p:tavLst>
                                        <p:tav tm="0">
                                          <p:val>
                                            <p:strVal val="hidden"/>
                                          </p:val>
                                        </p:tav>
                                        <p:tav tm="50000">
                                          <p:val>
                                            <p:strVal val="visible"/>
                                          </p:val>
                                        </p:tav>
                                      </p:tavLst>
                                    </p:anim>
                                  </p:childTnLst>
                                </p:cTn>
                              </p:par>
                              <p:par>
                                <p:cTn id="23" presetID="35" presetClass="emph" presetSubtype="0" repeatCount="5000" fill="hold" grpId="0" nodeType="withEffect">
                                  <p:stCondLst>
                                    <p:cond delay="0"/>
                                  </p:stCondLst>
                                  <p:childTnLst>
                                    <p:anim calcmode="discrete" valueType="str">
                                      <p:cBhvr>
                                        <p:cTn id="24" dur="1000" fill="hold"/>
                                        <p:tgtEl>
                                          <p:spTgt spid="90"/>
                                        </p:tgtEl>
                                        <p:attrNameLst>
                                          <p:attrName>style.visibility</p:attrName>
                                        </p:attrNameLst>
                                      </p:cBhvr>
                                      <p:tavLst>
                                        <p:tav tm="0">
                                          <p:val>
                                            <p:strVal val="hidden"/>
                                          </p:val>
                                        </p:tav>
                                        <p:tav tm="50000">
                                          <p:val>
                                            <p:strVal val="visible"/>
                                          </p:val>
                                        </p:tav>
                                      </p:tavLst>
                                    </p:anim>
                                  </p:childTnLst>
                                </p:cTn>
                              </p:par>
                              <p:par>
                                <p:cTn id="25" presetID="35" presetClass="emph" presetSubtype="0" repeatCount="5000" fill="hold" grpId="0" nodeType="withEffect">
                                  <p:stCondLst>
                                    <p:cond delay="0"/>
                                  </p:stCondLst>
                                  <p:childTnLst>
                                    <p:anim calcmode="discrete" valueType="str">
                                      <p:cBhvr>
                                        <p:cTn id="26" dur="1000" fill="hold"/>
                                        <p:tgtEl>
                                          <p:spTgt spid="91"/>
                                        </p:tgtEl>
                                        <p:attrNameLst>
                                          <p:attrName>style.visibility</p:attrName>
                                        </p:attrNameLst>
                                      </p:cBhvr>
                                      <p:tavLst>
                                        <p:tav tm="0">
                                          <p:val>
                                            <p:strVal val="hidden"/>
                                          </p:val>
                                        </p:tav>
                                        <p:tav tm="50000">
                                          <p:val>
                                            <p:strVal val="visible"/>
                                          </p:val>
                                        </p:tav>
                                      </p:tavLst>
                                    </p:anim>
                                  </p:childTnLst>
                                </p:cTn>
                              </p:par>
                              <p:par>
                                <p:cTn id="27" presetID="35" presetClass="emph" presetSubtype="0" repeatCount="5000" fill="hold" grpId="0" nodeType="withEffect">
                                  <p:stCondLst>
                                    <p:cond delay="0"/>
                                  </p:stCondLst>
                                  <p:childTnLst>
                                    <p:anim calcmode="discrete" valueType="str">
                                      <p:cBhvr>
                                        <p:cTn id="28" dur="1000" fill="hold"/>
                                        <p:tgtEl>
                                          <p:spTgt spid="80"/>
                                        </p:tgtEl>
                                        <p:attrNameLst>
                                          <p:attrName>style.visibility</p:attrName>
                                        </p:attrNameLst>
                                      </p:cBhvr>
                                      <p:tavLst>
                                        <p:tav tm="0">
                                          <p:val>
                                            <p:strVal val="hidden"/>
                                          </p:val>
                                        </p:tav>
                                        <p:tav tm="50000">
                                          <p:val>
                                            <p:strVal val="visible"/>
                                          </p:val>
                                        </p:tav>
                                      </p:tavLst>
                                    </p:anim>
                                  </p:childTnLst>
                                </p:cTn>
                              </p:par>
                              <p:par>
                                <p:cTn id="29" presetID="35" presetClass="emph" presetSubtype="0" repeatCount="5000" fill="hold" grpId="0" nodeType="withEffect">
                                  <p:stCondLst>
                                    <p:cond delay="0"/>
                                  </p:stCondLst>
                                  <p:childTnLst>
                                    <p:anim calcmode="discrete" valueType="str">
                                      <p:cBhvr>
                                        <p:cTn id="30" dur="1000" fill="hold"/>
                                        <p:tgtEl>
                                          <p:spTgt spid="81"/>
                                        </p:tgtEl>
                                        <p:attrNameLst>
                                          <p:attrName>style.visibility</p:attrName>
                                        </p:attrNameLst>
                                      </p:cBhvr>
                                      <p:tavLst>
                                        <p:tav tm="0">
                                          <p:val>
                                            <p:strVal val="hidden"/>
                                          </p:val>
                                        </p:tav>
                                        <p:tav tm="50000">
                                          <p:val>
                                            <p:strVal val="visible"/>
                                          </p:val>
                                        </p:tav>
                                      </p:tavLst>
                                    </p:anim>
                                  </p:childTnLst>
                                </p:cTn>
                              </p:par>
                              <p:par>
                                <p:cTn id="31" presetID="35" presetClass="emph" presetSubtype="0" repeatCount="5000" fill="hold" grpId="0" nodeType="withEffect">
                                  <p:stCondLst>
                                    <p:cond delay="0"/>
                                  </p:stCondLst>
                                  <p:childTnLst>
                                    <p:anim calcmode="discrete" valueType="str">
                                      <p:cBhvr>
                                        <p:cTn id="32" dur="1000" fill="hold"/>
                                        <p:tgtEl>
                                          <p:spTgt spid="93"/>
                                        </p:tgtEl>
                                        <p:attrNameLst>
                                          <p:attrName>style.visibility</p:attrName>
                                        </p:attrNameLst>
                                      </p:cBhvr>
                                      <p:tavLst>
                                        <p:tav tm="0">
                                          <p:val>
                                            <p:strVal val="hidden"/>
                                          </p:val>
                                        </p:tav>
                                        <p:tav tm="50000">
                                          <p:val>
                                            <p:strVal val="visible"/>
                                          </p:val>
                                        </p:tav>
                                      </p:tavLst>
                                    </p:anim>
                                  </p:childTnLst>
                                </p:cTn>
                              </p:par>
                              <p:par>
                                <p:cTn id="33" presetID="35" presetClass="emph" presetSubtype="0" repeatCount="5000" fill="hold" grpId="0" nodeType="withEffect">
                                  <p:stCondLst>
                                    <p:cond delay="0"/>
                                  </p:stCondLst>
                                  <p:childTnLst>
                                    <p:anim calcmode="discrete" valueType="str">
                                      <p:cBhvr>
                                        <p:cTn id="34" dur="1000" fill="hold"/>
                                        <p:tgtEl>
                                          <p:spTgt spid="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4" grpId="0" animBg="1"/>
      <p:bldP spid="80" grpId="0" animBg="1"/>
      <p:bldP spid="81" grpId="0" animBg="1"/>
      <p:bldP spid="83" grpId="0" animBg="1"/>
      <p:bldP spid="89" grpId="0" animBg="1"/>
      <p:bldP spid="90" grpId="0"/>
      <p:bldP spid="91" grpId="0"/>
      <p:bldP spid="93" grpId="0" animBg="1"/>
      <p:bldP spid="94" grpId="0" animBg="1"/>
      <p:bldP spid="95" grpId="0" animBg="1"/>
      <p:bldP spid="96" grpId="0" animBg="1"/>
      <p:bldP spid="99" grpId="0"/>
      <p:bldP spid="10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9"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11"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5"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6"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7"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9"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1"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6"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7"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3"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4"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5"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6"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77"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78"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9"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80"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1"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2"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3"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4" name="Text Box 155"/>
          <p:cNvSpPr txBox="1">
            <a:spLocks noChangeArrowheads="1"/>
          </p:cNvSpPr>
          <p:nvPr/>
        </p:nvSpPr>
        <p:spPr bwMode="auto">
          <a:xfrm>
            <a:off x="922020" y="3752185"/>
            <a:ext cx="5821680"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终止 </a:t>
            </a:r>
            <a:r>
              <a:rPr lang="en-US" altLang="zh-CN" sz="1333" b="1" dirty="0">
                <a:solidFill>
                  <a:schemeClr val="bg1"/>
                </a:solidFill>
                <a:latin typeface="微软雅黑" pitchFamily="34" charset="-122"/>
                <a:ea typeface="微软雅黑" pitchFamily="34" charset="-122"/>
              </a:rPr>
              <a:t>FIN (</a:t>
            </a:r>
            <a:r>
              <a:rPr lang="en-US" altLang="zh-CN" sz="1333" b="1" dirty="0" err="1">
                <a:solidFill>
                  <a:schemeClr val="bg1"/>
                </a:solidFill>
                <a:latin typeface="微软雅黑" pitchFamily="34" charset="-122"/>
                <a:ea typeface="微软雅黑" pitchFamily="34" charset="-122"/>
              </a:rPr>
              <a:t>FINish</a:t>
            </a:r>
            <a:r>
              <a:rPr lang="en-US" altLang="zh-CN" sz="1333" b="1" dirty="0">
                <a:solidFill>
                  <a:schemeClr val="bg1"/>
                </a:solidFill>
                <a:latin typeface="微软雅黑" pitchFamily="34" charset="-122"/>
                <a:ea typeface="微软雅黑" pitchFamily="34" charset="-122"/>
              </a:rPr>
              <a:t>) —— </a:t>
            </a:r>
            <a:r>
              <a:rPr lang="zh-CN" altLang="en-US" sz="1333" b="1" dirty="0">
                <a:solidFill>
                  <a:schemeClr val="bg1"/>
                </a:solidFill>
                <a:latin typeface="微软雅黑" pitchFamily="34" charset="-122"/>
                <a:ea typeface="微软雅黑" pitchFamily="34" charset="-122"/>
              </a:rPr>
              <a:t>用来释放一个连接。</a:t>
            </a:r>
            <a:r>
              <a:rPr lang="en-US" altLang="zh-CN" sz="1333" b="1" dirty="0">
                <a:solidFill>
                  <a:schemeClr val="bg1"/>
                </a:solidFill>
                <a:latin typeface="微软雅黑" pitchFamily="34" charset="-122"/>
                <a:ea typeface="微软雅黑" pitchFamily="34" charset="-122"/>
              </a:rPr>
              <a:t>FIN=1 </a:t>
            </a:r>
            <a:r>
              <a:rPr lang="zh-CN" altLang="en-US" sz="1333" b="1" dirty="0">
                <a:solidFill>
                  <a:schemeClr val="bg1"/>
                </a:solidFill>
                <a:latin typeface="微软雅黑" pitchFamily="34" charset="-122"/>
                <a:ea typeface="微软雅黑" pitchFamily="34" charset="-122"/>
              </a:rPr>
              <a:t>表明此报文段的发送端的数据已发送完毕，并要求释放运输连接。 </a:t>
            </a:r>
          </a:p>
        </p:txBody>
      </p:sp>
      <p:sp>
        <p:nvSpPr>
          <p:cNvPr id="86" name="Rectangle 104"/>
          <p:cNvSpPr>
            <a:spLocks noChangeArrowheads="1"/>
          </p:cNvSpPr>
          <p:nvPr/>
        </p:nvSpPr>
        <p:spPr bwMode="auto">
          <a:xfrm>
            <a:off x="3607127" y="2639966"/>
            <a:ext cx="158615" cy="364934"/>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grpSp>
        <p:nvGrpSpPr>
          <p:cNvPr id="85" name="组合 84"/>
          <p:cNvGrpSpPr/>
          <p:nvPr/>
        </p:nvGrpSpPr>
        <p:grpSpPr>
          <a:xfrm>
            <a:off x="1522775" y="1366436"/>
            <a:ext cx="4404081" cy="312013"/>
            <a:chOff x="1827330" y="782473"/>
            <a:chExt cx="5284897"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116367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3"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4"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5"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7"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9"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0"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1"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1"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2"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3"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4"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75"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76"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7"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78"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9"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0"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1"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2" name="Text Box 155"/>
          <p:cNvSpPr txBox="1">
            <a:spLocks noChangeArrowheads="1"/>
          </p:cNvSpPr>
          <p:nvPr/>
        </p:nvSpPr>
        <p:spPr bwMode="auto">
          <a:xfrm>
            <a:off x="922020" y="3752185"/>
            <a:ext cx="5821680" cy="302327"/>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窗口字段 </a:t>
            </a:r>
            <a:r>
              <a:rPr lang="en-US" altLang="zh-CN" sz="1333" b="1" dirty="0">
                <a:solidFill>
                  <a:schemeClr val="bg1"/>
                </a:solidFill>
                <a:latin typeface="微软雅黑" pitchFamily="34" charset="-122"/>
                <a:ea typeface="微软雅黑" pitchFamily="34" charset="-122"/>
              </a:rPr>
              <a:t>—— </a:t>
            </a:r>
            <a:r>
              <a:rPr lang="zh-CN" altLang="en-US" sz="1333" b="1" dirty="0">
                <a:solidFill>
                  <a:schemeClr val="bg1"/>
                </a:solidFill>
                <a:latin typeface="微软雅黑" pitchFamily="34" charset="-122"/>
                <a:ea typeface="微软雅黑" pitchFamily="34" charset="-122"/>
              </a:rPr>
              <a:t>占 </a:t>
            </a:r>
            <a:r>
              <a:rPr lang="en-US" altLang="zh-CN" sz="1333" b="1" dirty="0">
                <a:solidFill>
                  <a:schemeClr val="bg1"/>
                </a:solidFill>
                <a:latin typeface="微软雅黑" pitchFamily="34" charset="-122"/>
                <a:ea typeface="微软雅黑" pitchFamily="34" charset="-122"/>
              </a:rPr>
              <a:t>2 </a:t>
            </a:r>
            <a:r>
              <a:rPr lang="zh-CN" altLang="en-US" sz="1333" b="1" dirty="0">
                <a:solidFill>
                  <a:schemeClr val="bg1"/>
                </a:solidFill>
                <a:latin typeface="微软雅黑" pitchFamily="34" charset="-122"/>
                <a:ea typeface="微软雅黑" pitchFamily="34" charset="-122"/>
              </a:rPr>
              <a:t>字节，用来让对方设置发送窗口的依据，单位为字节。</a:t>
            </a:r>
          </a:p>
        </p:txBody>
      </p:sp>
      <p:sp>
        <p:nvSpPr>
          <p:cNvPr id="84" name="Rectangle 104"/>
          <p:cNvSpPr>
            <a:spLocks noChangeArrowheads="1"/>
          </p:cNvSpPr>
          <p:nvPr/>
        </p:nvSpPr>
        <p:spPr bwMode="auto">
          <a:xfrm flipH="1">
            <a:off x="3765740" y="2644371"/>
            <a:ext cx="1945216" cy="339409"/>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grpSp>
        <p:nvGrpSpPr>
          <p:cNvPr id="83" name="组合 82"/>
          <p:cNvGrpSpPr/>
          <p:nvPr/>
        </p:nvGrpSpPr>
        <p:grpSpPr>
          <a:xfrm>
            <a:off x="1522775" y="1366436"/>
            <a:ext cx="4404081" cy="312013"/>
            <a:chOff x="1827330" y="782473"/>
            <a:chExt cx="5284897"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8"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9"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1"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9"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0"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1"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2"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3"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4"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6"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8"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6"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7"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8"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9"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0"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1"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22"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409927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9"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11"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5"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6"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7"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9"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1"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6"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7"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3"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4"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5"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6"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77"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78"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9"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80"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1"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2"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3"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4" name="Text Box 155"/>
          <p:cNvSpPr txBox="1">
            <a:spLocks noChangeArrowheads="1"/>
          </p:cNvSpPr>
          <p:nvPr/>
        </p:nvSpPr>
        <p:spPr bwMode="auto">
          <a:xfrm>
            <a:off x="922020" y="3752185"/>
            <a:ext cx="5821680"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检验和 </a:t>
            </a:r>
            <a:r>
              <a:rPr lang="en-US" altLang="zh-CN" sz="1333" b="1" dirty="0">
                <a:solidFill>
                  <a:schemeClr val="bg1"/>
                </a:solidFill>
                <a:latin typeface="微软雅黑" pitchFamily="34" charset="-122"/>
                <a:ea typeface="微软雅黑" pitchFamily="34" charset="-122"/>
              </a:rPr>
              <a:t>—— </a:t>
            </a:r>
            <a:r>
              <a:rPr lang="zh-CN" altLang="en-US" sz="1333" b="1" dirty="0">
                <a:solidFill>
                  <a:schemeClr val="bg1"/>
                </a:solidFill>
                <a:latin typeface="微软雅黑" pitchFamily="34" charset="-122"/>
                <a:ea typeface="微软雅黑" pitchFamily="34" charset="-122"/>
              </a:rPr>
              <a:t>占 </a:t>
            </a:r>
            <a:r>
              <a:rPr lang="en-US" altLang="zh-CN" sz="1333" b="1" dirty="0">
                <a:solidFill>
                  <a:schemeClr val="bg1"/>
                </a:solidFill>
                <a:latin typeface="微软雅黑" pitchFamily="34" charset="-122"/>
                <a:ea typeface="微软雅黑" pitchFamily="34" charset="-122"/>
              </a:rPr>
              <a:t>2 </a:t>
            </a:r>
            <a:r>
              <a:rPr lang="zh-CN" altLang="en-US" sz="1333" b="1" dirty="0">
                <a:solidFill>
                  <a:schemeClr val="bg1"/>
                </a:solidFill>
                <a:latin typeface="微软雅黑" pitchFamily="34" charset="-122"/>
                <a:ea typeface="微软雅黑" pitchFamily="34" charset="-122"/>
              </a:rPr>
              <a:t>字节。检验和字段检验的范围包括首部和数据这两部分。在计算检验和时，要在 </a:t>
            </a:r>
            <a:r>
              <a:rPr lang="en-US" altLang="zh-CN" sz="1333" b="1" dirty="0">
                <a:solidFill>
                  <a:schemeClr val="bg1"/>
                </a:solidFill>
                <a:latin typeface="微软雅黑" pitchFamily="34" charset="-122"/>
                <a:ea typeface="微软雅黑" pitchFamily="34" charset="-122"/>
              </a:rPr>
              <a:t>TCP </a:t>
            </a:r>
            <a:r>
              <a:rPr lang="zh-CN" altLang="en-US" sz="1333" b="1" dirty="0">
                <a:solidFill>
                  <a:schemeClr val="bg1"/>
                </a:solidFill>
                <a:latin typeface="微软雅黑" pitchFamily="34" charset="-122"/>
                <a:ea typeface="微软雅黑" pitchFamily="34" charset="-122"/>
              </a:rPr>
              <a:t>报文段的前面加上 </a:t>
            </a:r>
            <a:r>
              <a:rPr lang="en-US" altLang="zh-CN" sz="1333" b="1" dirty="0">
                <a:solidFill>
                  <a:schemeClr val="bg1"/>
                </a:solidFill>
                <a:latin typeface="微软雅黑" pitchFamily="34" charset="-122"/>
                <a:ea typeface="微软雅黑" pitchFamily="34" charset="-122"/>
              </a:rPr>
              <a:t>12 </a:t>
            </a:r>
            <a:r>
              <a:rPr lang="zh-CN" altLang="en-US" sz="1333" b="1" dirty="0">
                <a:solidFill>
                  <a:schemeClr val="bg1"/>
                </a:solidFill>
                <a:latin typeface="微软雅黑" pitchFamily="34" charset="-122"/>
                <a:ea typeface="微软雅黑" pitchFamily="34" charset="-122"/>
              </a:rPr>
              <a:t>字节的伪首部。</a:t>
            </a:r>
          </a:p>
        </p:txBody>
      </p:sp>
      <p:sp>
        <p:nvSpPr>
          <p:cNvPr id="86" name="Rectangle 104"/>
          <p:cNvSpPr>
            <a:spLocks noChangeArrowheads="1"/>
          </p:cNvSpPr>
          <p:nvPr/>
        </p:nvSpPr>
        <p:spPr bwMode="auto">
          <a:xfrm flipH="1">
            <a:off x="1802045" y="2975830"/>
            <a:ext cx="1945216" cy="339409"/>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grpSp>
        <p:nvGrpSpPr>
          <p:cNvPr id="85" name="组合 84"/>
          <p:cNvGrpSpPr/>
          <p:nvPr/>
        </p:nvGrpSpPr>
        <p:grpSpPr>
          <a:xfrm>
            <a:off x="1522775" y="1366436"/>
            <a:ext cx="4404081" cy="312013"/>
            <a:chOff x="1827330" y="782473"/>
            <a:chExt cx="5284897"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36826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4287" y="1223827"/>
            <a:ext cx="6711426" cy="314705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3" name="Text Box 155"/>
          <p:cNvSpPr txBox="1">
            <a:spLocks noChangeArrowheads="1"/>
          </p:cNvSpPr>
          <p:nvPr/>
        </p:nvSpPr>
        <p:spPr bwMode="auto">
          <a:xfrm>
            <a:off x="1073364" y="1394638"/>
            <a:ext cx="5494746"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在计算检验和时，临时把 </a:t>
            </a:r>
            <a:r>
              <a:rPr lang="en-US" altLang="zh-CN" sz="1333" b="1" dirty="0">
                <a:solidFill>
                  <a:schemeClr val="bg1"/>
                </a:solidFill>
                <a:latin typeface="微软雅黑" pitchFamily="34" charset="-122"/>
                <a:ea typeface="微软雅黑" pitchFamily="34" charset="-122"/>
              </a:rPr>
              <a:t>12 </a:t>
            </a:r>
            <a:r>
              <a:rPr lang="zh-CN" altLang="en-US" sz="1333" b="1" dirty="0">
                <a:solidFill>
                  <a:schemeClr val="bg1"/>
                </a:solidFill>
                <a:latin typeface="微软雅黑" pitchFamily="34" charset="-122"/>
                <a:ea typeface="微软雅黑" pitchFamily="34" charset="-122"/>
              </a:rPr>
              <a:t>字节的“伪首部”和 </a:t>
            </a:r>
            <a:r>
              <a:rPr lang="en-US" altLang="zh-CN" sz="1333" b="1" dirty="0">
                <a:solidFill>
                  <a:schemeClr val="bg1"/>
                </a:solidFill>
                <a:latin typeface="微软雅黑" pitchFamily="34" charset="-122"/>
                <a:ea typeface="微软雅黑" pitchFamily="34" charset="-122"/>
              </a:rPr>
              <a:t>TCP </a:t>
            </a:r>
            <a:r>
              <a:rPr lang="zh-CN" altLang="en-US" sz="1333" b="1" dirty="0">
                <a:solidFill>
                  <a:schemeClr val="bg1"/>
                </a:solidFill>
                <a:latin typeface="微软雅黑" pitchFamily="34" charset="-122"/>
                <a:ea typeface="微软雅黑" pitchFamily="34" charset="-122"/>
              </a:rPr>
              <a:t>报文段连接在一起。伪首部仅仅是为了计算检验和。</a:t>
            </a:r>
          </a:p>
        </p:txBody>
      </p:sp>
      <p:sp>
        <p:nvSpPr>
          <p:cNvPr id="4" name="Rectangle 2"/>
          <p:cNvSpPr>
            <a:spLocks noChangeArrowheads="1"/>
          </p:cNvSpPr>
          <p:nvPr/>
        </p:nvSpPr>
        <p:spPr bwMode="auto">
          <a:xfrm>
            <a:off x="2415315" y="3754586"/>
            <a:ext cx="643833" cy="251707"/>
          </a:xfrm>
          <a:prstGeom prst="rect">
            <a:avLst/>
          </a:prstGeom>
          <a:solidFill>
            <a:srgbClr val="0033CC"/>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5" name="Freeform 3"/>
          <p:cNvSpPr>
            <a:spLocks/>
          </p:cNvSpPr>
          <p:nvPr/>
        </p:nvSpPr>
        <p:spPr bwMode="auto">
          <a:xfrm>
            <a:off x="2761849" y="3075099"/>
            <a:ext cx="2763750" cy="192706"/>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7" name="AutoShape 6"/>
          <p:cNvSpPr>
            <a:spLocks noChangeArrowheads="1"/>
          </p:cNvSpPr>
          <p:nvPr/>
        </p:nvSpPr>
        <p:spPr bwMode="auto">
          <a:xfrm>
            <a:off x="1939068" y="3804403"/>
            <a:ext cx="476248" cy="159065"/>
          </a:xfrm>
          <a:prstGeom prst="leftArrow">
            <a:avLst>
              <a:gd name="adj1" fmla="val 50000"/>
              <a:gd name="adj2" fmla="val 69093"/>
            </a:avLst>
          </a:prstGeom>
          <a:solidFill>
            <a:srgbClr val="FFFF00"/>
          </a:solidFill>
          <a:ln w="127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8" name="Freeform 7"/>
          <p:cNvSpPr>
            <a:spLocks/>
          </p:cNvSpPr>
          <p:nvPr/>
        </p:nvSpPr>
        <p:spPr bwMode="auto">
          <a:xfrm>
            <a:off x="1593480" y="2514582"/>
            <a:ext cx="3989875" cy="308810"/>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9" name="Rectangle 8"/>
          <p:cNvSpPr>
            <a:spLocks noChangeArrowheads="1"/>
          </p:cNvSpPr>
          <p:nvPr/>
        </p:nvSpPr>
        <p:spPr bwMode="auto">
          <a:xfrm>
            <a:off x="2761849" y="2823392"/>
            <a:ext cx="2763750" cy="251707"/>
          </a:xfrm>
          <a:prstGeom prst="rect">
            <a:avLst/>
          </a:prstGeom>
          <a:solidFill>
            <a:srgbClr val="00FFFF"/>
          </a:solidFill>
          <a:ln w="19050">
            <a:solidFill>
              <a:schemeClr val="tx1"/>
            </a:solidFill>
            <a:miter lim="800000"/>
            <a:headEnd/>
            <a:tailEnd/>
          </a:ln>
          <a:effectLst/>
        </p:spPr>
        <p:txBody>
          <a:bodyPr wrap="none" anchor="ctr"/>
          <a:lstStyle/>
          <a:p>
            <a:pPr algn="ctr"/>
            <a:r>
              <a:rPr lang="en-US" altLang="zh-CN" sz="1000" b="1" dirty="0">
                <a:latin typeface="微软雅黑" pitchFamily="34" charset="-122"/>
                <a:ea typeface="微软雅黑" pitchFamily="34" charset="-122"/>
              </a:rPr>
              <a:t>TCP </a:t>
            </a:r>
            <a:r>
              <a:rPr lang="zh-CN" altLang="en-US" sz="1000" b="1" dirty="0">
                <a:latin typeface="微软雅黑" pitchFamily="34" charset="-122"/>
                <a:ea typeface="微软雅黑" pitchFamily="34" charset="-122"/>
              </a:rPr>
              <a:t>首部</a:t>
            </a:r>
          </a:p>
        </p:txBody>
      </p:sp>
      <p:sp>
        <p:nvSpPr>
          <p:cNvPr id="12" name="Rectangle 11"/>
          <p:cNvSpPr>
            <a:spLocks noChangeArrowheads="1"/>
          </p:cNvSpPr>
          <p:nvPr/>
        </p:nvSpPr>
        <p:spPr bwMode="auto">
          <a:xfrm>
            <a:off x="1596321" y="2262875"/>
            <a:ext cx="3987034" cy="251707"/>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Line 12"/>
          <p:cNvSpPr>
            <a:spLocks noChangeShapeType="1"/>
          </p:cNvSpPr>
          <p:nvPr/>
        </p:nvSpPr>
        <p:spPr bwMode="auto">
          <a:xfrm>
            <a:off x="2923755" y="2262875"/>
            <a:ext cx="1894"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Freeform 15"/>
          <p:cNvSpPr>
            <a:spLocks/>
          </p:cNvSpPr>
          <p:nvPr/>
        </p:nvSpPr>
        <p:spPr bwMode="auto">
          <a:xfrm>
            <a:off x="2016706" y="2823392"/>
            <a:ext cx="745143" cy="251707"/>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Text Box 16"/>
          <p:cNvSpPr txBox="1">
            <a:spLocks noChangeArrowheads="1"/>
          </p:cNvSpPr>
          <p:nvPr/>
        </p:nvSpPr>
        <p:spPr bwMode="auto">
          <a:xfrm>
            <a:off x="2102011" y="282926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chemeClr val="bg1"/>
                </a:solidFill>
                <a:latin typeface="微软雅黑" pitchFamily="34" charset="-122"/>
                <a:ea typeface="微软雅黑" pitchFamily="34" charset="-122"/>
              </a:rPr>
              <a:t>伪首部</a:t>
            </a:r>
          </a:p>
        </p:txBody>
      </p:sp>
      <p:sp>
        <p:nvSpPr>
          <p:cNvPr id="22" name="Text Box 21"/>
          <p:cNvSpPr txBox="1">
            <a:spLocks noChangeArrowheads="1"/>
          </p:cNvSpPr>
          <p:nvPr/>
        </p:nvSpPr>
        <p:spPr bwMode="auto">
          <a:xfrm>
            <a:off x="4300421" y="3779059"/>
            <a:ext cx="78739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latin typeface="微软雅黑" pitchFamily="34" charset="-122"/>
                <a:ea typeface="微软雅黑" pitchFamily="34" charset="-122"/>
              </a:rPr>
              <a:t>数         据</a:t>
            </a:r>
          </a:p>
        </p:txBody>
      </p:sp>
      <p:sp>
        <p:nvSpPr>
          <p:cNvPr id="23" name="Text Box 22"/>
          <p:cNvSpPr txBox="1">
            <a:spLocks noChangeArrowheads="1"/>
          </p:cNvSpPr>
          <p:nvPr/>
        </p:nvSpPr>
        <p:spPr bwMode="auto">
          <a:xfrm>
            <a:off x="2485424" y="3771439"/>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4254975" y="2262875"/>
            <a:ext cx="0"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5" name="Line 24"/>
          <p:cNvSpPr>
            <a:spLocks noChangeShapeType="1"/>
          </p:cNvSpPr>
          <p:nvPr/>
        </p:nvSpPr>
        <p:spPr bwMode="auto">
          <a:xfrm>
            <a:off x="4573104" y="2262875"/>
            <a:ext cx="947"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6" name="Line 25"/>
          <p:cNvSpPr>
            <a:spLocks noChangeShapeType="1"/>
          </p:cNvSpPr>
          <p:nvPr/>
        </p:nvSpPr>
        <p:spPr bwMode="auto">
          <a:xfrm>
            <a:off x="4891233" y="2262875"/>
            <a:ext cx="0"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7" name="Text Box 26"/>
          <p:cNvSpPr txBox="1">
            <a:spLocks noChangeArrowheads="1"/>
          </p:cNvSpPr>
          <p:nvPr/>
        </p:nvSpPr>
        <p:spPr bwMode="auto">
          <a:xfrm>
            <a:off x="4862255" y="2283988"/>
            <a:ext cx="82105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TCP</a:t>
            </a:r>
            <a:r>
              <a:rPr kumimoji="1" lang="zh-CN" altLang="en-US" sz="1000" b="1" dirty="0">
                <a:latin typeface="微软雅黑" pitchFamily="34" charset="-122"/>
                <a:ea typeface="微软雅黑" pitchFamily="34" charset="-122"/>
              </a:rPr>
              <a:t>总长度</a:t>
            </a:r>
          </a:p>
        </p:txBody>
      </p:sp>
      <p:sp>
        <p:nvSpPr>
          <p:cNvPr id="28" name="Text Box 27"/>
          <p:cNvSpPr txBox="1">
            <a:spLocks noChangeArrowheads="1"/>
          </p:cNvSpPr>
          <p:nvPr/>
        </p:nvSpPr>
        <p:spPr bwMode="auto">
          <a:xfrm>
            <a:off x="1857824" y="2283988"/>
            <a:ext cx="77457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ea typeface="微软雅黑" pitchFamily="34" charset="-122"/>
              </a:rPr>
              <a:t>源 </a:t>
            </a:r>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148422" y="2283988"/>
            <a:ext cx="90281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ea typeface="微软雅黑" pitchFamily="34" charset="-122"/>
              </a:rPr>
              <a:t>目的 </a:t>
            </a:r>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4315570" y="2283988"/>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ea typeface="微软雅黑" pitchFamily="34" charset="-122"/>
              </a:rPr>
              <a:t>0</a:t>
            </a:r>
          </a:p>
        </p:txBody>
      </p:sp>
      <p:sp>
        <p:nvSpPr>
          <p:cNvPr id="31" name="Text Box 30"/>
          <p:cNvSpPr txBox="1">
            <a:spLocks noChangeArrowheads="1"/>
          </p:cNvSpPr>
          <p:nvPr/>
        </p:nvSpPr>
        <p:spPr bwMode="auto">
          <a:xfrm>
            <a:off x="4609084" y="2283988"/>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6</a:t>
            </a:r>
          </a:p>
        </p:txBody>
      </p:sp>
      <p:sp>
        <p:nvSpPr>
          <p:cNvPr id="32" name="Line 31"/>
          <p:cNvSpPr>
            <a:spLocks noChangeShapeType="1"/>
          </p:cNvSpPr>
          <p:nvPr/>
        </p:nvSpPr>
        <p:spPr bwMode="auto">
          <a:xfrm>
            <a:off x="2389751" y="4133894"/>
            <a:ext cx="3933066"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Rectangle 32"/>
          <p:cNvSpPr>
            <a:spLocks noChangeArrowheads="1"/>
          </p:cNvSpPr>
          <p:nvPr/>
        </p:nvSpPr>
        <p:spPr bwMode="auto">
          <a:xfrm>
            <a:off x="3931165" y="4049118"/>
            <a:ext cx="699696" cy="160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Text Box 33"/>
          <p:cNvSpPr txBox="1">
            <a:spLocks noChangeArrowheads="1"/>
          </p:cNvSpPr>
          <p:nvPr/>
        </p:nvSpPr>
        <p:spPr bwMode="auto">
          <a:xfrm>
            <a:off x="3911327" y="4024130"/>
            <a:ext cx="7360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33CC"/>
                </a:solidFill>
                <a:latin typeface="微软雅黑" pitchFamily="34" charset="-122"/>
                <a:ea typeface="微软雅黑" pitchFamily="34" charset="-122"/>
              </a:rPr>
              <a:t>IP </a:t>
            </a:r>
            <a:r>
              <a:rPr kumimoji="1" lang="zh-CN" altLang="en-US" sz="1000" b="1" dirty="0">
                <a:solidFill>
                  <a:srgbClr val="0033CC"/>
                </a:solidFill>
                <a:latin typeface="微软雅黑" pitchFamily="34" charset="-122"/>
                <a:ea typeface="微软雅黑" pitchFamily="34" charset="-122"/>
              </a:rPr>
              <a:t>数据报</a:t>
            </a:r>
          </a:p>
        </p:txBody>
      </p:sp>
      <p:sp>
        <p:nvSpPr>
          <p:cNvPr id="35" name="Text Box 34"/>
          <p:cNvSpPr txBox="1">
            <a:spLocks noChangeArrowheads="1"/>
          </p:cNvSpPr>
          <p:nvPr/>
        </p:nvSpPr>
        <p:spPr bwMode="auto">
          <a:xfrm>
            <a:off x="1233691" y="2082726"/>
            <a:ext cx="4411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154941" y="2070491"/>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3483321" y="2070491"/>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4315570" y="2070491"/>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4626126" y="2070491"/>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5095745" y="2070491"/>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229739" y="2615384"/>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12</a:t>
            </a:r>
          </a:p>
        </p:txBody>
      </p:sp>
      <p:sp>
        <p:nvSpPr>
          <p:cNvPr id="46" name="Text Box 45"/>
          <p:cNvSpPr txBox="1">
            <a:spLocks noChangeArrowheads="1"/>
          </p:cNvSpPr>
          <p:nvPr/>
        </p:nvSpPr>
        <p:spPr bwMode="auto">
          <a:xfrm>
            <a:off x="1630952" y="2615384"/>
            <a:ext cx="4411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711946" y="4003880"/>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rgbClr val="0033CC"/>
                </a:solidFill>
                <a:latin typeface="微软雅黑" pitchFamily="34" charset="-122"/>
                <a:ea typeface="微软雅黑" pitchFamily="34" charset="-122"/>
              </a:rPr>
              <a:t>发送在前</a:t>
            </a:r>
          </a:p>
        </p:txBody>
      </p:sp>
      <p:sp>
        <p:nvSpPr>
          <p:cNvPr id="49" name="Text Box 49"/>
          <p:cNvSpPr txBox="1">
            <a:spLocks noChangeArrowheads="1"/>
          </p:cNvSpPr>
          <p:nvPr/>
        </p:nvSpPr>
        <p:spPr bwMode="auto">
          <a:xfrm>
            <a:off x="4630860" y="3291402"/>
            <a:ext cx="78739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latin typeface="微软雅黑" pitchFamily="34" charset="-122"/>
                <a:ea typeface="微软雅黑" pitchFamily="34" charset="-122"/>
              </a:rPr>
              <a:t>数         据</a:t>
            </a:r>
          </a:p>
        </p:txBody>
      </p:sp>
      <p:sp>
        <p:nvSpPr>
          <p:cNvPr id="50" name="Text Box 50"/>
          <p:cNvSpPr txBox="1">
            <a:spLocks noChangeArrowheads="1"/>
          </p:cNvSpPr>
          <p:nvPr/>
        </p:nvSpPr>
        <p:spPr bwMode="auto">
          <a:xfrm>
            <a:off x="3142469" y="3276162"/>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chemeClr val="bg1"/>
                </a:solidFill>
                <a:latin typeface="微软雅黑" pitchFamily="34" charset="-122"/>
                <a:ea typeface="微软雅黑" pitchFamily="34" charset="-122"/>
              </a:rPr>
              <a:t>首  部</a:t>
            </a:r>
          </a:p>
        </p:txBody>
      </p:sp>
      <p:sp>
        <p:nvSpPr>
          <p:cNvPr id="51" name="Text Box 52"/>
          <p:cNvSpPr txBox="1">
            <a:spLocks noChangeArrowheads="1"/>
          </p:cNvSpPr>
          <p:nvPr/>
        </p:nvSpPr>
        <p:spPr bwMode="auto">
          <a:xfrm>
            <a:off x="1927441" y="3267805"/>
            <a:ext cx="85953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33CC"/>
                </a:solidFill>
                <a:latin typeface="微软雅黑" pitchFamily="34" charset="-122"/>
                <a:ea typeface="微软雅黑" pitchFamily="34" charset="-122"/>
              </a:rPr>
              <a:t>TCP </a:t>
            </a:r>
            <a:r>
              <a:rPr kumimoji="1" lang="zh-CN" altLang="en-US" sz="1000" b="1" dirty="0">
                <a:solidFill>
                  <a:srgbClr val="0033CC"/>
                </a:solidFill>
                <a:latin typeface="微软雅黑" pitchFamily="34" charset="-122"/>
                <a:ea typeface="微软雅黑" pitchFamily="34" charset="-122"/>
              </a:rPr>
              <a:t>报文段</a:t>
            </a:r>
          </a:p>
        </p:txBody>
      </p:sp>
      <p:sp>
        <p:nvSpPr>
          <p:cNvPr id="52" name="Rectangle 4"/>
          <p:cNvSpPr>
            <a:spLocks noChangeArrowheads="1"/>
          </p:cNvSpPr>
          <p:nvPr/>
        </p:nvSpPr>
        <p:spPr bwMode="auto">
          <a:xfrm>
            <a:off x="3061649" y="3525495"/>
            <a:ext cx="3256458" cy="239816"/>
          </a:xfrm>
          <a:prstGeom prst="rect">
            <a:avLst/>
          </a:prstGeom>
          <a:gradFill flip="none" rotWithShape="1">
            <a:gsLst>
              <a:gs pos="0">
                <a:srgbClr val="00FFFF"/>
              </a:gs>
              <a:gs pos="100000">
                <a:srgbClr val="00B0F0"/>
              </a:gs>
            </a:gsLst>
            <a:lin ang="16200000" scaled="1"/>
            <a:tileRect/>
          </a:gradFill>
          <a:ln>
            <a:noFill/>
          </a:ln>
          <a:effectLst/>
        </p:spPr>
        <p:txBody>
          <a:bodyPr wrap="none" anchor="ctr"/>
          <a:lstStyle/>
          <a:p>
            <a:pPr defTabSz="761970">
              <a:buClrTx/>
              <a:defRPr/>
            </a:pPr>
            <a:endParaRPr lang="zh-CN" altLang="en-US" sz="1000" b="1">
              <a:latin typeface="微软雅黑" pitchFamily="34" charset="-122"/>
              <a:ea typeface="微软雅黑" pitchFamily="34" charset="-122"/>
            </a:endParaRPr>
          </a:p>
        </p:txBody>
      </p:sp>
      <p:sp>
        <p:nvSpPr>
          <p:cNvPr id="53" name="Rectangle 59"/>
          <p:cNvSpPr>
            <a:spLocks noChangeArrowheads="1"/>
          </p:cNvSpPr>
          <p:nvPr/>
        </p:nvSpPr>
        <p:spPr bwMode="auto">
          <a:xfrm flipH="1">
            <a:off x="2016707" y="2816331"/>
            <a:ext cx="747602" cy="254329"/>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a:latin typeface="微软雅黑" pitchFamily="34" charset="-122"/>
              <a:ea typeface="微软雅黑" pitchFamily="34" charset="-122"/>
            </a:endParaRPr>
          </a:p>
        </p:txBody>
      </p:sp>
      <p:sp>
        <p:nvSpPr>
          <p:cNvPr id="10" name="Rectangle 9"/>
          <p:cNvSpPr>
            <a:spLocks noChangeArrowheads="1"/>
          </p:cNvSpPr>
          <p:nvPr/>
        </p:nvSpPr>
        <p:spPr bwMode="auto">
          <a:xfrm>
            <a:off x="3059149" y="3756334"/>
            <a:ext cx="3263668" cy="251707"/>
          </a:xfrm>
          <a:prstGeom prst="rect">
            <a:avLst/>
          </a:prstGeom>
          <a:solidFill>
            <a:srgbClr val="00FFFF"/>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48" name="Rectangle 48"/>
          <p:cNvSpPr>
            <a:spLocks noChangeArrowheads="1"/>
          </p:cNvSpPr>
          <p:nvPr/>
        </p:nvSpPr>
        <p:spPr bwMode="auto">
          <a:xfrm>
            <a:off x="3702983" y="3267803"/>
            <a:ext cx="2619834" cy="251707"/>
          </a:xfrm>
          <a:prstGeom prst="rect">
            <a:avLst/>
          </a:prstGeom>
          <a:solidFill>
            <a:srgbClr val="66FF99"/>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6" name="Rectangle 4"/>
          <p:cNvSpPr>
            <a:spLocks noChangeArrowheads="1"/>
          </p:cNvSpPr>
          <p:nvPr/>
        </p:nvSpPr>
        <p:spPr bwMode="auto">
          <a:xfrm>
            <a:off x="3058202" y="3267803"/>
            <a:ext cx="644781" cy="251707"/>
          </a:xfrm>
          <a:prstGeom prst="rect">
            <a:avLst/>
          </a:prstGeom>
          <a:solidFill>
            <a:srgbClr val="CC00CC"/>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Tree>
    <p:extLst>
      <p:ext uri="{BB962C8B-B14F-4D97-AF65-F5344CB8AC3E}">
        <p14:creationId xmlns:p14="http://schemas.microsoft.com/office/powerpoint/2010/main" val="320614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250"/>
                                  </p:stCondLst>
                                  <p:endCondLst>
                                    <p:cond evt="onNext" delay="0">
                                      <p:tgtEl>
                                        <p:sldTgt/>
                                      </p:tgtEl>
                                    </p:cond>
                                  </p:endCondLst>
                                  <p:childTnLst>
                                    <p:anim calcmode="discrete" valueType="str">
                                      <p:cBhvr>
                                        <p:cTn id="6"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9"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11"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3"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0"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21"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2"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3"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4"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5"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6"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7"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8"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9"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30"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1"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6"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7"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8"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3"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4"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5"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6"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77"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78"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9"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80"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1"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2"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3"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4" name="Text Box 155"/>
          <p:cNvSpPr txBox="1">
            <a:spLocks noChangeArrowheads="1"/>
          </p:cNvSpPr>
          <p:nvPr/>
        </p:nvSpPr>
        <p:spPr bwMode="auto">
          <a:xfrm>
            <a:off x="922020" y="3752185"/>
            <a:ext cx="5821680"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紧急指针字段 </a:t>
            </a:r>
            <a:r>
              <a:rPr lang="en-US" altLang="zh-CN" sz="1333" b="1" dirty="0">
                <a:solidFill>
                  <a:schemeClr val="bg1"/>
                </a:solidFill>
                <a:latin typeface="微软雅黑" pitchFamily="34" charset="-122"/>
                <a:ea typeface="微软雅黑" pitchFamily="34" charset="-122"/>
              </a:rPr>
              <a:t>—— </a:t>
            </a:r>
            <a:r>
              <a:rPr lang="zh-CN" altLang="en-US" sz="1333" b="1" dirty="0">
                <a:solidFill>
                  <a:schemeClr val="bg1"/>
                </a:solidFill>
                <a:latin typeface="微软雅黑" pitchFamily="34" charset="-122"/>
                <a:ea typeface="微软雅黑" pitchFamily="34" charset="-122"/>
              </a:rPr>
              <a:t>占 </a:t>
            </a:r>
            <a:r>
              <a:rPr lang="en-US" altLang="zh-CN" sz="1333" b="1" dirty="0">
                <a:solidFill>
                  <a:schemeClr val="bg1"/>
                </a:solidFill>
                <a:latin typeface="微软雅黑" pitchFamily="34" charset="-122"/>
                <a:ea typeface="微软雅黑" pitchFamily="34" charset="-122"/>
              </a:rPr>
              <a:t>16 </a:t>
            </a:r>
            <a:r>
              <a:rPr lang="zh-CN" altLang="en-US" sz="1333" b="1" dirty="0">
                <a:solidFill>
                  <a:schemeClr val="bg1"/>
                </a:solidFill>
                <a:latin typeface="微软雅黑" pitchFamily="34" charset="-122"/>
                <a:ea typeface="微软雅黑" pitchFamily="34" charset="-122"/>
              </a:rPr>
              <a:t>位，指出在本报文段中紧急数据共有多少个字节（紧急数据放在本报文段数据的最前面）。 </a:t>
            </a:r>
          </a:p>
        </p:txBody>
      </p:sp>
      <p:sp>
        <p:nvSpPr>
          <p:cNvPr id="86" name="Rectangle 104"/>
          <p:cNvSpPr>
            <a:spLocks noChangeArrowheads="1"/>
          </p:cNvSpPr>
          <p:nvPr/>
        </p:nvSpPr>
        <p:spPr bwMode="auto">
          <a:xfrm>
            <a:off x="3747259" y="2975830"/>
            <a:ext cx="1954000" cy="339409"/>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grpSp>
        <p:nvGrpSpPr>
          <p:cNvPr id="85" name="组合 84"/>
          <p:cNvGrpSpPr/>
          <p:nvPr/>
        </p:nvGrpSpPr>
        <p:grpSpPr>
          <a:xfrm>
            <a:off x="1522775" y="1366436"/>
            <a:ext cx="4404081" cy="312013"/>
            <a:chOff x="1827330" y="782473"/>
            <a:chExt cx="5284897" cy="374416"/>
          </a:xfrm>
        </p:grpSpPr>
        <p:sp>
          <p:nvSpPr>
            <p:cNvPr id="89"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1"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9"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0"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1"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2"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3"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4"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6"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8"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6"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7"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8"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9"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0"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1"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2"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3"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24"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99142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圆角矩形 84"/>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9"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1"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19"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0"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1"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2"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3"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4"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5"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6"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7"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28"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9"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0"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1"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6"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1"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2"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3"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4"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75"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76"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7"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78"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79"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0"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1"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2" name="Text Box 155"/>
          <p:cNvSpPr txBox="1">
            <a:spLocks noChangeArrowheads="1"/>
          </p:cNvSpPr>
          <p:nvPr/>
        </p:nvSpPr>
        <p:spPr bwMode="auto">
          <a:xfrm>
            <a:off x="868680" y="3752184"/>
            <a:ext cx="5905500" cy="671209"/>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167" b="1" dirty="0">
                <a:solidFill>
                  <a:schemeClr val="bg1"/>
                </a:solidFill>
                <a:latin typeface="微软雅黑" pitchFamily="34" charset="-122"/>
                <a:ea typeface="微软雅黑" pitchFamily="34" charset="-122"/>
              </a:rPr>
              <a:t>选项字段 </a:t>
            </a:r>
            <a:r>
              <a:rPr lang="en-US" altLang="zh-CN" sz="1167" b="1" dirty="0">
                <a:solidFill>
                  <a:schemeClr val="bg1"/>
                </a:solidFill>
                <a:latin typeface="微软雅黑" pitchFamily="34" charset="-122"/>
                <a:ea typeface="微软雅黑" pitchFamily="34" charset="-122"/>
              </a:rPr>
              <a:t>—— </a:t>
            </a:r>
            <a:r>
              <a:rPr lang="zh-CN" altLang="en-US" sz="1167" b="1" dirty="0">
                <a:solidFill>
                  <a:schemeClr val="bg1"/>
                </a:solidFill>
                <a:latin typeface="微软雅黑" pitchFamily="34" charset="-122"/>
                <a:ea typeface="微软雅黑" pitchFamily="34" charset="-122"/>
              </a:rPr>
              <a:t>长度可变。</a:t>
            </a:r>
            <a:r>
              <a:rPr lang="en-US" altLang="zh-CN" sz="1167" b="1" dirty="0">
                <a:solidFill>
                  <a:schemeClr val="bg1"/>
                </a:solidFill>
                <a:latin typeface="微软雅黑" pitchFamily="34" charset="-122"/>
                <a:ea typeface="微软雅黑" pitchFamily="34" charset="-122"/>
              </a:rPr>
              <a:t>TCP </a:t>
            </a:r>
            <a:r>
              <a:rPr lang="zh-CN" altLang="en-US" sz="1167" b="1" dirty="0">
                <a:solidFill>
                  <a:schemeClr val="bg1"/>
                </a:solidFill>
                <a:latin typeface="微软雅黑" pitchFamily="34" charset="-122"/>
                <a:ea typeface="微软雅黑" pitchFamily="34" charset="-122"/>
              </a:rPr>
              <a:t>最初只规定了一种选项，即最大报文段长度 </a:t>
            </a:r>
            <a:r>
              <a:rPr lang="en-US" altLang="zh-CN" sz="1167" b="1" dirty="0">
                <a:solidFill>
                  <a:schemeClr val="bg1"/>
                </a:solidFill>
                <a:latin typeface="微软雅黑" pitchFamily="34" charset="-122"/>
                <a:ea typeface="微软雅黑" pitchFamily="34" charset="-122"/>
              </a:rPr>
              <a:t>MSS</a:t>
            </a:r>
            <a:r>
              <a:rPr lang="zh-CN" altLang="en-US" sz="1167" b="1" dirty="0">
                <a:solidFill>
                  <a:schemeClr val="bg1"/>
                </a:solidFill>
                <a:latin typeface="微软雅黑" pitchFamily="34" charset="-122"/>
                <a:ea typeface="微软雅黑" pitchFamily="34" charset="-122"/>
              </a:rPr>
              <a:t>。</a:t>
            </a:r>
            <a:r>
              <a:rPr lang="en-US" altLang="zh-CN" sz="1167" b="1" dirty="0">
                <a:solidFill>
                  <a:schemeClr val="bg1"/>
                </a:solidFill>
                <a:latin typeface="微软雅黑" pitchFamily="34" charset="-122"/>
                <a:ea typeface="微软雅黑" pitchFamily="34" charset="-122"/>
              </a:rPr>
              <a:t>MSS </a:t>
            </a:r>
            <a:r>
              <a:rPr lang="zh-CN" altLang="en-US" sz="1167" b="1" dirty="0">
                <a:solidFill>
                  <a:schemeClr val="bg1"/>
                </a:solidFill>
                <a:latin typeface="微软雅黑" pitchFamily="34" charset="-122"/>
                <a:ea typeface="微软雅黑" pitchFamily="34" charset="-122"/>
              </a:rPr>
              <a:t>告诉对方 </a:t>
            </a:r>
            <a:r>
              <a:rPr lang="en-US" altLang="zh-CN" sz="1167" b="1" dirty="0">
                <a:solidFill>
                  <a:schemeClr val="bg1"/>
                </a:solidFill>
                <a:latin typeface="微软雅黑" pitchFamily="34" charset="-122"/>
                <a:ea typeface="微软雅黑" pitchFamily="34" charset="-122"/>
              </a:rPr>
              <a:t>TCP</a:t>
            </a:r>
            <a:r>
              <a:rPr lang="zh-CN" altLang="en-US" sz="1167" b="1" dirty="0">
                <a:solidFill>
                  <a:schemeClr val="bg1"/>
                </a:solidFill>
                <a:latin typeface="微软雅黑" pitchFamily="34" charset="-122"/>
                <a:ea typeface="微软雅黑" pitchFamily="34" charset="-122"/>
              </a:rPr>
              <a:t>：“我的缓存所能接收的报文段的数据字段的最大长度是 </a:t>
            </a:r>
            <a:r>
              <a:rPr lang="en-US" altLang="zh-CN" sz="1167" b="1" dirty="0">
                <a:solidFill>
                  <a:schemeClr val="bg1"/>
                </a:solidFill>
                <a:latin typeface="微软雅黑" pitchFamily="34" charset="-122"/>
                <a:ea typeface="微软雅黑" pitchFamily="34" charset="-122"/>
              </a:rPr>
              <a:t>MSS </a:t>
            </a:r>
            <a:r>
              <a:rPr lang="zh-CN" altLang="en-US" sz="1167" b="1" dirty="0">
                <a:solidFill>
                  <a:schemeClr val="bg1"/>
                </a:solidFill>
                <a:latin typeface="微软雅黑" pitchFamily="34" charset="-122"/>
                <a:ea typeface="微软雅黑" pitchFamily="34" charset="-122"/>
              </a:rPr>
              <a:t>个字节。” </a:t>
            </a:r>
          </a:p>
        </p:txBody>
      </p:sp>
      <p:sp>
        <p:nvSpPr>
          <p:cNvPr id="84" name="Rectangle 104"/>
          <p:cNvSpPr>
            <a:spLocks noChangeArrowheads="1"/>
          </p:cNvSpPr>
          <p:nvPr/>
        </p:nvSpPr>
        <p:spPr bwMode="auto">
          <a:xfrm>
            <a:off x="1802149" y="3306844"/>
            <a:ext cx="2922919" cy="317633"/>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grpSp>
        <p:nvGrpSpPr>
          <p:cNvPr id="83" name="组合 82"/>
          <p:cNvGrpSpPr/>
          <p:nvPr/>
        </p:nvGrpSpPr>
        <p:grpSpPr>
          <a:xfrm>
            <a:off x="1522775" y="1366436"/>
            <a:ext cx="4404081" cy="312013"/>
            <a:chOff x="1827330" y="782473"/>
            <a:chExt cx="5284897" cy="374416"/>
          </a:xfrm>
        </p:grpSpPr>
        <p:sp>
          <p:nvSpPr>
            <p:cNvPr id="87"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2"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23"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
        <p:nvSpPr>
          <p:cNvPr id="88" name="Text Box 155"/>
          <p:cNvSpPr txBox="1">
            <a:spLocks noChangeArrowheads="1"/>
          </p:cNvSpPr>
          <p:nvPr/>
        </p:nvSpPr>
        <p:spPr bwMode="auto">
          <a:xfrm>
            <a:off x="1181100" y="1352244"/>
            <a:ext cx="5250180" cy="979242"/>
          </a:xfrm>
          <a:prstGeom prst="rect">
            <a:avLst/>
          </a:prstGeom>
          <a:solidFill>
            <a:srgbClr val="66FF99"/>
          </a:solidFill>
          <a:ln w="9525">
            <a:solidFill>
              <a:schemeClr val="tx1"/>
            </a:solidFill>
            <a:miter lim="800000"/>
            <a:headEnd/>
            <a:tailEnd/>
          </a:ln>
          <a:effectLst/>
        </p:spPr>
        <p:txBody>
          <a:bodyPr wrap="square">
            <a:spAutoFit/>
          </a:bodyPr>
          <a:lstStyle/>
          <a:p>
            <a:pPr algn="ctr">
              <a:lnSpc>
                <a:spcPct val="110000"/>
              </a:lnSpc>
            </a:pPr>
            <a:r>
              <a:rPr lang="en-US" altLang="zh-CN" sz="1333" b="1" dirty="0">
                <a:latin typeface="微软雅黑" pitchFamily="34" charset="-122"/>
                <a:ea typeface="微软雅黑" pitchFamily="34" charset="-122"/>
              </a:rPr>
              <a:t>MSS (Maximum Segment Size)</a:t>
            </a:r>
          </a:p>
          <a:p>
            <a:pPr algn="ctr">
              <a:lnSpc>
                <a:spcPct val="110000"/>
              </a:lnSpc>
            </a:pPr>
            <a:r>
              <a:rPr lang="zh-CN" altLang="en-US" sz="1333" b="1" dirty="0">
                <a:latin typeface="微软雅黑" pitchFamily="34" charset="-122"/>
                <a:ea typeface="微软雅黑" pitchFamily="34" charset="-122"/>
              </a:rPr>
              <a:t>是 </a:t>
            </a:r>
            <a:r>
              <a:rPr lang="en-US" altLang="zh-CN" sz="1333" b="1" dirty="0">
                <a:latin typeface="微软雅黑" pitchFamily="34" charset="-122"/>
                <a:ea typeface="微软雅黑" pitchFamily="34" charset="-122"/>
              </a:rPr>
              <a:t>TCP </a:t>
            </a:r>
            <a:r>
              <a:rPr lang="zh-CN" altLang="en-US" sz="1333" b="1" dirty="0">
                <a:latin typeface="微软雅黑" pitchFamily="34" charset="-122"/>
                <a:ea typeface="微软雅黑" pitchFamily="34" charset="-122"/>
              </a:rPr>
              <a:t>报文段中的数据字段的最大长度。</a:t>
            </a:r>
          </a:p>
          <a:p>
            <a:pPr algn="ctr">
              <a:lnSpc>
                <a:spcPct val="110000"/>
              </a:lnSpc>
            </a:pPr>
            <a:r>
              <a:rPr lang="zh-CN" altLang="en-US" sz="1333" b="1" dirty="0">
                <a:latin typeface="微软雅黑" pitchFamily="34" charset="-122"/>
                <a:ea typeface="微软雅黑" pitchFamily="34" charset="-122"/>
              </a:rPr>
              <a:t>数据字段加上 </a:t>
            </a:r>
            <a:r>
              <a:rPr lang="en-US" altLang="zh-CN" sz="1333" b="1" dirty="0">
                <a:latin typeface="微软雅黑" pitchFamily="34" charset="-122"/>
                <a:ea typeface="微软雅黑" pitchFamily="34" charset="-122"/>
              </a:rPr>
              <a:t>TCP </a:t>
            </a:r>
            <a:r>
              <a:rPr lang="zh-CN" altLang="en-US" sz="1333" b="1" dirty="0">
                <a:latin typeface="微软雅黑" pitchFamily="34" charset="-122"/>
                <a:ea typeface="微软雅黑" pitchFamily="34" charset="-122"/>
              </a:rPr>
              <a:t>首部才等于整个的 </a:t>
            </a:r>
            <a:r>
              <a:rPr lang="en-US" altLang="zh-CN" sz="1333" b="1" dirty="0">
                <a:latin typeface="微软雅黑" pitchFamily="34" charset="-122"/>
                <a:ea typeface="微软雅黑" pitchFamily="34" charset="-122"/>
              </a:rPr>
              <a:t>TCP </a:t>
            </a:r>
            <a:r>
              <a:rPr lang="zh-CN" altLang="en-US" sz="1333" b="1" dirty="0">
                <a:latin typeface="微软雅黑" pitchFamily="34" charset="-122"/>
                <a:ea typeface="微软雅黑" pitchFamily="34" charset="-122"/>
              </a:rPr>
              <a:t>报文段。</a:t>
            </a:r>
          </a:p>
          <a:p>
            <a:pPr algn="ctr">
              <a:lnSpc>
                <a:spcPct val="110000"/>
              </a:lnSpc>
            </a:pPr>
            <a:r>
              <a:rPr lang="zh-CN" altLang="en-US" sz="1333" b="1" dirty="0">
                <a:latin typeface="微软雅黑" pitchFamily="34" charset="-122"/>
                <a:ea typeface="微软雅黑" pitchFamily="34" charset="-122"/>
              </a:rPr>
              <a:t>所以，</a:t>
            </a:r>
            <a:r>
              <a:rPr lang="en-US" altLang="zh-CN" sz="1333" b="1" dirty="0">
                <a:latin typeface="微软雅黑" pitchFamily="34" charset="-122"/>
                <a:ea typeface="微软雅黑" pitchFamily="34" charset="-122"/>
              </a:rPr>
              <a:t>MSS</a:t>
            </a:r>
            <a:r>
              <a:rPr lang="zh-CN" altLang="en-US" sz="1333" b="1" dirty="0">
                <a:latin typeface="微软雅黑" pitchFamily="34" charset="-122"/>
                <a:ea typeface="微软雅黑" pitchFamily="34" charset="-122"/>
              </a:rPr>
              <a:t>是“</a:t>
            </a:r>
            <a:r>
              <a:rPr lang="en-US" altLang="zh-CN" sz="1333" b="1" dirty="0">
                <a:latin typeface="微软雅黑" pitchFamily="34" charset="-122"/>
                <a:ea typeface="微软雅黑" pitchFamily="34" charset="-122"/>
              </a:rPr>
              <a:t>TCP </a:t>
            </a:r>
            <a:r>
              <a:rPr lang="zh-CN" altLang="en-US" sz="1333" b="1" dirty="0">
                <a:latin typeface="微软雅黑" pitchFamily="34" charset="-122"/>
                <a:ea typeface="微软雅黑" pitchFamily="34" charset="-122"/>
              </a:rPr>
              <a:t>报文段长度减去 </a:t>
            </a:r>
            <a:r>
              <a:rPr lang="en-US" altLang="zh-CN" sz="1333" b="1" dirty="0">
                <a:latin typeface="微软雅黑" pitchFamily="34" charset="-122"/>
                <a:ea typeface="微软雅黑" pitchFamily="34" charset="-122"/>
              </a:rPr>
              <a:t>TCP </a:t>
            </a:r>
            <a:r>
              <a:rPr lang="zh-CN" altLang="en-US" sz="1333" b="1" dirty="0">
                <a:latin typeface="微软雅黑" pitchFamily="34" charset="-122"/>
                <a:ea typeface="微软雅黑" pitchFamily="34" charset="-122"/>
              </a:rPr>
              <a:t>首部长度”。</a:t>
            </a:r>
          </a:p>
        </p:txBody>
      </p:sp>
    </p:spTree>
    <p:extLst>
      <p:ext uri="{BB962C8B-B14F-4D97-AF65-F5344CB8AC3E}">
        <p14:creationId xmlns:p14="http://schemas.microsoft.com/office/powerpoint/2010/main" val="216621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4"/>
                                        </p:tgtEl>
                                        <p:attrNameLst>
                                          <p:attrName>style.visibility</p:attrName>
                                        </p:attrNameLst>
                                      </p:cBhvr>
                                      <p:tavLst>
                                        <p:tav tm="0">
                                          <p:val>
                                            <p:strVal val="hidden"/>
                                          </p:val>
                                        </p:tav>
                                        <p:tav tm="50000">
                                          <p:val>
                                            <p:strVal val="visible"/>
                                          </p:val>
                                        </p:tav>
                                      </p:tavLst>
                                    </p:anim>
                                  </p:childTnLst>
                                </p:cTn>
                              </p:par>
                            </p:childTnLst>
                          </p:cTn>
                        </p:par>
                        <p:par>
                          <p:cTn id="10" fill="hold">
                            <p:stCondLst>
                              <p:cond delay="4000"/>
                            </p:stCondLst>
                            <p:childTnLst>
                              <p:par>
                                <p:cTn id="11" presetID="53" presetClass="entr" presetSubtype="16" fill="hold" grpId="0" nodeType="afterEffect">
                                  <p:stCondLst>
                                    <p:cond delay="1000"/>
                                  </p:stCondLst>
                                  <p:childTnLst>
                                    <p:set>
                                      <p:cBhvr>
                                        <p:cTn id="12" dur="1" fill="hold">
                                          <p:stCondLst>
                                            <p:cond delay="0"/>
                                          </p:stCondLst>
                                        </p:cTn>
                                        <p:tgtEl>
                                          <p:spTgt spid="88"/>
                                        </p:tgtEl>
                                        <p:attrNameLst>
                                          <p:attrName>style.visibility</p:attrName>
                                        </p:attrNameLst>
                                      </p:cBhvr>
                                      <p:to>
                                        <p:strVal val="visible"/>
                                      </p:to>
                                    </p:set>
                                    <p:anim calcmode="lin" valueType="num">
                                      <p:cBhvr>
                                        <p:cTn id="13" dur="500" fill="hold"/>
                                        <p:tgtEl>
                                          <p:spTgt spid="88"/>
                                        </p:tgtEl>
                                        <p:attrNameLst>
                                          <p:attrName>ppt_w</p:attrName>
                                        </p:attrNameLst>
                                      </p:cBhvr>
                                      <p:tavLst>
                                        <p:tav tm="0">
                                          <p:val>
                                            <p:fltVal val="0"/>
                                          </p:val>
                                        </p:tav>
                                        <p:tav tm="100000">
                                          <p:val>
                                            <p:strVal val="#ppt_w"/>
                                          </p:val>
                                        </p:tav>
                                      </p:tavLst>
                                    </p:anim>
                                    <p:anim calcmode="lin" valueType="num">
                                      <p:cBhvr>
                                        <p:cTn id="14" dur="500" fill="hold"/>
                                        <p:tgtEl>
                                          <p:spTgt spid="88"/>
                                        </p:tgtEl>
                                        <p:attrNameLst>
                                          <p:attrName>ppt_h</p:attrName>
                                        </p:attrNameLst>
                                      </p:cBhvr>
                                      <p:tavLst>
                                        <p:tav tm="0">
                                          <p:val>
                                            <p:fltVal val="0"/>
                                          </p:val>
                                        </p:tav>
                                        <p:tav tm="100000">
                                          <p:val>
                                            <p:strVal val="#ppt_h"/>
                                          </p:val>
                                        </p:tav>
                                      </p:tavLst>
                                    </p:anim>
                                    <p:animEffect transition="in" filter="fade">
                                      <p:cBhvr>
                                        <p:cTn id="1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P spid="88"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453784"/>
            <a:ext cx="6707313"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6" name="Rectangle 6"/>
          <p:cNvSpPr>
            <a:spLocks noChangeArrowheads="1"/>
          </p:cNvSpPr>
          <p:nvPr/>
        </p:nvSpPr>
        <p:spPr bwMode="auto">
          <a:xfrm>
            <a:off x="2456908" y="1410938"/>
            <a:ext cx="27061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为什么要规定 </a:t>
            </a:r>
            <a:r>
              <a:rPr lang="en-US" altLang="zh-CN" sz="2000" b="1" dirty="0">
                <a:solidFill>
                  <a:schemeClr val="bg1"/>
                </a:solidFill>
                <a:latin typeface="微软雅黑" pitchFamily="34" charset="-122"/>
                <a:ea typeface="微软雅黑" pitchFamily="34" charset="-122"/>
              </a:rPr>
              <a:t>MSS </a:t>
            </a:r>
            <a:r>
              <a:rPr lang="zh-CN" altLang="en-US" sz="2000" b="1" dirty="0">
                <a:solidFill>
                  <a:schemeClr val="bg1"/>
                </a:solidFill>
                <a:latin typeface="微软雅黑" pitchFamily="34" charset="-122"/>
                <a:ea typeface="微软雅黑" pitchFamily="34" charset="-122"/>
              </a:rPr>
              <a:t>？</a:t>
            </a:r>
          </a:p>
        </p:txBody>
      </p:sp>
      <p:sp>
        <p:nvSpPr>
          <p:cNvPr id="7" name="Rectangle 8"/>
          <p:cNvSpPr>
            <a:spLocks noChangeArrowheads="1"/>
          </p:cNvSpPr>
          <p:nvPr/>
        </p:nvSpPr>
        <p:spPr bwMode="auto">
          <a:xfrm>
            <a:off x="464136" y="1797971"/>
            <a:ext cx="6707313" cy="239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583"/>
              </a:lnSpc>
              <a:buClr>
                <a:srgbClr val="0070C0"/>
              </a:buClr>
              <a:buFont typeface="Wingdings" pitchFamily="2" charset="2"/>
              <a:buChar char="l"/>
            </a:pPr>
            <a:r>
              <a:rPr lang="en-US" altLang="zh-CN" sz="1583" b="1" dirty="0">
                <a:solidFill>
                  <a:srgbClr val="0000FF"/>
                </a:solidFill>
                <a:latin typeface="微软雅黑" pitchFamily="34" charset="-122"/>
                <a:ea typeface="微软雅黑" pitchFamily="34" charset="-122"/>
              </a:rPr>
              <a:t>MSS </a:t>
            </a:r>
            <a:r>
              <a:rPr lang="zh-CN" altLang="en-US" sz="1583" b="1" dirty="0">
                <a:solidFill>
                  <a:srgbClr val="0000FF"/>
                </a:solidFill>
                <a:latin typeface="微软雅黑" pitchFamily="34" charset="-122"/>
                <a:ea typeface="微软雅黑" pitchFamily="34" charset="-122"/>
              </a:rPr>
              <a:t>与接收窗口值没有关系。</a:t>
            </a:r>
          </a:p>
          <a:p>
            <a:pPr marL="238115" indent="-238115">
              <a:lnSpc>
                <a:spcPts val="2583"/>
              </a:lnSpc>
              <a:buClr>
                <a:srgbClr val="0070C0"/>
              </a:buClr>
              <a:buFont typeface="Wingdings" pitchFamily="2" charset="2"/>
              <a:buChar char="l"/>
            </a:pPr>
            <a:r>
              <a:rPr lang="zh-CN" altLang="en-US" sz="1583" b="1" dirty="0">
                <a:latin typeface="微软雅黑" pitchFamily="34" charset="-122"/>
                <a:ea typeface="微软雅黑" pitchFamily="34" charset="-122"/>
              </a:rPr>
              <a:t>若</a:t>
            </a:r>
            <a:r>
              <a:rPr lang="zh-CN" altLang="en-US" sz="1583" b="1" dirty="0">
                <a:solidFill>
                  <a:srgbClr val="0000FF"/>
                </a:solidFill>
                <a:latin typeface="微软雅黑" pitchFamily="34" charset="-122"/>
                <a:ea typeface="微软雅黑" pitchFamily="34" charset="-122"/>
              </a:rPr>
              <a:t>选择较小的 </a:t>
            </a:r>
            <a:r>
              <a:rPr lang="en-US" altLang="zh-CN" sz="1583" b="1" dirty="0">
                <a:solidFill>
                  <a:srgbClr val="0000FF"/>
                </a:solidFill>
                <a:latin typeface="微软雅黑" pitchFamily="34" charset="-122"/>
                <a:ea typeface="微软雅黑" pitchFamily="34" charset="-122"/>
              </a:rPr>
              <a:t>MSS </a:t>
            </a:r>
            <a:r>
              <a:rPr lang="zh-CN" altLang="en-US" sz="1583" b="1" dirty="0">
                <a:solidFill>
                  <a:srgbClr val="0000FF"/>
                </a:solidFill>
                <a:latin typeface="微软雅黑" pitchFamily="34" charset="-122"/>
                <a:ea typeface="微软雅黑" pitchFamily="34" charset="-122"/>
              </a:rPr>
              <a:t>长度，网络的利用率就降低。</a:t>
            </a:r>
          </a:p>
          <a:p>
            <a:pPr marL="238115" indent="-238115">
              <a:lnSpc>
                <a:spcPts val="2583"/>
              </a:lnSpc>
              <a:buClr>
                <a:srgbClr val="0070C0"/>
              </a:buClr>
              <a:buFont typeface="Wingdings" pitchFamily="2" charset="2"/>
              <a:buChar char="l"/>
            </a:pPr>
            <a:r>
              <a:rPr lang="zh-CN" altLang="en-US" sz="1583" b="1" dirty="0">
                <a:latin typeface="微软雅黑" pitchFamily="34" charset="-122"/>
                <a:ea typeface="微软雅黑" pitchFamily="34" charset="-122"/>
              </a:rPr>
              <a:t>若 </a:t>
            </a:r>
            <a:r>
              <a:rPr lang="en-US" altLang="zh-CN" sz="1583" b="1" dirty="0">
                <a:solidFill>
                  <a:srgbClr val="0000FF"/>
                </a:solidFill>
                <a:latin typeface="微软雅黑" pitchFamily="34" charset="-122"/>
                <a:ea typeface="微软雅黑" pitchFamily="34" charset="-122"/>
              </a:rPr>
              <a:t>TCP </a:t>
            </a:r>
            <a:r>
              <a:rPr lang="zh-CN" altLang="en-US" sz="1583" b="1" dirty="0">
                <a:solidFill>
                  <a:srgbClr val="0000FF"/>
                </a:solidFill>
                <a:latin typeface="微软雅黑" pitchFamily="34" charset="-122"/>
                <a:ea typeface="微软雅黑" pitchFamily="34" charset="-122"/>
              </a:rPr>
              <a:t>报文段非常长</a:t>
            </a:r>
            <a:r>
              <a:rPr lang="zh-CN" altLang="en-US" sz="1583" b="1" dirty="0">
                <a:latin typeface="微软雅黑" pitchFamily="34" charset="-122"/>
                <a:ea typeface="微软雅黑" pitchFamily="34" charset="-122"/>
              </a:rPr>
              <a:t>，那么在 </a:t>
            </a:r>
            <a:r>
              <a:rPr lang="en-US" altLang="zh-CN" sz="1583" b="1" dirty="0">
                <a:latin typeface="微软雅黑" pitchFamily="34" charset="-122"/>
                <a:ea typeface="微软雅黑" pitchFamily="34" charset="-122"/>
              </a:rPr>
              <a:t>IP </a:t>
            </a:r>
            <a:r>
              <a:rPr lang="zh-CN" altLang="en-US" sz="1583" b="1" dirty="0">
                <a:latin typeface="微软雅黑" pitchFamily="34" charset="-122"/>
                <a:ea typeface="微软雅黑" pitchFamily="34" charset="-122"/>
              </a:rPr>
              <a:t>层传输时就有可能要分解成多个短数据报片。在终点要把收到的各个短数据报片装配成原来的 </a:t>
            </a:r>
            <a:r>
              <a:rPr lang="en-US" altLang="zh-CN" sz="1583" b="1" dirty="0">
                <a:latin typeface="微软雅黑" pitchFamily="34" charset="-122"/>
                <a:ea typeface="微软雅黑" pitchFamily="34" charset="-122"/>
              </a:rPr>
              <a:t>TCP </a:t>
            </a:r>
            <a:r>
              <a:rPr lang="zh-CN" altLang="en-US" sz="1583" b="1" dirty="0">
                <a:latin typeface="微软雅黑" pitchFamily="34" charset="-122"/>
                <a:ea typeface="微软雅黑" pitchFamily="34" charset="-122"/>
              </a:rPr>
              <a:t>报文段。当传输出错时还要进行重传。这些也都会</a:t>
            </a:r>
            <a:r>
              <a:rPr lang="zh-CN" altLang="en-US" sz="1583" b="1" dirty="0">
                <a:solidFill>
                  <a:srgbClr val="0000FF"/>
                </a:solidFill>
                <a:latin typeface="微软雅黑" pitchFamily="34" charset="-122"/>
                <a:ea typeface="微软雅黑" pitchFamily="34" charset="-122"/>
              </a:rPr>
              <a:t>使开销增大</a:t>
            </a:r>
            <a:r>
              <a:rPr lang="zh-CN" altLang="en-US" sz="1583" b="1" dirty="0">
                <a:latin typeface="微软雅黑" pitchFamily="34" charset="-122"/>
                <a:ea typeface="微软雅黑" pitchFamily="34" charset="-122"/>
              </a:rPr>
              <a:t>。</a:t>
            </a:r>
            <a:endParaRPr lang="en-US" altLang="zh-CN" sz="1583" b="1" dirty="0">
              <a:latin typeface="微软雅黑" pitchFamily="34" charset="-122"/>
              <a:ea typeface="微软雅黑" pitchFamily="34" charset="-122"/>
            </a:endParaRPr>
          </a:p>
          <a:p>
            <a:pPr marL="238115" indent="-238115">
              <a:lnSpc>
                <a:spcPts val="2583"/>
              </a:lnSpc>
              <a:buClr>
                <a:srgbClr val="0070C0"/>
              </a:buClr>
              <a:buFont typeface="Wingdings" pitchFamily="2" charset="2"/>
              <a:buChar char="l"/>
            </a:pPr>
            <a:r>
              <a:rPr lang="zh-CN" altLang="en-US" sz="1583" b="1" dirty="0">
                <a:latin typeface="微软雅黑" pitchFamily="34" charset="-122"/>
                <a:ea typeface="微软雅黑" pitchFamily="34" charset="-122"/>
              </a:rPr>
              <a:t>因此，</a:t>
            </a:r>
            <a:r>
              <a:rPr lang="en-US" altLang="zh-CN" sz="1583" b="1" dirty="0">
                <a:latin typeface="微软雅黑" pitchFamily="34" charset="-122"/>
                <a:ea typeface="微软雅黑" pitchFamily="34" charset="-122"/>
              </a:rPr>
              <a:t>MSS </a:t>
            </a:r>
            <a:r>
              <a:rPr lang="zh-CN" altLang="en-US" sz="1583" b="1" dirty="0">
                <a:latin typeface="微软雅黑" pitchFamily="34" charset="-122"/>
                <a:ea typeface="微软雅黑" pitchFamily="34" charset="-122"/>
              </a:rPr>
              <a:t>应尽可能大些，只要在 </a:t>
            </a:r>
            <a:r>
              <a:rPr lang="en-US" altLang="zh-CN" sz="1583" b="1" dirty="0">
                <a:latin typeface="微软雅黑" pitchFamily="34" charset="-122"/>
                <a:ea typeface="微软雅黑" pitchFamily="34" charset="-122"/>
              </a:rPr>
              <a:t>IP </a:t>
            </a:r>
            <a:r>
              <a:rPr lang="zh-CN" altLang="en-US" sz="1583" b="1" dirty="0">
                <a:latin typeface="微软雅黑" pitchFamily="34" charset="-122"/>
                <a:ea typeface="微软雅黑" pitchFamily="34" charset="-122"/>
              </a:rPr>
              <a:t>层传输时不需要再分片就行。</a:t>
            </a:r>
          </a:p>
          <a:p>
            <a:pPr marL="238115" indent="-238115">
              <a:lnSpc>
                <a:spcPts val="2583"/>
              </a:lnSpc>
              <a:buClr>
                <a:srgbClr val="0070C0"/>
              </a:buClr>
              <a:buFont typeface="Wingdings" pitchFamily="2" charset="2"/>
              <a:buChar char="l"/>
            </a:pPr>
            <a:r>
              <a:rPr lang="zh-CN" altLang="en-US" sz="1583" b="1" dirty="0">
                <a:latin typeface="微软雅黑" pitchFamily="34" charset="-122"/>
                <a:ea typeface="微软雅黑" pitchFamily="34" charset="-122"/>
              </a:rPr>
              <a:t>但最佳的 </a:t>
            </a:r>
            <a:r>
              <a:rPr lang="en-US" altLang="zh-CN" sz="1583" b="1" dirty="0">
                <a:latin typeface="微软雅黑" pitchFamily="34" charset="-122"/>
                <a:ea typeface="微软雅黑" pitchFamily="34" charset="-122"/>
              </a:rPr>
              <a:t>MSS </a:t>
            </a:r>
            <a:r>
              <a:rPr lang="zh-CN" altLang="en-US" sz="1583" b="1" dirty="0">
                <a:latin typeface="微软雅黑" pitchFamily="34" charset="-122"/>
                <a:ea typeface="微软雅黑" pitchFamily="34" charset="-122"/>
              </a:rPr>
              <a:t>是很难确定的。</a:t>
            </a:r>
          </a:p>
        </p:txBody>
      </p:sp>
    </p:spTree>
    <p:extLst>
      <p:ext uri="{BB962C8B-B14F-4D97-AF65-F5344CB8AC3E}">
        <p14:creationId xmlns:p14="http://schemas.microsoft.com/office/powerpoint/2010/main" val="17808408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524585"/>
            <a:ext cx="6707313"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6" name="Rectangle 6"/>
          <p:cNvSpPr>
            <a:spLocks noChangeArrowheads="1"/>
          </p:cNvSpPr>
          <p:nvPr/>
        </p:nvSpPr>
        <p:spPr bwMode="auto">
          <a:xfrm>
            <a:off x="3204709" y="148935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itchFamily="34" charset="-122"/>
                <a:ea typeface="微软雅黑" pitchFamily="34" charset="-122"/>
              </a:rPr>
              <a:t>其他选项</a:t>
            </a:r>
          </a:p>
        </p:txBody>
      </p:sp>
      <p:sp>
        <p:nvSpPr>
          <p:cNvPr id="7" name="Rectangle 8"/>
          <p:cNvSpPr>
            <a:spLocks noChangeArrowheads="1"/>
          </p:cNvSpPr>
          <p:nvPr/>
        </p:nvSpPr>
        <p:spPr bwMode="auto">
          <a:xfrm>
            <a:off x="464136" y="1868772"/>
            <a:ext cx="6790104" cy="220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窗口扩大选项 </a:t>
            </a:r>
            <a:r>
              <a:rPr lang="en-US" altLang="zh-CN" sz="1667" b="1" dirty="0">
                <a:latin typeface="微软雅黑" pitchFamily="34" charset="-122"/>
                <a:ea typeface="微软雅黑" pitchFamily="34" charset="-122"/>
              </a:rPr>
              <a:t>——</a:t>
            </a:r>
            <a:r>
              <a:rPr lang="zh-CN" altLang="en-US" sz="1667" b="1" dirty="0">
                <a:latin typeface="微软雅黑" pitchFamily="34" charset="-122"/>
                <a:ea typeface="微软雅黑" pitchFamily="34" charset="-122"/>
              </a:rPr>
              <a:t>占 </a:t>
            </a:r>
            <a:r>
              <a:rPr lang="en-US" altLang="zh-CN" sz="1667" b="1" dirty="0">
                <a:latin typeface="微软雅黑" pitchFamily="34" charset="-122"/>
                <a:ea typeface="微软雅黑" pitchFamily="34" charset="-122"/>
              </a:rPr>
              <a:t>3 </a:t>
            </a:r>
            <a:r>
              <a:rPr lang="zh-CN" altLang="en-US" sz="1667" b="1" dirty="0">
                <a:latin typeface="微软雅黑" pitchFamily="34" charset="-122"/>
                <a:ea typeface="微软雅黑" pitchFamily="34" charset="-122"/>
              </a:rPr>
              <a:t>字节，其中有一个字节表示移位值 </a:t>
            </a:r>
            <a:r>
              <a:rPr lang="en-US" altLang="zh-CN" sz="1667" b="1" dirty="0">
                <a:latin typeface="微软雅黑" pitchFamily="34" charset="-122"/>
                <a:ea typeface="微软雅黑" pitchFamily="34" charset="-122"/>
              </a:rPr>
              <a:t>S</a:t>
            </a:r>
            <a:r>
              <a:rPr lang="zh-CN" altLang="en-US" sz="1667" b="1" dirty="0">
                <a:latin typeface="微软雅黑" pitchFamily="34" charset="-122"/>
                <a:ea typeface="微软雅黑" pitchFamily="34" charset="-122"/>
              </a:rPr>
              <a:t>。新的窗口值等于 </a:t>
            </a: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首部中的窗口位数增大到 </a:t>
            </a:r>
            <a:r>
              <a:rPr lang="en-US" altLang="zh-CN" sz="1667" b="1" dirty="0">
                <a:latin typeface="微软雅黑" pitchFamily="34" charset="-122"/>
                <a:ea typeface="微软雅黑" pitchFamily="34" charset="-122"/>
              </a:rPr>
              <a:t>(16 + S)</a:t>
            </a:r>
            <a:r>
              <a:rPr lang="zh-CN" altLang="en-US" sz="1667" b="1" dirty="0">
                <a:latin typeface="微软雅黑" pitchFamily="34" charset="-122"/>
                <a:ea typeface="微软雅黑" pitchFamily="34" charset="-122"/>
              </a:rPr>
              <a:t>，相当于把窗口值向左移动 </a:t>
            </a:r>
            <a:r>
              <a:rPr lang="en-US" altLang="zh-CN" sz="1667" b="1" dirty="0">
                <a:latin typeface="微软雅黑" pitchFamily="34" charset="-122"/>
                <a:ea typeface="微软雅黑" pitchFamily="34" charset="-122"/>
              </a:rPr>
              <a:t>S </a:t>
            </a:r>
            <a:r>
              <a:rPr lang="zh-CN" altLang="en-US" sz="1667" b="1" dirty="0">
                <a:latin typeface="微软雅黑" pitchFamily="34" charset="-122"/>
                <a:ea typeface="微软雅黑" pitchFamily="34" charset="-122"/>
              </a:rPr>
              <a:t>位后获得实际的窗口大小。</a:t>
            </a:r>
          </a:p>
          <a:p>
            <a:pPr marL="238115" indent="-238115">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时间戳选项</a:t>
            </a:r>
            <a:r>
              <a:rPr lang="en-US" altLang="zh-CN" sz="1667" b="1" dirty="0">
                <a:latin typeface="微软雅黑" pitchFamily="34" charset="-122"/>
                <a:ea typeface="微软雅黑" pitchFamily="34" charset="-122"/>
              </a:rPr>
              <a:t>——</a:t>
            </a:r>
            <a:r>
              <a:rPr lang="zh-CN" altLang="en-US" sz="1667" b="1" dirty="0">
                <a:latin typeface="微软雅黑" pitchFamily="34" charset="-122"/>
                <a:ea typeface="微软雅黑" pitchFamily="34" charset="-122"/>
              </a:rPr>
              <a:t>占 </a:t>
            </a:r>
            <a:r>
              <a:rPr lang="en-US" altLang="zh-CN" sz="1667" b="1" dirty="0">
                <a:latin typeface="微软雅黑" pitchFamily="34" charset="-122"/>
                <a:ea typeface="微软雅黑" pitchFamily="34" charset="-122"/>
              </a:rPr>
              <a:t>10 </a:t>
            </a:r>
            <a:r>
              <a:rPr lang="zh-CN" altLang="en-US" sz="1667" b="1" dirty="0">
                <a:latin typeface="微软雅黑" pitchFamily="34" charset="-122"/>
                <a:ea typeface="微软雅黑" pitchFamily="34" charset="-122"/>
              </a:rPr>
              <a:t>字节，其中最主要的字段时间戳值字段（</a:t>
            </a:r>
            <a:r>
              <a:rPr lang="en-US" altLang="zh-CN" sz="1667" b="1" dirty="0">
                <a:latin typeface="微软雅黑" pitchFamily="34" charset="-122"/>
                <a:ea typeface="微软雅黑" pitchFamily="34" charset="-122"/>
              </a:rPr>
              <a:t>4 </a:t>
            </a:r>
            <a:r>
              <a:rPr lang="zh-CN" altLang="en-US" sz="1667" b="1" dirty="0">
                <a:latin typeface="微软雅黑" pitchFamily="34" charset="-122"/>
                <a:ea typeface="微软雅黑" pitchFamily="34" charset="-122"/>
              </a:rPr>
              <a:t>字节）和时间戳回送回答字段（</a:t>
            </a:r>
            <a:r>
              <a:rPr lang="en-US" altLang="zh-CN" sz="1667" b="1" dirty="0">
                <a:latin typeface="微软雅黑" pitchFamily="34" charset="-122"/>
                <a:ea typeface="微软雅黑" pitchFamily="34" charset="-122"/>
              </a:rPr>
              <a:t>4 </a:t>
            </a:r>
            <a:r>
              <a:rPr lang="zh-CN" altLang="en-US" sz="1667" b="1" dirty="0">
                <a:latin typeface="微软雅黑" pitchFamily="34" charset="-122"/>
                <a:ea typeface="微软雅黑" pitchFamily="34" charset="-122"/>
              </a:rPr>
              <a:t>字节）。</a:t>
            </a:r>
          </a:p>
          <a:p>
            <a:pPr marL="238115" indent="-238115">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选择确认选项</a:t>
            </a:r>
            <a:r>
              <a:rPr lang="en-US" altLang="zh-CN" sz="1667" b="1" dirty="0">
                <a:latin typeface="微软雅黑" pitchFamily="34" charset="-122"/>
                <a:ea typeface="微软雅黑" pitchFamily="34" charset="-122"/>
              </a:rPr>
              <a:t>——</a:t>
            </a:r>
            <a:r>
              <a:rPr lang="zh-CN" altLang="en-US" sz="1667" b="1" dirty="0">
                <a:latin typeface="微软雅黑" pitchFamily="34" charset="-122"/>
                <a:ea typeface="微软雅黑" pitchFamily="34" charset="-122"/>
              </a:rPr>
              <a:t>在后面的 </a:t>
            </a:r>
            <a:r>
              <a:rPr lang="en-US" altLang="zh-CN" sz="1667" b="1" dirty="0">
                <a:latin typeface="微软雅黑" pitchFamily="34" charset="-122"/>
                <a:ea typeface="微软雅黑" pitchFamily="34" charset="-122"/>
              </a:rPr>
              <a:t>5.6.3 </a:t>
            </a:r>
            <a:r>
              <a:rPr lang="zh-CN" altLang="en-US" sz="1667" b="1" dirty="0">
                <a:latin typeface="微软雅黑" pitchFamily="34" charset="-122"/>
                <a:ea typeface="微软雅黑" pitchFamily="34" charset="-122"/>
              </a:rPr>
              <a:t>节介绍。 </a:t>
            </a:r>
          </a:p>
        </p:txBody>
      </p:sp>
    </p:spTree>
    <p:extLst>
      <p:ext uri="{BB962C8B-B14F-4D97-AF65-F5344CB8AC3E}">
        <p14:creationId xmlns:p14="http://schemas.microsoft.com/office/powerpoint/2010/main" val="38188157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圆角矩形 81"/>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87"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8" name="Rectangle 4"/>
          <p:cNvSpPr>
            <a:spLocks noChangeArrowheads="1"/>
          </p:cNvSpPr>
          <p:nvPr/>
        </p:nvSpPr>
        <p:spPr bwMode="auto">
          <a:xfrm>
            <a:off x="1461027" y="2258568"/>
            <a:ext cx="286939" cy="80667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89" name="Line 5"/>
          <p:cNvSpPr>
            <a:spLocks noChangeShapeType="1"/>
          </p:cNvSpPr>
          <p:nvPr/>
        </p:nvSpPr>
        <p:spPr bwMode="auto">
          <a:xfrm>
            <a:off x="5989829" y="1668752"/>
            <a:ext cx="0" cy="1627650"/>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91" name="Rectangle 7"/>
          <p:cNvSpPr>
            <a:spLocks noChangeArrowheads="1"/>
          </p:cNvSpPr>
          <p:nvPr/>
        </p:nvSpPr>
        <p:spPr bwMode="auto">
          <a:xfrm>
            <a:off x="1795684" y="1671735"/>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2"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3"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4"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5"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6"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7" name="Line 15"/>
          <p:cNvSpPr>
            <a:spLocks noChangeShapeType="1"/>
          </p:cNvSpPr>
          <p:nvPr/>
        </p:nvSpPr>
        <p:spPr bwMode="auto">
          <a:xfrm>
            <a:off x="3752917" y="1675465"/>
            <a:ext cx="0" cy="333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8" name="Rectangle 16"/>
          <p:cNvSpPr>
            <a:spLocks noChangeArrowheads="1"/>
          </p:cNvSpPr>
          <p:nvPr/>
        </p:nvSpPr>
        <p:spPr bwMode="auto">
          <a:xfrm>
            <a:off x="4363846" y="1735140"/>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99"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100"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101"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102" name="Rectangle 20"/>
          <p:cNvSpPr>
            <a:spLocks noChangeArrowheads="1"/>
          </p:cNvSpPr>
          <p:nvPr/>
        </p:nvSpPr>
        <p:spPr bwMode="auto">
          <a:xfrm>
            <a:off x="2481766" y="1735140"/>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103"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104"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5"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106"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107" name="Rectangle 25"/>
          <p:cNvSpPr>
            <a:spLocks noChangeArrowheads="1"/>
          </p:cNvSpPr>
          <p:nvPr/>
        </p:nvSpPr>
        <p:spPr bwMode="auto">
          <a:xfrm>
            <a:off x="3268090" y="2386092"/>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108"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9" name="Line 27"/>
          <p:cNvSpPr>
            <a:spLocks noChangeShapeType="1"/>
          </p:cNvSpPr>
          <p:nvPr/>
        </p:nvSpPr>
        <p:spPr bwMode="auto">
          <a:xfrm>
            <a:off x="3264013" y="2655635"/>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0"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1" name="Line 29"/>
          <p:cNvSpPr>
            <a:spLocks noChangeShapeType="1"/>
          </p:cNvSpPr>
          <p:nvPr/>
        </p:nvSpPr>
        <p:spPr bwMode="auto">
          <a:xfrm>
            <a:off x="3137140"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2" name="Line 30"/>
          <p:cNvSpPr>
            <a:spLocks noChangeShapeType="1"/>
          </p:cNvSpPr>
          <p:nvPr/>
        </p:nvSpPr>
        <p:spPr bwMode="auto">
          <a:xfrm>
            <a:off x="3508868"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3" name="Line 31"/>
          <p:cNvSpPr>
            <a:spLocks noChangeShapeType="1"/>
          </p:cNvSpPr>
          <p:nvPr/>
        </p:nvSpPr>
        <p:spPr bwMode="auto">
          <a:xfrm>
            <a:off x="338603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4" name="Line 32"/>
          <p:cNvSpPr>
            <a:spLocks noChangeShapeType="1"/>
          </p:cNvSpPr>
          <p:nvPr/>
        </p:nvSpPr>
        <p:spPr bwMode="auto">
          <a:xfrm>
            <a:off x="3633317" y="2659365"/>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5"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116"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151"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152"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153"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154"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155"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156"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57"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158"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59"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60" name="Line 98"/>
          <p:cNvSpPr>
            <a:spLocks noChangeShapeType="1"/>
          </p:cNvSpPr>
          <p:nvPr/>
        </p:nvSpPr>
        <p:spPr bwMode="auto">
          <a:xfrm>
            <a:off x="1522775" y="1678448"/>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61"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62" name="Text Box 155"/>
          <p:cNvSpPr txBox="1">
            <a:spLocks noChangeArrowheads="1"/>
          </p:cNvSpPr>
          <p:nvPr/>
        </p:nvSpPr>
        <p:spPr bwMode="auto">
          <a:xfrm>
            <a:off x="868680" y="3752185"/>
            <a:ext cx="5905500" cy="302327"/>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填充字段 </a:t>
            </a:r>
            <a:r>
              <a:rPr lang="en-US" altLang="zh-CN" sz="1333" b="1" dirty="0">
                <a:solidFill>
                  <a:schemeClr val="bg1"/>
                </a:solidFill>
                <a:latin typeface="微软雅黑" pitchFamily="34" charset="-122"/>
                <a:ea typeface="微软雅黑" pitchFamily="34" charset="-122"/>
              </a:rPr>
              <a:t>—— </a:t>
            </a:r>
            <a:r>
              <a:rPr lang="zh-CN" altLang="en-US" sz="1333" b="1" dirty="0">
                <a:solidFill>
                  <a:schemeClr val="bg1"/>
                </a:solidFill>
                <a:latin typeface="微软雅黑" pitchFamily="34" charset="-122"/>
                <a:ea typeface="微软雅黑" pitchFamily="34" charset="-122"/>
              </a:rPr>
              <a:t>这是为了使整个首部长度是 </a:t>
            </a:r>
            <a:r>
              <a:rPr lang="en-US" altLang="zh-CN" sz="1333" b="1" dirty="0">
                <a:solidFill>
                  <a:schemeClr val="bg1"/>
                </a:solidFill>
                <a:latin typeface="微软雅黑" pitchFamily="34" charset="-122"/>
                <a:ea typeface="微软雅黑" pitchFamily="34" charset="-122"/>
              </a:rPr>
              <a:t>4 </a:t>
            </a:r>
            <a:r>
              <a:rPr lang="zh-CN" altLang="en-US" sz="1333" b="1" dirty="0">
                <a:solidFill>
                  <a:schemeClr val="bg1"/>
                </a:solidFill>
                <a:latin typeface="微软雅黑" pitchFamily="34" charset="-122"/>
                <a:ea typeface="微软雅黑" pitchFamily="34" charset="-122"/>
              </a:rPr>
              <a:t>字节的整数倍。 </a:t>
            </a:r>
          </a:p>
        </p:txBody>
      </p:sp>
      <p:sp>
        <p:nvSpPr>
          <p:cNvPr id="164" name="Rectangle 104"/>
          <p:cNvSpPr>
            <a:spLocks noChangeArrowheads="1"/>
          </p:cNvSpPr>
          <p:nvPr/>
        </p:nvSpPr>
        <p:spPr bwMode="auto">
          <a:xfrm flipH="1">
            <a:off x="4725068" y="3306844"/>
            <a:ext cx="985890" cy="317633"/>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grpSp>
        <p:nvGrpSpPr>
          <p:cNvPr id="83" name="组合 82"/>
          <p:cNvGrpSpPr/>
          <p:nvPr/>
        </p:nvGrpSpPr>
        <p:grpSpPr>
          <a:xfrm>
            <a:off x="1522775" y="1366436"/>
            <a:ext cx="4404081" cy="312013"/>
            <a:chOff x="1827330" y="782473"/>
            <a:chExt cx="5284897" cy="374416"/>
          </a:xfrm>
        </p:grpSpPr>
        <p:sp>
          <p:nvSpPr>
            <p:cNvPr id="85"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3"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5"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6"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7"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8"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9"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0"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1"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2"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3"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4"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5"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6"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7"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8"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9"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0"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1"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2"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3"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4"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5"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6"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7"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8"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9"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0"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1"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2"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3"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4"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5"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6"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7"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98"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11753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64"/>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16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4" grpId="1"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2607"/>
        <p:cNvGrpSpPr/>
        <p:nvPr/>
      </p:nvGrpSpPr>
      <p:grpSpPr>
        <a:xfrm>
          <a:off x="0" y="0"/>
          <a:ext cx="0" cy="0"/>
          <a:chOff x="0" y="0"/>
          <a:chExt cx="0" cy="0"/>
        </a:xfrm>
      </p:grpSpPr>
      <p:sp>
        <p:nvSpPr>
          <p:cNvPr id="2608" name="Google Shape;2608;p108"/>
          <p:cNvSpPr/>
          <p:nvPr/>
        </p:nvSpPr>
        <p:spPr>
          <a:xfrm>
            <a:off x="331433" y="887505"/>
            <a:ext cx="7078967"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zh-CN" sz="2800" b="1" dirty="0">
                <a:solidFill>
                  <a:schemeClr val="dk1"/>
                </a:solidFill>
                <a:latin typeface="Microsoft YaHei" panose="020B0503020204020204" pitchFamily="34" charset="-122"/>
                <a:ea typeface="Microsoft YaHei" panose="020B0503020204020204" pitchFamily="34" charset="-122"/>
                <a:sym typeface="Arial"/>
              </a:rPr>
              <a:t>课后作业</a:t>
            </a:r>
            <a:endParaRPr sz="2800" b="1" dirty="0">
              <a:solidFill>
                <a:schemeClr val="dk1"/>
              </a:solidFill>
              <a:latin typeface="Microsoft YaHei" panose="020B0503020204020204" pitchFamily="34" charset="-122"/>
              <a:ea typeface="Microsoft YaHei" panose="020B0503020204020204" pitchFamily="34" charset="-122"/>
              <a:sym typeface="Arial"/>
            </a:endParaRPr>
          </a:p>
          <a:p>
            <a:pPr lvl="0" algn="just">
              <a:lnSpc>
                <a:spcPct val="125000"/>
              </a:lnSpc>
            </a:pPr>
            <a:r>
              <a:rPr lang="zh-CN" sz="2000">
                <a:solidFill>
                  <a:schemeClr val="dk1"/>
                </a:solidFill>
                <a:latin typeface="Microsoft YaHei" panose="020B0503020204020204" pitchFamily="34" charset="-122"/>
                <a:ea typeface="Microsoft YaHei" panose="020B0503020204020204" pitchFamily="34" charset="-122"/>
                <a:sym typeface="Arial"/>
              </a:rPr>
              <a:t>习题</a:t>
            </a:r>
            <a:r>
              <a:rPr lang="en-US" altLang="zh-CN" sz="2000" dirty="0">
                <a:solidFill>
                  <a:schemeClr val="dk1"/>
                </a:solidFill>
                <a:latin typeface="Microsoft YaHei" panose="020B0503020204020204" pitchFamily="34" charset="-122"/>
                <a:ea typeface="Microsoft YaHei" panose="020B0503020204020204" pitchFamily="34" charset="-122"/>
                <a:sym typeface="Arial"/>
              </a:rPr>
              <a:t>5</a:t>
            </a:r>
            <a:r>
              <a:rPr lang="zh-CN" sz="2000" dirty="0">
                <a:solidFill>
                  <a:schemeClr val="dk1"/>
                </a:solidFill>
                <a:latin typeface="Microsoft YaHei" panose="020B0503020204020204" pitchFamily="34" charset="-122"/>
                <a:ea typeface="Microsoft YaHei" panose="020B0503020204020204" pitchFamily="34" charset="-122"/>
                <a:sym typeface="Arial"/>
              </a:rPr>
              <a:t>-</a:t>
            </a:r>
            <a:r>
              <a:rPr lang="en-US" altLang="zh-TW" sz="2000" dirty="0">
                <a:solidFill>
                  <a:schemeClr val="dk1"/>
                </a:solidFill>
                <a:latin typeface="Microsoft YaHei" panose="020B0503020204020204" pitchFamily="34" charset="-122"/>
                <a:ea typeface="Microsoft YaHei" panose="020B0503020204020204" pitchFamily="34" charset="-122"/>
                <a:sym typeface="Arial"/>
              </a:rPr>
              <a:t>11, 5-13, 5-16, 5-21, 5-23, 5-31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424985"/>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3085862" y="1397309"/>
            <a:ext cx="146386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运输层的作用</a:t>
            </a:r>
          </a:p>
        </p:txBody>
      </p:sp>
      <p:sp>
        <p:nvSpPr>
          <p:cNvPr id="4" name="Rectangle 68"/>
          <p:cNvSpPr>
            <a:spLocks noChangeArrowheads="1"/>
          </p:cNvSpPr>
          <p:nvPr/>
        </p:nvSpPr>
        <p:spPr bwMode="auto">
          <a:xfrm>
            <a:off x="464136" y="1819007"/>
            <a:ext cx="6820800" cy="25669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a:t>
            </a:r>
            <a:r>
              <a:rPr lang="zh-CN" altLang="en-US" sz="1667" b="1" dirty="0">
                <a:solidFill>
                  <a:srgbClr val="0000FF"/>
                </a:solidFill>
                <a:latin typeface="微软雅黑" pitchFamily="34" charset="-122"/>
                <a:ea typeface="微软雅黑" pitchFamily="34" charset="-122"/>
              </a:rPr>
              <a:t>逻辑通信</a:t>
            </a:r>
            <a:r>
              <a:rPr lang="zh-CN" altLang="en-US" sz="1667" b="1" dirty="0">
                <a:latin typeface="微软雅黑" pitchFamily="34" charset="-122"/>
                <a:ea typeface="微软雅黑" pitchFamily="34" charset="-122"/>
              </a:rPr>
              <a:t>”的意思是“好像是这样通信，但事实上并非真的这样通信”。</a:t>
            </a:r>
          </a:p>
          <a:p>
            <a:pPr marL="223564" indent="-223564">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从</a:t>
            </a:r>
            <a:r>
              <a:rPr lang="en-US" altLang="zh-CN" sz="1667" b="1" dirty="0">
                <a:solidFill>
                  <a:srgbClr val="0000FF"/>
                </a:solidFill>
                <a:latin typeface="微软雅黑" pitchFamily="34" charset="-122"/>
                <a:ea typeface="微软雅黑" pitchFamily="34" charset="-122"/>
              </a:rPr>
              <a:t>IP</a:t>
            </a:r>
            <a:r>
              <a:rPr lang="zh-CN" altLang="en-US" sz="1667" b="1" dirty="0">
                <a:solidFill>
                  <a:srgbClr val="0000FF"/>
                </a:solidFill>
                <a:latin typeface="微软雅黑" pitchFamily="34" charset="-122"/>
                <a:ea typeface="微软雅黑" pitchFamily="34" charset="-122"/>
              </a:rPr>
              <a:t>层来说，通信的两端是两台主机。</a:t>
            </a:r>
            <a:r>
              <a:rPr lang="zh-CN" altLang="en-US" sz="1667" b="1" dirty="0">
                <a:latin typeface="微软雅黑" pitchFamily="34" charset="-122"/>
                <a:ea typeface="微软雅黑" pitchFamily="34" charset="-122"/>
              </a:rPr>
              <a:t>但“两台主机之间的通信”这种说法还不够清楚。</a:t>
            </a:r>
          </a:p>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严格地讲，两台主机进行通信就是两台主机中的应用进程互相通信。</a:t>
            </a:r>
          </a:p>
          <a:p>
            <a:pPr marL="223564" indent="-223564">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从运输层的角度看，通信的真正端点并不是主机而是主机中的进程。</a:t>
            </a:r>
            <a:r>
              <a:rPr lang="zh-CN" altLang="en-US" sz="1667" b="1" dirty="0">
                <a:latin typeface="微软雅黑" pitchFamily="34" charset="-122"/>
                <a:ea typeface="微软雅黑" pitchFamily="34" charset="-122"/>
              </a:rPr>
              <a:t>也就是说，端到端的通信是应用进程之间的通信。</a:t>
            </a:r>
          </a:p>
        </p:txBody>
      </p:sp>
      <p:sp>
        <p:nvSpPr>
          <p:cNvPr id="5" name="矩形 4">
            <a:extLst>
              <a:ext uri="{FF2B5EF4-FFF2-40B4-BE49-F238E27FC236}">
                <a16:creationId xmlns:a16="http://schemas.microsoft.com/office/drawing/2014/main" id="{5B3025CC-14A4-B189-1741-63BCA6BCCC84}"/>
              </a:ext>
            </a:extLst>
          </p:cNvPr>
          <p:cNvSpPr/>
          <p:nvPr/>
        </p:nvSpPr>
        <p:spPr>
          <a:xfrm>
            <a:off x="459255" y="501655"/>
            <a:ext cx="877163"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2">
                    <a:lumMod val="40000"/>
                    <a:lumOff val="60000"/>
                  </a:schemeClr>
                </a:solidFill>
                <a:effectLst/>
              </a:rPr>
              <a:t>释</a:t>
            </a:r>
          </a:p>
        </p:txBody>
      </p:sp>
    </p:spTree>
    <p:extLst>
      <p:ext uri="{BB962C8B-B14F-4D97-AF65-F5344CB8AC3E}">
        <p14:creationId xmlns:p14="http://schemas.microsoft.com/office/powerpoint/2010/main" val="84854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5"/>
          <p:cNvSpPr>
            <a:spLocks noChangeArrowheads="1"/>
          </p:cNvSpPr>
          <p:nvPr/>
        </p:nvSpPr>
        <p:spPr bwMode="auto">
          <a:xfrm>
            <a:off x="414966" y="1544041"/>
            <a:ext cx="6778214" cy="295010"/>
          </a:xfrm>
          <a:prstGeom prst="roundRect">
            <a:avLst>
              <a:gd name="adj" fmla="val 16667"/>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167"/>
          </a:p>
        </p:txBody>
      </p:sp>
      <p:sp>
        <p:nvSpPr>
          <p:cNvPr id="49155" name="Rectangle 6"/>
          <p:cNvSpPr>
            <a:spLocks noChangeArrowheads="1"/>
          </p:cNvSpPr>
          <p:nvPr/>
        </p:nvSpPr>
        <p:spPr bwMode="auto">
          <a:xfrm>
            <a:off x="2659608" y="1524197"/>
            <a:ext cx="2316661"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ea typeface="微软雅黑" pitchFamily="34" charset="-122"/>
              </a:rPr>
              <a:t>端系统之间通信的含义</a:t>
            </a:r>
          </a:p>
        </p:txBody>
      </p:sp>
      <p:sp>
        <p:nvSpPr>
          <p:cNvPr id="49156" name="Rectangle 68"/>
          <p:cNvSpPr>
            <a:spLocks noChangeArrowheads="1"/>
          </p:cNvSpPr>
          <p:nvPr/>
        </p:nvSpPr>
        <p:spPr bwMode="auto">
          <a:xfrm>
            <a:off x="464344" y="1857512"/>
            <a:ext cx="6707105" cy="1130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50"/>
              </a:lnSpc>
            </a:pPr>
            <a:r>
              <a:rPr lang="zh-CN" altLang="en-US" sz="1667" b="1" dirty="0">
                <a:latin typeface="微软雅黑" pitchFamily="34" charset="-122"/>
                <a:ea typeface="微软雅黑" pitchFamily="34" charset="-122"/>
              </a:rPr>
              <a:t>“主机</a:t>
            </a:r>
            <a:r>
              <a:rPr lang="en-US" altLang="zh-CN" sz="1667" b="1" dirty="0">
                <a:latin typeface="微软雅黑" pitchFamily="34" charset="-122"/>
                <a:ea typeface="微软雅黑" pitchFamily="34" charset="-122"/>
              </a:rPr>
              <a:t>A</a:t>
            </a:r>
            <a:r>
              <a:rPr lang="zh-CN" altLang="en-US" sz="1667" b="1" dirty="0">
                <a:latin typeface="微软雅黑" pitchFamily="34" charset="-122"/>
                <a:ea typeface="微软雅黑" pitchFamily="34" charset="-122"/>
              </a:rPr>
              <a:t>和主机</a:t>
            </a:r>
            <a:r>
              <a:rPr lang="en-US" altLang="zh-CN" sz="1667" b="1" dirty="0">
                <a:latin typeface="微软雅黑" pitchFamily="34" charset="-122"/>
                <a:ea typeface="微软雅黑" pitchFamily="34" charset="-122"/>
              </a:rPr>
              <a:t>B</a:t>
            </a:r>
            <a:r>
              <a:rPr lang="zh-CN" altLang="en-US" sz="1667" b="1" dirty="0">
                <a:latin typeface="微软雅黑" pitchFamily="34" charset="-122"/>
                <a:ea typeface="微软雅黑" pitchFamily="34" charset="-122"/>
              </a:rPr>
              <a:t>进行通信”实际上是指：</a:t>
            </a:r>
            <a:r>
              <a:rPr lang="zh-CN" altLang="en-US" sz="1667" b="1" dirty="0">
                <a:solidFill>
                  <a:srgbClr val="0000FF"/>
                </a:solidFill>
                <a:latin typeface="微软雅黑" pitchFamily="34" charset="-122"/>
                <a:ea typeface="微软雅黑" pitchFamily="34" charset="-122"/>
              </a:rPr>
              <a:t>“运行在主机</a:t>
            </a:r>
            <a:r>
              <a:rPr lang="en-US" altLang="zh-CN" sz="1667" b="1" dirty="0">
                <a:solidFill>
                  <a:srgbClr val="0000FF"/>
                </a:solidFill>
                <a:latin typeface="微软雅黑" pitchFamily="34" charset="-122"/>
                <a:ea typeface="微软雅黑" pitchFamily="34" charset="-122"/>
              </a:rPr>
              <a:t>A</a:t>
            </a:r>
            <a:r>
              <a:rPr lang="zh-CN" altLang="en-US" sz="1667" b="1" dirty="0">
                <a:solidFill>
                  <a:srgbClr val="0000FF"/>
                </a:solidFill>
                <a:latin typeface="微软雅黑" pitchFamily="34" charset="-122"/>
                <a:ea typeface="微软雅黑" pitchFamily="34" charset="-122"/>
              </a:rPr>
              <a:t>上的某个程序和运行在主机</a:t>
            </a:r>
            <a:r>
              <a:rPr lang="en-US" altLang="zh-CN" sz="1667" b="1" dirty="0">
                <a:solidFill>
                  <a:srgbClr val="0000FF"/>
                </a:solidFill>
                <a:latin typeface="微软雅黑" pitchFamily="34" charset="-122"/>
                <a:ea typeface="微软雅黑" pitchFamily="34" charset="-122"/>
              </a:rPr>
              <a:t>B</a:t>
            </a:r>
            <a:r>
              <a:rPr lang="zh-CN" altLang="en-US" sz="1667" b="1" dirty="0">
                <a:solidFill>
                  <a:srgbClr val="0000FF"/>
                </a:solidFill>
                <a:latin typeface="微软雅黑" pitchFamily="34" charset="-122"/>
                <a:ea typeface="微软雅黑" pitchFamily="34" charset="-122"/>
              </a:rPr>
              <a:t>上的另一个程序进行通信”</a:t>
            </a:r>
            <a:r>
              <a:rPr lang="zh-CN" altLang="en-US" sz="1667" b="1" dirty="0">
                <a:latin typeface="微软雅黑" pitchFamily="34" charset="-122"/>
                <a:ea typeface="微软雅黑" pitchFamily="34" charset="-122"/>
              </a:rPr>
              <a:t>。端到端的通信是进程之间的通信。</a:t>
            </a:r>
          </a:p>
        </p:txBody>
      </p:sp>
      <p:sp>
        <p:nvSpPr>
          <p:cNvPr id="6" name="对角圆角矩形 5"/>
          <p:cNvSpPr/>
          <p:nvPr/>
        </p:nvSpPr>
        <p:spPr>
          <a:xfrm>
            <a:off x="414966" y="3003824"/>
            <a:ext cx="6756483" cy="103384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67"/>
          </a:p>
        </p:txBody>
      </p:sp>
      <p:sp>
        <p:nvSpPr>
          <p:cNvPr id="49160" name="矩形 6"/>
          <p:cNvSpPr>
            <a:spLocks noChangeArrowheads="1"/>
          </p:cNvSpPr>
          <p:nvPr/>
        </p:nvSpPr>
        <p:spPr bwMode="auto">
          <a:xfrm>
            <a:off x="604685" y="3065213"/>
            <a:ext cx="6447785" cy="835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2750"/>
              </a:lnSpc>
              <a:spcBef>
                <a:spcPts val="500"/>
              </a:spcBef>
            </a:pPr>
            <a:r>
              <a:rPr lang="zh-CN" altLang="en-US" sz="1667" b="1" dirty="0">
                <a:solidFill>
                  <a:schemeClr val="bg1"/>
                </a:solidFill>
                <a:latin typeface="微软雅黑" pitchFamily="34" charset="-122"/>
                <a:ea typeface="微软雅黑" pitchFamily="34" charset="-122"/>
              </a:rPr>
              <a:t>即“主机 </a:t>
            </a:r>
            <a:r>
              <a:rPr lang="en-US" altLang="zh-CN" sz="1667" b="1" dirty="0">
                <a:solidFill>
                  <a:schemeClr val="bg1"/>
                </a:solidFill>
                <a:latin typeface="微软雅黑" pitchFamily="34" charset="-122"/>
                <a:ea typeface="微软雅黑" pitchFamily="34" charset="-122"/>
              </a:rPr>
              <a:t>A </a:t>
            </a:r>
            <a:r>
              <a:rPr lang="zh-CN" altLang="en-US" sz="1667" b="1" dirty="0">
                <a:solidFill>
                  <a:schemeClr val="bg1"/>
                </a:solidFill>
                <a:latin typeface="微软雅黑" pitchFamily="34" charset="-122"/>
                <a:ea typeface="微软雅黑" pitchFamily="34" charset="-122"/>
              </a:rPr>
              <a:t>的某个进程和主机 </a:t>
            </a:r>
            <a:r>
              <a:rPr lang="en-US" altLang="zh-CN" sz="1667" b="1" dirty="0">
                <a:solidFill>
                  <a:schemeClr val="bg1"/>
                </a:solidFill>
                <a:latin typeface="微软雅黑" pitchFamily="34" charset="-122"/>
                <a:ea typeface="微软雅黑" pitchFamily="34" charset="-122"/>
              </a:rPr>
              <a:t>B </a:t>
            </a:r>
            <a:r>
              <a:rPr lang="zh-CN" altLang="en-US" sz="1667" b="1" dirty="0">
                <a:solidFill>
                  <a:schemeClr val="bg1"/>
                </a:solidFill>
                <a:latin typeface="微软雅黑" pitchFamily="34" charset="-122"/>
                <a:ea typeface="微软雅黑" pitchFamily="34" charset="-122"/>
              </a:rPr>
              <a:t>上的另一个进程进行通信”。</a:t>
            </a:r>
            <a:endParaRPr lang="en-US" altLang="zh-CN" sz="1667" b="1" dirty="0">
              <a:solidFill>
                <a:schemeClr val="bg1"/>
              </a:solidFill>
              <a:latin typeface="微软雅黑" pitchFamily="34" charset="-122"/>
              <a:ea typeface="微软雅黑" pitchFamily="34" charset="-122"/>
            </a:endParaRPr>
          </a:p>
          <a:p>
            <a:pPr>
              <a:lnSpc>
                <a:spcPts val="2750"/>
              </a:lnSpc>
              <a:spcBef>
                <a:spcPts val="500"/>
              </a:spcBef>
            </a:pPr>
            <a:r>
              <a:rPr lang="zh-CN" altLang="en-US" sz="1667" b="1" dirty="0">
                <a:solidFill>
                  <a:schemeClr val="bg1"/>
                </a:solidFill>
                <a:latin typeface="微软雅黑" pitchFamily="34" charset="-122"/>
                <a:ea typeface="微软雅黑" pitchFamily="34" charset="-122"/>
              </a:rPr>
              <a:t>简称为“计算机之间通信”。 </a:t>
            </a:r>
          </a:p>
        </p:txBody>
      </p:sp>
    </p:spTree>
    <p:extLst>
      <p:ext uri="{BB962C8B-B14F-4D97-AF65-F5344CB8AC3E}">
        <p14:creationId xmlns:p14="http://schemas.microsoft.com/office/powerpoint/2010/main" val="2761652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54288" y="1275982"/>
            <a:ext cx="6711425"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8" name="圆角矩形 7"/>
          <p:cNvSpPr/>
          <p:nvPr/>
        </p:nvSpPr>
        <p:spPr>
          <a:xfrm>
            <a:off x="454288" y="1666876"/>
            <a:ext cx="6711425" cy="2682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98" name="矩形 97"/>
          <p:cNvSpPr/>
          <p:nvPr/>
        </p:nvSpPr>
        <p:spPr>
          <a:xfrm>
            <a:off x="2032300" y="4076147"/>
            <a:ext cx="3847851" cy="271934"/>
          </a:xfrm>
          <a:prstGeom prst="rect">
            <a:avLst/>
          </a:prstGeom>
        </p:spPr>
        <p:txBody>
          <a:bodyPr wrap="square">
            <a:spAutoFit/>
          </a:bodyPr>
          <a:lstStyle/>
          <a:p>
            <a:pPr algn="ctr"/>
            <a:r>
              <a:rPr lang="zh-CN" altLang="en-US" sz="1167" b="1" dirty="0">
                <a:latin typeface="微软雅黑" pitchFamily="34" charset="-122"/>
                <a:ea typeface="微软雅黑" pitchFamily="34" charset="-122"/>
              </a:rPr>
              <a:t>运输层为相互通信的应用进程提供了逻辑通信</a:t>
            </a:r>
          </a:p>
        </p:txBody>
      </p:sp>
      <p:grpSp>
        <p:nvGrpSpPr>
          <p:cNvPr id="11" name="组合 10"/>
          <p:cNvGrpSpPr/>
          <p:nvPr/>
        </p:nvGrpSpPr>
        <p:grpSpPr>
          <a:xfrm>
            <a:off x="1608986" y="3182725"/>
            <a:ext cx="4403575" cy="613324"/>
            <a:chOff x="1930783" y="3134147"/>
            <a:chExt cx="5284290" cy="735989"/>
          </a:xfrm>
        </p:grpSpPr>
        <p:sp>
          <p:nvSpPr>
            <p:cNvPr id="12" name="Line 315"/>
            <p:cNvSpPr>
              <a:spLocks noChangeShapeType="1"/>
            </p:cNvSpPr>
            <p:nvPr/>
          </p:nvSpPr>
          <p:spPr bwMode="auto">
            <a:xfrm>
              <a:off x="2806190" y="3624806"/>
              <a:ext cx="351996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9" name="Rectangle 333"/>
            <p:cNvSpPr>
              <a:spLocks noChangeArrowheads="1"/>
            </p:cNvSpPr>
            <p:nvPr/>
          </p:nvSpPr>
          <p:spPr bwMode="auto">
            <a:xfrm>
              <a:off x="1930783" y="3373001"/>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32" name="Rectangle 336"/>
            <p:cNvSpPr>
              <a:spLocks noChangeArrowheads="1"/>
            </p:cNvSpPr>
            <p:nvPr/>
          </p:nvSpPr>
          <p:spPr bwMode="auto">
            <a:xfrm>
              <a:off x="2099748" y="3134147"/>
              <a:ext cx="59439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主机 </a:t>
              </a:r>
              <a:r>
                <a:rPr kumimoji="1" lang="en-US" altLang="zh-CN" sz="875" b="1" dirty="0">
                  <a:solidFill>
                    <a:srgbClr val="0033CC"/>
                  </a:solidFill>
                  <a:latin typeface="微软雅黑" pitchFamily="34" charset="-122"/>
                  <a:ea typeface="微软雅黑" pitchFamily="34" charset="-122"/>
                </a:rPr>
                <a:t>A</a:t>
              </a:r>
            </a:p>
          </p:txBody>
        </p:sp>
        <p:sp>
          <p:nvSpPr>
            <p:cNvPr id="33" name="Rectangle 337"/>
            <p:cNvSpPr>
              <a:spLocks noChangeArrowheads="1"/>
            </p:cNvSpPr>
            <p:nvPr/>
          </p:nvSpPr>
          <p:spPr bwMode="auto">
            <a:xfrm>
              <a:off x="6503804" y="3134147"/>
              <a:ext cx="584778"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主机 </a:t>
              </a:r>
              <a:r>
                <a:rPr kumimoji="1" lang="en-US" altLang="zh-CN" sz="875" b="1" dirty="0">
                  <a:solidFill>
                    <a:srgbClr val="0033CC"/>
                  </a:solidFill>
                  <a:latin typeface="微软雅黑" pitchFamily="34" charset="-122"/>
                  <a:ea typeface="微软雅黑" pitchFamily="34" charset="-122"/>
                </a:rPr>
                <a:t>B</a:t>
              </a:r>
            </a:p>
          </p:txBody>
        </p:sp>
        <p:sp>
          <p:nvSpPr>
            <p:cNvPr id="39" name="Rectangle 343"/>
            <p:cNvSpPr>
              <a:spLocks noChangeArrowheads="1"/>
            </p:cNvSpPr>
            <p:nvPr/>
          </p:nvSpPr>
          <p:spPr bwMode="auto">
            <a:xfrm>
              <a:off x="3571389" y="3273228"/>
              <a:ext cx="709813"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路由器 </a:t>
              </a:r>
              <a:r>
                <a:rPr kumimoji="1" lang="en-US" altLang="zh-CN" sz="875" b="1" dirty="0">
                  <a:solidFill>
                    <a:srgbClr val="0033CC"/>
                  </a:solidFill>
                  <a:latin typeface="微软雅黑" pitchFamily="34" charset="-122"/>
                  <a:ea typeface="微软雅黑" pitchFamily="34" charset="-122"/>
                </a:rPr>
                <a:t>1</a:t>
              </a:r>
            </a:p>
          </p:txBody>
        </p:sp>
        <p:pic>
          <p:nvPicPr>
            <p:cNvPr id="40" name="Picture 3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0363" y="3508096"/>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1" name="Rectangle 345"/>
            <p:cNvSpPr>
              <a:spLocks noChangeArrowheads="1"/>
            </p:cNvSpPr>
            <p:nvPr/>
          </p:nvSpPr>
          <p:spPr bwMode="auto">
            <a:xfrm>
              <a:off x="4912971" y="3273228"/>
              <a:ext cx="709813"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路由器 </a:t>
              </a:r>
              <a:r>
                <a:rPr kumimoji="1" lang="en-US" altLang="zh-CN" sz="875" b="1" dirty="0">
                  <a:solidFill>
                    <a:srgbClr val="0033CC"/>
                  </a:solidFill>
                  <a:latin typeface="微软雅黑" pitchFamily="34" charset="-122"/>
                  <a:ea typeface="微软雅黑" pitchFamily="34" charset="-122"/>
                </a:rPr>
                <a:t>2</a:t>
              </a:r>
            </a:p>
          </p:txBody>
        </p:sp>
        <p:pic>
          <p:nvPicPr>
            <p:cNvPr id="47" name="Picture 3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3164" y="3459095"/>
              <a:ext cx="550145"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0000" y="3459095"/>
              <a:ext cx="60130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le 358"/>
            <p:cNvSpPr>
              <a:spLocks noChangeArrowheads="1"/>
            </p:cNvSpPr>
            <p:nvPr/>
          </p:nvSpPr>
          <p:spPr bwMode="auto">
            <a:xfrm flipH="1">
              <a:off x="6334841" y="3361984"/>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pic>
          <p:nvPicPr>
            <p:cNvPr id="62" name="Picture 3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801" y="3459095"/>
              <a:ext cx="55111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40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7039" y="3508096"/>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7" name="Rectangle 352"/>
            <p:cNvSpPr>
              <a:spLocks noChangeArrowheads="1"/>
            </p:cNvSpPr>
            <p:nvPr/>
          </p:nvSpPr>
          <p:spPr bwMode="auto">
            <a:xfrm>
              <a:off x="5669955" y="3472728"/>
              <a:ext cx="527070"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LAN</a:t>
              </a:r>
              <a:r>
                <a:rPr kumimoji="1" lang="en-US" altLang="zh-CN" sz="875" b="1" baseline="-25000">
                  <a:latin typeface="微软雅黑" pitchFamily="34" charset="-122"/>
                  <a:ea typeface="微软雅黑" pitchFamily="34" charset="-122"/>
                </a:rPr>
                <a:t>2</a:t>
              </a:r>
              <a:endParaRPr kumimoji="1" lang="en-US" altLang="zh-CN" sz="875" b="1">
                <a:latin typeface="微软雅黑" pitchFamily="34" charset="-122"/>
                <a:ea typeface="微软雅黑" pitchFamily="34" charset="-122"/>
              </a:endParaRPr>
            </a:p>
          </p:txBody>
        </p:sp>
        <p:sp>
          <p:nvSpPr>
            <p:cNvPr id="108" name="Rectangle 354"/>
            <p:cNvSpPr>
              <a:spLocks noChangeArrowheads="1"/>
            </p:cNvSpPr>
            <p:nvPr/>
          </p:nvSpPr>
          <p:spPr bwMode="auto">
            <a:xfrm>
              <a:off x="4316244" y="3478963"/>
              <a:ext cx="542459"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WAN</a:t>
              </a:r>
            </a:p>
          </p:txBody>
        </p:sp>
        <p:sp>
          <p:nvSpPr>
            <p:cNvPr id="109" name="Rectangle 368"/>
            <p:cNvSpPr>
              <a:spLocks noChangeArrowheads="1"/>
            </p:cNvSpPr>
            <p:nvPr/>
          </p:nvSpPr>
          <p:spPr bwMode="auto">
            <a:xfrm>
              <a:off x="2978381" y="3471838"/>
              <a:ext cx="527070"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LAN</a:t>
              </a:r>
              <a:r>
                <a:rPr kumimoji="1" lang="en-US" altLang="zh-CN" sz="875" b="1" baseline="-25000" dirty="0">
                  <a:latin typeface="微软雅黑" pitchFamily="34" charset="-122"/>
                  <a:ea typeface="微软雅黑" pitchFamily="34" charset="-122"/>
                </a:rPr>
                <a:t>1</a:t>
              </a:r>
              <a:endParaRPr kumimoji="1" lang="en-US" altLang="zh-CN" sz="875" b="1" dirty="0">
                <a:latin typeface="微软雅黑" pitchFamily="34" charset="-122"/>
                <a:ea typeface="微软雅黑" pitchFamily="34" charset="-122"/>
              </a:endParaRPr>
            </a:p>
          </p:txBody>
        </p:sp>
        <p:sp>
          <p:nvSpPr>
            <p:cNvPr id="80" name="Freeform 334"/>
            <p:cNvSpPr>
              <a:spLocks/>
            </p:cNvSpPr>
            <p:nvPr/>
          </p:nvSpPr>
          <p:spPr bwMode="auto">
            <a:xfrm>
              <a:off x="2414332" y="3516295"/>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81" name="Freeform 335"/>
            <p:cNvSpPr>
              <a:spLocks/>
            </p:cNvSpPr>
            <p:nvPr/>
          </p:nvSpPr>
          <p:spPr bwMode="auto">
            <a:xfrm>
              <a:off x="2376690" y="3621424"/>
              <a:ext cx="433360"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83" name="Oval 346"/>
            <p:cNvSpPr>
              <a:spLocks noChangeArrowheads="1"/>
            </p:cNvSpPr>
            <p:nvPr/>
          </p:nvSpPr>
          <p:spPr bwMode="auto">
            <a:xfrm>
              <a:off x="2085210" y="3412948"/>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5" name="Oval 355"/>
            <p:cNvSpPr>
              <a:spLocks noChangeArrowheads="1"/>
            </p:cNvSpPr>
            <p:nvPr/>
          </p:nvSpPr>
          <p:spPr bwMode="auto">
            <a:xfrm>
              <a:off x="2764687" y="3572423"/>
              <a:ext cx="93621" cy="77511"/>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9" name="Oval 356"/>
            <p:cNvSpPr>
              <a:spLocks noChangeArrowheads="1"/>
            </p:cNvSpPr>
            <p:nvPr/>
          </p:nvSpPr>
          <p:spPr bwMode="auto">
            <a:xfrm>
              <a:off x="2075559" y="3620533"/>
              <a:ext cx="385102"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0" name="Rectangle 347"/>
            <p:cNvSpPr>
              <a:spLocks noChangeArrowheads="1"/>
            </p:cNvSpPr>
            <p:nvPr/>
          </p:nvSpPr>
          <p:spPr bwMode="auto">
            <a:xfrm>
              <a:off x="2080878" y="3368536"/>
              <a:ext cx="42896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1</a:t>
              </a:r>
              <a:endParaRPr kumimoji="1" lang="en-US" altLang="zh-CN" sz="875" b="1" dirty="0">
                <a:latin typeface="微软雅黑" pitchFamily="34" charset="-122"/>
                <a:ea typeface="微软雅黑" pitchFamily="34" charset="-122"/>
              </a:endParaRPr>
            </a:p>
          </p:txBody>
        </p:sp>
        <p:sp>
          <p:nvSpPr>
            <p:cNvPr id="91" name="Rectangle 357"/>
            <p:cNvSpPr>
              <a:spLocks noChangeArrowheads="1"/>
            </p:cNvSpPr>
            <p:nvPr/>
          </p:nvSpPr>
          <p:spPr bwMode="auto">
            <a:xfrm>
              <a:off x="2055785" y="3576122"/>
              <a:ext cx="42896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2</a:t>
              </a:r>
              <a:endParaRPr kumimoji="1" lang="en-US" altLang="zh-CN" sz="875" b="1">
                <a:latin typeface="微软雅黑" pitchFamily="34" charset="-122"/>
                <a:ea typeface="微软雅黑" pitchFamily="34" charset="-122"/>
              </a:endParaRPr>
            </a:p>
          </p:txBody>
        </p:sp>
        <p:sp>
          <p:nvSpPr>
            <p:cNvPr id="93" name="Freeform 359"/>
            <p:cNvSpPr>
              <a:spLocks/>
            </p:cNvSpPr>
            <p:nvPr/>
          </p:nvSpPr>
          <p:spPr bwMode="auto">
            <a:xfrm flipH="1">
              <a:off x="6334841" y="3516295"/>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94" name="Freeform 360"/>
            <p:cNvSpPr>
              <a:spLocks/>
            </p:cNvSpPr>
            <p:nvPr/>
          </p:nvSpPr>
          <p:spPr bwMode="auto">
            <a:xfrm flipH="1">
              <a:off x="6334841" y="3621424"/>
              <a:ext cx="432395"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95" name="Oval 361"/>
            <p:cNvSpPr>
              <a:spLocks noChangeArrowheads="1"/>
            </p:cNvSpPr>
            <p:nvPr/>
          </p:nvSpPr>
          <p:spPr bwMode="auto">
            <a:xfrm flipH="1">
              <a:off x="6612809" y="3412948"/>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6" name="Oval 364"/>
            <p:cNvSpPr>
              <a:spLocks noChangeArrowheads="1"/>
            </p:cNvSpPr>
            <p:nvPr/>
          </p:nvSpPr>
          <p:spPr bwMode="auto">
            <a:xfrm flipH="1">
              <a:off x="6604122" y="3620533"/>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7" name="Oval 363"/>
            <p:cNvSpPr>
              <a:spLocks noChangeArrowheads="1"/>
            </p:cNvSpPr>
            <p:nvPr/>
          </p:nvSpPr>
          <p:spPr bwMode="auto">
            <a:xfrm flipH="1">
              <a:off x="6284652" y="3572423"/>
              <a:ext cx="92656" cy="77511"/>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9" name="Rectangle 362"/>
            <p:cNvSpPr>
              <a:spLocks noChangeArrowheads="1"/>
            </p:cNvSpPr>
            <p:nvPr/>
          </p:nvSpPr>
          <p:spPr bwMode="auto">
            <a:xfrm flipH="1">
              <a:off x="6588210" y="3368536"/>
              <a:ext cx="42896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3</a:t>
              </a:r>
              <a:endParaRPr kumimoji="1" lang="en-US" altLang="zh-CN" sz="875" b="1">
                <a:latin typeface="微软雅黑" pitchFamily="34" charset="-122"/>
                <a:ea typeface="微软雅黑" pitchFamily="34" charset="-122"/>
              </a:endParaRPr>
            </a:p>
          </p:txBody>
        </p:sp>
        <p:sp>
          <p:nvSpPr>
            <p:cNvPr id="100" name="Rectangle 365"/>
            <p:cNvSpPr>
              <a:spLocks noChangeArrowheads="1"/>
            </p:cNvSpPr>
            <p:nvPr/>
          </p:nvSpPr>
          <p:spPr bwMode="auto">
            <a:xfrm flipH="1">
              <a:off x="6588210" y="3576189"/>
              <a:ext cx="42896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4</a:t>
              </a:r>
              <a:endParaRPr kumimoji="1" lang="en-US" altLang="zh-CN" sz="875" b="1" dirty="0">
                <a:latin typeface="微软雅黑" pitchFamily="34" charset="-122"/>
                <a:ea typeface="微软雅黑" pitchFamily="34" charset="-122"/>
              </a:endParaRPr>
            </a:p>
          </p:txBody>
        </p:sp>
      </p:grpSp>
      <p:sp>
        <p:nvSpPr>
          <p:cNvPr id="9" name="Rectangle 314"/>
          <p:cNvSpPr>
            <a:spLocks noChangeArrowheads="1"/>
          </p:cNvSpPr>
          <p:nvPr/>
        </p:nvSpPr>
        <p:spPr bwMode="auto">
          <a:xfrm>
            <a:off x="1608986" y="1762817"/>
            <a:ext cx="734332" cy="1187156"/>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10" name="Rectangle 324"/>
          <p:cNvSpPr>
            <a:spLocks noChangeArrowheads="1"/>
          </p:cNvSpPr>
          <p:nvPr/>
        </p:nvSpPr>
        <p:spPr bwMode="auto">
          <a:xfrm>
            <a:off x="5281447" y="1762817"/>
            <a:ext cx="735940" cy="1187156"/>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13" name="Line 316"/>
          <p:cNvSpPr>
            <a:spLocks noChangeShapeType="1"/>
          </p:cNvSpPr>
          <p:nvPr/>
        </p:nvSpPr>
        <p:spPr bwMode="auto">
          <a:xfrm>
            <a:off x="1608986" y="2504510"/>
            <a:ext cx="7335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14" name="Line 317"/>
          <p:cNvSpPr>
            <a:spLocks noChangeShapeType="1"/>
          </p:cNvSpPr>
          <p:nvPr/>
        </p:nvSpPr>
        <p:spPr bwMode="auto">
          <a:xfrm>
            <a:off x="1608986" y="2728726"/>
            <a:ext cx="7335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1" name="Line 325"/>
          <p:cNvSpPr>
            <a:spLocks noChangeShapeType="1"/>
          </p:cNvSpPr>
          <p:nvPr/>
        </p:nvSpPr>
        <p:spPr bwMode="auto">
          <a:xfrm>
            <a:off x="5281447" y="2504510"/>
            <a:ext cx="735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2" name="Line 326"/>
          <p:cNvSpPr>
            <a:spLocks noChangeShapeType="1"/>
          </p:cNvSpPr>
          <p:nvPr/>
        </p:nvSpPr>
        <p:spPr bwMode="auto">
          <a:xfrm>
            <a:off x="5281447" y="2728726"/>
            <a:ext cx="735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6" name="Freeform 572"/>
          <p:cNvSpPr>
            <a:spLocks/>
          </p:cNvSpPr>
          <p:nvPr/>
        </p:nvSpPr>
        <p:spPr bwMode="auto">
          <a:xfrm>
            <a:off x="1927548" y="2949974"/>
            <a:ext cx="1197764" cy="120893"/>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sp>
        <p:nvSpPr>
          <p:cNvPr id="87" name="Freeform 572"/>
          <p:cNvSpPr>
            <a:spLocks/>
          </p:cNvSpPr>
          <p:nvPr/>
        </p:nvSpPr>
        <p:spPr bwMode="auto">
          <a:xfrm>
            <a:off x="4503425" y="2949974"/>
            <a:ext cx="1197764" cy="120893"/>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sp>
        <p:nvSpPr>
          <p:cNvPr id="50" name="Rectangle 339"/>
          <p:cNvSpPr>
            <a:spLocks noChangeArrowheads="1"/>
          </p:cNvSpPr>
          <p:nvPr/>
        </p:nvSpPr>
        <p:spPr bwMode="auto">
          <a:xfrm>
            <a:off x="2425513" y="1693770"/>
            <a:ext cx="60112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应用进程</a:t>
            </a:r>
          </a:p>
        </p:txBody>
      </p:sp>
      <p:sp>
        <p:nvSpPr>
          <p:cNvPr id="51" name="Freeform 340"/>
          <p:cNvSpPr>
            <a:spLocks/>
          </p:cNvSpPr>
          <p:nvPr/>
        </p:nvSpPr>
        <p:spPr bwMode="auto">
          <a:xfrm>
            <a:off x="5069915" y="1829636"/>
            <a:ext cx="272659" cy="75728"/>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52" name="Rectangle 341"/>
          <p:cNvSpPr>
            <a:spLocks noChangeArrowheads="1"/>
          </p:cNvSpPr>
          <p:nvPr/>
        </p:nvSpPr>
        <p:spPr bwMode="auto">
          <a:xfrm>
            <a:off x="4500431" y="1693770"/>
            <a:ext cx="60112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应用进程</a:t>
            </a:r>
          </a:p>
        </p:txBody>
      </p:sp>
      <p:sp>
        <p:nvSpPr>
          <p:cNvPr id="58" name="Rectangle 396"/>
          <p:cNvSpPr>
            <a:spLocks noChangeArrowheads="1"/>
          </p:cNvSpPr>
          <p:nvPr/>
        </p:nvSpPr>
        <p:spPr bwMode="auto">
          <a:xfrm>
            <a:off x="2409483" y="1873217"/>
            <a:ext cx="37670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端口</a:t>
            </a:r>
          </a:p>
        </p:txBody>
      </p:sp>
      <p:sp>
        <p:nvSpPr>
          <p:cNvPr id="59" name="Rectangle 397"/>
          <p:cNvSpPr>
            <a:spLocks noChangeArrowheads="1"/>
          </p:cNvSpPr>
          <p:nvPr/>
        </p:nvSpPr>
        <p:spPr bwMode="auto">
          <a:xfrm>
            <a:off x="4808537" y="1866757"/>
            <a:ext cx="37670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a:solidFill>
                  <a:srgbClr val="0033CC"/>
                </a:solidFill>
                <a:latin typeface="微软雅黑" pitchFamily="34" charset="-122"/>
                <a:ea typeface="微软雅黑" pitchFamily="34" charset="-122"/>
              </a:rPr>
              <a:t>端口</a:t>
            </a:r>
          </a:p>
        </p:txBody>
      </p:sp>
      <p:sp>
        <p:nvSpPr>
          <p:cNvPr id="103" name="Rectangle 313"/>
          <p:cNvSpPr>
            <a:spLocks noChangeArrowheads="1"/>
          </p:cNvSpPr>
          <p:nvPr/>
        </p:nvSpPr>
        <p:spPr bwMode="auto">
          <a:xfrm>
            <a:off x="1617835" y="2281780"/>
            <a:ext cx="4401966" cy="219761"/>
          </a:xfrm>
          <a:prstGeom prst="rect">
            <a:avLst/>
          </a:prstGeom>
          <a:solidFill>
            <a:schemeClr val="bg1">
              <a:alpha val="85000"/>
            </a:schemeClr>
          </a:solidFill>
          <a:ln>
            <a:noFill/>
          </a:ln>
          <a:effectLst/>
        </p:spPr>
        <p:txBody>
          <a:bodyPr wrap="none" anchor="ctr"/>
          <a:lstStyle/>
          <a:p>
            <a:pPr algn="ctr"/>
            <a:endParaRPr lang="zh-CN" altLang="en-US" sz="875" b="1">
              <a:latin typeface="微软雅黑" pitchFamily="34" charset="-122"/>
              <a:ea typeface="微软雅黑" pitchFamily="34" charset="-122"/>
            </a:endParaRPr>
          </a:p>
        </p:txBody>
      </p:sp>
      <p:sp>
        <p:nvSpPr>
          <p:cNvPr id="16" name="Rectangle 319"/>
          <p:cNvSpPr>
            <a:spLocks noChangeArrowheads="1"/>
          </p:cNvSpPr>
          <p:nvPr/>
        </p:nvSpPr>
        <p:spPr bwMode="auto">
          <a:xfrm>
            <a:off x="1569729" y="1850229"/>
            <a:ext cx="221216" cy="109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5</a:t>
            </a:r>
          </a:p>
          <a:p>
            <a:pPr algn="ctr" defTabSz="634975" eaLnBrk="0" hangingPunct="0">
              <a:lnSpc>
                <a:spcPct val="155000"/>
              </a:lnSpc>
            </a:pPr>
            <a:r>
              <a:rPr kumimoji="1" lang="en-US" altLang="zh-CN" sz="875" b="1" dirty="0">
                <a:latin typeface="微软雅黑" pitchFamily="34" charset="-122"/>
                <a:ea typeface="微软雅黑" pitchFamily="34" charset="-122"/>
              </a:rPr>
              <a:t>4</a:t>
            </a:r>
          </a:p>
          <a:p>
            <a:pPr algn="ctr" defTabSz="634975" eaLnBrk="0" hangingPunct="0">
              <a:lnSpc>
                <a:spcPct val="155000"/>
              </a:lnSpc>
            </a:pPr>
            <a:r>
              <a:rPr kumimoji="1" lang="en-US" altLang="zh-CN" sz="875" b="1" dirty="0">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1</a:t>
            </a:r>
          </a:p>
        </p:txBody>
      </p:sp>
      <p:sp>
        <p:nvSpPr>
          <p:cNvPr id="76" name="Rectangle 400"/>
          <p:cNvSpPr>
            <a:spLocks noChangeArrowheads="1"/>
          </p:cNvSpPr>
          <p:nvPr/>
        </p:nvSpPr>
        <p:spPr bwMode="auto">
          <a:xfrm>
            <a:off x="5839790" y="1842805"/>
            <a:ext cx="221216" cy="109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5</a:t>
            </a:r>
          </a:p>
          <a:p>
            <a:pPr algn="ctr" defTabSz="634975" eaLnBrk="0" hangingPunct="0">
              <a:lnSpc>
                <a:spcPct val="155000"/>
              </a:lnSpc>
            </a:pPr>
            <a:r>
              <a:rPr kumimoji="1" lang="en-US" altLang="zh-CN" sz="875" b="1" dirty="0">
                <a:latin typeface="微软雅黑" pitchFamily="34" charset="-122"/>
                <a:ea typeface="微软雅黑" pitchFamily="34" charset="-122"/>
              </a:rPr>
              <a:t>4</a:t>
            </a:r>
          </a:p>
          <a:p>
            <a:pPr algn="ctr" defTabSz="634975" eaLnBrk="0" hangingPunct="0">
              <a:lnSpc>
                <a:spcPct val="155000"/>
              </a:lnSpc>
            </a:pPr>
            <a:r>
              <a:rPr kumimoji="1" lang="en-US" altLang="zh-CN" sz="875" b="1" dirty="0">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1</a:t>
            </a:r>
          </a:p>
        </p:txBody>
      </p:sp>
      <p:sp>
        <p:nvSpPr>
          <p:cNvPr id="7" name="Rectangle 6"/>
          <p:cNvSpPr>
            <a:spLocks noChangeArrowheads="1"/>
          </p:cNvSpPr>
          <p:nvPr/>
        </p:nvSpPr>
        <p:spPr bwMode="auto">
          <a:xfrm>
            <a:off x="3070865" y="1256741"/>
            <a:ext cx="146386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ea typeface="微软雅黑" pitchFamily="34" charset="-122"/>
              </a:rPr>
              <a:t>运输层的作用</a:t>
            </a:r>
          </a:p>
        </p:txBody>
      </p:sp>
      <p:sp>
        <p:nvSpPr>
          <p:cNvPr id="92" name="Rectangle 332"/>
          <p:cNvSpPr>
            <a:spLocks noChangeArrowheads="1"/>
          </p:cNvSpPr>
          <p:nvPr/>
        </p:nvSpPr>
        <p:spPr bwMode="auto">
          <a:xfrm>
            <a:off x="2783272" y="1932780"/>
            <a:ext cx="2071892" cy="2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917" b="1" dirty="0">
                <a:solidFill>
                  <a:srgbClr val="CC00CC"/>
                </a:solidFill>
                <a:latin typeface="微软雅黑" pitchFamily="34" charset="-122"/>
                <a:ea typeface="微软雅黑" pitchFamily="34" charset="-122"/>
              </a:rPr>
              <a:t>运输层提供应用进程</a:t>
            </a:r>
            <a:r>
              <a:rPr kumimoji="1" lang="zh-CN" altLang="zh-CN" sz="917" b="1" dirty="0">
                <a:solidFill>
                  <a:srgbClr val="CC00CC"/>
                </a:solidFill>
                <a:latin typeface="微软雅黑" pitchFamily="34" charset="-122"/>
                <a:ea typeface="微软雅黑" pitchFamily="34" charset="-122"/>
              </a:rPr>
              <a:t>间的逻辑</a:t>
            </a:r>
            <a:r>
              <a:rPr kumimoji="1" lang="zh-CN" altLang="en-US" sz="917" b="1" dirty="0">
                <a:solidFill>
                  <a:srgbClr val="CC00CC"/>
                </a:solidFill>
                <a:latin typeface="微软雅黑" pitchFamily="34" charset="-122"/>
                <a:ea typeface="微软雅黑" pitchFamily="34" charset="-122"/>
              </a:rPr>
              <a:t>通信</a:t>
            </a:r>
          </a:p>
        </p:txBody>
      </p:sp>
      <p:sp>
        <p:nvSpPr>
          <p:cNvPr id="101" name="AutoShape 342"/>
          <p:cNvSpPr>
            <a:spLocks noChangeArrowheads="1"/>
          </p:cNvSpPr>
          <p:nvPr/>
        </p:nvSpPr>
        <p:spPr bwMode="auto">
          <a:xfrm>
            <a:off x="2332862" y="2096115"/>
            <a:ext cx="2946173" cy="172245"/>
          </a:xfrm>
          <a:prstGeom prst="leftRightArrow">
            <a:avLst>
              <a:gd name="adj1" fmla="val 59167"/>
              <a:gd name="adj2" fmla="val 215634"/>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17" b="1">
              <a:solidFill>
                <a:srgbClr val="CC00CC"/>
              </a:solidFill>
              <a:latin typeface="微软雅黑" pitchFamily="34" charset="-122"/>
              <a:ea typeface="微软雅黑" pitchFamily="34" charset="-122"/>
            </a:endParaRPr>
          </a:p>
        </p:txBody>
      </p:sp>
      <p:grpSp>
        <p:nvGrpSpPr>
          <p:cNvPr id="2" name="组合 1"/>
          <p:cNvGrpSpPr/>
          <p:nvPr/>
        </p:nvGrpSpPr>
        <p:grpSpPr>
          <a:xfrm>
            <a:off x="2798363" y="2286235"/>
            <a:ext cx="723262" cy="678189"/>
            <a:chOff x="3358036" y="1886232"/>
            <a:chExt cx="867914" cy="813827"/>
          </a:xfrm>
        </p:grpSpPr>
        <p:grpSp>
          <p:nvGrpSpPr>
            <p:cNvPr id="17" name="Group 320"/>
            <p:cNvGrpSpPr>
              <a:grpSpLocks/>
            </p:cNvGrpSpPr>
            <p:nvPr/>
          </p:nvGrpSpPr>
          <p:grpSpPr bwMode="auto">
            <a:xfrm>
              <a:off x="3580254" y="1886232"/>
              <a:ext cx="645696" cy="796486"/>
              <a:chOff x="2017" y="1543"/>
              <a:chExt cx="619" cy="922"/>
            </a:xfrm>
          </p:grpSpPr>
          <p:sp>
            <p:nvSpPr>
              <p:cNvPr id="18" name="Rectangle 321"/>
              <p:cNvSpPr>
                <a:spLocks noChangeArrowheads="1"/>
              </p:cNvSpPr>
              <p:nvPr/>
            </p:nvSpPr>
            <p:spPr bwMode="auto">
              <a:xfrm>
                <a:off x="2017"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19"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0"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grpSp>
        <p:sp>
          <p:nvSpPr>
            <p:cNvPr id="45" name="Line 349"/>
            <p:cNvSpPr>
              <a:spLocks noChangeShapeType="1"/>
            </p:cNvSpPr>
            <p:nvPr/>
          </p:nvSpPr>
          <p:spPr bwMode="auto">
            <a:xfrm rot="5400000">
              <a:off x="3631333" y="2414548"/>
              <a:ext cx="53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5" name="Rectangle 319"/>
            <p:cNvSpPr>
              <a:spLocks noChangeArrowheads="1"/>
            </p:cNvSpPr>
            <p:nvPr/>
          </p:nvSpPr>
          <p:spPr bwMode="auto">
            <a:xfrm>
              <a:off x="3358036" y="1889477"/>
              <a:ext cx="265459" cy="810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1</a:t>
              </a:r>
            </a:p>
          </p:txBody>
        </p:sp>
      </p:grpSp>
      <p:grpSp>
        <p:nvGrpSpPr>
          <p:cNvPr id="4" name="组合 3"/>
          <p:cNvGrpSpPr/>
          <p:nvPr/>
        </p:nvGrpSpPr>
        <p:grpSpPr>
          <a:xfrm>
            <a:off x="4095096" y="2286235"/>
            <a:ext cx="733663" cy="678189"/>
            <a:chOff x="4914115" y="1886232"/>
            <a:chExt cx="880395" cy="813827"/>
          </a:xfrm>
        </p:grpSpPr>
        <p:grpSp>
          <p:nvGrpSpPr>
            <p:cNvPr id="24" name="Group 328"/>
            <p:cNvGrpSpPr>
              <a:grpSpLocks/>
            </p:cNvGrpSpPr>
            <p:nvPr/>
          </p:nvGrpSpPr>
          <p:grpSpPr bwMode="auto">
            <a:xfrm>
              <a:off x="4914115" y="1886232"/>
              <a:ext cx="645696" cy="796486"/>
              <a:chOff x="3295" y="1543"/>
              <a:chExt cx="619" cy="922"/>
            </a:xfrm>
          </p:grpSpPr>
          <p:sp>
            <p:nvSpPr>
              <p:cNvPr id="25" name="Rectangle 329"/>
              <p:cNvSpPr>
                <a:spLocks noChangeArrowheads="1"/>
              </p:cNvSpPr>
              <p:nvPr/>
            </p:nvSpPr>
            <p:spPr bwMode="auto">
              <a:xfrm>
                <a:off x="3295"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2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grpSp>
        <p:sp>
          <p:nvSpPr>
            <p:cNvPr id="46" name="Line 350"/>
            <p:cNvSpPr>
              <a:spLocks noChangeShapeType="1"/>
            </p:cNvSpPr>
            <p:nvPr/>
          </p:nvSpPr>
          <p:spPr bwMode="auto">
            <a:xfrm rot="5400000">
              <a:off x="4963041" y="2413212"/>
              <a:ext cx="5372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2" name="Rectangle 319"/>
            <p:cNvSpPr>
              <a:spLocks noChangeArrowheads="1"/>
            </p:cNvSpPr>
            <p:nvPr/>
          </p:nvSpPr>
          <p:spPr bwMode="auto">
            <a:xfrm>
              <a:off x="5529051" y="1889477"/>
              <a:ext cx="265459" cy="810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1</a:t>
              </a:r>
            </a:p>
          </p:txBody>
        </p:sp>
      </p:grpSp>
      <p:sp>
        <p:nvSpPr>
          <p:cNvPr id="88" name="Freeform 572"/>
          <p:cNvSpPr>
            <a:spLocks/>
          </p:cNvSpPr>
          <p:nvPr/>
        </p:nvSpPr>
        <p:spPr bwMode="auto">
          <a:xfrm>
            <a:off x="3376688" y="2949974"/>
            <a:ext cx="880003" cy="120893"/>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sp>
        <p:nvSpPr>
          <p:cNvPr id="104" name="Rectangle 366"/>
          <p:cNvSpPr>
            <a:spLocks noChangeArrowheads="1"/>
          </p:cNvSpPr>
          <p:nvPr/>
        </p:nvSpPr>
        <p:spPr bwMode="auto">
          <a:xfrm>
            <a:off x="3582743" y="2301825"/>
            <a:ext cx="488917"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latin typeface="微软雅黑" pitchFamily="34" charset="-122"/>
                <a:ea typeface="微软雅黑" pitchFamily="34" charset="-122"/>
              </a:rPr>
              <a:t>网络层</a:t>
            </a:r>
          </a:p>
        </p:txBody>
      </p:sp>
      <p:sp>
        <p:nvSpPr>
          <p:cNvPr id="102" name="Freeform 338"/>
          <p:cNvSpPr>
            <a:spLocks/>
          </p:cNvSpPr>
          <p:nvPr/>
        </p:nvSpPr>
        <p:spPr bwMode="auto">
          <a:xfrm>
            <a:off x="1950699" y="2315931"/>
            <a:ext cx="3715089" cy="709271"/>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57150" cap="flat" cmpd="sng">
            <a:solidFill>
              <a:srgbClr val="CC00CC"/>
            </a:solidFill>
            <a:prstDash val="sysDash"/>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15" name="Rectangle 318"/>
          <p:cNvSpPr>
            <a:spLocks noChangeArrowheads="1"/>
          </p:cNvSpPr>
          <p:nvPr/>
        </p:nvSpPr>
        <p:spPr bwMode="auto">
          <a:xfrm>
            <a:off x="1612204" y="2072413"/>
            <a:ext cx="729506" cy="209367"/>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3" name="Rectangle 327"/>
          <p:cNvSpPr>
            <a:spLocks noChangeArrowheads="1"/>
          </p:cNvSpPr>
          <p:nvPr/>
        </p:nvSpPr>
        <p:spPr bwMode="auto">
          <a:xfrm>
            <a:off x="5283860" y="2072413"/>
            <a:ext cx="733527" cy="209367"/>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55" name="Freeform 370"/>
          <p:cNvSpPr>
            <a:spLocks/>
          </p:cNvSpPr>
          <p:nvPr/>
        </p:nvSpPr>
        <p:spPr bwMode="auto">
          <a:xfrm>
            <a:off x="2300689" y="1836319"/>
            <a:ext cx="165687" cy="60138"/>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56" name="Oval 384"/>
          <p:cNvSpPr>
            <a:spLocks noChangeArrowheads="1"/>
          </p:cNvSpPr>
          <p:nvPr/>
        </p:nvSpPr>
        <p:spPr bwMode="auto">
          <a:xfrm>
            <a:off x="1647594" y="1773954"/>
            <a:ext cx="320918" cy="16556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1" name="Line 399"/>
          <p:cNvSpPr>
            <a:spLocks noChangeShapeType="1"/>
          </p:cNvSpPr>
          <p:nvPr/>
        </p:nvSpPr>
        <p:spPr bwMode="auto">
          <a:xfrm flipH="1">
            <a:off x="2179239" y="1987033"/>
            <a:ext cx="275877" cy="57168"/>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63" name="Rectangle 411"/>
          <p:cNvSpPr>
            <a:spLocks noChangeArrowheads="1"/>
          </p:cNvSpPr>
          <p:nvPr/>
        </p:nvSpPr>
        <p:spPr bwMode="auto">
          <a:xfrm>
            <a:off x="1776282" y="2015987"/>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4" name="Rectangle 412"/>
          <p:cNvSpPr>
            <a:spLocks noChangeArrowheads="1"/>
          </p:cNvSpPr>
          <p:nvPr/>
        </p:nvSpPr>
        <p:spPr bwMode="auto">
          <a:xfrm>
            <a:off x="2072266" y="2015987"/>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8" name="Rectangle 385"/>
          <p:cNvSpPr>
            <a:spLocks noChangeArrowheads="1"/>
          </p:cNvSpPr>
          <p:nvPr/>
        </p:nvSpPr>
        <p:spPr bwMode="auto">
          <a:xfrm>
            <a:off x="1645592" y="1742140"/>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1</a:t>
            </a:r>
            <a:endParaRPr kumimoji="1" lang="en-US" altLang="zh-CN" sz="875" b="1">
              <a:latin typeface="微软雅黑" pitchFamily="34" charset="-122"/>
              <a:ea typeface="微软雅黑" pitchFamily="34" charset="-122"/>
            </a:endParaRPr>
          </a:p>
        </p:txBody>
      </p:sp>
      <p:sp>
        <p:nvSpPr>
          <p:cNvPr id="74" name="Freeform 386"/>
          <p:cNvSpPr>
            <a:spLocks/>
          </p:cNvSpPr>
          <p:nvPr/>
        </p:nvSpPr>
        <p:spPr bwMode="auto">
          <a:xfrm>
            <a:off x="1996662" y="1972183"/>
            <a:ext cx="137537" cy="294005"/>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7" name="Freeform 383"/>
          <p:cNvSpPr>
            <a:spLocks/>
          </p:cNvSpPr>
          <p:nvPr/>
        </p:nvSpPr>
        <p:spPr bwMode="auto">
          <a:xfrm>
            <a:off x="1822128" y="1931350"/>
            <a:ext cx="129493" cy="354142"/>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53" name="Oval 348"/>
          <p:cNvSpPr>
            <a:spLocks noChangeArrowheads="1"/>
          </p:cNvSpPr>
          <p:nvPr/>
        </p:nvSpPr>
        <p:spPr bwMode="auto">
          <a:xfrm>
            <a:off x="5635342" y="1775439"/>
            <a:ext cx="320113" cy="166306"/>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0" name="Line 398"/>
          <p:cNvSpPr>
            <a:spLocks noChangeShapeType="1"/>
          </p:cNvSpPr>
          <p:nvPr/>
        </p:nvSpPr>
        <p:spPr bwMode="auto">
          <a:xfrm>
            <a:off x="5132650" y="1980351"/>
            <a:ext cx="292768" cy="63849"/>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65" name="Rectangle 413"/>
          <p:cNvSpPr>
            <a:spLocks noChangeArrowheads="1"/>
          </p:cNvSpPr>
          <p:nvPr/>
        </p:nvSpPr>
        <p:spPr bwMode="auto">
          <a:xfrm>
            <a:off x="5411745" y="2021927"/>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6" name="Rectangle 414"/>
          <p:cNvSpPr>
            <a:spLocks noChangeArrowheads="1"/>
          </p:cNvSpPr>
          <p:nvPr/>
        </p:nvSpPr>
        <p:spPr bwMode="auto">
          <a:xfrm>
            <a:off x="5784942" y="2021927"/>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0" name="Rectangle 392"/>
          <p:cNvSpPr>
            <a:spLocks noChangeArrowheads="1"/>
          </p:cNvSpPr>
          <p:nvPr/>
        </p:nvSpPr>
        <p:spPr bwMode="auto">
          <a:xfrm>
            <a:off x="5630124" y="1745797"/>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4</a:t>
            </a:r>
            <a:endParaRPr kumimoji="1" lang="en-US" altLang="zh-CN" sz="875" b="1">
              <a:latin typeface="微软雅黑" pitchFamily="34" charset="-122"/>
              <a:ea typeface="微软雅黑" pitchFamily="34" charset="-122"/>
            </a:endParaRPr>
          </a:p>
        </p:txBody>
      </p:sp>
      <p:sp>
        <p:nvSpPr>
          <p:cNvPr id="72" name="Freeform 390"/>
          <p:cNvSpPr>
            <a:spLocks/>
          </p:cNvSpPr>
          <p:nvPr/>
        </p:nvSpPr>
        <p:spPr bwMode="auto">
          <a:xfrm>
            <a:off x="5468046" y="1942487"/>
            <a:ext cx="168100" cy="325188"/>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3" name="Freeform 391"/>
          <p:cNvSpPr>
            <a:spLocks/>
          </p:cNvSpPr>
          <p:nvPr/>
        </p:nvSpPr>
        <p:spPr bwMode="auto">
          <a:xfrm>
            <a:off x="5696469" y="1943972"/>
            <a:ext cx="147993" cy="322218"/>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57" name="Oval 387"/>
          <p:cNvSpPr>
            <a:spLocks noChangeArrowheads="1"/>
          </p:cNvSpPr>
          <p:nvPr/>
        </p:nvSpPr>
        <p:spPr bwMode="auto">
          <a:xfrm>
            <a:off x="1993444" y="1799883"/>
            <a:ext cx="320918" cy="175958"/>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9" name="Rectangle 388"/>
          <p:cNvSpPr>
            <a:spLocks noChangeArrowheads="1"/>
          </p:cNvSpPr>
          <p:nvPr/>
        </p:nvSpPr>
        <p:spPr bwMode="auto">
          <a:xfrm>
            <a:off x="1982597" y="1783717"/>
            <a:ext cx="357471" cy="20946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2</a:t>
            </a:r>
            <a:endParaRPr kumimoji="1" lang="en-US" altLang="zh-CN" sz="875" b="1" dirty="0">
              <a:latin typeface="微软雅黑" pitchFamily="34" charset="-122"/>
              <a:ea typeface="微软雅黑" pitchFamily="34" charset="-122"/>
            </a:endParaRPr>
          </a:p>
        </p:txBody>
      </p:sp>
      <p:sp>
        <p:nvSpPr>
          <p:cNvPr id="67" name="Oval 394"/>
          <p:cNvSpPr>
            <a:spLocks noChangeArrowheads="1"/>
          </p:cNvSpPr>
          <p:nvPr/>
        </p:nvSpPr>
        <p:spPr bwMode="auto">
          <a:xfrm>
            <a:off x="5318444" y="1820615"/>
            <a:ext cx="319310" cy="164821"/>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1" name="Rectangle 395"/>
          <p:cNvSpPr>
            <a:spLocks noChangeArrowheads="1"/>
          </p:cNvSpPr>
          <p:nvPr/>
        </p:nvSpPr>
        <p:spPr bwMode="auto">
          <a:xfrm>
            <a:off x="5305185" y="1791716"/>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3</a:t>
            </a:r>
            <a:endParaRPr kumimoji="1" lang="en-US" altLang="zh-CN" sz="875" b="1" dirty="0">
              <a:latin typeface="微软雅黑" pitchFamily="34" charset="-122"/>
              <a:ea typeface="微软雅黑" pitchFamily="34" charset="-122"/>
            </a:endParaRPr>
          </a:p>
        </p:txBody>
      </p:sp>
      <p:sp>
        <p:nvSpPr>
          <p:cNvPr id="78" name="Oval 389"/>
          <p:cNvSpPr>
            <a:spLocks noChangeArrowheads="1"/>
          </p:cNvSpPr>
          <p:nvPr/>
        </p:nvSpPr>
        <p:spPr bwMode="auto">
          <a:xfrm>
            <a:off x="1917839" y="2252083"/>
            <a:ext cx="78018" cy="6384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9" name="Oval 393"/>
          <p:cNvSpPr>
            <a:spLocks noChangeArrowheads="1"/>
          </p:cNvSpPr>
          <p:nvPr/>
        </p:nvSpPr>
        <p:spPr bwMode="auto">
          <a:xfrm>
            <a:off x="5631321" y="2252083"/>
            <a:ext cx="76409" cy="6384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Tree>
    <p:extLst>
      <p:ext uri="{BB962C8B-B14F-4D97-AF65-F5344CB8AC3E}">
        <p14:creationId xmlns:p14="http://schemas.microsoft.com/office/powerpoint/2010/main" val="18441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5000" fill="hold" grpId="0" nodeType="afterEffect">
                                  <p:stCondLst>
                                    <p:cond delay="0"/>
                                  </p:stCondLst>
                                  <p:childTnLst>
                                    <p:anim calcmode="discrete" valueType="str">
                                      <p:cBhvr>
                                        <p:cTn id="6" dur="10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3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54288" y="1221908"/>
            <a:ext cx="6711425"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8" name="圆角矩形 7"/>
          <p:cNvSpPr/>
          <p:nvPr/>
        </p:nvSpPr>
        <p:spPr>
          <a:xfrm>
            <a:off x="447083" y="1572379"/>
            <a:ext cx="6711425" cy="279749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98" name="矩形 97"/>
          <p:cNvSpPr/>
          <p:nvPr/>
        </p:nvSpPr>
        <p:spPr>
          <a:xfrm>
            <a:off x="1925885" y="4127053"/>
            <a:ext cx="3847851" cy="271934"/>
          </a:xfrm>
          <a:prstGeom prst="rect">
            <a:avLst/>
          </a:prstGeom>
        </p:spPr>
        <p:txBody>
          <a:bodyPr wrap="square">
            <a:spAutoFit/>
          </a:bodyPr>
          <a:lstStyle/>
          <a:p>
            <a:pPr algn="ctr"/>
            <a:r>
              <a:rPr lang="zh-CN" altLang="en-US" sz="1167" b="1" dirty="0">
                <a:latin typeface="微软雅黑" pitchFamily="34" charset="-122"/>
                <a:ea typeface="微软雅黑" pitchFamily="34" charset="-122"/>
              </a:rPr>
              <a:t>网络层和运输层的作用不同</a:t>
            </a:r>
          </a:p>
        </p:txBody>
      </p:sp>
      <p:grpSp>
        <p:nvGrpSpPr>
          <p:cNvPr id="11" name="组合 10"/>
          <p:cNvGrpSpPr/>
          <p:nvPr/>
        </p:nvGrpSpPr>
        <p:grpSpPr>
          <a:xfrm>
            <a:off x="1608986" y="3128651"/>
            <a:ext cx="4403575" cy="613324"/>
            <a:chOff x="1930783" y="3134147"/>
            <a:chExt cx="5284290" cy="735989"/>
          </a:xfrm>
        </p:grpSpPr>
        <p:sp>
          <p:nvSpPr>
            <p:cNvPr id="12" name="Line 315"/>
            <p:cNvSpPr>
              <a:spLocks noChangeShapeType="1"/>
            </p:cNvSpPr>
            <p:nvPr/>
          </p:nvSpPr>
          <p:spPr bwMode="auto">
            <a:xfrm>
              <a:off x="2806190" y="3624806"/>
              <a:ext cx="351996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9" name="Rectangle 333"/>
            <p:cNvSpPr>
              <a:spLocks noChangeArrowheads="1"/>
            </p:cNvSpPr>
            <p:nvPr/>
          </p:nvSpPr>
          <p:spPr bwMode="auto">
            <a:xfrm>
              <a:off x="1930783" y="3373001"/>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32" name="Rectangle 336"/>
            <p:cNvSpPr>
              <a:spLocks noChangeArrowheads="1"/>
            </p:cNvSpPr>
            <p:nvPr/>
          </p:nvSpPr>
          <p:spPr bwMode="auto">
            <a:xfrm>
              <a:off x="2099748" y="3134147"/>
              <a:ext cx="59439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主机 </a:t>
              </a:r>
              <a:r>
                <a:rPr kumimoji="1" lang="en-US" altLang="zh-CN" sz="875" b="1" dirty="0">
                  <a:solidFill>
                    <a:srgbClr val="0033CC"/>
                  </a:solidFill>
                  <a:latin typeface="微软雅黑" pitchFamily="34" charset="-122"/>
                  <a:ea typeface="微软雅黑" pitchFamily="34" charset="-122"/>
                </a:rPr>
                <a:t>A</a:t>
              </a:r>
            </a:p>
          </p:txBody>
        </p:sp>
        <p:sp>
          <p:nvSpPr>
            <p:cNvPr id="33" name="Rectangle 337"/>
            <p:cNvSpPr>
              <a:spLocks noChangeArrowheads="1"/>
            </p:cNvSpPr>
            <p:nvPr/>
          </p:nvSpPr>
          <p:spPr bwMode="auto">
            <a:xfrm>
              <a:off x="6503804" y="3134147"/>
              <a:ext cx="584778"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主机 </a:t>
              </a:r>
              <a:r>
                <a:rPr kumimoji="1" lang="en-US" altLang="zh-CN" sz="875" b="1" dirty="0">
                  <a:solidFill>
                    <a:srgbClr val="0033CC"/>
                  </a:solidFill>
                  <a:latin typeface="微软雅黑" pitchFamily="34" charset="-122"/>
                  <a:ea typeface="微软雅黑" pitchFamily="34" charset="-122"/>
                </a:rPr>
                <a:t>B</a:t>
              </a:r>
            </a:p>
          </p:txBody>
        </p:sp>
        <p:sp>
          <p:nvSpPr>
            <p:cNvPr id="39" name="Rectangle 343"/>
            <p:cNvSpPr>
              <a:spLocks noChangeArrowheads="1"/>
            </p:cNvSpPr>
            <p:nvPr/>
          </p:nvSpPr>
          <p:spPr bwMode="auto">
            <a:xfrm>
              <a:off x="3571389" y="3273228"/>
              <a:ext cx="709813"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路由器 </a:t>
              </a:r>
              <a:r>
                <a:rPr kumimoji="1" lang="en-US" altLang="zh-CN" sz="875" b="1" dirty="0">
                  <a:solidFill>
                    <a:srgbClr val="0033CC"/>
                  </a:solidFill>
                  <a:latin typeface="微软雅黑" pitchFamily="34" charset="-122"/>
                  <a:ea typeface="微软雅黑" pitchFamily="34" charset="-122"/>
                </a:rPr>
                <a:t>1</a:t>
              </a:r>
            </a:p>
          </p:txBody>
        </p:sp>
        <p:pic>
          <p:nvPicPr>
            <p:cNvPr id="40" name="Picture 3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0363" y="3508096"/>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1" name="Rectangle 345"/>
            <p:cNvSpPr>
              <a:spLocks noChangeArrowheads="1"/>
            </p:cNvSpPr>
            <p:nvPr/>
          </p:nvSpPr>
          <p:spPr bwMode="auto">
            <a:xfrm>
              <a:off x="4912971" y="3273228"/>
              <a:ext cx="709813"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路由器 </a:t>
              </a:r>
              <a:r>
                <a:rPr kumimoji="1" lang="en-US" altLang="zh-CN" sz="875" b="1" dirty="0">
                  <a:solidFill>
                    <a:srgbClr val="0033CC"/>
                  </a:solidFill>
                  <a:latin typeface="微软雅黑" pitchFamily="34" charset="-122"/>
                  <a:ea typeface="微软雅黑" pitchFamily="34" charset="-122"/>
                </a:rPr>
                <a:t>2</a:t>
              </a:r>
            </a:p>
          </p:txBody>
        </p:sp>
        <p:pic>
          <p:nvPicPr>
            <p:cNvPr id="47" name="Picture 3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3164" y="3459095"/>
              <a:ext cx="550145"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0000" y="3459095"/>
              <a:ext cx="60130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le 358"/>
            <p:cNvSpPr>
              <a:spLocks noChangeArrowheads="1"/>
            </p:cNvSpPr>
            <p:nvPr/>
          </p:nvSpPr>
          <p:spPr bwMode="auto">
            <a:xfrm flipH="1">
              <a:off x="6334841" y="3361984"/>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pic>
          <p:nvPicPr>
            <p:cNvPr id="62" name="Picture 3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801" y="3459095"/>
              <a:ext cx="55111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40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7039" y="3508096"/>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7" name="Rectangle 352"/>
            <p:cNvSpPr>
              <a:spLocks noChangeArrowheads="1"/>
            </p:cNvSpPr>
            <p:nvPr/>
          </p:nvSpPr>
          <p:spPr bwMode="auto">
            <a:xfrm>
              <a:off x="5669955" y="3472728"/>
              <a:ext cx="527070"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LAN</a:t>
              </a:r>
              <a:r>
                <a:rPr kumimoji="1" lang="en-US" altLang="zh-CN" sz="875" b="1" baseline="-25000">
                  <a:latin typeface="微软雅黑" pitchFamily="34" charset="-122"/>
                  <a:ea typeface="微软雅黑" pitchFamily="34" charset="-122"/>
                </a:rPr>
                <a:t>2</a:t>
              </a:r>
              <a:endParaRPr kumimoji="1" lang="en-US" altLang="zh-CN" sz="875" b="1">
                <a:latin typeface="微软雅黑" pitchFamily="34" charset="-122"/>
                <a:ea typeface="微软雅黑" pitchFamily="34" charset="-122"/>
              </a:endParaRPr>
            </a:p>
          </p:txBody>
        </p:sp>
        <p:sp>
          <p:nvSpPr>
            <p:cNvPr id="108" name="Rectangle 354"/>
            <p:cNvSpPr>
              <a:spLocks noChangeArrowheads="1"/>
            </p:cNvSpPr>
            <p:nvPr/>
          </p:nvSpPr>
          <p:spPr bwMode="auto">
            <a:xfrm>
              <a:off x="4316244" y="3478963"/>
              <a:ext cx="542459"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WAN</a:t>
              </a:r>
            </a:p>
          </p:txBody>
        </p:sp>
        <p:sp>
          <p:nvSpPr>
            <p:cNvPr id="109" name="Rectangle 368"/>
            <p:cNvSpPr>
              <a:spLocks noChangeArrowheads="1"/>
            </p:cNvSpPr>
            <p:nvPr/>
          </p:nvSpPr>
          <p:spPr bwMode="auto">
            <a:xfrm>
              <a:off x="2978381" y="3471838"/>
              <a:ext cx="527070"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LAN</a:t>
              </a:r>
              <a:r>
                <a:rPr kumimoji="1" lang="en-US" altLang="zh-CN" sz="875" b="1" baseline="-25000" dirty="0">
                  <a:latin typeface="微软雅黑" pitchFamily="34" charset="-122"/>
                  <a:ea typeface="微软雅黑" pitchFamily="34" charset="-122"/>
                </a:rPr>
                <a:t>1</a:t>
              </a:r>
              <a:endParaRPr kumimoji="1" lang="en-US" altLang="zh-CN" sz="875" b="1" dirty="0">
                <a:latin typeface="微软雅黑" pitchFamily="34" charset="-122"/>
                <a:ea typeface="微软雅黑" pitchFamily="34" charset="-122"/>
              </a:endParaRPr>
            </a:p>
          </p:txBody>
        </p:sp>
        <p:sp>
          <p:nvSpPr>
            <p:cNvPr id="80" name="Freeform 334"/>
            <p:cNvSpPr>
              <a:spLocks/>
            </p:cNvSpPr>
            <p:nvPr/>
          </p:nvSpPr>
          <p:spPr bwMode="auto">
            <a:xfrm>
              <a:off x="2414332" y="3516295"/>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81" name="Freeform 335"/>
            <p:cNvSpPr>
              <a:spLocks/>
            </p:cNvSpPr>
            <p:nvPr/>
          </p:nvSpPr>
          <p:spPr bwMode="auto">
            <a:xfrm>
              <a:off x="2376690" y="3621424"/>
              <a:ext cx="433360"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83" name="Oval 346"/>
            <p:cNvSpPr>
              <a:spLocks noChangeArrowheads="1"/>
            </p:cNvSpPr>
            <p:nvPr/>
          </p:nvSpPr>
          <p:spPr bwMode="auto">
            <a:xfrm>
              <a:off x="2085210" y="3412948"/>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5" name="Oval 355"/>
            <p:cNvSpPr>
              <a:spLocks noChangeArrowheads="1"/>
            </p:cNvSpPr>
            <p:nvPr/>
          </p:nvSpPr>
          <p:spPr bwMode="auto">
            <a:xfrm>
              <a:off x="2764687" y="3572423"/>
              <a:ext cx="93621" cy="77511"/>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9" name="Oval 356"/>
            <p:cNvSpPr>
              <a:spLocks noChangeArrowheads="1"/>
            </p:cNvSpPr>
            <p:nvPr/>
          </p:nvSpPr>
          <p:spPr bwMode="auto">
            <a:xfrm>
              <a:off x="2075559" y="3620533"/>
              <a:ext cx="385102"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0" name="Rectangle 347"/>
            <p:cNvSpPr>
              <a:spLocks noChangeArrowheads="1"/>
            </p:cNvSpPr>
            <p:nvPr/>
          </p:nvSpPr>
          <p:spPr bwMode="auto">
            <a:xfrm>
              <a:off x="2080878" y="3368536"/>
              <a:ext cx="42896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1</a:t>
              </a:r>
              <a:endParaRPr kumimoji="1" lang="en-US" altLang="zh-CN" sz="875" b="1" dirty="0">
                <a:latin typeface="微软雅黑" pitchFamily="34" charset="-122"/>
                <a:ea typeface="微软雅黑" pitchFamily="34" charset="-122"/>
              </a:endParaRPr>
            </a:p>
          </p:txBody>
        </p:sp>
        <p:sp>
          <p:nvSpPr>
            <p:cNvPr id="91" name="Rectangle 357"/>
            <p:cNvSpPr>
              <a:spLocks noChangeArrowheads="1"/>
            </p:cNvSpPr>
            <p:nvPr/>
          </p:nvSpPr>
          <p:spPr bwMode="auto">
            <a:xfrm>
              <a:off x="2055785" y="3576122"/>
              <a:ext cx="42896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2</a:t>
              </a:r>
              <a:endParaRPr kumimoji="1" lang="en-US" altLang="zh-CN" sz="875" b="1">
                <a:latin typeface="微软雅黑" pitchFamily="34" charset="-122"/>
                <a:ea typeface="微软雅黑" pitchFamily="34" charset="-122"/>
              </a:endParaRPr>
            </a:p>
          </p:txBody>
        </p:sp>
        <p:sp>
          <p:nvSpPr>
            <p:cNvPr id="93" name="Freeform 359"/>
            <p:cNvSpPr>
              <a:spLocks/>
            </p:cNvSpPr>
            <p:nvPr/>
          </p:nvSpPr>
          <p:spPr bwMode="auto">
            <a:xfrm flipH="1">
              <a:off x="6334841" y="3516295"/>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94" name="Freeform 360"/>
            <p:cNvSpPr>
              <a:spLocks/>
            </p:cNvSpPr>
            <p:nvPr/>
          </p:nvSpPr>
          <p:spPr bwMode="auto">
            <a:xfrm flipH="1">
              <a:off x="6334841" y="3621424"/>
              <a:ext cx="432395"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95" name="Oval 361"/>
            <p:cNvSpPr>
              <a:spLocks noChangeArrowheads="1"/>
            </p:cNvSpPr>
            <p:nvPr/>
          </p:nvSpPr>
          <p:spPr bwMode="auto">
            <a:xfrm flipH="1">
              <a:off x="6612809" y="3412948"/>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6" name="Oval 364"/>
            <p:cNvSpPr>
              <a:spLocks noChangeArrowheads="1"/>
            </p:cNvSpPr>
            <p:nvPr/>
          </p:nvSpPr>
          <p:spPr bwMode="auto">
            <a:xfrm flipH="1">
              <a:off x="6604122" y="3620533"/>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7" name="Oval 363"/>
            <p:cNvSpPr>
              <a:spLocks noChangeArrowheads="1"/>
            </p:cNvSpPr>
            <p:nvPr/>
          </p:nvSpPr>
          <p:spPr bwMode="auto">
            <a:xfrm flipH="1">
              <a:off x="6284652" y="3572423"/>
              <a:ext cx="92656" cy="77511"/>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9" name="Rectangle 362"/>
            <p:cNvSpPr>
              <a:spLocks noChangeArrowheads="1"/>
            </p:cNvSpPr>
            <p:nvPr/>
          </p:nvSpPr>
          <p:spPr bwMode="auto">
            <a:xfrm flipH="1">
              <a:off x="6588210" y="3368536"/>
              <a:ext cx="42896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3</a:t>
              </a:r>
              <a:endParaRPr kumimoji="1" lang="en-US" altLang="zh-CN" sz="875" b="1">
                <a:latin typeface="微软雅黑" pitchFamily="34" charset="-122"/>
                <a:ea typeface="微软雅黑" pitchFamily="34" charset="-122"/>
              </a:endParaRPr>
            </a:p>
          </p:txBody>
        </p:sp>
        <p:sp>
          <p:nvSpPr>
            <p:cNvPr id="100" name="Rectangle 365"/>
            <p:cNvSpPr>
              <a:spLocks noChangeArrowheads="1"/>
            </p:cNvSpPr>
            <p:nvPr/>
          </p:nvSpPr>
          <p:spPr bwMode="auto">
            <a:xfrm flipH="1">
              <a:off x="6588210" y="3576189"/>
              <a:ext cx="42896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4</a:t>
              </a:r>
              <a:endParaRPr kumimoji="1" lang="en-US" altLang="zh-CN" sz="875" b="1" dirty="0">
                <a:latin typeface="微软雅黑" pitchFamily="34" charset="-122"/>
                <a:ea typeface="微软雅黑" pitchFamily="34" charset="-122"/>
              </a:endParaRPr>
            </a:p>
          </p:txBody>
        </p:sp>
      </p:grpSp>
      <p:sp>
        <p:nvSpPr>
          <p:cNvPr id="9" name="Rectangle 314"/>
          <p:cNvSpPr>
            <a:spLocks noChangeArrowheads="1"/>
          </p:cNvSpPr>
          <p:nvPr/>
        </p:nvSpPr>
        <p:spPr bwMode="auto">
          <a:xfrm>
            <a:off x="1608986" y="1708743"/>
            <a:ext cx="734332" cy="1187156"/>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10" name="Rectangle 324"/>
          <p:cNvSpPr>
            <a:spLocks noChangeArrowheads="1"/>
          </p:cNvSpPr>
          <p:nvPr/>
        </p:nvSpPr>
        <p:spPr bwMode="auto">
          <a:xfrm>
            <a:off x="5281447" y="1708743"/>
            <a:ext cx="735940" cy="1187156"/>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13" name="Line 316"/>
          <p:cNvSpPr>
            <a:spLocks noChangeShapeType="1"/>
          </p:cNvSpPr>
          <p:nvPr/>
        </p:nvSpPr>
        <p:spPr bwMode="auto">
          <a:xfrm>
            <a:off x="1608986" y="2450436"/>
            <a:ext cx="7335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14" name="Line 317"/>
          <p:cNvSpPr>
            <a:spLocks noChangeShapeType="1"/>
          </p:cNvSpPr>
          <p:nvPr/>
        </p:nvSpPr>
        <p:spPr bwMode="auto">
          <a:xfrm>
            <a:off x="1608986" y="2674652"/>
            <a:ext cx="7335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1" name="Line 325"/>
          <p:cNvSpPr>
            <a:spLocks noChangeShapeType="1"/>
          </p:cNvSpPr>
          <p:nvPr/>
        </p:nvSpPr>
        <p:spPr bwMode="auto">
          <a:xfrm>
            <a:off x="5281447" y="2450436"/>
            <a:ext cx="735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2" name="Line 326"/>
          <p:cNvSpPr>
            <a:spLocks noChangeShapeType="1"/>
          </p:cNvSpPr>
          <p:nvPr/>
        </p:nvSpPr>
        <p:spPr bwMode="auto">
          <a:xfrm>
            <a:off x="5281447" y="2674652"/>
            <a:ext cx="735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6" name="Freeform 572"/>
          <p:cNvSpPr>
            <a:spLocks/>
          </p:cNvSpPr>
          <p:nvPr/>
        </p:nvSpPr>
        <p:spPr bwMode="auto">
          <a:xfrm>
            <a:off x="1927548" y="2895899"/>
            <a:ext cx="1197764" cy="120893"/>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sp>
        <p:nvSpPr>
          <p:cNvPr id="87" name="Freeform 572"/>
          <p:cNvSpPr>
            <a:spLocks/>
          </p:cNvSpPr>
          <p:nvPr/>
        </p:nvSpPr>
        <p:spPr bwMode="auto">
          <a:xfrm>
            <a:off x="4503425" y="2895899"/>
            <a:ext cx="1197764" cy="120893"/>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sp>
        <p:nvSpPr>
          <p:cNvPr id="50" name="Rectangle 339"/>
          <p:cNvSpPr>
            <a:spLocks noChangeArrowheads="1"/>
          </p:cNvSpPr>
          <p:nvPr/>
        </p:nvSpPr>
        <p:spPr bwMode="auto">
          <a:xfrm>
            <a:off x="2425513" y="1639696"/>
            <a:ext cx="60112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应用进程</a:t>
            </a:r>
          </a:p>
        </p:txBody>
      </p:sp>
      <p:sp>
        <p:nvSpPr>
          <p:cNvPr id="51" name="Freeform 340"/>
          <p:cNvSpPr>
            <a:spLocks/>
          </p:cNvSpPr>
          <p:nvPr/>
        </p:nvSpPr>
        <p:spPr bwMode="auto">
          <a:xfrm>
            <a:off x="5069915" y="1775562"/>
            <a:ext cx="272659" cy="75728"/>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52" name="Rectangle 341"/>
          <p:cNvSpPr>
            <a:spLocks noChangeArrowheads="1"/>
          </p:cNvSpPr>
          <p:nvPr/>
        </p:nvSpPr>
        <p:spPr bwMode="auto">
          <a:xfrm>
            <a:off x="4500431" y="1639696"/>
            <a:ext cx="60112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应用进程</a:t>
            </a:r>
          </a:p>
        </p:txBody>
      </p:sp>
      <p:sp>
        <p:nvSpPr>
          <p:cNvPr id="53" name="Oval 348"/>
          <p:cNvSpPr>
            <a:spLocks noChangeArrowheads="1"/>
          </p:cNvSpPr>
          <p:nvPr/>
        </p:nvSpPr>
        <p:spPr bwMode="auto">
          <a:xfrm>
            <a:off x="5635342" y="1721365"/>
            <a:ext cx="320113" cy="166306"/>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55" name="Freeform 370"/>
          <p:cNvSpPr>
            <a:spLocks/>
          </p:cNvSpPr>
          <p:nvPr/>
        </p:nvSpPr>
        <p:spPr bwMode="auto">
          <a:xfrm>
            <a:off x="2300689" y="1782244"/>
            <a:ext cx="165687" cy="60138"/>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56" name="Oval 384"/>
          <p:cNvSpPr>
            <a:spLocks noChangeArrowheads="1"/>
          </p:cNvSpPr>
          <p:nvPr/>
        </p:nvSpPr>
        <p:spPr bwMode="auto">
          <a:xfrm>
            <a:off x="1647594" y="1719879"/>
            <a:ext cx="320918" cy="16556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58" name="Rectangle 396"/>
          <p:cNvSpPr>
            <a:spLocks noChangeArrowheads="1"/>
          </p:cNvSpPr>
          <p:nvPr/>
        </p:nvSpPr>
        <p:spPr bwMode="auto">
          <a:xfrm>
            <a:off x="2409483" y="1819142"/>
            <a:ext cx="37670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端口</a:t>
            </a:r>
          </a:p>
        </p:txBody>
      </p:sp>
      <p:sp>
        <p:nvSpPr>
          <p:cNvPr id="59" name="Rectangle 397"/>
          <p:cNvSpPr>
            <a:spLocks noChangeArrowheads="1"/>
          </p:cNvSpPr>
          <p:nvPr/>
        </p:nvSpPr>
        <p:spPr bwMode="auto">
          <a:xfrm>
            <a:off x="4808537" y="1812683"/>
            <a:ext cx="37670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a:solidFill>
                  <a:srgbClr val="0033CC"/>
                </a:solidFill>
                <a:latin typeface="微软雅黑" pitchFamily="34" charset="-122"/>
                <a:ea typeface="微软雅黑" pitchFamily="34" charset="-122"/>
              </a:rPr>
              <a:t>端口</a:t>
            </a:r>
          </a:p>
        </p:txBody>
      </p:sp>
      <p:sp>
        <p:nvSpPr>
          <p:cNvPr id="60" name="Line 398"/>
          <p:cNvSpPr>
            <a:spLocks noChangeShapeType="1"/>
          </p:cNvSpPr>
          <p:nvPr/>
        </p:nvSpPr>
        <p:spPr bwMode="auto">
          <a:xfrm>
            <a:off x="5132650" y="1926276"/>
            <a:ext cx="292768" cy="63849"/>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61" name="Line 399"/>
          <p:cNvSpPr>
            <a:spLocks noChangeShapeType="1"/>
          </p:cNvSpPr>
          <p:nvPr/>
        </p:nvSpPr>
        <p:spPr bwMode="auto">
          <a:xfrm flipH="1">
            <a:off x="2179239" y="1932959"/>
            <a:ext cx="275877" cy="57168"/>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68" name="Rectangle 385"/>
          <p:cNvSpPr>
            <a:spLocks noChangeArrowheads="1"/>
          </p:cNvSpPr>
          <p:nvPr/>
        </p:nvSpPr>
        <p:spPr bwMode="auto">
          <a:xfrm>
            <a:off x="1645592" y="1688066"/>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1</a:t>
            </a:r>
            <a:endParaRPr kumimoji="1" lang="en-US" altLang="zh-CN" sz="875" b="1">
              <a:latin typeface="微软雅黑" pitchFamily="34" charset="-122"/>
              <a:ea typeface="微软雅黑" pitchFamily="34" charset="-122"/>
            </a:endParaRPr>
          </a:p>
        </p:txBody>
      </p:sp>
      <p:sp>
        <p:nvSpPr>
          <p:cNvPr id="70" name="Rectangle 392"/>
          <p:cNvSpPr>
            <a:spLocks noChangeArrowheads="1"/>
          </p:cNvSpPr>
          <p:nvPr/>
        </p:nvSpPr>
        <p:spPr bwMode="auto">
          <a:xfrm>
            <a:off x="5630124" y="1691722"/>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4</a:t>
            </a:r>
            <a:endParaRPr kumimoji="1" lang="en-US" altLang="zh-CN" sz="875" b="1">
              <a:latin typeface="微软雅黑" pitchFamily="34" charset="-122"/>
              <a:ea typeface="微软雅黑" pitchFamily="34" charset="-122"/>
            </a:endParaRPr>
          </a:p>
        </p:txBody>
      </p:sp>
      <p:sp>
        <p:nvSpPr>
          <p:cNvPr id="103" name="Rectangle 313"/>
          <p:cNvSpPr>
            <a:spLocks noChangeArrowheads="1"/>
          </p:cNvSpPr>
          <p:nvPr/>
        </p:nvSpPr>
        <p:spPr bwMode="auto">
          <a:xfrm>
            <a:off x="1617835" y="2227705"/>
            <a:ext cx="4401966" cy="219761"/>
          </a:xfrm>
          <a:prstGeom prst="rect">
            <a:avLst/>
          </a:prstGeom>
          <a:solidFill>
            <a:schemeClr val="bg1">
              <a:alpha val="85000"/>
            </a:schemeClr>
          </a:solidFill>
          <a:ln>
            <a:noFill/>
          </a:ln>
          <a:effectLst/>
        </p:spPr>
        <p:txBody>
          <a:bodyPr wrap="none" anchor="ctr"/>
          <a:lstStyle/>
          <a:p>
            <a:pPr algn="ctr"/>
            <a:endParaRPr lang="zh-CN" altLang="en-US" sz="875" b="1">
              <a:latin typeface="微软雅黑" pitchFamily="34" charset="-122"/>
              <a:ea typeface="微软雅黑" pitchFamily="34" charset="-122"/>
            </a:endParaRPr>
          </a:p>
        </p:txBody>
      </p:sp>
      <p:sp>
        <p:nvSpPr>
          <p:cNvPr id="16" name="Rectangle 319"/>
          <p:cNvSpPr>
            <a:spLocks noChangeArrowheads="1"/>
          </p:cNvSpPr>
          <p:nvPr/>
        </p:nvSpPr>
        <p:spPr bwMode="auto">
          <a:xfrm>
            <a:off x="1569729" y="1796155"/>
            <a:ext cx="221216" cy="109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5</a:t>
            </a:r>
          </a:p>
          <a:p>
            <a:pPr algn="ctr" defTabSz="634975" eaLnBrk="0" hangingPunct="0">
              <a:lnSpc>
                <a:spcPct val="155000"/>
              </a:lnSpc>
            </a:pPr>
            <a:r>
              <a:rPr kumimoji="1" lang="en-US" altLang="zh-CN" sz="875" b="1" dirty="0">
                <a:latin typeface="微软雅黑" pitchFamily="34" charset="-122"/>
                <a:ea typeface="微软雅黑" pitchFamily="34" charset="-122"/>
              </a:rPr>
              <a:t>4</a:t>
            </a:r>
          </a:p>
          <a:p>
            <a:pPr algn="ctr" defTabSz="634975" eaLnBrk="0" hangingPunct="0">
              <a:lnSpc>
                <a:spcPct val="155000"/>
              </a:lnSpc>
            </a:pPr>
            <a:r>
              <a:rPr kumimoji="1" lang="en-US" altLang="zh-CN" sz="875" b="1" dirty="0">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1</a:t>
            </a:r>
          </a:p>
        </p:txBody>
      </p:sp>
      <p:sp>
        <p:nvSpPr>
          <p:cNvPr id="76" name="Rectangle 400"/>
          <p:cNvSpPr>
            <a:spLocks noChangeArrowheads="1"/>
          </p:cNvSpPr>
          <p:nvPr/>
        </p:nvSpPr>
        <p:spPr bwMode="auto">
          <a:xfrm>
            <a:off x="5839790" y="1788731"/>
            <a:ext cx="221216" cy="109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5</a:t>
            </a:r>
          </a:p>
          <a:p>
            <a:pPr algn="ctr" defTabSz="634975" eaLnBrk="0" hangingPunct="0">
              <a:lnSpc>
                <a:spcPct val="155000"/>
              </a:lnSpc>
            </a:pPr>
            <a:r>
              <a:rPr kumimoji="1" lang="en-US" altLang="zh-CN" sz="875" b="1" dirty="0">
                <a:latin typeface="微软雅黑" pitchFamily="34" charset="-122"/>
                <a:ea typeface="微软雅黑" pitchFamily="34" charset="-122"/>
              </a:rPr>
              <a:t>4</a:t>
            </a:r>
          </a:p>
          <a:p>
            <a:pPr algn="ctr" defTabSz="634975" eaLnBrk="0" hangingPunct="0">
              <a:lnSpc>
                <a:spcPct val="155000"/>
              </a:lnSpc>
            </a:pPr>
            <a:r>
              <a:rPr kumimoji="1" lang="en-US" altLang="zh-CN" sz="875" b="1" dirty="0">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1</a:t>
            </a:r>
          </a:p>
        </p:txBody>
      </p:sp>
      <p:sp>
        <p:nvSpPr>
          <p:cNvPr id="7" name="Rectangle 6"/>
          <p:cNvSpPr>
            <a:spLocks noChangeArrowheads="1"/>
          </p:cNvSpPr>
          <p:nvPr/>
        </p:nvSpPr>
        <p:spPr bwMode="auto">
          <a:xfrm>
            <a:off x="2324666" y="1202667"/>
            <a:ext cx="2956259"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ea typeface="微软雅黑" pitchFamily="34" charset="-122"/>
              </a:rPr>
              <a:t>网络层和运输层有明显的区别</a:t>
            </a:r>
          </a:p>
        </p:txBody>
      </p:sp>
      <p:sp>
        <p:nvSpPr>
          <p:cNvPr id="92" name="Rectangle 332"/>
          <p:cNvSpPr>
            <a:spLocks noChangeArrowheads="1"/>
          </p:cNvSpPr>
          <p:nvPr/>
        </p:nvSpPr>
        <p:spPr bwMode="auto">
          <a:xfrm>
            <a:off x="2783272" y="1878706"/>
            <a:ext cx="2071892" cy="2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917" b="1" dirty="0">
                <a:solidFill>
                  <a:srgbClr val="CC00CC"/>
                </a:solidFill>
                <a:latin typeface="微软雅黑" pitchFamily="34" charset="-122"/>
                <a:ea typeface="微软雅黑" pitchFamily="34" charset="-122"/>
              </a:rPr>
              <a:t>运输层提供应用进程</a:t>
            </a:r>
            <a:r>
              <a:rPr kumimoji="1" lang="zh-CN" altLang="zh-CN" sz="917" b="1" dirty="0">
                <a:solidFill>
                  <a:srgbClr val="CC00CC"/>
                </a:solidFill>
                <a:latin typeface="微软雅黑" pitchFamily="34" charset="-122"/>
                <a:ea typeface="微软雅黑" pitchFamily="34" charset="-122"/>
              </a:rPr>
              <a:t>间的逻辑</a:t>
            </a:r>
            <a:r>
              <a:rPr kumimoji="1" lang="zh-CN" altLang="en-US" sz="917" b="1" dirty="0">
                <a:solidFill>
                  <a:srgbClr val="CC00CC"/>
                </a:solidFill>
                <a:latin typeface="微软雅黑" pitchFamily="34" charset="-122"/>
                <a:ea typeface="微软雅黑" pitchFamily="34" charset="-122"/>
              </a:rPr>
              <a:t>通信</a:t>
            </a:r>
          </a:p>
        </p:txBody>
      </p:sp>
      <p:sp>
        <p:nvSpPr>
          <p:cNvPr id="101" name="AutoShape 342"/>
          <p:cNvSpPr>
            <a:spLocks noChangeArrowheads="1"/>
          </p:cNvSpPr>
          <p:nvPr/>
        </p:nvSpPr>
        <p:spPr bwMode="auto">
          <a:xfrm>
            <a:off x="2332862" y="2042041"/>
            <a:ext cx="2946173" cy="172245"/>
          </a:xfrm>
          <a:prstGeom prst="leftRightArrow">
            <a:avLst>
              <a:gd name="adj1" fmla="val 59167"/>
              <a:gd name="adj2" fmla="val 215634"/>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17" b="1">
              <a:solidFill>
                <a:srgbClr val="CC00CC"/>
              </a:solidFill>
              <a:latin typeface="微软雅黑" pitchFamily="34" charset="-122"/>
              <a:ea typeface="微软雅黑" pitchFamily="34" charset="-122"/>
            </a:endParaRPr>
          </a:p>
        </p:txBody>
      </p:sp>
      <p:grpSp>
        <p:nvGrpSpPr>
          <p:cNvPr id="2" name="组合 1"/>
          <p:cNvGrpSpPr/>
          <p:nvPr/>
        </p:nvGrpSpPr>
        <p:grpSpPr>
          <a:xfrm>
            <a:off x="2798363" y="2232161"/>
            <a:ext cx="723262" cy="678189"/>
            <a:chOff x="3358036" y="1886232"/>
            <a:chExt cx="867914" cy="813827"/>
          </a:xfrm>
        </p:grpSpPr>
        <p:grpSp>
          <p:nvGrpSpPr>
            <p:cNvPr id="17" name="Group 320"/>
            <p:cNvGrpSpPr>
              <a:grpSpLocks/>
            </p:cNvGrpSpPr>
            <p:nvPr/>
          </p:nvGrpSpPr>
          <p:grpSpPr bwMode="auto">
            <a:xfrm>
              <a:off x="3580254" y="1886232"/>
              <a:ext cx="645696" cy="796486"/>
              <a:chOff x="2017" y="1543"/>
              <a:chExt cx="619" cy="922"/>
            </a:xfrm>
          </p:grpSpPr>
          <p:sp>
            <p:nvSpPr>
              <p:cNvPr id="18" name="Rectangle 321"/>
              <p:cNvSpPr>
                <a:spLocks noChangeArrowheads="1"/>
              </p:cNvSpPr>
              <p:nvPr/>
            </p:nvSpPr>
            <p:spPr bwMode="auto">
              <a:xfrm>
                <a:off x="2017"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19"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0"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grpSp>
        <p:sp>
          <p:nvSpPr>
            <p:cNvPr id="45" name="Line 349"/>
            <p:cNvSpPr>
              <a:spLocks noChangeShapeType="1"/>
            </p:cNvSpPr>
            <p:nvPr/>
          </p:nvSpPr>
          <p:spPr bwMode="auto">
            <a:xfrm rot="5400000">
              <a:off x="3631333" y="2414548"/>
              <a:ext cx="53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5" name="Rectangle 319"/>
            <p:cNvSpPr>
              <a:spLocks noChangeArrowheads="1"/>
            </p:cNvSpPr>
            <p:nvPr/>
          </p:nvSpPr>
          <p:spPr bwMode="auto">
            <a:xfrm>
              <a:off x="3358036" y="1889477"/>
              <a:ext cx="265459" cy="810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1</a:t>
              </a:r>
            </a:p>
          </p:txBody>
        </p:sp>
      </p:grpSp>
      <p:grpSp>
        <p:nvGrpSpPr>
          <p:cNvPr id="4" name="组合 3"/>
          <p:cNvGrpSpPr/>
          <p:nvPr/>
        </p:nvGrpSpPr>
        <p:grpSpPr>
          <a:xfrm>
            <a:off x="4095096" y="2232161"/>
            <a:ext cx="733663" cy="678189"/>
            <a:chOff x="4914115" y="1886232"/>
            <a:chExt cx="880395" cy="813827"/>
          </a:xfrm>
        </p:grpSpPr>
        <p:grpSp>
          <p:nvGrpSpPr>
            <p:cNvPr id="24" name="Group 328"/>
            <p:cNvGrpSpPr>
              <a:grpSpLocks/>
            </p:cNvGrpSpPr>
            <p:nvPr/>
          </p:nvGrpSpPr>
          <p:grpSpPr bwMode="auto">
            <a:xfrm>
              <a:off x="4914115" y="1886232"/>
              <a:ext cx="645696" cy="796486"/>
              <a:chOff x="3295" y="1543"/>
              <a:chExt cx="619" cy="922"/>
            </a:xfrm>
          </p:grpSpPr>
          <p:sp>
            <p:nvSpPr>
              <p:cNvPr id="25" name="Rectangle 329"/>
              <p:cNvSpPr>
                <a:spLocks noChangeArrowheads="1"/>
              </p:cNvSpPr>
              <p:nvPr/>
            </p:nvSpPr>
            <p:spPr bwMode="auto">
              <a:xfrm>
                <a:off x="3295"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2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grpSp>
        <p:sp>
          <p:nvSpPr>
            <p:cNvPr id="46" name="Line 350"/>
            <p:cNvSpPr>
              <a:spLocks noChangeShapeType="1"/>
            </p:cNvSpPr>
            <p:nvPr/>
          </p:nvSpPr>
          <p:spPr bwMode="auto">
            <a:xfrm rot="5400000">
              <a:off x="4963041" y="2413212"/>
              <a:ext cx="5372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2" name="Rectangle 319"/>
            <p:cNvSpPr>
              <a:spLocks noChangeArrowheads="1"/>
            </p:cNvSpPr>
            <p:nvPr/>
          </p:nvSpPr>
          <p:spPr bwMode="auto">
            <a:xfrm>
              <a:off x="5529051" y="1889477"/>
              <a:ext cx="265459" cy="810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1</a:t>
              </a:r>
            </a:p>
          </p:txBody>
        </p:sp>
      </p:grpSp>
      <p:sp>
        <p:nvSpPr>
          <p:cNvPr id="88" name="Freeform 572"/>
          <p:cNvSpPr>
            <a:spLocks/>
          </p:cNvSpPr>
          <p:nvPr/>
        </p:nvSpPr>
        <p:spPr bwMode="auto">
          <a:xfrm>
            <a:off x="3376688" y="2895899"/>
            <a:ext cx="880003" cy="120893"/>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sp>
        <p:nvSpPr>
          <p:cNvPr id="104" name="Rectangle 366"/>
          <p:cNvSpPr>
            <a:spLocks noChangeArrowheads="1"/>
          </p:cNvSpPr>
          <p:nvPr/>
        </p:nvSpPr>
        <p:spPr bwMode="auto">
          <a:xfrm>
            <a:off x="3582743" y="2247751"/>
            <a:ext cx="488917"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latin typeface="微软雅黑" pitchFamily="34" charset="-122"/>
                <a:ea typeface="微软雅黑" pitchFamily="34" charset="-122"/>
              </a:rPr>
              <a:t>网络层</a:t>
            </a:r>
          </a:p>
        </p:txBody>
      </p:sp>
      <p:sp>
        <p:nvSpPr>
          <p:cNvPr id="102" name="Freeform 338"/>
          <p:cNvSpPr>
            <a:spLocks/>
          </p:cNvSpPr>
          <p:nvPr/>
        </p:nvSpPr>
        <p:spPr bwMode="auto">
          <a:xfrm>
            <a:off x="1950699" y="2261857"/>
            <a:ext cx="3715089" cy="709271"/>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57150" cap="flat" cmpd="sng">
            <a:solidFill>
              <a:srgbClr val="CC00CC"/>
            </a:solidFill>
            <a:prstDash val="sysDash"/>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15" name="Rectangle 318"/>
          <p:cNvSpPr>
            <a:spLocks noChangeArrowheads="1"/>
          </p:cNvSpPr>
          <p:nvPr/>
        </p:nvSpPr>
        <p:spPr bwMode="auto">
          <a:xfrm>
            <a:off x="1612204" y="2018339"/>
            <a:ext cx="729506" cy="209367"/>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3" name="Rectangle 327"/>
          <p:cNvSpPr>
            <a:spLocks noChangeArrowheads="1"/>
          </p:cNvSpPr>
          <p:nvPr/>
        </p:nvSpPr>
        <p:spPr bwMode="auto">
          <a:xfrm>
            <a:off x="5283860" y="2018339"/>
            <a:ext cx="733527" cy="209367"/>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105" name="Line 401"/>
          <p:cNvSpPr>
            <a:spLocks noChangeShapeType="1"/>
          </p:cNvSpPr>
          <p:nvPr/>
        </p:nvSpPr>
        <p:spPr bwMode="auto">
          <a:xfrm>
            <a:off x="2374116" y="3822937"/>
            <a:ext cx="2921238"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106" name="Line 402"/>
          <p:cNvSpPr>
            <a:spLocks noChangeShapeType="1"/>
          </p:cNvSpPr>
          <p:nvPr/>
        </p:nvSpPr>
        <p:spPr bwMode="auto">
          <a:xfrm flipH="1">
            <a:off x="2374116" y="3765027"/>
            <a:ext cx="0" cy="140321"/>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110" name="Rectangle 404"/>
          <p:cNvSpPr>
            <a:spLocks noChangeArrowheads="1"/>
          </p:cNvSpPr>
          <p:nvPr/>
        </p:nvSpPr>
        <p:spPr bwMode="auto">
          <a:xfrm>
            <a:off x="3132454" y="3694777"/>
            <a:ext cx="1452323" cy="20946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00FF"/>
                </a:solidFill>
                <a:latin typeface="微软雅黑" pitchFamily="34" charset="-122"/>
                <a:ea typeface="微软雅黑" pitchFamily="34" charset="-122"/>
              </a:rPr>
              <a:t>网络层协议 </a:t>
            </a:r>
            <a:r>
              <a:rPr kumimoji="1" lang="en-US" altLang="zh-CN" sz="875" b="1" dirty="0">
                <a:solidFill>
                  <a:srgbClr val="0000FF"/>
                </a:solidFill>
                <a:latin typeface="微软雅黑" pitchFamily="34" charset="-122"/>
                <a:ea typeface="微软雅黑" pitchFamily="34" charset="-122"/>
              </a:rPr>
              <a:t>IP </a:t>
            </a:r>
            <a:r>
              <a:rPr kumimoji="1" lang="zh-CN" altLang="en-US" sz="875" b="1" dirty="0">
                <a:solidFill>
                  <a:srgbClr val="0000FF"/>
                </a:solidFill>
                <a:latin typeface="微软雅黑" pitchFamily="34" charset="-122"/>
                <a:ea typeface="微软雅黑" pitchFamily="34" charset="-122"/>
              </a:rPr>
              <a:t>的作用范围</a:t>
            </a:r>
          </a:p>
        </p:txBody>
      </p:sp>
      <p:sp>
        <p:nvSpPr>
          <p:cNvPr id="111" name="Line 405"/>
          <p:cNvSpPr>
            <a:spLocks noChangeShapeType="1"/>
          </p:cNvSpPr>
          <p:nvPr/>
        </p:nvSpPr>
        <p:spPr bwMode="auto">
          <a:xfrm>
            <a:off x="1873034" y="3677308"/>
            <a:ext cx="0" cy="452345"/>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112" name="Line 406"/>
          <p:cNvSpPr>
            <a:spLocks noChangeShapeType="1"/>
          </p:cNvSpPr>
          <p:nvPr/>
        </p:nvSpPr>
        <p:spPr bwMode="auto">
          <a:xfrm>
            <a:off x="5671770" y="3679017"/>
            <a:ext cx="0" cy="423188"/>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113" name="Line 407"/>
          <p:cNvSpPr>
            <a:spLocks noChangeShapeType="1"/>
          </p:cNvSpPr>
          <p:nvPr/>
        </p:nvSpPr>
        <p:spPr bwMode="auto">
          <a:xfrm>
            <a:off x="1873034" y="4010031"/>
            <a:ext cx="3798737"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114" name="Rectangle 408"/>
          <p:cNvSpPr>
            <a:spLocks noChangeArrowheads="1"/>
          </p:cNvSpPr>
          <p:nvPr/>
        </p:nvSpPr>
        <p:spPr bwMode="auto">
          <a:xfrm>
            <a:off x="2838172" y="3931907"/>
            <a:ext cx="1989328" cy="20946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00FF"/>
                </a:solidFill>
                <a:latin typeface="微软雅黑" pitchFamily="34" charset="-122"/>
                <a:ea typeface="微软雅黑" pitchFamily="34" charset="-122"/>
              </a:rPr>
              <a:t>运输层协议 </a:t>
            </a:r>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和 </a:t>
            </a:r>
            <a:r>
              <a:rPr kumimoji="1" lang="en-US" altLang="zh-CN" sz="875" b="1" dirty="0">
                <a:solidFill>
                  <a:srgbClr val="0000FF"/>
                </a:solidFill>
                <a:latin typeface="微软雅黑" pitchFamily="34" charset="-122"/>
                <a:ea typeface="微软雅黑" pitchFamily="34" charset="-122"/>
              </a:rPr>
              <a:t>UDP </a:t>
            </a:r>
            <a:r>
              <a:rPr kumimoji="1" lang="zh-CN" altLang="en-US" sz="875" b="1" dirty="0">
                <a:solidFill>
                  <a:srgbClr val="0000FF"/>
                </a:solidFill>
                <a:latin typeface="微软雅黑" pitchFamily="34" charset="-122"/>
                <a:ea typeface="微软雅黑" pitchFamily="34" charset="-122"/>
              </a:rPr>
              <a:t>的作用范围</a:t>
            </a:r>
          </a:p>
        </p:txBody>
      </p:sp>
      <p:sp>
        <p:nvSpPr>
          <p:cNvPr id="115" name="Line 402"/>
          <p:cNvSpPr>
            <a:spLocks noChangeShapeType="1"/>
          </p:cNvSpPr>
          <p:nvPr/>
        </p:nvSpPr>
        <p:spPr bwMode="auto">
          <a:xfrm flipH="1">
            <a:off x="5311364" y="3765027"/>
            <a:ext cx="0" cy="140321"/>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63" name="Rectangle 411"/>
          <p:cNvSpPr>
            <a:spLocks noChangeArrowheads="1"/>
          </p:cNvSpPr>
          <p:nvPr/>
        </p:nvSpPr>
        <p:spPr bwMode="auto">
          <a:xfrm>
            <a:off x="1776282" y="1961913"/>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4" name="Rectangle 412"/>
          <p:cNvSpPr>
            <a:spLocks noChangeArrowheads="1"/>
          </p:cNvSpPr>
          <p:nvPr/>
        </p:nvSpPr>
        <p:spPr bwMode="auto">
          <a:xfrm>
            <a:off x="2072266" y="1961913"/>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5" name="Rectangle 413"/>
          <p:cNvSpPr>
            <a:spLocks noChangeArrowheads="1"/>
          </p:cNvSpPr>
          <p:nvPr/>
        </p:nvSpPr>
        <p:spPr bwMode="auto">
          <a:xfrm>
            <a:off x="5411745" y="1967852"/>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6" name="Rectangle 414"/>
          <p:cNvSpPr>
            <a:spLocks noChangeArrowheads="1"/>
          </p:cNvSpPr>
          <p:nvPr/>
        </p:nvSpPr>
        <p:spPr bwMode="auto">
          <a:xfrm>
            <a:off x="5784942" y="1967852"/>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7" name="Oval 394"/>
          <p:cNvSpPr>
            <a:spLocks noChangeArrowheads="1"/>
          </p:cNvSpPr>
          <p:nvPr/>
        </p:nvSpPr>
        <p:spPr bwMode="auto">
          <a:xfrm>
            <a:off x="5318444" y="1766541"/>
            <a:ext cx="319310" cy="164821"/>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1" name="Rectangle 395"/>
          <p:cNvSpPr>
            <a:spLocks noChangeArrowheads="1"/>
          </p:cNvSpPr>
          <p:nvPr/>
        </p:nvSpPr>
        <p:spPr bwMode="auto">
          <a:xfrm>
            <a:off x="5305185" y="1737642"/>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3</a:t>
            </a:r>
            <a:endParaRPr kumimoji="1" lang="en-US" altLang="zh-CN" sz="875" b="1" dirty="0">
              <a:latin typeface="微软雅黑" pitchFamily="34" charset="-122"/>
              <a:ea typeface="微软雅黑" pitchFamily="34" charset="-122"/>
            </a:endParaRPr>
          </a:p>
        </p:txBody>
      </p:sp>
      <p:sp>
        <p:nvSpPr>
          <p:cNvPr id="57" name="Oval 387"/>
          <p:cNvSpPr>
            <a:spLocks noChangeArrowheads="1"/>
          </p:cNvSpPr>
          <p:nvPr/>
        </p:nvSpPr>
        <p:spPr bwMode="auto">
          <a:xfrm>
            <a:off x="1993444" y="1745809"/>
            <a:ext cx="320918" cy="175958"/>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9" name="Rectangle 388"/>
          <p:cNvSpPr>
            <a:spLocks noChangeArrowheads="1"/>
          </p:cNvSpPr>
          <p:nvPr/>
        </p:nvSpPr>
        <p:spPr bwMode="auto">
          <a:xfrm>
            <a:off x="1982597" y="1729642"/>
            <a:ext cx="357471" cy="20946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2</a:t>
            </a:r>
            <a:endParaRPr kumimoji="1" lang="en-US" altLang="zh-CN" sz="875" b="1" dirty="0">
              <a:latin typeface="微软雅黑" pitchFamily="34" charset="-122"/>
              <a:ea typeface="微软雅黑" pitchFamily="34" charset="-122"/>
            </a:endParaRPr>
          </a:p>
        </p:txBody>
      </p:sp>
      <p:sp>
        <p:nvSpPr>
          <p:cNvPr id="74" name="Freeform 386"/>
          <p:cNvSpPr>
            <a:spLocks/>
          </p:cNvSpPr>
          <p:nvPr/>
        </p:nvSpPr>
        <p:spPr bwMode="auto">
          <a:xfrm>
            <a:off x="1996662" y="1918109"/>
            <a:ext cx="137537" cy="294005"/>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7" name="Freeform 383"/>
          <p:cNvSpPr>
            <a:spLocks/>
          </p:cNvSpPr>
          <p:nvPr/>
        </p:nvSpPr>
        <p:spPr bwMode="auto">
          <a:xfrm>
            <a:off x="1822128" y="1877276"/>
            <a:ext cx="129493" cy="354142"/>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2" name="Freeform 390"/>
          <p:cNvSpPr>
            <a:spLocks/>
          </p:cNvSpPr>
          <p:nvPr/>
        </p:nvSpPr>
        <p:spPr bwMode="auto">
          <a:xfrm>
            <a:off x="5468046" y="1888413"/>
            <a:ext cx="168100" cy="325188"/>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3" name="Freeform 391"/>
          <p:cNvSpPr>
            <a:spLocks/>
          </p:cNvSpPr>
          <p:nvPr/>
        </p:nvSpPr>
        <p:spPr bwMode="auto">
          <a:xfrm>
            <a:off x="5696469" y="1889898"/>
            <a:ext cx="147993" cy="322218"/>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8" name="Oval 389"/>
          <p:cNvSpPr>
            <a:spLocks noChangeArrowheads="1"/>
          </p:cNvSpPr>
          <p:nvPr/>
        </p:nvSpPr>
        <p:spPr bwMode="auto">
          <a:xfrm>
            <a:off x="1917839" y="2198009"/>
            <a:ext cx="78018" cy="6384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9" name="Oval 393"/>
          <p:cNvSpPr>
            <a:spLocks noChangeArrowheads="1"/>
          </p:cNvSpPr>
          <p:nvPr/>
        </p:nvSpPr>
        <p:spPr bwMode="auto">
          <a:xfrm>
            <a:off x="5631321" y="2198009"/>
            <a:ext cx="76409" cy="6384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3" name="圆角矩形 2"/>
          <p:cNvSpPr/>
          <p:nvPr/>
        </p:nvSpPr>
        <p:spPr>
          <a:xfrm>
            <a:off x="594242" y="1766720"/>
            <a:ext cx="867006" cy="2441587"/>
          </a:xfrm>
          <a:prstGeom prst="roundRect">
            <a:avLst>
              <a:gd name="adj" fmla="val 10284"/>
            </a:avLst>
          </a:prstGeom>
          <a:solidFill>
            <a:srgbClr val="0000FF"/>
          </a:solidFill>
          <a:ln w="9525">
            <a:noFill/>
            <a:miter lim="800000"/>
            <a:headEnd/>
            <a:tailEnd/>
          </a:ln>
          <a:effectLst/>
        </p:spPr>
        <p:txBody>
          <a:bodyPr vert="eaVert" wrap="square">
            <a:spAutoFit/>
          </a:bodyPr>
          <a:lstStyle/>
          <a:p>
            <a:pPr>
              <a:lnSpc>
                <a:spcPct val="110000"/>
              </a:lnSpc>
            </a:pPr>
            <a:r>
              <a:rPr lang="zh-CN" altLang="en-US" sz="1250" b="1" dirty="0">
                <a:solidFill>
                  <a:schemeClr val="bg1"/>
                </a:solidFill>
                <a:latin typeface="微软雅黑" pitchFamily="34" charset="-122"/>
                <a:ea typeface="微软雅黑" pitchFamily="34" charset="-122"/>
              </a:rPr>
              <a:t>网络层是为主机之间提供逻辑通信；运输层为应用进程之间提供端到端的逻辑通信。</a:t>
            </a:r>
          </a:p>
        </p:txBody>
      </p:sp>
    </p:spTree>
    <p:extLst>
      <p:ext uri="{BB962C8B-B14F-4D97-AF65-F5344CB8AC3E}">
        <p14:creationId xmlns:p14="http://schemas.microsoft.com/office/powerpoint/2010/main" val="415170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8" y="1275982"/>
            <a:ext cx="6711425"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 name="Rectangle 6"/>
          <p:cNvSpPr>
            <a:spLocks noChangeArrowheads="1"/>
          </p:cNvSpPr>
          <p:nvPr/>
        </p:nvSpPr>
        <p:spPr bwMode="auto">
          <a:xfrm>
            <a:off x="2431266" y="1256741"/>
            <a:ext cx="2743059"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ea typeface="微软雅黑" pitchFamily="34" charset="-122"/>
              </a:rPr>
              <a:t>基于端口的复用和分用功能</a:t>
            </a:r>
          </a:p>
        </p:txBody>
      </p:sp>
      <p:sp>
        <p:nvSpPr>
          <p:cNvPr id="7" name="圆角矩形 6"/>
          <p:cNvSpPr/>
          <p:nvPr/>
        </p:nvSpPr>
        <p:spPr>
          <a:xfrm>
            <a:off x="454288" y="1666876"/>
            <a:ext cx="6711425" cy="2682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9" name="AutoShape 5"/>
          <p:cNvSpPr>
            <a:spLocks noChangeArrowheads="1"/>
          </p:cNvSpPr>
          <p:nvPr/>
        </p:nvSpPr>
        <p:spPr bwMode="auto">
          <a:xfrm>
            <a:off x="4052587" y="1832687"/>
            <a:ext cx="2075473" cy="1999173"/>
          </a:xfrm>
          <a:prstGeom prst="roundRect">
            <a:avLst>
              <a:gd name="adj" fmla="val 16667"/>
            </a:avLst>
          </a:prstGeom>
          <a:solidFill>
            <a:srgbClr val="99FFCC"/>
          </a:solidFill>
          <a:ln w="9525">
            <a:solidFill>
              <a:srgbClr val="6699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0" name="AutoShape 6"/>
          <p:cNvSpPr>
            <a:spLocks noChangeArrowheads="1"/>
          </p:cNvSpPr>
          <p:nvPr/>
        </p:nvSpPr>
        <p:spPr bwMode="auto">
          <a:xfrm>
            <a:off x="1717003" y="1832687"/>
            <a:ext cx="2075473" cy="1999173"/>
          </a:xfrm>
          <a:prstGeom prst="roundRect">
            <a:avLst>
              <a:gd name="adj" fmla="val 16667"/>
            </a:avLst>
          </a:prstGeom>
          <a:solidFill>
            <a:srgbClr val="99FFCC"/>
          </a:solidFill>
          <a:ln w="9525">
            <a:solidFill>
              <a:srgbClr val="6699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 name="Rectangle 7"/>
          <p:cNvSpPr>
            <a:spLocks noChangeArrowheads="1"/>
          </p:cNvSpPr>
          <p:nvPr/>
        </p:nvSpPr>
        <p:spPr bwMode="auto">
          <a:xfrm>
            <a:off x="4093283" y="3424621"/>
            <a:ext cx="1994081" cy="444261"/>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AutoShape 8"/>
          <p:cNvSpPr>
            <a:spLocks noChangeArrowheads="1"/>
          </p:cNvSpPr>
          <p:nvPr/>
        </p:nvSpPr>
        <p:spPr bwMode="auto">
          <a:xfrm>
            <a:off x="4296760" y="3424621"/>
            <a:ext cx="1587126" cy="333195"/>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Rectangle 9"/>
          <p:cNvSpPr>
            <a:spLocks noChangeArrowheads="1"/>
          </p:cNvSpPr>
          <p:nvPr/>
        </p:nvSpPr>
        <p:spPr bwMode="auto">
          <a:xfrm>
            <a:off x="1513526" y="3424621"/>
            <a:ext cx="2238254" cy="444261"/>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Rectangle 10"/>
          <p:cNvSpPr>
            <a:spLocks noChangeArrowheads="1"/>
          </p:cNvSpPr>
          <p:nvPr/>
        </p:nvSpPr>
        <p:spPr bwMode="auto">
          <a:xfrm>
            <a:off x="1513526" y="2128861"/>
            <a:ext cx="2238254" cy="62936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1"/>
          <p:cNvSpPr>
            <a:spLocks noChangeShapeType="1"/>
          </p:cNvSpPr>
          <p:nvPr/>
        </p:nvSpPr>
        <p:spPr bwMode="auto">
          <a:xfrm flipH="1">
            <a:off x="1961176" y="2536099"/>
            <a:ext cx="0" cy="185108"/>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2"/>
          <p:cNvSpPr>
            <a:spLocks noChangeShapeType="1"/>
          </p:cNvSpPr>
          <p:nvPr/>
        </p:nvSpPr>
        <p:spPr bwMode="auto">
          <a:xfrm flipH="1">
            <a:off x="2246044" y="2536099"/>
            <a:ext cx="0" cy="185108"/>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Text Box 13"/>
          <p:cNvSpPr txBox="1">
            <a:spLocks noChangeArrowheads="1"/>
          </p:cNvSpPr>
          <p:nvPr/>
        </p:nvSpPr>
        <p:spPr bwMode="auto">
          <a:xfrm>
            <a:off x="1470854" y="2016918"/>
            <a:ext cx="31290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000" dirty="0">
                <a:latin typeface="微软雅黑" pitchFamily="34" charset="-122"/>
                <a:ea typeface="微软雅黑" pitchFamily="34" charset="-122"/>
              </a:rPr>
              <a:t>应</a:t>
            </a:r>
          </a:p>
          <a:p>
            <a:pPr algn="l" eaLnBrk="1" hangingPunct="1"/>
            <a:r>
              <a:rPr lang="zh-CN" altLang="en-US" sz="1000" dirty="0">
                <a:latin typeface="微软雅黑" pitchFamily="34" charset="-122"/>
                <a:ea typeface="微软雅黑" pitchFamily="34" charset="-122"/>
              </a:rPr>
              <a:t>用</a:t>
            </a:r>
          </a:p>
          <a:p>
            <a:pPr algn="l" eaLnBrk="1" hangingPunct="1"/>
            <a:r>
              <a:rPr lang="zh-CN" altLang="en-US" sz="1000" dirty="0">
                <a:latin typeface="微软雅黑" pitchFamily="34" charset="-122"/>
                <a:ea typeface="微软雅黑" pitchFamily="34" charset="-122"/>
              </a:rPr>
              <a:t>层</a:t>
            </a:r>
          </a:p>
        </p:txBody>
      </p:sp>
      <p:sp>
        <p:nvSpPr>
          <p:cNvPr id="18" name="Text Box 14"/>
          <p:cNvSpPr txBox="1">
            <a:spLocks noChangeArrowheads="1"/>
          </p:cNvSpPr>
          <p:nvPr/>
        </p:nvSpPr>
        <p:spPr bwMode="auto">
          <a:xfrm>
            <a:off x="1470854" y="2665425"/>
            <a:ext cx="31290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000" dirty="0">
                <a:latin typeface="微软雅黑" pitchFamily="34" charset="-122"/>
                <a:ea typeface="微软雅黑" pitchFamily="34" charset="-122"/>
              </a:rPr>
              <a:t>运</a:t>
            </a:r>
          </a:p>
          <a:p>
            <a:pPr algn="l" eaLnBrk="1" hangingPunct="1"/>
            <a:r>
              <a:rPr lang="zh-CN" altLang="en-US" sz="1000" dirty="0">
                <a:latin typeface="微软雅黑" pitchFamily="34" charset="-122"/>
                <a:ea typeface="微软雅黑" pitchFamily="34" charset="-122"/>
              </a:rPr>
              <a:t>输</a:t>
            </a:r>
          </a:p>
          <a:p>
            <a:pPr algn="l" eaLnBrk="1" hangingPunct="1"/>
            <a:r>
              <a:rPr lang="zh-CN" altLang="en-US" sz="1000" dirty="0">
                <a:latin typeface="微软雅黑" pitchFamily="34" charset="-122"/>
                <a:ea typeface="微软雅黑" pitchFamily="34" charset="-122"/>
              </a:rPr>
              <a:t>层</a:t>
            </a:r>
          </a:p>
        </p:txBody>
      </p:sp>
      <p:sp>
        <p:nvSpPr>
          <p:cNvPr id="19" name="Text Box 15"/>
          <p:cNvSpPr txBox="1">
            <a:spLocks noChangeArrowheads="1"/>
          </p:cNvSpPr>
          <p:nvPr/>
        </p:nvSpPr>
        <p:spPr bwMode="auto">
          <a:xfrm>
            <a:off x="1470854" y="3324198"/>
            <a:ext cx="31290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000" dirty="0">
                <a:latin typeface="微软雅黑" pitchFamily="34" charset="-122"/>
                <a:ea typeface="微软雅黑" pitchFamily="34" charset="-122"/>
              </a:rPr>
              <a:t>网</a:t>
            </a:r>
          </a:p>
          <a:p>
            <a:pPr algn="l" eaLnBrk="1" hangingPunct="1"/>
            <a:r>
              <a:rPr lang="zh-CN" altLang="en-US" sz="1000" dirty="0">
                <a:latin typeface="微软雅黑" pitchFamily="34" charset="-122"/>
                <a:ea typeface="微软雅黑" pitchFamily="34" charset="-122"/>
              </a:rPr>
              <a:t>络</a:t>
            </a:r>
          </a:p>
          <a:p>
            <a:pPr algn="l" eaLnBrk="1" hangingPunct="1"/>
            <a:r>
              <a:rPr lang="zh-CN" altLang="en-US" sz="1000" dirty="0">
                <a:latin typeface="微软雅黑" pitchFamily="34" charset="-122"/>
                <a:ea typeface="微软雅黑" pitchFamily="34" charset="-122"/>
              </a:rPr>
              <a:t>层</a:t>
            </a:r>
          </a:p>
        </p:txBody>
      </p:sp>
      <p:sp>
        <p:nvSpPr>
          <p:cNvPr id="20" name="Text Box 16"/>
          <p:cNvSpPr txBox="1">
            <a:spLocks noChangeArrowheads="1"/>
          </p:cNvSpPr>
          <p:nvPr/>
        </p:nvSpPr>
        <p:spPr bwMode="auto">
          <a:xfrm>
            <a:off x="1811300" y="3225011"/>
            <a:ext cx="85953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000" dirty="0">
                <a:latin typeface="微软雅黑" pitchFamily="34" charset="-122"/>
                <a:ea typeface="微软雅黑" pitchFamily="34" charset="-122"/>
              </a:rPr>
              <a:t>TCP </a:t>
            </a:r>
            <a:r>
              <a:rPr lang="zh-CN" altLang="en-US" sz="1000" dirty="0">
                <a:latin typeface="微软雅黑" pitchFamily="34" charset="-122"/>
                <a:ea typeface="微软雅黑" pitchFamily="34" charset="-122"/>
              </a:rPr>
              <a:t>报文段</a:t>
            </a:r>
          </a:p>
        </p:txBody>
      </p:sp>
      <p:sp>
        <p:nvSpPr>
          <p:cNvPr id="21" name="Text Box 17"/>
          <p:cNvSpPr txBox="1">
            <a:spLocks noChangeArrowheads="1"/>
          </p:cNvSpPr>
          <p:nvPr/>
        </p:nvSpPr>
        <p:spPr bwMode="auto">
          <a:xfrm>
            <a:off x="2782380" y="3101899"/>
            <a:ext cx="825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000" dirty="0">
                <a:latin typeface="微软雅黑" pitchFamily="34" charset="-122"/>
                <a:ea typeface="微软雅黑" pitchFamily="34" charset="-122"/>
              </a:rPr>
              <a:t>UDP</a:t>
            </a:r>
          </a:p>
          <a:p>
            <a:pPr eaLnBrk="1" hangingPunct="1">
              <a:lnSpc>
                <a:spcPct val="90000"/>
              </a:lnSpc>
            </a:pPr>
            <a:r>
              <a:rPr lang="zh-CN" altLang="en-US" sz="1000" dirty="0">
                <a:latin typeface="微软雅黑" pitchFamily="34" charset="-122"/>
                <a:ea typeface="微软雅黑" pitchFamily="34" charset="-122"/>
              </a:rPr>
              <a:t>用户数据报</a:t>
            </a:r>
          </a:p>
        </p:txBody>
      </p:sp>
      <p:sp>
        <p:nvSpPr>
          <p:cNvPr id="22" name="Text Box 18"/>
          <p:cNvSpPr txBox="1">
            <a:spLocks noChangeArrowheads="1"/>
          </p:cNvSpPr>
          <p:nvPr/>
        </p:nvSpPr>
        <p:spPr bwMode="auto">
          <a:xfrm>
            <a:off x="2390870" y="2029366"/>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000" dirty="0">
                <a:solidFill>
                  <a:srgbClr val="0000FF"/>
                </a:solidFill>
                <a:latin typeface="微软雅黑" pitchFamily="34" charset="-122"/>
                <a:ea typeface="微软雅黑" pitchFamily="34" charset="-122"/>
              </a:rPr>
              <a:t>应用进程</a:t>
            </a:r>
          </a:p>
        </p:txBody>
      </p:sp>
      <p:sp>
        <p:nvSpPr>
          <p:cNvPr id="23" name="AutoShape 19"/>
          <p:cNvSpPr>
            <a:spLocks noChangeArrowheads="1"/>
          </p:cNvSpPr>
          <p:nvPr/>
        </p:nvSpPr>
        <p:spPr bwMode="auto">
          <a:xfrm>
            <a:off x="1798393" y="2758229"/>
            <a:ext cx="895302" cy="333195"/>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dirty="0">
              <a:latin typeface="微软雅黑" pitchFamily="34" charset="-122"/>
              <a:ea typeface="微软雅黑" pitchFamily="34" charset="-122"/>
            </a:endParaRPr>
          </a:p>
        </p:txBody>
      </p:sp>
      <p:sp>
        <p:nvSpPr>
          <p:cNvPr id="24" name="Text Box 20"/>
          <p:cNvSpPr txBox="1">
            <a:spLocks noChangeArrowheads="1"/>
          </p:cNvSpPr>
          <p:nvPr/>
        </p:nvSpPr>
        <p:spPr bwMode="auto">
          <a:xfrm>
            <a:off x="1771264" y="2145335"/>
            <a:ext cx="42351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667" dirty="0">
                <a:solidFill>
                  <a:srgbClr val="0070C0"/>
                </a:solidFill>
                <a:latin typeface="微软雅黑" pitchFamily="34" charset="-122"/>
                <a:ea typeface="微软雅黑" pitchFamily="34" charset="-122"/>
                <a:sym typeface="Wingdings" pitchFamily="2" charset="2"/>
              </a:rPr>
              <a:t></a:t>
            </a:r>
            <a:endParaRPr lang="en-US" altLang="zh-CN" sz="2667" dirty="0">
              <a:solidFill>
                <a:srgbClr val="0070C0"/>
              </a:solidFill>
              <a:latin typeface="微软雅黑" pitchFamily="34" charset="-122"/>
              <a:ea typeface="微软雅黑" pitchFamily="34" charset="-122"/>
            </a:endParaRPr>
          </a:p>
        </p:txBody>
      </p:sp>
      <p:sp>
        <p:nvSpPr>
          <p:cNvPr id="25" name="Rectangle 21"/>
          <p:cNvSpPr>
            <a:spLocks noChangeArrowheads="1"/>
          </p:cNvSpPr>
          <p:nvPr/>
        </p:nvSpPr>
        <p:spPr bwMode="auto">
          <a:xfrm>
            <a:off x="1920480" y="2721208"/>
            <a:ext cx="81391" cy="7404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6" name="Rectangle 22"/>
          <p:cNvSpPr>
            <a:spLocks noChangeArrowheads="1"/>
          </p:cNvSpPr>
          <p:nvPr/>
        </p:nvSpPr>
        <p:spPr bwMode="auto">
          <a:xfrm>
            <a:off x="2205350" y="2721208"/>
            <a:ext cx="81391" cy="7404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7" name="Rectangle 23"/>
          <p:cNvSpPr>
            <a:spLocks noChangeArrowheads="1"/>
          </p:cNvSpPr>
          <p:nvPr/>
        </p:nvSpPr>
        <p:spPr bwMode="auto">
          <a:xfrm>
            <a:off x="2490218" y="2721208"/>
            <a:ext cx="81391" cy="7404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8" name="Line 24"/>
          <p:cNvSpPr>
            <a:spLocks noChangeShapeType="1"/>
          </p:cNvSpPr>
          <p:nvPr/>
        </p:nvSpPr>
        <p:spPr bwMode="auto">
          <a:xfrm flipH="1">
            <a:off x="2530913" y="2536099"/>
            <a:ext cx="0" cy="185108"/>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9" name="Text Box 25"/>
          <p:cNvSpPr txBox="1">
            <a:spLocks noChangeArrowheads="1"/>
          </p:cNvSpPr>
          <p:nvPr/>
        </p:nvSpPr>
        <p:spPr bwMode="auto">
          <a:xfrm>
            <a:off x="2060372" y="2145335"/>
            <a:ext cx="42351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667" dirty="0">
                <a:solidFill>
                  <a:srgbClr val="0070C0"/>
                </a:solidFill>
                <a:latin typeface="微软雅黑" pitchFamily="34" charset="-122"/>
                <a:ea typeface="微软雅黑" pitchFamily="34" charset="-122"/>
                <a:sym typeface="Wingdings" pitchFamily="2" charset="2"/>
              </a:rPr>
              <a:t></a:t>
            </a:r>
            <a:endParaRPr lang="en-US" altLang="zh-CN" sz="2667" dirty="0">
              <a:solidFill>
                <a:srgbClr val="0070C0"/>
              </a:solidFill>
              <a:latin typeface="微软雅黑" pitchFamily="34" charset="-122"/>
              <a:ea typeface="微软雅黑" pitchFamily="34" charset="-122"/>
            </a:endParaRPr>
          </a:p>
        </p:txBody>
      </p:sp>
      <p:sp>
        <p:nvSpPr>
          <p:cNvPr id="30" name="Text Box 26"/>
          <p:cNvSpPr txBox="1">
            <a:spLocks noChangeArrowheads="1"/>
          </p:cNvSpPr>
          <p:nvPr/>
        </p:nvSpPr>
        <p:spPr bwMode="auto">
          <a:xfrm>
            <a:off x="2342697" y="2145335"/>
            <a:ext cx="42351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667">
                <a:solidFill>
                  <a:srgbClr val="0070C0"/>
                </a:solidFill>
                <a:latin typeface="微软雅黑" pitchFamily="34" charset="-122"/>
                <a:ea typeface="微软雅黑" pitchFamily="34" charset="-122"/>
                <a:sym typeface="Wingdings" pitchFamily="2" charset="2"/>
              </a:rPr>
              <a:t></a:t>
            </a:r>
            <a:endParaRPr lang="en-US" altLang="zh-CN" sz="2667">
              <a:solidFill>
                <a:srgbClr val="0070C0"/>
              </a:solidFill>
              <a:latin typeface="微软雅黑" pitchFamily="34" charset="-122"/>
              <a:ea typeface="微软雅黑" pitchFamily="34" charset="-122"/>
            </a:endParaRPr>
          </a:p>
        </p:txBody>
      </p:sp>
      <p:sp>
        <p:nvSpPr>
          <p:cNvPr id="31" name="AutoShape 27"/>
          <p:cNvSpPr>
            <a:spLocks noChangeArrowheads="1"/>
          </p:cNvSpPr>
          <p:nvPr/>
        </p:nvSpPr>
        <p:spPr bwMode="auto">
          <a:xfrm>
            <a:off x="1961176" y="3424621"/>
            <a:ext cx="1587126" cy="333195"/>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latin typeface="微软雅黑" pitchFamily="34" charset="-122"/>
                <a:ea typeface="微软雅黑" pitchFamily="34" charset="-122"/>
              </a:rPr>
              <a:t>IP </a:t>
            </a:r>
            <a:r>
              <a:rPr lang="zh-CN" altLang="en-US" sz="1000" b="1" dirty="0">
                <a:latin typeface="微软雅黑" pitchFamily="34" charset="-122"/>
                <a:ea typeface="微软雅黑" pitchFamily="34" charset="-122"/>
              </a:rPr>
              <a:t>复用</a:t>
            </a:r>
          </a:p>
        </p:txBody>
      </p:sp>
      <p:sp>
        <p:nvSpPr>
          <p:cNvPr id="32" name="Line 28"/>
          <p:cNvSpPr>
            <a:spLocks noChangeShapeType="1"/>
          </p:cNvSpPr>
          <p:nvPr/>
        </p:nvSpPr>
        <p:spPr bwMode="auto">
          <a:xfrm flipH="1">
            <a:off x="2978564" y="2542270"/>
            <a:ext cx="0" cy="185108"/>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29"/>
          <p:cNvSpPr>
            <a:spLocks noChangeShapeType="1"/>
          </p:cNvSpPr>
          <p:nvPr/>
        </p:nvSpPr>
        <p:spPr bwMode="auto">
          <a:xfrm flipH="1">
            <a:off x="3263433" y="2542270"/>
            <a:ext cx="0" cy="185108"/>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AutoShape 30"/>
          <p:cNvSpPr>
            <a:spLocks noChangeArrowheads="1"/>
          </p:cNvSpPr>
          <p:nvPr/>
        </p:nvSpPr>
        <p:spPr bwMode="auto">
          <a:xfrm>
            <a:off x="2815782" y="2764400"/>
            <a:ext cx="895302" cy="333195"/>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1000" b="1" dirty="0">
              <a:latin typeface="微软雅黑" pitchFamily="34" charset="-122"/>
              <a:ea typeface="微软雅黑" pitchFamily="34" charset="-122"/>
            </a:endParaRPr>
          </a:p>
        </p:txBody>
      </p:sp>
      <p:sp>
        <p:nvSpPr>
          <p:cNvPr id="35" name="Text Box 31"/>
          <p:cNvSpPr txBox="1">
            <a:spLocks noChangeArrowheads="1"/>
          </p:cNvSpPr>
          <p:nvPr/>
        </p:nvSpPr>
        <p:spPr bwMode="auto">
          <a:xfrm>
            <a:off x="2788652" y="2151505"/>
            <a:ext cx="42351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667">
                <a:solidFill>
                  <a:srgbClr val="0070C0"/>
                </a:solidFill>
                <a:latin typeface="微软雅黑" pitchFamily="34" charset="-122"/>
                <a:ea typeface="微软雅黑" pitchFamily="34" charset="-122"/>
                <a:sym typeface="Wingdings" pitchFamily="2" charset="2"/>
              </a:rPr>
              <a:t></a:t>
            </a:r>
            <a:endParaRPr lang="en-US" altLang="zh-CN" sz="2667">
              <a:solidFill>
                <a:srgbClr val="0070C0"/>
              </a:solidFill>
              <a:latin typeface="微软雅黑" pitchFamily="34" charset="-122"/>
              <a:ea typeface="微软雅黑" pitchFamily="34" charset="-122"/>
            </a:endParaRPr>
          </a:p>
        </p:txBody>
      </p:sp>
      <p:sp>
        <p:nvSpPr>
          <p:cNvPr id="36" name="Rectangle 32"/>
          <p:cNvSpPr>
            <a:spLocks noChangeArrowheads="1"/>
          </p:cNvSpPr>
          <p:nvPr/>
        </p:nvSpPr>
        <p:spPr bwMode="auto">
          <a:xfrm>
            <a:off x="2937869" y="2727379"/>
            <a:ext cx="81391" cy="7404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7" name="Rectangle 33"/>
          <p:cNvSpPr>
            <a:spLocks noChangeArrowheads="1"/>
          </p:cNvSpPr>
          <p:nvPr/>
        </p:nvSpPr>
        <p:spPr bwMode="auto">
          <a:xfrm>
            <a:off x="3222737" y="2727379"/>
            <a:ext cx="81391" cy="7404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8" name="Rectangle 34"/>
          <p:cNvSpPr>
            <a:spLocks noChangeArrowheads="1"/>
          </p:cNvSpPr>
          <p:nvPr/>
        </p:nvSpPr>
        <p:spPr bwMode="auto">
          <a:xfrm>
            <a:off x="3507606" y="2727379"/>
            <a:ext cx="81391" cy="7404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9" name="Line 35"/>
          <p:cNvSpPr>
            <a:spLocks noChangeShapeType="1"/>
          </p:cNvSpPr>
          <p:nvPr/>
        </p:nvSpPr>
        <p:spPr bwMode="auto">
          <a:xfrm flipH="1">
            <a:off x="3548302" y="2542270"/>
            <a:ext cx="0" cy="185108"/>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0" name="Text Box 36"/>
          <p:cNvSpPr txBox="1">
            <a:spLocks noChangeArrowheads="1"/>
          </p:cNvSpPr>
          <p:nvPr/>
        </p:nvSpPr>
        <p:spPr bwMode="auto">
          <a:xfrm>
            <a:off x="3077759" y="2151505"/>
            <a:ext cx="42351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667">
                <a:solidFill>
                  <a:srgbClr val="0070C0"/>
                </a:solidFill>
                <a:latin typeface="微软雅黑" pitchFamily="34" charset="-122"/>
                <a:ea typeface="微软雅黑" pitchFamily="34" charset="-122"/>
                <a:sym typeface="Wingdings" pitchFamily="2" charset="2"/>
              </a:rPr>
              <a:t></a:t>
            </a:r>
            <a:endParaRPr lang="en-US" altLang="zh-CN" sz="2667">
              <a:solidFill>
                <a:srgbClr val="0070C0"/>
              </a:solidFill>
              <a:latin typeface="微软雅黑" pitchFamily="34" charset="-122"/>
              <a:ea typeface="微软雅黑" pitchFamily="34" charset="-122"/>
            </a:endParaRPr>
          </a:p>
        </p:txBody>
      </p:sp>
      <p:sp>
        <p:nvSpPr>
          <p:cNvPr id="41" name="Text Box 37"/>
          <p:cNvSpPr txBox="1">
            <a:spLocks noChangeArrowheads="1"/>
          </p:cNvSpPr>
          <p:nvPr/>
        </p:nvSpPr>
        <p:spPr bwMode="auto">
          <a:xfrm>
            <a:off x="3360085" y="2151505"/>
            <a:ext cx="42351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667">
                <a:solidFill>
                  <a:srgbClr val="0070C0"/>
                </a:solidFill>
                <a:latin typeface="微软雅黑" pitchFamily="34" charset="-122"/>
                <a:ea typeface="微软雅黑" pitchFamily="34" charset="-122"/>
                <a:sym typeface="Wingdings" pitchFamily="2" charset="2"/>
              </a:rPr>
              <a:t></a:t>
            </a:r>
            <a:endParaRPr lang="en-US" altLang="zh-CN" sz="2667">
              <a:solidFill>
                <a:srgbClr val="0070C0"/>
              </a:solidFill>
              <a:latin typeface="微软雅黑" pitchFamily="34" charset="-122"/>
              <a:ea typeface="微软雅黑" pitchFamily="34" charset="-122"/>
            </a:endParaRPr>
          </a:p>
        </p:txBody>
      </p:sp>
      <p:sp>
        <p:nvSpPr>
          <p:cNvPr id="42" name="Rectangle 38"/>
          <p:cNvSpPr>
            <a:spLocks noChangeArrowheads="1"/>
          </p:cNvSpPr>
          <p:nvPr/>
        </p:nvSpPr>
        <p:spPr bwMode="auto">
          <a:xfrm>
            <a:off x="4093283" y="2128861"/>
            <a:ext cx="1994081" cy="629369"/>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3" name="Line 39"/>
          <p:cNvSpPr>
            <a:spLocks noChangeShapeType="1"/>
          </p:cNvSpPr>
          <p:nvPr/>
        </p:nvSpPr>
        <p:spPr bwMode="auto">
          <a:xfrm flipH="1" flipV="1">
            <a:off x="4283195" y="2542270"/>
            <a:ext cx="0" cy="185108"/>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4" name="Line 40"/>
          <p:cNvSpPr>
            <a:spLocks noChangeShapeType="1"/>
          </p:cNvSpPr>
          <p:nvPr/>
        </p:nvSpPr>
        <p:spPr bwMode="auto">
          <a:xfrm flipH="1" flipV="1">
            <a:off x="4568064" y="2542270"/>
            <a:ext cx="0" cy="185108"/>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5" name="Text Box 41"/>
          <p:cNvSpPr txBox="1">
            <a:spLocks noChangeArrowheads="1"/>
          </p:cNvSpPr>
          <p:nvPr/>
        </p:nvSpPr>
        <p:spPr bwMode="auto">
          <a:xfrm>
            <a:off x="4233880" y="3225011"/>
            <a:ext cx="85953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000" dirty="0">
                <a:latin typeface="微软雅黑" pitchFamily="34" charset="-122"/>
                <a:ea typeface="微软雅黑" pitchFamily="34" charset="-122"/>
              </a:rPr>
              <a:t>TCP </a:t>
            </a:r>
            <a:r>
              <a:rPr lang="zh-CN" altLang="en-US" sz="1000" dirty="0">
                <a:latin typeface="微软雅黑" pitchFamily="34" charset="-122"/>
                <a:ea typeface="微软雅黑" pitchFamily="34" charset="-122"/>
              </a:rPr>
              <a:t>报文段</a:t>
            </a:r>
          </a:p>
        </p:txBody>
      </p:sp>
      <p:sp>
        <p:nvSpPr>
          <p:cNvPr id="46" name="Text Box 42"/>
          <p:cNvSpPr txBox="1">
            <a:spLocks noChangeArrowheads="1"/>
          </p:cNvSpPr>
          <p:nvPr/>
        </p:nvSpPr>
        <p:spPr bwMode="auto">
          <a:xfrm>
            <a:off x="5197372" y="3101899"/>
            <a:ext cx="825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000" dirty="0">
                <a:latin typeface="微软雅黑" pitchFamily="34" charset="-122"/>
                <a:ea typeface="微软雅黑" pitchFamily="34" charset="-122"/>
              </a:rPr>
              <a:t>UDP</a:t>
            </a:r>
          </a:p>
          <a:p>
            <a:pPr eaLnBrk="1" hangingPunct="1">
              <a:lnSpc>
                <a:spcPct val="90000"/>
              </a:lnSpc>
            </a:pPr>
            <a:r>
              <a:rPr lang="zh-CN" altLang="en-US" sz="1000" dirty="0">
                <a:latin typeface="微软雅黑" pitchFamily="34" charset="-122"/>
                <a:ea typeface="微软雅黑" pitchFamily="34" charset="-122"/>
              </a:rPr>
              <a:t>用户数据报</a:t>
            </a:r>
          </a:p>
        </p:txBody>
      </p:sp>
      <p:sp>
        <p:nvSpPr>
          <p:cNvPr id="47" name="AutoShape 43"/>
          <p:cNvSpPr>
            <a:spLocks noChangeArrowheads="1"/>
          </p:cNvSpPr>
          <p:nvPr/>
        </p:nvSpPr>
        <p:spPr bwMode="auto">
          <a:xfrm>
            <a:off x="4120413" y="2764400"/>
            <a:ext cx="895302" cy="333195"/>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8" name="Text Box 44"/>
          <p:cNvSpPr txBox="1">
            <a:spLocks noChangeArrowheads="1"/>
          </p:cNvSpPr>
          <p:nvPr/>
        </p:nvSpPr>
        <p:spPr bwMode="auto">
          <a:xfrm>
            <a:off x="4093283" y="2151505"/>
            <a:ext cx="42351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667">
                <a:solidFill>
                  <a:srgbClr val="0070C0"/>
                </a:solidFill>
                <a:latin typeface="微软雅黑" pitchFamily="34" charset="-122"/>
                <a:ea typeface="微软雅黑" pitchFamily="34" charset="-122"/>
                <a:sym typeface="Wingdings" pitchFamily="2" charset="2"/>
              </a:rPr>
              <a:t></a:t>
            </a:r>
            <a:endParaRPr lang="en-US" altLang="zh-CN" sz="2667">
              <a:solidFill>
                <a:srgbClr val="0070C0"/>
              </a:solidFill>
              <a:latin typeface="微软雅黑" pitchFamily="34" charset="-122"/>
              <a:ea typeface="微软雅黑" pitchFamily="34" charset="-122"/>
            </a:endParaRPr>
          </a:p>
        </p:txBody>
      </p:sp>
      <p:sp>
        <p:nvSpPr>
          <p:cNvPr id="49" name="Rectangle 45"/>
          <p:cNvSpPr>
            <a:spLocks noChangeArrowheads="1"/>
          </p:cNvSpPr>
          <p:nvPr/>
        </p:nvSpPr>
        <p:spPr bwMode="auto">
          <a:xfrm>
            <a:off x="4242500" y="2727379"/>
            <a:ext cx="81391" cy="7404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0" name="Rectangle 46"/>
          <p:cNvSpPr>
            <a:spLocks noChangeArrowheads="1"/>
          </p:cNvSpPr>
          <p:nvPr/>
        </p:nvSpPr>
        <p:spPr bwMode="auto">
          <a:xfrm>
            <a:off x="4527369" y="2727379"/>
            <a:ext cx="81391" cy="7404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1" name="Rectangle 47"/>
          <p:cNvSpPr>
            <a:spLocks noChangeArrowheads="1"/>
          </p:cNvSpPr>
          <p:nvPr/>
        </p:nvSpPr>
        <p:spPr bwMode="auto">
          <a:xfrm>
            <a:off x="4812237" y="2727379"/>
            <a:ext cx="81391" cy="7404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2" name="Line 48"/>
          <p:cNvSpPr>
            <a:spLocks noChangeShapeType="1"/>
          </p:cNvSpPr>
          <p:nvPr/>
        </p:nvSpPr>
        <p:spPr bwMode="auto">
          <a:xfrm flipH="1" flipV="1">
            <a:off x="4852933" y="2542270"/>
            <a:ext cx="0" cy="185108"/>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3" name="Text Box 49"/>
          <p:cNvSpPr txBox="1">
            <a:spLocks noChangeArrowheads="1"/>
          </p:cNvSpPr>
          <p:nvPr/>
        </p:nvSpPr>
        <p:spPr bwMode="auto">
          <a:xfrm>
            <a:off x="4382391" y="2151505"/>
            <a:ext cx="42351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667">
                <a:solidFill>
                  <a:srgbClr val="0070C0"/>
                </a:solidFill>
                <a:latin typeface="微软雅黑" pitchFamily="34" charset="-122"/>
                <a:ea typeface="微软雅黑" pitchFamily="34" charset="-122"/>
                <a:sym typeface="Wingdings" pitchFamily="2" charset="2"/>
              </a:rPr>
              <a:t></a:t>
            </a:r>
            <a:endParaRPr lang="en-US" altLang="zh-CN" sz="2667">
              <a:solidFill>
                <a:srgbClr val="0070C0"/>
              </a:solidFill>
              <a:latin typeface="微软雅黑" pitchFamily="34" charset="-122"/>
              <a:ea typeface="微软雅黑" pitchFamily="34" charset="-122"/>
            </a:endParaRPr>
          </a:p>
        </p:txBody>
      </p:sp>
      <p:sp>
        <p:nvSpPr>
          <p:cNvPr id="54" name="Text Box 50"/>
          <p:cNvSpPr txBox="1">
            <a:spLocks noChangeArrowheads="1"/>
          </p:cNvSpPr>
          <p:nvPr/>
        </p:nvSpPr>
        <p:spPr bwMode="auto">
          <a:xfrm>
            <a:off x="4664716" y="2151505"/>
            <a:ext cx="42351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667">
                <a:solidFill>
                  <a:srgbClr val="0070C0"/>
                </a:solidFill>
                <a:latin typeface="微软雅黑" pitchFamily="34" charset="-122"/>
                <a:ea typeface="微软雅黑" pitchFamily="34" charset="-122"/>
                <a:sym typeface="Wingdings" pitchFamily="2" charset="2"/>
              </a:rPr>
              <a:t></a:t>
            </a:r>
            <a:endParaRPr lang="en-US" altLang="zh-CN" sz="2667">
              <a:solidFill>
                <a:srgbClr val="0070C0"/>
              </a:solidFill>
              <a:latin typeface="微软雅黑" pitchFamily="34" charset="-122"/>
              <a:ea typeface="微软雅黑" pitchFamily="34" charset="-122"/>
            </a:endParaRPr>
          </a:p>
        </p:txBody>
      </p:sp>
      <p:grpSp>
        <p:nvGrpSpPr>
          <p:cNvPr id="55" name="Group 51"/>
          <p:cNvGrpSpPr>
            <a:grpSpLocks/>
          </p:cNvGrpSpPr>
          <p:nvPr/>
        </p:nvGrpSpPr>
        <p:grpSpPr bwMode="auto">
          <a:xfrm>
            <a:off x="2139897" y="3091425"/>
            <a:ext cx="3445555" cy="337823"/>
            <a:chOff x="912" y="1920"/>
            <a:chExt cx="4064" cy="398"/>
          </a:xfrm>
        </p:grpSpPr>
        <p:sp>
          <p:nvSpPr>
            <p:cNvPr id="82" name="Line 52"/>
            <p:cNvSpPr>
              <a:spLocks noChangeShapeType="1"/>
            </p:cNvSpPr>
            <p:nvPr/>
          </p:nvSpPr>
          <p:spPr bwMode="auto">
            <a:xfrm>
              <a:off x="912" y="1920"/>
              <a:ext cx="0" cy="384"/>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3" name="Line 53"/>
            <p:cNvSpPr>
              <a:spLocks noChangeShapeType="1"/>
            </p:cNvSpPr>
            <p:nvPr/>
          </p:nvSpPr>
          <p:spPr bwMode="auto">
            <a:xfrm>
              <a:off x="2112" y="1928"/>
              <a:ext cx="0" cy="382"/>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4" name="Line 54"/>
            <p:cNvSpPr>
              <a:spLocks noChangeShapeType="1"/>
            </p:cNvSpPr>
            <p:nvPr/>
          </p:nvSpPr>
          <p:spPr bwMode="auto">
            <a:xfrm flipV="1">
              <a:off x="3776" y="1928"/>
              <a:ext cx="0" cy="384"/>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5" name="Line 55"/>
            <p:cNvSpPr>
              <a:spLocks noChangeShapeType="1"/>
            </p:cNvSpPr>
            <p:nvPr/>
          </p:nvSpPr>
          <p:spPr bwMode="auto">
            <a:xfrm flipV="1">
              <a:off x="4976" y="1936"/>
              <a:ext cx="0" cy="382"/>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grpSp>
      <p:sp>
        <p:nvSpPr>
          <p:cNvPr id="56" name="Line 56"/>
          <p:cNvSpPr>
            <a:spLocks noChangeShapeType="1"/>
          </p:cNvSpPr>
          <p:nvPr/>
        </p:nvSpPr>
        <p:spPr bwMode="auto">
          <a:xfrm flipH="1" flipV="1">
            <a:off x="5300583" y="2548440"/>
            <a:ext cx="0" cy="185108"/>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7" name="Line 57"/>
          <p:cNvSpPr>
            <a:spLocks noChangeShapeType="1"/>
          </p:cNvSpPr>
          <p:nvPr/>
        </p:nvSpPr>
        <p:spPr bwMode="auto">
          <a:xfrm flipH="1" flipV="1">
            <a:off x="5585453" y="2548440"/>
            <a:ext cx="0" cy="185108"/>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8" name="AutoShape 58"/>
          <p:cNvSpPr>
            <a:spLocks noChangeArrowheads="1"/>
          </p:cNvSpPr>
          <p:nvPr/>
        </p:nvSpPr>
        <p:spPr bwMode="auto">
          <a:xfrm>
            <a:off x="5137802" y="2770570"/>
            <a:ext cx="895302" cy="333195"/>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9" name="Text Box 59"/>
          <p:cNvSpPr txBox="1">
            <a:spLocks noChangeArrowheads="1"/>
          </p:cNvSpPr>
          <p:nvPr/>
        </p:nvSpPr>
        <p:spPr bwMode="auto">
          <a:xfrm>
            <a:off x="5110671" y="2157676"/>
            <a:ext cx="42351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667">
                <a:solidFill>
                  <a:srgbClr val="0070C0"/>
                </a:solidFill>
                <a:latin typeface="微软雅黑" pitchFamily="34" charset="-122"/>
                <a:ea typeface="微软雅黑" pitchFamily="34" charset="-122"/>
                <a:sym typeface="Wingdings" pitchFamily="2" charset="2"/>
              </a:rPr>
              <a:t></a:t>
            </a:r>
            <a:endParaRPr lang="en-US" altLang="zh-CN" sz="2667">
              <a:solidFill>
                <a:srgbClr val="0070C0"/>
              </a:solidFill>
              <a:latin typeface="微软雅黑" pitchFamily="34" charset="-122"/>
              <a:ea typeface="微软雅黑" pitchFamily="34" charset="-122"/>
            </a:endParaRPr>
          </a:p>
        </p:txBody>
      </p:sp>
      <p:sp>
        <p:nvSpPr>
          <p:cNvPr id="60" name="Rectangle 60"/>
          <p:cNvSpPr>
            <a:spLocks noChangeArrowheads="1"/>
          </p:cNvSpPr>
          <p:nvPr/>
        </p:nvSpPr>
        <p:spPr bwMode="auto">
          <a:xfrm>
            <a:off x="5259889" y="2733549"/>
            <a:ext cx="81391" cy="7404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1" name="Rectangle 61"/>
          <p:cNvSpPr>
            <a:spLocks noChangeArrowheads="1"/>
          </p:cNvSpPr>
          <p:nvPr/>
        </p:nvSpPr>
        <p:spPr bwMode="auto">
          <a:xfrm>
            <a:off x="5544757" y="2733549"/>
            <a:ext cx="81391" cy="7404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2" name="Rectangle 62"/>
          <p:cNvSpPr>
            <a:spLocks noChangeArrowheads="1"/>
          </p:cNvSpPr>
          <p:nvPr/>
        </p:nvSpPr>
        <p:spPr bwMode="auto">
          <a:xfrm>
            <a:off x="5829625" y="2733549"/>
            <a:ext cx="81391" cy="7404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3" name="Line 63"/>
          <p:cNvSpPr>
            <a:spLocks noChangeShapeType="1"/>
          </p:cNvSpPr>
          <p:nvPr/>
        </p:nvSpPr>
        <p:spPr bwMode="auto">
          <a:xfrm flipH="1" flipV="1">
            <a:off x="5870321" y="2548440"/>
            <a:ext cx="0" cy="185108"/>
          </a:xfrm>
          <a:prstGeom prst="line">
            <a:avLst/>
          </a:prstGeom>
          <a:noFill/>
          <a:ln w="28575">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4" name="Text Box 64"/>
          <p:cNvSpPr txBox="1">
            <a:spLocks noChangeArrowheads="1"/>
          </p:cNvSpPr>
          <p:nvPr/>
        </p:nvSpPr>
        <p:spPr bwMode="auto">
          <a:xfrm>
            <a:off x="5399779" y="2157676"/>
            <a:ext cx="42351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667">
                <a:solidFill>
                  <a:srgbClr val="0070C0"/>
                </a:solidFill>
                <a:latin typeface="微软雅黑" pitchFamily="34" charset="-122"/>
                <a:ea typeface="微软雅黑" pitchFamily="34" charset="-122"/>
                <a:sym typeface="Wingdings" pitchFamily="2" charset="2"/>
              </a:rPr>
              <a:t></a:t>
            </a:r>
            <a:endParaRPr lang="en-US" altLang="zh-CN" sz="2667">
              <a:solidFill>
                <a:srgbClr val="0070C0"/>
              </a:solidFill>
              <a:latin typeface="微软雅黑" pitchFamily="34" charset="-122"/>
              <a:ea typeface="微软雅黑" pitchFamily="34" charset="-122"/>
            </a:endParaRPr>
          </a:p>
        </p:txBody>
      </p:sp>
      <p:sp>
        <p:nvSpPr>
          <p:cNvPr id="65" name="Text Box 65"/>
          <p:cNvSpPr txBox="1">
            <a:spLocks noChangeArrowheads="1"/>
          </p:cNvSpPr>
          <p:nvPr/>
        </p:nvSpPr>
        <p:spPr bwMode="auto">
          <a:xfrm>
            <a:off x="5682104" y="2157676"/>
            <a:ext cx="423514"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667">
                <a:solidFill>
                  <a:srgbClr val="0070C0"/>
                </a:solidFill>
                <a:latin typeface="微软雅黑" pitchFamily="34" charset="-122"/>
                <a:ea typeface="微软雅黑" pitchFamily="34" charset="-122"/>
                <a:sym typeface="Wingdings" pitchFamily="2" charset="2"/>
              </a:rPr>
              <a:t></a:t>
            </a:r>
            <a:endParaRPr lang="en-US" altLang="zh-CN" sz="2667">
              <a:solidFill>
                <a:srgbClr val="0070C0"/>
              </a:solidFill>
              <a:latin typeface="微软雅黑" pitchFamily="34" charset="-122"/>
              <a:ea typeface="微软雅黑" pitchFamily="34" charset="-122"/>
            </a:endParaRPr>
          </a:p>
        </p:txBody>
      </p:sp>
      <p:sp>
        <p:nvSpPr>
          <p:cNvPr id="66" name="Text Box 66"/>
          <p:cNvSpPr txBox="1">
            <a:spLocks noChangeArrowheads="1"/>
          </p:cNvSpPr>
          <p:nvPr/>
        </p:nvSpPr>
        <p:spPr bwMode="auto">
          <a:xfrm>
            <a:off x="4731541" y="2029366"/>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000">
                <a:solidFill>
                  <a:srgbClr val="0000FF"/>
                </a:solidFill>
                <a:latin typeface="微软雅黑" pitchFamily="34" charset="-122"/>
                <a:ea typeface="微软雅黑" pitchFamily="34" charset="-122"/>
              </a:rPr>
              <a:t>应用进程</a:t>
            </a:r>
          </a:p>
        </p:txBody>
      </p:sp>
      <p:sp>
        <p:nvSpPr>
          <p:cNvPr id="67" name="Text Box 67"/>
          <p:cNvSpPr txBox="1">
            <a:spLocks noChangeArrowheads="1"/>
          </p:cNvSpPr>
          <p:nvPr/>
        </p:nvSpPr>
        <p:spPr bwMode="auto">
          <a:xfrm>
            <a:off x="4882607" y="2565408"/>
            <a:ext cx="4411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000">
                <a:latin typeface="微软雅黑" pitchFamily="34" charset="-122"/>
                <a:ea typeface="微软雅黑" pitchFamily="34" charset="-122"/>
              </a:rPr>
              <a:t>端口</a:t>
            </a:r>
          </a:p>
        </p:txBody>
      </p:sp>
      <p:sp>
        <p:nvSpPr>
          <p:cNvPr id="68" name="Text Box 68"/>
          <p:cNvSpPr txBox="1">
            <a:spLocks noChangeArrowheads="1"/>
          </p:cNvSpPr>
          <p:nvPr/>
        </p:nvSpPr>
        <p:spPr bwMode="auto">
          <a:xfrm>
            <a:off x="2566522" y="2559239"/>
            <a:ext cx="4411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000">
                <a:latin typeface="微软雅黑" pitchFamily="34" charset="-122"/>
                <a:ea typeface="微软雅黑" pitchFamily="34" charset="-122"/>
              </a:rPr>
              <a:t>端口</a:t>
            </a:r>
          </a:p>
        </p:txBody>
      </p:sp>
      <p:sp>
        <p:nvSpPr>
          <p:cNvPr id="69" name="Text Box 69"/>
          <p:cNvSpPr txBox="1">
            <a:spLocks noChangeArrowheads="1"/>
          </p:cNvSpPr>
          <p:nvPr/>
        </p:nvSpPr>
        <p:spPr bwMode="auto">
          <a:xfrm>
            <a:off x="4219575" y="2859742"/>
            <a:ext cx="7312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000" dirty="0">
                <a:solidFill>
                  <a:schemeClr val="bg1"/>
                </a:solidFill>
                <a:latin typeface="微软雅黑" pitchFamily="34" charset="-122"/>
                <a:ea typeface="微软雅黑" pitchFamily="34" charset="-122"/>
              </a:rPr>
              <a:t>TCP </a:t>
            </a:r>
            <a:r>
              <a:rPr lang="zh-CN" altLang="en-US" sz="1000" dirty="0">
                <a:solidFill>
                  <a:schemeClr val="bg1"/>
                </a:solidFill>
                <a:latin typeface="微软雅黑" pitchFamily="34" charset="-122"/>
                <a:ea typeface="微软雅黑" pitchFamily="34" charset="-122"/>
              </a:rPr>
              <a:t>分用</a:t>
            </a:r>
          </a:p>
        </p:txBody>
      </p:sp>
      <p:sp>
        <p:nvSpPr>
          <p:cNvPr id="70" name="Text Box 70"/>
          <p:cNvSpPr txBox="1">
            <a:spLocks noChangeArrowheads="1"/>
          </p:cNvSpPr>
          <p:nvPr/>
        </p:nvSpPr>
        <p:spPr bwMode="auto">
          <a:xfrm>
            <a:off x="5243746" y="2859742"/>
            <a:ext cx="76495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000">
                <a:solidFill>
                  <a:schemeClr val="bg1"/>
                </a:solidFill>
                <a:latin typeface="微软雅黑" pitchFamily="34" charset="-122"/>
                <a:ea typeface="微软雅黑" pitchFamily="34" charset="-122"/>
              </a:rPr>
              <a:t>UDP </a:t>
            </a:r>
            <a:r>
              <a:rPr lang="zh-CN" altLang="en-US" sz="1000">
                <a:solidFill>
                  <a:schemeClr val="bg1"/>
                </a:solidFill>
                <a:latin typeface="微软雅黑" pitchFamily="34" charset="-122"/>
                <a:ea typeface="微软雅黑" pitchFamily="34" charset="-122"/>
              </a:rPr>
              <a:t>分用</a:t>
            </a:r>
          </a:p>
        </p:txBody>
      </p:sp>
      <p:sp>
        <p:nvSpPr>
          <p:cNvPr id="71" name="Text Box 71"/>
          <p:cNvSpPr txBox="1">
            <a:spLocks noChangeArrowheads="1"/>
          </p:cNvSpPr>
          <p:nvPr/>
        </p:nvSpPr>
        <p:spPr bwMode="auto">
          <a:xfrm>
            <a:off x="4874976" y="3495580"/>
            <a:ext cx="60785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000">
                <a:latin typeface="微软雅黑" pitchFamily="34" charset="-122"/>
                <a:ea typeface="微软雅黑" pitchFamily="34" charset="-122"/>
              </a:rPr>
              <a:t>IP </a:t>
            </a:r>
            <a:r>
              <a:rPr lang="zh-CN" altLang="en-US" sz="1000">
                <a:latin typeface="微软雅黑" pitchFamily="34" charset="-122"/>
                <a:ea typeface="微软雅黑" pitchFamily="34" charset="-122"/>
              </a:rPr>
              <a:t>分用</a:t>
            </a:r>
          </a:p>
        </p:txBody>
      </p:sp>
      <p:sp>
        <p:nvSpPr>
          <p:cNvPr id="72" name="AutoShape 72"/>
          <p:cNvSpPr>
            <a:spLocks noChangeArrowheads="1"/>
          </p:cNvSpPr>
          <p:nvPr/>
        </p:nvSpPr>
        <p:spPr bwMode="auto">
          <a:xfrm>
            <a:off x="2693695" y="3757816"/>
            <a:ext cx="162783" cy="333195"/>
          </a:xfrm>
          <a:prstGeom prst="downArrow">
            <a:avLst>
              <a:gd name="adj1" fmla="val 50000"/>
              <a:gd name="adj2" fmla="val 5625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000" b="1">
              <a:latin typeface="微软雅黑" pitchFamily="34" charset="-122"/>
              <a:ea typeface="微软雅黑" pitchFamily="34" charset="-122"/>
            </a:endParaRPr>
          </a:p>
        </p:txBody>
      </p:sp>
      <p:sp>
        <p:nvSpPr>
          <p:cNvPr id="73" name="AutoShape 73"/>
          <p:cNvSpPr>
            <a:spLocks noChangeArrowheads="1"/>
          </p:cNvSpPr>
          <p:nvPr/>
        </p:nvSpPr>
        <p:spPr bwMode="auto">
          <a:xfrm flipV="1">
            <a:off x="4988584" y="3757816"/>
            <a:ext cx="162783" cy="333195"/>
          </a:xfrm>
          <a:prstGeom prst="downArrow">
            <a:avLst>
              <a:gd name="adj1" fmla="val 50000"/>
              <a:gd name="adj2" fmla="val 5625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000" b="1">
              <a:latin typeface="微软雅黑" pitchFamily="34" charset="-122"/>
              <a:ea typeface="微软雅黑" pitchFamily="34" charset="-122"/>
            </a:endParaRPr>
          </a:p>
        </p:txBody>
      </p:sp>
      <p:grpSp>
        <p:nvGrpSpPr>
          <p:cNvPr id="74" name="Group 74"/>
          <p:cNvGrpSpPr>
            <a:grpSpLocks/>
          </p:cNvGrpSpPr>
          <p:nvPr/>
        </p:nvGrpSpPr>
        <p:grpSpPr bwMode="auto">
          <a:xfrm>
            <a:off x="4057591" y="4007191"/>
            <a:ext cx="872493" cy="235243"/>
            <a:chOff x="2730" y="3216"/>
            <a:chExt cx="870" cy="240"/>
          </a:xfrm>
        </p:grpSpPr>
        <p:sp>
          <p:nvSpPr>
            <p:cNvPr id="80" name="AutoShape 75"/>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solidFill>
                <a:schemeClr val="tx1"/>
              </a:solidFill>
              <a:headEnd/>
              <a:tailEnd/>
            </a:ln>
          </p:spPr>
          <p:style>
            <a:lnRef idx="2">
              <a:schemeClr val="dk1"/>
            </a:lnRef>
            <a:fillRef idx="1">
              <a:schemeClr val="lt1"/>
            </a:fillRef>
            <a:effectRef idx="0">
              <a:schemeClr val="dk1"/>
            </a:effectRef>
            <a:fontRef idx="minor">
              <a:schemeClr val="dk1"/>
            </a:fontRef>
          </p:style>
          <p:txBody>
            <a:bodyPr wrap="none" anchor="ctr">
              <a:flatTx/>
            </a:bodyPr>
            <a:lstStyle/>
            <a:p>
              <a:endParaRPr lang="zh-CN" altLang="en-US" sz="1000" b="1">
                <a:latin typeface="微软雅黑" pitchFamily="34" charset="-122"/>
                <a:ea typeface="微软雅黑" pitchFamily="34" charset="-122"/>
              </a:endParaRPr>
            </a:p>
          </p:txBody>
        </p:sp>
        <p:sp>
          <p:nvSpPr>
            <p:cNvPr id="81" name="Rectangle 76"/>
            <p:cNvSpPr>
              <a:spLocks noChangeArrowheads="1"/>
            </p:cNvSpPr>
            <p:nvPr/>
          </p:nvSpPr>
          <p:spPr bwMode="auto">
            <a:xfrm>
              <a:off x="2730" y="3216"/>
              <a:ext cx="624" cy="240"/>
            </a:xfrm>
            <a:prstGeom prst="rect">
              <a:avLst/>
            </a:prstGeom>
            <a:solidFill>
              <a:srgbClr val="00FFFF"/>
            </a:solidFill>
            <a:ln w="9525">
              <a:solidFill>
                <a:schemeClr val="tx1"/>
              </a:solidFill>
              <a:headEnd/>
              <a:tailEnd/>
            </a:ln>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altLang="zh-CN" sz="1000" b="1" dirty="0">
                  <a:latin typeface="微软雅黑" pitchFamily="34" charset="-122"/>
                  <a:ea typeface="微软雅黑" pitchFamily="34" charset="-122"/>
                </a:rPr>
                <a:t>IP </a:t>
              </a:r>
              <a:r>
                <a:rPr lang="zh-CN" altLang="en-US" sz="1000" b="1" dirty="0">
                  <a:latin typeface="微软雅黑" pitchFamily="34" charset="-122"/>
                  <a:ea typeface="微软雅黑" pitchFamily="34" charset="-122"/>
                </a:rPr>
                <a:t>数据报</a:t>
              </a:r>
            </a:p>
          </p:txBody>
        </p:sp>
      </p:grpSp>
      <p:grpSp>
        <p:nvGrpSpPr>
          <p:cNvPr id="75" name="Group 77"/>
          <p:cNvGrpSpPr>
            <a:grpSpLocks/>
          </p:cNvGrpSpPr>
          <p:nvPr/>
        </p:nvGrpSpPr>
        <p:grpSpPr bwMode="auto">
          <a:xfrm>
            <a:off x="2940019" y="4007191"/>
            <a:ext cx="872493" cy="235243"/>
            <a:chOff x="2646" y="3216"/>
            <a:chExt cx="870" cy="240"/>
          </a:xfrm>
        </p:grpSpPr>
        <p:sp>
          <p:nvSpPr>
            <p:cNvPr id="78" name="AutoShape 78"/>
            <p:cNvSpPr>
              <a:spLocks noChangeArrowheads="1"/>
            </p:cNvSpPr>
            <p:nvPr/>
          </p:nvSpPr>
          <p:spPr bwMode="auto">
            <a:xfrm>
              <a:off x="3084"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solidFill>
                <a:schemeClr val="tx1"/>
              </a:solidFill>
              <a:headEnd/>
              <a:tailEnd/>
            </a:ln>
          </p:spPr>
          <p:style>
            <a:lnRef idx="2">
              <a:schemeClr val="dk1"/>
            </a:lnRef>
            <a:fillRef idx="1">
              <a:schemeClr val="lt1"/>
            </a:fillRef>
            <a:effectRef idx="0">
              <a:schemeClr val="dk1"/>
            </a:effectRef>
            <a:fontRef idx="minor">
              <a:schemeClr val="dk1"/>
            </a:fontRef>
          </p:style>
          <p:txBody>
            <a:bodyPr wrap="none" anchor="ctr">
              <a:flatTx/>
            </a:bodyPr>
            <a:lstStyle/>
            <a:p>
              <a:endParaRPr lang="zh-CN" altLang="en-US" sz="1000" b="1">
                <a:latin typeface="微软雅黑" pitchFamily="34" charset="-122"/>
                <a:ea typeface="微软雅黑" pitchFamily="34" charset="-122"/>
              </a:endParaRPr>
            </a:p>
          </p:txBody>
        </p:sp>
        <p:sp>
          <p:nvSpPr>
            <p:cNvPr id="79" name="Rectangle 79"/>
            <p:cNvSpPr>
              <a:spLocks noChangeArrowheads="1"/>
            </p:cNvSpPr>
            <p:nvPr/>
          </p:nvSpPr>
          <p:spPr bwMode="auto">
            <a:xfrm>
              <a:off x="2646" y="3216"/>
              <a:ext cx="624" cy="240"/>
            </a:xfrm>
            <a:prstGeom prst="rect">
              <a:avLst/>
            </a:prstGeom>
            <a:solidFill>
              <a:srgbClr val="00FFFF"/>
            </a:solidFill>
            <a:ln w="9525">
              <a:solidFill>
                <a:schemeClr val="tx1"/>
              </a:solidFill>
              <a:headEnd/>
              <a:tailEnd/>
            </a:ln>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altLang="zh-CN" sz="1000" b="1" dirty="0">
                  <a:latin typeface="微软雅黑" pitchFamily="34" charset="-122"/>
                  <a:ea typeface="微软雅黑" pitchFamily="34" charset="-122"/>
                </a:rPr>
                <a:t>IP </a:t>
              </a:r>
              <a:r>
                <a:rPr lang="zh-CN" altLang="en-US" sz="1000" b="1" dirty="0">
                  <a:latin typeface="微软雅黑" pitchFamily="34" charset="-122"/>
                  <a:ea typeface="微软雅黑" pitchFamily="34" charset="-122"/>
                </a:rPr>
                <a:t>数据报</a:t>
              </a:r>
            </a:p>
          </p:txBody>
        </p:sp>
      </p:grpSp>
      <p:sp>
        <p:nvSpPr>
          <p:cNvPr id="76" name="Text Box 80"/>
          <p:cNvSpPr txBox="1">
            <a:spLocks noChangeArrowheads="1"/>
          </p:cNvSpPr>
          <p:nvPr/>
        </p:nvSpPr>
        <p:spPr bwMode="auto">
          <a:xfrm>
            <a:off x="1824121" y="1865296"/>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000" dirty="0">
                <a:latin typeface="微软雅黑" pitchFamily="34" charset="-122"/>
                <a:ea typeface="微软雅黑" pitchFamily="34" charset="-122"/>
              </a:rPr>
              <a:t>发送方</a:t>
            </a:r>
          </a:p>
        </p:txBody>
      </p:sp>
      <p:sp>
        <p:nvSpPr>
          <p:cNvPr id="77" name="Text Box 81"/>
          <p:cNvSpPr txBox="1">
            <a:spLocks noChangeArrowheads="1"/>
          </p:cNvSpPr>
          <p:nvPr/>
        </p:nvSpPr>
        <p:spPr bwMode="auto">
          <a:xfrm>
            <a:off x="4135966" y="1865296"/>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000">
                <a:latin typeface="微软雅黑" pitchFamily="34" charset="-122"/>
                <a:ea typeface="微软雅黑" pitchFamily="34" charset="-122"/>
              </a:rPr>
              <a:t>接收方</a:t>
            </a:r>
          </a:p>
        </p:txBody>
      </p:sp>
      <p:sp>
        <p:nvSpPr>
          <p:cNvPr id="86" name="矩形 85"/>
          <p:cNvSpPr/>
          <p:nvPr/>
        </p:nvSpPr>
        <p:spPr>
          <a:xfrm>
            <a:off x="2910465" y="2862753"/>
            <a:ext cx="764953" cy="246221"/>
          </a:xfrm>
          <a:prstGeom prst="rect">
            <a:avLst/>
          </a:prstGeom>
        </p:spPr>
        <p:txBody>
          <a:bodyPr wrap="none">
            <a:spAutoFit/>
          </a:bodyPr>
          <a:lstStyle/>
          <a:p>
            <a:r>
              <a:rPr lang="en-US" altLang="zh-CN" sz="1000" b="1" dirty="0">
                <a:solidFill>
                  <a:schemeClr val="bg1"/>
                </a:solidFill>
                <a:latin typeface="微软雅黑" pitchFamily="34" charset="-122"/>
                <a:ea typeface="微软雅黑" pitchFamily="34" charset="-122"/>
              </a:rPr>
              <a:t>UDP </a:t>
            </a:r>
            <a:r>
              <a:rPr lang="zh-CN" altLang="en-US" sz="1000" b="1" dirty="0">
                <a:solidFill>
                  <a:schemeClr val="bg1"/>
                </a:solidFill>
                <a:latin typeface="微软雅黑" pitchFamily="34" charset="-122"/>
                <a:ea typeface="微软雅黑" pitchFamily="34" charset="-122"/>
              </a:rPr>
              <a:t>复用</a:t>
            </a:r>
          </a:p>
        </p:txBody>
      </p:sp>
      <p:sp>
        <p:nvSpPr>
          <p:cNvPr id="87" name="矩形 86"/>
          <p:cNvSpPr/>
          <p:nvPr/>
        </p:nvSpPr>
        <p:spPr>
          <a:xfrm>
            <a:off x="1899327" y="2862753"/>
            <a:ext cx="731290" cy="246221"/>
          </a:xfrm>
          <a:prstGeom prst="rect">
            <a:avLst/>
          </a:prstGeom>
        </p:spPr>
        <p:txBody>
          <a:bodyPr wrap="none">
            <a:spAutoFit/>
          </a:bodyPr>
          <a:lstStyle/>
          <a:p>
            <a:r>
              <a:rPr lang="en-US" altLang="zh-CN" sz="1000" b="1" dirty="0">
                <a:solidFill>
                  <a:schemeClr val="bg1"/>
                </a:solidFill>
                <a:latin typeface="微软雅黑" pitchFamily="34" charset="-122"/>
                <a:ea typeface="微软雅黑" pitchFamily="34" charset="-122"/>
              </a:rPr>
              <a:t>TCP </a:t>
            </a:r>
            <a:r>
              <a:rPr lang="zh-CN" altLang="en-US" sz="1000" b="1" dirty="0">
                <a:solidFill>
                  <a:schemeClr val="bg1"/>
                </a:solidFill>
                <a:latin typeface="微软雅黑" pitchFamily="34" charset="-122"/>
                <a:ea typeface="微软雅黑" pitchFamily="34" charset="-122"/>
              </a:rPr>
              <a:t>复用</a:t>
            </a:r>
          </a:p>
        </p:txBody>
      </p:sp>
    </p:spTree>
    <p:extLst>
      <p:ext uri="{BB962C8B-B14F-4D97-AF65-F5344CB8AC3E}">
        <p14:creationId xmlns:p14="http://schemas.microsoft.com/office/powerpoint/2010/main" val="53424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5"/>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26"/>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2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36"/>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0"/>
                                  </p:stCondLst>
                                  <p:childTnLst>
                                    <p:anim calcmode="discrete" valueType="str">
                                      <p:cBhvr>
                                        <p:cTn id="14" dur="1000" fill="hold"/>
                                        <p:tgtEl>
                                          <p:spTgt spid="37"/>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grpId="0" nodeType="withEffect">
                                  <p:stCondLst>
                                    <p:cond delay="0"/>
                                  </p:stCondLst>
                                  <p:childTnLst>
                                    <p:anim calcmode="discrete" valueType="str">
                                      <p:cBhvr>
                                        <p:cTn id="16" dur="1000" fill="hold"/>
                                        <p:tgtEl>
                                          <p:spTgt spid="38"/>
                                        </p:tgtEl>
                                        <p:attrNameLst>
                                          <p:attrName>style.visibility</p:attrName>
                                        </p:attrNameLst>
                                      </p:cBhvr>
                                      <p:tavLst>
                                        <p:tav tm="0">
                                          <p:val>
                                            <p:strVal val="hidden"/>
                                          </p:val>
                                        </p:tav>
                                        <p:tav tm="50000">
                                          <p:val>
                                            <p:strVal val="visible"/>
                                          </p:val>
                                        </p:tav>
                                      </p:tavLst>
                                    </p:anim>
                                  </p:childTnLst>
                                </p:cTn>
                              </p:par>
                              <p:par>
                                <p:cTn id="17" presetID="35" presetClass="emph" presetSubtype="0" repeatCount="3000" fill="hold" grpId="0" nodeType="withEffect">
                                  <p:stCondLst>
                                    <p:cond delay="0"/>
                                  </p:stCondLst>
                                  <p:childTnLst>
                                    <p:anim calcmode="discrete" valueType="str">
                                      <p:cBhvr>
                                        <p:cTn id="18" dur="1000" fill="hold"/>
                                        <p:tgtEl>
                                          <p:spTgt spid="49"/>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grpId="0" nodeType="withEffect">
                                  <p:stCondLst>
                                    <p:cond delay="0"/>
                                  </p:stCondLst>
                                  <p:childTnLst>
                                    <p:anim calcmode="discrete" valueType="str">
                                      <p:cBhvr>
                                        <p:cTn id="20" dur="1000" fill="hold"/>
                                        <p:tgtEl>
                                          <p:spTgt spid="50"/>
                                        </p:tgtEl>
                                        <p:attrNameLst>
                                          <p:attrName>style.visibility</p:attrName>
                                        </p:attrNameLst>
                                      </p:cBhvr>
                                      <p:tavLst>
                                        <p:tav tm="0">
                                          <p:val>
                                            <p:strVal val="hidden"/>
                                          </p:val>
                                        </p:tav>
                                        <p:tav tm="50000">
                                          <p:val>
                                            <p:strVal val="visible"/>
                                          </p:val>
                                        </p:tav>
                                      </p:tavLst>
                                    </p:anim>
                                  </p:childTnLst>
                                </p:cTn>
                              </p:par>
                              <p:par>
                                <p:cTn id="21" presetID="35" presetClass="emph" presetSubtype="0" repeatCount="3000" fill="hold" grpId="0" nodeType="withEffect">
                                  <p:stCondLst>
                                    <p:cond delay="0"/>
                                  </p:stCondLst>
                                  <p:childTnLst>
                                    <p:anim calcmode="discrete" valueType="str">
                                      <p:cBhvr>
                                        <p:cTn id="22" dur="1000" fill="hold"/>
                                        <p:tgtEl>
                                          <p:spTgt spid="51"/>
                                        </p:tgtEl>
                                        <p:attrNameLst>
                                          <p:attrName>style.visibility</p:attrName>
                                        </p:attrNameLst>
                                      </p:cBhvr>
                                      <p:tavLst>
                                        <p:tav tm="0">
                                          <p:val>
                                            <p:strVal val="hidden"/>
                                          </p:val>
                                        </p:tav>
                                        <p:tav tm="50000">
                                          <p:val>
                                            <p:strVal val="visible"/>
                                          </p:val>
                                        </p:tav>
                                      </p:tavLst>
                                    </p:anim>
                                  </p:childTnLst>
                                </p:cTn>
                              </p:par>
                              <p:par>
                                <p:cTn id="23" presetID="35" presetClass="emph" presetSubtype="0" repeatCount="3000" fill="hold" grpId="0" nodeType="withEffect">
                                  <p:stCondLst>
                                    <p:cond delay="0"/>
                                  </p:stCondLst>
                                  <p:childTnLst>
                                    <p:anim calcmode="discrete" valueType="str">
                                      <p:cBhvr>
                                        <p:cTn id="24" dur="1000" fill="hold"/>
                                        <p:tgtEl>
                                          <p:spTgt spid="60"/>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grpId="0" nodeType="withEffect">
                                  <p:stCondLst>
                                    <p:cond delay="0"/>
                                  </p:stCondLst>
                                  <p:childTnLst>
                                    <p:anim calcmode="discrete" valueType="str">
                                      <p:cBhvr>
                                        <p:cTn id="26" dur="1000" fill="hold"/>
                                        <p:tgtEl>
                                          <p:spTgt spid="61"/>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grpId="0" nodeType="withEffect">
                                  <p:stCondLst>
                                    <p:cond delay="0"/>
                                  </p:stCondLst>
                                  <p:childTnLst>
                                    <p:anim calcmode="discrete" valueType="str">
                                      <p:cBhvr>
                                        <p:cTn id="28" dur="10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par>
                    <p:cTn id="29" fill="hold">
                      <p:stCondLst>
                        <p:cond delay="indefinite"/>
                      </p:stCondLst>
                      <p:childTnLst>
                        <p:par>
                          <p:cTn id="30" fill="hold">
                            <p:stCondLst>
                              <p:cond delay="0"/>
                            </p:stCondLst>
                            <p:childTnLst>
                              <p:par>
                                <p:cTn id="31" presetID="35" presetClass="emph" presetSubtype="0" repeatCount="indefinite" fill="hold" grpId="0" nodeType="clickEffect">
                                  <p:stCondLst>
                                    <p:cond delay="0"/>
                                  </p:stCondLst>
                                  <p:endCondLst>
                                    <p:cond evt="onNext" delay="0">
                                      <p:tgtEl>
                                        <p:sldTgt/>
                                      </p:tgtEl>
                                    </p:cond>
                                  </p:endCondLst>
                                  <p:childTnLst>
                                    <p:anim calcmode="discrete" valueType="str">
                                      <p:cBhvr>
                                        <p:cTn id="32" dur="1000" fill="hold"/>
                                        <p:tgtEl>
                                          <p:spTgt spid="87"/>
                                        </p:tgtEl>
                                        <p:attrNameLst>
                                          <p:attrName>style.visibility</p:attrName>
                                        </p:attrNameLst>
                                      </p:cBhvr>
                                      <p:tavLst>
                                        <p:tav tm="0">
                                          <p:val>
                                            <p:strVal val="hidden"/>
                                          </p:val>
                                        </p:tav>
                                        <p:tav tm="50000">
                                          <p:val>
                                            <p:strVal val="visible"/>
                                          </p:val>
                                        </p:tav>
                                      </p:tavLst>
                                    </p:anim>
                                  </p:childTnLst>
                                </p:cTn>
                              </p:par>
                              <p:par>
                                <p:cTn id="33" presetID="35" presetClass="emph" presetSubtype="0" repeatCount="indefinite" fill="hold" grpId="0" nodeType="withEffect">
                                  <p:stCondLst>
                                    <p:cond delay="0"/>
                                  </p:stCondLst>
                                  <p:endCondLst>
                                    <p:cond evt="onNext" delay="0">
                                      <p:tgtEl>
                                        <p:sldTgt/>
                                      </p:tgtEl>
                                    </p:cond>
                                  </p:endCondLst>
                                  <p:childTnLst>
                                    <p:anim calcmode="discrete" valueType="str">
                                      <p:cBhvr>
                                        <p:cTn id="34" dur="1000" fill="hold"/>
                                        <p:tgtEl>
                                          <p:spTgt spid="86"/>
                                        </p:tgtEl>
                                        <p:attrNameLst>
                                          <p:attrName>style.visibility</p:attrName>
                                        </p:attrNameLst>
                                      </p:cBhvr>
                                      <p:tavLst>
                                        <p:tav tm="0">
                                          <p:val>
                                            <p:strVal val="hidden"/>
                                          </p:val>
                                        </p:tav>
                                        <p:tav tm="50000">
                                          <p:val>
                                            <p:strVal val="visible"/>
                                          </p:val>
                                        </p:tav>
                                      </p:tavLst>
                                    </p:anim>
                                  </p:childTnLst>
                                </p:cTn>
                              </p:par>
                              <p:par>
                                <p:cTn id="35" presetID="35" presetClass="emph" presetSubtype="0" repeatCount="indefinite" fill="hold" grpId="0" nodeType="withEffect">
                                  <p:stCondLst>
                                    <p:cond delay="0"/>
                                  </p:stCondLst>
                                  <p:endCondLst>
                                    <p:cond evt="onNext" delay="0">
                                      <p:tgtEl>
                                        <p:sldTgt/>
                                      </p:tgtEl>
                                    </p:cond>
                                  </p:endCondLst>
                                  <p:childTnLst>
                                    <p:anim calcmode="discrete" valueType="str">
                                      <p:cBhvr>
                                        <p:cTn id="36" dur="1000" fill="hold"/>
                                        <p:tgtEl>
                                          <p:spTgt spid="69"/>
                                        </p:tgtEl>
                                        <p:attrNameLst>
                                          <p:attrName>style.visibility</p:attrName>
                                        </p:attrNameLst>
                                      </p:cBhvr>
                                      <p:tavLst>
                                        <p:tav tm="0">
                                          <p:val>
                                            <p:strVal val="hidden"/>
                                          </p:val>
                                        </p:tav>
                                        <p:tav tm="50000">
                                          <p:val>
                                            <p:strVal val="visible"/>
                                          </p:val>
                                        </p:tav>
                                      </p:tavLst>
                                    </p:anim>
                                  </p:childTnLst>
                                </p:cTn>
                              </p:par>
                              <p:par>
                                <p:cTn id="37" presetID="35" presetClass="emph" presetSubtype="0" repeatCount="indefinite" fill="hold" grpId="0" nodeType="withEffect">
                                  <p:stCondLst>
                                    <p:cond delay="0"/>
                                  </p:stCondLst>
                                  <p:endCondLst>
                                    <p:cond evt="onNext" delay="0">
                                      <p:tgtEl>
                                        <p:sldTgt/>
                                      </p:tgtEl>
                                    </p:cond>
                                  </p:endCondLst>
                                  <p:childTnLst>
                                    <p:anim calcmode="discrete" valueType="str">
                                      <p:cBhvr>
                                        <p:cTn id="38"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6" grpId="0" animBg="1"/>
      <p:bldP spid="37" grpId="0" animBg="1"/>
      <p:bldP spid="38" grpId="0" animBg="1"/>
      <p:bldP spid="49" grpId="0" animBg="1"/>
      <p:bldP spid="50" grpId="0" animBg="1"/>
      <p:bldP spid="51" grpId="0" animBg="1"/>
      <p:bldP spid="60" grpId="0" animBg="1"/>
      <p:bldP spid="61" grpId="0" animBg="1"/>
      <p:bldP spid="62" grpId="0" animBg="1"/>
      <p:bldP spid="69" grpId="0"/>
      <p:bldP spid="70" grpId="0"/>
      <p:bldP spid="86" grpId="0"/>
      <p:bldP spid="8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464136" y="2469762"/>
            <a:ext cx="6707313" cy="16462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19" name="AutoShape 5"/>
          <p:cNvSpPr>
            <a:spLocks noChangeArrowheads="1"/>
          </p:cNvSpPr>
          <p:nvPr/>
        </p:nvSpPr>
        <p:spPr bwMode="auto">
          <a:xfrm>
            <a:off x="464136" y="1267203"/>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20" name="Rectangle 6"/>
          <p:cNvSpPr>
            <a:spLocks noChangeArrowheads="1"/>
          </p:cNvSpPr>
          <p:nvPr/>
        </p:nvSpPr>
        <p:spPr bwMode="auto">
          <a:xfrm>
            <a:off x="3299060" y="1239527"/>
            <a:ext cx="1037465"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屏蔽作用</a:t>
            </a:r>
          </a:p>
        </p:txBody>
      </p:sp>
      <p:sp>
        <p:nvSpPr>
          <p:cNvPr id="21" name="Rectangle 68"/>
          <p:cNvSpPr>
            <a:spLocks noChangeArrowheads="1"/>
          </p:cNvSpPr>
          <p:nvPr/>
        </p:nvSpPr>
        <p:spPr bwMode="auto">
          <a:xfrm>
            <a:off x="464136" y="1569786"/>
            <a:ext cx="6820800" cy="771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运输层向高层用户</a:t>
            </a:r>
            <a:r>
              <a:rPr lang="zh-CN" altLang="en-US" sz="1667" b="1" dirty="0">
                <a:solidFill>
                  <a:srgbClr val="0000FF"/>
                </a:solidFill>
                <a:latin typeface="微软雅黑" pitchFamily="34" charset="-122"/>
                <a:ea typeface="微软雅黑" pitchFamily="34" charset="-122"/>
              </a:rPr>
              <a:t>屏蔽</a:t>
            </a:r>
            <a:r>
              <a:rPr lang="zh-CN" altLang="en-US" sz="1667" b="1" dirty="0">
                <a:latin typeface="微软雅黑" pitchFamily="34" charset="-122"/>
                <a:ea typeface="微软雅黑" pitchFamily="34" charset="-122"/>
              </a:rPr>
              <a:t>了下面网络核心的细节，它使应用进程看见的就是好像在两个运输层实体之间有一条</a:t>
            </a:r>
            <a:r>
              <a:rPr lang="zh-CN" altLang="en-US" sz="1667" b="1" dirty="0">
                <a:solidFill>
                  <a:srgbClr val="0000FF"/>
                </a:solidFill>
                <a:latin typeface="微软雅黑" pitchFamily="34" charset="-122"/>
                <a:ea typeface="微软雅黑" pitchFamily="34" charset="-122"/>
              </a:rPr>
              <a:t>端到端的逻辑通信信道</a:t>
            </a:r>
            <a:r>
              <a:rPr lang="zh-CN" altLang="en-US" sz="1667" b="1" dirty="0">
                <a:latin typeface="微软雅黑" pitchFamily="34" charset="-122"/>
                <a:ea typeface="微软雅黑" pitchFamily="34" charset="-122"/>
              </a:rPr>
              <a:t>。</a:t>
            </a:r>
          </a:p>
        </p:txBody>
      </p:sp>
      <p:grpSp>
        <p:nvGrpSpPr>
          <p:cNvPr id="22" name="Group 12"/>
          <p:cNvGrpSpPr>
            <a:grpSpLocks/>
          </p:cNvGrpSpPr>
          <p:nvPr/>
        </p:nvGrpSpPr>
        <p:grpSpPr bwMode="auto">
          <a:xfrm>
            <a:off x="1745155" y="2551850"/>
            <a:ext cx="4148714" cy="1491741"/>
            <a:chOff x="689" y="2240"/>
            <a:chExt cx="4241" cy="1652"/>
          </a:xfrm>
        </p:grpSpPr>
        <p:graphicFrame>
          <p:nvGraphicFramePr>
            <p:cNvPr id="23" name="Object 4"/>
            <p:cNvGraphicFramePr>
              <a:graphicFrameLocks noChangeAspect="1"/>
            </p:cNvGraphicFramePr>
            <p:nvPr/>
          </p:nvGraphicFramePr>
          <p:xfrm>
            <a:off x="1536" y="2496"/>
            <a:ext cx="2448" cy="1396"/>
          </p:xfrm>
          <a:graphic>
            <a:graphicData uri="http://schemas.openxmlformats.org/presentationml/2006/ole">
              <mc:AlternateContent xmlns:mc="http://schemas.openxmlformats.org/markup-compatibility/2006">
                <mc:Choice xmlns:v="urn:schemas-microsoft-com:vml" Requires="v">
                  <p:oleObj name="Visio" r:id="rId2" imgW="1689885" imgH="964337" progId="">
                    <p:embed/>
                  </p:oleObj>
                </mc:Choice>
                <mc:Fallback>
                  <p:oleObj name="Visio" r:id="rId2" imgW="1689885" imgH="964337" progId="">
                    <p:embed/>
                    <p:pic>
                      <p:nvPicPr>
                        <p:cNvPr id="23"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 y="2496"/>
                          <a:ext cx="2448" cy="1396"/>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6"/>
            <p:cNvSpPr txBox="1">
              <a:spLocks noChangeArrowheads="1"/>
            </p:cNvSpPr>
            <p:nvPr/>
          </p:nvSpPr>
          <p:spPr bwMode="auto">
            <a:xfrm>
              <a:off x="2382" y="3096"/>
              <a:ext cx="71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333" dirty="0">
                  <a:latin typeface="微软雅黑" pitchFamily="34" charset="-122"/>
                  <a:ea typeface="微软雅黑" pitchFamily="34" charset="-122"/>
                </a:rPr>
                <a:t>互联网</a:t>
              </a:r>
              <a:endParaRPr lang="en-US" altLang="zh-CN" sz="1333" dirty="0">
                <a:latin typeface="微软雅黑" pitchFamily="34" charset="-122"/>
                <a:ea typeface="微软雅黑" pitchFamily="34" charset="-122"/>
              </a:endParaRPr>
            </a:p>
          </p:txBody>
        </p:sp>
        <p:sp>
          <p:nvSpPr>
            <p:cNvPr id="25" name="Oval 8"/>
            <p:cNvSpPr>
              <a:spLocks noChangeArrowheads="1"/>
            </p:cNvSpPr>
            <p:nvPr/>
          </p:nvSpPr>
          <p:spPr bwMode="auto">
            <a:xfrm>
              <a:off x="689" y="2240"/>
              <a:ext cx="824" cy="438"/>
            </a:xfrm>
            <a:prstGeom prst="ellipse">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solidFill>
                    <a:srgbClr val="0000FF"/>
                  </a:solidFill>
                  <a:latin typeface="微软雅黑" pitchFamily="34" charset="-122"/>
                  <a:ea typeface="微软雅黑" pitchFamily="34" charset="-122"/>
                </a:rPr>
                <a:t>应用进程</a:t>
              </a:r>
              <a:endParaRPr lang="en-US" altLang="zh-CN" sz="1000" b="1" dirty="0">
                <a:solidFill>
                  <a:srgbClr val="0000FF"/>
                </a:solidFill>
                <a:latin typeface="微软雅黑" pitchFamily="34" charset="-122"/>
                <a:ea typeface="微软雅黑" pitchFamily="34" charset="-122"/>
              </a:endParaRPr>
            </a:p>
            <a:p>
              <a:pPr algn="ctr"/>
              <a:r>
                <a:rPr lang="en-US" altLang="zh-CN" sz="1000" b="1" dirty="0">
                  <a:solidFill>
                    <a:srgbClr val="0000FF"/>
                  </a:solidFill>
                  <a:latin typeface="微软雅黑" pitchFamily="34" charset="-122"/>
                  <a:ea typeface="微软雅黑" pitchFamily="34" charset="-122"/>
                </a:rPr>
                <a:t>AP</a:t>
              </a:r>
            </a:p>
          </p:txBody>
        </p:sp>
        <p:sp>
          <p:nvSpPr>
            <p:cNvPr id="26" name="Oval 9"/>
            <p:cNvSpPr>
              <a:spLocks noChangeArrowheads="1"/>
            </p:cNvSpPr>
            <p:nvPr/>
          </p:nvSpPr>
          <p:spPr bwMode="auto">
            <a:xfrm>
              <a:off x="4121" y="2260"/>
              <a:ext cx="809" cy="438"/>
            </a:xfrm>
            <a:prstGeom prst="ellipse">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solidFill>
                    <a:srgbClr val="0000FF"/>
                  </a:solidFill>
                  <a:latin typeface="微软雅黑" pitchFamily="34" charset="-122"/>
                  <a:ea typeface="微软雅黑" pitchFamily="34" charset="-122"/>
                </a:rPr>
                <a:t>应用进程</a:t>
              </a:r>
              <a:endParaRPr lang="en-US" altLang="zh-CN" sz="1000" b="1" dirty="0">
                <a:solidFill>
                  <a:srgbClr val="0000FF"/>
                </a:solidFill>
                <a:latin typeface="微软雅黑" pitchFamily="34" charset="-122"/>
                <a:ea typeface="微软雅黑" pitchFamily="34" charset="-122"/>
              </a:endParaRPr>
            </a:p>
            <a:p>
              <a:pPr algn="ctr"/>
              <a:r>
                <a:rPr lang="en-US" altLang="zh-CN" sz="1000" b="1" dirty="0">
                  <a:solidFill>
                    <a:srgbClr val="0000FF"/>
                  </a:solidFill>
                  <a:latin typeface="微软雅黑" pitchFamily="34" charset="-122"/>
                  <a:ea typeface="微软雅黑" pitchFamily="34" charset="-122"/>
                </a:rPr>
                <a:t>AP</a:t>
              </a:r>
            </a:p>
          </p:txBody>
        </p:sp>
        <p:sp>
          <p:nvSpPr>
            <p:cNvPr id="27" name="Freeform 10"/>
            <p:cNvSpPr>
              <a:spLocks/>
            </p:cNvSpPr>
            <p:nvPr/>
          </p:nvSpPr>
          <p:spPr bwMode="auto">
            <a:xfrm>
              <a:off x="1296" y="2592"/>
              <a:ext cx="2928" cy="429"/>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38100" cap="flat" cmpd="sng">
              <a:solidFill>
                <a:srgbClr val="CC00CC"/>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33">
                <a:solidFill>
                  <a:srgbClr val="0000FF"/>
                </a:solidFill>
                <a:latin typeface="微软雅黑" pitchFamily="34" charset="-122"/>
                <a:ea typeface="微软雅黑" pitchFamily="34" charset="-122"/>
              </a:endParaRPr>
            </a:p>
          </p:txBody>
        </p:sp>
        <p:sp>
          <p:nvSpPr>
            <p:cNvPr id="28" name="Text Box 11"/>
            <p:cNvSpPr txBox="1">
              <a:spLocks noChangeArrowheads="1"/>
            </p:cNvSpPr>
            <p:nvPr/>
          </p:nvSpPr>
          <p:spPr bwMode="auto">
            <a:xfrm>
              <a:off x="2112" y="2688"/>
              <a:ext cx="124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333">
                  <a:solidFill>
                    <a:srgbClr val="0000FF"/>
                  </a:solidFill>
                  <a:latin typeface="微软雅黑" pitchFamily="34" charset="-122"/>
                  <a:ea typeface="微软雅黑" pitchFamily="34" charset="-122"/>
                </a:rPr>
                <a:t>逻辑通信信道</a:t>
              </a:r>
            </a:p>
          </p:txBody>
        </p:sp>
      </p:grpSp>
    </p:spTree>
    <p:extLst>
      <p:ext uri="{BB962C8B-B14F-4D97-AF65-F5344CB8AC3E}">
        <p14:creationId xmlns:p14="http://schemas.microsoft.com/office/powerpoint/2010/main" val="270289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383742"/>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766062" y="1356066"/>
            <a:ext cx="2103461"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两种不同的运输协议</a:t>
            </a:r>
          </a:p>
        </p:txBody>
      </p:sp>
      <p:sp>
        <p:nvSpPr>
          <p:cNvPr id="4" name="Rectangle 68"/>
          <p:cNvSpPr>
            <a:spLocks noChangeArrowheads="1"/>
          </p:cNvSpPr>
          <p:nvPr/>
        </p:nvSpPr>
        <p:spPr bwMode="auto">
          <a:xfrm>
            <a:off x="464136" y="1713859"/>
            <a:ext cx="6820800" cy="25669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但这条逻辑通信信道对上层的表现却因运输层使用的不同协议而有很大的差别。</a:t>
            </a:r>
          </a:p>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当运输层采用面向连接的 </a:t>
            </a:r>
            <a:r>
              <a:rPr lang="en-US" altLang="zh-CN" sz="1667" b="1" dirty="0">
                <a:solidFill>
                  <a:srgbClr val="0000FF"/>
                </a:solidFill>
                <a:latin typeface="微软雅黑" pitchFamily="34" charset="-122"/>
                <a:ea typeface="微软雅黑" pitchFamily="34" charset="-122"/>
              </a:rPr>
              <a:t>TCP</a:t>
            </a:r>
            <a:r>
              <a:rPr lang="en-US" altLang="zh-CN" sz="1667" b="1" dirty="0">
                <a:latin typeface="微软雅黑" pitchFamily="34" charset="-122"/>
                <a:ea typeface="微软雅黑" pitchFamily="34" charset="-122"/>
              </a:rPr>
              <a:t> </a:t>
            </a:r>
            <a:r>
              <a:rPr lang="zh-CN" altLang="en-US" sz="1667" b="1" dirty="0">
                <a:latin typeface="微软雅黑" pitchFamily="34" charset="-122"/>
                <a:ea typeface="微软雅黑" pitchFamily="34" charset="-122"/>
              </a:rPr>
              <a:t>协议时，尽管下面的网络是不可靠的（只提供尽最大努力服务），但这种逻辑通信信道就相当于一条</a:t>
            </a:r>
            <a:r>
              <a:rPr lang="zh-CN" altLang="en-US" sz="1667" b="1" dirty="0">
                <a:solidFill>
                  <a:srgbClr val="0000FF"/>
                </a:solidFill>
                <a:latin typeface="微软雅黑" pitchFamily="34" charset="-122"/>
                <a:ea typeface="微软雅黑" pitchFamily="34" charset="-122"/>
              </a:rPr>
              <a:t>全双工的可靠信道</a:t>
            </a:r>
            <a:r>
              <a:rPr lang="zh-CN" altLang="en-US" sz="1667" b="1" dirty="0">
                <a:latin typeface="微软雅黑" pitchFamily="34" charset="-122"/>
                <a:ea typeface="微软雅黑" pitchFamily="34" charset="-122"/>
              </a:rPr>
              <a:t>。</a:t>
            </a:r>
          </a:p>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当运输层采用无连接的 </a:t>
            </a:r>
            <a:r>
              <a:rPr lang="en-US" altLang="zh-CN" sz="1667" b="1" dirty="0">
                <a:solidFill>
                  <a:srgbClr val="0000FF"/>
                </a:solidFill>
                <a:latin typeface="微软雅黑" pitchFamily="34" charset="-122"/>
                <a:ea typeface="微软雅黑" pitchFamily="34" charset="-122"/>
              </a:rPr>
              <a:t>UDP</a:t>
            </a:r>
            <a:r>
              <a:rPr lang="en-US" altLang="zh-CN" sz="1667" b="1" dirty="0">
                <a:latin typeface="微软雅黑" pitchFamily="34" charset="-122"/>
                <a:ea typeface="微软雅黑" pitchFamily="34" charset="-122"/>
              </a:rPr>
              <a:t> </a:t>
            </a:r>
            <a:r>
              <a:rPr lang="zh-CN" altLang="en-US" sz="1667" b="1" dirty="0">
                <a:latin typeface="微软雅黑" pitchFamily="34" charset="-122"/>
                <a:ea typeface="微软雅黑" pitchFamily="34" charset="-122"/>
              </a:rPr>
              <a:t>协议时，这种逻辑通信信道是一条</a:t>
            </a:r>
            <a:r>
              <a:rPr lang="zh-CN" altLang="en-US" sz="1667" b="1" dirty="0">
                <a:solidFill>
                  <a:srgbClr val="0000FF"/>
                </a:solidFill>
                <a:latin typeface="微软雅黑" pitchFamily="34" charset="-122"/>
                <a:ea typeface="微软雅黑" pitchFamily="34" charset="-122"/>
              </a:rPr>
              <a:t>不可靠信道</a:t>
            </a:r>
            <a:r>
              <a:rPr lang="zh-CN" altLang="en-US" sz="1667" b="1" dirty="0">
                <a:latin typeface="微软雅黑" pitchFamily="34" charset="-122"/>
                <a:ea typeface="微软雅黑" pitchFamily="34" charset="-122"/>
              </a:rPr>
              <a:t>。 </a:t>
            </a:r>
          </a:p>
        </p:txBody>
      </p:sp>
    </p:spTree>
    <p:extLst>
      <p:ext uri="{BB962C8B-B14F-4D97-AF65-F5344CB8AC3E}">
        <p14:creationId xmlns:p14="http://schemas.microsoft.com/office/powerpoint/2010/main" val="2910662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5"/>
          <p:cNvSpPr>
            <a:spLocks noChangeArrowheads="1"/>
          </p:cNvSpPr>
          <p:nvPr/>
        </p:nvSpPr>
        <p:spPr bwMode="auto">
          <a:xfrm>
            <a:off x="454287" y="1275982"/>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15" name="Rectangle 6"/>
          <p:cNvSpPr>
            <a:spLocks noChangeArrowheads="1"/>
          </p:cNvSpPr>
          <p:nvPr/>
        </p:nvSpPr>
        <p:spPr bwMode="auto">
          <a:xfrm>
            <a:off x="2644464" y="1256741"/>
            <a:ext cx="2316661"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ea typeface="微软雅黑" pitchFamily="34" charset="-122"/>
              </a:rPr>
              <a:t>可靠信道与不可靠信道</a:t>
            </a:r>
          </a:p>
        </p:txBody>
      </p:sp>
      <p:sp>
        <p:nvSpPr>
          <p:cNvPr id="16" name="圆角矩形 15"/>
          <p:cNvSpPr/>
          <p:nvPr/>
        </p:nvSpPr>
        <p:spPr>
          <a:xfrm>
            <a:off x="454287" y="1666876"/>
            <a:ext cx="6711426" cy="2682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17" name="Rectangle 5"/>
          <p:cNvSpPr>
            <a:spLocks noChangeArrowheads="1"/>
          </p:cNvSpPr>
          <p:nvPr/>
        </p:nvSpPr>
        <p:spPr bwMode="auto">
          <a:xfrm>
            <a:off x="1181026" y="2874488"/>
            <a:ext cx="5240478" cy="1276508"/>
          </a:xfrm>
          <a:prstGeom prst="rect">
            <a:avLst/>
          </a:prstGeom>
          <a:solidFill>
            <a:srgbClr val="99FFCC"/>
          </a:solidFill>
          <a:ln>
            <a:solidFill>
              <a:schemeClr val="tx1"/>
            </a:solidFill>
            <a:prstDash val="dash"/>
          </a:ln>
          <a:effectLst/>
        </p:spPr>
        <p:txBody>
          <a:bodyPr wrap="none" anchor="ct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18" name="AutoShape 6"/>
          <p:cNvSpPr>
            <a:spLocks noChangeArrowheads="1"/>
          </p:cNvSpPr>
          <p:nvPr/>
        </p:nvSpPr>
        <p:spPr bwMode="auto">
          <a:xfrm>
            <a:off x="5963531" y="1816391"/>
            <a:ext cx="417350" cy="382422"/>
          </a:xfrm>
          <a:prstGeom prst="cloudCallout">
            <a:avLst>
              <a:gd name="adj1" fmla="val -45565"/>
              <a:gd name="adj2" fmla="val 111593"/>
            </a:avLst>
          </a:prstGeom>
          <a:solidFill>
            <a:srgbClr val="99FFCC"/>
          </a:solidFill>
          <a:ln w="9525">
            <a:solidFill>
              <a:srgbClr val="000000"/>
            </a:solidFill>
            <a:round/>
            <a:headEnd/>
            <a:tailEnd/>
          </a:ln>
          <a:effectLst/>
        </p:spPr>
        <p:txBody>
          <a:bodyPr wrap="none" anchor="ctr"/>
          <a:lstStyle/>
          <a:p>
            <a:pPr defTabSz="761970">
              <a:buClrTx/>
              <a:defRPr/>
            </a:pPr>
            <a:endParaRPr lang="zh-CN" altLang="zh-CN" sz="1167">
              <a:solidFill>
                <a:sysClr val="windowText" lastClr="000000"/>
              </a:solidFill>
              <a:latin typeface="微软雅黑" pitchFamily="34" charset="-122"/>
              <a:ea typeface="微软雅黑" pitchFamily="34" charset="-122"/>
            </a:endParaRPr>
          </a:p>
        </p:txBody>
      </p:sp>
      <p:sp>
        <p:nvSpPr>
          <p:cNvPr id="19" name="Text Box 7"/>
          <p:cNvSpPr txBox="1">
            <a:spLocks noChangeArrowheads="1"/>
          </p:cNvSpPr>
          <p:nvPr/>
        </p:nvSpPr>
        <p:spPr bwMode="auto">
          <a:xfrm>
            <a:off x="6019953" y="1856298"/>
            <a:ext cx="21942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761970" eaLnBrk="1" hangingPunct="1">
              <a:buClrTx/>
              <a:defRPr/>
            </a:pPr>
            <a:r>
              <a:rPr lang="zh-CN" altLang="en-US" sz="1500" dirty="0">
                <a:solidFill>
                  <a:srgbClr val="1C1C1C"/>
                </a:solidFill>
                <a:latin typeface="微软雅黑" pitchFamily="34" charset="-122"/>
                <a:ea typeface="微软雅黑" pitchFamily="34" charset="-122"/>
              </a:rPr>
              <a:t>？</a:t>
            </a:r>
          </a:p>
        </p:txBody>
      </p:sp>
      <p:sp>
        <p:nvSpPr>
          <p:cNvPr id="20" name="Line 8"/>
          <p:cNvSpPr>
            <a:spLocks noChangeShapeType="1"/>
          </p:cNvSpPr>
          <p:nvPr/>
        </p:nvSpPr>
        <p:spPr bwMode="auto">
          <a:xfrm>
            <a:off x="1384145" y="2884338"/>
            <a:ext cx="2363993" cy="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21" name="Text Box 9"/>
          <p:cNvSpPr txBox="1">
            <a:spLocks noChangeArrowheads="1"/>
          </p:cNvSpPr>
          <p:nvPr/>
        </p:nvSpPr>
        <p:spPr bwMode="auto">
          <a:xfrm>
            <a:off x="1181026" y="2227772"/>
            <a:ext cx="333746" cy="63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167" dirty="0">
                <a:latin typeface="微软雅黑" pitchFamily="34" charset="-122"/>
                <a:ea typeface="微软雅黑" pitchFamily="34" charset="-122"/>
              </a:rPr>
              <a:t>应</a:t>
            </a:r>
          </a:p>
          <a:p>
            <a:pPr algn="l" eaLnBrk="1" hangingPunct="1"/>
            <a:r>
              <a:rPr lang="zh-CN" altLang="en-US" sz="1167" dirty="0">
                <a:latin typeface="微软雅黑" pitchFamily="34" charset="-122"/>
                <a:ea typeface="微软雅黑" pitchFamily="34" charset="-122"/>
              </a:rPr>
              <a:t>用</a:t>
            </a:r>
          </a:p>
          <a:p>
            <a:pPr algn="l" eaLnBrk="1" hangingPunct="1"/>
            <a:r>
              <a:rPr lang="zh-CN" altLang="en-US" sz="1167" dirty="0">
                <a:latin typeface="微软雅黑" pitchFamily="34" charset="-122"/>
                <a:ea typeface="微软雅黑" pitchFamily="34" charset="-122"/>
              </a:rPr>
              <a:t>层</a:t>
            </a:r>
          </a:p>
        </p:txBody>
      </p:sp>
      <p:sp>
        <p:nvSpPr>
          <p:cNvPr id="22" name="Text Box 10"/>
          <p:cNvSpPr txBox="1">
            <a:spLocks noChangeArrowheads="1"/>
          </p:cNvSpPr>
          <p:nvPr/>
        </p:nvSpPr>
        <p:spPr bwMode="auto">
          <a:xfrm>
            <a:off x="1189086" y="3220190"/>
            <a:ext cx="333746" cy="63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761970" eaLnBrk="1" hangingPunct="1">
              <a:buClrTx/>
              <a:defRPr/>
            </a:pPr>
            <a:r>
              <a:rPr lang="zh-CN" altLang="en-US" sz="1167" dirty="0">
                <a:solidFill>
                  <a:srgbClr val="0000CC"/>
                </a:solidFill>
                <a:latin typeface="微软雅黑" pitchFamily="34" charset="-122"/>
                <a:ea typeface="微软雅黑" pitchFamily="34" charset="-122"/>
              </a:rPr>
              <a:t>运</a:t>
            </a:r>
          </a:p>
          <a:p>
            <a:pPr defTabSz="761970" eaLnBrk="1" hangingPunct="1">
              <a:buClrTx/>
              <a:defRPr/>
            </a:pPr>
            <a:r>
              <a:rPr lang="zh-CN" altLang="en-US" sz="1167" dirty="0">
                <a:solidFill>
                  <a:srgbClr val="0000CC"/>
                </a:solidFill>
                <a:latin typeface="微软雅黑" pitchFamily="34" charset="-122"/>
                <a:ea typeface="微软雅黑" pitchFamily="34" charset="-122"/>
              </a:rPr>
              <a:t>输</a:t>
            </a:r>
          </a:p>
          <a:p>
            <a:pPr defTabSz="761970" eaLnBrk="1" hangingPunct="1">
              <a:buClrTx/>
              <a:defRPr/>
            </a:pPr>
            <a:r>
              <a:rPr lang="zh-CN" altLang="en-US" sz="1167" dirty="0">
                <a:solidFill>
                  <a:srgbClr val="0000CC"/>
                </a:solidFill>
                <a:latin typeface="微软雅黑" pitchFamily="34" charset="-122"/>
                <a:ea typeface="微软雅黑" pitchFamily="34" charset="-122"/>
              </a:rPr>
              <a:t>层</a:t>
            </a:r>
          </a:p>
        </p:txBody>
      </p:sp>
      <p:sp>
        <p:nvSpPr>
          <p:cNvPr id="23" name="Text Box 13"/>
          <p:cNvSpPr txBox="1">
            <a:spLocks noChangeArrowheads="1"/>
          </p:cNvSpPr>
          <p:nvPr/>
        </p:nvSpPr>
        <p:spPr bwMode="auto">
          <a:xfrm>
            <a:off x="5174128" y="1908121"/>
            <a:ext cx="841137"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167" dirty="0">
                <a:latin typeface="微软雅黑" pitchFamily="34" charset="-122"/>
                <a:ea typeface="微软雅黑" pitchFamily="34" charset="-122"/>
              </a:rPr>
              <a:t>接收进程</a:t>
            </a:r>
          </a:p>
        </p:txBody>
      </p:sp>
      <p:grpSp>
        <p:nvGrpSpPr>
          <p:cNvPr id="24" name="Group 15"/>
          <p:cNvGrpSpPr>
            <a:grpSpLocks/>
          </p:cNvGrpSpPr>
          <p:nvPr/>
        </p:nvGrpSpPr>
        <p:grpSpPr bwMode="auto">
          <a:xfrm>
            <a:off x="1781862" y="2168573"/>
            <a:ext cx="1462949" cy="1244171"/>
            <a:chOff x="865" y="1467"/>
            <a:chExt cx="1348" cy="931"/>
          </a:xfrm>
        </p:grpSpPr>
        <p:sp>
          <p:nvSpPr>
            <p:cNvPr id="25" name="Freeform 16"/>
            <p:cNvSpPr>
              <a:spLocks/>
            </p:cNvSpPr>
            <p:nvPr/>
          </p:nvSpPr>
          <p:spPr bwMode="auto">
            <a:xfrm>
              <a:off x="865" y="1474"/>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26" name="Freeform 17"/>
            <p:cNvSpPr>
              <a:spLocks/>
            </p:cNvSpPr>
            <p:nvPr/>
          </p:nvSpPr>
          <p:spPr bwMode="auto">
            <a:xfrm flipH="1">
              <a:off x="2025"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grpSp>
      <p:grpSp>
        <p:nvGrpSpPr>
          <p:cNvPr id="27" name="组合 26"/>
          <p:cNvGrpSpPr/>
          <p:nvPr/>
        </p:nvGrpSpPr>
        <p:grpSpPr>
          <a:xfrm>
            <a:off x="1883878" y="3286463"/>
            <a:ext cx="1250361" cy="267739"/>
            <a:chOff x="1662339" y="3970363"/>
            <a:chExt cx="2216330" cy="474582"/>
          </a:xfrm>
        </p:grpSpPr>
        <p:sp>
          <p:nvSpPr>
            <p:cNvPr id="28" name="AutoShape 14"/>
            <p:cNvSpPr>
              <a:spLocks noChangeArrowheads="1"/>
            </p:cNvSpPr>
            <p:nvPr/>
          </p:nvSpPr>
          <p:spPr bwMode="auto">
            <a:xfrm rot="-5400000">
              <a:off x="2515547" y="3117155"/>
              <a:ext cx="447675" cy="2154091"/>
            </a:xfrm>
            <a:prstGeom prst="can">
              <a:avLst>
                <a:gd name="adj" fmla="val 52844"/>
              </a:avLst>
            </a:prstGeom>
            <a:gradFill rotWithShape="1">
              <a:gsLst>
                <a:gs pos="0">
                  <a:srgbClr val="0000FF"/>
                </a:gs>
                <a:gs pos="50000">
                  <a:srgbClr val="00B0F0"/>
                </a:gs>
                <a:gs pos="100000">
                  <a:srgbClr val="0000FF"/>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167">
                <a:solidFill>
                  <a:srgbClr val="0000CC"/>
                </a:solidFill>
                <a:latin typeface="微软雅黑" pitchFamily="34" charset="-122"/>
                <a:ea typeface="微软雅黑" pitchFamily="34" charset="-122"/>
              </a:endParaRPr>
            </a:p>
          </p:txBody>
        </p:sp>
        <p:sp>
          <p:nvSpPr>
            <p:cNvPr id="29" name="Text Box 20"/>
            <p:cNvSpPr txBox="1">
              <a:spLocks noChangeArrowheads="1"/>
            </p:cNvSpPr>
            <p:nvPr/>
          </p:nvSpPr>
          <p:spPr bwMode="auto">
            <a:xfrm>
              <a:off x="1820922" y="3985885"/>
              <a:ext cx="2057747" cy="45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761970" eaLnBrk="1" hangingPunct="1">
                <a:buClrTx/>
                <a:defRPr/>
              </a:pPr>
              <a:r>
                <a:rPr lang="zh-CN" altLang="en-US" sz="1083" dirty="0">
                  <a:solidFill>
                    <a:schemeClr val="bg1"/>
                  </a:solidFill>
                  <a:latin typeface="微软雅黑" pitchFamily="34" charset="-122"/>
                  <a:ea typeface="微软雅黑" pitchFamily="34" charset="-122"/>
                </a:rPr>
                <a:t>全双工可靠信道</a:t>
              </a:r>
            </a:p>
          </p:txBody>
        </p:sp>
      </p:grpSp>
      <p:grpSp>
        <p:nvGrpSpPr>
          <p:cNvPr id="30" name="Group 21"/>
          <p:cNvGrpSpPr>
            <a:grpSpLocks/>
          </p:cNvGrpSpPr>
          <p:nvPr/>
        </p:nvGrpSpPr>
        <p:grpSpPr bwMode="auto">
          <a:xfrm>
            <a:off x="4404613" y="2159147"/>
            <a:ext cx="1208165" cy="1253598"/>
            <a:chOff x="3508" y="1467"/>
            <a:chExt cx="1349" cy="931"/>
          </a:xfrm>
        </p:grpSpPr>
        <p:sp>
          <p:nvSpPr>
            <p:cNvPr id="31" name="Freeform 22"/>
            <p:cNvSpPr>
              <a:spLocks/>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32" name="Freeform 23"/>
            <p:cNvSpPr>
              <a:spLocks/>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38100" cmpd="sng">
              <a:solidFill>
                <a:srgbClr val="0000FF"/>
              </a:solidFill>
              <a:round/>
              <a:headEnd type="triangle" w="sm"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grpSp>
      <p:sp>
        <p:nvSpPr>
          <p:cNvPr id="33" name="Rectangle 24"/>
          <p:cNvSpPr>
            <a:spLocks noChangeArrowheads="1"/>
          </p:cNvSpPr>
          <p:nvPr/>
        </p:nvSpPr>
        <p:spPr bwMode="auto">
          <a:xfrm>
            <a:off x="4471559" y="2290444"/>
            <a:ext cx="226628" cy="528110"/>
          </a:xfrm>
          <a:prstGeom prst="rect">
            <a:avLst/>
          </a:prstGeom>
          <a:solidFill>
            <a:srgbClr val="00FFFF"/>
          </a:solidFill>
          <a:ln w="9525">
            <a:solidFill>
              <a:srgbClr val="000000"/>
            </a:solidFill>
            <a:miter lim="800000"/>
            <a:headEnd/>
            <a:tailEnd/>
          </a:ln>
          <a:effectLst/>
        </p:spPr>
        <p:txBody>
          <a:bodyPr vert="wordArtVertRtl" wrap="none" anchor="ctr"/>
          <a:lstStyle/>
          <a:p>
            <a:pPr algn="ctr" defTabSz="761970">
              <a:buClrTx/>
              <a:defRPr/>
            </a:pPr>
            <a:r>
              <a:rPr lang="zh-CN" altLang="en-US" sz="1167" b="1" dirty="0">
                <a:latin typeface="微软雅黑" pitchFamily="34" charset="-122"/>
                <a:ea typeface="微软雅黑" pitchFamily="34" charset="-122"/>
              </a:rPr>
              <a:t>数据</a:t>
            </a:r>
          </a:p>
        </p:txBody>
      </p:sp>
      <p:sp>
        <p:nvSpPr>
          <p:cNvPr id="34" name="Line 26"/>
          <p:cNvSpPr>
            <a:spLocks noChangeShapeType="1"/>
          </p:cNvSpPr>
          <p:nvPr/>
        </p:nvSpPr>
        <p:spPr bwMode="auto">
          <a:xfrm>
            <a:off x="4031148" y="2884339"/>
            <a:ext cx="2237209" cy="1791"/>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35" name="Text Box 27"/>
          <p:cNvSpPr txBox="1">
            <a:spLocks noChangeArrowheads="1"/>
          </p:cNvSpPr>
          <p:nvPr/>
        </p:nvSpPr>
        <p:spPr bwMode="auto">
          <a:xfrm>
            <a:off x="1904684" y="3641224"/>
            <a:ext cx="1266693" cy="451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761970" eaLnBrk="1" hangingPunct="1">
              <a:buClrTx/>
              <a:defRPr/>
            </a:pPr>
            <a:r>
              <a:rPr lang="zh-CN" altLang="en-US" sz="1167" dirty="0">
                <a:solidFill>
                  <a:srgbClr val="1C1C1C"/>
                </a:solidFill>
                <a:latin typeface="微软雅黑" pitchFamily="34" charset="-122"/>
                <a:ea typeface="微软雅黑" pitchFamily="34" charset="-122"/>
              </a:rPr>
              <a:t>使用</a:t>
            </a:r>
            <a:r>
              <a:rPr lang="zh-CN" altLang="en-US" sz="1167" dirty="0">
                <a:solidFill>
                  <a:srgbClr val="CC00CC"/>
                </a:solidFill>
                <a:latin typeface="微软雅黑" pitchFamily="34" charset="-122"/>
                <a:ea typeface="微软雅黑" pitchFamily="34" charset="-122"/>
              </a:rPr>
              <a:t>面向连接</a:t>
            </a:r>
            <a:r>
              <a:rPr lang="zh-CN" altLang="en-US" sz="1167" dirty="0">
                <a:solidFill>
                  <a:srgbClr val="1C1C1C"/>
                </a:solidFill>
                <a:latin typeface="微软雅黑" pitchFamily="34" charset="-122"/>
                <a:ea typeface="微软雅黑" pitchFamily="34" charset="-122"/>
              </a:rPr>
              <a:t>的</a:t>
            </a:r>
          </a:p>
          <a:p>
            <a:pPr defTabSz="761970" eaLnBrk="1" hangingPunct="1">
              <a:buClrTx/>
              <a:defRPr/>
            </a:pPr>
            <a:r>
              <a:rPr lang="zh-CN" altLang="en-US" sz="1167" dirty="0">
                <a:solidFill>
                  <a:srgbClr val="1C1C1C"/>
                </a:solidFill>
                <a:latin typeface="微软雅黑" pitchFamily="34" charset="-122"/>
                <a:ea typeface="微软雅黑" pitchFamily="34" charset="-122"/>
              </a:rPr>
              <a:t>协议，如 </a:t>
            </a:r>
            <a:r>
              <a:rPr lang="en-US" altLang="zh-CN" sz="1167" dirty="0">
                <a:solidFill>
                  <a:srgbClr val="1C1C1C"/>
                </a:solidFill>
                <a:latin typeface="微软雅黑" pitchFamily="34" charset="-122"/>
                <a:ea typeface="微软雅黑" pitchFamily="34" charset="-122"/>
              </a:rPr>
              <a:t>TCP</a:t>
            </a:r>
            <a:r>
              <a:rPr lang="zh-CN" altLang="en-US" sz="1167" dirty="0">
                <a:solidFill>
                  <a:srgbClr val="1C1C1C"/>
                </a:solidFill>
                <a:latin typeface="微软雅黑" pitchFamily="34" charset="-122"/>
                <a:ea typeface="微软雅黑" pitchFamily="34" charset="-122"/>
              </a:rPr>
              <a:t>。</a:t>
            </a:r>
            <a:endParaRPr lang="en-US" altLang="zh-CN" sz="1167" dirty="0">
              <a:solidFill>
                <a:srgbClr val="1C1C1C"/>
              </a:solidFill>
              <a:latin typeface="微软雅黑" pitchFamily="34" charset="-122"/>
              <a:ea typeface="微软雅黑" pitchFamily="34" charset="-122"/>
            </a:endParaRPr>
          </a:p>
        </p:txBody>
      </p:sp>
      <p:sp>
        <p:nvSpPr>
          <p:cNvPr id="36" name="Text Box 28"/>
          <p:cNvSpPr txBox="1">
            <a:spLocks noChangeArrowheads="1"/>
          </p:cNvSpPr>
          <p:nvPr/>
        </p:nvSpPr>
        <p:spPr bwMode="auto">
          <a:xfrm>
            <a:off x="4537615" y="3615791"/>
            <a:ext cx="1306768" cy="451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761970" eaLnBrk="1" hangingPunct="1">
              <a:buClrTx/>
              <a:defRPr/>
            </a:pPr>
            <a:r>
              <a:rPr lang="zh-CN" altLang="en-US" sz="1167" dirty="0">
                <a:solidFill>
                  <a:srgbClr val="1C1C1C"/>
                </a:solidFill>
                <a:latin typeface="微软雅黑" pitchFamily="34" charset="-122"/>
                <a:ea typeface="微软雅黑" pitchFamily="34" charset="-122"/>
              </a:rPr>
              <a:t>使用</a:t>
            </a:r>
            <a:r>
              <a:rPr lang="zh-CN" altLang="en-US" sz="1167" dirty="0">
                <a:solidFill>
                  <a:srgbClr val="CC00CC"/>
                </a:solidFill>
                <a:latin typeface="微软雅黑" pitchFamily="34" charset="-122"/>
                <a:ea typeface="微软雅黑" pitchFamily="34" charset="-122"/>
              </a:rPr>
              <a:t>无连接</a:t>
            </a:r>
            <a:r>
              <a:rPr lang="zh-CN" altLang="en-US" sz="1167" dirty="0">
                <a:solidFill>
                  <a:srgbClr val="1C1C1C"/>
                </a:solidFill>
                <a:latin typeface="微软雅黑" pitchFamily="34" charset="-122"/>
                <a:ea typeface="微软雅黑" pitchFamily="34" charset="-122"/>
              </a:rPr>
              <a:t>的</a:t>
            </a:r>
          </a:p>
          <a:p>
            <a:pPr defTabSz="761970" eaLnBrk="1" hangingPunct="1">
              <a:buClrTx/>
              <a:defRPr/>
            </a:pPr>
            <a:r>
              <a:rPr lang="zh-CN" altLang="en-US" sz="1167" dirty="0">
                <a:solidFill>
                  <a:srgbClr val="1C1C1C"/>
                </a:solidFill>
                <a:latin typeface="微软雅黑" pitchFamily="34" charset="-122"/>
                <a:ea typeface="微软雅黑" pitchFamily="34" charset="-122"/>
              </a:rPr>
              <a:t>协议，如 </a:t>
            </a:r>
            <a:r>
              <a:rPr lang="en-US" altLang="zh-CN" sz="1167" dirty="0">
                <a:solidFill>
                  <a:srgbClr val="1C1C1C"/>
                </a:solidFill>
                <a:latin typeface="微软雅黑" pitchFamily="34" charset="-122"/>
                <a:ea typeface="微软雅黑" pitchFamily="34" charset="-122"/>
              </a:rPr>
              <a:t>UDP</a:t>
            </a:r>
            <a:r>
              <a:rPr lang="zh-CN" altLang="en-US" sz="1167" dirty="0">
                <a:solidFill>
                  <a:srgbClr val="1C1C1C"/>
                </a:solidFill>
                <a:latin typeface="微软雅黑" pitchFamily="34" charset="-122"/>
                <a:ea typeface="微软雅黑" pitchFamily="34" charset="-122"/>
              </a:rPr>
              <a:t>。</a:t>
            </a:r>
            <a:endParaRPr lang="en-US" altLang="zh-CN" sz="1167" dirty="0">
              <a:solidFill>
                <a:srgbClr val="1C1C1C"/>
              </a:solidFill>
              <a:latin typeface="微软雅黑" pitchFamily="34" charset="-122"/>
              <a:ea typeface="微软雅黑" pitchFamily="34" charset="-122"/>
            </a:endParaRPr>
          </a:p>
        </p:txBody>
      </p:sp>
      <p:sp>
        <p:nvSpPr>
          <p:cNvPr id="37" name="Line 29"/>
          <p:cNvSpPr>
            <a:spLocks noChangeShapeType="1"/>
          </p:cNvSpPr>
          <p:nvPr/>
        </p:nvSpPr>
        <p:spPr bwMode="auto">
          <a:xfrm>
            <a:off x="1668513" y="2932701"/>
            <a:ext cx="0" cy="28659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38" name="Line 30"/>
          <p:cNvSpPr>
            <a:spLocks noChangeShapeType="1"/>
          </p:cNvSpPr>
          <p:nvPr/>
        </p:nvSpPr>
        <p:spPr bwMode="auto">
          <a:xfrm flipV="1">
            <a:off x="3330788" y="2932701"/>
            <a:ext cx="0" cy="28659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39" name="Line 31"/>
          <p:cNvSpPr>
            <a:spLocks noChangeShapeType="1"/>
          </p:cNvSpPr>
          <p:nvPr/>
        </p:nvSpPr>
        <p:spPr bwMode="auto">
          <a:xfrm flipV="1">
            <a:off x="5698755" y="2932701"/>
            <a:ext cx="0" cy="28659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40" name="Line 32"/>
          <p:cNvSpPr>
            <a:spLocks noChangeShapeType="1"/>
          </p:cNvSpPr>
          <p:nvPr/>
        </p:nvSpPr>
        <p:spPr bwMode="auto">
          <a:xfrm>
            <a:off x="4328487" y="2932701"/>
            <a:ext cx="0" cy="28659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grpSp>
        <p:nvGrpSpPr>
          <p:cNvPr id="41" name="Group 33"/>
          <p:cNvGrpSpPr>
            <a:grpSpLocks/>
          </p:cNvGrpSpPr>
          <p:nvPr/>
        </p:nvGrpSpPr>
        <p:grpSpPr bwMode="auto">
          <a:xfrm>
            <a:off x="4555954" y="3112247"/>
            <a:ext cx="965153" cy="506117"/>
            <a:chOff x="1776" y="2768"/>
            <a:chExt cx="1824" cy="736"/>
          </a:xfrm>
          <a:solidFill>
            <a:srgbClr val="0000FF"/>
          </a:solidFill>
        </p:grpSpPr>
        <p:grpSp>
          <p:nvGrpSpPr>
            <p:cNvPr id="42" name="Group 34"/>
            <p:cNvGrpSpPr>
              <a:grpSpLocks/>
            </p:cNvGrpSpPr>
            <p:nvPr/>
          </p:nvGrpSpPr>
          <p:grpSpPr bwMode="auto">
            <a:xfrm>
              <a:off x="1787" y="2783"/>
              <a:ext cx="1813" cy="721"/>
              <a:chOff x="1787" y="2783"/>
              <a:chExt cx="1813" cy="721"/>
            </a:xfrm>
            <a:grpFill/>
          </p:grpSpPr>
          <p:sp>
            <p:nvSpPr>
              <p:cNvPr id="52" name="Oval 35"/>
              <p:cNvSpPr>
                <a:spLocks noChangeArrowheads="1"/>
              </p:cNvSpPr>
              <p:nvPr/>
            </p:nvSpPr>
            <p:spPr bwMode="auto">
              <a:xfrm>
                <a:off x="2413" y="2783"/>
                <a:ext cx="780"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53" name="Oval 36"/>
              <p:cNvSpPr>
                <a:spLocks noChangeArrowheads="1"/>
              </p:cNvSpPr>
              <p:nvPr/>
            </p:nvSpPr>
            <p:spPr bwMode="auto">
              <a:xfrm>
                <a:off x="1974" y="2863"/>
                <a:ext cx="593"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54" name="Oval 37"/>
              <p:cNvSpPr>
                <a:spLocks noChangeArrowheads="1"/>
              </p:cNvSpPr>
              <p:nvPr/>
            </p:nvSpPr>
            <p:spPr bwMode="auto">
              <a:xfrm>
                <a:off x="1787" y="3045"/>
                <a:ext cx="396" cy="233"/>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55" name="Oval 38"/>
              <p:cNvSpPr>
                <a:spLocks noChangeArrowheads="1"/>
              </p:cNvSpPr>
              <p:nvPr/>
            </p:nvSpPr>
            <p:spPr bwMode="auto">
              <a:xfrm>
                <a:off x="1908" y="3154"/>
                <a:ext cx="604" cy="25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56" name="Oval 39"/>
              <p:cNvSpPr>
                <a:spLocks noChangeArrowheads="1"/>
              </p:cNvSpPr>
              <p:nvPr/>
            </p:nvSpPr>
            <p:spPr bwMode="auto">
              <a:xfrm>
                <a:off x="2347" y="3198"/>
                <a:ext cx="912" cy="30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57" name="Oval 40"/>
              <p:cNvSpPr>
                <a:spLocks noChangeArrowheads="1"/>
              </p:cNvSpPr>
              <p:nvPr/>
            </p:nvSpPr>
            <p:spPr bwMode="auto">
              <a:xfrm>
                <a:off x="2941" y="2870"/>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58" name="Oval 41"/>
              <p:cNvSpPr>
                <a:spLocks noChangeArrowheads="1"/>
              </p:cNvSpPr>
              <p:nvPr/>
            </p:nvSpPr>
            <p:spPr bwMode="auto">
              <a:xfrm>
                <a:off x="3029" y="3023"/>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59" name="Oval 42"/>
              <p:cNvSpPr>
                <a:spLocks noChangeArrowheads="1"/>
              </p:cNvSpPr>
              <p:nvPr/>
            </p:nvSpPr>
            <p:spPr bwMode="auto">
              <a:xfrm>
                <a:off x="2974" y="3074"/>
                <a:ext cx="571"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60" name="Oval 43"/>
              <p:cNvSpPr>
                <a:spLocks noChangeArrowheads="1"/>
              </p:cNvSpPr>
              <p:nvPr/>
            </p:nvSpPr>
            <p:spPr bwMode="auto">
              <a:xfrm>
                <a:off x="2117" y="2957"/>
                <a:ext cx="1175"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grpSp>
        <p:sp>
          <p:nvSpPr>
            <p:cNvPr id="43" name="Oval 44"/>
            <p:cNvSpPr>
              <a:spLocks noChangeArrowheads="1"/>
            </p:cNvSpPr>
            <p:nvPr/>
          </p:nvSpPr>
          <p:spPr bwMode="auto">
            <a:xfrm>
              <a:off x="2402" y="2768"/>
              <a:ext cx="780" cy="29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44" name="Oval 45"/>
            <p:cNvSpPr>
              <a:spLocks noChangeArrowheads="1"/>
            </p:cNvSpPr>
            <p:nvPr/>
          </p:nvSpPr>
          <p:spPr bwMode="auto">
            <a:xfrm>
              <a:off x="1963" y="2848"/>
              <a:ext cx="593" cy="29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45" name="Oval 46"/>
            <p:cNvSpPr>
              <a:spLocks noChangeArrowheads="1"/>
            </p:cNvSpPr>
            <p:nvPr/>
          </p:nvSpPr>
          <p:spPr bwMode="auto">
            <a:xfrm>
              <a:off x="1776" y="3030"/>
              <a:ext cx="396" cy="234"/>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46" name="Oval 47"/>
            <p:cNvSpPr>
              <a:spLocks noChangeArrowheads="1"/>
            </p:cNvSpPr>
            <p:nvPr/>
          </p:nvSpPr>
          <p:spPr bwMode="auto">
            <a:xfrm>
              <a:off x="1897" y="3140"/>
              <a:ext cx="604" cy="25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47" name="Oval 48"/>
            <p:cNvSpPr>
              <a:spLocks noChangeArrowheads="1"/>
            </p:cNvSpPr>
            <p:nvPr/>
          </p:nvSpPr>
          <p:spPr bwMode="auto">
            <a:xfrm>
              <a:off x="2336" y="3183"/>
              <a:ext cx="912" cy="30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48" name="Oval 49"/>
            <p:cNvSpPr>
              <a:spLocks noChangeArrowheads="1"/>
            </p:cNvSpPr>
            <p:nvPr/>
          </p:nvSpPr>
          <p:spPr bwMode="auto">
            <a:xfrm>
              <a:off x="2930" y="2855"/>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49" name="Oval 50"/>
            <p:cNvSpPr>
              <a:spLocks noChangeArrowheads="1"/>
            </p:cNvSpPr>
            <p:nvPr/>
          </p:nvSpPr>
          <p:spPr bwMode="auto">
            <a:xfrm>
              <a:off x="3018" y="3008"/>
              <a:ext cx="571" cy="22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50" name="Oval 51"/>
            <p:cNvSpPr>
              <a:spLocks noChangeArrowheads="1"/>
            </p:cNvSpPr>
            <p:nvPr/>
          </p:nvSpPr>
          <p:spPr bwMode="auto">
            <a:xfrm>
              <a:off x="2963" y="3059"/>
              <a:ext cx="571"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sp>
          <p:nvSpPr>
            <p:cNvPr id="51" name="Oval 52"/>
            <p:cNvSpPr>
              <a:spLocks noChangeArrowheads="1"/>
            </p:cNvSpPr>
            <p:nvPr/>
          </p:nvSpPr>
          <p:spPr bwMode="auto">
            <a:xfrm>
              <a:off x="2106" y="2943"/>
              <a:ext cx="1175" cy="37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defTabSz="761970">
                <a:buClrTx/>
                <a:defRPr/>
              </a:pPr>
              <a:endParaRPr lang="zh-CN" altLang="en-US" sz="1167">
                <a:solidFill>
                  <a:sysClr val="windowText" lastClr="000000"/>
                </a:solidFill>
                <a:latin typeface="微软雅黑" pitchFamily="34" charset="-122"/>
                <a:ea typeface="微软雅黑" pitchFamily="34" charset="-122"/>
              </a:endParaRPr>
            </a:p>
          </p:txBody>
        </p:sp>
      </p:grpSp>
      <p:sp>
        <p:nvSpPr>
          <p:cNvPr id="61" name="Text Box 53"/>
          <p:cNvSpPr txBox="1">
            <a:spLocks noChangeArrowheads="1"/>
          </p:cNvSpPr>
          <p:nvPr/>
        </p:nvSpPr>
        <p:spPr bwMode="auto">
          <a:xfrm>
            <a:off x="4620325" y="3255118"/>
            <a:ext cx="881973" cy="258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defTabSz="761970" eaLnBrk="1" hangingPunct="1">
              <a:buClrTx/>
              <a:defRPr/>
            </a:pPr>
            <a:r>
              <a:rPr lang="zh-CN" altLang="en-US" sz="1083" dirty="0">
                <a:solidFill>
                  <a:schemeClr val="bg1"/>
                </a:solidFill>
                <a:latin typeface="微软雅黑" pitchFamily="34" charset="-122"/>
                <a:ea typeface="微软雅黑" pitchFamily="34" charset="-122"/>
              </a:rPr>
              <a:t>不可靠信道</a:t>
            </a:r>
          </a:p>
        </p:txBody>
      </p:sp>
      <p:sp>
        <p:nvSpPr>
          <p:cNvPr id="62" name="Text Box 59"/>
          <p:cNvSpPr txBox="1">
            <a:spLocks noChangeArrowheads="1"/>
          </p:cNvSpPr>
          <p:nvPr/>
        </p:nvSpPr>
        <p:spPr bwMode="auto">
          <a:xfrm>
            <a:off x="4037413" y="1924829"/>
            <a:ext cx="83602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167" dirty="0">
                <a:latin typeface="微软雅黑" pitchFamily="34" charset="-122"/>
                <a:ea typeface="微软雅黑" pitchFamily="34" charset="-122"/>
              </a:rPr>
              <a:t>发送进程</a:t>
            </a:r>
          </a:p>
        </p:txBody>
      </p:sp>
      <p:sp>
        <p:nvSpPr>
          <p:cNvPr id="63" name="Rectangle 24"/>
          <p:cNvSpPr>
            <a:spLocks noChangeArrowheads="1"/>
          </p:cNvSpPr>
          <p:nvPr/>
        </p:nvSpPr>
        <p:spPr bwMode="auto">
          <a:xfrm>
            <a:off x="5707389" y="2290444"/>
            <a:ext cx="226628" cy="528110"/>
          </a:xfrm>
          <a:prstGeom prst="rect">
            <a:avLst/>
          </a:prstGeom>
          <a:solidFill>
            <a:srgbClr val="00FFFF"/>
          </a:solidFill>
          <a:ln w="9525">
            <a:solidFill>
              <a:srgbClr val="000000"/>
            </a:solidFill>
            <a:miter lim="800000"/>
            <a:headEnd/>
            <a:tailEnd/>
          </a:ln>
          <a:effectLst/>
        </p:spPr>
        <p:txBody>
          <a:bodyPr vert="wordArtVertRtl" wrap="none" anchor="ctr"/>
          <a:lstStyle/>
          <a:p>
            <a:pPr algn="ctr" defTabSz="761970">
              <a:buClrTx/>
              <a:defRPr/>
            </a:pPr>
            <a:r>
              <a:rPr lang="zh-CN" altLang="en-US" sz="1167" b="1" dirty="0">
                <a:latin typeface="微软雅黑" pitchFamily="34" charset="-122"/>
                <a:ea typeface="微软雅黑" pitchFamily="34" charset="-122"/>
              </a:rPr>
              <a:t>数据</a:t>
            </a:r>
          </a:p>
        </p:txBody>
      </p:sp>
      <p:sp>
        <p:nvSpPr>
          <p:cNvPr id="64" name="Text Box 13"/>
          <p:cNvSpPr txBox="1">
            <a:spLocks noChangeArrowheads="1"/>
          </p:cNvSpPr>
          <p:nvPr/>
        </p:nvSpPr>
        <p:spPr bwMode="auto">
          <a:xfrm>
            <a:off x="2871284" y="1924829"/>
            <a:ext cx="841137"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167" dirty="0">
                <a:latin typeface="微软雅黑" pitchFamily="34" charset="-122"/>
                <a:ea typeface="微软雅黑" pitchFamily="34" charset="-122"/>
              </a:rPr>
              <a:t>接收进程</a:t>
            </a:r>
          </a:p>
        </p:txBody>
      </p:sp>
      <p:sp>
        <p:nvSpPr>
          <p:cNvPr id="65" name="Text Box 59"/>
          <p:cNvSpPr txBox="1">
            <a:spLocks noChangeArrowheads="1"/>
          </p:cNvSpPr>
          <p:nvPr/>
        </p:nvSpPr>
        <p:spPr bwMode="auto">
          <a:xfrm>
            <a:off x="1428674" y="1941537"/>
            <a:ext cx="83602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167" dirty="0">
                <a:latin typeface="微软雅黑" pitchFamily="34" charset="-122"/>
                <a:ea typeface="微软雅黑" pitchFamily="34" charset="-122"/>
              </a:rPr>
              <a:t>发送进程</a:t>
            </a:r>
          </a:p>
        </p:txBody>
      </p:sp>
      <p:sp>
        <p:nvSpPr>
          <p:cNvPr id="66" name="Rectangle 24"/>
          <p:cNvSpPr>
            <a:spLocks noChangeArrowheads="1"/>
          </p:cNvSpPr>
          <p:nvPr/>
        </p:nvSpPr>
        <p:spPr bwMode="auto">
          <a:xfrm>
            <a:off x="1836658" y="2290444"/>
            <a:ext cx="226628" cy="528110"/>
          </a:xfrm>
          <a:prstGeom prst="rect">
            <a:avLst/>
          </a:prstGeom>
          <a:solidFill>
            <a:srgbClr val="00FFFF"/>
          </a:solidFill>
          <a:ln w="9525">
            <a:solidFill>
              <a:srgbClr val="000000"/>
            </a:solidFill>
            <a:miter lim="800000"/>
            <a:headEnd/>
            <a:tailEnd/>
          </a:ln>
          <a:effectLst/>
        </p:spPr>
        <p:txBody>
          <a:bodyPr vert="wordArtVertRtl" wrap="none" anchor="ctr"/>
          <a:lstStyle/>
          <a:p>
            <a:pPr algn="ctr" defTabSz="761970">
              <a:buClrTx/>
              <a:defRPr/>
            </a:pPr>
            <a:r>
              <a:rPr lang="zh-CN" altLang="en-US" sz="1167" b="1" dirty="0">
                <a:latin typeface="微软雅黑" pitchFamily="34" charset="-122"/>
                <a:ea typeface="微软雅黑" pitchFamily="34" charset="-122"/>
              </a:rPr>
              <a:t>数据</a:t>
            </a:r>
          </a:p>
        </p:txBody>
      </p:sp>
      <p:sp>
        <p:nvSpPr>
          <p:cNvPr id="67" name="Rectangle 24"/>
          <p:cNvSpPr>
            <a:spLocks noChangeArrowheads="1"/>
          </p:cNvSpPr>
          <p:nvPr/>
        </p:nvSpPr>
        <p:spPr bwMode="auto">
          <a:xfrm>
            <a:off x="3310582" y="2290444"/>
            <a:ext cx="226628" cy="528110"/>
          </a:xfrm>
          <a:prstGeom prst="rect">
            <a:avLst/>
          </a:prstGeom>
          <a:solidFill>
            <a:srgbClr val="00FFFF"/>
          </a:solidFill>
          <a:ln w="9525">
            <a:solidFill>
              <a:srgbClr val="000000"/>
            </a:solidFill>
            <a:miter lim="800000"/>
            <a:headEnd/>
            <a:tailEnd/>
          </a:ln>
          <a:effectLst/>
        </p:spPr>
        <p:txBody>
          <a:bodyPr vert="wordArtVertRtl" wrap="none" anchor="ctr"/>
          <a:lstStyle/>
          <a:p>
            <a:pPr algn="ctr" defTabSz="761970">
              <a:buClrTx/>
              <a:defRPr/>
            </a:pPr>
            <a:r>
              <a:rPr lang="zh-CN" altLang="en-US" sz="1167" b="1" dirty="0">
                <a:latin typeface="微软雅黑" pitchFamily="34" charset="-122"/>
                <a:ea typeface="微软雅黑" pitchFamily="34" charset="-122"/>
              </a:rPr>
              <a:t>数据</a:t>
            </a:r>
          </a:p>
        </p:txBody>
      </p:sp>
    </p:spTree>
    <p:extLst>
      <p:ext uri="{BB962C8B-B14F-4D97-AF65-F5344CB8AC3E}">
        <p14:creationId xmlns:p14="http://schemas.microsoft.com/office/powerpoint/2010/main" val="401854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bdd1f01381_0_1"/>
          <p:cNvSpPr txBox="1">
            <a:spLocks noGrp="1"/>
          </p:cNvSpPr>
          <p:nvPr>
            <p:ph type="sldNum" idx="12"/>
          </p:nvPr>
        </p:nvSpPr>
        <p:spPr>
          <a:xfrm>
            <a:off x="6798332" y="4938096"/>
            <a:ext cx="726900" cy="289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sz="1400">
                <a:solidFill>
                  <a:srgbClr val="8D134A"/>
                </a:solidFill>
              </a:rPr>
              <a:t>2</a:t>
            </a:fld>
            <a:endParaRPr sz="1400" dirty="0">
              <a:solidFill>
                <a:srgbClr val="8D134A"/>
              </a:solidFill>
            </a:endParaRPr>
          </a:p>
        </p:txBody>
      </p:sp>
      <p:sp>
        <p:nvSpPr>
          <p:cNvPr id="67" name="Google Shape;67;gbdd1f01381_0_1"/>
          <p:cNvSpPr/>
          <p:nvPr/>
        </p:nvSpPr>
        <p:spPr>
          <a:xfrm>
            <a:off x="270450" y="671503"/>
            <a:ext cx="7079100" cy="3907800"/>
          </a:xfrm>
          <a:prstGeom prst="rect">
            <a:avLst/>
          </a:prstGeom>
          <a:noFill/>
          <a:ln>
            <a:noFill/>
          </a:ln>
        </p:spPr>
        <p:txBody>
          <a:bodyPr spcFirstLastPara="1" wrap="square" lIns="91425" tIns="45700" rIns="91425" bIns="45700" anchor="t" anchorCtr="0">
            <a:noAutofit/>
          </a:bodyPr>
          <a:lstStyle/>
          <a:p>
            <a:pPr marL="0" marR="0" lvl="0" indent="0" algn="just" rtl="0">
              <a:lnSpc>
                <a:spcPct val="125000"/>
              </a:lnSpc>
              <a:spcBef>
                <a:spcPts val="0"/>
              </a:spcBef>
              <a:spcAft>
                <a:spcPts val="0"/>
              </a:spcAft>
              <a:buNone/>
            </a:pPr>
            <a:r>
              <a:rPr lang="zh-CN" sz="2000" b="1" dirty="0">
                <a:solidFill>
                  <a:schemeClr val="dk1"/>
                </a:solidFill>
                <a:latin typeface="Microsoft YaHei" panose="020B0503020204020204" pitchFamily="34" charset="-122"/>
                <a:ea typeface="Microsoft YaHei" panose="020B0503020204020204" pitchFamily="34" charset="-122"/>
                <a:sym typeface="Arial"/>
              </a:rPr>
              <a:t>上堂内容重温</a:t>
            </a:r>
            <a:endParaRPr sz="2000" b="1" dirty="0">
              <a:solidFill>
                <a:schemeClr val="dk1"/>
              </a:solidFill>
              <a:latin typeface="Microsoft YaHei" panose="020B0503020204020204" pitchFamily="34" charset="-122"/>
              <a:ea typeface="Microsoft YaHei" panose="020B0503020204020204" pitchFamily="34" charset="-122"/>
              <a:sym typeface="Arial"/>
            </a:endParaRPr>
          </a:p>
          <a:p>
            <a:pPr marL="285750" lvl="0" indent="-285750" algn="just">
              <a:lnSpc>
                <a:spcPct val="125000"/>
              </a:lnSpc>
              <a:buClr>
                <a:schemeClr val="dk1"/>
              </a:buClr>
              <a:buSzPts val="1800"/>
              <a:buChar char="•"/>
            </a:pPr>
            <a:r>
              <a:rPr lang="zh-CN" altLang="en-US" sz="1800" dirty="0">
                <a:solidFill>
                  <a:schemeClr val="dk1"/>
                </a:solidFill>
                <a:latin typeface="Microsoft YaHei" panose="020B0503020204020204" pitchFamily="34" charset="-122"/>
                <a:ea typeface="Microsoft YaHei" panose="020B0503020204020204" pitchFamily="34" charset="-122"/>
              </a:rPr>
              <a:t>要解决</a:t>
            </a:r>
            <a:r>
              <a:rPr lang="en-US" altLang="zh-CN" sz="1800" dirty="0">
                <a:solidFill>
                  <a:schemeClr val="dk1"/>
                </a:solidFill>
                <a:latin typeface="Microsoft YaHei" panose="020B0503020204020204" pitchFamily="34" charset="-122"/>
                <a:ea typeface="Microsoft YaHei" panose="020B0503020204020204" pitchFamily="34" charset="-122"/>
              </a:rPr>
              <a:t>IP</a:t>
            </a:r>
            <a:r>
              <a:rPr lang="zh-CN" altLang="en-US" sz="1800" dirty="0">
                <a:solidFill>
                  <a:schemeClr val="dk1"/>
                </a:solidFill>
                <a:latin typeface="Microsoft YaHei" panose="020B0503020204020204" pitchFamily="34" charset="-122"/>
                <a:ea typeface="Microsoft YaHei" panose="020B0503020204020204" pitchFamily="34" charset="-122"/>
              </a:rPr>
              <a:t>地址耗尽的问题，最根本的办法就是采用具有更大地址空间的新版本的</a:t>
            </a:r>
            <a:r>
              <a:rPr lang="en-US" altLang="zh-CN" sz="1800" dirty="0">
                <a:solidFill>
                  <a:schemeClr val="dk1"/>
                </a:solidFill>
                <a:latin typeface="Microsoft YaHei" panose="020B0503020204020204" pitchFamily="34" charset="-122"/>
                <a:ea typeface="Microsoft YaHei" panose="020B0503020204020204" pitchFamily="34" charset="-122"/>
              </a:rPr>
              <a:t>IP</a:t>
            </a:r>
            <a:r>
              <a:rPr lang="zh-CN" altLang="en-US" sz="1800" dirty="0">
                <a:solidFill>
                  <a:schemeClr val="dk1"/>
                </a:solidFill>
                <a:latin typeface="Microsoft YaHei" panose="020B0503020204020204" pitchFamily="34" charset="-122"/>
                <a:ea typeface="Microsoft YaHei" panose="020B0503020204020204" pitchFamily="34" charset="-122"/>
              </a:rPr>
              <a:t>协议，即</a:t>
            </a:r>
            <a:r>
              <a:rPr lang="en-US" altLang="zh-CN" sz="1800" dirty="0">
                <a:solidFill>
                  <a:schemeClr val="dk1"/>
                </a:solidFill>
                <a:latin typeface="Microsoft YaHei" panose="020B0503020204020204" pitchFamily="34" charset="-122"/>
                <a:ea typeface="Microsoft YaHei" panose="020B0503020204020204" pitchFamily="34" charset="-122"/>
              </a:rPr>
              <a:t>IPv6</a:t>
            </a:r>
            <a:r>
              <a:rPr lang="zh-CN" altLang="en-US" sz="1800" dirty="0">
                <a:solidFill>
                  <a:schemeClr val="dk1"/>
                </a:solidFill>
                <a:latin typeface="Microsoft YaHei" panose="020B0503020204020204" pitchFamily="34" charset="-122"/>
                <a:ea typeface="Microsoft YaHei" panose="020B0503020204020204" pitchFamily="34" charset="-122"/>
              </a:rPr>
              <a:t>。</a:t>
            </a:r>
          </a:p>
          <a:p>
            <a:pPr marL="285750" lvl="0" indent="-285750" algn="just">
              <a:lnSpc>
                <a:spcPct val="125000"/>
              </a:lnSpc>
              <a:buClr>
                <a:schemeClr val="dk1"/>
              </a:buClr>
              <a:buSzPts val="1800"/>
              <a:buChar char="•"/>
            </a:pPr>
            <a:r>
              <a:rPr lang="en-US" altLang="zh-CN" sz="1800" dirty="0">
                <a:solidFill>
                  <a:schemeClr val="dk1"/>
                </a:solidFill>
                <a:latin typeface="Microsoft YaHei" panose="020B0503020204020204" pitchFamily="34" charset="-122"/>
                <a:ea typeface="Microsoft YaHei" panose="020B0503020204020204" pitchFamily="34" charset="-122"/>
              </a:rPr>
              <a:t>IPv6</a:t>
            </a:r>
            <a:r>
              <a:rPr lang="zh-CN" altLang="en-US" sz="1800" dirty="0">
                <a:solidFill>
                  <a:schemeClr val="dk1"/>
                </a:solidFill>
                <a:latin typeface="Microsoft YaHei" panose="020B0503020204020204" pitchFamily="34" charset="-122"/>
                <a:ea typeface="Microsoft YaHei" panose="020B0503020204020204" pitchFamily="34" charset="-122"/>
              </a:rPr>
              <a:t>所带来的主要变化是：</a:t>
            </a:r>
            <a:r>
              <a:rPr lang="en-US" altLang="zh-CN" sz="1800" dirty="0">
                <a:solidFill>
                  <a:schemeClr val="dk1"/>
                </a:solidFill>
                <a:latin typeface="Microsoft YaHei" panose="020B0503020204020204" pitchFamily="34" charset="-122"/>
                <a:ea typeface="Microsoft YaHei" panose="020B0503020204020204" pitchFamily="34" charset="-122"/>
              </a:rPr>
              <a:t>(1)</a:t>
            </a:r>
            <a:r>
              <a:rPr lang="zh-CN" altLang="en-US" sz="1800" dirty="0">
                <a:solidFill>
                  <a:schemeClr val="dk1"/>
                </a:solidFill>
                <a:latin typeface="Microsoft YaHei" panose="020B0503020204020204" pitchFamily="34" charset="-122"/>
                <a:ea typeface="Microsoft YaHei" panose="020B0503020204020204" pitchFamily="34" charset="-122"/>
              </a:rPr>
              <a:t>更大的地址空间</a:t>
            </a:r>
            <a:r>
              <a:rPr lang="en-US" altLang="zh-CN" sz="1800" dirty="0">
                <a:solidFill>
                  <a:schemeClr val="dk1"/>
                </a:solidFill>
                <a:latin typeface="Microsoft YaHei" panose="020B0503020204020204" pitchFamily="34" charset="-122"/>
                <a:ea typeface="Microsoft YaHei" panose="020B0503020204020204" pitchFamily="34" charset="-122"/>
              </a:rPr>
              <a:t>(</a:t>
            </a:r>
            <a:r>
              <a:rPr lang="zh-CN" altLang="en-US" sz="1800" dirty="0">
                <a:solidFill>
                  <a:schemeClr val="dk1"/>
                </a:solidFill>
                <a:latin typeface="Microsoft YaHei" panose="020B0503020204020204" pitchFamily="34" charset="-122"/>
                <a:ea typeface="Microsoft YaHei" panose="020B0503020204020204" pitchFamily="34" charset="-122"/>
              </a:rPr>
              <a:t>采用</a:t>
            </a:r>
            <a:r>
              <a:rPr lang="en-US" altLang="zh-CN" sz="1800" dirty="0">
                <a:solidFill>
                  <a:schemeClr val="dk1"/>
                </a:solidFill>
                <a:latin typeface="Microsoft YaHei" panose="020B0503020204020204" pitchFamily="34" charset="-122"/>
                <a:ea typeface="Microsoft YaHei" panose="020B0503020204020204" pitchFamily="34" charset="-122"/>
              </a:rPr>
              <a:t>128</a:t>
            </a:r>
            <a:r>
              <a:rPr lang="zh-CN" altLang="en-US" sz="1800" dirty="0">
                <a:solidFill>
                  <a:schemeClr val="dk1"/>
                </a:solidFill>
                <a:latin typeface="Microsoft YaHei" panose="020B0503020204020204" pitchFamily="34" charset="-122"/>
                <a:ea typeface="Microsoft YaHei" panose="020B0503020204020204" pitchFamily="34" charset="-122"/>
              </a:rPr>
              <a:t>位的地址</a:t>
            </a:r>
            <a:r>
              <a:rPr lang="en-US" altLang="zh-CN" sz="1800" dirty="0">
                <a:solidFill>
                  <a:schemeClr val="dk1"/>
                </a:solidFill>
                <a:latin typeface="Microsoft YaHei" panose="020B0503020204020204" pitchFamily="34" charset="-122"/>
                <a:ea typeface="Microsoft YaHei" panose="020B0503020204020204" pitchFamily="34" charset="-122"/>
              </a:rPr>
              <a:t>)</a:t>
            </a:r>
            <a:r>
              <a:rPr lang="zh-CN" altLang="en-US" sz="1800" dirty="0">
                <a:solidFill>
                  <a:schemeClr val="dk1"/>
                </a:solidFill>
                <a:latin typeface="Microsoft YaHei" panose="020B0503020204020204" pitchFamily="34" charset="-122"/>
                <a:ea typeface="Microsoft YaHei" panose="020B0503020204020204" pitchFamily="34" charset="-122"/>
              </a:rPr>
              <a:t>；</a:t>
            </a:r>
            <a:r>
              <a:rPr lang="en-US" altLang="zh-CN" sz="1800" dirty="0">
                <a:solidFill>
                  <a:schemeClr val="dk1"/>
                </a:solidFill>
                <a:latin typeface="Microsoft YaHei" panose="020B0503020204020204" pitchFamily="34" charset="-122"/>
                <a:ea typeface="Microsoft YaHei" panose="020B0503020204020204" pitchFamily="34" charset="-122"/>
              </a:rPr>
              <a:t>(2)</a:t>
            </a:r>
            <a:r>
              <a:rPr lang="zh-CN" altLang="en-US" sz="1800" dirty="0">
                <a:solidFill>
                  <a:schemeClr val="dk1"/>
                </a:solidFill>
                <a:latin typeface="Microsoft YaHei" panose="020B0503020204020204" pitchFamily="34" charset="-122"/>
                <a:ea typeface="Microsoft YaHei" panose="020B0503020204020204" pitchFamily="34" charset="-122"/>
              </a:rPr>
              <a:t>灵活的首部格式；</a:t>
            </a:r>
            <a:r>
              <a:rPr lang="en-US" altLang="zh-CN" sz="1800" dirty="0">
                <a:solidFill>
                  <a:schemeClr val="dk1"/>
                </a:solidFill>
                <a:latin typeface="Microsoft YaHei" panose="020B0503020204020204" pitchFamily="34" charset="-122"/>
                <a:ea typeface="Microsoft YaHei" panose="020B0503020204020204" pitchFamily="34" charset="-122"/>
              </a:rPr>
              <a:t>(3)</a:t>
            </a:r>
            <a:r>
              <a:rPr lang="zh-CN" altLang="en-US" sz="1800" dirty="0">
                <a:solidFill>
                  <a:schemeClr val="dk1"/>
                </a:solidFill>
                <a:latin typeface="Microsoft YaHei" panose="020B0503020204020204" pitchFamily="34" charset="-122"/>
                <a:ea typeface="Microsoft YaHei" panose="020B0503020204020204" pitchFamily="34" charset="-122"/>
              </a:rPr>
              <a:t>改进的选项；</a:t>
            </a:r>
            <a:r>
              <a:rPr lang="en-US" altLang="zh-CN" sz="1800" dirty="0">
                <a:solidFill>
                  <a:schemeClr val="dk1"/>
                </a:solidFill>
                <a:latin typeface="Microsoft YaHei" panose="020B0503020204020204" pitchFamily="34" charset="-122"/>
                <a:ea typeface="Microsoft YaHei" panose="020B0503020204020204" pitchFamily="34" charset="-122"/>
              </a:rPr>
              <a:t>(4)</a:t>
            </a:r>
            <a:r>
              <a:rPr lang="zh-CN" altLang="en-US" sz="1800" dirty="0">
                <a:solidFill>
                  <a:schemeClr val="dk1"/>
                </a:solidFill>
                <a:latin typeface="Microsoft YaHei" panose="020B0503020204020204" pitchFamily="34" charset="-122"/>
                <a:ea typeface="Microsoft YaHei" panose="020B0503020204020204" pitchFamily="34" charset="-122"/>
              </a:rPr>
              <a:t>支持即插即用；</a:t>
            </a:r>
            <a:r>
              <a:rPr lang="en-US" altLang="zh-CN" sz="1800" dirty="0">
                <a:solidFill>
                  <a:schemeClr val="dk1"/>
                </a:solidFill>
                <a:latin typeface="Microsoft YaHei" panose="020B0503020204020204" pitchFamily="34" charset="-122"/>
                <a:ea typeface="Microsoft YaHei" panose="020B0503020204020204" pitchFamily="34" charset="-122"/>
              </a:rPr>
              <a:t>(5)</a:t>
            </a:r>
            <a:r>
              <a:rPr lang="zh-CN" altLang="en-US" sz="1800" dirty="0">
                <a:solidFill>
                  <a:schemeClr val="dk1"/>
                </a:solidFill>
                <a:latin typeface="Microsoft YaHei" panose="020B0503020204020204" pitchFamily="34" charset="-122"/>
                <a:ea typeface="Microsoft YaHei" panose="020B0503020204020204" pitchFamily="34" charset="-122"/>
              </a:rPr>
              <a:t>支持资源的预分配；</a:t>
            </a:r>
            <a:r>
              <a:rPr lang="en-US" altLang="zh-CN" sz="1800" dirty="0">
                <a:solidFill>
                  <a:schemeClr val="dk1"/>
                </a:solidFill>
                <a:latin typeface="Microsoft YaHei" panose="020B0503020204020204" pitchFamily="34" charset="-122"/>
                <a:ea typeface="Microsoft YaHei" panose="020B0503020204020204" pitchFamily="34" charset="-122"/>
              </a:rPr>
              <a:t>(6) IPv6</a:t>
            </a:r>
            <a:r>
              <a:rPr lang="zh-CN" altLang="en-US" sz="1800" dirty="0">
                <a:solidFill>
                  <a:schemeClr val="dk1"/>
                </a:solidFill>
                <a:latin typeface="Microsoft YaHei" panose="020B0503020204020204" pitchFamily="34" charset="-122"/>
                <a:ea typeface="Microsoft YaHei" panose="020B0503020204020204" pitchFamily="34" charset="-122"/>
              </a:rPr>
              <a:t>首部改为</a:t>
            </a:r>
            <a:r>
              <a:rPr lang="en-US" altLang="zh-CN" sz="1800" dirty="0">
                <a:solidFill>
                  <a:schemeClr val="dk1"/>
                </a:solidFill>
                <a:latin typeface="Microsoft YaHei" panose="020B0503020204020204" pitchFamily="34" charset="-122"/>
                <a:ea typeface="Microsoft YaHei" panose="020B0503020204020204" pitchFamily="34" charset="-122"/>
              </a:rPr>
              <a:t>8</a:t>
            </a:r>
            <a:r>
              <a:rPr lang="zh-CN" altLang="en-US" sz="1800" dirty="0">
                <a:solidFill>
                  <a:schemeClr val="dk1"/>
                </a:solidFill>
                <a:latin typeface="Microsoft YaHei" panose="020B0503020204020204" pitchFamily="34" charset="-122"/>
                <a:ea typeface="Microsoft YaHei" panose="020B0503020204020204" pitchFamily="34" charset="-122"/>
              </a:rPr>
              <a:t>字节对齐。</a:t>
            </a:r>
          </a:p>
          <a:p>
            <a:pPr marL="285750" lvl="0" indent="-285750" algn="just">
              <a:lnSpc>
                <a:spcPct val="125000"/>
              </a:lnSpc>
              <a:buClr>
                <a:schemeClr val="dk1"/>
              </a:buClr>
              <a:buSzPts val="1800"/>
              <a:buChar char="•"/>
            </a:pPr>
            <a:r>
              <a:rPr lang="en-US" altLang="zh-CN" sz="1800" dirty="0">
                <a:solidFill>
                  <a:schemeClr val="dk1"/>
                </a:solidFill>
                <a:latin typeface="Microsoft YaHei" panose="020B0503020204020204" pitchFamily="34" charset="-122"/>
                <a:ea typeface="Microsoft YaHei" panose="020B0503020204020204" pitchFamily="34" charset="-122"/>
              </a:rPr>
              <a:t>IPv6</a:t>
            </a:r>
            <a:r>
              <a:rPr lang="zh-CN" altLang="en-US" sz="1800" dirty="0">
                <a:solidFill>
                  <a:schemeClr val="dk1"/>
                </a:solidFill>
                <a:latin typeface="Microsoft YaHei" panose="020B0503020204020204" pitchFamily="34" charset="-122"/>
                <a:ea typeface="Microsoft YaHei" panose="020B0503020204020204" pitchFamily="34" charset="-122"/>
              </a:rPr>
              <a:t>数据报在基本首部的后面允许有零个或多个扩展首部，再后面是数据。所有的扩展首部和数据合起来叫做数据报的有效载荷或净负荷。</a:t>
            </a:r>
          </a:p>
          <a:p>
            <a:pPr marL="285750" lvl="0" indent="-285750" algn="just">
              <a:lnSpc>
                <a:spcPct val="125000"/>
              </a:lnSpc>
              <a:buClr>
                <a:schemeClr val="dk1"/>
              </a:buClr>
              <a:buSzPts val="1800"/>
              <a:buChar char="•"/>
            </a:pPr>
            <a:r>
              <a:rPr lang="en-US" altLang="zh-CN" sz="1800" dirty="0">
                <a:solidFill>
                  <a:schemeClr val="dk1"/>
                </a:solidFill>
                <a:latin typeface="Microsoft YaHei" panose="020B0503020204020204" pitchFamily="34" charset="-122"/>
                <a:ea typeface="Microsoft YaHei" panose="020B0503020204020204" pitchFamily="34" charset="-122"/>
              </a:rPr>
              <a:t>IPv6</a:t>
            </a:r>
            <a:r>
              <a:rPr lang="zh-CN" altLang="en-US" sz="1800" dirty="0">
                <a:solidFill>
                  <a:schemeClr val="dk1"/>
                </a:solidFill>
                <a:latin typeface="Microsoft YaHei" panose="020B0503020204020204" pitchFamily="34" charset="-122"/>
                <a:ea typeface="Microsoft YaHei" panose="020B0503020204020204" pitchFamily="34" charset="-122"/>
              </a:rPr>
              <a:t>数据报的目的地址可以是以下三种基本类型地址之一：单播、多播和任播。</a:t>
            </a:r>
          </a:p>
          <a:p>
            <a:pPr marL="285750" lvl="0" indent="-285750" algn="just">
              <a:lnSpc>
                <a:spcPct val="125000"/>
              </a:lnSpc>
              <a:buClr>
                <a:schemeClr val="dk1"/>
              </a:buClr>
              <a:buSzPts val="1800"/>
              <a:buChar char="•"/>
            </a:pPr>
            <a:r>
              <a:rPr lang="en-US" altLang="zh-CN" sz="1800" dirty="0">
                <a:solidFill>
                  <a:schemeClr val="dk1"/>
                </a:solidFill>
                <a:latin typeface="Microsoft YaHei" panose="020B0503020204020204" pitchFamily="34" charset="-122"/>
                <a:ea typeface="Microsoft YaHei" panose="020B0503020204020204" pitchFamily="34" charset="-122"/>
              </a:rPr>
              <a:t>IPv6</a:t>
            </a:r>
            <a:r>
              <a:rPr lang="zh-CN" altLang="en-US" sz="1800" dirty="0">
                <a:solidFill>
                  <a:schemeClr val="dk1"/>
                </a:solidFill>
                <a:latin typeface="Microsoft YaHei" panose="020B0503020204020204" pitchFamily="34" charset="-122"/>
                <a:ea typeface="Microsoft YaHei" panose="020B0503020204020204" pitchFamily="34" charset="-122"/>
              </a:rPr>
              <a:t>的地址使用冒号十六进制记法。</a:t>
            </a:r>
          </a:p>
          <a:p>
            <a:pPr marL="285750" marR="0" lvl="0" indent="-285750" algn="just" rtl="0">
              <a:lnSpc>
                <a:spcPct val="125000"/>
              </a:lnSpc>
              <a:spcBef>
                <a:spcPts val="0"/>
              </a:spcBef>
              <a:spcAft>
                <a:spcPts val="0"/>
              </a:spcAft>
              <a:buClr>
                <a:schemeClr val="dk1"/>
              </a:buClr>
              <a:buSzPts val="1800"/>
              <a:buChar char="•"/>
            </a:pPr>
            <a:endParaRPr sz="1800" dirty="0">
              <a:solidFill>
                <a:schemeClr val="dk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454286" y="1250265"/>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34" name="Rectangle 6"/>
          <p:cNvSpPr>
            <a:spLocks noChangeArrowheads="1"/>
          </p:cNvSpPr>
          <p:nvPr/>
        </p:nvSpPr>
        <p:spPr bwMode="auto">
          <a:xfrm>
            <a:off x="2008066" y="1215038"/>
            <a:ext cx="36038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5.1.2   </a:t>
            </a:r>
            <a:r>
              <a:rPr lang="zh-CN" altLang="en-US" sz="2000" b="1" dirty="0">
                <a:solidFill>
                  <a:schemeClr val="bg1"/>
                </a:solidFill>
                <a:latin typeface="微软雅黑" pitchFamily="34" charset="-122"/>
                <a:ea typeface="微软雅黑" pitchFamily="34" charset="-122"/>
              </a:rPr>
              <a:t>运输层的两个主要协议</a:t>
            </a:r>
          </a:p>
        </p:txBody>
      </p:sp>
      <p:sp>
        <p:nvSpPr>
          <p:cNvPr id="35" name="Rectangle 8"/>
          <p:cNvSpPr>
            <a:spLocks noChangeArrowheads="1"/>
          </p:cNvSpPr>
          <p:nvPr/>
        </p:nvSpPr>
        <p:spPr bwMode="auto">
          <a:xfrm>
            <a:off x="454286" y="1571592"/>
            <a:ext cx="6387503" cy="102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500"/>
              </a:lnSpc>
              <a:buClr>
                <a:srgbClr val="0070C0"/>
              </a:buClr>
            </a:pPr>
            <a:r>
              <a:rPr lang="en-US" altLang="zh-CN" sz="1667" b="1" dirty="0">
                <a:latin typeface="微软雅黑" pitchFamily="34" charset="-122"/>
                <a:ea typeface="微软雅黑" pitchFamily="34" charset="-122"/>
              </a:rPr>
              <a:t>TCP/IP </a:t>
            </a:r>
            <a:r>
              <a:rPr lang="zh-CN" altLang="en-US" sz="1667" b="1" dirty="0">
                <a:latin typeface="微软雅黑" pitchFamily="34" charset="-122"/>
                <a:ea typeface="微软雅黑" pitchFamily="34" charset="-122"/>
              </a:rPr>
              <a:t>的运输层有两个主要协议：</a:t>
            </a:r>
          </a:p>
          <a:p>
            <a:pPr marL="297645" indent="-297645">
              <a:lnSpc>
                <a:spcPts val="2500"/>
              </a:lnSpc>
              <a:buClr>
                <a:srgbClr val="0070C0"/>
              </a:buClr>
              <a:buFont typeface="+mj-lt"/>
              <a:buAutoNum type="arabicPeriod"/>
            </a:pPr>
            <a:r>
              <a:rPr lang="zh-CN" altLang="en-US" sz="1667" b="1" dirty="0">
                <a:latin typeface="微软雅黑" pitchFamily="34" charset="-122"/>
                <a:ea typeface="微软雅黑" pitchFamily="34" charset="-122"/>
              </a:rPr>
              <a:t>用户数据报协议 </a:t>
            </a:r>
            <a:r>
              <a:rPr lang="en-US" altLang="zh-CN" sz="1667" b="1" dirty="0">
                <a:latin typeface="微软雅黑" pitchFamily="34" charset="-122"/>
                <a:ea typeface="微软雅黑" pitchFamily="34" charset="-122"/>
              </a:rPr>
              <a:t>UDP (User Datagram Protocol)</a:t>
            </a:r>
          </a:p>
          <a:p>
            <a:pPr marL="297645" indent="-297645">
              <a:lnSpc>
                <a:spcPts val="2500"/>
              </a:lnSpc>
              <a:buClr>
                <a:srgbClr val="0070C0"/>
              </a:buClr>
              <a:buFont typeface="+mj-lt"/>
              <a:buAutoNum type="arabicPeriod"/>
            </a:pPr>
            <a:r>
              <a:rPr lang="zh-CN" altLang="en-US" sz="1667" b="1" dirty="0">
                <a:latin typeface="微软雅黑" pitchFamily="34" charset="-122"/>
                <a:ea typeface="微软雅黑" pitchFamily="34" charset="-122"/>
              </a:rPr>
              <a:t>传输控制协议 </a:t>
            </a:r>
            <a:r>
              <a:rPr lang="en-US" altLang="zh-CN" sz="1667" b="1" dirty="0">
                <a:latin typeface="微软雅黑" pitchFamily="34" charset="-122"/>
                <a:ea typeface="微软雅黑" pitchFamily="34" charset="-122"/>
              </a:rPr>
              <a:t>TCP (Transmission Control Protocol)</a:t>
            </a:r>
          </a:p>
        </p:txBody>
      </p:sp>
      <p:sp>
        <p:nvSpPr>
          <p:cNvPr id="36" name="圆角矩形 35"/>
          <p:cNvSpPr/>
          <p:nvPr/>
        </p:nvSpPr>
        <p:spPr>
          <a:xfrm>
            <a:off x="454286" y="2604135"/>
            <a:ext cx="6711426" cy="170875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nvGrpSpPr>
          <p:cNvPr id="37" name="组合 36"/>
          <p:cNvGrpSpPr/>
          <p:nvPr/>
        </p:nvGrpSpPr>
        <p:grpSpPr>
          <a:xfrm>
            <a:off x="2942838" y="2718974"/>
            <a:ext cx="2469770" cy="1174887"/>
            <a:chOff x="3951288" y="3108082"/>
            <a:chExt cx="4150727" cy="2449600"/>
          </a:xfrm>
        </p:grpSpPr>
        <p:sp>
          <p:nvSpPr>
            <p:cNvPr id="38" name="Rectangle 5"/>
            <p:cNvSpPr>
              <a:spLocks noChangeArrowheads="1"/>
            </p:cNvSpPr>
            <p:nvPr/>
          </p:nvSpPr>
          <p:spPr bwMode="auto">
            <a:xfrm>
              <a:off x="3952875" y="3139919"/>
              <a:ext cx="3021013" cy="2417763"/>
            </a:xfrm>
            <a:prstGeom prst="rect">
              <a:avLst/>
            </a:prstGeom>
            <a:solidFill>
              <a:srgbClr val="0000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39" name="Line 6"/>
            <p:cNvSpPr>
              <a:spLocks noChangeShapeType="1"/>
            </p:cNvSpPr>
            <p:nvPr/>
          </p:nvSpPr>
          <p:spPr bwMode="auto">
            <a:xfrm>
              <a:off x="3951288" y="3649507"/>
              <a:ext cx="3017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40" name="Line 7"/>
            <p:cNvSpPr>
              <a:spLocks noChangeShapeType="1"/>
            </p:cNvSpPr>
            <p:nvPr/>
          </p:nvSpPr>
          <p:spPr bwMode="auto">
            <a:xfrm>
              <a:off x="3951288" y="4168619"/>
              <a:ext cx="3028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41" name="Rectangle 8"/>
            <p:cNvSpPr>
              <a:spLocks noChangeArrowheads="1"/>
            </p:cNvSpPr>
            <p:nvPr/>
          </p:nvSpPr>
          <p:spPr bwMode="auto">
            <a:xfrm>
              <a:off x="3976688" y="3166907"/>
              <a:ext cx="2986087" cy="461962"/>
            </a:xfrm>
            <a:prstGeom prst="rect">
              <a:avLst/>
            </a:prstGeom>
            <a:solidFill>
              <a:srgbClr val="99FFCC"/>
            </a:solidFill>
            <a:ln>
              <a:noFill/>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42" name="Rectangle 9"/>
            <p:cNvSpPr>
              <a:spLocks noChangeArrowheads="1"/>
            </p:cNvSpPr>
            <p:nvPr/>
          </p:nvSpPr>
          <p:spPr bwMode="auto">
            <a:xfrm>
              <a:off x="3976688" y="4187669"/>
              <a:ext cx="2978150" cy="1346200"/>
            </a:xfrm>
            <a:prstGeom prst="rect">
              <a:avLst/>
            </a:prstGeom>
            <a:solidFill>
              <a:srgbClr val="99FFCC"/>
            </a:solidFill>
            <a:ln>
              <a:noFill/>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43" name="Line 10"/>
            <p:cNvSpPr>
              <a:spLocks noChangeShapeType="1"/>
            </p:cNvSpPr>
            <p:nvPr/>
          </p:nvSpPr>
          <p:spPr bwMode="auto">
            <a:xfrm>
              <a:off x="5449888" y="3654269"/>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44" name="Rectangle 11"/>
            <p:cNvSpPr>
              <a:spLocks noChangeArrowheads="1"/>
            </p:cNvSpPr>
            <p:nvPr/>
          </p:nvSpPr>
          <p:spPr bwMode="auto">
            <a:xfrm>
              <a:off x="5805914" y="3653482"/>
              <a:ext cx="746247" cy="530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en-US" altLang="zh-CN" sz="1167" b="1" dirty="0">
                  <a:solidFill>
                    <a:schemeClr val="bg1"/>
                  </a:solidFill>
                  <a:latin typeface="微软雅黑" pitchFamily="34" charset="-122"/>
                  <a:ea typeface="微软雅黑" pitchFamily="34" charset="-122"/>
                </a:rPr>
                <a:t>TCP</a:t>
              </a:r>
            </a:p>
          </p:txBody>
        </p:sp>
        <p:sp>
          <p:nvSpPr>
            <p:cNvPr id="45" name="Rectangle 12"/>
            <p:cNvSpPr>
              <a:spLocks noChangeArrowheads="1"/>
            </p:cNvSpPr>
            <p:nvPr/>
          </p:nvSpPr>
          <p:spPr bwMode="auto">
            <a:xfrm>
              <a:off x="4294614" y="3653482"/>
              <a:ext cx="813600" cy="530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en-US" altLang="zh-CN" sz="1167" b="1" dirty="0">
                  <a:solidFill>
                    <a:schemeClr val="bg1"/>
                  </a:solidFill>
                  <a:latin typeface="微软雅黑" pitchFamily="34" charset="-122"/>
                  <a:ea typeface="微软雅黑" pitchFamily="34" charset="-122"/>
                </a:rPr>
                <a:t>UDP</a:t>
              </a:r>
            </a:p>
          </p:txBody>
        </p:sp>
        <p:sp>
          <p:nvSpPr>
            <p:cNvPr id="46" name="Rectangle 15"/>
            <p:cNvSpPr>
              <a:spLocks noChangeArrowheads="1"/>
            </p:cNvSpPr>
            <p:nvPr/>
          </p:nvSpPr>
          <p:spPr bwMode="auto">
            <a:xfrm>
              <a:off x="5211762" y="4155882"/>
              <a:ext cx="503785" cy="530432"/>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en-US" altLang="zh-CN" sz="1167" b="1" dirty="0">
                  <a:latin typeface="微软雅黑" pitchFamily="34" charset="-122"/>
                  <a:ea typeface="微软雅黑" pitchFamily="34" charset="-122"/>
                </a:rPr>
                <a:t>IP</a:t>
              </a:r>
            </a:p>
          </p:txBody>
        </p:sp>
        <p:sp>
          <p:nvSpPr>
            <p:cNvPr id="47" name="Rectangle 18"/>
            <p:cNvSpPr>
              <a:spLocks noChangeArrowheads="1"/>
            </p:cNvSpPr>
            <p:nvPr/>
          </p:nvSpPr>
          <p:spPr bwMode="auto">
            <a:xfrm>
              <a:off x="4962528" y="3108082"/>
              <a:ext cx="1007569" cy="5304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167" b="1" dirty="0">
                  <a:latin typeface="微软雅黑" pitchFamily="34" charset="-122"/>
                  <a:ea typeface="微软雅黑" pitchFamily="34" charset="-122"/>
                </a:rPr>
                <a:t>应用层</a:t>
              </a:r>
            </a:p>
          </p:txBody>
        </p:sp>
        <p:sp>
          <p:nvSpPr>
            <p:cNvPr id="48" name="Rectangle 19"/>
            <p:cNvSpPr>
              <a:spLocks noChangeArrowheads="1"/>
            </p:cNvSpPr>
            <p:nvPr/>
          </p:nvSpPr>
          <p:spPr bwMode="auto">
            <a:xfrm>
              <a:off x="4143278" y="4827393"/>
              <a:ext cx="2565399" cy="530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167" b="1" dirty="0">
                  <a:latin typeface="微软雅黑" pitchFamily="34" charset="-122"/>
                  <a:ea typeface="微软雅黑" pitchFamily="34" charset="-122"/>
                </a:rPr>
                <a:t>与各种网络接口</a:t>
              </a:r>
            </a:p>
          </p:txBody>
        </p:sp>
        <p:sp>
          <p:nvSpPr>
            <p:cNvPr id="49" name="Line 20"/>
            <p:cNvSpPr>
              <a:spLocks noChangeShapeType="1"/>
            </p:cNvSpPr>
            <p:nvPr/>
          </p:nvSpPr>
          <p:spPr bwMode="auto">
            <a:xfrm>
              <a:off x="3951288" y="4668682"/>
              <a:ext cx="3017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50" name="Text Box 22"/>
            <p:cNvSpPr txBox="1">
              <a:spLocks noChangeArrowheads="1"/>
            </p:cNvSpPr>
            <p:nvPr/>
          </p:nvSpPr>
          <p:spPr bwMode="auto">
            <a:xfrm>
              <a:off x="6926880" y="3623865"/>
              <a:ext cx="1175135" cy="620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33" b="1" dirty="0">
                  <a:solidFill>
                    <a:srgbClr val="0000FF"/>
                  </a:solidFill>
                  <a:latin typeface="微软雅黑" pitchFamily="34" charset="-122"/>
                  <a:ea typeface="微软雅黑" pitchFamily="34" charset="-122"/>
                </a:rPr>
                <a:t>运输层</a:t>
              </a:r>
            </a:p>
          </p:txBody>
        </p:sp>
      </p:grpSp>
      <p:sp>
        <p:nvSpPr>
          <p:cNvPr id="51" name="矩形 50"/>
          <p:cNvSpPr/>
          <p:nvPr/>
        </p:nvSpPr>
        <p:spPr>
          <a:xfrm>
            <a:off x="1931230" y="3997419"/>
            <a:ext cx="3847851" cy="271934"/>
          </a:xfrm>
          <a:prstGeom prst="rect">
            <a:avLst/>
          </a:prstGeom>
        </p:spPr>
        <p:txBody>
          <a:bodyPr wrap="square">
            <a:spAutoFit/>
          </a:bodyPr>
          <a:lstStyle/>
          <a:p>
            <a:pPr algn="ctr"/>
            <a:r>
              <a:rPr lang="en-US" altLang="zh-CN" sz="1167" b="1" dirty="0">
                <a:latin typeface="微软雅黑" pitchFamily="34" charset="-122"/>
                <a:ea typeface="微软雅黑" pitchFamily="34" charset="-122"/>
              </a:rPr>
              <a:t>TCP/IP </a:t>
            </a:r>
            <a:r>
              <a:rPr lang="zh-CN" altLang="en-US" sz="1167" b="1" dirty="0">
                <a:latin typeface="微软雅黑" pitchFamily="34" charset="-122"/>
                <a:ea typeface="微软雅黑" pitchFamily="34" charset="-122"/>
              </a:rPr>
              <a:t>体系中的运输层协议</a:t>
            </a:r>
          </a:p>
        </p:txBody>
      </p:sp>
      <p:sp>
        <p:nvSpPr>
          <p:cNvPr id="2" name="矩形 1">
            <a:extLst>
              <a:ext uri="{FF2B5EF4-FFF2-40B4-BE49-F238E27FC236}">
                <a16:creationId xmlns:a16="http://schemas.microsoft.com/office/drawing/2014/main" id="{3802D418-15AA-7328-9078-8D52E2D31512}"/>
              </a:ext>
            </a:extLst>
          </p:cNvPr>
          <p:cNvSpPr/>
          <p:nvPr/>
        </p:nvSpPr>
        <p:spPr>
          <a:xfrm>
            <a:off x="339633" y="402595"/>
            <a:ext cx="877163" cy="923330"/>
          </a:xfrm>
          <a:prstGeom prst="rect">
            <a:avLst/>
          </a:prstGeom>
          <a:noFill/>
        </p:spPr>
        <p:txBody>
          <a:bodyPr wrap="non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视</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090949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762503"/>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3106700" y="1734827"/>
            <a:ext cx="1422184"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TCP </a:t>
            </a:r>
            <a:r>
              <a:rPr lang="zh-CN" altLang="en-US" sz="1667" b="1" dirty="0">
                <a:solidFill>
                  <a:schemeClr val="bg1"/>
                </a:solidFill>
                <a:latin typeface="微软雅黑" pitchFamily="34" charset="-122"/>
                <a:ea typeface="微软雅黑" pitchFamily="34" charset="-122"/>
              </a:rPr>
              <a:t>与 </a:t>
            </a:r>
            <a:r>
              <a:rPr lang="en-US" altLang="zh-CN" sz="1667" b="1" dirty="0">
                <a:solidFill>
                  <a:schemeClr val="bg1"/>
                </a:solidFill>
                <a:latin typeface="微软雅黑" pitchFamily="34" charset="-122"/>
                <a:ea typeface="微软雅黑" pitchFamily="34" charset="-122"/>
              </a:rPr>
              <a:t>UDP</a:t>
            </a:r>
            <a:endParaRPr lang="zh-CN" altLang="en-US" sz="1667"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464136" y="2156526"/>
            <a:ext cx="6820800" cy="1489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两个对等运输实体在通信时传送的数据单位叫作</a:t>
            </a:r>
            <a:r>
              <a:rPr lang="zh-CN" altLang="en-US" sz="1667" b="1" dirty="0">
                <a:solidFill>
                  <a:srgbClr val="0000FF"/>
                </a:solidFill>
                <a:latin typeface="微软雅黑" pitchFamily="34" charset="-122"/>
                <a:ea typeface="微软雅黑" pitchFamily="34" charset="-122"/>
              </a:rPr>
              <a:t>运输协议数据单元 </a:t>
            </a:r>
            <a:r>
              <a:rPr lang="en-US" altLang="zh-CN" sz="1667" b="1" dirty="0">
                <a:latin typeface="微软雅黑" pitchFamily="34" charset="-122"/>
                <a:ea typeface="微软雅黑" pitchFamily="34" charset="-122"/>
              </a:rPr>
              <a:t>TPDU (Transport Protocol Data Unit)</a:t>
            </a:r>
            <a:r>
              <a:rPr lang="zh-CN" altLang="en-US" sz="1667" b="1" dirty="0">
                <a:latin typeface="微软雅黑" pitchFamily="34" charset="-122"/>
                <a:ea typeface="微软雅黑" pitchFamily="34" charset="-122"/>
              </a:rPr>
              <a:t>。</a:t>
            </a:r>
          </a:p>
          <a:p>
            <a:pPr marL="223564" indent="-223564">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传送的数据单位协议是 </a:t>
            </a:r>
            <a:r>
              <a:rPr lang="en-US" altLang="zh-CN" sz="1667" b="1" dirty="0">
                <a:solidFill>
                  <a:srgbClr val="0000FF"/>
                </a:solidFill>
                <a:latin typeface="微软雅黑" pitchFamily="34" charset="-122"/>
                <a:ea typeface="微软雅黑" pitchFamily="34" charset="-122"/>
              </a:rPr>
              <a:t>TCP </a:t>
            </a:r>
            <a:r>
              <a:rPr lang="zh-CN" altLang="en-US" sz="1667" b="1" dirty="0">
                <a:solidFill>
                  <a:srgbClr val="0000FF"/>
                </a:solidFill>
                <a:latin typeface="微软雅黑" pitchFamily="34" charset="-122"/>
                <a:ea typeface="微软雅黑" pitchFamily="34" charset="-122"/>
              </a:rPr>
              <a:t>报文段</a:t>
            </a:r>
            <a:r>
              <a:rPr lang="en-US" altLang="zh-CN" sz="1667" b="1" dirty="0">
                <a:latin typeface="微软雅黑" pitchFamily="34" charset="-122"/>
                <a:ea typeface="微软雅黑" pitchFamily="34" charset="-122"/>
              </a:rPr>
              <a:t>(segment)</a:t>
            </a:r>
            <a:r>
              <a:rPr lang="zh-CN" altLang="en-US" sz="1667" b="1" dirty="0">
                <a:latin typeface="微软雅黑" pitchFamily="34" charset="-122"/>
                <a:ea typeface="微软雅黑" pitchFamily="34" charset="-122"/>
              </a:rPr>
              <a:t>。</a:t>
            </a:r>
          </a:p>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 </a:t>
            </a:r>
            <a:r>
              <a:rPr lang="en-US" altLang="zh-CN" sz="1667" b="1" dirty="0">
                <a:latin typeface="微软雅黑" pitchFamily="34" charset="-122"/>
                <a:ea typeface="微软雅黑" pitchFamily="34" charset="-122"/>
              </a:rPr>
              <a:t>UDP </a:t>
            </a:r>
            <a:r>
              <a:rPr lang="zh-CN" altLang="en-US" sz="1667" b="1" dirty="0">
                <a:latin typeface="微软雅黑" pitchFamily="34" charset="-122"/>
                <a:ea typeface="微软雅黑" pitchFamily="34" charset="-122"/>
              </a:rPr>
              <a:t>传送的数据单位协议是 </a:t>
            </a:r>
            <a:r>
              <a:rPr lang="en-US" altLang="zh-CN" sz="1667" b="1" dirty="0">
                <a:solidFill>
                  <a:srgbClr val="0000FF"/>
                </a:solidFill>
                <a:latin typeface="微软雅黑" pitchFamily="34" charset="-122"/>
                <a:ea typeface="微软雅黑" pitchFamily="34" charset="-122"/>
              </a:rPr>
              <a:t>UDP </a:t>
            </a:r>
            <a:r>
              <a:rPr lang="zh-CN" altLang="en-US" sz="1667" b="1" dirty="0">
                <a:solidFill>
                  <a:srgbClr val="0000FF"/>
                </a:solidFill>
                <a:latin typeface="微软雅黑" pitchFamily="34" charset="-122"/>
                <a:ea typeface="微软雅黑" pitchFamily="34" charset="-122"/>
              </a:rPr>
              <a:t>报文</a:t>
            </a:r>
            <a:r>
              <a:rPr lang="zh-CN" altLang="en-US" sz="1667" b="1" dirty="0">
                <a:latin typeface="微软雅黑" pitchFamily="34" charset="-122"/>
                <a:ea typeface="微软雅黑" pitchFamily="34" charset="-122"/>
              </a:rPr>
              <a:t>或</a:t>
            </a:r>
            <a:r>
              <a:rPr lang="zh-CN" altLang="en-US" sz="1667" b="1" dirty="0">
                <a:solidFill>
                  <a:srgbClr val="0000FF"/>
                </a:solidFill>
                <a:latin typeface="微软雅黑" pitchFamily="34" charset="-122"/>
                <a:ea typeface="微软雅黑" pitchFamily="34" charset="-122"/>
              </a:rPr>
              <a:t>用户数据报</a:t>
            </a:r>
            <a:r>
              <a:rPr lang="zh-CN" altLang="en-US" sz="1667" b="1" dirty="0">
                <a:latin typeface="微软雅黑" pitchFamily="34" charset="-122"/>
                <a:ea typeface="微软雅黑" pitchFamily="34" charset="-122"/>
              </a:rPr>
              <a:t>。 </a:t>
            </a:r>
          </a:p>
        </p:txBody>
      </p:sp>
    </p:spTree>
    <p:extLst>
      <p:ext uri="{BB962C8B-B14F-4D97-AF65-F5344CB8AC3E}">
        <p14:creationId xmlns:p14="http://schemas.microsoft.com/office/powerpoint/2010/main" val="2921837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464136" y="1242533"/>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10" name="Rectangle 6"/>
          <p:cNvSpPr>
            <a:spLocks noChangeArrowheads="1"/>
          </p:cNvSpPr>
          <p:nvPr/>
        </p:nvSpPr>
        <p:spPr bwMode="auto">
          <a:xfrm>
            <a:off x="3106700" y="1214857"/>
            <a:ext cx="1422184"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UDP </a:t>
            </a:r>
            <a:r>
              <a:rPr lang="zh-CN" altLang="en-US" sz="1667" b="1" dirty="0">
                <a:solidFill>
                  <a:schemeClr val="bg1"/>
                </a:solidFill>
                <a:latin typeface="微软雅黑" pitchFamily="34" charset="-122"/>
                <a:ea typeface="微软雅黑" pitchFamily="34" charset="-122"/>
              </a:rPr>
              <a:t>与 </a:t>
            </a:r>
            <a:r>
              <a:rPr lang="en-US" altLang="zh-CN" sz="1667" b="1" dirty="0">
                <a:solidFill>
                  <a:schemeClr val="bg1"/>
                </a:solidFill>
                <a:latin typeface="微软雅黑" pitchFamily="34" charset="-122"/>
                <a:ea typeface="微软雅黑" pitchFamily="34" charset="-122"/>
              </a:rPr>
              <a:t>TCP</a:t>
            </a:r>
            <a:endParaRPr lang="zh-CN" altLang="en-US" sz="1667" b="1" dirty="0">
              <a:solidFill>
                <a:schemeClr val="bg1"/>
              </a:solidFill>
              <a:latin typeface="微软雅黑" pitchFamily="34" charset="-122"/>
              <a:ea typeface="微软雅黑" pitchFamily="34" charset="-122"/>
            </a:endParaRPr>
          </a:p>
        </p:txBody>
      </p:sp>
      <p:sp>
        <p:nvSpPr>
          <p:cNvPr id="2" name="圆角矩形 1"/>
          <p:cNvSpPr/>
          <p:nvPr/>
        </p:nvSpPr>
        <p:spPr>
          <a:xfrm>
            <a:off x="571716" y="1682564"/>
            <a:ext cx="3174679" cy="2653553"/>
          </a:xfrm>
          <a:prstGeom prst="roundRect">
            <a:avLst>
              <a:gd name="adj" fmla="val 11262"/>
            </a:avLst>
          </a:prstGeom>
          <a:solidFill>
            <a:srgbClr val="99CCF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6" name="圆角矩形 5"/>
          <p:cNvSpPr/>
          <p:nvPr/>
        </p:nvSpPr>
        <p:spPr>
          <a:xfrm>
            <a:off x="3889511" y="1682564"/>
            <a:ext cx="3174679" cy="2653553"/>
          </a:xfrm>
          <a:prstGeom prst="roundRect">
            <a:avLst>
              <a:gd name="adj" fmla="val 11262"/>
            </a:avLst>
          </a:prstGeom>
          <a:solidFill>
            <a:srgbClr val="00FFF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3" name="矩形 2"/>
          <p:cNvSpPr/>
          <p:nvPr/>
        </p:nvSpPr>
        <p:spPr>
          <a:xfrm>
            <a:off x="707428" y="2173621"/>
            <a:ext cx="2757486" cy="297454"/>
          </a:xfrm>
          <a:prstGeom prst="rect">
            <a:avLst/>
          </a:prstGeom>
        </p:spPr>
        <p:txBody>
          <a:bodyPr wrap="none">
            <a:spAutoFit/>
          </a:bodyPr>
          <a:lstStyle/>
          <a:p>
            <a:r>
              <a:rPr lang="zh-CN" altLang="en-US" sz="1333" b="1" dirty="0">
                <a:latin typeface="微软雅黑" pitchFamily="34" charset="-122"/>
                <a:ea typeface="微软雅黑" pitchFamily="34" charset="-122"/>
              </a:rPr>
              <a:t>无连接的协议，提供无连接服务；</a:t>
            </a:r>
          </a:p>
        </p:txBody>
      </p:sp>
      <p:sp>
        <p:nvSpPr>
          <p:cNvPr id="8" name="矩形 7"/>
          <p:cNvSpPr/>
          <p:nvPr/>
        </p:nvSpPr>
        <p:spPr>
          <a:xfrm>
            <a:off x="707429" y="3335750"/>
            <a:ext cx="1556836" cy="297454"/>
          </a:xfrm>
          <a:prstGeom prst="rect">
            <a:avLst/>
          </a:prstGeom>
        </p:spPr>
        <p:txBody>
          <a:bodyPr wrap="none">
            <a:spAutoFit/>
          </a:bodyPr>
          <a:lstStyle/>
          <a:p>
            <a:r>
              <a:rPr lang="zh-CN" altLang="en-US" sz="1333" b="1" dirty="0">
                <a:latin typeface="微软雅黑" pitchFamily="34" charset="-122"/>
                <a:ea typeface="微软雅黑" pitchFamily="34" charset="-122"/>
              </a:rPr>
              <a:t>不提供可靠交付；</a:t>
            </a:r>
          </a:p>
        </p:txBody>
      </p:sp>
      <p:sp>
        <p:nvSpPr>
          <p:cNvPr id="12" name="矩形 11"/>
          <p:cNvSpPr/>
          <p:nvPr/>
        </p:nvSpPr>
        <p:spPr>
          <a:xfrm>
            <a:off x="707428" y="2488390"/>
            <a:ext cx="2939107" cy="502573"/>
          </a:xfrm>
          <a:prstGeom prst="rect">
            <a:avLst/>
          </a:prstGeom>
        </p:spPr>
        <p:txBody>
          <a:bodyPr wrap="square">
            <a:spAutoFit/>
          </a:bodyPr>
          <a:lstStyle/>
          <a:p>
            <a:r>
              <a:rPr lang="zh-CN" altLang="en-US" sz="1333" b="1" dirty="0">
                <a:latin typeface="微软雅黑" pitchFamily="34" charset="-122"/>
                <a:ea typeface="微软雅黑" pitchFamily="34" charset="-122"/>
              </a:rPr>
              <a:t>其传送的运输协议数据单元</a:t>
            </a:r>
            <a:r>
              <a:rPr lang="en-US" altLang="zh-CN" sz="1333" b="1" dirty="0">
                <a:latin typeface="微软雅黑" pitchFamily="34" charset="-122"/>
                <a:ea typeface="微软雅黑" pitchFamily="34" charset="-122"/>
              </a:rPr>
              <a:t>TPDU</a:t>
            </a:r>
            <a:r>
              <a:rPr lang="zh-CN" altLang="en-US" sz="1333" b="1" dirty="0">
                <a:latin typeface="微软雅黑" pitchFamily="34" charset="-122"/>
                <a:ea typeface="微软雅黑" pitchFamily="34" charset="-122"/>
              </a:rPr>
              <a:t>是 </a:t>
            </a:r>
            <a:r>
              <a:rPr lang="en-US" altLang="zh-CN" sz="1333" b="1" dirty="0">
                <a:latin typeface="微软雅黑" pitchFamily="34" charset="-122"/>
                <a:ea typeface="微软雅黑" pitchFamily="34" charset="-122"/>
              </a:rPr>
              <a:t>UDP </a:t>
            </a:r>
            <a:r>
              <a:rPr lang="zh-CN" altLang="en-US" sz="1333" b="1" dirty="0">
                <a:latin typeface="微软雅黑" pitchFamily="34" charset="-122"/>
                <a:ea typeface="微软雅黑" pitchFamily="34" charset="-122"/>
              </a:rPr>
              <a:t>报文或用户数据报；</a:t>
            </a:r>
          </a:p>
        </p:txBody>
      </p:sp>
      <p:sp>
        <p:nvSpPr>
          <p:cNvPr id="13" name="矩形 12"/>
          <p:cNvSpPr/>
          <p:nvPr/>
        </p:nvSpPr>
        <p:spPr>
          <a:xfrm>
            <a:off x="707428" y="3012834"/>
            <a:ext cx="2939107" cy="297454"/>
          </a:xfrm>
          <a:prstGeom prst="rect">
            <a:avLst/>
          </a:prstGeom>
        </p:spPr>
        <p:txBody>
          <a:bodyPr wrap="square">
            <a:spAutoFit/>
          </a:bodyPr>
          <a:lstStyle/>
          <a:p>
            <a:r>
              <a:rPr lang="zh-CN" altLang="en-US" sz="1333" b="1" dirty="0">
                <a:latin typeface="微软雅黑" pitchFamily="34" charset="-122"/>
                <a:ea typeface="微软雅黑" pitchFamily="34" charset="-122"/>
              </a:rPr>
              <a:t>支持单播、多播、广播；</a:t>
            </a:r>
          </a:p>
        </p:txBody>
      </p:sp>
      <p:sp>
        <p:nvSpPr>
          <p:cNvPr id="14" name="矩形 13"/>
          <p:cNvSpPr/>
          <p:nvPr/>
        </p:nvSpPr>
        <p:spPr>
          <a:xfrm>
            <a:off x="707428" y="3653563"/>
            <a:ext cx="2939107" cy="502573"/>
          </a:xfrm>
          <a:prstGeom prst="rect">
            <a:avLst/>
          </a:prstGeom>
        </p:spPr>
        <p:txBody>
          <a:bodyPr wrap="square">
            <a:spAutoFit/>
          </a:bodyPr>
          <a:lstStyle/>
          <a:p>
            <a:r>
              <a:rPr lang="zh-CN" altLang="en-US" sz="1333" b="1" dirty="0">
                <a:latin typeface="微软雅黑" pitchFamily="34" charset="-122"/>
                <a:ea typeface="微软雅黑" pitchFamily="34" charset="-122"/>
              </a:rPr>
              <a:t>简单。适用于很多应用，如：多媒体应用等。</a:t>
            </a:r>
          </a:p>
        </p:txBody>
      </p:sp>
      <p:sp>
        <p:nvSpPr>
          <p:cNvPr id="15" name="矩形 14"/>
          <p:cNvSpPr/>
          <p:nvPr/>
        </p:nvSpPr>
        <p:spPr>
          <a:xfrm>
            <a:off x="831184" y="1788284"/>
            <a:ext cx="2671592" cy="271934"/>
          </a:xfrm>
          <a:prstGeom prst="rect">
            <a:avLst/>
          </a:prstGeom>
          <a:solidFill>
            <a:srgbClr val="0000FF"/>
          </a:solidFill>
          <a:ln>
            <a:noFill/>
          </a:ln>
          <a:effectLst/>
          <a:scene3d>
            <a:camera prst="orthographicFront"/>
            <a:lightRig rig="threePt" dir="t"/>
          </a:scene3d>
          <a:sp3d contourW="12700">
            <a:bevelT w="31750" h="31750" prst="slope"/>
          </a:sp3d>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altLang="zh-CN" sz="1167" b="1" dirty="0">
                <a:solidFill>
                  <a:schemeClr val="bg1"/>
                </a:solidFill>
                <a:latin typeface="微软雅黑" pitchFamily="34" charset="-122"/>
                <a:ea typeface="微软雅黑" pitchFamily="34" charset="-122"/>
              </a:rPr>
              <a:t>UDP</a:t>
            </a:r>
            <a:endParaRPr lang="zh-CN" altLang="en-US" sz="1167" b="1" dirty="0">
              <a:solidFill>
                <a:schemeClr val="bg1"/>
              </a:solidFill>
              <a:latin typeface="微软雅黑" pitchFamily="34" charset="-122"/>
              <a:ea typeface="微软雅黑" pitchFamily="34" charset="-122"/>
            </a:endParaRPr>
          </a:p>
        </p:txBody>
      </p:sp>
      <p:sp>
        <p:nvSpPr>
          <p:cNvPr id="16" name="矩形 15"/>
          <p:cNvSpPr/>
          <p:nvPr/>
        </p:nvSpPr>
        <p:spPr>
          <a:xfrm>
            <a:off x="4007297" y="2173621"/>
            <a:ext cx="3100529" cy="297454"/>
          </a:xfrm>
          <a:prstGeom prst="rect">
            <a:avLst/>
          </a:prstGeom>
        </p:spPr>
        <p:txBody>
          <a:bodyPr wrap="none">
            <a:spAutoFit/>
          </a:bodyPr>
          <a:lstStyle/>
          <a:p>
            <a:r>
              <a:rPr lang="zh-CN" altLang="en-US" sz="1333" b="1" dirty="0">
                <a:latin typeface="微软雅黑" pitchFamily="34" charset="-122"/>
                <a:ea typeface="微软雅黑" pitchFamily="34" charset="-122"/>
              </a:rPr>
              <a:t>面向连接的协议，提供面向连接服务；</a:t>
            </a:r>
          </a:p>
        </p:txBody>
      </p:sp>
      <p:sp>
        <p:nvSpPr>
          <p:cNvPr id="17" name="矩形 16"/>
          <p:cNvSpPr/>
          <p:nvPr/>
        </p:nvSpPr>
        <p:spPr>
          <a:xfrm>
            <a:off x="4007297" y="3335750"/>
            <a:ext cx="1385316" cy="297454"/>
          </a:xfrm>
          <a:prstGeom prst="rect">
            <a:avLst/>
          </a:prstGeom>
        </p:spPr>
        <p:txBody>
          <a:bodyPr wrap="none">
            <a:spAutoFit/>
          </a:bodyPr>
          <a:lstStyle/>
          <a:p>
            <a:r>
              <a:rPr lang="zh-CN" altLang="en-US" sz="1333" b="1" dirty="0">
                <a:latin typeface="微软雅黑" pitchFamily="34" charset="-122"/>
                <a:ea typeface="微软雅黑" pitchFamily="34" charset="-122"/>
              </a:rPr>
              <a:t>提供可靠服务；</a:t>
            </a:r>
          </a:p>
        </p:txBody>
      </p:sp>
      <p:sp>
        <p:nvSpPr>
          <p:cNvPr id="18" name="矩形 17"/>
          <p:cNvSpPr/>
          <p:nvPr/>
        </p:nvSpPr>
        <p:spPr>
          <a:xfrm>
            <a:off x="4007297" y="2488390"/>
            <a:ext cx="2939107" cy="502573"/>
          </a:xfrm>
          <a:prstGeom prst="rect">
            <a:avLst/>
          </a:prstGeom>
        </p:spPr>
        <p:txBody>
          <a:bodyPr wrap="square">
            <a:spAutoFit/>
          </a:bodyPr>
          <a:lstStyle/>
          <a:p>
            <a:r>
              <a:rPr lang="zh-CN" altLang="en-US" sz="1333" b="1" dirty="0">
                <a:latin typeface="微软雅黑" pitchFamily="34" charset="-122"/>
                <a:ea typeface="微软雅黑" pitchFamily="34" charset="-122"/>
              </a:rPr>
              <a:t>其传送的运输协议数据单元</a:t>
            </a:r>
            <a:r>
              <a:rPr lang="en-US" altLang="zh-CN" sz="1333" b="1" dirty="0">
                <a:latin typeface="微软雅黑" pitchFamily="34" charset="-122"/>
                <a:ea typeface="微软雅黑" pitchFamily="34" charset="-122"/>
              </a:rPr>
              <a:t>TPDU</a:t>
            </a:r>
            <a:r>
              <a:rPr lang="zh-CN" altLang="en-US" sz="1333" b="1" dirty="0">
                <a:latin typeface="微软雅黑" pitchFamily="34" charset="-122"/>
                <a:ea typeface="微软雅黑" pitchFamily="34" charset="-122"/>
              </a:rPr>
              <a:t>是 </a:t>
            </a:r>
            <a:r>
              <a:rPr lang="en-US" altLang="zh-CN" sz="1333" b="1" dirty="0">
                <a:latin typeface="微软雅黑" pitchFamily="34" charset="-122"/>
                <a:ea typeface="微软雅黑" pitchFamily="34" charset="-122"/>
              </a:rPr>
              <a:t>TCP </a:t>
            </a:r>
            <a:r>
              <a:rPr lang="zh-CN" altLang="en-US" sz="1333" b="1" dirty="0">
                <a:latin typeface="微软雅黑" pitchFamily="34" charset="-122"/>
                <a:ea typeface="微软雅黑" pitchFamily="34" charset="-122"/>
              </a:rPr>
              <a:t>报文；</a:t>
            </a:r>
          </a:p>
        </p:txBody>
      </p:sp>
      <p:sp>
        <p:nvSpPr>
          <p:cNvPr id="19" name="矩形 18"/>
          <p:cNvSpPr/>
          <p:nvPr/>
        </p:nvSpPr>
        <p:spPr>
          <a:xfrm>
            <a:off x="4007297" y="3012834"/>
            <a:ext cx="2939107" cy="297454"/>
          </a:xfrm>
          <a:prstGeom prst="rect">
            <a:avLst/>
          </a:prstGeom>
        </p:spPr>
        <p:txBody>
          <a:bodyPr wrap="square">
            <a:spAutoFit/>
          </a:bodyPr>
          <a:lstStyle/>
          <a:p>
            <a:r>
              <a:rPr lang="zh-CN" altLang="en-US" sz="1333" b="1" dirty="0">
                <a:latin typeface="微软雅黑" pitchFamily="34" charset="-122"/>
                <a:ea typeface="微软雅黑" pitchFamily="34" charset="-122"/>
              </a:rPr>
              <a:t>支持点对点单播，不支持多播、广播；</a:t>
            </a:r>
          </a:p>
        </p:txBody>
      </p:sp>
      <p:sp>
        <p:nvSpPr>
          <p:cNvPr id="20" name="矩形 19"/>
          <p:cNvSpPr/>
          <p:nvPr/>
        </p:nvSpPr>
        <p:spPr>
          <a:xfrm>
            <a:off x="4007297" y="3653563"/>
            <a:ext cx="2939107" cy="502573"/>
          </a:xfrm>
          <a:prstGeom prst="rect">
            <a:avLst/>
          </a:prstGeom>
        </p:spPr>
        <p:txBody>
          <a:bodyPr wrap="square">
            <a:spAutoFit/>
          </a:bodyPr>
          <a:lstStyle/>
          <a:p>
            <a:r>
              <a:rPr lang="zh-CN" altLang="en-US" sz="1333" b="1" dirty="0">
                <a:latin typeface="微软雅黑" pitchFamily="34" charset="-122"/>
                <a:ea typeface="微软雅黑" pitchFamily="34" charset="-122"/>
              </a:rPr>
              <a:t>复杂。用于大多数应用，如：万维网、电子邮件、文件传送等。</a:t>
            </a:r>
          </a:p>
        </p:txBody>
      </p:sp>
      <p:sp>
        <p:nvSpPr>
          <p:cNvPr id="21" name="矩形 20"/>
          <p:cNvSpPr/>
          <p:nvPr/>
        </p:nvSpPr>
        <p:spPr>
          <a:xfrm>
            <a:off x="4140506" y="1788284"/>
            <a:ext cx="2671592" cy="271934"/>
          </a:xfrm>
          <a:prstGeom prst="rect">
            <a:avLst/>
          </a:prstGeom>
          <a:solidFill>
            <a:srgbClr val="0000FF"/>
          </a:solidFill>
          <a:ln>
            <a:noFill/>
          </a:ln>
          <a:effectLst/>
          <a:scene3d>
            <a:camera prst="orthographicFront"/>
            <a:lightRig rig="threePt" dir="t"/>
          </a:scene3d>
          <a:sp3d contourW="12700">
            <a:bevelT w="31750" h="31750" prst="slope"/>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altLang="zh-CN" sz="1167" b="1" dirty="0">
                <a:solidFill>
                  <a:schemeClr val="bg1"/>
                </a:solidFill>
                <a:latin typeface="微软雅黑" pitchFamily="34" charset="-122"/>
                <a:ea typeface="微软雅黑" pitchFamily="34" charset="-122"/>
              </a:rPr>
              <a:t>TCP</a:t>
            </a:r>
            <a:endParaRPr lang="zh-CN" altLang="en-US" sz="1167"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29316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464136" y="1453914"/>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10" name="Rectangle 6"/>
          <p:cNvSpPr>
            <a:spLocks noChangeArrowheads="1"/>
          </p:cNvSpPr>
          <p:nvPr/>
        </p:nvSpPr>
        <p:spPr bwMode="auto">
          <a:xfrm>
            <a:off x="1656786" y="1426238"/>
            <a:ext cx="4322017"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使用 </a:t>
            </a:r>
            <a:r>
              <a:rPr lang="en-US" altLang="zh-CN" sz="1667" b="1" dirty="0">
                <a:solidFill>
                  <a:schemeClr val="bg1"/>
                </a:solidFill>
                <a:latin typeface="微软雅黑" pitchFamily="34" charset="-122"/>
                <a:ea typeface="微软雅黑" pitchFamily="34" charset="-122"/>
              </a:rPr>
              <a:t>UDP </a:t>
            </a:r>
            <a:r>
              <a:rPr lang="zh-CN" altLang="en-US" sz="1667" b="1" dirty="0">
                <a:solidFill>
                  <a:schemeClr val="bg1"/>
                </a:solidFill>
                <a:latin typeface="微软雅黑" pitchFamily="34" charset="-122"/>
                <a:ea typeface="微软雅黑" pitchFamily="34" charset="-122"/>
              </a:rPr>
              <a:t>和 </a:t>
            </a:r>
            <a:r>
              <a:rPr lang="en-US" altLang="zh-CN" sz="1667" b="1" dirty="0">
                <a:solidFill>
                  <a:schemeClr val="bg1"/>
                </a:solidFill>
                <a:latin typeface="微软雅黑" pitchFamily="34" charset="-122"/>
                <a:ea typeface="微软雅黑" pitchFamily="34" charset="-122"/>
              </a:rPr>
              <a:t>TCP </a:t>
            </a:r>
            <a:r>
              <a:rPr lang="zh-CN" altLang="en-US" sz="1667" b="1" dirty="0">
                <a:solidFill>
                  <a:schemeClr val="bg1"/>
                </a:solidFill>
                <a:latin typeface="微软雅黑" pitchFamily="34" charset="-122"/>
                <a:ea typeface="微软雅黑" pitchFamily="34" charset="-122"/>
              </a:rPr>
              <a:t>的典型应用和应用层协议</a:t>
            </a:r>
          </a:p>
        </p:txBody>
      </p:sp>
      <p:sp>
        <p:nvSpPr>
          <p:cNvPr id="45" name="圆角矩形 44"/>
          <p:cNvSpPr/>
          <p:nvPr/>
        </p:nvSpPr>
        <p:spPr>
          <a:xfrm>
            <a:off x="464136" y="1849997"/>
            <a:ext cx="6648427" cy="221973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4" name="矩形 3"/>
          <p:cNvSpPr/>
          <p:nvPr/>
        </p:nvSpPr>
        <p:spPr>
          <a:xfrm>
            <a:off x="1201581" y="3409843"/>
            <a:ext cx="5602942" cy="313764"/>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bg1"/>
                </a:solidFill>
                <a:latin typeface="微软雅黑" pitchFamily="34" charset="-122"/>
                <a:ea typeface="微软雅黑" pitchFamily="34" charset="-122"/>
              </a:rPr>
              <a:t>IP</a:t>
            </a:r>
            <a:endParaRPr lang="zh-CN" altLang="en-US" sz="1167" b="1" dirty="0">
              <a:solidFill>
                <a:schemeClr val="bg1"/>
              </a:solidFill>
              <a:latin typeface="微软雅黑" pitchFamily="34" charset="-122"/>
              <a:ea typeface="微软雅黑" pitchFamily="34" charset="-122"/>
            </a:endParaRPr>
          </a:p>
        </p:txBody>
      </p:sp>
      <p:grpSp>
        <p:nvGrpSpPr>
          <p:cNvPr id="5" name="组合 4"/>
          <p:cNvGrpSpPr/>
          <p:nvPr/>
        </p:nvGrpSpPr>
        <p:grpSpPr>
          <a:xfrm>
            <a:off x="4036546" y="2181678"/>
            <a:ext cx="2770094" cy="1228166"/>
            <a:chOff x="1161827" y="1742725"/>
            <a:chExt cx="3324113" cy="1473799"/>
          </a:xfrm>
        </p:grpSpPr>
        <p:sp>
          <p:nvSpPr>
            <p:cNvPr id="22" name="矩形 21"/>
            <p:cNvSpPr/>
            <p:nvPr/>
          </p:nvSpPr>
          <p:spPr>
            <a:xfrm>
              <a:off x="1161827" y="2657126"/>
              <a:ext cx="3324113" cy="559398"/>
            </a:xfrm>
            <a:prstGeom prst="rect">
              <a:avLst/>
            </a:prstGeom>
            <a:solidFill>
              <a:srgbClr val="99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TCP</a:t>
              </a:r>
              <a:endParaRPr lang="zh-CN" altLang="en-US" sz="1167" b="1" dirty="0">
                <a:solidFill>
                  <a:schemeClr val="tx1"/>
                </a:solidFill>
                <a:latin typeface="微软雅黑" pitchFamily="34" charset="-122"/>
                <a:ea typeface="微软雅黑" pitchFamily="34" charset="-122"/>
              </a:endParaRPr>
            </a:p>
          </p:txBody>
        </p:sp>
        <p:sp>
          <p:nvSpPr>
            <p:cNvPr id="24" name="矩形 23"/>
            <p:cNvSpPr/>
            <p:nvPr/>
          </p:nvSpPr>
          <p:spPr>
            <a:xfrm>
              <a:off x="1161827" y="2280606"/>
              <a:ext cx="867045" cy="376519"/>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HTTP</a:t>
              </a:r>
              <a:endParaRPr lang="zh-CN" altLang="en-US" sz="1167" b="1" dirty="0">
                <a:solidFill>
                  <a:schemeClr val="tx1"/>
                </a:solidFill>
                <a:latin typeface="微软雅黑" pitchFamily="34" charset="-122"/>
                <a:ea typeface="微软雅黑" pitchFamily="34" charset="-122"/>
              </a:endParaRPr>
            </a:p>
          </p:txBody>
        </p:sp>
        <p:sp>
          <p:nvSpPr>
            <p:cNvPr id="30" name="矩形 29"/>
            <p:cNvSpPr/>
            <p:nvPr/>
          </p:nvSpPr>
          <p:spPr>
            <a:xfrm>
              <a:off x="2052914" y="2280606"/>
              <a:ext cx="867045" cy="376519"/>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SMTP</a:t>
              </a:r>
              <a:endParaRPr lang="zh-CN" altLang="en-US" sz="1167" b="1" dirty="0">
                <a:solidFill>
                  <a:schemeClr val="tx1"/>
                </a:solidFill>
                <a:latin typeface="微软雅黑" pitchFamily="34" charset="-122"/>
                <a:ea typeface="微软雅黑" pitchFamily="34" charset="-122"/>
              </a:endParaRPr>
            </a:p>
          </p:txBody>
        </p:sp>
        <p:sp>
          <p:nvSpPr>
            <p:cNvPr id="31" name="矩形 30"/>
            <p:cNvSpPr/>
            <p:nvPr/>
          </p:nvSpPr>
          <p:spPr>
            <a:xfrm>
              <a:off x="2944000" y="2280606"/>
              <a:ext cx="867045" cy="376519"/>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FTP</a:t>
              </a:r>
              <a:endParaRPr lang="zh-CN" altLang="en-US" sz="1167" b="1" dirty="0">
                <a:solidFill>
                  <a:schemeClr val="tx1"/>
                </a:solidFill>
                <a:latin typeface="微软雅黑" pitchFamily="34" charset="-122"/>
                <a:ea typeface="微软雅黑" pitchFamily="34" charset="-122"/>
              </a:endParaRPr>
            </a:p>
          </p:txBody>
        </p:sp>
        <p:sp>
          <p:nvSpPr>
            <p:cNvPr id="32" name="矩形 31"/>
            <p:cNvSpPr/>
            <p:nvPr/>
          </p:nvSpPr>
          <p:spPr>
            <a:xfrm>
              <a:off x="3835088" y="2280606"/>
              <a:ext cx="650852" cy="376519"/>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a:t>
              </a:r>
              <a:endParaRPr lang="zh-CN" altLang="en-US" sz="1167" b="1" dirty="0">
                <a:solidFill>
                  <a:schemeClr val="tx1"/>
                </a:solidFill>
                <a:latin typeface="微软雅黑" pitchFamily="34" charset="-122"/>
                <a:ea typeface="微软雅黑" pitchFamily="34" charset="-122"/>
              </a:endParaRPr>
            </a:p>
          </p:txBody>
        </p:sp>
        <p:sp>
          <p:nvSpPr>
            <p:cNvPr id="33" name="矩形 32"/>
            <p:cNvSpPr/>
            <p:nvPr/>
          </p:nvSpPr>
          <p:spPr>
            <a:xfrm>
              <a:off x="1161827" y="1742725"/>
              <a:ext cx="867045" cy="53788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67"/>
                </a:lnSpc>
              </a:pPr>
              <a:r>
                <a:rPr lang="zh-CN" altLang="en-US" sz="1167" b="1" dirty="0">
                  <a:solidFill>
                    <a:schemeClr val="tx1"/>
                  </a:solidFill>
                  <a:latin typeface="微软雅黑" pitchFamily="34" charset="-122"/>
                  <a:ea typeface="微软雅黑" pitchFamily="34" charset="-122"/>
                </a:rPr>
                <a:t>万维网</a:t>
              </a:r>
              <a:endParaRPr lang="en-US" altLang="zh-CN" sz="1167" b="1" dirty="0">
                <a:solidFill>
                  <a:schemeClr val="tx1"/>
                </a:solidFill>
                <a:latin typeface="微软雅黑" pitchFamily="34" charset="-122"/>
                <a:ea typeface="微软雅黑" pitchFamily="34" charset="-122"/>
              </a:endParaRPr>
            </a:p>
            <a:p>
              <a:pPr algn="ctr">
                <a:lnSpc>
                  <a:spcPts val="1667"/>
                </a:lnSpc>
              </a:pPr>
              <a:r>
                <a:rPr lang="en-US" altLang="zh-CN" sz="1167" b="1" dirty="0">
                  <a:solidFill>
                    <a:schemeClr val="tx1"/>
                  </a:solidFill>
                  <a:latin typeface="微软雅黑" pitchFamily="34" charset="-122"/>
                  <a:ea typeface="微软雅黑" pitchFamily="34" charset="-122"/>
                </a:rPr>
                <a:t>WWW</a:t>
              </a:r>
              <a:endParaRPr lang="zh-CN" altLang="en-US" sz="1167" b="1" dirty="0">
                <a:solidFill>
                  <a:schemeClr val="tx1"/>
                </a:solidFill>
                <a:latin typeface="微软雅黑" pitchFamily="34" charset="-122"/>
                <a:ea typeface="微软雅黑" pitchFamily="34" charset="-122"/>
              </a:endParaRPr>
            </a:p>
          </p:txBody>
        </p:sp>
        <p:sp>
          <p:nvSpPr>
            <p:cNvPr id="34" name="矩形 33"/>
            <p:cNvSpPr/>
            <p:nvPr/>
          </p:nvSpPr>
          <p:spPr>
            <a:xfrm>
              <a:off x="2052914" y="1742725"/>
              <a:ext cx="867045" cy="537881"/>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67"/>
                </a:lnSpc>
              </a:pPr>
              <a:r>
                <a:rPr lang="zh-CN" altLang="en-US" sz="1167" b="1" dirty="0">
                  <a:solidFill>
                    <a:schemeClr val="tx1"/>
                  </a:solidFill>
                  <a:latin typeface="微软雅黑" pitchFamily="34" charset="-122"/>
                  <a:ea typeface="微软雅黑" pitchFamily="34" charset="-122"/>
                </a:rPr>
                <a:t>电子</a:t>
              </a:r>
              <a:endParaRPr lang="en-US" altLang="zh-CN" sz="1167" b="1" dirty="0">
                <a:solidFill>
                  <a:schemeClr val="tx1"/>
                </a:solidFill>
                <a:latin typeface="微软雅黑" pitchFamily="34" charset="-122"/>
                <a:ea typeface="微软雅黑" pitchFamily="34" charset="-122"/>
              </a:endParaRPr>
            </a:p>
            <a:p>
              <a:pPr algn="ctr">
                <a:lnSpc>
                  <a:spcPts val="1667"/>
                </a:lnSpc>
              </a:pPr>
              <a:r>
                <a:rPr lang="zh-CN" altLang="en-US" sz="1167" b="1" dirty="0">
                  <a:solidFill>
                    <a:schemeClr val="tx1"/>
                  </a:solidFill>
                  <a:latin typeface="微软雅黑" pitchFamily="34" charset="-122"/>
                  <a:ea typeface="微软雅黑" pitchFamily="34" charset="-122"/>
                </a:rPr>
                <a:t>邮件</a:t>
              </a:r>
            </a:p>
          </p:txBody>
        </p:sp>
        <p:sp>
          <p:nvSpPr>
            <p:cNvPr id="35" name="矩形 34"/>
            <p:cNvSpPr/>
            <p:nvPr/>
          </p:nvSpPr>
          <p:spPr>
            <a:xfrm>
              <a:off x="2944000" y="1742725"/>
              <a:ext cx="867045" cy="537881"/>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67"/>
                </a:lnSpc>
              </a:pPr>
              <a:r>
                <a:rPr lang="zh-CN" altLang="en-US" sz="1167" b="1" dirty="0">
                  <a:solidFill>
                    <a:schemeClr val="tx1"/>
                  </a:solidFill>
                  <a:latin typeface="微软雅黑" pitchFamily="34" charset="-122"/>
                  <a:ea typeface="微软雅黑" pitchFamily="34" charset="-122"/>
                </a:rPr>
                <a:t>文件</a:t>
              </a:r>
              <a:endParaRPr lang="en-US" altLang="zh-CN" sz="1167" b="1" dirty="0">
                <a:solidFill>
                  <a:schemeClr val="tx1"/>
                </a:solidFill>
                <a:latin typeface="微软雅黑" pitchFamily="34" charset="-122"/>
                <a:ea typeface="微软雅黑" pitchFamily="34" charset="-122"/>
              </a:endParaRPr>
            </a:p>
            <a:p>
              <a:pPr algn="ctr">
                <a:lnSpc>
                  <a:spcPts val="1667"/>
                </a:lnSpc>
              </a:pPr>
              <a:r>
                <a:rPr lang="zh-CN" altLang="en-US" sz="1167" b="1" dirty="0">
                  <a:solidFill>
                    <a:schemeClr val="tx1"/>
                  </a:solidFill>
                  <a:latin typeface="微软雅黑" pitchFamily="34" charset="-122"/>
                  <a:ea typeface="微软雅黑" pitchFamily="34" charset="-122"/>
                </a:rPr>
                <a:t>传送</a:t>
              </a:r>
            </a:p>
          </p:txBody>
        </p:sp>
        <p:sp>
          <p:nvSpPr>
            <p:cNvPr id="36" name="矩形 35"/>
            <p:cNvSpPr/>
            <p:nvPr/>
          </p:nvSpPr>
          <p:spPr>
            <a:xfrm>
              <a:off x="3835088" y="1742725"/>
              <a:ext cx="650852" cy="537881"/>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67"/>
                </a:lnSpc>
              </a:pPr>
              <a:r>
                <a:rPr lang="en-US" altLang="zh-CN" sz="1167" b="1" dirty="0">
                  <a:solidFill>
                    <a:schemeClr val="tx1"/>
                  </a:solidFill>
                  <a:latin typeface="微软雅黑" pitchFamily="34" charset="-122"/>
                  <a:ea typeface="微软雅黑" pitchFamily="34" charset="-122"/>
                </a:rPr>
                <a:t>……</a:t>
              </a:r>
              <a:endParaRPr lang="zh-CN" altLang="en-US" sz="1167" b="1" dirty="0">
                <a:solidFill>
                  <a:schemeClr val="tx1"/>
                </a:solidFill>
                <a:latin typeface="微软雅黑" pitchFamily="34" charset="-122"/>
                <a:ea typeface="微软雅黑" pitchFamily="34" charset="-122"/>
              </a:endParaRPr>
            </a:p>
          </p:txBody>
        </p:sp>
      </p:grpSp>
      <p:grpSp>
        <p:nvGrpSpPr>
          <p:cNvPr id="7" name="组合 6"/>
          <p:cNvGrpSpPr/>
          <p:nvPr/>
        </p:nvGrpSpPr>
        <p:grpSpPr>
          <a:xfrm>
            <a:off x="1201450" y="2181678"/>
            <a:ext cx="2821767" cy="1228166"/>
            <a:chOff x="4499236" y="1742725"/>
            <a:chExt cx="3386120" cy="1473799"/>
          </a:xfrm>
        </p:grpSpPr>
        <p:sp>
          <p:nvSpPr>
            <p:cNvPr id="23" name="矩形 22"/>
            <p:cNvSpPr/>
            <p:nvPr/>
          </p:nvSpPr>
          <p:spPr>
            <a:xfrm>
              <a:off x="4499236" y="2657126"/>
              <a:ext cx="3386120" cy="559398"/>
            </a:xfrm>
            <a:prstGeom prst="rect">
              <a:avLst/>
            </a:prstGeom>
            <a:solidFill>
              <a:srgbClr val="66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UDP</a:t>
              </a:r>
              <a:endParaRPr lang="zh-CN" altLang="en-US" sz="1167" b="1" dirty="0">
                <a:solidFill>
                  <a:schemeClr val="tx1"/>
                </a:solidFill>
                <a:latin typeface="微软雅黑" pitchFamily="34" charset="-122"/>
                <a:ea typeface="微软雅黑" pitchFamily="34" charset="-122"/>
              </a:endParaRPr>
            </a:p>
          </p:txBody>
        </p:sp>
        <p:sp>
          <p:nvSpPr>
            <p:cNvPr id="37" name="矩形 36"/>
            <p:cNvSpPr/>
            <p:nvPr/>
          </p:nvSpPr>
          <p:spPr>
            <a:xfrm>
              <a:off x="4499745" y="2280606"/>
              <a:ext cx="866829" cy="376519"/>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DNS</a:t>
              </a:r>
              <a:endParaRPr lang="zh-CN" altLang="en-US" sz="1167" b="1" dirty="0">
                <a:solidFill>
                  <a:schemeClr val="tx1"/>
                </a:solidFill>
                <a:latin typeface="微软雅黑" pitchFamily="34" charset="-122"/>
                <a:ea typeface="微软雅黑" pitchFamily="34" charset="-122"/>
              </a:endParaRPr>
            </a:p>
          </p:txBody>
        </p:sp>
        <p:sp>
          <p:nvSpPr>
            <p:cNvPr id="38" name="矩形 37"/>
            <p:cNvSpPr/>
            <p:nvPr/>
          </p:nvSpPr>
          <p:spPr>
            <a:xfrm>
              <a:off x="5403382" y="2280606"/>
              <a:ext cx="866829" cy="376519"/>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DHCP</a:t>
              </a:r>
              <a:endParaRPr lang="zh-CN" altLang="en-US" sz="1167" b="1" dirty="0">
                <a:solidFill>
                  <a:schemeClr val="tx1"/>
                </a:solidFill>
                <a:latin typeface="微软雅黑" pitchFamily="34" charset="-122"/>
                <a:ea typeface="微软雅黑" pitchFamily="34" charset="-122"/>
              </a:endParaRPr>
            </a:p>
          </p:txBody>
        </p:sp>
        <p:sp>
          <p:nvSpPr>
            <p:cNvPr id="39" name="矩形 38"/>
            <p:cNvSpPr/>
            <p:nvPr/>
          </p:nvSpPr>
          <p:spPr>
            <a:xfrm>
              <a:off x="6307018" y="2280606"/>
              <a:ext cx="866829" cy="376519"/>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RIP</a:t>
              </a:r>
              <a:endParaRPr lang="zh-CN" altLang="en-US" sz="1167" b="1" dirty="0">
                <a:solidFill>
                  <a:schemeClr val="tx1"/>
                </a:solidFill>
                <a:latin typeface="微软雅黑" pitchFamily="34" charset="-122"/>
                <a:ea typeface="微软雅黑" pitchFamily="34" charset="-122"/>
              </a:endParaRPr>
            </a:p>
          </p:txBody>
        </p:sp>
        <p:sp>
          <p:nvSpPr>
            <p:cNvPr id="40" name="矩形 39"/>
            <p:cNvSpPr/>
            <p:nvPr/>
          </p:nvSpPr>
          <p:spPr>
            <a:xfrm>
              <a:off x="7210656" y="2280606"/>
              <a:ext cx="674700" cy="376519"/>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67" b="1" dirty="0">
                  <a:solidFill>
                    <a:schemeClr val="tx1"/>
                  </a:solidFill>
                  <a:latin typeface="微软雅黑" pitchFamily="34" charset="-122"/>
                  <a:ea typeface="微软雅黑" pitchFamily="34" charset="-122"/>
                </a:rPr>
                <a:t>……</a:t>
              </a:r>
              <a:endParaRPr lang="zh-CN" altLang="en-US" sz="1167" b="1" dirty="0">
                <a:solidFill>
                  <a:schemeClr val="tx1"/>
                </a:solidFill>
                <a:latin typeface="微软雅黑" pitchFamily="34" charset="-122"/>
                <a:ea typeface="微软雅黑" pitchFamily="34" charset="-122"/>
              </a:endParaRPr>
            </a:p>
          </p:txBody>
        </p:sp>
        <p:sp>
          <p:nvSpPr>
            <p:cNvPr id="41" name="矩形 40"/>
            <p:cNvSpPr/>
            <p:nvPr/>
          </p:nvSpPr>
          <p:spPr>
            <a:xfrm>
              <a:off x="4499745" y="1742725"/>
              <a:ext cx="866829" cy="537881"/>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67"/>
                </a:lnSpc>
              </a:pPr>
              <a:r>
                <a:rPr lang="zh-CN" altLang="en-US" sz="1167" b="1" dirty="0">
                  <a:solidFill>
                    <a:schemeClr val="tx1"/>
                  </a:solidFill>
                  <a:latin typeface="微软雅黑" pitchFamily="34" charset="-122"/>
                  <a:ea typeface="微软雅黑" pitchFamily="34" charset="-122"/>
                </a:rPr>
                <a:t>域名解析服务</a:t>
              </a:r>
            </a:p>
          </p:txBody>
        </p:sp>
        <p:sp>
          <p:nvSpPr>
            <p:cNvPr id="42" name="矩形 41"/>
            <p:cNvSpPr/>
            <p:nvPr/>
          </p:nvSpPr>
          <p:spPr>
            <a:xfrm>
              <a:off x="5403382" y="1742725"/>
              <a:ext cx="866829" cy="537881"/>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67"/>
                </a:lnSpc>
              </a:pPr>
              <a:r>
                <a:rPr lang="zh-CN" altLang="en-US" sz="1167" b="1" dirty="0">
                  <a:solidFill>
                    <a:schemeClr val="tx1"/>
                  </a:solidFill>
                  <a:latin typeface="微软雅黑" pitchFamily="34" charset="-122"/>
                  <a:ea typeface="微软雅黑" pitchFamily="34" charset="-122"/>
                </a:rPr>
                <a:t>动态主机配置</a:t>
              </a:r>
            </a:p>
          </p:txBody>
        </p:sp>
        <p:sp>
          <p:nvSpPr>
            <p:cNvPr id="43" name="矩形 42"/>
            <p:cNvSpPr/>
            <p:nvPr/>
          </p:nvSpPr>
          <p:spPr>
            <a:xfrm>
              <a:off x="6307018" y="1742725"/>
              <a:ext cx="866829" cy="537881"/>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67"/>
                </a:lnSpc>
              </a:pPr>
              <a:r>
                <a:rPr lang="zh-CN" altLang="en-US" sz="1167" b="1" dirty="0">
                  <a:solidFill>
                    <a:schemeClr val="tx1"/>
                  </a:solidFill>
                  <a:latin typeface="微软雅黑" pitchFamily="34" charset="-122"/>
                  <a:ea typeface="微软雅黑" pitchFamily="34" charset="-122"/>
                </a:rPr>
                <a:t>路由</a:t>
              </a:r>
              <a:endParaRPr lang="en-US" altLang="zh-CN" sz="1167" b="1" dirty="0">
                <a:solidFill>
                  <a:schemeClr val="tx1"/>
                </a:solidFill>
                <a:latin typeface="微软雅黑" pitchFamily="34" charset="-122"/>
                <a:ea typeface="微软雅黑" pitchFamily="34" charset="-122"/>
              </a:endParaRPr>
            </a:p>
            <a:p>
              <a:pPr algn="ctr">
                <a:lnSpc>
                  <a:spcPts val="1667"/>
                </a:lnSpc>
              </a:pPr>
              <a:r>
                <a:rPr lang="zh-CN" altLang="en-US" sz="1167" b="1" dirty="0">
                  <a:solidFill>
                    <a:schemeClr val="tx1"/>
                  </a:solidFill>
                  <a:latin typeface="微软雅黑" pitchFamily="34" charset="-122"/>
                  <a:ea typeface="微软雅黑" pitchFamily="34" charset="-122"/>
                </a:rPr>
                <a:t>选择</a:t>
              </a:r>
            </a:p>
          </p:txBody>
        </p:sp>
        <p:sp>
          <p:nvSpPr>
            <p:cNvPr id="44" name="矩形 43"/>
            <p:cNvSpPr/>
            <p:nvPr/>
          </p:nvSpPr>
          <p:spPr>
            <a:xfrm>
              <a:off x="7210656" y="1742725"/>
              <a:ext cx="674700" cy="537881"/>
            </a:xfrm>
            <a:prstGeom prst="rect">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67"/>
                </a:lnSpc>
              </a:pPr>
              <a:r>
                <a:rPr lang="en-US" altLang="zh-CN" sz="1167" b="1" dirty="0">
                  <a:solidFill>
                    <a:schemeClr val="tx1"/>
                  </a:solidFill>
                  <a:latin typeface="微软雅黑" pitchFamily="34" charset="-122"/>
                  <a:ea typeface="微软雅黑" pitchFamily="34" charset="-122"/>
                </a:rPr>
                <a:t>……</a:t>
              </a:r>
              <a:endParaRPr lang="zh-CN" altLang="en-US" sz="1167" b="1" dirty="0">
                <a:solidFill>
                  <a:schemeClr val="tx1"/>
                </a:solidFill>
                <a:latin typeface="微软雅黑" pitchFamily="34" charset="-122"/>
                <a:ea typeface="微软雅黑" pitchFamily="34" charset="-122"/>
              </a:endParaRPr>
            </a:p>
          </p:txBody>
        </p:sp>
      </p:grpSp>
      <p:sp>
        <p:nvSpPr>
          <p:cNvPr id="47" name="Text Box 14"/>
          <p:cNvSpPr txBox="1">
            <a:spLocks noChangeArrowheads="1"/>
          </p:cNvSpPr>
          <p:nvPr/>
        </p:nvSpPr>
        <p:spPr bwMode="auto">
          <a:xfrm>
            <a:off x="523023" y="3061345"/>
            <a:ext cx="6717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000" dirty="0">
                <a:latin typeface="微软雅黑" pitchFamily="34" charset="-122"/>
                <a:ea typeface="微软雅黑" pitchFamily="34" charset="-122"/>
              </a:rPr>
              <a:t>运输层</a:t>
            </a:r>
          </a:p>
        </p:txBody>
      </p:sp>
      <p:sp>
        <p:nvSpPr>
          <p:cNvPr id="48" name="Text Box 15"/>
          <p:cNvSpPr txBox="1">
            <a:spLocks noChangeArrowheads="1"/>
          </p:cNvSpPr>
          <p:nvPr/>
        </p:nvSpPr>
        <p:spPr bwMode="auto">
          <a:xfrm>
            <a:off x="603704" y="3447816"/>
            <a:ext cx="5910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000" dirty="0">
                <a:latin typeface="微软雅黑" pitchFamily="34" charset="-122"/>
                <a:ea typeface="微软雅黑" pitchFamily="34" charset="-122"/>
              </a:rPr>
              <a:t>网络层</a:t>
            </a:r>
          </a:p>
        </p:txBody>
      </p:sp>
      <p:sp>
        <p:nvSpPr>
          <p:cNvPr id="49" name="Text Box 14"/>
          <p:cNvSpPr txBox="1">
            <a:spLocks noChangeArrowheads="1"/>
          </p:cNvSpPr>
          <p:nvPr/>
        </p:nvSpPr>
        <p:spPr bwMode="auto">
          <a:xfrm>
            <a:off x="523023" y="2671378"/>
            <a:ext cx="6717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000" dirty="0">
                <a:latin typeface="微软雅黑" pitchFamily="34" charset="-122"/>
                <a:ea typeface="微软雅黑" pitchFamily="34" charset="-122"/>
              </a:rPr>
              <a:t>应用层</a:t>
            </a:r>
          </a:p>
        </p:txBody>
      </p:sp>
      <p:sp>
        <p:nvSpPr>
          <p:cNvPr id="50" name="Text Box 14"/>
          <p:cNvSpPr txBox="1">
            <a:spLocks noChangeArrowheads="1"/>
          </p:cNvSpPr>
          <p:nvPr/>
        </p:nvSpPr>
        <p:spPr bwMode="auto">
          <a:xfrm>
            <a:off x="523023" y="2290378"/>
            <a:ext cx="6717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000" dirty="0">
                <a:latin typeface="微软雅黑" pitchFamily="34" charset="-122"/>
                <a:ea typeface="微软雅黑" pitchFamily="34" charset="-122"/>
              </a:rPr>
              <a:t>应用</a:t>
            </a:r>
          </a:p>
        </p:txBody>
      </p:sp>
    </p:spTree>
    <p:extLst>
      <p:ext uri="{BB962C8B-B14F-4D97-AF65-F5344CB8AC3E}">
        <p14:creationId xmlns:p14="http://schemas.microsoft.com/office/powerpoint/2010/main" val="724213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4136" y="1263153"/>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112" name="Rectangle 6"/>
          <p:cNvSpPr>
            <a:spLocks noChangeArrowheads="1"/>
          </p:cNvSpPr>
          <p:nvPr/>
        </p:nvSpPr>
        <p:spPr bwMode="auto">
          <a:xfrm>
            <a:off x="2947202" y="1235477"/>
            <a:ext cx="174118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需要解决的问题 </a:t>
            </a:r>
          </a:p>
        </p:txBody>
      </p:sp>
      <p:sp>
        <p:nvSpPr>
          <p:cNvPr id="5" name="圆角矩形 4"/>
          <p:cNvSpPr/>
          <p:nvPr/>
        </p:nvSpPr>
        <p:spPr>
          <a:xfrm>
            <a:off x="454288" y="1627549"/>
            <a:ext cx="6711425" cy="2682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6" name="矩形 5"/>
          <p:cNvSpPr/>
          <p:nvPr/>
        </p:nvSpPr>
        <p:spPr>
          <a:xfrm>
            <a:off x="1264023" y="3953252"/>
            <a:ext cx="5280212" cy="271934"/>
          </a:xfrm>
          <a:prstGeom prst="rect">
            <a:avLst/>
          </a:prstGeom>
        </p:spPr>
        <p:txBody>
          <a:bodyPr wrap="square">
            <a:spAutoFit/>
          </a:bodyPr>
          <a:lstStyle/>
          <a:p>
            <a:pPr algn="ctr"/>
            <a:r>
              <a:rPr lang="zh-CN" altLang="en-US" sz="1167" b="1" dirty="0">
                <a:latin typeface="微软雅黑" pitchFamily="34" charset="-122"/>
                <a:ea typeface="微软雅黑" pitchFamily="34" charset="-122"/>
              </a:rPr>
              <a:t>主机上可能有多个进程同时技能型通信，进程是动态创建和撤销的</a:t>
            </a:r>
          </a:p>
        </p:txBody>
      </p:sp>
      <p:grpSp>
        <p:nvGrpSpPr>
          <p:cNvPr id="7" name="组合 6"/>
          <p:cNvGrpSpPr/>
          <p:nvPr/>
        </p:nvGrpSpPr>
        <p:grpSpPr>
          <a:xfrm>
            <a:off x="1608986" y="3143398"/>
            <a:ext cx="4403575" cy="613324"/>
            <a:chOff x="1930783" y="3134147"/>
            <a:chExt cx="5284290" cy="735989"/>
          </a:xfrm>
        </p:grpSpPr>
        <p:sp>
          <p:nvSpPr>
            <p:cNvPr id="8" name="Line 315"/>
            <p:cNvSpPr>
              <a:spLocks noChangeShapeType="1"/>
            </p:cNvSpPr>
            <p:nvPr/>
          </p:nvSpPr>
          <p:spPr bwMode="auto">
            <a:xfrm>
              <a:off x="2806190" y="3624806"/>
              <a:ext cx="351996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 name="Rectangle 333"/>
            <p:cNvSpPr>
              <a:spLocks noChangeArrowheads="1"/>
            </p:cNvSpPr>
            <p:nvPr/>
          </p:nvSpPr>
          <p:spPr bwMode="auto">
            <a:xfrm>
              <a:off x="1930783" y="3373001"/>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10" name="Rectangle 336"/>
            <p:cNvSpPr>
              <a:spLocks noChangeArrowheads="1"/>
            </p:cNvSpPr>
            <p:nvPr/>
          </p:nvSpPr>
          <p:spPr bwMode="auto">
            <a:xfrm>
              <a:off x="2099748" y="3134147"/>
              <a:ext cx="59439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主机 </a:t>
              </a:r>
              <a:r>
                <a:rPr kumimoji="1" lang="en-US" altLang="zh-CN" sz="875" b="1" dirty="0">
                  <a:solidFill>
                    <a:srgbClr val="0033CC"/>
                  </a:solidFill>
                  <a:latin typeface="微软雅黑" pitchFamily="34" charset="-122"/>
                  <a:ea typeface="微软雅黑" pitchFamily="34" charset="-122"/>
                </a:rPr>
                <a:t>A</a:t>
              </a:r>
            </a:p>
          </p:txBody>
        </p:sp>
        <p:sp>
          <p:nvSpPr>
            <p:cNvPr id="11" name="Rectangle 337"/>
            <p:cNvSpPr>
              <a:spLocks noChangeArrowheads="1"/>
            </p:cNvSpPr>
            <p:nvPr/>
          </p:nvSpPr>
          <p:spPr bwMode="auto">
            <a:xfrm>
              <a:off x="6503804" y="3134147"/>
              <a:ext cx="584778"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主机 </a:t>
              </a:r>
              <a:r>
                <a:rPr kumimoji="1" lang="en-US" altLang="zh-CN" sz="875" b="1" dirty="0">
                  <a:solidFill>
                    <a:srgbClr val="0033CC"/>
                  </a:solidFill>
                  <a:latin typeface="微软雅黑" pitchFamily="34" charset="-122"/>
                  <a:ea typeface="微软雅黑" pitchFamily="34" charset="-122"/>
                </a:rPr>
                <a:t>B</a:t>
              </a:r>
            </a:p>
          </p:txBody>
        </p:sp>
        <p:sp>
          <p:nvSpPr>
            <p:cNvPr id="12" name="Rectangle 343"/>
            <p:cNvSpPr>
              <a:spLocks noChangeArrowheads="1"/>
            </p:cNvSpPr>
            <p:nvPr/>
          </p:nvSpPr>
          <p:spPr bwMode="auto">
            <a:xfrm>
              <a:off x="3571389" y="3273228"/>
              <a:ext cx="709813"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路由器 </a:t>
              </a:r>
              <a:r>
                <a:rPr kumimoji="1" lang="en-US" altLang="zh-CN" sz="875" b="1" dirty="0">
                  <a:solidFill>
                    <a:srgbClr val="0033CC"/>
                  </a:solidFill>
                  <a:latin typeface="微软雅黑" pitchFamily="34" charset="-122"/>
                  <a:ea typeface="微软雅黑" pitchFamily="34" charset="-122"/>
                </a:rPr>
                <a:t>1</a:t>
              </a:r>
            </a:p>
          </p:txBody>
        </p:sp>
        <p:pic>
          <p:nvPicPr>
            <p:cNvPr id="13" name="Picture 3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0363" y="3508096"/>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 name="Rectangle 345"/>
            <p:cNvSpPr>
              <a:spLocks noChangeArrowheads="1"/>
            </p:cNvSpPr>
            <p:nvPr/>
          </p:nvSpPr>
          <p:spPr bwMode="auto">
            <a:xfrm>
              <a:off x="4912971" y="3273228"/>
              <a:ext cx="709813"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路由器 </a:t>
              </a:r>
              <a:r>
                <a:rPr kumimoji="1" lang="en-US" altLang="zh-CN" sz="875" b="1" dirty="0">
                  <a:solidFill>
                    <a:srgbClr val="0033CC"/>
                  </a:solidFill>
                  <a:latin typeface="微软雅黑" pitchFamily="34" charset="-122"/>
                  <a:ea typeface="微软雅黑" pitchFamily="34" charset="-122"/>
                </a:rPr>
                <a:t>2</a:t>
              </a:r>
            </a:p>
          </p:txBody>
        </p:sp>
        <p:pic>
          <p:nvPicPr>
            <p:cNvPr id="15" name="Picture 3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3164" y="3459095"/>
              <a:ext cx="550145"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0000" y="3459095"/>
              <a:ext cx="60130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358"/>
            <p:cNvSpPr>
              <a:spLocks noChangeArrowheads="1"/>
            </p:cNvSpPr>
            <p:nvPr/>
          </p:nvSpPr>
          <p:spPr bwMode="auto">
            <a:xfrm flipH="1">
              <a:off x="6334841" y="3361984"/>
              <a:ext cx="880232" cy="497135"/>
            </a:xfrm>
            <a:prstGeom prst="rect">
              <a:avLst/>
            </a:prstGeom>
            <a:solidFill>
              <a:srgbClr val="0000FF"/>
            </a:solidFill>
            <a:ln w="1905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pic>
          <p:nvPicPr>
            <p:cNvPr id="18" name="Picture 3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801" y="3459095"/>
              <a:ext cx="551110" cy="30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0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7039" y="3508096"/>
              <a:ext cx="440116" cy="2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0" name="Rectangle 352"/>
            <p:cNvSpPr>
              <a:spLocks noChangeArrowheads="1"/>
            </p:cNvSpPr>
            <p:nvPr/>
          </p:nvSpPr>
          <p:spPr bwMode="auto">
            <a:xfrm>
              <a:off x="5669955" y="3472728"/>
              <a:ext cx="527070"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LAN</a:t>
              </a:r>
              <a:r>
                <a:rPr kumimoji="1" lang="en-US" altLang="zh-CN" sz="875" b="1" baseline="-25000">
                  <a:latin typeface="微软雅黑" pitchFamily="34" charset="-122"/>
                  <a:ea typeface="微软雅黑" pitchFamily="34" charset="-122"/>
                </a:rPr>
                <a:t>2</a:t>
              </a:r>
              <a:endParaRPr kumimoji="1" lang="en-US" altLang="zh-CN" sz="875" b="1">
                <a:latin typeface="微软雅黑" pitchFamily="34" charset="-122"/>
                <a:ea typeface="微软雅黑" pitchFamily="34" charset="-122"/>
              </a:endParaRPr>
            </a:p>
          </p:txBody>
        </p:sp>
        <p:sp>
          <p:nvSpPr>
            <p:cNvPr id="21" name="Rectangle 354"/>
            <p:cNvSpPr>
              <a:spLocks noChangeArrowheads="1"/>
            </p:cNvSpPr>
            <p:nvPr/>
          </p:nvSpPr>
          <p:spPr bwMode="auto">
            <a:xfrm>
              <a:off x="4316244" y="3478963"/>
              <a:ext cx="542459"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WAN</a:t>
              </a:r>
            </a:p>
          </p:txBody>
        </p:sp>
        <p:sp>
          <p:nvSpPr>
            <p:cNvPr id="22" name="Rectangle 368"/>
            <p:cNvSpPr>
              <a:spLocks noChangeArrowheads="1"/>
            </p:cNvSpPr>
            <p:nvPr/>
          </p:nvSpPr>
          <p:spPr bwMode="auto">
            <a:xfrm>
              <a:off x="2978381" y="3471838"/>
              <a:ext cx="527070"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LAN</a:t>
              </a:r>
              <a:r>
                <a:rPr kumimoji="1" lang="en-US" altLang="zh-CN" sz="875" b="1" baseline="-25000" dirty="0">
                  <a:latin typeface="微软雅黑" pitchFamily="34" charset="-122"/>
                  <a:ea typeface="微软雅黑" pitchFamily="34" charset="-122"/>
                </a:rPr>
                <a:t>1</a:t>
              </a:r>
              <a:endParaRPr kumimoji="1" lang="en-US" altLang="zh-CN" sz="875" b="1" dirty="0">
                <a:latin typeface="微软雅黑" pitchFamily="34" charset="-122"/>
                <a:ea typeface="微软雅黑" pitchFamily="34" charset="-122"/>
              </a:endParaRPr>
            </a:p>
          </p:txBody>
        </p:sp>
        <p:sp>
          <p:nvSpPr>
            <p:cNvPr id="23" name="Freeform 334"/>
            <p:cNvSpPr>
              <a:spLocks/>
            </p:cNvSpPr>
            <p:nvPr/>
          </p:nvSpPr>
          <p:spPr bwMode="auto">
            <a:xfrm>
              <a:off x="2414332" y="3516295"/>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24" name="Freeform 335"/>
            <p:cNvSpPr>
              <a:spLocks/>
            </p:cNvSpPr>
            <p:nvPr/>
          </p:nvSpPr>
          <p:spPr bwMode="auto">
            <a:xfrm>
              <a:off x="2376690" y="3621424"/>
              <a:ext cx="433360"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25" name="Oval 346"/>
            <p:cNvSpPr>
              <a:spLocks noChangeArrowheads="1"/>
            </p:cNvSpPr>
            <p:nvPr/>
          </p:nvSpPr>
          <p:spPr bwMode="auto">
            <a:xfrm>
              <a:off x="2085210" y="3412948"/>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6" name="Oval 355"/>
            <p:cNvSpPr>
              <a:spLocks noChangeArrowheads="1"/>
            </p:cNvSpPr>
            <p:nvPr/>
          </p:nvSpPr>
          <p:spPr bwMode="auto">
            <a:xfrm>
              <a:off x="2764687" y="3572423"/>
              <a:ext cx="93621" cy="77511"/>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7" name="Oval 356"/>
            <p:cNvSpPr>
              <a:spLocks noChangeArrowheads="1"/>
            </p:cNvSpPr>
            <p:nvPr/>
          </p:nvSpPr>
          <p:spPr bwMode="auto">
            <a:xfrm>
              <a:off x="2075559" y="3620533"/>
              <a:ext cx="385102"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28" name="Rectangle 347"/>
            <p:cNvSpPr>
              <a:spLocks noChangeArrowheads="1"/>
            </p:cNvSpPr>
            <p:nvPr/>
          </p:nvSpPr>
          <p:spPr bwMode="auto">
            <a:xfrm>
              <a:off x="2080878" y="3368536"/>
              <a:ext cx="42896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1</a:t>
              </a:r>
              <a:endParaRPr kumimoji="1" lang="en-US" altLang="zh-CN" sz="875" b="1" dirty="0">
                <a:latin typeface="微软雅黑" pitchFamily="34" charset="-122"/>
                <a:ea typeface="微软雅黑" pitchFamily="34" charset="-122"/>
              </a:endParaRPr>
            </a:p>
          </p:txBody>
        </p:sp>
        <p:sp>
          <p:nvSpPr>
            <p:cNvPr id="29" name="Rectangle 357"/>
            <p:cNvSpPr>
              <a:spLocks noChangeArrowheads="1"/>
            </p:cNvSpPr>
            <p:nvPr/>
          </p:nvSpPr>
          <p:spPr bwMode="auto">
            <a:xfrm>
              <a:off x="2055785" y="3576122"/>
              <a:ext cx="42896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2</a:t>
              </a:r>
              <a:endParaRPr kumimoji="1" lang="en-US" altLang="zh-CN" sz="875" b="1">
                <a:latin typeface="微软雅黑" pitchFamily="34" charset="-122"/>
                <a:ea typeface="微软雅黑" pitchFamily="34" charset="-122"/>
              </a:endParaRPr>
            </a:p>
          </p:txBody>
        </p:sp>
        <p:sp>
          <p:nvSpPr>
            <p:cNvPr id="30" name="Freeform 359"/>
            <p:cNvSpPr>
              <a:spLocks/>
            </p:cNvSpPr>
            <p:nvPr/>
          </p:nvSpPr>
          <p:spPr bwMode="auto">
            <a:xfrm flipH="1">
              <a:off x="6334841" y="3516295"/>
              <a:ext cx="398613" cy="92656"/>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31" name="Freeform 360"/>
            <p:cNvSpPr>
              <a:spLocks/>
            </p:cNvSpPr>
            <p:nvPr/>
          </p:nvSpPr>
          <p:spPr bwMode="auto">
            <a:xfrm flipH="1">
              <a:off x="6334841" y="3621424"/>
              <a:ext cx="432395" cy="10334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28575" cap="rnd"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32" name="Oval 361"/>
            <p:cNvSpPr>
              <a:spLocks noChangeArrowheads="1"/>
            </p:cNvSpPr>
            <p:nvPr/>
          </p:nvSpPr>
          <p:spPr bwMode="auto">
            <a:xfrm flipH="1">
              <a:off x="6612809" y="3412948"/>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33" name="Oval 364"/>
            <p:cNvSpPr>
              <a:spLocks noChangeArrowheads="1"/>
            </p:cNvSpPr>
            <p:nvPr/>
          </p:nvSpPr>
          <p:spPr bwMode="auto">
            <a:xfrm flipH="1">
              <a:off x="6604122" y="3620533"/>
              <a:ext cx="384136" cy="17640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34" name="Oval 363"/>
            <p:cNvSpPr>
              <a:spLocks noChangeArrowheads="1"/>
            </p:cNvSpPr>
            <p:nvPr/>
          </p:nvSpPr>
          <p:spPr bwMode="auto">
            <a:xfrm flipH="1">
              <a:off x="6284652" y="3572423"/>
              <a:ext cx="92656" cy="77511"/>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35" name="Rectangle 362"/>
            <p:cNvSpPr>
              <a:spLocks noChangeArrowheads="1"/>
            </p:cNvSpPr>
            <p:nvPr/>
          </p:nvSpPr>
          <p:spPr bwMode="auto">
            <a:xfrm flipH="1">
              <a:off x="6588210" y="3368536"/>
              <a:ext cx="42896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3</a:t>
              </a:r>
              <a:endParaRPr kumimoji="1" lang="en-US" altLang="zh-CN" sz="875" b="1">
                <a:latin typeface="微软雅黑" pitchFamily="34" charset="-122"/>
                <a:ea typeface="微软雅黑" pitchFamily="34" charset="-122"/>
              </a:endParaRPr>
            </a:p>
          </p:txBody>
        </p:sp>
        <p:sp>
          <p:nvSpPr>
            <p:cNvPr id="36" name="Rectangle 365"/>
            <p:cNvSpPr>
              <a:spLocks noChangeArrowheads="1"/>
            </p:cNvSpPr>
            <p:nvPr/>
          </p:nvSpPr>
          <p:spPr bwMode="auto">
            <a:xfrm flipH="1">
              <a:off x="6588210" y="3576189"/>
              <a:ext cx="428965" cy="25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4</a:t>
              </a:r>
              <a:endParaRPr kumimoji="1" lang="en-US" altLang="zh-CN" sz="875" b="1" dirty="0">
                <a:latin typeface="微软雅黑" pitchFamily="34" charset="-122"/>
                <a:ea typeface="微软雅黑" pitchFamily="34" charset="-122"/>
              </a:endParaRPr>
            </a:p>
          </p:txBody>
        </p:sp>
      </p:grpSp>
      <p:sp>
        <p:nvSpPr>
          <p:cNvPr id="37" name="Rectangle 314"/>
          <p:cNvSpPr>
            <a:spLocks noChangeArrowheads="1"/>
          </p:cNvSpPr>
          <p:nvPr/>
        </p:nvSpPr>
        <p:spPr bwMode="auto">
          <a:xfrm>
            <a:off x="1608986" y="1723490"/>
            <a:ext cx="734332" cy="1187156"/>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38" name="Rectangle 324"/>
          <p:cNvSpPr>
            <a:spLocks noChangeArrowheads="1"/>
          </p:cNvSpPr>
          <p:nvPr/>
        </p:nvSpPr>
        <p:spPr bwMode="auto">
          <a:xfrm>
            <a:off x="5281447" y="1723490"/>
            <a:ext cx="735940" cy="1187156"/>
          </a:xfrm>
          <a:prstGeom prst="rect">
            <a:avLst/>
          </a:prstGeom>
          <a:solidFill>
            <a:srgbClr val="0000FF"/>
          </a:solidFill>
          <a:ln w="12700">
            <a:solidFill>
              <a:srgbClr val="333399"/>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39" name="Line 316"/>
          <p:cNvSpPr>
            <a:spLocks noChangeShapeType="1"/>
          </p:cNvSpPr>
          <p:nvPr/>
        </p:nvSpPr>
        <p:spPr bwMode="auto">
          <a:xfrm>
            <a:off x="1608986" y="2465183"/>
            <a:ext cx="7335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40" name="Line 317"/>
          <p:cNvSpPr>
            <a:spLocks noChangeShapeType="1"/>
          </p:cNvSpPr>
          <p:nvPr/>
        </p:nvSpPr>
        <p:spPr bwMode="auto">
          <a:xfrm>
            <a:off x="1608986" y="2689399"/>
            <a:ext cx="7335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41" name="Line 325"/>
          <p:cNvSpPr>
            <a:spLocks noChangeShapeType="1"/>
          </p:cNvSpPr>
          <p:nvPr/>
        </p:nvSpPr>
        <p:spPr bwMode="auto">
          <a:xfrm>
            <a:off x="5281447" y="2465183"/>
            <a:ext cx="735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42" name="Line 326"/>
          <p:cNvSpPr>
            <a:spLocks noChangeShapeType="1"/>
          </p:cNvSpPr>
          <p:nvPr/>
        </p:nvSpPr>
        <p:spPr bwMode="auto">
          <a:xfrm>
            <a:off x="5281447" y="2689399"/>
            <a:ext cx="735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43" name="Freeform 572"/>
          <p:cNvSpPr>
            <a:spLocks/>
          </p:cNvSpPr>
          <p:nvPr/>
        </p:nvSpPr>
        <p:spPr bwMode="auto">
          <a:xfrm>
            <a:off x="1927548" y="2910647"/>
            <a:ext cx="1197764" cy="120893"/>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sp>
        <p:nvSpPr>
          <p:cNvPr id="44" name="Freeform 572"/>
          <p:cNvSpPr>
            <a:spLocks/>
          </p:cNvSpPr>
          <p:nvPr/>
        </p:nvSpPr>
        <p:spPr bwMode="auto">
          <a:xfrm>
            <a:off x="4503425" y="2910647"/>
            <a:ext cx="1197764" cy="120893"/>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sp>
        <p:nvSpPr>
          <p:cNvPr id="45" name="Rectangle 339"/>
          <p:cNvSpPr>
            <a:spLocks noChangeArrowheads="1"/>
          </p:cNvSpPr>
          <p:nvPr/>
        </p:nvSpPr>
        <p:spPr bwMode="auto">
          <a:xfrm>
            <a:off x="2425513" y="1654443"/>
            <a:ext cx="60112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应用进程</a:t>
            </a:r>
          </a:p>
        </p:txBody>
      </p:sp>
      <p:sp>
        <p:nvSpPr>
          <p:cNvPr id="46" name="Freeform 340"/>
          <p:cNvSpPr>
            <a:spLocks/>
          </p:cNvSpPr>
          <p:nvPr/>
        </p:nvSpPr>
        <p:spPr bwMode="auto">
          <a:xfrm>
            <a:off x="5069915" y="1790309"/>
            <a:ext cx="272659" cy="75728"/>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47" name="Rectangle 341"/>
          <p:cNvSpPr>
            <a:spLocks noChangeArrowheads="1"/>
          </p:cNvSpPr>
          <p:nvPr/>
        </p:nvSpPr>
        <p:spPr bwMode="auto">
          <a:xfrm>
            <a:off x="4500431" y="1654443"/>
            <a:ext cx="60112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应用进程</a:t>
            </a:r>
          </a:p>
        </p:txBody>
      </p:sp>
      <p:sp>
        <p:nvSpPr>
          <p:cNvPr id="48" name="Rectangle 396"/>
          <p:cNvSpPr>
            <a:spLocks noChangeArrowheads="1"/>
          </p:cNvSpPr>
          <p:nvPr/>
        </p:nvSpPr>
        <p:spPr bwMode="auto">
          <a:xfrm>
            <a:off x="2409483" y="1833890"/>
            <a:ext cx="37670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solidFill>
                  <a:srgbClr val="0033CC"/>
                </a:solidFill>
                <a:latin typeface="微软雅黑" pitchFamily="34" charset="-122"/>
                <a:ea typeface="微软雅黑" pitchFamily="34" charset="-122"/>
              </a:rPr>
              <a:t>端口</a:t>
            </a:r>
          </a:p>
        </p:txBody>
      </p:sp>
      <p:sp>
        <p:nvSpPr>
          <p:cNvPr id="49" name="Rectangle 397"/>
          <p:cNvSpPr>
            <a:spLocks noChangeArrowheads="1"/>
          </p:cNvSpPr>
          <p:nvPr/>
        </p:nvSpPr>
        <p:spPr bwMode="auto">
          <a:xfrm>
            <a:off x="4808537" y="1827431"/>
            <a:ext cx="376708"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a:solidFill>
                  <a:srgbClr val="0033CC"/>
                </a:solidFill>
                <a:latin typeface="微软雅黑" pitchFamily="34" charset="-122"/>
                <a:ea typeface="微软雅黑" pitchFamily="34" charset="-122"/>
              </a:rPr>
              <a:t>端口</a:t>
            </a:r>
          </a:p>
        </p:txBody>
      </p:sp>
      <p:sp>
        <p:nvSpPr>
          <p:cNvPr id="50" name="Rectangle 313"/>
          <p:cNvSpPr>
            <a:spLocks noChangeArrowheads="1"/>
          </p:cNvSpPr>
          <p:nvPr/>
        </p:nvSpPr>
        <p:spPr bwMode="auto">
          <a:xfrm>
            <a:off x="1617835" y="2242453"/>
            <a:ext cx="4401966" cy="219761"/>
          </a:xfrm>
          <a:prstGeom prst="rect">
            <a:avLst/>
          </a:prstGeom>
          <a:solidFill>
            <a:schemeClr val="bg1">
              <a:alpha val="85000"/>
            </a:schemeClr>
          </a:solidFill>
          <a:ln>
            <a:noFill/>
          </a:ln>
          <a:effectLst/>
        </p:spPr>
        <p:txBody>
          <a:bodyPr wrap="none" anchor="ctr"/>
          <a:lstStyle/>
          <a:p>
            <a:pPr algn="ctr"/>
            <a:endParaRPr lang="zh-CN" altLang="en-US" sz="875" b="1">
              <a:latin typeface="微软雅黑" pitchFamily="34" charset="-122"/>
              <a:ea typeface="微软雅黑" pitchFamily="34" charset="-122"/>
            </a:endParaRPr>
          </a:p>
        </p:txBody>
      </p:sp>
      <p:sp>
        <p:nvSpPr>
          <p:cNvPr id="51" name="Rectangle 319"/>
          <p:cNvSpPr>
            <a:spLocks noChangeArrowheads="1"/>
          </p:cNvSpPr>
          <p:nvPr/>
        </p:nvSpPr>
        <p:spPr bwMode="auto">
          <a:xfrm>
            <a:off x="1569729" y="1810903"/>
            <a:ext cx="221216" cy="109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5</a:t>
            </a:r>
          </a:p>
          <a:p>
            <a:pPr algn="ctr" defTabSz="634975" eaLnBrk="0" hangingPunct="0">
              <a:lnSpc>
                <a:spcPct val="155000"/>
              </a:lnSpc>
            </a:pPr>
            <a:r>
              <a:rPr kumimoji="1" lang="en-US" altLang="zh-CN" sz="875" b="1" dirty="0">
                <a:latin typeface="微软雅黑" pitchFamily="34" charset="-122"/>
                <a:ea typeface="微软雅黑" pitchFamily="34" charset="-122"/>
              </a:rPr>
              <a:t>4</a:t>
            </a:r>
          </a:p>
          <a:p>
            <a:pPr algn="ctr" defTabSz="634975" eaLnBrk="0" hangingPunct="0">
              <a:lnSpc>
                <a:spcPct val="155000"/>
              </a:lnSpc>
            </a:pPr>
            <a:r>
              <a:rPr kumimoji="1" lang="en-US" altLang="zh-CN" sz="875" b="1" dirty="0">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1</a:t>
            </a:r>
          </a:p>
        </p:txBody>
      </p:sp>
      <p:sp>
        <p:nvSpPr>
          <p:cNvPr id="52" name="Rectangle 400"/>
          <p:cNvSpPr>
            <a:spLocks noChangeArrowheads="1"/>
          </p:cNvSpPr>
          <p:nvPr/>
        </p:nvSpPr>
        <p:spPr bwMode="auto">
          <a:xfrm>
            <a:off x="5839790" y="1803479"/>
            <a:ext cx="221216" cy="109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5</a:t>
            </a:r>
          </a:p>
          <a:p>
            <a:pPr algn="ctr" defTabSz="634975" eaLnBrk="0" hangingPunct="0">
              <a:lnSpc>
                <a:spcPct val="155000"/>
              </a:lnSpc>
            </a:pPr>
            <a:r>
              <a:rPr kumimoji="1" lang="en-US" altLang="zh-CN" sz="875" b="1" dirty="0">
                <a:latin typeface="微软雅黑" pitchFamily="34" charset="-122"/>
                <a:ea typeface="微软雅黑" pitchFamily="34" charset="-122"/>
              </a:rPr>
              <a:t>4</a:t>
            </a:r>
          </a:p>
          <a:p>
            <a:pPr algn="ctr" defTabSz="634975" eaLnBrk="0" hangingPunct="0">
              <a:lnSpc>
                <a:spcPct val="155000"/>
              </a:lnSpc>
            </a:pPr>
            <a:r>
              <a:rPr kumimoji="1" lang="en-US" altLang="zh-CN" sz="875" b="1" dirty="0">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chemeClr val="bg1"/>
                </a:solidFill>
                <a:latin typeface="微软雅黑" pitchFamily="34" charset="-122"/>
                <a:ea typeface="微软雅黑" pitchFamily="34" charset="-122"/>
              </a:rPr>
              <a:t>1</a:t>
            </a:r>
          </a:p>
        </p:txBody>
      </p:sp>
      <p:sp>
        <p:nvSpPr>
          <p:cNvPr id="53" name="Rectangle 332"/>
          <p:cNvSpPr>
            <a:spLocks noChangeArrowheads="1"/>
          </p:cNvSpPr>
          <p:nvPr/>
        </p:nvSpPr>
        <p:spPr bwMode="auto">
          <a:xfrm>
            <a:off x="2783272" y="1893453"/>
            <a:ext cx="2071892" cy="2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917" b="1" dirty="0">
                <a:solidFill>
                  <a:srgbClr val="CC00CC"/>
                </a:solidFill>
                <a:latin typeface="微软雅黑" pitchFamily="34" charset="-122"/>
                <a:ea typeface="微软雅黑" pitchFamily="34" charset="-122"/>
              </a:rPr>
              <a:t>运输层提供应用进程</a:t>
            </a:r>
            <a:r>
              <a:rPr kumimoji="1" lang="zh-CN" altLang="zh-CN" sz="917" b="1" dirty="0">
                <a:solidFill>
                  <a:srgbClr val="CC00CC"/>
                </a:solidFill>
                <a:latin typeface="微软雅黑" pitchFamily="34" charset="-122"/>
                <a:ea typeface="微软雅黑" pitchFamily="34" charset="-122"/>
              </a:rPr>
              <a:t>间的逻辑</a:t>
            </a:r>
            <a:r>
              <a:rPr kumimoji="1" lang="zh-CN" altLang="en-US" sz="917" b="1" dirty="0">
                <a:solidFill>
                  <a:srgbClr val="CC00CC"/>
                </a:solidFill>
                <a:latin typeface="微软雅黑" pitchFamily="34" charset="-122"/>
                <a:ea typeface="微软雅黑" pitchFamily="34" charset="-122"/>
              </a:rPr>
              <a:t>通信</a:t>
            </a:r>
          </a:p>
        </p:txBody>
      </p:sp>
      <p:sp>
        <p:nvSpPr>
          <p:cNvPr id="54" name="AutoShape 342"/>
          <p:cNvSpPr>
            <a:spLocks noChangeArrowheads="1"/>
          </p:cNvSpPr>
          <p:nvPr/>
        </p:nvSpPr>
        <p:spPr bwMode="auto">
          <a:xfrm>
            <a:off x="2332862" y="2056788"/>
            <a:ext cx="2946173" cy="172245"/>
          </a:xfrm>
          <a:prstGeom prst="leftRightArrow">
            <a:avLst>
              <a:gd name="adj1" fmla="val 59167"/>
              <a:gd name="adj2" fmla="val 215634"/>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17" b="1">
              <a:solidFill>
                <a:srgbClr val="CC00CC"/>
              </a:solidFill>
              <a:latin typeface="微软雅黑" pitchFamily="34" charset="-122"/>
              <a:ea typeface="微软雅黑" pitchFamily="34" charset="-122"/>
            </a:endParaRPr>
          </a:p>
        </p:txBody>
      </p:sp>
      <p:grpSp>
        <p:nvGrpSpPr>
          <p:cNvPr id="55" name="组合 54"/>
          <p:cNvGrpSpPr/>
          <p:nvPr/>
        </p:nvGrpSpPr>
        <p:grpSpPr>
          <a:xfrm>
            <a:off x="2798363" y="2246909"/>
            <a:ext cx="723262" cy="678189"/>
            <a:chOff x="3358036" y="1886232"/>
            <a:chExt cx="867914" cy="813827"/>
          </a:xfrm>
        </p:grpSpPr>
        <p:grpSp>
          <p:nvGrpSpPr>
            <p:cNvPr id="56" name="Group 320"/>
            <p:cNvGrpSpPr>
              <a:grpSpLocks/>
            </p:cNvGrpSpPr>
            <p:nvPr/>
          </p:nvGrpSpPr>
          <p:grpSpPr bwMode="auto">
            <a:xfrm>
              <a:off x="3580254" y="1886232"/>
              <a:ext cx="645696" cy="796486"/>
              <a:chOff x="2017" y="1543"/>
              <a:chExt cx="619" cy="922"/>
            </a:xfrm>
          </p:grpSpPr>
          <p:sp>
            <p:nvSpPr>
              <p:cNvPr id="59" name="Rectangle 321"/>
              <p:cNvSpPr>
                <a:spLocks noChangeArrowheads="1"/>
              </p:cNvSpPr>
              <p:nvPr/>
            </p:nvSpPr>
            <p:spPr bwMode="auto">
              <a:xfrm>
                <a:off x="2017"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60"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1"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grpSp>
        <p:sp>
          <p:nvSpPr>
            <p:cNvPr id="57" name="Line 349"/>
            <p:cNvSpPr>
              <a:spLocks noChangeShapeType="1"/>
            </p:cNvSpPr>
            <p:nvPr/>
          </p:nvSpPr>
          <p:spPr bwMode="auto">
            <a:xfrm rot="5400000">
              <a:off x="3631333" y="2414548"/>
              <a:ext cx="5309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58" name="Rectangle 319"/>
            <p:cNvSpPr>
              <a:spLocks noChangeArrowheads="1"/>
            </p:cNvSpPr>
            <p:nvPr/>
          </p:nvSpPr>
          <p:spPr bwMode="auto">
            <a:xfrm>
              <a:off x="3358036" y="1889477"/>
              <a:ext cx="265459" cy="810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1</a:t>
              </a:r>
            </a:p>
          </p:txBody>
        </p:sp>
      </p:grpSp>
      <p:grpSp>
        <p:nvGrpSpPr>
          <p:cNvPr id="62" name="组合 61"/>
          <p:cNvGrpSpPr/>
          <p:nvPr/>
        </p:nvGrpSpPr>
        <p:grpSpPr>
          <a:xfrm>
            <a:off x="4095096" y="2246909"/>
            <a:ext cx="733663" cy="678189"/>
            <a:chOff x="4914115" y="1886232"/>
            <a:chExt cx="880395" cy="813827"/>
          </a:xfrm>
        </p:grpSpPr>
        <p:grpSp>
          <p:nvGrpSpPr>
            <p:cNvPr id="63" name="Group 328"/>
            <p:cNvGrpSpPr>
              <a:grpSpLocks/>
            </p:cNvGrpSpPr>
            <p:nvPr/>
          </p:nvGrpSpPr>
          <p:grpSpPr bwMode="auto">
            <a:xfrm>
              <a:off x="4914115" y="1886232"/>
              <a:ext cx="645696" cy="796486"/>
              <a:chOff x="3295" y="1543"/>
              <a:chExt cx="619" cy="922"/>
            </a:xfrm>
          </p:grpSpPr>
          <p:sp>
            <p:nvSpPr>
              <p:cNvPr id="66" name="Rectangle 329"/>
              <p:cNvSpPr>
                <a:spLocks noChangeArrowheads="1"/>
              </p:cNvSpPr>
              <p:nvPr/>
            </p:nvSpPr>
            <p:spPr bwMode="auto">
              <a:xfrm>
                <a:off x="3295" y="1543"/>
                <a:ext cx="619" cy="922"/>
              </a:xfrm>
              <a:prstGeom prst="rect">
                <a:avLst/>
              </a:prstGeom>
              <a:solidFill>
                <a:srgbClr val="00FF99"/>
              </a:solidFill>
              <a:ln w="12700">
                <a:solidFill>
                  <a:schemeClr val="tx1"/>
                </a:solidFill>
                <a:miter lim="800000"/>
                <a:headEnd/>
                <a:tailEnd/>
              </a:ln>
              <a:effectLst/>
            </p:spPr>
            <p:txBody>
              <a:bodyPr wrap="none" anchor="ctr"/>
              <a:lstStyle/>
              <a:p>
                <a:pPr algn="ctr"/>
                <a:endParaRPr lang="zh-CN" altLang="en-US" sz="875" b="1">
                  <a:latin typeface="微软雅黑" pitchFamily="34" charset="-122"/>
                  <a:ea typeface="微软雅黑" pitchFamily="34" charset="-122"/>
                </a:endParaRPr>
              </a:p>
            </p:txBody>
          </p:sp>
          <p:sp>
            <p:nvSpPr>
              <p:cNvPr id="67"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8"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grpSp>
        <p:sp>
          <p:nvSpPr>
            <p:cNvPr id="64" name="Line 350"/>
            <p:cNvSpPr>
              <a:spLocks noChangeShapeType="1"/>
            </p:cNvSpPr>
            <p:nvPr/>
          </p:nvSpPr>
          <p:spPr bwMode="auto">
            <a:xfrm rot="5400000">
              <a:off x="4963041" y="2413212"/>
              <a:ext cx="5372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65" name="Rectangle 319"/>
            <p:cNvSpPr>
              <a:spLocks noChangeArrowheads="1"/>
            </p:cNvSpPr>
            <p:nvPr/>
          </p:nvSpPr>
          <p:spPr bwMode="auto">
            <a:xfrm>
              <a:off x="5529051" y="1889477"/>
              <a:ext cx="265459" cy="810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3</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2</a:t>
              </a:r>
            </a:p>
            <a:p>
              <a:pPr algn="ctr" defTabSz="634975" eaLnBrk="0" hangingPunct="0">
                <a:lnSpc>
                  <a:spcPct val="155000"/>
                </a:lnSpc>
              </a:pPr>
              <a:r>
                <a:rPr kumimoji="1" lang="en-US" altLang="zh-CN" sz="875" b="1" dirty="0">
                  <a:solidFill>
                    <a:srgbClr val="0000FF"/>
                  </a:solidFill>
                  <a:latin typeface="微软雅黑" pitchFamily="34" charset="-122"/>
                  <a:ea typeface="微软雅黑" pitchFamily="34" charset="-122"/>
                </a:rPr>
                <a:t>1</a:t>
              </a:r>
            </a:p>
          </p:txBody>
        </p:sp>
      </p:grpSp>
      <p:sp>
        <p:nvSpPr>
          <p:cNvPr id="69" name="Freeform 572"/>
          <p:cNvSpPr>
            <a:spLocks/>
          </p:cNvSpPr>
          <p:nvPr/>
        </p:nvSpPr>
        <p:spPr bwMode="auto">
          <a:xfrm>
            <a:off x="3376688" y="2910647"/>
            <a:ext cx="880003" cy="120893"/>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solidFill>
                <a:srgbClr val="000099"/>
              </a:solidFill>
              <a:latin typeface="微软雅黑" pitchFamily="34" charset="-122"/>
              <a:ea typeface="微软雅黑" pitchFamily="34" charset="-122"/>
            </a:endParaRPr>
          </a:p>
        </p:txBody>
      </p:sp>
      <p:sp>
        <p:nvSpPr>
          <p:cNvPr id="70" name="Rectangle 366"/>
          <p:cNvSpPr>
            <a:spLocks noChangeArrowheads="1"/>
          </p:cNvSpPr>
          <p:nvPr/>
        </p:nvSpPr>
        <p:spPr bwMode="auto">
          <a:xfrm>
            <a:off x="3582743" y="2262498"/>
            <a:ext cx="488917"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875" b="1" dirty="0">
                <a:latin typeface="微软雅黑" pitchFamily="34" charset="-122"/>
                <a:ea typeface="微软雅黑" pitchFamily="34" charset="-122"/>
              </a:rPr>
              <a:t>网络层</a:t>
            </a:r>
          </a:p>
        </p:txBody>
      </p:sp>
      <p:sp>
        <p:nvSpPr>
          <p:cNvPr id="71" name="Freeform 338"/>
          <p:cNvSpPr>
            <a:spLocks/>
          </p:cNvSpPr>
          <p:nvPr/>
        </p:nvSpPr>
        <p:spPr bwMode="auto">
          <a:xfrm>
            <a:off x="1950699" y="2276605"/>
            <a:ext cx="3715089" cy="709271"/>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57150" cap="flat" cmpd="sng">
            <a:solidFill>
              <a:srgbClr val="CC00CC"/>
            </a:solidFill>
            <a:prstDash val="sysDash"/>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72" name="Rectangle 318"/>
          <p:cNvSpPr>
            <a:spLocks noChangeArrowheads="1"/>
          </p:cNvSpPr>
          <p:nvPr/>
        </p:nvSpPr>
        <p:spPr bwMode="auto">
          <a:xfrm>
            <a:off x="1612204" y="2033087"/>
            <a:ext cx="729506" cy="209367"/>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3" name="Rectangle 327"/>
          <p:cNvSpPr>
            <a:spLocks noChangeArrowheads="1"/>
          </p:cNvSpPr>
          <p:nvPr/>
        </p:nvSpPr>
        <p:spPr bwMode="auto">
          <a:xfrm>
            <a:off x="5283860" y="2033087"/>
            <a:ext cx="733527" cy="209367"/>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4" name="Freeform 370"/>
          <p:cNvSpPr>
            <a:spLocks/>
          </p:cNvSpPr>
          <p:nvPr/>
        </p:nvSpPr>
        <p:spPr bwMode="auto">
          <a:xfrm>
            <a:off x="2300689" y="1796992"/>
            <a:ext cx="165687" cy="60138"/>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FFC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5" name="Oval 384"/>
          <p:cNvSpPr>
            <a:spLocks noChangeArrowheads="1"/>
          </p:cNvSpPr>
          <p:nvPr/>
        </p:nvSpPr>
        <p:spPr bwMode="auto">
          <a:xfrm>
            <a:off x="1647594" y="1734627"/>
            <a:ext cx="320918" cy="165563"/>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6" name="Line 399"/>
          <p:cNvSpPr>
            <a:spLocks noChangeShapeType="1"/>
          </p:cNvSpPr>
          <p:nvPr/>
        </p:nvSpPr>
        <p:spPr bwMode="auto">
          <a:xfrm flipH="1">
            <a:off x="2179239" y="1947706"/>
            <a:ext cx="275877" cy="57168"/>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77" name="Rectangle 411"/>
          <p:cNvSpPr>
            <a:spLocks noChangeArrowheads="1"/>
          </p:cNvSpPr>
          <p:nvPr/>
        </p:nvSpPr>
        <p:spPr bwMode="auto">
          <a:xfrm>
            <a:off x="1776282" y="1976661"/>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8" name="Rectangle 412"/>
          <p:cNvSpPr>
            <a:spLocks noChangeArrowheads="1"/>
          </p:cNvSpPr>
          <p:nvPr/>
        </p:nvSpPr>
        <p:spPr bwMode="auto">
          <a:xfrm>
            <a:off x="2072266" y="1976661"/>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79" name="Rectangle 385"/>
          <p:cNvSpPr>
            <a:spLocks noChangeArrowheads="1"/>
          </p:cNvSpPr>
          <p:nvPr/>
        </p:nvSpPr>
        <p:spPr bwMode="auto">
          <a:xfrm>
            <a:off x="1645592" y="1702813"/>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1</a:t>
            </a:r>
            <a:endParaRPr kumimoji="1" lang="en-US" altLang="zh-CN" sz="875" b="1" dirty="0">
              <a:latin typeface="微软雅黑" pitchFamily="34" charset="-122"/>
              <a:ea typeface="微软雅黑" pitchFamily="34" charset="-122"/>
            </a:endParaRPr>
          </a:p>
        </p:txBody>
      </p:sp>
      <p:sp>
        <p:nvSpPr>
          <p:cNvPr id="80" name="Freeform 386"/>
          <p:cNvSpPr>
            <a:spLocks/>
          </p:cNvSpPr>
          <p:nvPr/>
        </p:nvSpPr>
        <p:spPr bwMode="auto">
          <a:xfrm>
            <a:off x="1996662" y="1932857"/>
            <a:ext cx="137537" cy="294005"/>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1" name="Freeform 383"/>
          <p:cNvSpPr>
            <a:spLocks/>
          </p:cNvSpPr>
          <p:nvPr/>
        </p:nvSpPr>
        <p:spPr bwMode="auto">
          <a:xfrm>
            <a:off x="1822128" y="1892023"/>
            <a:ext cx="129493" cy="354142"/>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2" name="Oval 348"/>
          <p:cNvSpPr>
            <a:spLocks noChangeArrowheads="1"/>
          </p:cNvSpPr>
          <p:nvPr/>
        </p:nvSpPr>
        <p:spPr bwMode="auto">
          <a:xfrm>
            <a:off x="5635342" y="1736112"/>
            <a:ext cx="320113" cy="166306"/>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3" name="Line 398"/>
          <p:cNvSpPr>
            <a:spLocks noChangeShapeType="1"/>
          </p:cNvSpPr>
          <p:nvPr/>
        </p:nvSpPr>
        <p:spPr bwMode="auto">
          <a:xfrm>
            <a:off x="5132650" y="1941024"/>
            <a:ext cx="292768" cy="63849"/>
          </a:xfrm>
          <a:prstGeom prst="line">
            <a:avLst/>
          </a:prstGeom>
          <a:noFill/>
          <a:ln w="28575">
            <a:solidFill>
              <a:srgbClr val="FFC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84" name="Rectangle 413"/>
          <p:cNvSpPr>
            <a:spLocks noChangeArrowheads="1"/>
          </p:cNvSpPr>
          <p:nvPr/>
        </p:nvSpPr>
        <p:spPr bwMode="auto">
          <a:xfrm>
            <a:off x="5411745" y="1982600"/>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5" name="Rectangle 414"/>
          <p:cNvSpPr>
            <a:spLocks noChangeArrowheads="1"/>
          </p:cNvSpPr>
          <p:nvPr/>
        </p:nvSpPr>
        <p:spPr bwMode="auto">
          <a:xfrm>
            <a:off x="5784942" y="1982600"/>
            <a:ext cx="109386" cy="100972"/>
          </a:xfrm>
          <a:prstGeom prst="rect">
            <a:avLst/>
          </a:prstGeom>
          <a:noFill/>
          <a:ln w="28575">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6" name="Rectangle 392"/>
          <p:cNvSpPr>
            <a:spLocks noChangeArrowheads="1"/>
          </p:cNvSpPr>
          <p:nvPr/>
        </p:nvSpPr>
        <p:spPr bwMode="auto">
          <a:xfrm>
            <a:off x="5630124" y="1706470"/>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a:latin typeface="微软雅黑" pitchFamily="34" charset="-122"/>
                <a:ea typeface="微软雅黑" pitchFamily="34" charset="-122"/>
              </a:rPr>
              <a:t>AP</a:t>
            </a:r>
            <a:r>
              <a:rPr kumimoji="1" lang="en-US" altLang="zh-CN" sz="875" b="1" baseline="-25000">
                <a:latin typeface="微软雅黑" pitchFamily="34" charset="-122"/>
                <a:ea typeface="微软雅黑" pitchFamily="34" charset="-122"/>
              </a:rPr>
              <a:t>4</a:t>
            </a:r>
            <a:endParaRPr kumimoji="1" lang="en-US" altLang="zh-CN" sz="875" b="1">
              <a:latin typeface="微软雅黑" pitchFamily="34" charset="-122"/>
              <a:ea typeface="微软雅黑" pitchFamily="34" charset="-122"/>
            </a:endParaRPr>
          </a:p>
        </p:txBody>
      </p:sp>
      <p:sp>
        <p:nvSpPr>
          <p:cNvPr id="87" name="Freeform 390"/>
          <p:cNvSpPr>
            <a:spLocks/>
          </p:cNvSpPr>
          <p:nvPr/>
        </p:nvSpPr>
        <p:spPr bwMode="auto">
          <a:xfrm>
            <a:off x="5468046" y="1903160"/>
            <a:ext cx="168100" cy="325188"/>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8" name="Freeform 391"/>
          <p:cNvSpPr>
            <a:spLocks/>
          </p:cNvSpPr>
          <p:nvPr/>
        </p:nvSpPr>
        <p:spPr bwMode="auto">
          <a:xfrm>
            <a:off x="5696469" y="1904645"/>
            <a:ext cx="147993" cy="322218"/>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89" name="Oval 387"/>
          <p:cNvSpPr>
            <a:spLocks noChangeArrowheads="1"/>
          </p:cNvSpPr>
          <p:nvPr/>
        </p:nvSpPr>
        <p:spPr bwMode="auto">
          <a:xfrm>
            <a:off x="1993444" y="1760556"/>
            <a:ext cx="320918" cy="175958"/>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0" name="Rectangle 388"/>
          <p:cNvSpPr>
            <a:spLocks noChangeArrowheads="1"/>
          </p:cNvSpPr>
          <p:nvPr/>
        </p:nvSpPr>
        <p:spPr bwMode="auto">
          <a:xfrm>
            <a:off x="1982597" y="1744390"/>
            <a:ext cx="357471" cy="20946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2</a:t>
            </a:r>
            <a:endParaRPr kumimoji="1" lang="en-US" altLang="zh-CN" sz="875" b="1" dirty="0">
              <a:latin typeface="微软雅黑" pitchFamily="34" charset="-122"/>
              <a:ea typeface="微软雅黑" pitchFamily="34" charset="-122"/>
            </a:endParaRPr>
          </a:p>
        </p:txBody>
      </p:sp>
      <p:sp>
        <p:nvSpPr>
          <p:cNvPr id="91" name="Oval 394"/>
          <p:cNvSpPr>
            <a:spLocks noChangeArrowheads="1"/>
          </p:cNvSpPr>
          <p:nvPr/>
        </p:nvSpPr>
        <p:spPr bwMode="auto">
          <a:xfrm>
            <a:off x="5318444" y="1781289"/>
            <a:ext cx="319310" cy="164821"/>
          </a:xfrm>
          <a:prstGeom prst="ellipse">
            <a:avLst/>
          </a:prstGeom>
          <a:solidFill>
            <a:srgbClr val="99FFCC"/>
          </a:solidFill>
          <a:ln w="12700">
            <a:solidFill>
              <a:srgbClr val="99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2" name="Rectangle 395"/>
          <p:cNvSpPr>
            <a:spLocks noChangeArrowheads="1"/>
          </p:cNvSpPr>
          <p:nvPr/>
        </p:nvSpPr>
        <p:spPr bwMode="auto">
          <a:xfrm>
            <a:off x="5305185" y="1752389"/>
            <a:ext cx="357471" cy="20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latin typeface="微软雅黑" pitchFamily="34" charset="-122"/>
                <a:ea typeface="微软雅黑" pitchFamily="34" charset="-122"/>
              </a:rPr>
              <a:t>AP</a:t>
            </a:r>
            <a:r>
              <a:rPr kumimoji="1" lang="en-US" altLang="zh-CN" sz="875" b="1" baseline="-25000" dirty="0">
                <a:latin typeface="微软雅黑" pitchFamily="34" charset="-122"/>
                <a:ea typeface="微软雅黑" pitchFamily="34" charset="-122"/>
              </a:rPr>
              <a:t>3</a:t>
            </a:r>
            <a:endParaRPr kumimoji="1" lang="en-US" altLang="zh-CN" sz="875" b="1" dirty="0">
              <a:latin typeface="微软雅黑" pitchFamily="34" charset="-122"/>
              <a:ea typeface="微软雅黑" pitchFamily="34" charset="-122"/>
            </a:endParaRPr>
          </a:p>
        </p:txBody>
      </p:sp>
      <p:sp>
        <p:nvSpPr>
          <p:cNvPr id="93" name="Oval 389"/>
          <p:cNvSpPr>
            <a:spLocks noChangeArrowheads="1"/>
          </p:cNvSpPr>
          <p:nvPr/>
        </p:nvSpPr>
        <p:spPr bwMode="auto">
          <a:xfrm>
            <a:off x="1917839" y="2212756"/>
            <a:ext cx="78018" cy="6384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
        <p:nvSpPr>
          <p:cNvPr id="94" name="Oval 393"/>
          <p:cNvSpPr>
            <a:spLocks noChangeArrowheads="1"/>
          </p:cNvSpPr>
          <p:nvPr/>
        </p:nvSpPr>
        <p:spPr bwMode="auto">
          <a:xfrm>
            <a:off x="5631321" y="2212756"/>
            <a:ext cx="76409" cy="63849"/>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875" b="1">
              <a:latin typeface="微软雅黑" pitchFamily="34" charset="-122"/>
              <a:ea typeface="微软雅黑" pitchFamily="34" charset="-122"/>
            </a:endParaRPr>
          </a:p>
        </p:txBody>
      </p:sp>
    </p:spTree>
    <p:extLst>
      <p:ext uri="{BB962C8B-B14F-4D97-AF65-F5344CB8AC3E}">
        <p14:creationId xmlns:p14="http://schemas.microsoft.com/office/powerpoint/2010/main" val="358491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82"/>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8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91"/>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92"/>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grpId="0" nodeType="withEffect">
                                  <p:stCondLst>
                                    <p:cond delay="0"/>
                                  </p:stCondLst>
                                  <p:endCondLst>
                                    <p:cond evt="onNext" delay="0">
                                      <p:tgtEl>
                                        <p:sldTgt/>
                                      </p:tgtEl>
                                    </p:cond>
                                  </p:endCondLst>
                                  <p:childTnLst>
                                    <p:anim calcmode="discrete" valueType="str">
                                      <p:cBhvr>
                                        <p:cTn id="14" dur="1000" fill="hold"/>
                                        <p:tgtEl>
                                          <p:spTgt spid="75"/>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grpId="0" nodeType="withEffect">
                                  <p:stCondLst>
                                    <p:cond delay="0"/>
                                  </p:stCondLst>
                                  <p:endCondLst>
                                    <p:cond evt="onNext" delay="0">
                                      <p:tgtEl>
                                        <p:sldTgt/>
                                      </p:tgtEl>
                                    </p:cond>
                                  </p:endCondLst>
                                  <p:childTnLst>
                                    <p:anim calcmode="discrete" valueType="str">
                                      <p:cBhvr>
                                        <p:cTn id="16" dur="1000" fill="hold"/>
                                        <p:tgtEl>
                                          <p:spTgt spid="79"/>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grpId="0" nodeType="withEffect">
                                  <p:stCondLst>
                                    <p:cond delay="0"/>
                                  </p:stCondLst>
                                  <p:endCondLst>
                                    <p:cond evt="onNext" delay="0">
                                      <p:tgtEl>
                                        <p:sldTgt/>
                                      </p:tgtEl>
                                    </p:cond>
                                  </p:endCondLst>
                                  <p:childTnLst>
                                    <p:anim calcmode="discrete" valueType="str">
                                      <p:cBhvr>
                                        <p:cTn id="18" dur="1000" fill="hold"/>
                                        <p:tgtEl>
                                          <p:spTgt spid="89"/>
                                        </p:tgtEl>
                                        <p:attrNameLst>
                                          <p:attrName>style.visibility</p:attrName>
                                        </p:attrNameLst>
                                      </p:cBhvr>
                                      <p:tavLst>
                                        <p:tav tm="0">
                                          <p:val>
                                            <p:strVal val="hidden"/>
                                          </p:val>
                                        </p:tav>
                                        <p:tav tm="50000">
                                          <p:val>
                                            <p:strVal val="visible"/>
                                          </p:val>
                                        </p:tav>
                                      </p:tavLst>
                                    </p:anim>
                                  </p:childTnLst>
                                </p:cTn>
                              </p:par>
                              <p:par>
                                <p:cTn id="19" presetID="35" presetClass="emph" presetSubtype="0" repeatCount="indefinite" fill="hold" grpId="0" nodeType="withEffect">
                                  <p:stCondLst>
                                    <p:cond delay="0"/>
                                  </p:stCondLst>
                                  <p:endCondLst>
                                    <p:cond evt="onNext" delay="0">
                                      <p:tgtEl>
                                        <p:sldTgt/>
                                      </p:tgtEl>
                                    </p:cond>
                                  </p:endCondLst>
                                  <p:childTnLst>
                                    <p:anim calcmode="discrete" valueType="str">
                                      <p:cBhvr>
                                        <p:cTn id="20" dur="1000" fill="hold"/>
                                        <p:tgtEl>
                                          <p:spTgt spid="9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9" grpId="0"/>
      <p:bldP spid="82" grpId="0" animBg="1"/>
      <p:bldP spid="86" grpId="0"/>
      <p:bldP spid="89" grpId="0" animBg="1"/>
      <p:bldP spid="90" grpId="0"/>
      <p:bldP spid="91" grpId="0" animBg="1"/>
      <p:bldP spid="9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518663"/>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3085861" y="1490987"/>
            <a:ext cx="146386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还要强调两点</a:t>
            </a:r>
          </a:p>
        </p:txBody>
      </p:sp>
      <p:sp>
        <p:nvSpPr>
          <p:cNvPr id="4" name="Rectangle 68"/>
          <p:cNvSpPr>
            <a:spLocks noChangeArrowheads="1"/>
          </p:cNvSpPr>
          <p:nvPr/>
        </p:nvSpPr>
        <p:spPr bwMode="auto">
          <a:xfrm>
            <a:off x="464136" y="1912686"/>
            <a:ext cx="6820800" cy="220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运输层的 </a:t>
            </a:r>
            <a:r>
              <a:rPr lang="en-US" altLang="zh-CN" sz="1667" b="1" dirty="0">
                <a:latin typeface="微软雅黑" pitchFamily="34" charset="-122"/>
                <a:ea typeface="微软雅黑" pitchFamily="34" charset="-122"/>
              </a:rPr>
              <a:t>UDP </a:t>
            </a:r>
            <a:r>
              <a:rPr lang="zh-CN" altLang="en-US" sz="1667" b="1" dirty="0">
                <a:latin typeface="微软雅黑" pitchFamily="34" charset="-122"/>
                <a:ea typeface="微软雅黑" pitchFamily="34" charset="-122"/>
              </a:rPr>
              <a:t>用户数据报与网际层的</a:t>
            </a:r>
            <a:r>
              <a:rPr lang="en-US" altLang="zh-CN" sz="1667" b="1" dirty="0">
                <a:latin typeface="微软雅黑" pitchFamily="34" charset="-122"/>
                <a:ea typeface="微软雅黑" pitchFamily="34" charset="-122"/>
              </a:rPr>
              <a:t>IP</a:t>
            </a:r>
            <a:r>
              <a:rPr lang="zh-CN" altLang="en-US" sz="1667" b="1" dirty="0">
                <a:latin typeface="微软雅黑" pitchFamily="34" charset="-122"/>
                <a:ea typeface="微软雅黑" pitchFamily="34" charset="-122"/>
              </a:rPr>
              <a:t>数据报有很大区别。</a:t>
            </a:r>
          </a:p>
          <a:p>
            <a:pPr marL="527823" indent="-285739">
              <a:lnSpc>
                <a:spcPts val="2750"/>
              </a:lnSpc>
              <a:buClr>
                <a:srgbClr val="7030A0"/>
              </a:buClr>
              <a:buFont typeface="+mj-lt"/>
              <a:buAutoNum type="arabicPeriod"/>
            </a:pPr>
            <a:r>
              <a:rPr lang="en-US" altLang="zh-CN" sz="1667" b="1" dirty="0">
                <a:latin typeface="微软雅黑" pitchFamily="34" charset="-122"/>
                <a:ea typeface="微软雅黑" pitchFamily="34" charset="-122"/>
              </a:rPr>
              <a:t>IP </a:t>
            </a:r>
            <a:r>
              <a:rPr lang="zh-CN" altLang="en-US" sz="1667" b="1" dirty="0">
                <a:latin typeface="微软雅黑" pitchFamily="34" charset="-122"/>
                <a:ea typeface="微软雅黑" pitchFamily="34" charset="-122"/>
              </a:rPr>
              <a:t>数据报要经过互连网中许多路由器的存储转发。</a:t>
            </a:r>
          </a:p>
          <a:p>
            <a:pPr marL="527823" indent="-285739">
              <a:lnSpc>
                <a:spcPts val="2750"/>
              </a:lnSpc>
              <a:buClr>
                <a:srgbClr val="7030A0"/>
              </a:buClr>
              <a:buFont typeface="+mj-lt"/>
              <a:buAutoNum type="arabicPeriod"/>
            </a:pPr>
            <a:r>
              <a:rPr lang="en-US" altLang="zh-CN" sz="1667" b="1" dirty="0">
                <a:latin typeface="微软雅黑" pitchFamily="34" charset="-122"/>
                <a:ea typeface="微软雅黑" pitchFamily="34" charset="-122"/>
              </a:rPr>
              <a:t>UDP </a:t>
            </a:r>
            <a:r>
              <a:rPr lang="zh-CN" altLang="en-US" sz="1667" b="1" dirty="0">
                <a:latin typeface="微软雅黑" pitchFamily="34" charset="-122"/>
                <a:ea typeface="微软雅黑" pitchFamily="34" charset="-122"/>
              </a:rPr>
              <a:t>用户数据报是在运输层的端到端抽象的逻辑信道中传送的。</a:t>
            </a:r>
          </a:p>
          <a:p>
            <a:pPr marL="223564" indent="-223564">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报文段是在运输层抽象的端到端逻辑信道中传送，这种信道是可靠的全双工信道。但这样的信道却不知道究竟经过了哪些路由器，而这些路由器也根本不知道上面的运输层是否建立了 </a:t>
            </a: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连接。 </a:t>
            </a:r>
          </a:p>
        </p:txBody>
      </p:sp>
    </p:spTree>
    <p:extLst>
      <p:ext uri="{BB962C8B-B14F-4D97-AF65-F5344CB8AC3E}">
        <p14:creationId xmlns:p14="http://schemas.microsoft.com/office/powerpoint/2010/main" val="3927424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6" y="1516965"/>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3" name="Rectangle 6"/>
          <p:cNvSpPr>
            <a:spLocks noChangeArrowheads="1"/>
          </p:cNvSpPr>
          <p:nvPr/>
        </p:nvSpPr>
        <p:spPr bwMode="auto">
          <a:xfrm>
            <a:off x="2521027" y="1481738"/>
            <a:ext cx="25779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5.1.3   </a:t>
            </a:r>
            <a:r>
              <a:rPr lang="zh-CN" altLang="en-US" sz="2000" b="1" dirty="0">
                <a:solidFill>
                  <a:schemeClr val="bg1"/>
                </a:solidFill>
                <a:latin typeface="微软雅黑" pitchFamily="34" charset="-122"/>
                <a:ea typeface="微软雅黑" pitchFamily="34" charset="-122"/>
              </a:rPr>
              <a:t>运输层的端口</a:t>
            </a:r>
          </a:p>
        </p:txBody>
      </p:sp>
      <p:sp>
        <p:nvSpPr>
          <p:cNvPr id="4" name="Rectangle 8"/>
          <p:cNvSpPr>
            <a:spLocks noChangeArrowheads="1"/>
          </p:cNvSpPr>
          <p:nvPr/>
        </p:nvSpPr>
        <p:spPr bwMode="auto">
          <a:xfrm>
            <a:off x="416186" y="1891632"/>
            <a:ext cx="6769474" cy="220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运行在计算机中的进程是用</a:t>
            </a:r>
            <a:r>
              <a:rPr lang="zh-CN" altLang="en-US" sz="1667" b="1" dirty="0">
                <a:solidFill>
                  <a:srgbClr val="0000FF"/>
                </a:solidFill>
                <a:latin typeface="微软雅黑" pitchFamily="34" charset="-122"/>
                <a:ea typeface="微软雅黑" pitchFamily="34" charset="-122"/>
              </a:rPr>
              <a:t>进程标识符</a:t>
            </a:r>
            <a:r>
              <a:rPr lang="zh-CN" altLang="en-US" sz="1667" b="1" dirty="0">
                <a:latin typeface="微软雅黑" pitchFamily="34" charset="-122"/>
                <a:ea typeface="微软雅黑" pitchFamily="34" charset="-122"/>
              </a:rPr>
              <a:t>来标志的。</a:t>
            </a:r>
          </a:p>
          <a:p>
            <a:pPr marL="238115" indent="-238115">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但运行在应用层的各种应用进程却不应当让计算机操作系统指派它的进程标识符。</a:t>
            </a:r>
            <a:r>
              <a:rPr lang="zh-CN" altLang="en-US" sz="1667" b="1" dirty="0">
                <a:latin typeface="微软雅黑" pitchFamily="34" charset="-122"/>
                <a:ea typeface="微软雅黑" pitchFamily="34" charset="-122"/>
              </a:rPr>
              <a:t>这是因为在互联网上使用的计算机的操作系统种类很多，而不同的操作系统又使用不同格式的进程标识符。</a:t>
            </a:r>
          </a:p>
          <a:p>
            <a:pPr marL="238115" indent="-23811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为了使运行不同操作系统的计算机的应用进程能够互相通信，就</a:t>
            </a:r>
            <a:r>
              <a:rPr lang="zh-CN" altLang="en-US" sz="1667" b="1" dirty="0">
                <a:solidFill>
                  <a:srgbClr val="0000FF"/>
                </a:solidFill>
                <a:latin typeface="微软雅黑" pitchFamily="34" charset="-122"/>
                <a:ea typeface="微软雅黑" pitchFamily="34" charset="-122"/>
              </a:rPr>
              <a:t>必须用统一的方法</a:t>
            </a:r>
            <a:r>
              <a:rPr lang="zh-CN" altLang="en-US" sz="1667" b="1" dirty="0">
                <a:latin typeface="微软雅黑" pitchFamily="34" charset="-122"/>
                <a:ea typeface="微软雅黑" pitchFamily="34" charset="-122"/>
              </a:rPr>
              <a:t>对 </a:t>
            </a:r>
            <a:r>
              <a:rPr lang="en-US" altLang="zh-CN" sz="1667" b="1" dirty="0">
                <a:latin typeface="微软雅黑" pitchFamily="34" charset="-122"/>
                <a:ea typeface="微软雅黑" pitchFamily="34" charset="-122"/>
              </a:rPr>
              <a:t>TCP/IP </a:t>
            </a:r>
            <a:r>
              <a:rPr lang="zh-CN" altLang="en-US" sz="1667" b="1" dirty="0">
                <a:latin typeface="微软雅黑" pitchFamily="34" charset="-122"/>
                <a:ea typeface="微软雅黑" pitchFamily="34" charset="-122"/>
              </a:rPr>
              <a:t>体系的应用进程进行标志。 </a:t>
            </a:r>
          </a:p>
        </p:txBody>
      </p:sp>
    </p:spTree>
    <p:extLst>
      <p:ext uri="{BB962C8B-B14F-4D97-AF65-F5344CB8AC3E}">
        <p14:creationId xmlns:p14="http://schemas.microsoft.com/office/powerpoint/2010/main" val="3373886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454288" y="1637381"/>
            <a:ext cx="6711425" cy="2682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5" name="AutoShape 5"/>
          <p:cNvSpPr>
            <a:spLocks noChangeArrowheads="1"/>
          </p:cNvSpPr>
          <p:nvPr/>
        </p:nvSpPr>
        <p:spPr bwMode="auto">
          <a:xfrm>
            <a:off x="454286" y="1248015"/>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6" name="Rectangle 6"/>
          <p:cNvSpPr>
            <a:spLocks noChangeArrowheads="1"/>
          </p:cNvSpPr>
          <p:nvPr/>
        </p:nvSpPr>
        <p:spPr bwMode="auto">
          <a:xfrm>
            <a:off x="2521027" y="1212788"/>
            <a:ext cx="25779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5.1.3   </a:t>
            </a:r>
            <a:r>
              <a:rPr lang="zh-CN" altLang="en-US" sz="2000" b="1" dirty="0">
                <a:solidFill>
                  <a:schemeClr val="bg1"/>
                </a:solidFill>
                <a:latin typeface="微软雅黑" pitchFamily="34" charset="-122"/>
                <a:ea typeface="微软雅黑" pitchFamily="34" charset="-122"/>
              </a:rPr>
              <a:t>运输层的端口</a:t>
            </a:r>
          </a:p>
        </p:txBody>
      </p:sp>
      <p:sp>
        <p:nvSpPr>
          <p:cNvPr id="2" name="矩形 1"/>
          <p:cNvSpPr/>
          <p:nvPr/>
        </p:nvSpPr>
        <p:spPr>
          <a:xfrm>
            <a:off x="890520" y="2640309"/>
            <a:ext cx="2456329" cy="654423"/>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10" name="Text Box 25"/>
          <p:cNvSpPr txBox="1">
            <a:spLocks noChangeArrowheads="1"/>
          </p:cNvSpPr>
          <p:nvPr/>
        </p:nvSpPr>
        <p:spPr bwMode="auto">
          <a:xfrm>
            <a:off x="2676369" y="1824527"/>
            <a:ext cx="87563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500" dirty="0">
                <a:solidFill>
                  <a:srgbClr val="00CC66"/>
                </a:solidFill>
                <a:latin typeface="微软雅黑" pitchFamily="34" charset="-122"/>
                <a:ea typeface="微软雅黑" pitchFamily="34" charset="-122"/>
                <a:sym typeface="Wingdings" pitchFamily="2" charset="2"/>
              </a:rPr>
              <a:t></a:t>
            </a:r>
            <a:endParaRPr lang="en-US" altLang="zh-CN" sz="5500" dirty="0">
              <a:solidFill>
                <a:srgbClr val="00CC66"/>
              </a:solidFill>
              <a:latin typeface="微软雅黑" pitchFamily="34" charset="-122"/>
              <a:ea typeface="微软雅黑" pitchFamily="34" charset="-122"/>
            </a:endParaRPr>
          </a:p>
        </p:txBody>
      </p:sp>
      <p:sp>
        <p:nvSpPr>
          <p:cNvPr id="11" name="Text Box 26"/>
          <p:cNvSpPr txBox="1">
            <a:spLocks noChangeArrowheads="1"/>
          </p:cNvSpPr>
          <p:nvPr/>
        </p:nvSpPr>
        <p:spPr bwMode="auto">
          <a:xfrm>
            <a:off x="1814998" y="1824527"/>
            <a:ext cx="87563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500" dirty="0">
                <a:solidFill>
                  <a:srgbClr val="CC6600"/>
                </a:solidFill>
                <a:latin typeface="微软雅黑" pitchFamily="34" charset="-122"/>
                <a:ea typeface="微软雅黑" pitchFamily="34" charset="-122"/>
                <a:sym typeface="Wingdings" pitchFamily="2" charset="2"/>
              </a:rPr>
              <a:t></a:t>
            </a:r>
            <a:endParaRPr lang="en-US" altLang="zh-CN" sz="5500" dirty="0">
              <a:solidFill>
                <a:srgbClr val="CC6600"/>
              </a:solidFill>
              <a:latin typeface="微软雅黑" pitchFamily="34" charset="-122"/>
              <a:ea typeface="微软雅黑" pitchFamily="34" charset="-122"/>
            </a:endParaRPr>
          </a:p>
        </p:txBody>
      </p:sp>
      <p:grpSp>
        <p:nvGrpSpPr>
          <p:cNvPr id="19" name="组合 18"/>
          <p:cNvGrpSpPr/>
          <p:nvPr/>
        </p:nvGrpSpPr>
        <p:grpSpPr>
          <a:xfrm>
            <a:off x="1007522" y="2562155"/>
            <a:ext cx="489150" cy="201591"/>
            <a:chOff x="1452836" y="2079261"/>
            <a:chExt cx="586980" cy="241909"/>
          </a:xfrm>
        </p:grpSpPr>
        <p:sp>
          <p:nvSpPr>
            <p:cNvPr id="15" name="矩形 1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17" name="直接连接符 16"/>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 Box 20"/>
          <p:cNvSpPr txBox="1">
            <a:spLocks noChangeArrowheads="1"/>
          </p:cNvSpPr>
          <p:nvPr/>
        </p:nvSpPr>
        <p:spPr bwMode="auto">
          <a:xfrm>
            <a:off x="919827" y="1824527"/>
            <a:ext cx="87563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500" dirty="0">
                <a:solidFill>
                  <a:srgbClr val="0000FF"/>
                </a:solidFill>
                <a:latin typeface="微软雅黑" pitchFamily="34" charset="-122"/>
                <a:ea typeface="微软雅黑" pitchFamily="34" charset="-122"/>
                <a:sym typeface="Wingdings" pitchFamily="2" charset="2"/>
              </a:rPr>
              <a:t></a:t>
            </a:r>
            <a:endParaRPr lang="en-US" altLang="zh-CN" sz="5500" dirty="0">
              <a:solidFill>
                <a:srgbClr val="0000FF"/>
              </a:solidFill>
              <a:latin typeface="微软雅黑" pitchFamily="34" charset="-122"/>
              <a:ea typeface="微软雅黑" pitchFamily="34" charset="-122"/>
            </a:endParaRPr>
          </a:p>
        </p:txBody>
      </p:sp>
      <p:grpSp>
        <p:nvGrpSpPr>
          <p:cNvPr id="20" name="组合 19"/>
          <p:cNvGrpSpPr/>
          <p:nvPr/>
        </p:nvGrpSpPr>
        <p:grpSpPr>
          <a:xfrm>
            <a:off x="1894660" y="2562155"/>
            <a:ext cx="489150" cy="201591"/>
            <a:chOff x="1452836" y="2079261"/>
            <a:chExt cx="586980" cy="241909"/>
          </a:xfrm>
        </p:grpSpPr>
        <p:sp>
          <p:nvSpPr>
            <p:cNvPr id="21" name="矩形 2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22" name="直接连接符 2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2762148" y="2562155"/>
            <a:ext cx="489150" cy="201591"/>
            <a:chOff x="1452836" y="2079261"/>
            <a:chExt cx="586980" cy="241909"/>
          </a:xfrm>
        </p:grpSpPr>
        <p:sp>
          <p:nvSpPr>
            <p:cNvPr id="25" name="矩形 24"/>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26" name="直接连接符 25"/>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ectangle 396"/>
          <p:cNvSpPr>
            <a:spLocks noChangeArrowheads="1"/>
          </p:cNvSpPr>
          <p:nvPr/>
        </p:nvSpPr>
        <p:spPr bwMode="auto">
          <a:xfrm>
            <a:off x="3614999" y="2880501"/>
            <a:ext cx="450445"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1167" b="1" dirty="0">
                <a:solidFill>
                  <a:srgbClr val="0033CC"/>
                </a:solidFill>
                <a:latin typeface="微软雅黑" pitchFamily="34" charset="-122"/>
                <a:ea typeface="微软雅黑" pitchFamily="34" charset="-122"/>
              </a:rPr>
              <a:t>端口</a:t>
            </a:r>
          </a:p>
        </p:txBody>
      </p:sp>
      <p:sp>
        <p:nvSpPr>
          <p:cNvPr id="29" name="Line 399"/>
          <p:cNvSpPr>
            <a:spLocks noChangeShapeType="1"/>
          </p:cNvSpPr>
          <p:nvPr/>
        </p:nvSpPr>
        <p:spPr bwMode="auto">
          <a:xfrm flipH="1" flipV="1">
            <a:off x="3045801" y="2707968"/>
            <a:ext cx="536654" cy="259552"/>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30" name="TextBox 29"/>
          <p:cNvSpPr txBox="1"/>
          <p:nvPr/>
        </p:nvSpPr>
        <p:spPr>
          <a:xfrm>
            <a:off x="1897638" y="2552386"/>
            <a:ext cx="513282" cy="233462"/>
          </a:xfrm>
          <a:prstGeom prst="rect">
            <a:avLst/>
          </a:prstGeom>
          <a:noFill/>
        </p:spPr>
        <p:txBody>
          <a:bodyPr wrap="none" rtlCol="0">
            <a:spAutoFit/>
          </a:bodyPr>
          <a:lstStyle/>
          <a:p>
            <a:r>
              <a:rPr lang="en-US" altLang="zh-CN" sz="917" b="1" dirty="0">
                <a:latin typeface="Arial" pitchFamily="34" charset="0"/>
                <a:ea typeface="微软雅黑" pitchFamily="34" charset="-122"/>
                <a:cs typeface="Arial" pitchFamily="34" charset="0"/>
              </a:rPr>
              <a:t>58800</a:t>
            </a:r>
            <a:endParaRPr lang="zh-CN" altLang="en-US" sz="917" b="1" dirty="0">
              <a:latin typeface="Arial" pitchFamily="34" charset="0"/>
              <a:ea typeface="微软雅黑" pitchFamily="34" charset="-122"/>
              <a:cs typeface="Arial" pitchFamily="34" charset="0"/>
            </a:endParaRPr>
          </a:p>
        </p:txBody>
      </p:sp>
      <p:sp>
        <p:nvSpPr>
          <p:cNvPr id="31" name="矩形 30"/>
          <p:cNvSpPr/>
          <p:nvPr/>
        </p:nvSpPr>
        <p:spPr>
          <a:xfrm>
            <a:off x="4309751" y="2640309"/>
            <a:ext cx="2456329" cy="654423"/>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nvGrpSpPr>
          <p:cNvPr id="32" name="组合 31"/>
          <p:cNvGrpSpPr/>
          <p:nvPr/>
        </p:nvGrpSpPr>
        <p:grpSpPr>
          <a:xfrm>
            <a:off x="4426753" y="2562155"/>
            <a:ext cx="489150" cy="201591"/>
            <a:chOff x="1452836" y="2079261"/>
            <a:chExt cx="586980" cy="241909"/>
          </a:xfrm>
        </p:grpSpPr>
        <p:sp>
          <p:nvSpPr>
            <p:cNvPr id="33" name="矩形 32"/>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34" name="直接连接符 33"/>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5313891" y="2562155"/>
            <a:ext cx="489150" cy="201591"/>
            <a:chOff x="1452836" y="2079261"/>
            <a:chExt cx="586980" cy="241909"/>
          </a:xfrm>
        </p:grpSpPr>
        <p:sp>
          <p:nvSpPr>
            <p:cNvPr id="37" name="矩形 36"/>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38" name="直接连接符 37"/>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6181379" y="2562155"/>
            <a:ext cx="489150" cy="201591"/>
            <a:chOff x="1452836" y="2079261"/>
            <a:chExt cx="586980" cy="241909"/>
          </a:xfrm>
        </p:grpSpPr>
        <p:sp>
          <p:nvSpPr>
            <p:cNvPr id="41" name="矩形 40"/>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42" name="直接连接符 41"/>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Line 399"/>
          <p:cNvSpPr>
            <a:spLocks noChangeShapeType="1"/>
          </p:cNvSpPr>
          <p:nvPr/>
        </p:nvSpPr>
        <p:spPr bwMode="auto">
          <a:xfrm flipV="1">
            <a:off x="4114825" y="2707968"/>
            <a:ext cx="476456" cy="259552"/>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45" name="TextBox 44"/>
          <p:cNvSpPr txBox="1"/>
          <p:nvPr/>
        </p:nvSpPr>
        <p:spPr>
          <a:xfrm>
            <a:off x="5414560" y="2552386"/>
            <a:ext cx="316112" cy="233462"/>
          </a:xfrm>
          <a:prstGeom prst="rect">
            <a:avLst/>
          </a:prstGeom>
          <a:noFill/>
        </p:spPr>
        <p:txBody>
          <a:bodyPr wrap="none" rtlCol="0">
            <a:spAutoFit/>
          </a:bodyPr>
          <a:lstStyle/>
          <a:p>
            <a:r>
              <a:rPr lang="en-US" altLang="zh-CN" sz="917" b="1" dirty="0">
                <a:latin typeface="Arial" pitchFamily="34" charset="0"/>
                <a:ea typeface="微软雅黑" pitchFamily="34" charset="-122"/>
                <a:cs typeface="Arial" pitchFamily="34" charset="0"/>
              </a:rPr>
              <a:t>80</a:t>
            </a:r>
            <a:endParaRPr lang="zh-CN" altLang="en-US" sz="917" b="1" dirty="0">
              <a:latin typeface="Arial" pitchFamily="34" charset="0"/>
              <a:ea typeface="微软雅黑" pitchFamily="34" charset="-122"/>
              <a:cs typeface="Arial" pitchFamily="34" charset="0"/>
            </a:endParaRPr>
          </a:p>
        </p:txBody>
      </p:sp>
      <p:sp>
        <p:nvSpPr>
          <p:cNvPr id="46" name="Text Box 25"/>
          <p:cNvSpPr txBox="1">
            <a:spLocks noChangeArrowheads="1"/>
          </p:cNvSpPr>
          <p:nvPr/>
        </p:nvSpPr>
        <p:spPr bwMode="auto">
          <a:xfrm>
            <a:off x="6085829" y="1824527"/>
            <a:ext cx="87563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500" dirty="0">
                <a:solidFill>
                  <a:srgbClr val="00CC66"/>
                </a:solidFill>
                <a:latin typeface="微软雅黑" pitchFamily="34" charset="-122"/>
                <a:ea typeface="微软雅黑" pitchFamily="34" charset="-122"/>
                <a:sym typeface="Wingdings" pitchFamily="2" charset="2"/>
              </a:rPr>
              <a:t></a:t>
            </a:r>
            <a:endParaRPr lang="en-US" altLang="zh-CN" sz="5500" dirty="0">
              <a:solidFill>
                <a:srgbClr val="00CC66"/>
              </a:solidFill>
              <a:latin typeface="微软雅黑" pitchFamily="34" charset="-122"/>
              <a:ea typeface="微软雅黑" pitchFamily="34" charset="-122"/>
            </a:endParaRPr>
          </a:p>
        </p:txBody>
      </p:sp>
      <p:sp>
        <p:nvSpPr>
          <p:cNvPr id="47" name="Text Box 26"/>
          <p:cNvSpPr txBox="1">
            <a:spLocks noChangeArrowheads="1"/>
          </p:cNvSpPr>
          <p:nvPr/>
        </p:nvSpPr>
        <p:spPr bwMode="auto">
          <a:xfrm>
            <a:off x="5224459" y="1824527"/>
            <a:ext cx="87563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500" dirty="0">
                <a:solidFill>
                  <a:srgbClr val="CC6600"/>
                </a:solidFill>
                <a:latin typeface="微软雅黑" pitchFamily="34" charset="-122"/>
                <a:ea typeface="微软雅黑" pitchFamily="34" charset="-122"/>
                <a:sym typeface="Wingdings" pitchFamily="2" charset="2"/>
              </a:rPr>
              <a:t></a:t>
            </a:r>
            <a:endParaRPr lang="en-US" altLang="zh-CN" sz="5500" dirty="0">
              <a:solidFill>
                <a:srgbClr val="CC6600"/>
              </a:solidFill>
              <a:latin typeface="微软雅黑" pitchFamily="34" charset="-122"/>
              <a:ea typeface="微软雅黑" pitchFamily="34" charset="-122"/>
            </a:endParaRPr>
          </a:p>
        </p:txBody>
      </p:sp>
      <p:sp>
        <p:nvSpPr>
          <p:cNvPr id="48" name="Text Box 20"/>
          <p:cNvSpPr txBox="1">
            <a:spLocks noChangeArrowheads="1"/>
          </p:cNvSpPr>
          <p:nvPr/>
        </p:nvSpPr>
        <p:spPr bwMode="auto">
          <a:xfrm>
            <a:off x="4329288" y="1824527"/>
            <a:ext cx="87563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500" dirty="0">
                <a:solidFill>
                  <a:srgbClr val="0000FF"/>
                </a:solidFill>
                <a:latin typeface="微软雅黑" pitchFamily="34" charset="-122"/>
                <a:ea typeface="微软雅黑" pitchFamily="34" charset="-122"/>
                <a:sym typeface="Wingdings" pitchFamily="2" charset="2"/>
              </a:rPr>
              <a:t></a:t>
            </a:r>
            <a:endParaRPr lang="en-US" altLang="zh-CN" sz="5500" dirty="0">
              <a:solidFill>
                <a:srgbClr val="0000FF"/>
              </a:solidFill>
              <a:latin typeface="微软雅黑" pitchFamily="34" charset="-122"/>
              <a:ea typeface="微软雅黑" pitchFamily="34" charset="-122"/>
            </a:endParaRPr>
          </a:p>
        </p:txBody>
      </p:sp>
      <p:sp>
        <p:nvSpPr>
          <p:cNvPr id="49" name="Rectangle 396"/>
          <p:cNvSpPr>
            <a:spLocks noChangeArrowheads="1"/>
          </p:cNvSpPr>
          <p:nvPr/>
        </p:nvSpPr>
        <p:spPr bwMode="auto">
          <a:xfrm>
            <a:off x="5065028" y="1771187"/>
            <a:ext cx="945774"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1167" b="1" dirty="0">
                <a:solidFill>
                  <a:srgbClr val="0033CC"/>
                </a:solidFill>
                <a:latin typeface="微软雅黑" pitchFamily="34" charset="-122"/>
                <a:ea typeface="微软雅黑" pitchFamily="34" charset="-122"/>
              </a:rPr>
              <a:t>Web</a:t>
            </a:r>
            <a:r>
              <a:rPr kumimoji="1" lang="zh-CN" altLang="en-US" sz="1167" b="1" dirty="0">
                <a:solidFill>
                  <a:srgbClr val="0033CC"/>
                </a:solidFill>
                <a:latin typeface="微软雅黑" pitchFamily="34" charset="-122"/>
                <a:ea typeface="微软雅黑" pitchFamily="34" charset="-122"/>
              </a:rPr>
              <a:t>服务器</a:t>
            </a:r>
          </a:p>
        </p:txBody>
      </p:sp>
      <p:sp>
        <p:nvSpPr>
          <p:cNvPr id="50" name="Rectangle 396"/>
          <p:cNvSpPr>
            <a:spLocks noChangeArrowheads="1"/>
          </p:cNvSpPr>
          <p:nvPr/>
        </p:nvSpPr>
        <p:spPr bwMode="auto">
          <a:xfrm>
            <a:off x="1645795" y="1771187"/>
            <a:ext cx="945774"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1167" b="1" dirty="0">
                <a:solidFill>
                  <a:srgbClr val="0033CC"/>
                </a:solidFill>
                <a:latin typeface="微软雅黑" pitchFamily="34" charset="-122"/>
                <a:ea typeface="微软雅黑" pitchFamily="34" charset="-122"/>
              </a:rPr>
              <a:t>Web</a:t>
            </a:r>
            <a:r>
              <a:rPr kumimoji="1" lang="zh-CN" altLang="en-US" sz="1167" b="1" dirty="0">
                <a:solidFill>
                  <a:srgbClr val="0033CC"/>
                </a:solidFill>
                <a:latin typeface="微软雅黑" pitchFamily="34" charset="-122"/>
                <a:ea typeface="微软雅黑" pitchFamily="34" charset="-122"/>
              </a:rPr>
              <a:t>浏览器</a:t>
            </a:r>
          </a:p>
        </p:txBody>
      </p:sp>
      <p:cxnSp>
        <p:nvCxnSpPr>
          <p:cNvPr id="52" name="直接连接符 51"/>
          <p:cNvCxnSpPr/>
          <p:nvPr/>
        </p:nvCxnSpPr>
        <p:spPr>
          <a:xfrm>
            <a:off x="2135003" y="3809053"/>
            <a:ext cx="3422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2135003" y="2747857"/>
            <a:ext cx="3422450" cy="1070965"/>
            <a:chOff x="2665137" y="2409968"/>
            <a:chExt cx="4106940" cy="1165570"/>
          </a:xfrm>
        </p:grpSpPr>
        <p:cxnSp>
          <p:nvCxnSpPr>
            <p:cNvPr id="54" name="直接连接符 53"/>
            <p:cNvCxnSpPr/>
            <p:nvPr/>
          </p:nvCxnSpPr>
          <p:spPr>
            <a:xfrm>
              <a:off x="677207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665137" y="2409968"/>
              <a:ext cx="0" cy="1165570"/>
            </a:xfrm>
            <a:prstGeom prst="line">
              <a:avLst/>
            </a:prstGeom>
            <a:ln w="28575">
              <a:solidFill>
                <a:schemeClr val="tx1"/>
              </a:solidFill>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0" name="矩形 59"/>
          <p:cNvSpPr/>
          <p:nvPr/>
        </p:nvSpPr>
        <p:spPr>
          <a:xfrm>
            <a:off x="4206557" y="3878454"/>
            <a:ext cx="545278" cy="210207"/>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数据</a:t>
            </a:r>
          </a:p>
        </p:txBody>
      </p:sp>
      <p:sp>
        <p:nvSpPr>
          <p:cNvPr id="61" name="矩形 60"/>
          <p:cNvSpPr/>
          <p:nvPr/>
        </p:nvSpPr>
        <p:spPr>
          <a:xfrm>
            <a:off x="3044018" y="3878454"/>
            <a:ext cx="545278" cy="210207"/>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bg1"/>
                </a:solidFill>
                <a:latin typeface="微软雅黑" pitchFamily="34" charset="-122"/>
                <a:ea typeface="微软雅黑" pitchFamily="34" charset="-122"/>
              </a:rPr>
              <a:t>80</a:t>
            </a:r>
            <a:endParaRPr lang="zh-CN" altLang="en-US" sz="1000" b="1" dirty="0">
              <a:solidFill>
                <a:schemeClr val="bg1"/>
              </a:solidFill>
              <a:latin typeface="微软雅黑" pitchFamily="34" charset="-122"/>
              <a:ea typeface="微软雅黑" pitchFamily="34" charset="-122"/>
            </a:endParaRPr>
          </a:p>
        </p:txBody>
      </p:sp>
      <p:sp>
        <p:nvSpPr>
          <p:cNvPr id="62" name="矩形 61"/>
          <p:cNvSpPr/>
          <p:nvPr/>
        </p:nvSpPr>
        <p:spPr>
          <a:xfrm>
            <a:off x="3581811" y="3878454"/>
            <a:ext cx="622328" cy="210207"/>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bg1"/>
                </a:solidFill>
                <a:latin typeface="微软雅黑" pitchFamily="34" charset="-122"/>
                <a:ea typeface="微软雅黑" pitchFamily="34" charset="-122"/>
              </a:rPr>
              <a:t>58800</a:t>
            </a:r>
            <a:endParaRPr lang="zh-CN" altLang="en-US" sz="1000" b="1" dirty="0">
              <a:solidFill>
                <a:schemeClr val="bg1"/>
              </a:solidFill>
              <a:latin typeface="微软雅黑" pitchFamily="34" charset="-122"/>
              <a:ea typeface="微软雅黑" pitchFamily="34" charset="-122"/>
            </a:endParaRPr>
          </a:p>
        </p:txBody>
      </p:sp>
      <p:sp>
        <p:nvSpPr>
          <p:cNvPr id="63" name="矩形 62"/>
          <p:cNvSpPr/>
          <p:nvPr/>
        </p:nvSpPr>
        <p:spPr>
          <a:xfrm>
            <a:off x="3037177" y="3546296"/>
            <a:ext cx="545278" cy="210207"/>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数据</a:t>
            </a:r>
          </a:p>
        </p:txBody>
      </p:sp>
      <p:sp>
        <p:nvSpPr>
          <p:cNvPr id="64" name="矩形 63"/>
          <p:cNvSpPr/>
          <p:nvPr/>
        </p:nvSpPr>
        <p:spPr>
          <a:xfrm>
            <a:off x="3582454" y="3546296"/>
            <a:ext cx="545278" cy="210207"/>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bg1"/>
                </a:solidFill>
                <a:latin typeface="微软雅黑" pitchFamily="34" charset="-122"/>
                <a:ea typeface="微软雅黑" pitchFamily="34" charset="-122"/>
              </a:rPr>
              <a:t>80</a:t>
            </a:r>
            <a:endParaRPr lang="zh-CN" altLang="en-US" sz="1000" b="1" dirty="0">
              <a:solidFill>
                <a:schemeClr val="bg1"/>
              </a:solidFill>
              <a:latin typeface="微软雅黑" pitchFamily="34" charset="-122"/>
              <a:ea typeface="微软雅黑" pitchFamily="34" charset="-122"/>
            </a:endParaRPr>
          </a:p>
        </p:txBody>
      </p:sp>
      <p:sp>
        <p:nvSpPr>
          <p:cNvPr id="65" name="矩形 64"/>
          <p:cNvSpPr/>
          <p:nvPr/>
        </p:nvSpPr>
        <p:spPr>
          <a:xfrm>
            <a:off x="4120248" y="3546296"/>
            <a:ext cx="646856" cy="210207"/>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bg1"/>
                </a:solidFill>
                <a:latin typeface="微软雅黑" pitchFamily="34" charset="-122"/>
                <a:ea typeface="微软雅黑" pitchFamily="34" charset="-122"/>
              </a:rPr>
              <a:t>58800</a:t>
            </a:r>
            <a:endParaRPr lang="zh-CN" altLang="en-US" sz="1000" b="1" dirty="0">
              <a:solidFill>
                <a:schemeClr val="bg1"/>
              </a:solidFill>
              <a:latin typeface="微软雅黑" pitchFamily="34" charset="-122"/>
              <a:ea typeface="微软雅黑" pitchFamily="34" charset="-122"/>
            </a:endParaRPr>
          </a:p>
        </p:txBody>
      </p:sp>
      <p:sp>
        <p:nvSpPr>
          <p:cNvPr id="69" name="Rectangle 396"/>
          <p:cNvSpPr>
            <a:spLocks noChangeArrowheads="1"/>
          </p:cNvSpPr>
          <p:nvPr/>
        </p:nvSpPr>
        <p:spPr bwMode="auto">
          <a:xfrm>
            <a:off x="2672583" y="3011312"/>
            <a:ext cx="599525"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1167" b="1" dirty="0">
                <a:solidFill>
                  <a:srgbClr val="0033CC"/>
                </a:solidFill>
                <a:latin typeface="微软雅黑" pitchFamily="34" charset="-122"/>
                <a:ea typeface="微软雅黑" pitchFamily="34" charset="-122"/>
              </a:rPr>
              <a:t>运输层</a:t>
            </a:r>
          </a:p>
        </p:txBody>
      </p:sp>
      <p:sp>
        <p:nvSpPr>
          <p:cNvPr id="70" name="Rectangle 396"/>
          <p:cNvSpPr>
            <a:spLocks noChangeArrowheads="1"/>
          </p:cNvSpPr>
          <p:nvPr/>
        </p:nvSpPr>
        <p:spPr bwMode="auto">
          <a:xfrm>
            <a:off x="4382478" y="3011312"/>
            <a:ext cx="599525"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167" b="1" dirty="0">
                <a:solidFill>
                  <a:srgbClr val="0033CC"/>
                </a:solidFill>
                <a:latin typeface="微软雅黑" pitchFamily="34" charset="-122"/>
                <a:ea typeface="微软雅黑" pitchFamily="34" charset="-122"/>
              </a:rPr>
              <a:t>运输层</a:t>
            </a:r>
          </a:p>
        </p:txBody>
      </p:sp>
      <p:sp>
        <p:nvSpPr>
          <p:cNvPr id="66" name="右箭头 65"/>
          <p:cNvSpPr/>
          <p:nvPr/>
        </p:nvSpPr>
        <p:spPr>
          <a:xfrm>
            <a:off x="4790289" y="3598849"/>
            <a:ext cx="250378" cy="105103"/>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67" name="右箭头 66"/>
          <p:cNvSpPr/>
          <p:nvPr/>
        </p:nvSpPr>
        <p:spPr>
          <a:xfrm flipH="1">
            <a:off x="2774229" y="3931006"/>
            <a:ext cx="250378" cy="105103"/>
          </a:xfrm>
          <a:prstGeom prst="rightArrow">
            <a:avLst/>
          </a:prstGeom>
          <a:solidFill>
            <a:srgbClr val="CC0099"/>
          </a:solid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167" dirty="0"/>
          </a:p>
        </p:txBody>
      </p:sp>
    </p:spTree>
    <p:extLst>
      <p:ext uri="{BB962C8B-B14F-4D97-AF65-F5344CB8AC3E}">
        <p14:creationId xmlns:p14="http://schemas.microsoft.com/office/powerpoint/2010/main" val="2793490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747263"/>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947202" y="1719587"/>
            <a:ext cx="174118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需要解决的问题 </a:t>
            </a:r>
          </a:p>
        </p:txBody>
      </p:sp>
      <p:sp>
        <p:nvSpPr>
          <p:cNvPr id="4" name="Rectangle 68"/>
          <p:cNvSpPr>
            <a:spLocks noChangeArrowheads="1"/>
          </p:cNvSpPr>
          <p:nvPr/>
        </p:nvSpPr>
        <p:spPr bwMode="auto">
          <a:xfrm>
            <a:off x="464136" y="2141286"/>
            <a:ext cx="6820800" cy="184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由于进程的创建和撤销都是动态的，发送方几乎无法识别其他机器上的进程。</a:t>
            </a:r>
          </a:p>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有时我们会改换接收报文的进程，但并不需要通知所有发送方。</a:t>
            </a:r>
          </a:p>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我们往往需要利用目的主机提供的功能来识别终点，而不需要知道实现这个功能的进程。</a:t>
            </a:r>
          </a:p>
        </p:txBody>
      </p:sp>
    </p:spTree>
    <p:extLst>
      <p:ext uri="{BB962C8B-B14F-4D97-AF65-F5344CB8AC3E}">
        <p14:creationId xmlns:p14="http://schemas.microsoft.com/office/powerpoint/2010/main" val="61252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732023"/>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112839" y="1704347"/>
            <a:ext cx="3409909"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端口号 </a:t>
            </a:r>
            <a:r>
              <a:rPr lang="en-US" altLang="zh-CN" sz="1667" b="1" dirty="0">
                <a:solidFill>
                  <a:schemeClr val="bg1"/>
                </a:solidFill>
                <a:latin typeface="微软雅黑" pitchFamily="34" charset="-122"/>
                <a:ea typeface="微软雅黑" pitchFamily="34" charset="-122"/>
              </a:rPr>
              <a:t>(protocol port number)</a:t>
            </a:r>
            <a:endParaRPr lang="zh-CN" altLang="en-US" sz="1667"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464136" y="2126046"/>
            <a:ext cx="6820800" cy="184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解决这个问题的方法就是在运输层使用</a:t>
            </a:r>
            <a:r>
              <a:rPr lang="zh-CN" altLang="en-US" sz="1667" b="1" dirty="0">
                <a:solidFill>
                  <a:srgbClr val="0000FF"/>
                </a:solidFill>
                <a:latin typeface="微软雅黑" pitchFamily="34" charset="-122"/>
                <a:ea typeface="微软雅黑" pitchFamily="34" charset="-122"/>
              </a:rPr>
              <a:t>协议端口号 </a:t>
            </a:r>
            <a:r>
              <a:rPr lang="en-US" altLang="zh-CN" sz="1667" b="1" dirty="0">
                <a:latin typeface="微软雅黑" pitchFamily="34" charset="-122"/>
                <a:ea typeface="微软雅黑" pitchFamily="34" charset="-122"/>
              </a:rPr>
              <a:t>(protocol port number)</a:t>
            </a:r>
            <a:r>
              <a:rPr lang="zh-CN" altLang="en-US" sz="1667" b="1" dirty="0">
                <a:latin typeface="微软雅黑" pitchFamily="34" charset="-122"/>
                <a:ea typeface="微软雅黑" pitchFamily="34" charset="-122"/>
              </a:rPr>
              <a:t>，或通常简称为</a:t>
            </a:r>
            <a:r>
              <a:rPr lang="zh-CN" altLang="en-US" sz="1667" b="1" dirty="0">
                <a:solidFill>
                  <a:srgbClr val="0000FF"/>
                </a:solidFill>
                <a:latin typeface="微软雅黑" pitchFamily="34" charset="-122"/>
                <a:ea typeface="微软雅黑" pitchFamily="34" charset="-122"/>
              </a:rPr>
              <a:t>端口</a:t>
            </a:r>
            <a:r>
              <a:rPr lang="zh-CN" altLang="en-US" sz="1667" b="1" dirty="0">
                <a:latin typeface="微软雅黑" pitchFamily="34" charset="-122"/>
                <a:ea typeface="微软雅黑" pitchFamily="34" charset="-122"/>
              </a:rPr>
              <a:t> </a:t>
            </a:r>
            <a:r>
              <a:rPr lang="en-US" altLang="zh-CN" sz="1667" b="1" dirty="0">
                <a:latin typeface="微软雅黑" pitchFamily="34" charset="-122"/>
                <a:ea typeface="微软雅黑" pitchFamily="34" charset="-122"/>
              </a:rPr>
              <a:t>(port)</a:t>
            </a:r>
            <a:r>
              <a:rPr lang="zh-CN" altLang="en-US" sz="1667" b="1" dirty="0">
                <a:latin typeface="微软雅黑" pitchFamily="34" charset="-122"/>
                <a:ea typeface="微软雅黑" pitchFamily="34" charset="-122"/>
              </a:rPr>
              <a:t>。</a:t>
            </a:r>
          </a:p>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虽然通信的终点是应用进程，但我们可以把端口想象是通信的终点，因为我们只要把要传送的报文交到目的主机的某一个合适的目的端口，剩下的工作（即最后交付目的进程）就由 </a:t>
            </a: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来完成。</a:t>
            </a:r>
          </a:p>
        </p:txBody>
      </p:sp>
    </p:spTree>
    <p:extLst>
      <p:ext uri="{BB962C8B-B14F-4D97-AF65-F5344CB8AC3E}">
        <p14:creationId xmlns:p14="http://schemas.microsoft.com/office/powerpoint/2010/main" val="193184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bdd1f01381_0_1"/>
          <p:cNvSpPr txBox="1">
            <a:spLocks noGrp="1"/>
          </p:cNvSpPr>
          <p:nvPr>
            <p:ph type="sldNum" idx="12"/>
          </p:nvPr>
        </p:nvSpPr>
        <p:spPr>
          <a:xfrm>
            <a:off x="6798332" y="4938096"/>
            <a:ext cx="726900" cy="289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sz="1400">
                <a:solidFill>
                  <a:srgbClr val="8D134A"/>
                </a:solidFill>
              </a:rPr>
              <a:t>3</a:t>
            </a:fld>
            <a:endParaRPr sz="1400" dirty="0">
              <a:solidFill>
                <a:srgbClr val="8D134A"/>
              </a:solidFill>
            </a:endParaRPr>
          </a:p>
        </p:txBody>
      </p:sp>
      <p:sp>
        <p:nvSpPr>
          <p:cNvPr id="67" name="Google Shape;67;gbdd1f01381_0_1"/>
          <p:cNvSpPr/>
          <p:nvPr/>
        </p:nvSpPr>
        <p:spPr>
          <a:xfrm>
            <a:off x="270450" y="599187"/>
            <a:ext cx="7079100" cy="4516625"/>
          </a:xfrm>
          <a:prstGeom prst="rect">
            <a:avLst/>
          </a:prstGeom>
          <a:noFill/>
          <a:ln>
            <a:noFill/>
          </a:ln>
        </p:spPr>
        <p:txBody>
          <a:bodyPr spcFirstLastPara="1" wrap="square" lIns="91425" tIns="45700" rIns="91425" bIns="45700" anchor="t" anchorCtr="0">
            <a:noAutofit/>
          </a:bodyPr>
          <a:lstStyle/>
          <a:p>
            <a:pPr marL="285750" lvl="0" indent="-285750" algn="just">
              <a:lnSpc>
                <a:spcPct val="125000"/>
              </a:lnSpc>
              <a:buClr>
                <a:schemeClr val="dk1"/>
              </a:buClr>
              <a:buSzPts val="1800"/>
              <a:buChar char="•"/>
            </a:pPr>
            <a:r>
              <a:rPr lang="zh-CN" altLang="en-US" sz="1800" dirty="0">
                <a:solidFill>
                  <a:schemeClr val="dk1"/>
                </a:solidFill>
                <a:latin typeface="Microsoft YaHei" panose="020B0503020204020204" pitchFamily="34" charset="-122"/>
                <a:ea typeface="Microsoft YaHei" panose="020B0503020204020204" pitchFamily="34" charset="-122"/>
              </a:rPr>
              <a:t>向</a:t>
            </a:r>
            <a:r>
              <a:rPr lang="en-US" altLang="zh-CN" sz="1800" dirty="0">
                <a:solidFill>
                  <a:schemeClr val="dk1"/>
                </a:solidFill>
                <a:latin typeface="Microsoft YaHei" panose="020B0503020204020204" pitchFamily="34" charset="-122"/>
                <a:ea typeface="Microsoft YaHei" panose="020B0503020204020204" pitchFamily="34" charset="-122"/>
              </a:rPr>
              <a:t>IPv6</a:t>
            </a:r>
            <a:r>
              <a:rPr lang="zh-CN" altLang="en-US" sz="1800" dirty="0">
                <a:solidFill>
                  <a:schemeClr val="dk1"/>
                </a:solidFill>
                <a:latin typeface="Microsoft YaHei" panose="020B0503020204020204" pitchFamily="34" charset="-122"/>
                <a:ea typeface="Microsoft YaHei" panose="020B0503020204020204" pitchFamily="34" charset="-122"/>
              </a:rPr>
              <a:t>过渡只能采用逐步演进的办法，必须使新安装的</a:t>
            </a:r>
            <a:r>
              <a:rPr lang="en-US" altLang="zh-CN" sz="1800" dirty="0">
                <a:solidFill>
                  <a:schemeClr val="dk1"/>
                </a:solidFill>
                <a:latin typeface="Microsoft YaHei" panose="020B0503020204020204" pitchFamily="34" charset="-122"/>
                <a:ea typeface="Microsoft YaHei" panose="020B0503020204020204" pitchFamily="34" charset="-122"/>
              </a:rPr>
              <a:t>IPv6</a:t>
            </a:r>
            <a:r>
              <a:rPr lang="zh-CN" altLang="en-US" sz="1800" dirty="0">
                <a:solidFill>
                  <a:schemeClr val="dk1"/>
                </a:solidFill>
                <a:latin typeface="Microsoft YaHei" panose="020B0503020204020204" pitchFamily="34" charset="-122"/>
                <a:ea typeface="Microsoft YaHei" panose="020B0503020204020204" pitchFamily="34" charset="-122"/>
              </a:rPr>
              <a:t>系统能够向后兼容。向</a:t>
            </a:r>
            <a:r>
              <a:rPr lang="en-US" altLang="zh-CN" sz="1800" dirty="0">
                <a:solidFill>
                  <a:schemeClr val="dk1"/>
                </a:solidFill>
                <a:latin typeface="Microsoft YaHei" panose="020B0503020204020204" pitchFamily="34" charset="-122"/>
                <a:ea typeface="Microsoft YaHei" panose="020B0503020204020204" pitchFamily="34" charset="-122"/>
              </a:rPr>
              <a:t>IPv6</a:t>
            </a:r>
            <a:r>
              <a:rPr lang="zh-CN" altLang="en-US" sz="1800" dirty="0">
                <a:solidFill>
                  <a:schemeClr val="dk1"/>
                </a:solidFill>
                <a:latin typeface="Microsoft YaHei" panose="020B0503020204020204" pitchFamily="34" charset="-122"/>
                <a:ea typeface="Microsoft YaHei" panose="020B0503020204020204" pitchFamily="34" charset="-122"/>
              </a:rPr>
              <a:t>过渡可以使用双协议栈或使用隧道技术。</a:t>
            </a:r>
          </a:p>
          <a:p>
            <a:pPr marL="285750" lvl="0" indent="-285750" algn="just">
              <a:lnSpc>
                <a:spcPct val="125000"/>
              </a:lnSpc>
              <a:buClr>
                <a:schemeClr val="dk1"/>
              </a:buClr>
              <a:buSzPts val="1800"/>
              <a:buChar char="•"/>
            </a:pPr>
            <a:r>
              <a:rPr lang="zh-CN" altLang="en-US" sz="1800" dirty="0">
                <a:solidFill>
                  <a:schemeClr val="dk1"/>
                </a:solidFill>
                <a:latin typeface="Microsoft YaHei" panose="020B0503020204020204" pitchFamily="34" charset="-122"/>
                <a:ea typeface="Microsoft YaHei" panose="020B0503020204020204" pitchFamily="34" charset="-122"/>
              </a:rPr>
              <a:t>与单播相比，在一对多的通信中，</a:t>
            </a:r>
            <a:r>
              <a:rPr lang="en-US" altLang="zh-CN" sz="1800" dirty="0">
                <a:solidFill>
                  <a:schemeClr val="dk1"/>
                </a:solidFill>
                <a:latin typeface="Microsoft YaHei" panose="020B0503020204020204" pitchFamily="34" charset="-122"/>
                <a:ea typeface="Microsoft YaHei" panose="020B0503020204020204" pitchFamily="34" charset="-122"/>
              </a:rPr>
              <a:t>IP</a:t>
            </a:r>
            <a:r>
              <a:rPr lang="zh-CN" altLang="en-US" sz="1800" dirty="0">
                <a:solidFill>
                  <a:schemeClr val="dk1"/>
                </a:solidFill>
                <a:latin typeface="Microsoft YaHei" panose="020B0503020204020204" pitchFamily="34" charset="-122"/>
                <a:ea typeface="Microsoft YaHei" panose="020B0503020204020204" pitchFamily="34" charset="-122"/>
              </a:rPr>
              <a:t>多播可大大节约网络资源。</a:t>
            </a:r>
            <a:r>
              <a:rPr lang="en-US" altLang="zh-CN" sz="1800" dirty="0">
                <a:solidFill>
                  <a:schemeClr val="dk1"/>
                </a:solidFill>
                <a:latin typeface="Microsoft YaHei" panose="020B0503020204020204" pitchFamily="34" charset="-122"/>
                <a:ea typeface="Microsoft YaHei" panose="020B0503020204020204" pitchFamily="34" charset="-122"/>
              </a:rPr>
              <a:t>IP</a:t>
            </a:r>
            <a:r>
              <a:rPr lang="zh-CN" altLang="en-US" sz="1800" dirty="0">
                <a:solidFill>
                  <a:schemeClr val="dk1"/>
                </a:solidFill>
                <a:latin typeface="Microsoft YaHei" panose="020B0503020204020204" pitchFamily="34" charset="-122"/>
                <a:ea typeface="Microsoft YaHei" panose="020B0503020204020204" pitchFamily="34" charset="-122"/>
              </a:rPr>
              <a:t>多播使用</a:t>
            </a:r>
            <a:r>
              <a:rPr lang="en-US" altLang="zh-CN" sz="1800" dirty="0">
                <a:solidFill>
                  <a:schemeClr val="dk1"/>
                </a:solidFill>
                <a:latin typeface="Microsoft YaHei" panose="020B0503020204020204" pitchFamily="34" charset="-122"/>
                <a:ea typeface="Microsoft YaHei" panose="020B0503020204020204" pitchFamily="34" charset="-122"/>
              </a:rPr>
              <a:t>D</a:t>
            </a:r>
            <a:r>
              <a:rPr lang="zh-CN" altLang="en-US" sz="1800" dirty="0">
                <a:solidFill>
                  <a:schemeClr val="dk1"/>
                </a:solidFill>
                <a:latin typeface="Microsoft YaHei" panose="020B0503020204020204" pitchFamily="34" charset="-122"/>
                <a:ea typeface="Microsoft YaHei" panose="020B0503020204020204" pitchFamily="34" charset="-122"/>
              </a:rPr>
              <a:t>类</a:t>
            </a:r>
            <a:r>
              <a:rPr lang="en-US" altLang="zh-CN" sz="1800" dirty="0">
                <a:solidFill>
                  <a:schemeClr val="dk1"/>
                </a:solidFill>
                <a:latin typeface="Microsoft YaHei" panose="020B0503020204020204" pitchFamily="34" charset="-122"/>
                <a:ea typeface="Microsoft YaHei" panose="020B0503020204020204" pitchFamily="34" charset="-122"/>
              </a:rPr>
              <a:t>IP</a:t>
            </a:r>
            <a:r>
              <a:rPr lang="zh-CN" altLang="en-US" sz="1800" dirty="0">
                <a:solidFill>
                  <a:schemeClr val="dk1"/>
                </a:solidFill>
                <a:latin typeface="Microsoft YaHei" panose="020B0503020204020204" pitchFamily="34" charset="-122"/>
                <a:ea typeface="Microsoft YaHei" panose="020B0503020204020204" pitchFamily="34" charset="-122"/>
              </a:rPr>
              <a:t>地址。</a:t>
            </a:r>
            <a:r>
              <a:rPr lang="en-US" altLang="zh-CN" sz="1800" dirty="0">
                <a:solidFill>
                  <a:schemeClr val="dk1"/>
                </a:solidFill>
                <a:latin typeface="Microsoft YaHei" panose="020B0503020204020204" pitchFamily="34" charset="-122"/>
                <a:ea typeface="Microsoft YaHei" panose="020B0503020204020204" pitchFamily="34" charset="-122"/>
              </a:rPr>
              <a:t>IP</a:t>
            </a:r>
            <a:r>
              <a:rPr lang="zh-CN" altLang="en-US" sz="1800" dirty="0">
                <a:solidFill>
                  <a:schemeClr val="dk1"/>
                </a:solidFill>
                <a:latin typeface="Microsoft YaHei" panose="020B0503020204020204" pitchFamily="34" charset="-122"/>
                <a:ea typeface="Microsoft YaHei" panose="020B0503020204020204" pitchFamily="34" charset="-122"/>
              </a:rPr>
              <a:t>多播需要使用网际组管理协议</a:t>
            </a:r>
            <a:r>
              <a:rPr lang="en-US" altLang="zh-CN" sz="1800" dirty="0">
                <a:solidFill>
                  <a:schemeClr val="dk1"/>
                </a:solidFill>
                <a:latin typeface="Microsoft YaHei" panose="020B0503020204020204" pitchFamily="34" charset="-122"/>
                <a:ea typeface="Microsoft YaHei" panose="020B0503020204020204" pitchFamily="34" charset="-122"/>
              </a:rPr>
              <a:t>IGMP</a:t>
            </a:r>
            <a:r>
              <a:rPr lang="zh-CN" altLang="en-US" sz="1800" dirty="0">
                <a:solidFill>
                  <a:schemeClr val="dk1"/>
                </a:solidFill>
                <a:latin typeface="Microsoft YaHei" panose="020B0503020204020204" pitchFamily="34" charset="-122"/>
                <a:ea typeface="Microsoft YaHei" panose="020B0503020204020204" pitchFamily="34" charset="-122"/>
              </a:rPr>
              <a:t>和多播路由选择协议。</a:t>
            </a:r>
          </a:p>
          <a:p>
            <a:pPr marL="285750" lvl="0" indent="-285750" algn="just">
              <a:lnSpc>
                <a:spcPct val="125000"/>
              </a:lnSpc>
              <a:buClr>
                <a:schemeClr val="dk1"/>
              </a:buClr>
              <a:buSzPts val="1800"/>
              <a:buChar char="•"/>
            </a:pPr>
            <a:r>
              <a:rPr lang="zh-CN" altLang="en-US" sz="1800" dirty="0">
                <a:solidFill>
                  <a:schemeClr val="dk1"/>
                </a:solidFill>
                <a:latin typeface="Microsoft YaHei" panose="020B0503020204020204" pitchFamily="34" charset="-122"/>
                <a:ea typeface="Microsoft YaHei" panose="020B0503020204020204" pitchFamily="34" charset="-122"/>
              </a:rPr>
              <a:t>虚拟专用网</a:t>
            </a:r>
            <a:r>
              <a:rPr lang="en-US" altLang="zh-CN" sz="1800" dirty="0">
                <a:solidFill>
                  <a:schemeClr val="dk1"/>
                </a:solidFill>
                <a:latin typeface="Microsoft YaHei" panose="020B0503020204020204" pitchFamily="34" charset="-122"/>
                <a:ea typeface="Microsoft YaHei" panose="020B0503020204020204" pitchFamily="34" charset="-122"/>
              </a:rPr>
              <a:t>VPN</a:t>
            </a:r>
            <a:r>
              <a:rPr lang="zh-CN" altLang="en-US" sz="1800" dirty="0">
                <a:solidFill>
                  <a:schemeClr val="dk1"/>
                </a:solidFill>
                <a:latin typeface="Microsoft YaHei" panose="020B0503020204020204" pitchFamily="34" charset="-122"/>
                <a:ea typeface="Microsoft YaHei" panose="020B0503020204020204" pitchFamily="34" charset="-122"/>
              </a:rPr>
              <a:t>利用公用的互联网作为本机构各专用网之间的通信载体。</a:t>
            </a:r>
            <a:r>
              <a:rPr lang="en-US" altLang="zh-CN" sz="1800" dirty="0">
                <a:solidFill>
                  <a:schemeClr val="dk1"/>
                </a:solidFill>
                <a:latin typeface="Microsoft YaHei" panose="020B0503020204020204" pitchFamily="34" charset="-122"/>
                <a:ea typeface="Microsoft YaHei" panose="020B0503020204020204" pitchFamily="34" charset="-122"/>
              </a:rPr>
              <a:t>VPN</a:t>
            </a:r>
            <a:r>
              <a:rPr lang="zh-CN" altLang="en-US" sz="1800" dirty="0">
                <a:solidFill>
                  <a:schemeClr val="dk1"/>
                </a:solidFill>
                <a:latin typeface="Microsoft YaHei" panose="020B0503020204020204" pitchFamily="34" charset="-122"/>
                <a:ea typeface="Microsoft YaHei" panose="020B0503020204020204" pitchFamily="34" charset="-122"/>
              </a:rPr>
              <a:t>内部使用互联网的专用地址。一个</a:t>
            </a:r>
            <a:r>
              <a:rPr lang="en-US" altLang="zh-CN" sz="1800" dirty="0">
                <a:solidFill>
                  <a:schemeClr val="dk1"/>
                </a:solidFill>
                <a:latin typeface="Microsoft YaHei" panose="020B0503020204020204" pitchFamily="34" charset="-122"/>
                <a:ea typeface="Microsoft YaHei" panose="020B0503020204020204" pitchFamily="34" charset="-122"/>
              </a:rPr>
              <a:t>VPN</a:t>
            </a:r>
            <a:r>
              <a:rPr lang="zh-CN" altLang="en-US" sz="1800" dirty="0">
                <a:solidFill>
                  <a:schemeClr val="dk1"/>
                </a:solidFill>
                <a:latin typeface="Microsoft YaHei" panose="020B0503020204020204" pitchFamily="34" charset="-122"/>
                <a:ea typeface="Microsoft YaHei" panose="020B0503020204020204" pitchFamily="34" charset="-122"/>
              </a:rPr>
              <a:t>至少要有一个路由器具有合法的全球</a:t>
            </a:r>
            <a:r>
              <a:rPr lang="en-US" altLang="zh-CN" sz="1800" dirty="0">
                <a:solidFill>
                  <a:schemeClr val="dk1"/>
                </a:solidFill>
                <a:latin typeface="Microsoft YaHei" panose="020B0503020204020204" pitchFamily="34" charset="-122"/>
                <a:ea typeface="Microsoft YaHei" panose="020B0503020204020204" pitchFamily="34" charset="-122"/>
              </a:rPr>
              <a:t>IP</a:t>
            </a:r>
            <a:r>
              <a:rPr lang="zh-CN" altLang="en-US" sz="1800" dirty="0">
                <a:solidFill>
                  <a:schemeClr val="dk1"/>
                </a:solidFill>
                <a:latin typeface="Microsoft YaHei" panose="020B0503020204020204" pitchFamily="34" charset="-122"/>
                <a:ea typeface="Microsoft YaHei" panose="020B0503020204020204" pitchFamily="34" charset="-122"/>
              </a:rPr>
              <a:t>地址，这样才能和本系统的另一个</a:t>
            </a:r>
            <a:r>
              <a:rPr lang="en-US" altLang="zh-CN" sz="1800" dirty="0">
                <a:solidFill>
                  <a:schemeClr val="dk1"/>
                </a:solidFill>
                <a:latin typeface="Microsoft YaHei" panose="020B0503020204020204" pitchFamily="34" charset="-122"/>
                <a:ea typeface="Microsoft YaHei" panose="020B0503020204020204" pitchFamily="34" charset="-122"/>
              </a:rPr>
              <a:t>VPN</a:t>
            </a:r>
            <a:r>
              <a:rPr lang="zh-CN" altLang="en-US" sz="1800" dirty="0">
                <a:solidFill>
                  <a:schemeClr val="dk1"/>
                </a:solidFill>
                <a:latin typeface="Microsoft YaHei" panose="020B0503020204020204" pitchFamily="34" charset="-122"/>
                <a:ea typeface="Microsoft YaHei" panose="020B0503020204020204" pitchFamily="34" charset="-122"/>
              </a:rPr>
              <a:t>通过互联网进行通信。所有通过互联网传送的数据都必须加密。</a:t>
            </a:r>
          </a:p>
          <a:p>
            <a:pPr marL="285750" lvl="0" indent="-285750" algn="just">
              <a:lnSpc>
                <a:spcPct val="125000"/>
              </a:lnSpc>
              <a:buClr>
                <a:schemeClr val="dk1"/>
              </a:buClr>
              <a:buSzPts val="1800"/>
              <a:buChar char="•"/>
            </a:pPr>
            <a:r>
              <a:rPr lang="zh-CN" altLang="en-US" sz="1800" dirty="0">
                <a:solidFill>
                  <a:schemeClr val="dk1"/>
                </a:solidFill>
                <a:latin typeface="Microsoft YaHei" panose="020B0503020204020204" pitchFamily="34" charset="-122"/>
                <a:ea typeface="Microsoft YaHei" panose="020B0503020204020204" pitchFamily="34" charset="-122"/>
              </a:rPr>
              <a:t>使用网络地址转换</a:t>
            </a:r>
            <a:r>
              <a:rPr lang="en-US" altLang="zh-CN" sz="1800" dirty="0">
                <a:solidFill>
                  <a:schemeClr val="dk1"/>
                </a:solidFill>
                <a:latin typeface="Microsoft YaHei" panose="020B0503020204020204" pitchFamily="34" charset="-122"/>
                <a:ea typeface="Microsoft YaHei" panose="020B0503020204020204" pitchFamily="34" charset="-122"/>
              </a:rPr>
              <a:t>NAT</a:t>
            </a:r>
            <a:r>
              <a:rPr lang="zh-CN" altLang="en-US" sz="1800" dirty="0">
                <a:solidFill>
                  <a:schemeClr val="dk1"/>
                </a:solidFill>
                <a:latin typeface="Microsoft YaHei" panose="020B0503020204020204" pitchFamily="34" charset="-122"/>
                <a:ea typeface="Microsoft YaHei" panose="020B0503020204020204" pitchFamily="34" charset="-122"/>
              </a:rPr>
              <a:t>技术，可以在专用网络内部使用专用</a:t>
            </a:r>
            <a:r>
              <a:rPr lang="en-US" altLang="zh-CN" sz="1800" dirty="0">
                <a:solidFill>
                  <a:schemeClr val="dk1"/>
                </a:solidFill>
                <a:latin typeface="Microsoft YaHei" panose="020B0503020204020204" pitchFamily="34" charset="-122"/>
                <a:ea typeface="Microsoft YaHei" panose="020B0503020204020204" pitchFamily="34" charset="-122"/>
              </a:rPr>
              <a:t>IP</a:t>
            </a:r>
            <a:r>
              <a:rPr lang="zh-CN" altLang="en-US" sz="1800" dirty="0">
                <a:solidFill>
                  <a:schemeClr val="dk1"/>
                </a:solidFill>
                <a:latin typeface="Microsoft YaHei" panose="020B0503020204020204" pitchFamily="34" charset="-122"/>
                <a:ea typeface="Microsoft YaHei" panose="020B0503020204020204" pitchFamily="34" charset="-122"/>
              </a:rPr>
              <a:t>地址，而仅在连接到互联网的路由器使用全球</a:t>
            </a:r>
            <a:r>
              <a:rPr lang="en-US" altLang="zh-CN" sz="1800" dirty="0">
                <a:solidFill>
                  <a:schemeClr val="dk1"/>
                </a:solidFill>
                <a:latin typeface="Microsoft YaHei" panose="020B0503020204020204" pitchFamily="34" charset="-122"/>
                <a:ea typeface="Microsoft YaHei" panose="020B0503020204020204" pitchFamily="34" charset="-122"/>
              </a:rPr>
              <a:t>IP</a:t>
            </a:r>
            <a:r>
              <a:rPr lang="zh-CN" altLang="en-US" sz="1800" dirty="0">
                <a:solidFill>
                  <a:schemeClr val="dk1"/>
                </a:solidFill>
                <a:latin typeface="Microsoft YaHei" panose="020B0503020204020204" pitchFamily="34" charset="-122"/>
                <a:ea typeface="Microsoft YaHei" panose="020B0503020204020204" pitchFamily="34" charset="-122"/>
              </a:rPr>
              <a:t>地址。这样就大大节约了宝贵的</a:t>
            </a:r>
            <a:r>
              <a:rPr lang="en-US" altLang="zh-CN" sz="1800" dirty="0">
                <a:solidFill>
                  <a:schemeClr val="dk1"/>
                </a:solidFill>
                <a:latin typeface="Microsoft YaHei" panose="020B0503020204020204" pitchFamily="34" charset="-122"/>
                <a:ea typeface="Microsoft YaHei" panose="020B0503020204020204" pitchFamily="34" charset="-122"/>
              </a:rPr>
              <a:t>IP</a:t>
            </a:r>
            <a:r>
              <a:rPr lang="zh-CN" altLang="en-US" sz="1800" dirty="0">
                <a:solidFill>
                  <a:schemeClr val="dk1"/>
                </a:solidFill>
                <a:latin typeface="Microsoft YaHei" panose="020B0503020204020204" pitchFamily="34" charset="-122"/>
                <a:ea typeface="Microsoft YaHei" panose="020B0503020204020204" pitchFamily="34" charset="-122"/>
              </a:rPr>
              <a:t>地址。</a:t>
            </a:r>
          </a:p>
          <a:p>
            <a:pPr marL="285750" marR="0" lvl="0" indent="-285750" algn="just" rtl="0">
              <a:lnSpc>
                <a:spcPct val="125000"/>
              </a:lnSpc>
              <a:spcBef>
                <a:spcPts val="0"/>
              </a:spcBef>
              <a:spcAft>
                <a:spcPts val="0"/>
              </a:spcAft>
              <a:buClr>
                <a:schemeClr val="dk1"/>
              </a:buClr>
              <a:buSzPts val="1800"/>
              <a:buChar char="•"/>
            </a:pPr>
            <a:endParaRPr sz="1800" dirty="0">
              <a:solidFill>
                <a:schemeClr val="dk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47205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709163"/>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 name="Rectangle 6"/>
          <p:cNvSpPr>
            <a:spLocks noChangeArrowheads="1"/>
          </p:cNvSpPr>
          <p:nvPr/>
        </p:nvSpPr>
        <p:spPr bwMode="auto">
          <a:xfrm>
            <a:off x="2766062" y="1681487"/>
            <a:ext cx="2103461"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软件端口与硬件端口</a:t>
            </a:r>
          </a:p>
        </p:txBody>
      </p:sp>
      <p:sp>
        <p:nvSpPr>
          <p:cNvPr id="7" name="Rectangle 68"/>
          <p:cNvSpPr>
            <a:spLocks noChangeArrowheads="1"/>
          </p:cNvSpPr>
          <p:nvPr/>
        </p:nvSpPr>
        <p:spPr bwMode="auto">
          <a:xfrm>
            <a:off x="464136" y="2057466"/>
            <a:ext cx="6820800" cy="184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两个不同的概念。</a:t>
            </a:r>
          </a:p>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在协议栈层间的抽象的协议端口是</a:t>
            </a:r>
            <a:r>
              <a:rPr lang="zh-CN" altLang="en-US" sz="1667" b="1" dirty="0">
                <a:solidFill>
                  <a:srgbClr val="0000FF"/>
                </a:solidFill>
                <a:latin typeface="微软雅黑" pitchFamily="34" charset="-122"/>
                <a:ea typeface="微软雅黑" pitchFamily="34" charset="-122"/>
              </a:rPr>
              <a:t>软件端口</a:t>
            </a:r>
            <a:r>
              <a:rPr lang="zh-CN" altLang="en-US" sz="1667" b="1" dirty="0">
                <a:latin typeface="微软雅黑" pitchFamily="34" charset="-122"/>
                <a:ea typeface="微软雅黑" pitchFamily="34" charset="-122"/>
              </a:rPr>
              <a:t>。</a:t>
            </a:r>
          </a:p>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路由器或交换机上的端口是</a:t>
            </a:r>
            <a:r>
              <a:rPr lang="zh-CN" altLang="en-US" sz="1667" b="1" dirty="0">
                <a:solidFill>
                  <a:srgbClr val="0000FF"/>
                </a:solidFill>
                <a:latin typeface="微软雅黑" pitchFamily="34" charset="-122"/>
                <a:ea typeface="微软雅黑" pitchFamily="34" charset="-122"/>
              </a:rPr>
              <a:t>硬件端口</a:t>
            </a:r>
            <a:r>
              <a:rPr lang="zh-CN" altLang="en-US" sz="1667" b="1" dirty="0">
                <a:latin typeface="微软雅黑" pitchFamily="34" charset="-122"/>
                <a:ea typeface="微软雅黑" pitchFamily="34" charset="-122"/>
              </a:rPr>
              <a:t>。</a:t>
            </a:r>
          </a:p>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硬件端口是不同硬件设备进行交互的接口，而软件端口是应用层的各种协议进程与运输实体进行层间交互的一种地址。 </a:t>
            </a:r>
          </a:p>
        </p:txBody>
      </p:sp>
    </p:spTree>
    <p:extLst>
      <p:ext uri="{BB962C8B-B14F-4D97-AF65-F5344CB8AC3E}">
        <p14:creationId xmlns:p14="http://schemas.microsoft.com/office/powerpoint/2010/main" val="2839178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464136" y="2650228"/>
            <a:ext cx="6707313" cy="164626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5" name="AutoShape 5"/>
          <p:cNvSpPr>
            <a:spLocks noChangeArrowheads="1"/>
          </p:cNvSpPr>
          <p:nvPr/>
        </p:nvSpPr>
        <p:spPr bwMode="auto">
          <a:xfrm>
            <a:off x="464136" y="1280837"/>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 name="Rectangle 6"/>
          <p:cNvSpPr>
            <a:spLocks noChangeArrowheads="1"/>
          </p:cNvSpPr>
          <p:nvPr/>
        </p:nvSpPr>
        <p:spPr bwMode="auto">
          <a:xfrm>
            <a:off x="2794115" y="1253162"/>
            <a:ext cx="2047356"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TCP/IP </a:t>
            </a:r>
            <a:r>
              <a:rPr lang="zh-CN" altLang="en-US" sz="1667" b="1" dirty="0">
                <a:solidFill>
                  <a:schemeClr val="bg1"/>
                </a:solidFill>
                <a:latin typeface="微软雅黑" pitchFamily="34" charset="-122"/>
                <a:ea typeface="微软雅黑" pitchFamily="34" charset="-122"/>
              </a:rPr>
              <a:t>运输层端口</a:t>
            </a:r>
          </a:p>
        </p:txBody>
      </p:sp>
      <p:sp>
        <p:nvSpPr>
          <p:cNvPr id="7" name="Rectangle 68"/>
          <p:cNvSpPr>
            <a:spLocks noChangeArrowheads="1"/>
          </p:cNvSpPr>
          <p:nvPr/>
        </p:nvSpPr>
        <p:spPr bwMode="auto">
          <a:xfrm>
            <a:off x="464136" y="1553925"/>
            <a:ext cx="6820800" cy="1130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端口用一个 </a:t>
            </a:r>
            <a:r>
              <a:rPr lang="en-US" altLang="zh-CN" sz="1667" b="1" dirty="0">
                <a:latin typeface="微软雅黑" pitchFamily="34" charset="-122"/>
                <a:ea typeface="微软雅黑" pitchFamily="34" charset="-122"/>
              </a:rPr>
              <a:t>16 </a:t>
            </a:r>
            <a:r>
              <a:rPr lang="zh-CN" altLang="en-US" sz="1667" b="1" dirty="0">
                <a:latin typeface="微软雅黑" pitchFamily="34" charset="-122"/>
                <a:ea typeface="微软雅黑" pitchFamily="34" charset="-122"/>
              </a:rPr>
              <a:t>位端口号进行标志，允许有</a:t>
            </a:r>
            <a:r>
              <a:rPr lang="en-US" altLang="zh-CN" sz="1667" b="1" dirty="0">
                <a:latin typeface="微软雅黑" pitchFamily="34" charset="-122"/>
                <a:ea typeface="微软雅黑" pitchFamily="34" charset="-122"/>
              </a:rPr>
              <a:t>65,535</a:t>
            </a:r>
            <a:r>
              <a:rPr lang="zh-CN" altLang="en-US" sz="1667" b="1" dirty="0">
                <a:latin typeface="微软雅黑" pitchFamily="34" charset="-122"/>
                <a:ea typeface="微软雅黑" pitchFamily="34" charset="-122"/>
              </a:rPr>
              <a:t>个不同的端口号。</a:t>
            </a:r>
          </a:p>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端口号只具有</a:t>
            </a:r>
            <a:r>
              <a:rPr lang="zh-CN" altLang="en-US" sz="1667" b="1" dirty="0">
                <a:solidFill>
                  <a:srgbClr val="0000FF"/>
                </a:solidFill>
                <a:latin typeface="微软雅黑" pitchFamily="34" charset="-122"/>
                <a:ea typeface="微软雅黑" pitchFamily="34" charset="-122"/>
              </a:rPr>
              <a:t>本地意义</a:t>
            </a:r>
            <a:r>
              <a:rPr lang="zh-CN" altLang="en-US" sz="1667" b="1" dirty="0">
                <a:latin typeface="微软雅黑" pitchFamily="34" charset="-122"/>
                <a:ea typeface="微软雅黑" pitchFamily="34" charset="-122"/>
              </a:rPr>
              <a:t>，即端口号只是为了标志</a:t>
            </a:r>
            <a:r>
              <a:rPr lang="zh-CN" altLang="en-US" sz="1667" b="1" dirty="0">
                <a:solidFill>
                  <a:srgbClr val="0000FF"/>
                </a:solidFill>
                <a:latin typeface="微软雅黑" pitchFamily="34" charset="-122"/>
                <a:ea typeface="微软雅黑" pitchFamily="34" charset="-122"/>
              </a:rPr>
              <a:t>本计算机应用层中的各进程</a:t>
            </a:r>
            <a:r>
              <a:rPr lang="zh-CN" altLang="en-US" sz="1667" b="1" dirty="0">
                <a:latin typeface="微软雅黑" pitchFamily="34" charset="-122"/>
                <a:ea typeface="微软雅黑" pitchFamily="34" charset="-122"/>
              </a:rPr>
              <a:t>。在互联网中，不同计算机的相同端口号是没有联系的。</a:t>
            </a:r>
          </a:p>
        </p:txBody>
      </p:sp>
      <p:grpSp>
        <p:nvGrpSpPr>
          <p:cNvPr id="67" name="组合 66"/>
          <p:cNvGrpSpPr/>
          <p:nvPr/>
        </p:nvGrpSpPr>
        <p:grpSpPr>
          <a:xfrm>
            <a:off x="2023104" y="2799710"/>
            <a:ext cx="3441238" cy="1465684"/>
            <a:chOff x="2427724" y="2487615"/>
            <a:chExt cx="4129485" cy="1758821"/>
          </a:xfrm>
        </p:grpSpPr>
        <p:grpSp>
          <p:nvGrpSpPr>
            <p:cNvPr id="4" name="组合 3"/>
            <p:cNvGrpSpPr/>
            <p:nvPr/>
          </p:nvGrpSpPr>
          <p:grpSpPr>
            <a:xfrm>
              <a:off x="5012170" y="2487615"/>
              <a:ext cx="1545039" cy="1758821"/>
              <a:chOff x="4989369" y="2487613"/>
              <a:chExt cx="1985983" cy="2183798"/>
            </a:xfrm>
          </p:grpSpPr>
          <p:grpSp>
            <p:nvGrpSpPr>
              <p:cNvPr id="25" name="Group 223"/>
              <p:cNvGrpSpPr>
                <a:grpSpLocks/>
              </p:cNvGrpSpPr>
              <p:nvPr/>
            </p:nvGrpSpPr>
            <p:grpSpPr bwMode="auto">
              <a:xfrm>
                <a:off x="5025269" y="2487613"/>
                <a:ext cx="1819273" cy="1360190"/>
                <a:chOff x="1234" y="3088"/>
                <a:chExt cx="572" cy="571"/>
              </a:xfrm>
            </p:grpSpPr>
            <p:sp>
              <p:nvSpPr>
                <p:cNvPr id="26"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27"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1667"/>
                </a:p>
              </p:txBody>
            </p:sp>
            <p:sp>
              <p:nvSpPr>
                <p:cNvPr id="28"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29"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30"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31"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32"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33"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34"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grpSp>
          <p:grpSp>
            <p:nvGrpSpPr>
              <p:cNvPr id="35" name="Group 5"/>
              <p:cNvGrpSpPr>
                <a:grpSpLocks/>
              </p:cNvGrpSpPr>
              <p:nvPr/>
            </p:nvGrpSpPr>
            <p:grpSpPr bwMode="auto">
              <a:xfrm>
                <a:off x="5055491" y="3835401"/>
                <a:ext cx="1828800" cy="451861"/>
                <a:chOff x="3504" y="3216"/>
                <a:chExt cx="1200" cy="496"/>
              </a:xfrm>
              <a:solidFill>
                <a:srgbClr val="66FFFF"/>
              </a:solidFill>
            </p:grpSpPr>
            <p:sp>
              <p:nvSpPr>
                <p:cNvPr id="36" name="Rectangle 6"/>
                <p:cNvSpPr>
                  <a:spLocks noChangeArrowheads="1"/>
                </p:cNvSpPr>
                <p:nvPr/>
              </p:nvSpPr>
              <p:spPr bwMode="auto">
                <a:xfrm>
                  <a:off x="3504" y="3216"/>
                  <a:ext cx="1200" cy="4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p>
              </p:txBody>
            </p:sp>
            <p:sp>
              <p:nvSpPr>
                <p:cNvPr id="37"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70</a:t>
                  </a:r>
                  <a:endParaRPr kumimoji="1" lang="zh-CN" altLang="en-US" sz="1000" b="1" dirty="0">
                    <a:latin typeface="微软雅黑" pitchFamily="34" charset="-122"/>
                    <a:ea typeface="微软雅黑" pitchFamily="34" charset="-122"/>
                  </a:endParaRPr>
                </a:p>
              </p:txBody>
            </p:sp>
            <p:sp>
              <p:nvSpPr>
                <p:cNvPr id="38"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000" b="1">
                      <a:latin typeface="微软雅黑" pitchFamily="34" charset="-122"/>
                      <a:ea typeface="微软雅黑" pitchFamily="34" charset="-122"/>
                    </a:rPr>
                    <a:t>80</a:t>
                  </a:r>
                </a:p>
              </p:txBody>
            </p:sp>
            <p:sp>
              <p:nvSpPr>
                <p:cNvPr id="39"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90</a:t>
                  </a:r>
                  <a:endParaRPr kumimoji="1" lang="zh-CN" altLang="en-US" sz="1000" b="1" dirty="0">
                    <a:latin typeface="微软雅黑" pitchFamily="34" charset="-122"/>
                    <a:ea typeface="微软雅黑" pitchFamily="34" charset="-122"/>
                  </a:endParaRPr>
                </a:p>
              </p:txBody>
            </p:sp>
          </p:grpSp>
          <p:sp>
            <p:nvSpPr>
              <p:cNvPr id="40" name="Oval 13"/>
              <p:cNvSpPr>
                <a:spLocks noChangeArrowheads="1"/>
              </p:cNvSpPr>
              <p:nvPr/>
            </p:nvSpPr>
            <p:spPr bwMode="auto">
              <a:xfrm>
                <a:off x="5743263" y="2818789"/>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P2</a:t>
                </a:r>
              </a:p>
            </p:txBody>
          </p:sp>
          <p:sp>
            <p:nvSpPr>
              <p:cNvPr id="41" name="Oval 14"/>
              <p:cNvSpPr>
                <a:spLocks noChangeArrowheads="1"/>
              </p:cNvSpPr>
              <p:nvPr/>
            </p:nvSpPr>
            <p:spPr bwMode="auto">
              <a:xfrm>
                <a:off x="522451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P1</a:t>
                </a:r>
              </a:p>
            </p:txBody>
          </p:sp>
          <p:sp>
            <p:nvSpPr>
              <p:cNvPr id="42" name="Oval 15"/>
              <p:cNvSpPr>
                <a:spLocks noChangeArrowheads="1"/>
              </p:cNvSpPr>
              <p:nvPr/>
            </p:nvSpPr>
            <p:spPr bwMode="auto">
              <a:xfrm>
                <a:off x="621511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P3</a:t>
                </a:r>
              </a:p>
            </p:txBody>
          </p:sp>
          <p:sp>
            <p:nvSpPr>
              <p:cNvPr id="43" name="AutoShape 16"/>
              <p:cNvSpPr>
                <a:spLocks noChangeArrowheads="1"/>
              </p:cNvSpPr>
              <p:nvPr/>
            </p:nvSpPr>
            <p:spPr bwMode="auto">
              <a:xfrm>
                <a:off x="5826466" y="3234959"/>
                <a:ext cx="225486" cy="671900"/>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333"/>
              </a:p>
            </p:txBody>
          </p:sp>
          <p:sp>
            <p:nvSpPr>
              <p:cNvPr id="12" name="Text Box 10"/>
              <p:cNvSpPr txBox="1">
                <a:spLocks noChangeArrowheads="1"/>
              </p:cNvSpPr>
              <p:nvPr/>
            </p:nvSpPr>
            <p:spPr bwMode="auto">
              <a:xfrm>
                <a:off x="4989369" y="4266243"/>
                <a:ext cx="1985983" cy="405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latin typeface="微软雅黑" pitchFamily="34" charset="-122"/>
                    <a:ea typeface="微软雅黑" pitchFamily="34" charset="-122"/>
                  </a:rPr>
                  <a:t>1</a:t>
                </a:r>
                <a:r>
                  <a:rPr kumimoji="1" lang="en-US" altLang="zh-CN" sz="1167" b="1" dirty="0">
                    <a:latin typeface="微软雅黑" pitchFamily="34" charset="-122"/>
                    <a:ea typeface="微软雅黑" pitchFamily="34" charset="-122"/>
                  </a:rPr>
                  <a:t>92</a:t>
                </a:r>
                <a:r>
                  <a:rPr kumimoji="1" lang="zh-CN" altLang="en-US" sz="1167" b="1" dirty="0">
                    <a:latin typeface="微软雅黑" pitchFamily="34" charset="-122"/>
                    <a:ea typeface="微软雅黑" pitchFamily="34" charset="-122"/>
                  </a:rPr>
                  <a:t>.1</a:t>
                </a:r>
                <a:r>
                  <a:rPr kumimoji="1" lang="en-US" altLang="zh-CN" sz="1167" b="1" dirty="0">
                    <a:latin typeface="微软雅黑" pitchFamily="34" charset="-122"/>
                    <a:ea typeface="微软雅黑" pitchFamily="34" charset="-122"/>
                  </a:rPr>
                  <a:t>68</a:t>
                </a:r>
                <a:r>
                  <a:rPr kumimoji="1" lang="zh-CN" altLang="en-US" sz="1167" b="1" dirty="0">
                    <a:latin typeface="微软雅黑" pitchFamily="34" charset="-122"/>
                    <a:ea typeface="微软雅黑" pitchFamily="34" charset="-122"/>
                  </a:rPr>
                  <a:t>.</a:t>
                </a:r>
                <a:r>
                  <a:rPr kumimoji="1" lang="en-US" altLang="zh-CN" sz="1167" b="1" dirty="0">
                    <a:latin typeface="微软雅黑" pitchFamily="34" charset="-122"/>
                    <a:ea typeface="微软雅黑" pitchFamily="34" charset="-122"/>
                  </a:rPr>
                  <a:t>1</a:t>
                </a:r>
                <a:r>
                  <a:rPr kumimoji="1" lang="zh-CN" altLang="en-US" sz="1167" b="1" dirty="0">
                    <a:latin typeface="微软雅黑" pitchFamily="34" charset="-122"/>
                    <a:ea typeface="微软雅黑" pitchFamily="34" charset="-122"/>
                  </a:rPr>
                  <a:t>.</a:t>
                </a:r>
                <a:r>
                  <a:rPr kumimoji="1" lang="en-US" altLang="zh-CN" sz="1167" b="1" dirty="0">
                    <a:latin typeface="微软雅黑" pitchFamily="34" charset="-122"/>
                    <a:ea typeface="微软雅黑" pitchFamily="34" charset="-122"/>
                  </a:rPr>
                  <a:t>7</a:t>
                </a:r>
                <a:r>
                  <a:rPr kumimoji="1" lang="zh-CN" altLang="en-US" sz="1167" b="1" dirty="0">
                    <a:latin typeface="微软雅黑" pitchFamily="34" charset="-122"/>
                    <a:ea typeface="微软雅黑" pitchFamily="34" charset="-122"/>
                  </a:rPr>
                  <a:t>:80</a:t>
                </a:r>
                <a:endParaRPr kumimoji="1" lang="en-US" altLang="zh-CN" sz="1167" b="1" dirty="0">
                  <a:latin typeface="微软雅黑" pitchFamily="34" charset="-122"/>
                  <a:ea typeface="微软雅黑" pitchFamily="34" charset="-122"/>
                </a:endParaRPr>
              </a:p>
            </p:txBody>
          </p:sp>
        </p:grpSp>
        <p:grpSp>
          <p:nvGrpSpPr>
            <p:cNvPr id="3" name="组合 2"/>
            <p:cNvGrpSpPr/>
            <p:nvPr/>
          </p:nvGrpSpPr>
          <p:grpSpPr>
            <a:xfrm>
              <a:off x="2427724" y="2487615"/>
              <a:ext cx="1656608" cy="1758821"/>
              <a:chOff x="1827732" y="2487613"/>
              <a:chExt cx="2129391" cy="2183798"/>
            </a:xfrm>
          </p:grpSpPr>
          <p:grpSp>
            <p:nvGrpSpPr>
              <p:cNvPr id="44" name="Group 223"/>
              <p:cNvGrpSpPr>
                <a:grpSpLocks/>
              </p:cNvGrpSpPr>
              <p:nvPr/>
            </p:nvGrpSpPr>
            <p:grpSpPr bwMode="auto">
              <a:xfrm>
                <a:off x="1935339" y="2487613"/>
                <a:ext cx="1819273" cy="1360190"/>
                <a:chOff x="1234" y="3088"/>
                <a:chExt cx="572" cy="571"/>
              </a:xfrm>
            </p:grpSpPr>
            <p:sp>
              <p:nvSpPr>
                <p:cNvPr id="45" name="Rectangle 224"/>
                <p:cNvSpPr>
                  <a:spLocks noChangeArrowheads="1"/>
                </p:cNvSpPr>
                <p:nvPr/>
              </p:nvSpPr>
              <p:spPr bwMode="auto">
                <a:xfrm>
                  <a:off x="1270" y="3127"/>
                  <a:ext cx="503" cy="37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46" name="Freeform 225"/>
                <p:cNvSpPr>
                  <a:spLocks noEditPoints="1"/>
                </p:cNvSpPr>
                <p:nvPr/>
              </p:nvSpPr>
              <p:spPr bwMode="auto">
                <a:xfrm>
                  <a:off x="1234" y="3088"/>
                  <a:ext cx="572" cy="476"/>
                </a:xfrm>
                <a:custGeom>
                  <a:avLst/>
                  <a:gdLst>
                    <a:gd name="T0" fmla="*/ 0 w 10862"/>
                    <a:gd name="T1" fmla="*/ 0 h 9055"/>
                    <a:gd name="T2" fmla="*/ 572 w 10862"/>
                    <a:gd name="T3" fmla="*/ 0 h 9055"/>
                    <a:gd name="T4" fmla="*/ 572 w 10862"/>
                    <a:gd name="T5" fmla="*/ 476 h 9055"/>
                    <a:gd name="T6" fmla="*/ 0 w 10862"/>
                    <a:gd name="T7" fmla="*/ 476 h 9055"/>
                    <a:gd name="T8" fmla="*/ 0 w 10862"/>
                    <a:gd name="T9" fmla="*/ 0 h 9055"/>
                    <a:gd name="T10" fmla="*/ 51 w 10862"/>
                    <a:gd name="T11" fmla="*/ 48 h 9055"/>
                    <a:gd name="T12" fmla="*/ 527 w 10862"/>
                    <a:gd name="T13" fmla="*/ 48 h 9055"/>
                    <a:gd name="T14" fmla="*/ 527 w 10862"/>
                    <a:gd name="T15" fmla="*/ 403 h 9055"/>
                    <a:gd name="T16" fmla="*/ 51 w 10862"/>
                    <a:gd name="T17" fmla="*/ 403 h 9055"/>
                    <a:gd name="T18" fmla="*/ 51 w 10862"/>
                    <a:gd name="T19" fmla="*/ 48 h 90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862" h="9055">
                      <a:moveTo>
                        <a:pt x="0" y="0"/>
                      </a:moveTo>
                      <a:lnTo>
                        <a:pt x="10862" y="0"/>
                      </a:lnTo>
                      <a:lnTo>
                        <a:pt x="10862" y="9055"/>
                      </a:lnTo>
                      <a:lnTo>
                        <a:pt x="0" y="9055"/>
                      </a:lnTo>
                      <a:lnTo>
                        <a:pt x="0" y="0"/>
                      </a:lnTo>
                      <a:close/>
                      <a:moveTo>
                        <a:pt x="963" y="922"/>
                      </a:moveTo>
                      <a:lnTo>
                        <a:pt x="9998" y="922"/>
                      </a:lnTo>
                      <a:lnTo>
                        <a:pt x="9998" y="7663"/>
                      </a:lnTo>
                      <a:lnTo>
                        <a:pt x="963" y="7663"/>
                      </a:lnTo>
                      <a:lnTo>
                        <a:pt x="963" y="922"/>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sz="1667"/>
                </a:p>
              </p:txBody>
            </p:sp>
            <p:sp>
              <p:nvSpPr>
                <p:cNvPr id="47" name="Rectangle 226"/>
                <p:cNvSpPr>
                  <a:spLocks noChangeArrowheads="1"/>
                </p:cNvSpPr>
                <p:nvPr/>
              </p:nvSpPr>
              <p:spPr bwMode="auto">
                <a:xfrm>
                  <a:off x="1285" y="3136"/>
                  <a:ext cx="475" cy="8"/>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48" name="Rectangle 227"/>
                <p:cNvSpPr>
                  <a:spLocks noChangeArrowheads="1"/>
                </p:cNvSpPr>
                <p:nvPr/>
              </p:nvSpPr>
              <p:spPr bwMode="auto">
                <a:xfrm>
                  <a:off x="1285" y="3138"/>
                  <a:ext cx="9" cy="349"/>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49" name="Rectangle 228"/>
                <p:cNvSpPr>
                  <a:spLocks noChangeArrowheads="1"/>
                </p:cNvSpPr>
                <p:nvPr/>
              </p:nvSpPr>
              <p:spPr bwMode="auto">
                <a:xfrm>
                  <a:off x="1752" y="3136"/>
                  <a:ext cx="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50" name="Rectangle 229"/>
                <p:cNvSpPr>
                  <a:spLocks noChangeArrowheads="1"/>
                </p:cNvSpPr>
                <p:nvPr/>
              </p:nvSpPr>
              <p:spPr bwMode="auto">
                <a:xfrm>
                  <a:off x="1285" y="3482"/>
                  <a:ext cx="475" cy="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51" name="Rectangle 230"/>
                <p:cNvSpPr>
                  <a:spLocks noChangeArrowheads="1"/>
                </p:cNvSpPr>
                <p:nvPr/>
              </p:nvSpPr>
              <p:spPr bwMode="auto">
                <a:xfrm>
                  <a:off x="1417" y="3565"/>
                  <a:ext cx="228" cy="32"/>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52" name="Rectangle 231"/>
                <p:cNvSpPr>
                  <a:spLocks noChangeArrowheads="1"/>
                </p:cNvSpPr>
                <p:nvPr/>
              </p:nvSpPr>
              <p:spPr bwMode="auto">
                <a:xfrm>
                  <a:off x="1436" y="3598"/>
                  <a:ext cx="186" cy="19"/>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sp>
              <p:nvSpPr>
                <p:cNvPr id="53" name="Rectangle 232"/>
                <p:cNvSpPr>
                  <a:spLocks noChangeArrowheads="1"/>
                </p:cNvSpPr>
                <p:nvPr/>
              </p:nvSpPr>
              <p:spPr bwMode="auto">
                <a:xfrm>
                  <a:off x="1334" y="3620"/>
                  <a:ext cx="384" cy="39"/>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sz="1667"/>
                </a:p>
              </p:txBody>
            </p:sp>
          </p:grpSp>
          <p:grpSp>
            <p:nvGrpSpPr>
              <p:cNvPr id="54" name="Group 5"/>
              <p:cNvGrpSpPr>
                <a:grpSpLocks/>
              </p:cNvGrpSpPr>
              <p:nvPr/>
            </p:nvGrpSpPr>
            <p:grpSpPr bwMode="auto">
              <a:xfrm>
                <a:off x="1965561" y="3835401"/>
                <a:ext cx="1828800" cy="451861"/>
                <a:chOff x="3504" y="3216"/>
                <a:chExt cx="1200" cy="496"/>
              </a:xfrm>
              <a:solidFill>
                <a:srgbClr val="66FFFF"/>
              </a:solidFill>
            </p:grpSpPr>
            <p:sp>
              <p:nvSpPr>
                <p:cNvPr id="55" name="Rectangle 6"/>
                <p:cNvSpPr>
                  <a:spLocks noChangeArrowheads="1"/>
                </p:cNvSpPr>
                <p:nvPr/>
              </p:nvSpPr>
              <p:spPr bwMode="auto">
                <a:xfrm>
                  <a:off x="3504" y="3216"/>
                  <a:ext cx="1200" cy="4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33"/>
                </a:p>
              </p:txBody>
            </p:sp>
            <p:sp>
              <p:nvSpPr>
                <p:cNvPr id="56" name="Rectangle 7"/>
                <p:cNvSpPr>
                  <a:spLocks noChangeArrowheads="1"/>
                </p:cNvSpPr>
                <p:nvPr/>
              </p:nvSpPr>
              <p:spPr bwMode="auto">
                <a:xfrm>
                  <a:off x="3648"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70</a:t>
                  </a:r>
                  <a:endParaRPr kumimoji="1" lang="zh-CN" altLang="en-US" sz="1000" b="1" dirty="0">
                    <a:latin typeface="微软雅黑" pitchFamily="34" charset="-122"/>
                    <a:ea typeface="微软雅黑" pitchFamily="34" charset="-122"/>
                  </a:endParaRPr>
                </a:p>
              </p:txBody>
            </p:sp>
            <p:sp>
              <p:nvSpPr>
                <p:cNvPr id="57" name="Rectangle 8"/>
                <p:cNvSpPr>
                  <a:spLocks noChangeArrowheads="1"/>
                </p:cNvSpPr>
                <p:nvPr/>
              </p:nvSpPr>
              <p:spPr bwMode="auto">
                <a:xfrm>
                  <a:off x="3984"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000" b="1">
                      <a:latin typeface="微软雅黑" pitchFamily="34" charset="-122"/>
                      <a:ea typeface="微软雅黑" pitchFamily="34" charset="-122"/>
                    </a:rPr>
                    <a:t>80</a:t>
                  </a:r>
                </a:p>
              </p:txBody>
            </p:sp>
            <p:sp>
              <p:nvSpPr>
                <p:cNvPr id="58" name="Rectangle 9"/>
                <p:cNvSpPr>
                  <a:spLocks noChangeArrowheads="1"/>
                </p:cNvSpPr>
                <p:nvPr/>
              </p:nvSpPr>
              <p:spPr bwMode="auto">
                <a:xfrm>
                  <a:off x="4320" y="3419"/>
                  <a:ext cx="24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90</a:t>
                  </a:r>
                  <a:endParaRPr kumimoji="1" lang="zh-CN" altLang="en-US" sz="1000" b="1" dirty="0">
                    <a:latin typeface="微软雅黑" pitchFamily="34" charset="-122"/>
                    <a:ea typeface="微软雅黑" pitchFamily="34" charset="-122"/>
                  </a:endParaRPr>
                </a:p>
              </p:txBody>
            </p:sp>
          </p:grpSp>
          <p:sp>
            <p:nvSpPr>
              <p:cNvPr id="59" name="Oval 13"/>
              <p:cNvSpPr>
                <a:spLocks noChangeArrowheads="1"/>
              </p:cNvSpPr>
              <p:nvPr/>
            </p:nvSpPr>
            <p:spPr bwMode="auto">
              <a:xfrm>
                <a:off x="2653333" y="2818789"/>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P2</a:t>
                </a:r>
              </a:p>
            </p:txBody>
          </p:sp>
          <p:sp>
            <p:nvSpPr>
              <p:cNvPr id="60" name="Oval 14"/>
              <p:cNvSpPr>
                <a:spLocks noChangeArrowheads="1"/>
              </p:cNvSpPr>
              <p:nvPr/>
            </p:nvSpPr>
            <p:spPr bwMode="auto">
              <a:xfrm>
                <a:off x="213458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P1</a:t>
                </a:r>
              </a:p>
            </p:txBody>
          </p:sp>
          <p:sp>
            <p:nvSpPr>
              <p:cNvPr id="61" name="Oval 15"/>
              <p:cNvSpPr>
                <a:spLocks noChangeArrowheads="1"/>
              </p:cNvSpPr>
              <p:nvPr/>
            </p:nvSpPr>
            <p:spPr bwMode="auto">
              <a:xfrm>
                <a:off x="3125187" y="2719143"/>
                <a:ext cx="381000" cy="381000"/>
              </a:xfrm>
              <a:prstGeom prst="ellipse">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P3</a:t>
                </a:r>
              </a:p>
            </p:txBody>
          </p:sp>
          <p:sp>
            <p:nvSpPr>
              <p:cNvPr id="62" name="AutoShape 16"/>
              <p:cNvSpPr>
                <a:spLocks noChangeArrowheads="1"/>
              </p:cNvSpPr>
              <p:nvPr/>
            </p:nvSpPr>
            <p:spPr bwMode="auto">
              <a:xfrm>
                <a:off x="2736536" y="3234959"/>
                <a:ext cx="225486" cy="671900"/>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333"/>
              </a:p>
            </p:txBody>
          </p:sp>
          <p:sp>
            <p:nvSpPr>
              <p:cNvPr id="63" name="Text Box 10"/>
              <p:cNvSpPr txBox="1">
                <a:spLocks noChangeArrowheads="1"/>
              </p:cNvSpPr>
              <p:nvPr/>
            </p:nvSpPr>
            <p:spPr bwMode="auto">
              <a:xfrm>
                <a:off x="1827732" y="4266243"/>
                <a:ext cx="2129391" cy="405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67" b="1" dirty="0">
                    <a:latin typeface="微软雅黑" pitchFamily="34" charset="-122"/>
                    <a:ea typeface="微软雅黑" pitchFamily="34" charset="-122"/>
                  </a:rPr>
                  <a:t>1</a:t>
                </a:r>
                <a:r>
                  <a:rPr kumimoji="1" lang="en-US" altLang="zh-CN" sz="1167" b="1" dirty="0">
                    <a:latin typeface="微软雅黑" pitchFamily="34" charset="-122"/>
                    <a:ea typeface="微软雅黑" pitchFamily="34" charset="-122"/>
                  </a:rPr>
                  <a:t>92</a:t>
                </a:r>
                <a:r>
                  <a:rPr kumimoji="1" lang="zh-CN" altLang="en-US" sz="1167" b="1" dirty="0">
                    <a:latin typeface="微软雅黑" pitchFamily="34" charset="-122"/>
                    <a:ea typeface="微软雅黑" pitchFamily="34" charset="-122"/>
                  </a:rPr>
                  <a:t>.1</a:t>
                </a:r>
                <a:r>
                  <a:rPr kumimoji="1" lang="en-US" altLang="zh-CN" sz="1167" b="1" dirty="0">
                    <a:latin typeface="微软雅黑" pitchFamily="34" charset="-122"/>
                    <a:ea typeface="微软雅黑" pitchFamily="34" charset="-122"/>
                  </a:rPr>
                  <a:t>68</a:t>
                </a:r>
                <a:r>
                  <a:rPr kumimoji="1" lang="zh-CN" altLang="en-US" sz="1167" b="1" dirty="0">
                    <a:latin typeface="微软雅黑" pitchFamily="34" charset="-122"/>
                    <a:ea typeface="微软雅黑" pitchFamily="34" charset="-122"/>
                  </a:rPr>
                  <a:t>.</a:t>
                </a:r>
                <a:r>
                  <a:rPr kumimoji="1" lang="en-US" altLang="zh-CN" sz="1167" b="1" dirty="0">
                    <a:latin typeface="微软雅黑" pitchFamily="34" charset="-122"/>
                    <a:ea typeface="微软雅黑" pitchFamily="34" charset="-122"/>
                  </a:rPr>
                  <a:t>10</a:t>
                </a:r>
                <a:r>
                  <a:rPr kumimoji="1" lang="zh-CN" altLang="en-US" sz="1167" b="1" dirty="0">
                    <a:latin typeface="微软雅黑" pitchFamily="34" charset="-122"/>
                    <a:ea typeface="微软雅黑" pitchFamily="34" charset="-122"/>
                  </a:rPr>
                  <a:t>.</a:t>
                </a:r>
                <a:r>
                  <a:rPr kumimoji="1" lang="en-US" altLang="zh-CN" sz="1167" b="1" dirty="0">
                    <a:latin typeface="微软雅黑" pitchFamily="34" charset="-122"/>
                    <a:ea typeface="微软雅黑" pitchFamily="34" charset="-122"/>
                  </a:rPr>
                  <a:t>2</a:t>
                </a:r>
                <a:r>
                  <a:rPr kumimoji="1" lang="zh-CN" altLang="en-US" sz="1167" b="1" dirty="0">
                    <a:latin typeface="微软雅黑" pitchFamily="34" charset="-122"/>
                    <a:ea typeface="微软雅黑" pitchFamily="34" charset="-122"/>
                  </a:rPr>
                  <a:t>:80</a:t>
                </a:r>
                <a:endParaRPr kumimoji="1" lang="en-US" altLang="zh-CN" sz="1167" b="1" dirty="0">
                  <a:latin typeface="微软雅黑" pitchFamily="34" charset="-122"/>
                  <a:ea typeface="微软雅黑" pitchFamily="34" charset="-122"/>
                </a:endParaRPr>
              </a:p>
            </p:txBody>
          </p:sp>
        </p:grpSp>
        <p:sp>
          <p:nvSpPr>
            <p:cNvPr id="64" name="Rectangle 396"/>
            <p:cNvSpPr>
              <a:spLocks noChangeArrowheads="1"/>
            </p:cNvSpPr>
            <p:nvPr/>
          </p:nvSpPr>
          <p:spPr bwMode="auto">
            <a:xfrm>
              <a:off x="4264969" y="3320611"/>
              <a:ext cx="490520" cy="27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1000" b="1" dirty="0">
                  <a:solidFill>
                    <a:srgbClr val="0033CC"/>
                  </a:solidFill>
                  <a:latin typeface="微软雅黑" pitchFamily="34" charset="-122"/>
                  <a:ea typeface="微软雅黑" pitchFamily="34" charset="-122"/>
                </a:rPr>
                <a:t>端口</a:t>
              </a:r>
            </a:p>
          </p:txBody>
        </p:sp>
        <p:sp>
          <p:nvSpPr>
            <p:cNvPr id="65" name="Line 399"/>
            <p:cNvSpPr>
              <a:spLocks noChangeShapeType="1"/>
            </p:cNvSpPr>
            <p:nvPr/>
          </p:nvSpPr>
          <p:spPr bwMode="auto">
            <a:xfrm flipH="1">
              <a:off x="3761794" y="3519669"/>
              <a:ext cx="488037" cy="303717"/>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66" name="Line 399"/>
            <p:cNvSpPr>
              <a:spLocks noChangeShapeType="1"/>
            </p:cNvSpPr>
            <p:nvPr/>
          </p:nvSpPr>
          <p:spPr bwMode="auto">
            <a:xfrm>
              <a:off x="4744254" y="3498824"/>
              <a:ext cx="496873" cy="324563"/>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grpSp>
    </p:spTree>
    <p:extLst>
      <p:ext uri="{BB962C8B-B14F-4D97-AF65-F5344CB8AC3E}">
        <p14:creationId xmlns:p14="http://schemas.microsoft.com/office/powerpoint/2010/main" val="2895011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305417"/>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 name="Rectangle 6"/>
          <p:cNvSpPr>
            <a:spLocks noChangeArrowheads="1"/>
          </p:cNvSpPr>
          <p:nvPr/>
        </p:nvSpPr>
        <p:spPr bwMode="auto">
          <a:xfrm>
            <a:off x="2794115" y="1277741"/>
            <a:ext cx="2047356"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TCP/IP </a:t>
            </a:r>
            <a:r>
              <a:rPr lang="zh-CN" altLang="en-US" sz="1667" b="1" dirty="0">
                <a:solidFill>
                  <a:schemeClr val="bg1"/>
                </a:solidFill>
                <a:latin typeface="微软雅黑" pitchFamily="34" charset="-122"/>
                <a:ea typeface="微软雅黑" pitchFamily="34" charset="-122"/>
              </a:rPr>
              <a:t>运输层端口</a:t>
            </a:r>
          </a:p>
        </p:txBody>
      </p:sp>
      <p:sp>
        <p:nvSpPr>
          <p:cNvPr id="7" name="Rectangle 68"/>
          <p:cNvSpPr>
            <a:spLocks noChangeArrowheads="1"/>
          </p:cNvSpPr>
          <p:nvPr/>
        </p:nvSpPr>
        <p:spPr bwMode="auto">
          <a:xfrm>
            <a:off x="464136" y="1607999"/>
            <a:ext cx="6820800" cy="1130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端口用一个 </a:t>
            </a:r>
            <a:r>
              <a:rPr lang="en-US" altLang="zh-CN" sz="1667" b="1" dirty="0">
                <a:latin typeface="微软雅黑" pitchFamily="34" charset="-122"/>
                <a:ea typeface="微软雅黑" pitchFamily="34" charset="-122"/>
              </a:rPr>
              <a:t>16 </a:t>
            </a:r>
            <a:r>
              <a:rPr lang="zh-CN" altLang="en-US" sz="1667" b="1" dirty="0">
                <a:latin typeface="微软雅黑" pitchFamily="34" charset="-122"/>
                <a:ea typeface="微软雅黑" pitchFamily="34" charset="-122"/>
              </a:rPr>
              <a:t>位端口号进行标志，允许有</a:t>
            </a:r>
            <a:r>
              <a:rPr lang="en-US" altLang="zh-CN" sz="1667" b="1" dirty="0">
                <a:latin typeface="微软雅黑" pitchFamily="34" charset="-122"/>
                <a:ea typeface="微软雅黑" pitchFamily="34" charset="-122"/>
              </a:rPr>
              <a:t>65,535</a:t>
            </a:r>
            <a:r>
              <a:rPr lang="zh-CN" altLang="en-US" sz="1667" b="1" dirty="0">
                <a:latin typeface="微软雅黑" pitchFamily="34" charset="-122"/>
                <a:ea typeface="微软雅黑" pitchFamily="34" charset="-122"/>
              </a:rPr>
              <a:t>个不同的端口号。</a:t>
            </a:r>
          </a:p>
          <a:p>
            <a:pPr marL="223564" indent="-223564">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端口号只具有</a:t>
            </a:r>
            <a:r>
              <a:rPr lang="zh-CN" altLang="en-US" sz="1667" b="1" dirty="0">
                <a:solidFill>
                  <a:srgbClr val="0000FF"/>
                </a:solidFill>
                <a:latin typeface="微软雅黑" pitchFamily="34" charset="-122"/>
                <a:ea typeface="微软雅黑" pitchFamily="34" charset="-122"/>
              </a:rPr>
              <a:t>本地意义</a:t>
            </a:r>
            <a:r>
              <a:rPr lang="zh-CN" altLang="en-US" sz="1667" b="1" dirty="0">
                <a:latin typeface="微软雅黑" pitchFamily="34" charset="-122"/>
                <a:ea typeface="微软雅黑" pitchFamily="34" charset="-122"/>
              </a:rPr>
              <a:t>，即端口号只是为了标志</a:t>
            </a:r>
            <a:r>
              <a:rPr lang="zh-CN" altLang="en-US" sz="1667" b="1" dirty="0">
                <a:solidFill>
                  <a:srgbClr val="0000FF"/>
                </a:solidFill>
                <a:latin typeface="微软雅黑" pitchFamily="34" charset="-122"/>
                <a:ea typeface="微软雅黑" pitchFamily="34" charset="-122"/>
              </a:rPr>
              <a:t>本计算机应用层中的各进程</a:t>
            </a:r>
            <a:r>
              <a:rPr lang="zh-CN" altLang="en-US" sz="1667" b="1" dirty="0">
                <a:latin typeface="微软雅黑" pitchFamily="34" charset="-122"/>
                <a:ea typeface="微软雅黑" pitchFamily="34" charset="-122"/>
              </a:rPr>
              <a:t>。在互联网中，不同计算机的相同端口号是没有联系的。</a:t>
            </a:r>
          </a:p>
        </p:txBody>
      </p:sp>
      <p:sp>
        <p:nvSpPr>
          <p:cNvPr id="8" name="对角圆角矩形 7"/>
          <p:cNvSpPr/>
          <p:nvPr/>
        </p:nvSpPr>
        <p:spPr>
          <a:xfrm>
            <a:off x="464136" y="2863111"/>
            <a:ext cx="6707313" cy="1209349"/>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9" name="矩形 8"/>
          <p:cNvSpPr/>
          <p:nvPr/>
        </p:nvSpPr>
        <p:spPr>
          <a:xfrm>
            <a:off x="784044" y="2996271"/>
            <a:ext cx="6136368" cy="644087"/>
          </a:xfrm>
          <a:prstGeom prst="rect">
            <a:avLst/>
          </a:prstGeom>
        </p:spPr>
        <p:txBody>
          <a:bodyPr wrap="square">
            <a:spAutoFit/>
          </a:bodyPr>
          <a:lstStyle/>
          <a:p>
            <a:pPr>
              <a:lnSpc>
                <a:spcPts val="2250"/>
              </a:lnSpc>
              <a:spcBef>
                <a:spcPts val="500"/>
              </a:spcBef>
            </a:pPr>
            <a:r>
              <a:rPr lang="zh-CN" altLang="en-US" sz="1167" b="1" dirty="0">
                <a:solidFill>
                  <a:schemeClr val="bg1"/>
                </a:solidFill>
                <a:latin typeface="微软雅黑" pitchFamily="34" charset="-122"/>
                <a:ea typeface="微软雅黑" pitchFamily="34" charset="-122"/>
              </a:rPr>
              <a:t>由此可见，两个计算机中的进程要互相通信，不仅必须知道对方的端口号（为了找到对方计算机中的应用进程） ，而且还要知道对方的 </a:t>
            </a:r>
            <a:r>
              <a:rPr lang="en-US" altLang="zh-CN" sz="1167" b="1" dirty="0">
                <a:solidFill>
                  <a:schemeClr val="bg1"/>
                </a:solidFill>
                <a:latin typeface="微软雅黑" pitchFamily="34" charset="-122"/>
                <a:ea typeface="微软雅黑" pitchFamily="34" charset="-122"/>
              </a:rPr>
              <a:t>IP </a:t>
            </a:r>
            <a:r>
              <a:rPr lang="zh-CN" altLang="en-US" sz="1167" b="1" dirty="0">
                <a:solidFill>
                  <a:schemeClr val="bg1"/>
                </a:solidFill>
                <a:latin typeface="微软雅黑" pitchFamily="34" charset="-122"/>
                <a:ea typeface="微软雅黑" pitchFamily="34" charset="-122"/>
              </a:rPr>
              <a:t>地址（为了找到对方的计算机）。</a:t>
            </a:r>
          </a:p>
        </p:txBody>
      </p:sp>
    </p:spTree>
    <p:extLst>
      <p:ext uri="{BB962C8B-B14F-4D97-AF65-F5344CB8AC3E}">
        <p14:creationId xmlns:p14="http://schemas.microsoft.com/office/powerpoint/2010/main" val="4173657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234146"/>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3192462" y="1206470"/>
            <a:ext cx="1250663"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两大类端口</a:t>
            </a:r>
          </a:p>
        </p:txBody>
      </p:sp>
      <p:sp>
        <p:nvSpPr>
          <p:cNvPr id="4" name="Rectangle 68"/>
          <p:cNvSpPr>
            <a:spLocks noChangeArrowheads="1"/>
          </p:cNvSpPr>
          <p:nvPr/>
        </p:nvSpPr>
        <p:spPr bwMode="auto">
          <a:xfrm>
            <a:off x="464136" y="1516428"/>
            <a:ext cx="6820800" cy="2833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3564" indent="-223564">
              <a:lnSpc>
                <a:spcPts val="2417"/>
              </a:lnSpc>
              <a:buClr>
                <a:srgbClr val="0070C0"/>
              </a:buClr>
              <a:buFont typeface="Wingdings" pitchFamily="2" charset="2"/>
              <a:buChar char="l"/>
            </a:pPr>
            <a:r>
              <a:rPr lang="zh-CN" altLang="en-US" sz="1583" b="1" dirty="0">
                <a:solidFill>
                  <a:srgbClr val="0000FF"/>
                </a:solidFill>
                <a:latin typeface="微软雅黑" pitchFamily="34" charset="-122"/>
                <a:ea typeface="微软雅黑" pitchFamily="34" charset="-122"/>
              </a:rPr>
              <a:t>服务器端使用的端口号</a:t>
            </a:r>
          </a:p>
          <a:p>
            <a:pPr marL="527823" indent="-285739">
              <a:lnSpc>
                <a:spcPts val="2417"/>
              </a:lnSpc>
              <a:buClr>
                <a:srgbClr val="7030A0"/>
              </a:buClr>
              <a:buFont typeface="+mj-lt"/>
              <a:buAutoNum type="arabicPeriod"/>
            </a:pPr>
            <a:r>
              <a:rPr lang="zh-CN" altLang="en-US" sz="1583" b="1" dirty="0">
                <a:solidFill>
                  <a:srgbClr val="0000FF"/>
                </a:solidFill>
                <a:latin typeface="微软雅黑" pitchFamily="34" charset="-122"/>
                <a:ea typeface="微软雅黑" pitchFamily="34" charset="-122"/>
              </a:rPr>
              <a:t>熟知端口</a:t>
            </a:r>
            <a:r>
              <a:rPr lang="zh-CN" altLang="en-US" sz="1583" b="1" dirty="0">
                <a:latin typeface="微软雅黑" pitchFamily="34" charset="-122"/>
                <a:ea typeface="微软雅黑" pitchFamily="34" charset="-122"/>
              </a:rPr>
              <a:t>，数值一般为 </a:t>
            </a:r>
            <a:r>
              <a:rPr lang="en-US" altLang="zh-CN" sz="1583" b="1" dirty="0">
                <a:latin typeface="微软雅黑" pitchFamily="34" charset="-122"/>
                <a:ea typeface="微软雅黑" pitchFamily="34" charset="-122"/>
              </a:rPr>
              <a:t>0 ~ 1023</a:t>
            </a:r>
            <a:r>
              <a:rPr lang="zh-CN" altLang="en-US" sz="1583" b="1" dirty="0">
                <a:latin typeface="微软雅黑" pitchFamily="34" charset="-122"/>
                <a:ea typeface="微软雅黑" pitchFamily="34" charset="-122"/>
              </a:rPr>
              <a:t>。</a:t>
            </a:r>
          </a:p>
          <a:p>
            <a:pPr marL="527823" indent="-285739">
              <a:lnSpc>
                <a:spcPts val="2417"/>
              </a:lnSpc>
              <a:buClr>
                <a:srgbClr val="7030A0"/>
              </a:buClr>
              <a:buFont typeface="+mj-lt"/>
              <a:buAutoNum type="arabicPeriod"/>
            </a:pPr>
            <a:r>
              <a:rPr lang="zh-CN" altLang="en-US" sz="1583" b="1" dirty="0">
                <a:solidFill>
                  <a:srgbClr val="0000FF"/>
                </a:solidFill>
                <a:latin typeface="微软雅黑" pitchFamily="34" charset="-122"/>
                <a:ea typeface="微软雅黑" pitchFamily="34" charset="-122"/>
              </a:rPr>
              <a:t>登记端口号</a:t>
            </a:r>
            <a:r>
              <a:rPr lang="zh-CN" altLang="en-US" sz="1583" b="1" dirty="0">
                <a:latin typeface="微软雅黑" pitchFamily="34" charset="-122"/>
                <a:ea typeface="微软雅黑" pitchFamily="34" charset="-122"/>
              </a:rPr>
              <a:t>，数值为 </a:t>
            </a:r>
            <a:r>
              <a:rPr lang="en-US" altLang="zh-CN" sz="1583" b="1" dirty="0">
                <a:latin typeface="微软雅黑" pitchFamily="34" charset="-122"/>
                <a:ea typeface="微软雅黑" pitchFamily="34" charset="-122"/>
              </a:rPr>
              <a:t>1024 ~ 49151</a:t>
            </a:r>
            <a:r>
              <a:rPr lang="zh-CN" altLang="en-US" sz="1583" b="1" dirty="0">
                <a:latin typeface="微软雅黑" pitchFamily="34" charset="-122"/>
                <a:ea typeface="微软雅黑" pitchFamily="34" charset="-122"/>
              </a:rPr>
              <a:t>，为没有熟知端口号的应用程序使用的。使用这个范围的端口号必须在 </a:t>
            </a:r>
            <a:r>
              <a:rPr lang="en-US" altLang="zh-CN" sz="1583" b="1" dirty="0">
                <a:latin typeface="微软雅黑" pitchFamily="34" charset="-122"/>
                <a:ea typeface="微软雅黑" pitchFamily="34" charset="-122"/>
              </a:rPr>
              <a:t>IANA </a:t>
            </a:r>
            <a:r>
              <a:rPr lang="zh-CN" altLang="en-US" sz="1583" b="1" dirty="0">
                <a:latin typeface="微软雅黑" pitchFamily="34" charset="-122"/>
                <a:ea typeface="微软雅黑" pitchFamily="34" charset="-122"/>
              </a:rPr>
              <a:t>登记，以防止重复。</a:t>
            </a:r>
          </a:p>
          <a:p>
            <a:pPr marL="223564" indent="-223564">
              <a:lnSpc>
                <a:spcPts val="2417"/>
              </a:lnSpc>
              <a:buClr>
                <a:srgbClr val="0070C0"/>
              </a:buClr>
              <a:buFont typeface="Wingdings" pitchFamily="2" charset="2"/>
              <a:buChar char="l"/>
            </a:pPr>
            <a:r>
              <a:rPr lang="zh-CN" altLang="en-US" sz="1583" b="1" dirty="0">
                <a:solidFill>
                  <a:srgbClr val="0000FF"/>
                </a:solidFill>
                <a:latin typeface="微软雅黑" pitchFamily="34" charset="-122"/>
                <a:ea typeface="微软雅黑" pitchFamily="34" charset="-122"/>
              </a:rPr>
              <a:t>客户端使用的端口号</a:t>
            </a:r>
          </a:p>
          <a:p>
            <a:pPr marL="527823" indent="-285739">
              <a:lnSpc>
                <a:spcPts val="2417"/>
              </a:lnSpc>
              <a:buClr>
                <a:srgbClr val="7030A0"/>
              </a:buClr>
              <a:buFont typeface="+mj-lt"/>
              <a:buAutoNum type="arabicPeriod"/>
            </a:pPr>
            <a:r>
              <a:rPr lang="zh-CN" altLang="en-US" sz="1583" b="1" dirty="0">
                <a:solidFill>
                  <a:srgbClr val="0000FF"/>
                </a:solidFill>
                <a:latin typeface="微软雅黑" pitchFamily="34" charset="-122"/>
                <a:ea typeface="微软雅黑" pitchFamily="34" charset="-122"/>
              </a:rPr>
              <a:t>又称为短暂端口号</a:t>
            </a:r>
            <a:r>
              <a:rPr lang="zh-CN" altLang="en-US" sz="1583" b="1" dirty="0">
                <a:latin typeface="微软雅黑" pitchFamily="34" charset="-122"/>
                <a:ea typeface="微软雅黑" pitchFamily="34" charset="-122"/>
              </a:rPr>
              <a:t>，数值为 </a:t>
            </a:r>
            <a:r>
              <a:rPr lang="en-US" altLang="zh-CN" sz="1583" b="1" dirty="0">
                <a:latin typeface="微软雅黑" pitchFamily="34" charset="-122"/>
                <a:ea typeface="微软雅黑" pitchFamily="34" charset="-122"/>
              </a:rPr>
              <a:t>49152 ~ 65535</a:t>
            </a:r>
            <a:r>
              <a:rPr lang="zh-CN" altLang="en-US" sz="1583" b="1" dirty="0">
                <a:latin typeface="微软雅黑" pitchFamily="34" charset="-122"/>
                <a:ea typeface="微软雅黑" pitchFamily="34" charset="-122"/>
              </a:rPr>
              <a:t>，留给客户进程选择暂时使用。</a:t>
            </a:r>
          </a:p>
          <a:p>
            <a:pPr marL="527823" indent="-285739">
              <a:lnSpc>
                <a:spcPts val="2417"/>
              </a:lnSpc>
              <a:buClr>
                <a:srgbClr val="7030A0"/>
              </a:buClr>
              <a:buFont typeface="+mj-lt"/>
              <a:buAutoNum type="arabicPeriod"/>
            </a:pPr>
            <a:r>
              <a:rPr lang="zh-CN" altLang="en-US" sz="1583" b="1" dirty="0">
                <a:latin typeface="微软雅黑" pitchFamily="34" charset="-122"/>
                <a:ea typeface="微软雅黑" pitchFamily="34" charset="-122"/>
              </a:rPr>
              <a:t>当服务器进程收到客户进程的报文时，就知道了客户进程所使用的动态端口号。通信结束后，这个端口号可供其他客户进程以后使用。 </a:t>
            </a:r>
          </a:p>
        </p:txBody>
      </p:sp>
    </p:spTree>
    <p:extLst>
      <p:ext uri="{BB962C8B-B14F-4D97-AF65-F5344CB8AC3E}">
        <p14:creationId xmlns:p14="http://schemas.microsoft.com/office/powerpoint/2010/main" val="1309620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36"/>
          <p:cNvSpPr/>
          <p:nvPr/>
        </p:nvSpPr>
        <p:spPr>
          <a:xfrm>
            <a:off x="394138" y="1746742"/>
            <a:ext cx="6884277" cy="248266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3" name="AutoShape 5"/>
          <p:cNvSpPr>
            <a:spLocks noChangeArrowheads="1"/>
          </p:cNvSpPr>
          <p:nvPr/>
        </p:nvSpPr>
        <p:spPr bwMode="auto">
          <a:xfrm>
            <a:off x="464136" y="1312799"/>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4" name="Rectangle 6"/>
          <p:cNvSpPr>
            <a:spLocks noChangeArrowheads="1"/>
          </p:cNvSpPr>
          <p:nvPr/>
        </p:nvSpPr>
        <p:spPr bwMode="auto">
          <a:xfrm>
            <a:off x="2552864" y="1285123"/>
            <a:ext cx="2529860"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两大类、三种类型的端口</a:t>
            </a:r>
          </a:p>
        </p:txBody>
      </p:sp>
      <p:grpSp>
        <p:nvGrpSpPr>
          <p:cNvPr id="12" name="组合 11"/>
          <p:cNvGrpSpPr/>
          <p:nvPr/>
        </p:nvGrpSpPr>
        <p:grpSpPr>
          <a:xfrm>
            <a:off x="753243" y="2843010"/>
            <a:ext cx="989728" cy="280276"/>
            <a:chOff x="945931" y="1776249"/>
            <a:chExt cx="1187673" cy="336331"/>
          </a:xfrm>
        </p:grpSpPr>
        <p:cxnSp>
          <p:nvCxnSpPr>
            <p:cNvPr id="7" name="直接连接符 6"/>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900622" y="2843010"/>
            <a:ext cx="2969172" cy="280276"/>
            <a:chOff x="945931" y="1776249"/>
            <a:chExt cx="1187673" cy="336331"/>
          </a:xfrm>
        </p:grpSpPr>
        <p:cxnSp>
          <p:nvCxnSpPr>
            <p:cNvPr id="14" name="直接连接符 13"/>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5035240" y="2843010"/>
            <a:ext cx="1927865" cy="280276"/>
            <a:chOff x="945931" y="1776249"/>
            <a:chExt cx="1187673" cy="336331"/>
          </a:xfrm>
        </p:grpSpPr>
        <p:cxnSp>
          <p:nvCxnSpPr>
            <p:cNvPr id="18" name="直接连接符 17"/>
            <p:cNvCxnSpPr/>
            <p:nvPr/>
          </p:nvCxnSpPr>
          <p:spPr>
            <a:xfrm>
              <a:off x="945931" y="1944414"/>
              <a:ext cx="11876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5931"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133604" y="1776249"/>
              <a:ext cx="0" cy="336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621868" y="2571503"/>
            <a:ext cx="290464" cy="297454"/>
          </a:xfrm>
          <a:prstGeom prst="rect">
            <a:avLst/>
          </a:prstGeom>
          <a:noFill/>
        </p:spPr>
        <p:txBody>
          <a:bodyPr wrap="none" rtlCol="0">
            <a:spAutoFit/>
          </a:bodyPr>
          <a:lstStyle/>
          <a:p>
            <a:r>
              <a:rPr lang="en-US" altLang="zh-CN" sz="1333" b="1" dirty="0">
                <a:latin typeface="微软雅黑" pitchFamily="34" charset="-122"/>
                <a:ea typeface="微软雅黑" pitchFamily="34" charset="-122"/>
              </a:rPr>
              <a:t>0</a:t>
            </a:r>
            <a:endParaRPr lang="zh-CN" altLang="en-US" sz="1333" b="1" dirty="0">
              <a:latin typeface="微软雅黑" pitchFamily="34" charset="-122"/>
              <a:ea typeface="微软雅黑" pitchFamily="34" charset="-122"/>
            </a:endParaRPr>
          </a:p>
        </p:txBody>
      </p:sp>
      <p:sp>
        <p:nvSpPr>
          <p:cNvPr id="22" name="TextBox 21"/>
          <p:cNvSpPr txBox="1"/>
          <p:nvPr/>
        </p:nvSpPr>
        <p:spPr>
          <a:xfrm>
            <a:off x="1413898" y="2571503"/>
            <a:ext cx="607859" cy="297454"/>
          </a:xfrm>
          <a:prstGeom prst="rect">
            <a:avLst/>
          </a:prstGeom>
          <a:noFill/>
        </p:spPr>
        <p:txBody>
          <a:bodyPr wrap="none" rtlCol="0">
            <a:spAutoFit/>
          </a:bodyPr>
          <a:lstStyle/>
          <a:p>
            <a:r>
              <a:rPr lang="en-US" altLang="zh-CN" sz="1333" b="1" dirty="0">
                <a:latin typeface="微软雅黑" pitchFamily="34" charset="-122"/>
                <a:ea typeface="微软雅黑" pitchFamily="34" charset="-122"/>
              </a:rPr>
              <a:t>1023</a:t>
            </a:r>
            <a:endParaRPr lang="zh-CN" altLang="en-US" sz="1333" b="1" dirty="0">
              <a:latin typeface="微软雅黑" pitchFamily="34" charset="-122"/>
              <a:ea typeface="微软雅黑" pitchFamily="34" charset="-122"/>
            </a:endParaRPr>
          </a:p>
        </p:txBody>
      </p:sp>
      <p:sp>
        <p:nvSpPr>
          <p:cNvPr id="23" name="TextBox 22"/>
          <p:cNvSpPr txBox="1"/>
          <p:nvPr/>
        </p:nvSpPr>
        <p:spPr>
          <a:xfrm>
            <a:off x="1672904" y="3105762"/>
            <a:ext cx="607859" cy="297454"/>
          </a:xfrm>
          <a:prstGeom prst="rect">
            <a:avLst/>
          </a:prstGeom>
          <a:noFill/>
        </p:spPr>
        <p:txBody>
          <a:bodyPr wrap="none" rtlCol="0">
            <a:spAutoFit/>
          </a:bodyPr>
          <a:lstStyle/>
          <a:p>
            <a:r>
              <a:rPr lang="en-US" altLang="zh-CN" sz="1333" b="1" dirty="0">
                <a:latin typeface="微软雅黑" pitchFamily="34" charset="-122"/>
                <a:ea typeface="微软雅黑" pitchFamily="34" charset="-122"/>
              </a:rPr>
              <a:t>1024</a:t>
            </a:r>
            <a:endParaRPr lang="zh-CN" altLang="en-US" sz="1333" b="1" dirty="0">
              <a:latin typeface="微软雅黑" pitchFamily="34" charset="-122"/>
              <a:ea typeface="微软雅黑" pitchFamily="34" charset="-122"/>
            </a:endParaRPr>
          </a:p>
        </p:txBody>
      </p:sp>
      <p:sp>
        <p:nvSpPr>
          <p:cNvPr id="24" name="TextBox 23"/>
          <p:cNvSpPr txBox="1"/>
          <p:nvPr/>
        </p:nvSpPr>
        <p:spPr>
          <a:xfrm>
            <a:off x="4388074" y="3105762"/>
            <a:ext cx="761747" cy="297454"/>
          </a:xfrm>
          <a:prstGeom prst="rect">
            <a:avLst/>
          </a:prstGeom>
          <a:noFill/>
        </p:spPr>
        <p:txBody>
          <a:bodyPr wrap="none" rtlCol="0">
            <a:spAutoFit/>
          </a:bodyPr>
          <a:lstStyle/>
          <a:p>
            <a:r>
              <a:rPr lang="en-US" altLang="zh-CN" sz="1333" b="1" dirty="0">
                <a:latin typeface="微软雅黑" pitchFamily="34" charset="-122"/>
                <a:ea typeface="微软雅黑" pitchFamily="34" charset="-122"/>
              </a:rPr>
              <a:t>49,151</a:t>
            </a:r>
            <a:endParaRPr lang="zh-CN" altLang="en-US" sz="1333" b="1" dirty="0">
              <a:latin typeface="微软雅黑" pitchFamily="34" charset="-122"/>
              <a:ea typeface="微软雅黑" pitchFamily="34" charset="-122"/>
            </a:endParaRPr>
          </a:p>
        </p:txBody>
      </p:sp>
      <p:sp>
        <p:nvSpPr>
          <p:cNvPr id="25" name="TextBox 24"/>
          <p:cNvSpPr txBox="1"/>
          <p:nvPr/>
        </p:nvSpPr>
        <p:spPr>
          <a:xfrm>
            <a:off x="4799728" y="2571503"/>
            <a:ext cx="761747" cy="297454"/>
          </a:xfrm>
          <a:prstGeom prst="rect">
            <a:avLst/>
          </a:prstGeom>
          <a:noFill/>
        </p:spPr>
        <p:txBody>
          <a:bodyPr wrap="none" rtlCol="0">
            <a:spAutoFit/>
          </a:bodyPr>
          <a:lstStyle/>
          <a:p>
            <a:r>
              <a:rPr lang="en-US" altLang="zh-CN" sz="1333" b="1" dirty="0">
                <a:latin typeface="微软雅黑" pitchFamily="34" charset="-122"/>
                <a:ea typeface="微软雅黑" pitchFamily="34" charset="-122"/>
              </a:rPr>
              <a:t>49,152</a:t>
            </a:r>
            <a:endParaRPr lang="zh-CN" altLang="en-US" sz="1333" b="1" dirty="0">
              <a:latin typeface="微软雅黑" pitchFamily="34" charset="-122"/>
              <a:ea typeface="微软雅黑" pitchFamily="34" charset="-122"/>
            </a:endParaRPr>
          </a:p>
        </p:txBody>
      </p:sp>
      <p:sp>
        <p:nvSpPr>
          <p:cNvPr id="26" name="TextBox 25"/>
          <p:cNvSpPr txBox="1"/>
          <p:nvPr/>
        </p:nvSpPr>
        <p:spPr>
          <a:xfrm>
            <a:off x="6475514" y="2571503"/>
            <a:ext cx="761747" cy="297454"/>
          </a:xfrm>
          <a:prstGeom prst="rect">
            <a:avLst/>
          </a:prstGeom>
          <a:noFill/>
        </p:spPr>
        <p:txBody>
          <a:bodyPr wrap="none" rtlCol="0">
            <a:spAutoFit/>
          </a:bodyPr>
          <a:lstStyle/>
          <a:p>
            <a:r>
              <a:rPr lang="en-US" altLang="zh-CN" sz="1333" b="1" dirty="0">
                <a:latin typeface="微软雅黑" pitchFamily="34" charset="-122"/>
                <a:ea typeface="微软雅黑" pitchFamily="34" charset="-122"/>
              </a:rPr>
              <a:t>65,535</a:t>
            </a:r>
            <a:endParaRPr lang="zh-CN" altLang="en-US" sz="1333" b="1" dirty="0">
              <a:latin typeface="微软雅黑" pitchFamily="34" charset="-122"/>
              <a:ea typeface="微软雅黑" pitchFamily="34" charset="-122"/>
            </a:endParaRPr>
          </a:p>
        </p:txBody>
      </p:sp>
      <p:sp>
        <p:nvSpPr>
          <p:cNvPr id="27" name="矩形 26"/>
          <p:cNvSpPr/>
          <p:nvPr/>
        </p:nvSpPr>
        <p:spPr>
          <a:xfrm>
            <a:off x="1854701" y="1914707"/>
            <a:ext cx="1899879" cy="297454"/>
          </a:xfrm>
          <a:prstGeom prst="rect">
            <a:avLst/>
          </a:prstGeom>
        </p:spPr>
        <p:txBody>
          <a:bodyPr wrap="none">
            <a:spAutoFit/>
          </a:bodyPr>
          <a:lstStyle/>
          <a:p>
            <a:pPr algn="ctr"/>
            <a:r>
              <a:rPr lang="zh-CN" altLang="en-US" sz="1333" b="1" dirty="0">
                <a:solidFill>
                  <a:srgbClr val="0000FF"/>
                </a:solidFill>
                <a:latin typeface="微软雅黑" pitchFamily="34" charset="-122"/>
                <a:ea typeface="微软雅黑" pitchFamily="34" charset="-122"/>
              </a:rPr>
              <a:t>服务器端使用的端口号</a:t>
            </a:r>
          </a:p>
        </p:txBody>
      </p:sp>
      <p:sp>
        <p:nvSpPr>
          <p:cNvPr id="28" name="矩形 27"/>
          <p:cNvSpPr/>
          <p:nvPr/>
        </p:nvSpPr>
        <p:spPr>
          <a:xfrm>
            <a:off x="5134993" y="1914707"/>
            <a:ext cx="1728358" cy="297454"/>
          </a:xfrm>
          <a:prstGeom prst="rect">
            <a:avLst/>
          </a:prstGeom>
        </p:spPr>
        <p:txBody>
          <a:bodyPr wrap="none">
            <a:spAutoFit/>
          </a:bodyPr>
          <a:lstStyle/>
          <a:p>
            <a:pPr algn="ctr"/>
            <a:r>
              <a:rPr lang="zh-CN" altLang="en-US" sz="1333" b="1" dirty="0">
                <a:solidFill>
                  <a:srgbClr val="0000FF"/>
                </a:solidFill>
                <a:latin typeface="微软雅黑" pitchFamily="34" charset="-122"/>
                <a:ea typeface="微软雅黑" pitchFamily="34" charset="-122"/>
              </a:rPr>
              <a:t>客户端使用的端口号</a:t>
            </a:r>
          </a:p>
        </p:txBody>
      </p:sp>
      <p:sp>
        <p:nvSpPr>
          <p:cNvPr id="29" name="右大括号 28"/>
          <p:cNvSpPr/>
          <p:nvPr/>
        </p:nvSpPr>
        <p:spPr>
          <a:xfrm rot="16200000">
            <a:off x="2685566" y="339011"/>
            <a:ext cx="238149" cy="4007689"/>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67"/>
          </a:p>
        </p:txBody>
      </p:sp>
      <p:sp>
        <p:nvSpPr>
          <p:cNvPr id="30" name="右大括号 29"/>
          <p:cNvSpPr/>
          <p:nvPr/>
        </p:nvSpPr>
        <p:spPr>
          <a:xfrm rot="16200000">
            <a:off x="5880098" y="1378923"/>
            <a:ext cx="238149" cy="1927865"/>
          </a:xfrm>
          <a:prstGeom prst="rightBrace">
            <a:avLst>
              <a:gd name="adj1" fmla="val 3451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67"/>
          </a:p>
        </p:txBody>
      </p:sp>
      <p:sp>
        <p:nvSpPr>
          <p:cNvPr id="31" name="AutoShape 16"/>
          <p:cNvSpPr>
            <a:spLocks noChangeArrowheads="1"/>
          </p:cNvSpPr>
          <p:nvPr/>
        </p:nvSpPr>
        <p:spPr bwMode="auto">
          <a:xfrm>
            <a:off x="1284673" y="3123286"/>
            <a:ext cx="146185" cy="450954"/>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333"/>
          </a:p>
        </p:txBody>
      </p:sp>
      <p:sp>
        <p:nvSpPr>
          <p:cNvPr id="32" name="矩形 31"/>
          <p:cNvSpPr/>
          <p:nvPr/>
        </p:nvSpPr>
        <p:spPr>
          <a:xfrm>
            <a:off x="530397" y="3605125"/>
            <a:ext cx="1672254" cy="502573"/>
          </a:xfrm>
          <a:prstGeom prst="rect">
            <a:avLst/>
          </a:prstGeom>
        </p:spPr>
        <p:txBody>
          <a:bodyPr wrap="none">
            <a:spAutoFit/>
          </a:bodyPr>
          <a:lstStyle/>
          <a:p>
            <a:pPr algn="ctr"/>
            <a:r>
              <a:rPr lang="zh-CN" altLang="en-US" sz="1333" b="1" dirty="0">
                <a:solidFill>
                  <a:srgbClr val="0000FF"/>
                </a:solidFill>
                <a:latin typeface="微软雅黑" pitchFamily="34" charset="-122"/>
                <a:ea typeface="微软雅黑" pitchFamily="34" charset="-122"/>
              </a:rPr>
              <a:t>熟知端口</a:t>
            </a:r>
            <a:endParaRPr lang="en-US" altLang="zh-CN" sz="1333" b="1" dirty="0">
              <a:solidFill>
                <a:srgbClr val="0000FF"/>
              </a:solidFill>
              <a:latin typeface="微软雅黑" pitchFamily="34" charset="-122"/>
              <a:ea typeface="微软雅黑" pitchFamily="34" charset="-122"/>
            </a:endParaRPr>
          </a:p>
          <a:p>
            <a:pPr algn="ctr"/>
            <a:r>
              <a:rPr lang="zh-CN" altLang="en-US" sz="1333" b="1" dirty="0">
                <a:solidFill>
                  <a:srgbClr val="0000FF"/>
                </a:solidFill>
                <a:latin typeface="微软雅黑" pitchFamily="34" charset="-122"/>
                <a:ea typeface="微软雅黑" pitchFamily="34" charset="-122"/>
              </a:rPr>
              <a:t>（</a:t>
            </a:r>
            <a:r>
              <a:rPr lang="en-US" altLang="zh-CN" sz="1333" b="1" dirty="0">
                <a:solidFill>
                  <a:srgbClr val="0000FF"/>
                </a:solidFill>
                <a:latin typeface="微软雅黑" pitchFamily="34" charset="-122"/>
                <a:ea typeface="微软雅黑" pitchFamily="34" charset="-122"/>
              </a:rPr>
              <a:t>IANA</a:t>
            </a:r>
            <a:r>
              <a:rPr lang="zh-CN" altLang="en-US" sz="1333" b="1" dirty="0">
                <a:solidFill>
                  <a:srgbClr val="0000FF"/>
                </a:solidFill>
                <a:latin typeface="微软雅黑" pitchFamily="34" charset="-122"/>
                <a:ea typeface="微软雅黑" pitchFamily="34" charset="-122"/>
              </a:rPr>
              <a:t>负责分配）</a:t>
            </a:r>
          </a:p>
        </p:txBody>
      </p:sp>
      <p:sp>
        <p:nvSpPr>
          <p:cNvPr id="33" name="AutoShape 16"/>
          <p:cNvSpPr>
            <a:spLocks noChangeArrowheads="1"/>
          </p:cNvSpPr>
          <p:nvPr/>
        </p:nvSpPr>
        <p:spPr bwMode="auto">
          <a:xfrm>
            <a:off x="3312115" y="3123286"/>
            <a:ext cx="146185" cy="450954"/>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333"/>
          </a:p>
        </p:txBody>
      </p:sp>
      <p:sp>
        <p:nvSpPr>
          <p:cNvPr id="34" name="矩形 33"/>
          <p:cNvSpPr/>
          <p:nvPr/>
        </p:nvSpPr>
        <p:spPr>
          <a:xfrm>
            <a:off x="2949832" y="3605125"/>
            <a:ext cx="870752" cy="297454"/>
          </a:xfrm>
          <a:prstGeom prst="rect">
            <a:avLst/>
          </a:prstGeom>
        </p:spPr>
        <p:txBody>
          <a:bodyPr wrap="none">
            <a:spAutoFit/>
          </a:bodyPr>
          <a:lstStyle/>
          <a:p>
            <a:pPr algn="ctr"/>
            <a:r>
              <a:rPr lang="zh-CN" altLang="en-US" sz="1333" b="1" dirty="0">
                <a:solidFill>
                  <a:srgbClr val="0000FF"/>
                </a:solidFill>
                <a:latin typeface="微软雅黑" pitchFamily="34" charset="-122"/>
                <a:ea typeface="微软雅黑" pitchFamily="34" charset="-122"/>
              </a:rPr>
              <a:t>登记端口</a:t>
            </a:r>
          </a:p>
        </p:txBody>
      </p:sp>
      <p:sp>
        <p:nvSpPr>
          <p:cNvPr id="35" name="AutoShape 16"/>
          <p:cNvSpPr>
            <a:spLocks noChangeArrowheads="1"/>
          </p:cNvSpPr>
          <p:nvPr/>
        </p:nvSpPr>
        <p:spPr bwMode="auto">
          <a:xfrm>
            <a:off x="5926078" y="3123286"/>
            <a:ext cx="146185" cy="450954"/>
          </a:xfrm>
          <a:prstGeom prst="upArrow">
            <a:avLst>
              <a:gd name="adj1" fmla="val 50000"/>
              <a:gd name="adj2" fmla="val 45000"/>
            </a:avLst>
          </a:prstGeom>
          <a:solidFill>
            <a:srgbClr val="FF66FF"/>
          </a:solidFill>
          <a:ln w="9525">
            <a:solidFill>
              <a:schemeClr val="tx1"/>
            </a:solidFill>
            <a:miter lim="800000"/>
            <a:headEnd/>
            <a:tailEnd/>
          </a:ln>
          <a:effectLst/>
        </p:spPr>
        <p:txBody>
          <a:bodyPr wrap="none" anchor="ctr"/>
          <a:lstStyle/>
          <a:p>
            <a:endParaRPr lang="zh-CN" altLang="en-US" sz="1333"/>
          </a:p>
        </p:txBody>
      </p:sp>
      <p:sp>
        <p:nvSpPr>
          <p:cNvPr id="36" name="矩形 35"/>
          <p:cNvSpPr/>
          <p:nvPr/>
        </p:nvSpPr>
        <p:spPr>
          <a:xfrm>
            <a:off x="5563796" y="3605125"/>
            <a:ext cx="870752" cy="297454"/>
          </a:xfrm>
          <a:prstGeom prst="rect">
            <a:avLst/>
          </a:prstGeom>
        </p:spPr>
        <p:txBody>
          <a:bodyPr wrap="none">
            <a:spAutoFit/>
          </a:bodyPr>
          <a:lstStyle/>
          <a:p>
            <a:pPr algn="ctr"/>
            <a:r>
              <a:rPr lang="zh-CN" altLang="en-US" sz="1333" b="1" dirty="0">
                <a:solidFill>
                  <a:srgbClr val="0000FF"/>
                </a:solidFill>
                <a:latin typeface="微软雅黑" pitchFamily="34" charset="-122"/>
                <a:ea typeface="微软雅黑" pitchFamily="34" charset="-122"/>
              </a:rPr>
              <a:t>短暂端口</a:t>
            </a:r>
          </a:p>
        </p:txBody>
      </p:sp>
    </p:spTree>
    <p:extLst>
      <p:ext uri="{BB962C8B-B14F-4D97-AF65-F5344CB8AC3E}">
        <p14:creationId xmlns:p14="http://schemas.microsoft.com/office/powerpoint/2010/main" val="3127624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54288" y="1275982"/>
            <a:ext cx="6711425"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99" name="Rectangle 6"/>
          <p:cNvSpPr>
            <a:spLocks noChangeArrowheads="1"/>
          </p:cNvSpPr>
          <p:nvPr/>
        </p:nvSpPr>
        <p:spPr bwMode="auto">
          <a:xfrm>
            <a:off x="2964263" y="1256741"/>
            <a:ext cx="167706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ea typeface="微软雅黑" pitchFamily="34" charset="-122"/>
              </a:rPr>
              <a:t>常用的熟知端口</a:t>
            </a:r>
          </a:p>
        </p:txBody>
      </p:sp>
      <p:sp>
        <p:nvSpPr>
          <p:cNvPr id="100" name="圆角矩形 99"/>
          <p:cNvSpPr/>
          <p:nvPr/>
        </p:nvSpPr>
        <p:spPr>
          <a:xfrm>
            <a:off x="454288" y="1666876"/>
            <a:ext cx="6711425" cy="2682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aphicFrame>
        <p:nvGraphicFramePr>
          <p:cNvPr id="144" name="Group 52"/>
          <p:cNvGraphicFramePr>
            <a:graphicFrameLocks noGrp="1"/>
          </p:cNvGraphicFramePr>
          <p:nvPr/>
        </p:nvGraphicFramePr>
        <p:xfrm>
          <a:off x="1122790" y="3658194"/>
          <a:ext cx="5330696" cy="538520"/>
        </p:xfrm>
        <a:graphic>
          <a:graphicData uri="http://schemas.openxmlformats.org/drawingml/2006/table">
            <a:tbl>
              <a:tblPr/>
              <a:tblGrid>
                <a:gridCol w="2826253">
                  <a:extLst>
                    <a:ext uri="{9D8B030D-6E8A-4147-A177-3AD203B41FA5}">
                      <a16:colId xmlns:a16="http://schemas.microsoft.com/office/drawing/2014/main" val="20000"/>
                    </a:ext>
                  </a:extLst>
                </a:gridCol>
                <a:gridCol w="2504443">
                  <a:extLst>
                    <a:ext uri="{9D8B030D-6E8A-4147-A177-3AD203B41FA5}">
                      <a16:colId xmlns:a16="http://schemas.microsoft.com/office/drawing/2014/main" val="20001"/>
                    </a:ext>
                  </a:extLst>
                </a:gridCol>
              </a:tblGrid>
              <a:tr h="2540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1" i="0" u="none" strike="noStrike" cap="none" normalizeH="0" baseline="0" dirty="0">
                          <a:ln>
                            <a:noFill/>
                          </a:ln>
                          <a:solidFill>
                            <a:schemeClr val="tx1"/>
                          </a:solidFill>
                          <a:effectLst/>
                          <a:latin typeface="微软雅黑" pitchFamily="34" charset="-122"/>
                          <a:ea typeface="微软雅黑" pitchFamily="34" charset="-122"/>
                        </a:rPr>
                        <a:t>UDP</a:t>
                      </a:r>
                    </a:p>
                  </a:txBody>
                  <a:tcPr marL="82550" marR="82550" marT="38110" marB="38110"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1" i="0" u="none" strike="noStrike" cap="none" normalizeH="0" baseline="0" dirty="0">
                          <a:ln>
                            <a:noFill/>
                          </a:ln>
                          <a:solidFill>
                            <a:schemeClr val="tx1"/>
                          </a:solidFill>
                          <a:effectLst/>
                          <a:latin typeface="微软雅黑" pitchFamily="34" charset="-122"/>
                          <a:ea typeface="微软雅黑" pitchFamily="34" charset="-122"/>
                        </a:rPr>
                        <a:t>TCP</a:t>
                      </a:r>
                    </a:p>
                  </a:txBody>
                  <a:tcPr marL="82550" marR="82550" marT="38110" marB="38110"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79420">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300" b="1" i="0" u="none" strike="noStrike" cap="none" normalizeH="0" baseline="0" dirty="0">
                          <a:ln>
                            <a:noFill/>
                          </a:ln>
                          <a:solidFill>
                            <a:schemeClr val="bg1"/>
                          </a:solidFill>
                          <a:effectLst/>
                          <a:latin typeface="微软雅黑" pitchFamily="34" charset="-122"/>
                          <a:ea typeface="微软雅黑" pitchFamily="34" charset="-122"/>
                        </a:rPr>
                        <a:t>IP</a:t>
                      </a:r>
                    </a:p>
                  </a:txBody>
                  <a:tcPr marL="82550" marR="82550" marT="38110" marB="3811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0000FF"/>
                    </a:solidFill>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grpSp>
        <p:nvGrpSpPr>
          <p:cNvPr id="145" name="组合 144"/>
          <p:cNvGrpSpPr/>
          <p:nvPr/>
        </p:nvGrpSpPr>
        <p:grpSpPr>
          <a:xfrm>
            <a:off x="1209504" y="1743075"/>
            <a:ext cx="5513533" cy="1975078"/>
            <a:chOff x="759902" y="1324147"/>
            <a:chExt cx="8990242" cy="3220518"/>
          </a:xfrm>
        </p:grpSpPr>
        <p:sp>
          <p:nvSpPr>
            <p:cNvPr id="146" name="Text Box 14"/>
            <p:cNvSpPr txBox="1">
              <a:spLocks noChangeArrowheads="1"/>
            </p:cNvSpPr>
            <p:nvPr/>
          </p:nvSpPr>
          <p:spPr bwMode="auto">
            <a:xfrm>
              <a:off x="5183702" y="3371438"/>
              <a:ext cx="1429147"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SMTP</a:t>
              </a:r>
            </a:p>
          </p:txBody>
        </p:sp>
        <p:sp>
          <p:nvSpPr>
            <p:cNvPr id="147" name="Text Box 15"/>
            <p:cNvSpPr txBox="1">
              <a:spLocks noChangeArrowheads="1"/>
            </p:cNvSpPr>
            <p:nvPr/>
          </p:nvSpPr>
          <p:spPr bwMode="auto">
            <a:xfrm>
              <a:off x="6228399" y="2905781"/>
              <a:ext cx="1319080"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FTP</a:t>
              </a:r>
            </a:p>
          </p:txBody>
        </p:sp>
        <p:sp>
          <p:nvSpPr>
            <p:cNvPr id="148" name="Text Box 16"/>
            <p:cNvSpPr txBox="1">
              <a:spLocks noChangeArrowheads="1"/>
            </p:cNvSpPr>
            <p:nvPr/>
          </p:nvSpPr>
          <p:spPr bwMode="auto">
            <a:xfrm>
              <a:off x="6899407" y="2401726"/>
              <a:ext cx="1539213"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Telnet</a:t>
              </a:r>
            </a:p>
          </p:txBody>
        </p:sp>
        <p:sp>
          <p:nvSpPr>
            <p:cNvPr id="149" name="Text Box 17"/>
            <p:cNvSpPr txBox="1">
              <a:spLocks noChangeArrowheads="1"/>
            </p:cNvSpPr>
            <p:nvPr/>
          </p:nvSpPr>
          <p:spPr bwMode="auto">
            <a:xfrm>
              <a:off x="759902" y="3447638"/>
              <a:ext cx="1098947"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RPC</a:t>
              </a:r>
            </a:p>
          </p:txBody>
        </p:sp>
        <p:sp>
          <p:nvSpPr>
            <p:cNvPr id="150" name="Text Box 18"/>
            <p:cNvSpPr txBox="1">
              <a:spLocks noChangeArrowheads="1"/>
            </p:cNvSpPr>
            <p:nvPr/>
          </p:nvSpPr>
          <p:spPr bwMode="auto">
            <a:xfrm>
              <a:off x="1547877" y="3066639"/>
              <a:ext cx="1319082"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DNS</a:t>
              </a:r>
            </a:p>
          </p:txBody>
        </p:sp>
        <p:sp>
          <p:nvSpPr>
            <p:cNvPr id="151" name="Text Box 19"/>
            <p:cNvSpPr txBox="1">
              <a:spLocks noChangeArrowheads="1"/>
            </p:cNvSpPr>
            <p:nvPr/>
          </p:nvSpPr>
          <p:spPr bwMode="auto">
            <a:xfrm>
              <a:off x="3186129" y="2116238"/>
              <a:ext cx="1539214"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SNMP</a:t>
              </a:r>
            </a:p>
          </p:txBody>
        </p:sp>
        <p:sp>
          <p:nvSpPr>
            <p:cNvPr id="152" name="Text Box 20"/>
            <p:cNvSpPr txBox="1">
              <a:spLocks noChangeArrowheads="1"/>
            </p:cNvSpPr>
            <p:nvPr/>
          </p:nvSpPr>
          <p:spPr bwMode="auto">
            <a:xfrm>
              <a:off x="2349475" y="2545742"/>
              <a:ext cx="1649282"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TFTP</a:t>
              </a:r>
            </a:p>
          </p:txBody>
        </p:sp>
        <p:sp>
          <p:nvSpPr>
            <p:cNvPr id="153" name="Oval 21"/>
            <p:cNvSpPr>
              <a:spLocks noChangeArrowheads="1"/>
            </p:cNvSpPr>
            <p:nvPr/>
          </p:nvSpPr>
          <p:spPr bwMode="auto">
            <a:xfrm>
              <a:off x="900112"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154" name="Oval 22"/>
            <p:cNvSpPr>
              <a:spLocks noChangeArrowheads="1"/>
            </p:cNvSpPr>
            <p:nvPr/>
          </p:nvSpPr>
          <p:spPr bwMode="auto">
            <a:xfrm>
              <a:off x="182463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155" name="Oval 23"/>
            <p:cNvSpPr>
              <a:spLocks noChangeArrowheads="1"/>
            </p:cNvSpPr>
            <p:nvPr/>
          </p:nvSpPr>
          <p:spPr bwMode="auto">
            <a:xfrm>
              <a:off x="35163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156" name="Oval 24"/>
            <p:cNvSpPr>
              <a:spLocks noChangeArrowheads="1"/>
            </p:cNvSpPr>
            <p:nvPr/>
          </p:nvSpPr>
          <p:spPr bwMode="auto">
            <a:xfrm>
              <a:off x="2700006"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157" name="Oval 25"/>
            <p:cNvSpPr>
              <a:spLocks noChangeArrowheads="1"/>
            </p:cNvSpPr>
            <p:nvPr/>
          </p:nvSpPr>
          <p:spPr bwMode="auto">
            <a:xfrm>
              <a:off x="5596451"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158" name="Oval 26"/>
            <p:cNvSpPr>
              <a:spLocks noChangeArrowheads="1"/>
            </p:cNvSpPr>
            <p:nvPr/>
          </p:nvSpPr>
          <p:spPr bwMode="auto">
            <a:xfrm>
              <a:off x="6411433"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159" name="Oval 27"/>
            <p:cNvSpPr>
              <a:spLocks noChangeArrowheads="1"/>
            </p:cNvSpPr>
            <p:nvPr/>
          </p:nvSpPr>
          <p:spPr bwMode="auto">
            <a:xfrm>
              <a:off x="721928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160" name="Line 28"/>
            <p:cNvSpPr>
              <a:spLocks noChangeShapeType="1"/>
            </p:cNvSpPr>
            <p:nvPr/>
          </p:nvSpPr>
          <p:spPr bwMode="auto">
            <a:xfrm>
              <a:off x="1090099" y="3825526"/>
              <a:ext cx="0" cy="381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161" name="Line 29"/>
            <p:cNvSpPr>
              <a:spLocks noChangeShapeType="1"/>
            </p:cNvSpPr>
            <p:nvPr/>
          </p:nvSpPr>
          <p:spPr bwMode="auto">
            <a:xfrm>
              <a:off x="1989731" y="3444526"/>
              <a:ext cx="0" cy="762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162" name="Line 30"/>
            <p:cNvSpPr>
              <a:spLocks noChangeShapeType="1"/>
            </p:cNvSpPr>
            <p:nvPr/>
          </p:nvSpPr>
          <p:spPr bwMode="auto">
            <a:xfrm>
              <a:off x="3681427" y="2471191"/>
              <a:ext cx="0" cy="1735335"/>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163" name="Line 31"/>
            <p:cNvSpPr>
              <a:spLocks noChangeShapeType="1"/>
            </p:cNvSpPr>
            <p:nvPr/>
          </p:nvSpPr>
          <p:spPr bwMode="auto">
            <a:xfrm>
              <a:off x="2865106" y="2941289"/>
              <a:ext cx="0" cy="12652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164" name="Line 32"/>
            <p:cNvSpPr>
              <a:spLocks noChangeShapeType="1"/>
            </p:cNvSpPr>
            <p:nvPr/>
          </p:nvSpPr>
          <p:spPr bwMode="auto">
            <a:xfrm>
              <a:off x="5761551" y="3749326"/>
              <a:ext cx="0" cy="457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165" name="Line 33"/>
            <p:cNvSpPr>
              <a:spLocks noChangeShapeType="1"/>
            </p:cNvSpPr>
            <p:nvPr/>
          </p:nvSpPr>
          <p:spPr bwMode="auto">
            <a:xfrm>
              <a:off x="6611375" y="3251645"/>
              <a:ext cx="0" cy="95488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166" name="Line 34"/>
            <p:cNvSpPr>
              <a:spLocks noChangeShapeType="1"/>
            </p:cNvSpPr>
            <p:nvPr/>
          </p:nvSpPr>
          <p:spPr bwMode="auto">
            <a:xfrm>
              <a:off x="7394707" y="2730747"/>
              <a:ext cx="0" cy="147577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168" name="Text Box 36"/>
            <p:cNvSpPr txBox="1">
              <a:spLocks noChangeArrowheads="1"/>
            </p:cNvSpPr>
            <p:nvPr/>
          </p:nvSpPr>
          <p:spPr bwMode="auto">
            <a:xfrm>
              <a:off x="1469581" y="3825526"/>
              <a:ext cx="1123026"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53</a:t>
              </a:r>
            </a:p>
          </p:txBody>
        </p:sp>
        <p:sp>
          <p:nvSpPr>
            <p:cNvPr id="169" name="Text Box 37"/>
            <p:cNvSpPr txBox="1">
              <a:spLocks noChangeArrowheads="1"/>
            </p:cNvSpPr>
            <p:nvPr/>
          </p:nvSpPr>
          <p:spPr bwMode="auto">
            <a:xfrm>
              <a:off x="3606879" y="3825526"/>
              <a:ext cx="816901"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161</a:t>
              </a:r>
            </a:p>
          </p:txBody>
        </p:sp>
        <p:sp>
          <p:nvSpPr>
            <p:cNvPr id="170" name="Text Box 38"/>
            <p:cNvSpPr txBox="1">
              <a:spLocks noChangeArrowheads="1"/>
            </p:cNvSpPr>
            <p:nvPr/>
          </p:nvSpPr>
          <p:spPr bwMode="auto">
            <a:xfrm>
              <a:off x="2823407" y="3825526"/>
              <a:ext cx="918371"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69</a:t>
              </a:r>
            </a:p>
          </p:txBody>
        </p:sp>
        <p:sp>
          <p:nvSpPr>
            <p:cNvPr id="171" name="Text Box 39"/>
            <p:cNvSpPr txBox="1">
              <a:spLocks noChangeArrowheads="1"/>
            </p:cNvSpPr>
            <p:nvPr/>
          </p:nvSpPr>
          <p:spPr bwMode="auto">
            <a:xfrm>
              <a:off x="5260957" y="3825526"/>
              <a:ext cx="918371"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25</a:t>
              </a:r>
            </a:p>
          </p:txBody>
        </p:sp>
        <p:sp>
          <p:nvSpPr>
            <p:cNvPr id="173" name="Text Box 41"/>
            <p:cNvSpPr txBox="1">
              <a:spLocks noChangeArrowheads="1"/>
            </p:cNvSpPr>
            <p:nvPr/>
          </p:nvSpPr>
          <p:spPr bwMode="auto">
            <a:xfrm>
              <a:off x="7367539" y="3825526"/>
              <a:ext cx="918371"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23</a:t>
              </a:r>
            </a:p>
          </p:txBody>
        </p:sp>
        <p:sp>
          <p:nvSpPr>
            <p:cNvPr id="174" name="Text Box 42"/>
            <p:cNvSpPr txBox="1">
              <a:spLocks noChangeArrowheads="1"/>
            </p:cNvSpPr>
            <p:nvPr/>
          </p:nvSpPr>
          <p:spPr bwMode="auto">
            <a:xfrm>
              <a:off x="7619488" y="1810605"/>
              <a:ext cx="1539214"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HTTP</a:t>
              </a:r>
            </a:p>
          </p:txBody>
        </p:sp>
        <p:sp>
          <p:nvSpPr>
            <p:cNvPr id="175" name="Oval 43"/>
            <p:cNvSpPr>
              <a:spLocks noChangeArrowheads="1"/>
            </p:cNvSpPr>
            <p:nvPr/>
          </p:nvSpPr>
          <p:spPr bwMode="auto">
            <a:xfrm>
              <a:off x="7979527"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176" name="Line 44"/>
            <p:cNvSpPr>
              <a:spLocks noChangeShapeType="1"/>
            </p:cNvSpPr>
            <p:nvPr/>
          </p:nvSpPr>
          <p:spPr bwMode="auto">
            <a:xfrm>
              <a:off x="8154945" y="2195164"/>
              <a:ext cx="0" cy="201136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177" name="Text Box 45"/>
            <p:cNvSpPr txBox="1">
              <a:spLocks noChangeArrowheads="1"/>
            </p:cNvSpPr>
            <p:nvPr/>
          </p:nvSpPr>
          <p:spPr bwMode="auto">
            <a:xfrm>
              <a:off x="8127777" y="3825526"/>
              <a:ext cx="918371"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80</a:t>
              </a:r>
            </a:p>
          </p:txBody>
        </p:sp>
        <p:sp>
          <p:nvSpPr>
            <p:cNvPr id="178" name="Text Box 42"/>
            <p:cNvSpPr txBox="1">
              <a:spLocks noChangeArrowheads="1"/>
            </p:cNvSpPr>
            <p:nvPr/>
          </p:nvSpPr>
          <p:spPr bwMode="auto">
            <a:xfrm>
              <a:off x="8195552" y="1324147"/>
              <a:ext cx="1539214"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HTTPS</a:t>
              </a:r>
            </a:p>
          </p:txBody>
        </p:sp>
        <p:sp>
          <p:nvSpPr>
            <p:cNvPr id="179" name="Oval 43"/>
            <p:cNvSpPr>
              <a:spLocks noChangeArrowheads="1"/>
            </p:cNvSpPr>
            <p:nvPr/>
          </p:nvSpPr>
          <p:spPr bwMode="auto">
            <a:xfrm>
              <a:off x="8683525"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180" name="Line 44"/>
            <p:cNvSpPr>
              <a:spLocks noChangeShapeType="1"/>
            </p:cNvSpPr>
            <p:nvPr/>
          </p:nvSpPr>
          <p:spPr bwMode="auto">
            <a:xfrm>
              <a:off x="8858943" y="1676052"/>
              <a:ext cx="0" cy="2530474"/>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181" name="Text Box 45"/>
            <p:cNvSpPr txBox="1">
              <a:spLocks noChangeArrowheads="1"/>
            </p:cNvSpPr>
            <p:nvPr/>
          </p:nvSpPr>
          <p:spPr bwMode="auto">
            <a:xfrm>
              <a:off x="8831773" y="3825526"/>
              <a:ext cx="918371"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443</a:t>
              </a:r>
            </a:p>
          </p:txBody>
        </p:sp>
        <p:sp>
          <p:nvSpPr>
            <p:cNvPr id="182" name="Text Box 19"/>
            <p:cNvSpPr txBox="1">
              <a:spLocks noChangeArrowheads="1"/>
            </p:cNvSpPr>
            <p:nvPr/>
          </p:nvSpPr>
          <p:spPr bwMode="auto">
            <a:xfrm>
              <a:off x="3659047" y="1448465"/>
              <a:ext cx="2167218" cy="44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SNMP(trap)</a:t>
              </a:r>
            </a:p>
          </p:txBody>
        </p:sp>
        <p:sp>
          <p:nvSpPr>
            <p:cNvPr id="183" name="Oval 23"/>
            <p:cNvSpPr>
              <a:spLocks noChangeArrowheads="1"/>
            </p:cNvSpPr>
            <p:nvPr/>
          </p:nvSpPr>
          <p:spPr bwMode="auto">
            <a:xfrm>
              <a:off x="4333229" y="4230340"/>
              <a:ext cx="343958" cy="314325"/>
            </a:xfrm>
            <a:prstGeom prst="ellipse">
              <a:avLst/>
            </a:prstGeom>
            <a:solidFill>
              <a:srgbClr val="99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184" name="Line 30"/>
            <p:cNvSpPr>
              <a:spLocks noChangeShapeType="1"/>
            </p:cNvSpPr>
            <p:nvPr/>
          </p:nvSpPr>
          <p:spPr bwMode="auto">
            <a:xfrm>
              <a:off x="4498329" y="1818477"/>
              <a:ext cx="0" cy="23880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grpSp>
      <p:sp>
        <p:nvSpPr>
          <p:cNvPr id="187" name="Text Box 40"/>
          <p:cNvSpPr txBox="1">
            <a:spLocks noChangeArrowheads="1"/>
          </p:cNvSpPr>
          <p:nvPr/>
        </p:nvSpPr>
        <p:spPr bwMode="auto">
          <a:xfrm>
            <a:off x="4484700" y="3277121"/>
            <a:ext cx="70033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21   20</a:t>
            </a:r>
          </a:p>
        </p:txBody>
      </p:sp>
      <p:sp>
        <p:nvSpPr>
          <p:cNvPr id="188" name="Text Box 37"/>
          <p:cNvSpPr txBox="1">
            <a:spLocks noChangeArrowheads="1"/>
          </p:cNvSpPr>
          <p:nvPr/>
        </p:nvSpPr>
        <p:spPr bwMode="auto">
          <a:xfrm>
            <a:off x="3464106" y="3277121"/>
            <a:ext cx="500989"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162</a:t>
            </a:r>
          </a:p>
        </p:txBody>
      </p:sp>
      <p:sp>
        <p:nvSpPr>
          <p:cNvPr id="189" name="Text Box 35"/>
          <p:cNvSpPr txBox="1">
            <a:spLocks noChangeArrowheads="1"/>
          </p:cNvSpPr>
          <p:nvPr/>
        </p:nvSpPr>
        <p:spPr bwMode="auto">
          <a:xfrm>
            <a:off x="1006130" y="3277119"/>
            <a:ext cx="500989"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1167" dirty="0">
                <a:latin typeface="微软雅黑" pitchFamily="34" charset="-122"/>
                <a:ea typeface="微软雅黑" pitchFamily="34" charset="-122"/>
              </a:rPr>
              <a:t>111</a:t>
            </a:r>
          </a:p>
        </p:txBody>
      </p:sp>
    </p:spTree>
    <p:extLst>
      <p:ext uri="{BB962C8B-B14F-4D97-AF65-F5344CB8AC3E}">
        <p14:creationId xmlns:p14="http://schemas.microsoft.com/office/powerpoint/2010/main" val="2831754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5"/>
          <p:cNvGrpSpPr/>
          <p:nvPr/>
        </p:nvGrpSpPr>
        <p:grpSpPr>
          <a:xfrm>
            <a:off x="677046" y="1742378"/>
            <a:ext cx="6589328" cy="2050222"/>
            <a:chOff x="144023" y="1002"/>
            <a:chExt cx="6589328" cy="2050222"/>
          </a:xfrm>
        </p:grpSpPr>
        <p:sp>
          <p:nvSpPr>
            <p:cNvPr id="120" name="Google Shape;120;p5"/>
            <p:cNvSpPr/>
            <p:nvPr/>
          </p:nvSpPr>
          <p:spPr>
            <a:xfrm rot="5400000">
              <a:off x="3755453" y="-1190261"/>
              <a:ext cx="1500357" cy="4455439"/>
            </a:xfrm>
            <a:prstGeom prst="round2SameRect">
              <a:avLst>
                <a:gd name="adj1" fmla="val 16667"/>
                <a:gd name="adj2" fmla="val 0"/>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21" name="Google Shape;121;p5"/>
            <p:cNvSpPr txBox="1"/>
            <p:nvPr/>
          </p:nvSpPr>
          <p:spPr>
            <a:xfrm>
              <a:off x="2277914" y="197643"/>
              <a:ext cx="4365803" cy="1656940"/>
            </a:xfrm>
            <a:prstGeom prst="rect">
              <a:avLst/>
            </a:prstGeom>
            <a:noFill/>
            <a:ln>
              <a:noFill/>
            </a:ln>
          </p:spPr>
          <p:txBody>
            <a:bodyPr spcFirstLastPara="1" wrap="square" lIns="247650" tIns="123825" rIns="247650" bIns="123825" anchor="ctr" anchorCtr="0">
              <a:noAutofit/>
            </a:bodyPr>
            <a:lstStyle/>
            <a:p>
              <a:pPr marL="228600" lvl="1" indent="-228600">
                <a:lnSpc>
                  <a:spcPct val="90000"/>
                </a:lnSpc>
                <a:buClr>
                  <a:schemeClr val="dk1"/>
                </a:buClr>
                <a:buSzPts val="2000"/>
                <a:buFont typeface="Arial"/>
                <a:buChar char="•"/>
              </a:pPr>
              <a:r>
                <a:rPr lang="en-US" altLang="zh-CN" sz="2000" b="1" dirty="0">
                  <a:solidFill>
                    <a:schemeClr val="tx1"/>
                  </a:solidFill>
                  <a:latin typeface="Microsoft YaHei" panose="020B0503020204020204" pitchFamily="34" charset="-122"/>
                  <a:ea typeface="Microsoft YaHei" panose="020B0503020204020204" pitchFamily="34" charset="-122"/>
                </a:rPr>
                <a:t>5</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a:t>
              </a:r>
              <a:r>
                <a:rPr lang="en-US" alt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2</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.1              </a:t>
              </a:r>
              <a:r>
                <a:rPr lang="en-US" alt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          </a:t>
              </a:r>
              <a:r>
                <a:rPr lang="en-US" altLang="zh-CN" sz="2000" b="1" dirty="0">
                  <a:solidFill>
                    <a:schemeClr val="tx1"/>
                  </a:solidFill>
                  <a:latin typeface="微软雅黑" pitchFamily="34" charset="-122"/>
                  <a:ea typeface="微软雅黑" pitchFamily="34" charset="-122"/>
                </a:rPr>
                <a:t>UDP </a:t>
              </a:r>
              <a:r>
                <a:rPr lang="zh-CN" altLang="en-US" sz="2000" b="1" dirty="0">
                  <a:solidFill>
                    <a:schemeClr val="tx1"/>
                  </a:solidFill>
                  <a:latin typeface="微软雅黑" pitchFamily="34" charset="-122"/>
                  <a:ea typeface="微软雅黑" pitchFamily="34" charset="-122"/>
                </a:rPr>
                <a:t>概述</a:t>
              </a:r>
              <a:endParaRPr sz="2000" b="1" u="none" strike="noStrike" cap="none" dirty="0">
                <a:solidFill>
                  <a:schemeClr val="tx1"/>
                </a:solidFill>
                <a:latin typeface="Microsoft YaHei" panose="020B0503020204020204" pitchFamily="34" charset="-122"/>
                <a:ea typeface="Microsoft YaHei" panose="020B0503020204020204" pitchFamily="34" charset="-122"/>
                <a:sym typeface="Arial"/>
              </a:endParaRPr>
            </a:p>
            <a:p>
              <a:pPr marL="228600" lvl="1" indent="-228600">
                <a:lnSpc>
                  <a:spcPct val="90000"/>
                </a:lnSpc>
                <a:spcBef>
                  <a:spcPts val="300"/>
                </a:spcBef>
                <a:buClr>
                  <a:schemeClr val="dk1"/>
                </a:buClr>
                <a:buSzPts val="2000"/>
                <a:buFont typeface="Arial"/>
                <a:buChar char="•"/>
              </a:pPr>
              <a:r>
                <a:rPr lang="en-US" altLang="zh-CN" sz="2000" b="1" dirty="0">
                  <a:solidFill>
                    <a:schemeClr val="tx1"/>
                  </a:solidFill>
                  <a:latin typeface="Microsoft YaHei" panose="020B0503020204020204" pitchFamily="34" charset="-122"/>
                  <a:ea typeface="Microsoft YaHei" panose="020B0503020204020204" pitchFamily="34" charset="-122"/>
                </a:rPr>
                <a:t>5</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a:t>
              </a:r>
              <a:r>
                <a:rPr lang="en-US" alt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2</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.2      </a:t>
              </a:r>
              <a:r>
                <a:rPr lang="en-US" altLang="zh-CN" sz="2000" b="1" u="none" strike="noStrike" cap="none" dirty="0">
                  <a:solidFill>
                    <a:schemeClr val="tx1"/>
                  </a:solidFill>
                  <a:latin typeface="微软雅黑" pitchFamily="34" charset="-122"/>
                  <a:ea typeface="微软雅黑" pitchFamily="34" charset="-122"/>
                  <a:sym typeface="Arial"/>
                </a:rPr>
                <a:t>        </a:t>
              </a:r>
              <a:r>
                <a:rPr lang="en-US" altLang="zh-CN" sz="2000" b="1" dirty="0">
                  <a:solidFill>
                    <a:schemeClr val="tx1"/>
                  </a:solidFill>
                  <a:latin typeface="微软雅黑" pitchFamily="34" charset="-122"/>
                  <a:ea typeface="微软雅黑" pitchFamily="34" charset="-122"/>
                </a:rPr>
                <a:t>UDP </a:t>
              </a:r>
              <a:r>
                <a:rPr lang="zh-CN" altLang="en-US" sz="2000" b="1" dirty="0">
                  <a:solidFill>
                    <a:schemeClr val="tx1"/>
                  </a:solidFill>
                  <a:latin typeface="微软雅黑" pitchFamily="34" charset="-122"/>
                  <a:ea typeface="微软雅黑" pitchFamily="34" charset="-122"/>
                </a:rPr>
                <a:t>的首部格式</a:t>
              </a:r>
            </a:p>
          </p:txBody>
        </p:sp>
        <p:sp>
          <p:nvSpPr>
            <p:cNvPr id="122" name="Google Shape;122;p5"/>
            <p:cNvSpPr/>
            <p:nvPr/>
          </p:nvSpPr>
          <p:spPr>
            <a:xfrm>
              <a:off x="144023" y="1002"/>
              <a:ext cx="2133890" cy="2050222"/>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23" name="Google Shape;123;p5"/>
            <p:cNvSpPr txBox="1"/>
            <p:nvPr/>
          </p:nvSpPr>
          <p:spPr>
            <a:xfrm>
              <a:off x="244107" y="191097"/>
              <a:ext cx="1933722" cy="1850054"/>
            </a:xfrm>
            <a:prstGeom prst="rect">
              <a:avLst/>
            </a:prstGeom>
            <a:noFill/>
            <a:ln>
              <a:noFill/>
            </a:ln>
          </p:spPr>
          <p:txBody>
            <a:bodyPr spcFirstLastPara="1" wrap="square" lIns="91425" tIns="45700" rIns="91425" bIns="45700" anchor="ctr" anchorCtr="0">
              <a:noAutofit/>
            </a:bodyPr>
            <a:lstStyle/>
            <a:p>
              <a:pPr marL="0" marR="0" lvl="0" indent="0" algn="l" rtl="0">
                <a:lnSpc>
                  <a:spcPct val="50000"/>
                </a:lnSpc>
                <a:spcBef>
                  <a:spcPts val="0"/>
                </a:spcBef>
                <a:spcAft>
                  <a:spcPts val="0"/>
                </a:spcAft>
                <a:buClr>
                  <a:srgbClr val="FFFF00"/>
                </a:buClr>
                <a:buSzPts val="2400"/>
                <a:buFont typeface="Arial"/>
                <a:buNone/>
              </a:pPr>
              <a:r>
                <a:rPr lang="en-US" altLang="zh-CN" sz="2400" b="1" dirty="0">
                  <a:solidFill>
                    <a:srgbClr val="FFFF00"/>
                  </a:solidFill>
                  <a:latin typeface="Microsoft YaHei" panose="020B0503020204020204" pitchFamily="34" charset="-122"/>
                  <a:ea typeface="Microsoft YaHei" panose="020B0503020204020204" pitchFamily="34" charset="-122"/>
                </a:rPr>
                <a:t>5</a:t>
              </a:r>
              <a:r>
                <a:rPr lang="zh-CN" sz="2400" b="1" dirty="0">
                  <a:solidFill>
                    <a:srgbClr val="FFFF00"/>
                  </a:solidFill>
                  <a:latin typeface="Microsoft YaHei" panose="020B0503020204020204" pitchFamily="34" charset="-122"/>
                  <a:ea typeface="Microsoft YaHei" panose="020B0503020204020204" pitchFamily="34" charset="-122"/>
                  <a:sym typeface="Arial"/>
                </a:rPr>
                <a:t>.</a:t>
              </a:r>
              <a:r>
                <a:rPr lang="en-US" altLang="zh-CN" sz="2400" b="1" dirty="0">
                  <a:solidFill>
                    <a:srgbClr val="FFFF00"/>
                  </a:solidFill>
                  <a:latin typeface="Microsoft YaHei" panose="020B0503020204020204" pitchFamily="34" charset="-122"/>
                  <a:ea typeface="Microsoft YaHei" panose="020B0503020204020204" pitchFamily="34" charset="-122"/>
                </a:rPr>
                <a:t>2</a:t>
              </a:r>
              <a:endParaRPr b="1" dirty="0">
                <a:latin typeface="Microsoft YaHei" panose="020B0503020204020204" pitchFamily="34" charset="-122"/>
                <a:ea typeface="Microsoft YaHei" panose="020B0503020204020204" pitchFamily="34" charset="-122"/>
              </a:endParaRPr>
            </a:p>
            <a:p>
              <a:pPr>
                <a:spcBef>
                  <a:spcPts val="840"/>
                </a:spcBef>
                <a:buClr>
                  <a:schemeClr val="lt1"/>
                </a:buClr>
                <a:buSzPts val="2400"/>
              </a:pPr>
              <a:r>
                <a:rPr lang="zh-CN" altLang="en-US" sz="2400" b="1" dirty="0">
                  <a:solidFill>
                    <a:schemeClr val="bg1"/>
                  </a:solidFill>
                  <a:latin typeface="微软雅黑" pitchFamily="34" charset="-122"/>
                  <a:ea typeface="微软雅黑" pitchFamily="34" charset="-122"/>
                </a:rPr>
                <a:t>用户数据报协议 </a:t>
              </a:r>
              <a:r>
                <a:rPr lang="en-US" altLang="zh-CN" sz="2400" b="1" dirty="0">
                  <a:solidFill>
                    <a:schemeClr val="bg1"/>
                  </a:solidFill>
                  <a:latin typeface="微软雅黑" pitchFamily="34" charset="-122"/>
                  <a:ea typeface="微软雅黑" pitchFamily="34" charset="-122"/>
                </a:rPr>
                <a:t>UDP</a:t>
              </a:r>
              <a:endParaRPr lang="zh-CN" altLang="fr-FR" sz="2400" b="1" dirty="0">
                <a:solidFill>
                  <a:schemeClr val="bg1"/>
                </a:solidFill>
                <a:latin typeface="微软雅黑" pitchFamily="34" charset="-122"/>
                <a:ea typeface="微软雅黑" pitchFamily="34" charset="-122"/>
              </a:endParaRPr>
            </a:p>
            <a:p>
              <a:pPr>
                <a:lnSpc>
                  <a:spcPct val="80000"/>
                </a:lnSpc>
                <a:spcBef>
                  <a:spcPts val="840"/>
                </a:spcBef>
                <a:buClr>
                  <a:schemeClr val="lt1"/>
                </a:buClr>
                <a:buSzPts val="2400"/>
              </a:pPr>
              <a:endParaRPr lang="zh-CN" altLang="fr-FR" sz="24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440719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54287" y="2638450"/>
            <a:ext cx="6711425" cy="16637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101" name="AutoShape 5"/>
          <p:cNvSpPr>
            <a:spLocks noChangeArrowheads="1"/>
          </p:cNvSpPr>
          <p:nvPr/>
        </p:nvSpPr>
        <p:spPr bwMode="auto">
          <a:xfrm>
            <a:off x="454286" y="1260776"/>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102" name="Rectangle 6"/>
          <p:cNvSpPr>
            <a:spLocks noChangeArrowheads="1"/>
          </p:cNvSpPr>
          <p:nvPr/>
        </p:nvSpPr>
        <p:spPr bwMode="auto">
          <a:xfrm>
            <a:off x="2748655" y="1225549"/>
            <a:ext cx="21226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5.2.1  UDP </a:t>
            </a:r>
            <a:r>
              <a:rPr lang="zh-CN" altLang="en-US" sz="2000" b="1" dirty="0">
                <a:solidFill>
                  <a:schemeClr val="bg1"/>
                </a:solidFill>
                <a:latin typeface="微软雅黑" pitchFamily="34" charset="-122"/>
                <a:ea typeface="微软雅黑" pitchFamily="34" charset="-122"/>
              </a:rPr>
              <a:t>概述</a:t>
            </a:r>
          </a:p>
        </p:txBody>
      </p:sp>
      <p:sp>
        <p:nvSpPr>
          <p:cNvPr id="103" name="Rectangle 8"/>
          <p:cNvSpPr>
            <a:spLocks noChangeArrowheads="1"/>
          </p:cNvSpPr>
          <p:nvPr/>
        </p:nvSpPr>
        <p:spPr bwMode="auto">
          <a:xfrm>
            <a:off x="616246" y="1594165"/>
            <a:ext cx="6387503" cy="100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500"/>
              </a:lnSpc>
              <a:buClr>
                <a:srgbClr val="0070C0"/>
              </a:buClr>
              <a:buFont typeface="Wingdings" pitchFamily="2" charset="2"/>
              <a:buChar char="l"/>
            </a:pPr>
            <a:r>
              <a:rPr lang="en-US" altLang="zh-CN" sz="1167" b="1" dirty="0">
                <a:latin typeface="微软雅黑" pitchFamily="34" charset="-122"/>
                <a:ea typeface="微软雅黑" pitchFamily="34" charset="-122"/>
              </a:rPr>
              <a:t>UDP </a:t>
            </a:r>
            <a:r>
              <a:rPr lang="zh-CN" altLang="en-US" sz="1167" b="1" dirty="0">
                <a:latin typeface="微软雅黑" pitchFamily="34" charset="-122"/>
                <a:ea typeface="微软雅黑" pitchFamily="34" charset="-122"/>
              </a:rPr>
              <a:t>只在 </a:t>
            </a:r>
            <a:r>
              <a:rPr lang="en-US" altLang="zh-CN" sz="1167" b="1" dirty="0">
                <a:latin typeface="微软雅黑" pitchFamily="34" charset="-122"/>
                <a:ea typeface="微软雅黑" pitchFamily="34" charset="-122"/>
              </a:rPr>
              <a:t>IP </a:t>
            </a:r>
            <a:r>
              <a:rPr lang="zh-CN" altLang="en-US" sz="1167" b="1" dirty="0">
                <a:latin typeface="微软雅黑" pitchFamily="34" charset="-122"/>
                <a:ea typeface="微软雅黑" pitchFamily="34" charset="-122"/>
              </a:rPr>
              <a:t>的数据报服务之上增加了很少一点的功能：</a:t>
            </a:r>
          </a:p>
          <a:p>
            <a:pPr marL="521208" indent="-285739">
              <a:lnSpc>
                <a:spcPts val="2500"/>
              </a:lnSpc>
              <a:buClr>
                <a:srgbClr val="7030A0"/>
              </a:buClr>
              <a:buFont typeface="+mj-lt"/>
              <a:buAutoNum type="arabicPeriod"/>
            </a:pPr>
            <a:r>
              <a:rPr lang="zh-CN" altLang="en-US" sz="1167" b="1" dirty="0">
                <a:latin typeface="微软雅黑" pitchFamily="34" charset="-122"/>
                <a:ea typeface="微软雅黑" pitchFamily="34" charset="-122"/>
              </a:rPr>
              <a:t>复用和分用的功能</a:t>
            </a:r>
          </a:p>
          <a:p>
            <a:pPr marL="521208" indent="-285739">
              <a:lnSpc>
                <a:spcPts val="2500"/>
              </a:lnSpc>
              <a:buClr>
                <a:srgbClr val="7030A0"/>
              </a:buClr>
              <a:buFont typeface="+mj-lt"/>
              <a:buAutoNum type="arabicPeriod"/>
            </a:pPr>
            <a:r>
              <a:rPr lang="zh-CN" altLang="en-US" sz="1167" b="1" dirty="0">
                <a:latin typeface="微软雅黑" pitchFamily="34" charset="-122"/>
                <a:ea typeface="微软雅黑" pitchFamily="34" charset="-122"/>
              </a:rPr>
              <a:t>差错检测的功能</a:t>
            </a:r>
          </a:p>
        </p:txBody>
      </p:sp>
      <p:graphicFrame>
        <p:nvGraphicFramePr>
          <p:cNvPr id="2" name="对象 1"/>
          <p:cNvGraphicFramePr>
            <a:graphicFrameLocks noGrp="1" noChangeAspect="1"/>
          </p:cNvGraphicFramePr>
          <p:nvPr/>
        </p:nvGraphicFramePr>
        <p:xfrm>
          <a:off x="1967587" y="2714967"/>
          <a:ext cx="3336396" cy="1465792"/>
        </p:xfrm>
        <a:graphic>
          <a:graphicData uri="http://schemas.openxmlformats.org/presentationml/2006/ole">
            <mc:AlternateContent xmlns:mc="http://schemas.openxmlformats.org/markup-compatibility/2006">
              <mc:Choice xmlns:v="urn:schemas-microsoft-com:vml" Requires="v">
                <p:oleObj name="Visio" r:id="rId2" imgW="8733536" imgH="3835153" progId="">
                  <p:embed/>
                </p:oleObj>
              </mc:Choice>
              <mc:Fallback>
                <p:oleObj name="Visio" r:id="rId2" imgW="8733536" imgH="3835153" progId="">
                  <p:embed/>
                  <p:pic>
                    <p:nvPicPr>
                      <p:cNvPr id="2" name="对象 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587" y="2714967"/>
                        <a:ext cx="3336396" cy="14657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0860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64136" y="1569658"/>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7" name="Rectangle 6"/>
          <p:cNvSpPr>
            <a:spLocks noChangeArrowheads="1"/>
          </p:cNvSpPr>
          <p:nvPr/>
        </p:nvSpPr>
        <p:spPr bwMode="auto">
          <a:xfrm>
            <a:off x="2921554" y="1541982"/>
            <a:ext cx="1792478"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UDP </a:t>
            </a:r>
            <a:r>
              <a:rPr lang="zh-CN" altLang="en-US" sz="1667" b="1" dirty="0">
                <a:solidFill>
                  <a:schemeClr val="bg1"/>
                </a:solidFill>
                <a:latin typeface="微软雅黑" pitchFamily="34" charset="-122"/>
                <a:ea typeface="微软雅黑" pitchFamily="34" charset="-122"/>
              </a:rPr>
              <a:t>的主要特点</a:t>
            </a:r>
          </a:p>
        </p:txBody>
      </p:sp>
      <p:sp>
        <p:nvSpPr>
          <p:cNvPr id="8" name="Rectangle 68"/>
          <p:cNvSpPr>
            <a:spLocks noChangeArrowheads="1"/>
          </p:cNvSpPr>
          <p:nvPr/>
        </p:nvSpPr>
        <p:spPr bwMode="auto">
          <a:xfrm>
            <a:off x="464136" y="1887481"/>
            <a:ext cx="6820800" cy="1984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500"/>
              </a:lnSpc>
              <a:buClr>
                <a:srgbClr val="0070C0"/>
              </a:buClr>
              <a:buFont typeface="+mj-lt"/>
              <a:buAutoNum type="arabicPeriod"/>
            </a:pPr>
            <a:r>
              <a:rPr lang="en-US" altLang="zh-CN" sz="1583" b="1" dirty="0">
                <a:solidFill>
                  <a:srgbClr val="0000FF"/>
                </a:solidFill>
                <a:latin typeface="微软雅黑" pitchFamily="34" charset="-122"/>
                <a:ea typeface="微软雅黑" pitchFamily="34" charset="-122"/>
              </a:rPr>
              <a:t>UDP </a:t>
            </a:r>
            <a:r>
              <a:rPr lang="zh-CN" altLang="en-US" sz="1583" b="1" dirty="0">
                <a:solidFill>
                  <a:srgbClr val="0000FF"/>
                </a:solidFill>
                <a:latin typeface="微软雅黑" pitchFamily="34" charset="-122"/>
                <a:ea typeface="微软雅黑" pitchFamily="34" charset="-122"/>
              </a:rPr>
              <a:t>是无连接的</a:t>
            </a:r>
            <a:r>
              <a:rPr lang="zh-CN" altLang="en-US" sz="1583" b="1" dirty="0">
                <a:latin typeface="微软雅黑" pitchFamily="34" charset="-122"/>
                <a:ea typeface="微软雅黑" pitchFamily="34" charset="-122"/>
              </a:rPr>
              <a:t>，发送数据之前不需要建立连接，，因此减少了开销和发送数据之前的时延。</a:t>
            </a:r>
          </a:p>
          <a:p>
            <a:pPr marL="285739" indent="-285739">
              <a:lnSpc>
                <a:spcPts val="2500"/>
              </a:lnSpc>
              <a:buClr>
                <a:srgbClr val="0070C0"/>
              </a:buClr>
              <a:buFont typeface="+mj-lt"/>
              <a:buAutoNum type="arabicPeriod"/>
            </a:pPr>
            <a:r>
              <a:rPr lang="en-US" altLang="zh-CN" sz="1583" b="1" dirty="0">
                <a:solidFill>
                  <a:srgbClr val="0000FF"/>
                </a:solidFill>
                <a:latin typeface="微软雅黑" pitchFamily="34" charset="-122"/>
                <a:ea typeface="微软雅黑" pitchFamily="34" charset="-122"/>
              </a:rPr>
              <a:t>UDP </a:t>
            </a:r>
            <a:r>
              <a:rPr lang="zh-CN" altLang="en-US" sz="1583" b="1" dirty="0">
                <a:solidFill>
                  <a:srgbClr val="0000FF"/>
                </a:solidFill>
                <a:latin typeface="微软雅黑" pitchFamily="34" charset="-122"/>
                <a:ea typeface="微软雅黑" pitchFamily="34" charset="-122"/>
              </a:rPr>
              <a:t>使用尽最大努力交付</a:t>
            </a:r>
            <a:r>
              <a:rPr lang="zh-CN" altLang="en-US" sz="1583" b="1" dirty="0">
                <a:latin typeface="微软雅黑" pitchFamily="34" charset="-122"/>
                <a:ea typeface="微软雅黑" pitchFamily="34" charset="-122"/>
              </a:rPr>
              <a:t>，即不保证可靠交付，因此主机不需要维持复杂的连接状态表。</a:t>
            </a:r>
          </a:p>
          <a:p>
            <a:pPr marL="285739" indent="-285739">
              <a:lnSpc>
                <a:spcPts val="2500"/>
              </a:lnSpc>
              <a:buClr>
                <a:srgbClr val="0070C0"/>
              </a:buClr>
              <a:buFont typeface="+mj-lt"/>
              <a:buAutoNum type="arabicPeriod"/>
            </a:pPr>
            <a:r>
              <a:rPr lang="en-US" altLang="zh-CN" sz="1583" b="1" dirty="0">
                <a:solidFill>
                  <a:srgbClr val="0000FF"/>
                </a:solidFill>
                <a:latin typeface="微软雅黑" pitchFamily="34" charset="-122"/>
                <a:ea typeface="微软雅黑" pitchFamily="34" charset="-122"/>
              </a:rPr>
              <a:t>UDP </a:t>
            </a:r>
            <a:r>
              <a:rPr lang="zh-CN" altLang="en-US" sz="1583" b="1" dirty="0">
                <a:solidFill>
                  <a:srgbClr val="0000FF"/>
                </a:solidFill>
                <a:latin typeface="微软雅黑" pitchFamily="34" charset="-122"/>
                <a:ea typeface="微软雅黑" pitchFamily="34" charset="-122"/>
              </a:rPr>
              <a:t>是面向报文的</a:t>
            </a:r>
            <a:r>
              <a:rPr lang="zh-CN" altLang="en-US" sz="1583" b="1" dirty="0">
                <a:latin typeface="微软雅黑" pitchFamily="34" charset="-122"/>
                <a:ea typeface="微软雅黑" pitchFamily="34" charset="-122"/>
              </a:rPr>
              <a:t>。</a:t>
            </a:r>
            <a:r>
              <a:rPr lang="en-US" altLang="zh-CN" sz="1583" b="1" dirty="0">
                <a:latin typeface="微软雅黑" pitchFamily="34" charset="-122"/>
                <a:ea typeface="微软雅黑" pitchFamily="34" charset="-122"/>
              </a:rPr>
              <a:t>UDP </a:t>
            </a:r>
            <a:r>
              <a:rPr lang="zh-CN" altLang="en-US" sz="1583" b="1" dirty="0">
                <a:latin typeface="微软雅黑" pitchFamily="34" charset="-122"/>
                <a:ea typeface="微软雅黑" pitchFamily="34" charset="-122"/>
              </a:rPr>
              <a:t>对应用层交下来的报文，既不合并，也不拆分，而是保留这些报文的边界。</a:t>
            </a:r>
            <a:r>
              <a:rPr lang="en-US" altLang="zh-CN" sz="1583" b="1" dirty="0">
                <a:latin typeface="微软雅黑" pitchFamily="34" charset="-122"/>
                <a:ea typeface="微软雅黑" pitchFamily="34" charset="-122"/>
              </a:rPr>
              <a:t>UDP </a:t>
            </a:r>
            <a:r>
              <a:rPr lang="zh-CN" altLang="en-US" sz="1583" b="1" dirty="0">
                <a:latin typeface="微软雅黑" pitchFamily="34" charset="-122"/>
                <a:ea typeface="微软雅黑" pitchFamily="34" charset="-122"/>
              </a:rPr>
              <a:t>一次交付一个完整的报文。 </a:t>
            </a:r>
          </a:p>
        </p:txBody>
      </p:sp>
    </p:spTree>
    <p:extLst>
      <p:ext uri="{BB962C8B-B14F-4D97-AF65-F5344CB8AC3E}">
        <p14:creationId xmlns:p14="http://schemas.microsoft.com/office/powerpoint/2010/main" val="4213441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668908"/>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 name="Rectangle 6"/>
          <p:cNvSpPr>
            <a:spLocks noChangeArrowheads="1"/>
          </p:cNvSpPr>
          <p:nvPr/>
        </p:nvSpPr>
        <p:spPr bwMode="auto">
          <a:xfrm>
            <a:off x="2921554" y="1641232"/>
            <a:ext cx="1792478"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UDP </a:t>
            </a:r>
            <a:r>
              <a:rPr lang="zh-CN" altLang="en-US" sz="1667" b="1" dirty="0">
                <a:solidFill>
                  <a:schemeClr val="bg1"/>
                </a:solidFill>
                <a:latin typeface="微软雅黑" pitchFamily="34" charset="-122"/>
                <a:ea typeface="微软雅黑" pitchFamily="34" charset="-122"/>
              </a:rPr>
              <a:t>的主要特点</a:t>
            </a:r>
          </a:p>
        </p:txBody>
      </p:sp>
      <p:sp>
        <p:nvSpPr>
          <p:cNvPr id="7" name="Rectangle 68"/>
          <p:cNvSpPr>
            <a:spLocks noChangeArrowheads="1"/>
          </p:cNvSpPr>
          <p:nvPr/>
        </p:nvSpPr>
        <p:spPr bwMode="auto">
          <a:xfrm>
            <a:off x="464136" y="1982178"/>
            <a:ext cx="6820800" cy="184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80985" indent="-380985">
              <a:lnSpc>
                <a:spcPts val="2750"/>
              </a:lnSpc>
              <a:buClr>
                <a:srgbClr val="0070C0"/>
              </a:buClr>
              <a:buFont typeface="+mj-lt"/>
              <a:buAutoNum type="arabicPeriod" startAt="4"/>
            </a:pPr>
            <a:r>
              <a:rPr lang="en-US" altLang="zh-CN" sz="1667" b="1" dirty="0">
                <a:solidFill>
                  <a:srgbClr val="0000FF"/>
                </a:solidFill>
                <a:latin typeface="微软雅黑" pitchFamily="34" charset="-122"/>
                <a:ea typeface="微软雅黑" pitchFamily="34" charset="-122"/>
              </a:rPr>
              <a:t>UDP </a:t>
            </a:r>
            <a:r>
              <a:rPr lang="zh-CN" altLang="en-US" sz="1667" b="1" dirty="0">
                <a:solidFill>
                  <a:srgbClr val="0000FF"/>
                </a:solidFill>
                <a:latin typeface="微软雅黑" pitchFamily="34" charset="-122"/>
                <a:ea typeface="微软雅黑" pitchFamily="34" charset="-122"/>
              </a:rPr>
              <a:t>没有拥塞控制</a:t>
            </a:r>
            <a:r>
              <a:rPr lang="zh-CN" altLang="en-US" sz="1667" b="1" dirty="0">
                <a:latin typeface="微软雅黑" pitchFamily="34" charset="-122"/>
                <a:ea typeface="微软雅黑" pitchFamily="34" charset="-122"/>
              </a:rPr>
              <a:t>，因此网络出现的拥塞不会使源主机的发送速率降低。这对某些实时应用是很重要的。很适合多媒体通信的要求。 </a:t>
            </a:r>
            <a:endParaRPr lang="en-US" altLang="zh-CN" sz="1667" b="1" dirty="0">
              <a:latin typeface="微软雅黑" pitchFamily="34" charset="-122"/>
              <a:ea typeface="微软雅黑" pitchFamily="34" charset="-122"/>
            </a:endParaRPr>
          </a:p>
          <a:p>
            <a:pPr marL="380985" indent="-380985">
              <a:lnSpc>
                <a:spcPts val="2750"/>
              </a:lnSpc>
              <a:buClr>
                <a:srgbClr val="0070C0"/>
              </a:buClr>
              <a:buFont typeface="+mj-lt"/>
              <a:buAutoNum type="arabicPeriod" startAt="4"/>
            </a:pPr>
            <a:r>
              <a:rPr lang="en-US" altLang="zh-CN" sz="1667" b="1" dirty="0">
                <a:solidFill>
                  <a:srgbClr val="0000FF"/>
                </a:solidFill>
                <a:latin typeface="微软雅黑" pitchFamily="34" charset="-122"/>
                <a:ea typeface="微软雅黑" pitchFamily="34" charset="-122"/>
              </a:rPr>
              <a:t>UDP </a:t>
            </a:r>
            <a:r>
              <a:rPr lang="zh-CN" altLang="en-US" sz="1667" b="1" dirty="0">
                <a:solidFill>
                  <a:srgbClr val="0000FF"/>
                </a:solidFill>
                <a:latin typeface="微软雅黑" pitchFamily="34" charset="-122"/>
                <a:ea typeface="微软雅黑" pitchFamily="34" charset="-122"/>
              </a:rPr>
              <a:t>支持一对一、一对多、多对一和多对多的交互通信。</a:t>
            </a:r>
          </a:p>
          <a:p>
            <a:pPr marL="380985" indent="-380985">
              <a:lnSpc>
                <a:spcPts val="2750"/>
              </a:lnSpc>
              <a:buClr>
                <a:srgbClr val="0070C0"/>
              </a:buClr>
              <a:buFont typeface="+mj-lt"/>
              <a:buAutoNum type="arabicPeriod" startAt="4"/>
            </a:pPr>
            <a:r>
              <a:rPr lang="en-US" altLang="zh-CN" sz="1667" b="1" dirty="0">
                <a:solidFill>
                  <a:srgbClr val="0000FF"/>
                </a:solidFill>
                <a:latin typeface="微软雅黑" pitchFamily="34" charset="-122"/>
                <a:ea typeface="微软雅黑" pitchFamily="34" charset="-122"/>
              </a:rPr>
              <a:t>UDP </a:t>
            </a:r>
            <a:r>
              <a:rPr lang="zh-CN" altLang="en-US" sz="1667" b="1" dirty="0">
                <a:solidFill>
                  <a:srgbClr val="0000FF"/>
                </a:solidFill>
                <a:latin typeface="微软雅黑" pitchFamily="34" charset="-122"/>
                <a:ea typeface="微软雅黑" pitchFamily="34" charset="-122"/>
              </a:rPr>
              <a:t>的首部开销小</a:t>
            </a:r>
            <a:r>
              <a:rPr lang="zh-CN" altLang="en-US" sz="1667" b="1" dirty="0">
                <a:latin typeface="微软雅黑" pitchFamily="34" charset="-122"/>
                <a:ea typeface="微软雅黑" pitchFamily="34" charset="-122"/>
              </a:rPr>
              <a:t>，只有 </a:t>
            </a:r>
            <a:r>
              <a:rPr lang="en-US" altLang="zh-CN" sz="1667" b="1" dirty="0">
                <a:latin typeface="微软雅黑" pitchFamily="34" charset="-122"/>
                <a:ea typeface="微软雅黑" pitchFamily="34" charset="-122"/>
              </a:rPr>
              <a:t>8 </a:t>
            </a:r>
            <a:r>
              <a:rPr lang="zh-CN" altLang="en-US" sz="1667" b="1" dirty="0">
                <a:latin typeface="微软雅黑" pitchFamily="34" charset="-122"/>
                <a:ea typeface="微软雅黑" pitchFamily="34" charset="-122"/>
              </a:rPr>
              <a:t>个字节，比 </a:t>
            </a: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的 </a:t>
            </a:r>
            <a:r>
              <a:rPr lang="en-US" altLang="zh-CN" sz="1667" b="1" dirty="0">
                <a:latin typeface="微软雅黑" pitchFamily="34" charset="-122"/>
                <a:ea typeface="微软雅黑" pitchFamily="34" charset="-122"/>
              </a:rPr>
              <a:t>20 </a:t>
            </a:r>
            <a:r>
              <a:rPr lang="zh-CN" altLang="en-US" sz="1667" b="1" dirty="0">
                <a:latin typeface="微软雅黑" pitchFamily="34" charset="-122"/>
                <a:ea typeface="微软雅黑" pitchFamily="34" charset="-122"/>
              </a:rPr>
              <a:t>个字节的首部要短。</a:t>
            </a:r>
          </a:p>
        </p:txBody>
      </p:sp>
    </p:spTree>
    <p:extLst>
      <p:ext uri="{BB962C8B-B14F-4D97-AF65-F5344CB8AC3E}">
        <p14:creationId xmlns:p14="http://schemas.microsoft.com/office/powerpoint/2010/main" val="3374506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bdd1f01381_0_1"/>
          <p:cNvSpPr txBox="1">
            <a:spLocks noGrp="1"/>
          </p:cNvSpPr>
          <p:nvPr>
            <p:ph type="sldNum" idx="12"/>
          </p:nvPr>
        </p:nvSpPr>
        <p:spPr>
          <a:xfrm>
            <a:off x="6798332" y="4938096"/>
            <a:ext cx="726900" cy="289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sz="1400">
                <a:solidFill>
                  <a:srgbClr val="8D134A"/>
                </a:solidFill>
              </a:rPr>
              <a:t>4</a:t>
            </a:fld>
            <a:endParaRPr sz="1400" dirty="0">
              <a:solidFill>
                <a:srgbClr val="8D134A"/>
              </a:solidFill>
            </a:endParaRPr>
          </a:p>
        </p:txBody>
      </p:sp>
      <p:sp>
        <p:nvSpPr>
          <p:cNvPr id="67" name="Google Shape;67;gbdd1f01381_0_1"/>
          <p:cNvSpPr/>
          <p:nvPr/>
        </p:nvSpPr>
        <p:spPr>
          <a:xfrm>
            <a:off x="270450" y="821521"/>
            <a:ext cx="7079100" cy="1828810"/>
          </a:xfrm>
          <a:prstGeom prst="rect">
            <a:avLst/>
          </a:prstGeom>
          <a:noFill/>
          <a:ln>
            <a:noFill/>
          </a:ln>
        </p:spPr>
        <p:txBody>
          <a:bodyPr spcFirstLastPara="1" wrap="square" lIns="91425" tIns="45700" rIns="91425" bIns="45700" anchor="t" anchorCtr="0">
            <a:noAutofit/>
          </a:bodyPr>
          <a:lstStyle/>
          <a:p>
            <a:pPr marL="285750" lvl="0" indent="-285750" algn="just">
              <a:lnSpc>
                <a:spcPct val="125000"/>
              </a:lnSpc>
              <a:buClr>
                <a:schemeClr val="dk1"/>
              </a:buClr>
              <a:buSzPts val="1800"/>
              <a:buChar char="•"/>
            </a:pPr>
            <a:r>
              <a:rPr lang="en-US" altLang="zh-CN" sz="1800" dirty="0">
                <a:solidFill>
                  <a:schemeClr val="dk1"/>
                </a:solidFill>
                <a:latin typeface="Microsoft YaHei" panose="020B0503020204020204" pitchFamily="34" charset="-122"/>
                <a:ea typeface="Microsoft YaHei" panose="020B0503020204020204" pitchFamily="34" charset="-122"/>
              </a:rPr>
              <a:t>MPLS</a:t>
            </a:r>
            <a:r>
              <a:rPr lang="zh-CN" altLang="en-US" sz="1800" dirty="0">
                <a:solidFill>
                  <a:schemeClr val="dk1"/>
                </a:solidFill>
                <a:latin typeface="Microsoft YaHei" panose="020B0503020204020204" pitchFamily="34" charset="-122"/>
                <a:ea typeface="Microsoft YaHei" panose="020B0503020204020204" pitchFamily="34" charset="-122"/>
              </a:rPr>
              <a:t>的特点：</a:t>
            </a:r>
            <a:r>
              <a:rPr lang="en-US" altLang="zh-CN" sz="1800" dirty="0">
                <a:solidFill>
                  <a:schemeClr val="dk1"/>
                </a:solidFill>
                <a:latin typeface="Microsoft YaHei" panose="020B0503020204020204" pitchFamily="34" charset="-122"/>
                <a:ea typeface="Microsoft YaHei" panose="020B0503020204020204" pitchFamily="34" charset="-122"/>
              </a:rPr>
              <a:t>(1)</a:t>
            </a:r>
            <a:r>
              <a:rPr lang="zh-CN" altLang="en-US" sz="1800" dirty="0">
                <a:solidFill>
                  <a:schemeClr val="dk1"/>
                </a:solidFill>
                <a:latin typeface="Microsoft YaHei" panose="020B0503020204020204" pitchFamily="34" charset="-122"/>
                <a:ea typeface="Microsoft YaHei" panose="020B0503020204020204" pitchFamily="34" charset="-122"/>
              </a:rPr>
              <a:t>支持面向连接的服务质量；</a:t>
            </a:r>
            <a:r>
              <a:rPr lang="en-US" altLang="zh-CN" sz="1800" dirty="0">
                <a:solidFill>
                  <a:schemeClr val="dk1"/>
                </a:solidFill>
                <a:latin typeface="Microsoft YaHei" panose="020B0503020204020204" pitchFamily="34" charset="-122"/>
                <a:ea typeface="Microsoft YaHei" panose="020B0503020204020204" pitchFamily="34" charset="-122"/>
              </a:rPr>
              <a:t>(2)</a:t>
            </a:r>
            <a:r>
              <a:rPr lang="zh-CN" altLang="en-US" sz="1800" dirty="0">
                <a:solidFill>
                  <a:schemeClr val="dk1"/>
                </a:solidFill>
                <a:latin typeface="Microsoft YaHei" panose="020B0503020204020204" pitchFamily="34" charset="-122"/>
                <a:ea typeface="Microsoft YaHei" panose="020B0503020204020204" pitchFamily="34" charset="-122"/>
              </a:rPr>
              <a:t>支持流量工程，平衡网络负载；</a:t>
            </a:r>
            <a:r>
              <a:rPr lang="en-US" altLang="zh-CN" sz="1800" dirty="0">
                <a:solidFill>
                  <a:schemeClr val="dk1"/>
                </a:solidFill>
                <a:latin typeface="Microsoft YaHei" panose="020B0503020204020204" pitchFamily="34" charset="-122"/>
                <a:ea typeface="Microsoft YaHei" panose="020B0503020204020204" pitchFamily="34" charset="-122"/>
              </a:rPr>
              <a:t>(3)</a:t>
            </a:r>
            <a:r>
              <a:rPr lang="zh-CN" altLang="en-US" sz="1800" dirty="0">
                <a:solidFill>
                  <a:schemeClr val="dk1"/>
                </a:solidFill>
                <a:latin typeface="Microsoft YaHei" panose="020B0503020204020204" pitchFamily="34" charset="-122"/>
                <a:ea typeface="Microsoft YaHei" panose="020B0503020204020204" pitchFamily="34" charset="-122"/>
              </a:rPr>
              <a:t>有效地支持虚拟专用网</a:t>
            </a:r>
            <a:r>
              <a:rPr lang="en-US" altLang="zh-CN" sz="1800" dirty="0">
                <a:solidFill>
                  <a:schemeClr val="dk1"/>
                </a:solidFill>
                <a:latin typeface="Microsoft YaHei" panose="020B0503020204020204" pitchFamily="34" charset="-122"/>
                <a:ea typeface="Microsoft YaHei" panose="020B0503020204020204" pitchFamily="34" charset="-122"/>
              </a:rPr>
              <a:t>VPN</a:t>
            </a:r>
            <a:r>
              <a:rPr lang="zh-CN" altLang="en-US" sz="1800" dirty="0">
                <a:solidFill>
                  <a:schemeClr val="dk1"/>
                </a:solidFill>
                <a:latin typeface="Microsoft YaHei" panose="020B0503020204020204" pitchFamily="34" charset="-122"/>
                <a:ea typeface="Microsoft YaHei" panose="020B0503020204020204" pitchFamily="34" charset="-122"/>
              </a:rPr>
              <a:t>。</a:t>
            </a:r>
          </a:p>
          <a:p>
            <a:pPr marL="285750" lvl="0" indent="-285750" algn="just">
              <a:lnSpc>
                <a:spcPct val="125000"/>
              </a:lnSpc>
              <a:buClr>
                <a:schemeClr val="dk1"/>
              </a:buClr>
              <a:buSzPts val="1800"/>
              <a:buChar char="•"/>
            </a:pPr>
            <a:r>
              <a:rPr lang="en-US" altLang="zh-CN" sz="1800" dirty="0">
                <a:solidFill>
                  <a:schemeClr val="dk1"/>
                </a:solidFill>
                <a:latin typeface="Microsoft YaHei" panose="020B0503020204020204" pitchFamily="34" charset="-122"/>
                <a:ea typeface="Microsoft YaHei" panose="020B0503020204020204" pitchFamily="34" charset="-122"/>
              </a:rPr>
              <a:t>MPLS</a:t>
            </a:r>
            <a:r>
              <a:rPr lang="zh-CN" altLang="en-US" sz="1800" dirty="0">
                <a:solidFill>
                  <a:schemeClr val="dk1"/>
                </a:solidFill>
                <a:latin typeface="Microsoft YaHei" panose="020B0503020204020204" pitchFamily="34" charset="-122"/>
                <a:ea typeface="Microsoft YaHei" panose="020B0503020204020204" pitchFamily="34" charset="-122"/>
              </a:rPr>
              <a:t>在入口结点给每一个</a:t>
            </a:r>
            <a:r>
              <a:rPr lang="en-US" altLang="zh-CN" sz="1800" dirty="0">
                <a:solidFill>
                  <a:schemeClr val="dk1"/>
                </a:solidFill>
                <a:latin typeface="Microsoft YaHei" panose="020B0503020204020204" pitchFamily="34" charset="-122"/>
                <a:ea typeface="Microsoft YaHei" panose="020B0503020204020204" pitchFamily="34" charset="-122"/>
              </a:rPr>
              <a:t>IP</a:t>
            </a:r>
            <a:r>
              <a:rPr lang="zh-CN" altLang="en-US" sz="1800" dirty="0">
                <a:solidFill>
                  <a:schemeClr val="dk1"/>
                </a:solidFill>
                <a:latin typeface="Microsoft YaHei" panose="020B0503020204020204" pitchFamily="34" charset="-122"/>
                <a:ea typeface="Microsoft YaHei" panose="020B0503020204020204" pitchFamily="34" charset="-122"/>
              </a:rPr>
              <a:t>数据报打上固定长度的“标记”，然后根据标记在第二层</a:t>
            </a:r>
            <a:r>
              <a:rPr lang="en-US" altLang="zh-CN" sz="1800" dirty="0">
                <a:solidFill>
                  <a:schemeClr val="dk1"/>
                </a:solidFill>
                <a:latin typeface="Microsoft YaHei" panose="020B0503020204020204" pitchFamily="34" charset="-122"/>
                <a:ea typeface="Microsoft YaHei" panose="020B0503020204020204" pitchFamily="34" charset="-122"/>
              </a:rPr>
              <a:t>(</a:t>
            </a:r>
            <a:r>
              <a:rPr lang="zh-CN" altLang="en-US" sz="1800" dirty="0">
                <a:solidFill>
                  <a:schemeClr val="dk1"/>
                </a:solidFill>
                <a:latin typeface="Microsoft YaHei" panose="020B0503020204020204" pitchFamily="34" charset="-122"/>
                <a:ea typeface="Microsoft YaHei" panose="020B0503020204020204" pitchFamily="34" charset="-122"/>
              </a:rPr>
              <a:t>链路层</a:t>
            </a:r>
            <a:r>
              <a:rPr lang="en-US" altLang="zh-CN" sz="1800" dirty="0">
                <a:solidFill>
                  <a:schemeClr val="dk1"/>
                </a:solidFill>
                <a:latin typeface="Microsoft YaHei" panose="020B0503020204020204" pitchFamily="34" charset="-122"/>
                <a:ea typeface="Microsoft YaHei" panose="020B0503020204020204" pitchFamily="34" charset="-122"/>
              </a:rPr>
              <a:t>)</a:t>
            </a:r>
            <a:r>
              <a:rPr lang="zh-CN" altLang="en-US" sz="1800" dirty="0">
                <a:solidFill>
                  <a:schemeClr val="dk1"/>
                </a:solidFill>
                <a:latin typeface="Microsoft YaHei" panose="020B0503020204020204" pitchFamily="34" charset="-122"/>
                <a:ea typeface="Microsoft YaHei" panose="020B0503020204020204" pitchFamily="34" charset="-122"/>
              </a:rPr>
              <a:t>用硬件进行转发</a:t>
            </a:r>
            <a:r>
              <a:rPr lang="en-US" altLang="zh-CN" sz="1800" dirty="0">
                <a:solidFill>
                  <a:schemeClr val="dk1"/>
                </a:solidFill>
                <a:latin typeface="Microsoft YaHei" panose="020B0503020204020204" pitchFamily="34" charset="-122"/>
                <a:ea typeface="Microsoft YaHei" panose="020B0503020204020204" pitchFamily="34" charset="-122"/>
              </a:rPr>
              <a:t>(</a:t>
            </a:r>
            <a:r>
              <a:rPr lang="zh-CN" altLang="en-US" sz="1800" dirty="0">
                <a:solidFill>
                  <a:schemeClr val="dk1"/>
                </a:solidFill>
                <a:latin typeface="Microsoft YaHei" panose="020B0503020204020204" pitchFamily="34" charset="-122"/>
                <a:ea typeface="Microsoft YaHei" panose="020B0503020204020204" pitchFamily="34" charset="-122"/>
              </a:rPr>
              <a:t>在标记交换路由器中进行标记对换</a:t>
            </a:r>
            <a:r>
              <a:rPr lang="en-US" altLang="zh-CN" sz="1800" dirty="0">
                <a:solidFill>
                  <a:schemeClr val="dk1"/>
                </a:solidFill>
                <a:latin typeface="Microsoft YaHei" panose="020B0503020204020204" pitchFamily="34" charset="-122"/>
                <a:ea typeface="Microsoft YaHei" panose="020B0503020204020204" pitchFamily="34" charset="-122"/>
              </a:rPr>
              <a:t>)</a:t>
            </a:r>
            <a:r>
              <a:rPr lang="zh-CN" altLang="en-US" sz="1800" dirty="0">
                <a:solidFill>
                  <a:schemeClr val="dk1"/>
                </a:solidFill>
                <a:latin typeface="Microsoft YaHei" panose="020B0503020204020204" pitchFamily="34" charset="-122"/>
                <a:ea typeface="Microsoft YaHei" panose="020B0503020204020204" pitchFamily="34" charset="-122"/>
              </a:rPr>
              <a:t>，因而转发速率大大加快。</a:t>
            </a:r>
          </a:p>
          <a:p>
            <a:pPr marL="285750" marR="0" lvl="0" indent="-285750" algn="just" rtl="0">
              <a:lnSpc>
                <a:spcPct val="125000"/>
              </a:lnSpc>
              <a:spcBef>
                <a:spcPts val="0"/>
              </a:spcBef>
              <a:spcAft>
                <a:spcPts val="0"/>
              </a:spcAft>
              <a:buClr>
                <a:schemeClr val="dk1"/>
              </a:buClr>
              <a:buSzPts val="1800"/>
              <a:buChar char="•"/>
            </a:pPr>
            <a:endParaRPr sz="1800" dirty="0">
              <a:solidFill>
                <a:schemeClr val="dk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57201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69690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921554" y="1669225"/>
            <a:ext cx="1792478"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面向报文的 </a:t>
            </a:r>
            <a:r>
              <a:rPr lang="en-US" altLang="zh-CN" sz="1667" b="1" dirty="0">
                <a:solidFill>
                  <a:schemeClr val="bg1"/>
                </a:solidFill>
                <a:latin typeface="微软雅黑" pitchFamily="34" charset="-122"/>
                <a:ea typeface="微软雅黑" pitchFamily="34" charset="-122"/>
              </a:rPr>
              <a:t>UDP</a:t>
            </a:r>
            <a:endParaRPr lang="zh-CN" altLang="en-US" sz="1667"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464136" y="2052823"/>
            <a:ext cx="6820800" cy="184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发送方 </a:t>
            </a:r>
            <a:r>
              <a:rPr lang="en-US" altLang="zh-CN" sz="1667" b="1" dirty="0">
                <a:latin typeface="微软雅黑" pitchFamily="34" charset="-122"/>
                <a:ea typeface="微软雅黑" pitchFamily="34" charset="-122"/>
              </a:rPr>
              <a:t>UDP </a:t>
            </a:r>
            <a:r>
              <a:rPr lang="zh-CN" altLang="en-US" sz="1667" b="1" dirty="0">
                <a:latin typeface="微软雅黑" pitchFamily="34" charset="-122"/>
                <a:ea typeface="微软雅黑" pitchFamily="34" charset="-122"/>
              </a:rPr>
              <a:t>对应用程序交下来的报文，在添加首部后就向下交付 </a:t>
            </a:r>
            <a:r>
              <a:rPr lang="en-US" altLang="zh-CN" sz="1667" b="1" dirty="0">
                <a:latin typeface="微软雅黑" pitchFamily="34" charset="-122"/>
                <a:ea typeface="微软雅黑" pitchFamily="34" charset="-122"/>
              </a:rPr>
              <a:t>IP </a:t>
            </a:r>
            <a:r>
              <a:rPr lang="zh-CN" altLang="en-US" sz="1667" b="1" dirty="0">
                <a:latin typeface="微软雅黑" pitchFamily="34" charset="-122"/>
                <a:ea typeface="微软雅黑" pitchFamily="34" charset="-122"/>
              </a:rPr>
              <a:t>层。</a:t>
            </a:r>
            <a:r>
              <a:rPr lang="en-US" altLang="zh-CN" sz="1667" b="1" dirty="0">
                <a:latin typeface="微软雅黑" pitchFamily="34" charset="-122"/>
                <a:ea typeface="微软雅黑" pitchFamily="34" charset="-122"/>
              </a:rPr>
              <a:t>UDP </a:t>
            </a:r>
            <a:r>
              <a:rPr lang="zh-CN" altLang="en-US" sz="1667" b="1" dirty="0">
                <a:latin typeface="微软雅黑" pitchFamily="34" charset="-122"/>
                <a:ea typeface="微软雅黑" pitchFamily="34" charset="-122"/>
              </a:rPr>
              <a:t>对应用层交下来的报文，既不合并，也不拆分，而是保留这些报文的边界。</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应用层交给 </a:t>
            </a:r>
            <a:r>
              <a:rPr lang="en-US" altLang="zh-CN" sz="1667" b="1" dirty="0">
                <a:latin typeface="微软雅黑" pitchFamily="34" charset="-122"/>
                <a:ea typeface="微软雅黑" pitchFamily="34" charset="-122"/>
              </a:rPr>
              <a:t>UDP </a:t>
            </a:r>
            <a:r>
              <a:rPr lang="zh-CN" altLang="en-US" sz="1667" b="1" dirty="0">
                <a:latin typeface="微软雅黑" pitchFamily="34" charset="-122"/>
                <a:ea typeface="微软雅黑" pitchFamily="34" charset="-122"/>
              </a:rPr>
              <a:t>多长的报文，</a:t>
            </a:r>
            <a:r>
              <a:rPr lang="en-US" altLang="zh-CN" sz="1667" b="1" dirty="0">
                <a:latin typeface="微软雅黑" pitchFamily="34" charset="-122"/>
                <a:ea typeface="微软雅黑" pitchFamily="34" charset="-122"/>
              </a:rPr>
              <a:t>UDP </a:t>
            </a:r>
            <a:r>
              <a:rPr lang="zh-CN" altLang="en-US" sz="1667" b="1" dirty="0">
                <a:latin typeface="微软雅黑" pitchFamily="34" charset="-122"/>
                <a:ea typeface="微软雅黑" pitchFamily="34" charset="-122"/>
              </a:rPr>
              <a:t>就照样发送，即一次发送一个报文。</a:t>
            </a:r>
          </a:p>
        </p:txBody>
      </p:sp>
    </p:spTree>
    <p:extLst>
      <p:ext uri="{BB962C8B-B14F-4D97-AF65-F5344CB8AC3E}">
        <p14:creationId xmlns:p14="http://schemas.microsoft.com/office/powerpoint/2010/main" val="2994231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36162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921554" y="1333945"/>
            <a:ext cx="1792478"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面向报文的 </a:t>
            </a:r>
            <a:r>
              <a:rPr lang="en-US" altLang="zh-CN" sz="1667" b="1" dirty="0">
                <a:solidFill>
                  <a:schemeClr val="bg1"/>
                </a:solidFill>
                <a:latin typeface="微软雅黑" pitchFamily="34" charset="-122"/>
                <a:ea typeface="微软雅黑" pitchFamily="34" charset="-122"/>
              </a:rPr>
              <a:t>UDP</a:t>
            </a:r>
            <a:endParaRPr lang="zh-CN" altLang="en-US" sz="1667"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464136" y="1687064"/>
            <a:ext cx="6820800" cy="25669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接收方 </a:t>
            </a:r>
            <a:r>
              <a:rPr lang="en-US" altLang="zh-CN" sz="1667" b="1" dirty="0">
                <a:latin typeface="微软雅黑" pitchFamily="34" charset="-122"/>
                <a:ea typeface="微软雅黑" pitchFamily="34" charset="-122"/>
              </a:rPr>
              <a:t>UDP </a:t>
            </a:r>
            <a:r>
              <a:rPr lang="zh-CN" altLang="en-US" sz="1667" b="1" dirty="0">
                <a:latin typeface="微软雅黑" pitchFamily="34" charset="-122"/>
                <a:ea typeface="微软雅黑" pitchFamily="34" charset="-122"/>
              </a:rPr>
              <a:t>对 </a:t>
            </a:r>
            <a:r>
              <a:rPr lang="en-US" altLang="zh-CN" sz="1667" b="1" dirty="0">
                <a:latin typeface="微软雅黑" pitchFamily="34" charset="-122"/>
                <a:ea typeface="微软雅黑" pitchFamily="34" charset="-122"/>
              </a:rPr>
              <a:t>IP </a:t>
            </a:r>
            <a:r>
              <a:rPr lang="zh-CN" altLang="en-US" sz="1667" b="1" dirty="0">
                <a:latin typeface="微软雅黑" pitchFamily="34" charset="-122"/>
                <a:ea typeface="微软雅黑" pitchFamily="34" charset="-122"/>
              </a:rPr>
              <a:t>层交上来的 </a:t>
            </a:r>
            <a:r>
              <a:rPr lang="en-US" altLang="zh-CN" sz="1667" b="1" dirty="0">
                <a:latin typeface="微软雅黑" pitchFamily="34" charset="-122"/>
                <a:ea typeface="微软雅黑" pitchFamily="34" charset="-122"/>
              </a:rPr>
              <a:t>UDP </a:t>
            </a:r>
            <a:r>
              <a:rPr lang="zh-CN" altLang="en-US" sz="1667" b="1" dirty="0">
                <a:latin typeface="微软雅黑" pitchFamily="34" charset="-122"/>
                <a:ea typeface="微软雅黑" pitchFamily="34" charset="-122"/>
              </a:rPr>
              <a:t>用户数据报，在去除首部后就原封不动地交付上层的应用进程，</a:t>
            </a:r>
            <a:r>
              <a:rPr lang="zh-CN" altLang="en-US" sz="1667" b="1" dirty="0">
                <a:solidFill>
                  <a:srgbClr val="0000FF"/>
                </a:solidFill>
                <a:latin typeface="微软雅黑" pitchFamily="34" charset="-122"/>
                <a:ea typeface="微软雅黑" pitchFamily="34" charset="-122"/>
              </a:rPr>
              <a:t>一次交付一个完整的报文</a:t>
            </a:r>
            <a:r>
              <a:rPr lang="zh-CN" altLang="en-US" sz="1667" b="1" dirty="0">
                <a:latin typeface="微软雅黑" pitchFamily="34" charset="-122"/>
                <a:ea typeface="微软雅黑" pitchFamily="34" charset="-122"/>
              </a:rPr>
              <a:t>。</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应用程序必须</a:t>
            </a:r>
            <a:r>
              <a:rPr lang="zh-CN" altLang="en-US" sz="1667" b="1" dirty="0">
                <a:solidFill>
                  <a:srgbClr val="0000FF"/>
                </a:solidFill>
                <a:latin typeface="微软雅黑" pitchFamily="34" charset="-122"/>
                <a:ea typeface="微软雅黑" pitchFamily="34" charset="-122"/>
              </a:rPr>
              <a:t>选择合适大小的报文</a:t>
            </a:r>
            <a:r>
              <a:rPr lang="zh-CN" altLang="en-US" sz="1667" b="1" dirty="0">
                <a:latin typeface="微软雅黑" pitchFamily="34" charset="-122"/>
                <a:ea typeface="微软雅黑" pitchFamily="34" charset="-122"/>
              </a:rPr>
              <a:t>。</a:t>
            </a:r>
          </a:p>
          <a:p>
            <a:pPr marL="596612" indent="-285739">
              <a:lnSpc>
                <a:spcPts val="2750"/>
              </a:lnSpc>
              <a:buClr>
                <a:srgbClr val="7030A0"/>
              </a:buClr>
              <a:buFont typeface="+mj-lt"/>
              <a:buAutoNum type="arabicPeriod"/>
            </a:pPr>
            <a:r>
              <a:rPr lang="zh-CN" altLang="en-US" sz="1667" b="1" dirty="0">
                <a:solidFill>
                  <a:srgbClr val="0000FF"/>
                </a:solidFill>
                <a:latin typeface="微软雅黑" pitchFamily="34" charset="-122"/>
                <a:ea typeface="微软雅黑" pitchFamily="34" charset="-122"/>
              </a:rPr>
              <a:t>若报文太长</a:t>
            </a:r>
            <a:r>
              <a:rPr lang="zh-CN" altLang="en-US" sz="1667" b="1" dirty="0">
                <a:latin typeface="微软雅黑" pitchFamily="34" charset="-122"/>
                <a:ea typeface="微软雅黑" pitchFamily="34" charset="-122"/>
              </a:rPr>
              <a:t>，</a:t>
            </a:r>
            <a:r>
              <a:rPr lang="en-US" altLang="zh-CN" sz="1667" b="1" dirty="0">
                <a:latin typeface="微软雅黑" pitchFamily="34" charset="-122"/>
                <a:ea typeface="微软雅黑" pitchFamily="34" charset="-122"/>
              </a:rPr>
              <a:t>UDP </a:t>
            </a:r>
            <a:r>
              <a:rPr lang="zh-CN" altLang="en-US" sz="1667" b="1" dirty="0">
                <a:latin typeface="微软雅黑" pitchFamily="34" charset="-122"/>
                <a:ea typeface="微软雅黑" pitchFamily="34" charset="-122"/>
              </a:rPr>
              <a:t>把它交给 </a:t>
            </a:r>
            <a:r>
              <a:rPr lang="en-US" altLang="zh-CN" sz="1667" b="1" dirty="0">
                <a:latin typeface="微软雅黑" pitchFamily="34" charset="-122"/>
                <a:ea typeface="微软雅黑" pitchFamily="34" charset="-122"/>
              </a:rPr>
              <a:t>IP </a:t>
            </a:r>
            <a:r>
              <a:rPr lang="zh-CN" altLang="en-US" sz="1667" b="1" dirty="0">
                <a:latin typeface="微软雅黑" pitchFamily="34" charset="-122"/>
                <a:ea typeface="微软雅黑" pitchFamily="34" charset="-122"/>
              </a:rPr>
              <a:t>层后，</a:t>
            </a:r>
            <a:r>
              <a:rPr lang="en-US" altLang="zh-CN" sz="1667" b="1" dirty="0">
                <a:latin typeface="微软雅黑" pitchFamily="34" charset="-122"/>
                <a:ea typeface="微软雅黑" pitchFamily="34" charset="-122"/>
              </a:rPr>
              <a:t>IP </a:t>
            </a:r>
            <a:r>
              <a:rPr lang="zh-CN" altLang="en-US" sz="1667" b="1" dirty="0">
                <a:latin typeface="微软雅黑" pitchFamily="34" charset="-122"/>
                <a:ea typeface="微软雅黑" pitchFamily="34" charset="-122"/>
              </a:rPr>
              <a:t>层在传送时可能要进行分片，这会降低 </a:t>
            </a:r>
            <a:r>
              <a:rPr lang="en-US" altLang="zh-CN" sz="1667" b="1" dirty="0">
                <a:latin typeface="微软雅黑" pitchFamily="34" charset="-122"/>
                <a:ea typeface="微软雅黑" pitchFamily="34" charset="-122"/>
              </a:rPr>
              <a:t>IP </a:t>
            </a:r>
            <a:r>
              <a:rPr lang="zh-CN" altLang="en-US" sz="1667" b="1" dirty="0">
                <a:latin typeface="微软雅黑" pitchFamily="34" charset="-122"/>
                <a:ea typeface="微软雅黑" pitchFamily="34" charset="-122"/>
              </a:rPr>
              <a:t>层的效率。</a:t>
            </a:r>
          </a:p>
          <a:p>
            <a:pPr marL="596612" indent="-285739">
              <a:lnSpc>
                <a:spcPts val="2750"/>
              </a:lnSpc>
              <a:buClr>
                <a:srgbClr val="7030A0"/>
              </a:buClr>
              <a:buFont typeface="+mj-lt"/>
              <a:buAutoNum type="arabicPeriod"/>
            </a:pPr>
            <a:r>
              <a:rPr lang="zh-CN" altLang="en-US" sz="1667" b="1" dirty="0">
                <a:solidFill>
                  <a:srgbClr val="0000FF"/>
                </a:solidFill>
                <a:latin typeface="微软雅黑" pitchFamily="34" charset="-122"/>
                <a:ea typeface="微软雅黑" pitchFamily="34" charset="-122"/>
              </a:rPr>
              <a:t>若报文太短</a:t>
            </a:r>
            <a:r>
              <a:rPr lang="zh-CN" altLang="en-US" sz="1667" b="1" dirty="0">
                <a:latin typeface="微软雅黑" pitchFamily="34" charset="-122"/>
                <a:ea typeface="微软雅黑" pitchFamily="34" charset="-122"/>
              </a:rPr>
              <a:t>，</a:t>
            </a:r>
            <a:r>
              <a:rPr lang="en-US" altLang="zh-CN" sz="1667" b="1" dirty="0">
                <a:latin typeface="微软雅黑" pitchFamily="34" charset="-122"/>
                <a:ea typeface="微软雅黑" pitchFamily="34" charset="-122"/>
              </a:rPr>
              <a:t>UDP </a:t>
            </a:r>
            <a:r>
              <a:rPr lang="zh-CN" altLang="en-US" sz="1667" b="1" dirty="0">
                <a:latin typeface="微软雅黑" pitchFamily="34" charset="-122"/>
                <a:ea typeface="微软雅黑" pitchFamily="34" charset="-122"/>
              </a:rPr>
              <a:t>把它交给 </a:t>
            </a:r>
            <a:r>
              <a:rPr lang="en-US" altLang="zh-CN" sz="1667" b="1" dirty="0">
                <a:latin typeface="微软雅黑" pitchFamily="34" charset="-122"/>
                <a:ea typeface="微软雅黑" pitchFamily="34" charset="-122"/>
              </a:rPr>
              <a:t>IP </a:t>
            </a:r>
            <a:r>
              <a:rPr lang="zh-CN" altLang="en-US" sz="1667" b="1" dirty="0">
                <a:latin typeface="微软雅黑" pitchFamily="34" charset="-122"/>
                <a:ea typeface="微软雅黑" pitchFamily="34" charset="-122"/>
              </a:rPr>
              <a:t>层后，会使 </a:t>
            </a:r>
            <a:r>
              <a:rPr lang="en-US" altLang="zh-CN" sz="1667" b="1" dirty="0">
                <a:latin typeface="微软雅黑" pitchFamily="34" charset="-122"/>
                <a:ea typeface="微软雅黑" pitchFamily="34" charset="-122"/>
              </a:rPr>
              <a:t>IP </a:t>
            </a:r>
            <a:r>
              <a:rPr lang="zh-CN" altLang="en-US" sz="1667" b="1" dirty="0">
                <a:latin typeface="微软雅黑" pitchFamily="34" charset="-122"/>
                <a:ea typeface="微软雅黑" pitchFamily="34" charset="-122"/>
              </a:rPr>
              <a:t>数据报的首部的相对长度太大，这也降低了 </a:t>
            </a:r>
            <a:r>
              <a:rPr lang="en-US" altLang="zh-CN" sz="1667" b="1" dirty="0">
                <a:latin typeface="微软雅黑" pitchFamily="34" charset="-122"/>
                <a:ea typeface="微软雅黑" pitchFamily="34" charset="-122"/>
              </a:rPr>
              <a:t>IP </a:t>
            </a:r>
            <a:r>
              <a:rPr lang="zh-CN" altLang="en-US" sz="1667" b="1" dirty="0">
                <a:latin typeface="微软雅黑" pitchFamily="34" charset="-122"/>
                <a:ea typeface="微软雅黑" pitchFamily="34" charset="-122"/>
              </a:rPr>
              <a:t>层的效率。</a:t>
            </a:r>
          </a:p>
        </p:txBody>
      </p:sp>
    </p:spTree>
    <p:extLst>
      <p:ext uri="{BB962C8B-B14F-4D97-AF65-F5344CB8AC3E}">
        <p14:creationId xmlns:p14="http://schemas.microsoft.com/office/powerpoint/2010/main" val="885235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8" y="1275982"/>
            <a:ext cx="6711425"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815987" y="1256741"/>
            <a:ext cx="1973617"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ea typeface="微软雅黑" pitchFamily="34" charset="-122"/>
              </a:rPr>
              <a:t>UDP </a:t>
            </a:r>
            <a:r>
              <a:rPr lang="zh-CN" altLang="en-US" sz="1667" b="1" dirty="0">
                <a:solidFill>
                  <a:schemeClr val="bg1"/>
                </a:solidFill>
                <a:ea typeface="微软雅黑" pitchFamily="34" charset="-122"/>
              </a:rPr>
              <a:t>是面向报文的</a:t>
            </a:r>
          </a:p>
        </p:txBody>
      </p:sp>
      <p:sp>
        <p:nvSpPr>
          <p:cNvPr id="4" name="圆角矩形 3"/>
          <p:cNvSpPr/>
          <p:nvPr/>
        </p:nvSpPr>
        <p:spPr>
          <a:xfrm>
            <a:off x="454288" y="1666876"/>
            <a:ext cx="6711425" cy="2682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nvGrpSpPr>
          <p:cNvPr id="5" name="组合 4"/>
          <p:cNvGrpSpPr/>
          <p:nvPr/>
        </p:nvGrpSpPr>
        <p:grpSpPr>
          <a:xfrm>
            <a:off x="1025580" y="1935638"/>
            <a:ext cx="5262737" cy="2055338"/>
            <a:chOff x="422071" y="1628800"/>
            <a:chExt cx="9036115" cy="3529013"/>
          </a:xfrm>
        </p:grpSpPr>
        <p:sp>
          <p:nvSpPr>
            <p:cNvPr id="6" name="AutoShape 3"/>
            <p:cNvSpPr>
              <a:spLocks noChangeArrowheads="1"/>
            </p:cNvSpPr>
            <p:nvPr/>
          </p:nvSpPr>
          <p:spPr bwMode="auto">
            <a:xfrm flipH="1">
              <a:off x="422071" y="4565675"/>
              <a:ext cx="863600" cy="363538"/>
            </a:xfrm>
            <a:prstGeom prst="rightArrow">
              <a:avLst>
                <a:gd name="adj1" fmla="val 50000"/>
                <a:gd name="adj2" fmla="val 118788"/>
              </a:avLst>
            </a:prstGeom>
            <a:solidFill>
              <a:srgbClr val="FF00FF"/>
            </a:solidFill>
            <a:ln w="12700">
              <a:solidFill>
                <a:srgbClr val="000000"/>
              </a:solidFill>
              <a:miter lim="800000"/>
              <a:headEnd/>
              <a:tailEnd/>
            </a:ln>
            <a:effectLst/>
          </p:spPr>
          <p:txBody>
            <a:bodyPr wrap="none" anchor="ctr"/>
            <a:lstStyle/>
            <a:p>
              <a:pPr defTabSz="761970">
                <a:buClrTx/>
                <a:defRPr/>
              </a:pPr>
              <a:endParaRPr lang="zh-CN" altLang="en-US" sz="1333" b="1">
                <a:latin typeface="微软雅黑" pitchFamily="34" charset="-122"/>
                <a:ea typeface="微软雅黑" pitchFamily="34" charset="-122"/>
              </a:endParaRPr>
            </a:p>
          </p:txBody>
        </p:sp>
        <p:sp>
          <p:nvSpPr>
            <p:cNvPr id="7" name="Rectangle 4"/>
            <p:cNvSpPr>
              <a:spLocks noChangeArrowheads="1"/>
            </p:cNvSpPr>
            <p:nvPr/>
          </p:nvSpPr>
          <p:spPr bwMode="auto">
            <a:xfrm>
              <a:off x="2360409" y="3678263"/>
              <a:ext cx="5915024" cy="730250"/>
            </a:xfrm>
            <a:prstGeom prst="rect">
              <a:avLst/>
            </a:prstGeom>
            <a:gradFill flip="none" rotWithShape="1">
              <a:gsLst>
                <a:gs pos="0">
                  <a:srgbClr val="00FFFF"/>
                </a:gs>
                <a:gs pos="100000">
                  <a:srgbClr val="00B0F0"/>
                </a:gs>
              </a:gsLst>
              <a:lin ang="5400000" scaled="1"/>
              <a:tileRect/>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333" b="1">
                <a:latin typeface="微软雅黑" pitchFamily="34" charset="-122"/>
                <a:ea typeface="微软雅黑" pitchFamily="34" charset="-122"/>
              </a:endParaRPr>
            </a:p>
          </p:txBody>
        </p:sp>
        <p:sp>
          <p:nvSpPr>
            <p:cNvPr id="8" name="Rectangle 5"/>
            <p:cNvSpPr>
              <a:spLocks noChangeArrowheads="1"/>
            </p:cNvSpPr>
            <p:nvPr/>
          </p:nvSpPr>
          <p:spPr bwMode="auto">
            <a:xfrm>
              <a:off x="3824084" y="2230461"/>
              <a:ext cx="4425949" cy="720726"/>
            </a:xfrm>
            <a:prstGeom prst="rect">
              <a:avLst/>
            </a:prstGeom>
            <a:gradFill rotWithShape="1">
              <a:gsLst>
                <a:gs pos="0">
                  <a:srgbClr val="99FFCC"/>
                </a:gs>
                <a:gs pos="100000">
                  <a:srgbClr val="00FF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333" b="1">
                <a:latin typeface="微软雅黑" pitchFamily="34" charset="-122"/>
                <a:ea typeface="微软雅黑" pitchFamily="34" charset="-122"/>
              </a:endParaRPr>
            </a:p>
          </p:txBody>
        </p:sp>
        <p:sp>
          <p:nvSpPr>
            <p:cNvPr id="9" name="Rectangle 6"/>
            <p:cNvSpPr>
              <a:spLocks noChangeArrowheads="1"/>
            </p:cNvSpPr>
            <p:nvPr/>
          </p:nvSpPr>
          <p:spPr bwMode="auto">
            <a:xfrm>
              <a:off x="2360409" y="2952775"/>
              <a:ext cx="5915025" cy="722313"/>
            </a:xfrm>
            <a:prstGeom prst="rect">
              <a:avLst/>
            </a:prstGeom>
            <a:solidFill>
              <a:srgbClr val="00FFFF"/>
            </a:solidFill>
            <a:ln w="28575">
              <a:solidFill>
                <a:srgbClr val="000000"/>
              </a:solidFill>
              <a:miter lim="800000"/>
              <a:headEnd/>
              <a:tailEnd/>
            </a:ln>
            <a:effectLst/>
          </p:spPr>
          <p:txBody>
            <a:bodyPr wrap="none" anchor="ctr"/>
            <a:lstStyle/>
            <a:p>
              <a:pPr defTabSz="761970">
                <a:buClrTx/>
                <a:defRPr/>
              </a:pPr>
              <a:endParaRPr lang="zh-CN" altLang="en-US" sz="1333" b="1">
                <a:latin typeface="微软雅黑" pitchFamily="34" charset="-122"/>
                <a:ea typeface="微软雅黑" pitchFamily="34" charset="-122"/>
              </a:endParaRPr>
            </a:p>
          </p:txBody>
        </p:sp>
        <p:sp>
          <p:nvSpPr>
            <p:cNvPr id="10" name="Rectangle 7"/>
            <p:cNvSpPr>
              <a:spLocks noChangeArrowheads="1"/>
            </p:cNvSpPr>
            <p:nvPr/>
          </p:nvSpPr>
          <p:spPr bwMode="auto">
            <a:xfrm>
              <a:off x="1238046" y="4408513"/>
              <a:ext cx="7037388" cy="749300"/>
            </a:xfrm>
            <a:prstGeom prst="rect">
              <a:avLst/>
            </a:prstGeom>
            <a:solidFill>
              <a:srgbClr val="0000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333" b="1">
                <a:latin typeface="微软雅黑" pitchFamily="34" charset="-122"/>
                <a:ea typeface="微软雅黑" pitchFamily="34" charset="-122"/>
              </a:endParaRPr>
            </a:p>
          </p:txBody>
        </p:sp>
        <p:sp>
          <p:nvSpPr>
            <p:cNvPr id="11" name="Rectangle 8"/>
            <p:cNvSpPr>
              <a:spLocks noChangeArrowheads="1"/>
            </p:cNvSpPr>
            <p:nvPr/>
          </p:nvSpPr>
          <p:spPr bwMode="auto">
            <a:xfrm>
              <a:off x="2360410" y="4437088"/>
              <a:ext cx="5891213" cy="690561"/>
            </a:xfrm>
            <a:prstGeom prst="rect">
              <a:avLst/>
            </a:prstGeom>
            <a:solidFill>
              <a:srgbClr val="00B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333" b="1">
                <a:latin typeface="微软雅黑" pitchFamily="34" charset="-122"/>
                <a:ea typeface="微软雅黑" pitchFamily="34" charset="-122"/>
              </a:endParaRPr>
            </a:p>
          </p:txBody>
        </p:sp>
        <p:sp>
          <p:nvSpPr>
            <p:cNvPr id="12" name="Rectangle 9"/>
            <p:cNvSpPr>
              <a:spLocks noChangeArrowheads="1"/>
            </p:cNvSpPr>
            <p:nvPr/>
          </p:nvSpPr>
          <p:spPr bwMode="auto">
            <a:xfrm>
              <a:off x="3747884" y="4573613"/>
              <a:ext cx="2997317" cy="48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buClrTx/>
                <a:defRPr/>
              </a:pPr>
              <a:r>
                <a:rPr lang="en-US" altLang="zh-CN" sz="1333" b="1">
                  <a:latin typeface="微软雅黑" pitchFamily="34" charset="-122"/>
                  <a:ea typeface="微软雅黑" pitchFamily="34" charset="-122"/>
                </a:rPr>
                <a:t>IP </a:t>
              </a:r>
              <a:r>
                <a:rPr lang="zh-CN" altLang="en-US" sz="1333" b="1">
                  <a:latin typeface="微软雅黑" pitchFamily="34" charset="-122"/>
                  <a:ea typeface="微软雅黑" pitchFamily="34" charset="-122"/>
                </a:rPr>
                <a:t>数据报的数据部分</a:t>
              </a:r>
            </a:p>
          </p:txBody>
        </p:sp>
        <p:sp>
          <p:nvSpPr>
            <p:cNvPr id="13" name="Rectangle 10"/>
            <p:cNvSpPr>
              <a:spLocks noChangeArrowheads="1"/>
            </p:cNvSpPr>
            <p:nvPr/>
          </p:nvSpPr>
          <p:spPr bwMode="auto">
            <a:xfrm>
              <a:off x="1199945" y="4543448"/>
              <a:ext cx="1230305" cy="48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buClrTx/>
                <a:defRPr/>
              </a:pPr>
              <a:r>
                <a:rPr lang="en-US" altLang="zh-CN" sz="1333" b="1" dirty="0">
                  <a:solidFill>
                    <a:schemeClr val="bg1"/>
                  </a:solidFill>
                  <a:latin typeface="微软雅黑" pitchFamily="34" charset="-122"/>
                  <a:ea typeface="微软雅黑" pitchFamily="34" charset="-122"/>
                </a:rPr>
                <a:t>IP </a:t>
              </a:r>
              <a:r>
                <a:rPr lang="zh-CN" altLang="en-US" sz="1333" b="1" dirty="0">
                  <a:solidFill>
                    <a:schemeClr val="bg1"/>
                  </a:solidFill>
                  <a:latin typeface="微软雅黑" pitchFamily="34" charset="-122"/>
                  <a:ea typeface="微软雅黑" pitchFamily="34" charset="-122"/>
                </a:rPr>
                <a:t>首部</a:t>
              </a:r>
            </a:p>
          </p:txBody>
        </p:sp>
        <p:sp>
          <p:nvSpPr>
            <p:cNvPr id="14" name="Rectangle 11"/>
            <p:cNvSpPr>
              <a:spLocks noChangeArrowheads="1"/>
            </p:cNvSpPr>
            <p:nvPr/>
          </p:nvSpPr>
          <p:spPr bwMode="auto">
            <a:xfrm>
              <a:off x="8313203" y="4553359"/>
              <a:ext cx="935804" cy="48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buClrTx/>
                <a:defRPr/>
              </a:pPr>
              <a:r>
                <a:rPr lang="en-US" altLang="zh-CN" sz="1333" b="1">
                  <a:solidFill>
                    <a:srgbClr val="0000FF"/>
                  </a:solidFill>
                  <a:latin typeface="微软雅黑" pitchFamily="34" charset="-122"/>
                  <a:ea typeface="微软雅黑" pitchFamily="34" charset="-122"/>
                </a:rPr>
                <a:t>IP </a:t>
              </a:r>
              <a:r>
                <a:rPr lang="zh-CN" altLang="en-US" sz="1333" b="1">
                  <a:solidFill>
                    <a:srgbClr val="0000FF"/>
                  </a:solidFill>
                  <a:latin typeface="微软雅黑" pitchFamily="34" charset="-122"/>
                  <a:ea typeface="微软雅黑" pitchFamily="34" charset="-122"/>
                </a:rPr>
                <a:t>层</a:t>
              </a:r>
            </a:p>
          </p:txBody>
        </p:sp>
        <p:sp>
          <p:nvSpPr>
            <p:cNvPr id="15" name="Line 12"/>
            <p:cNvSpPr>
              <a:spLocks noChangeShapeType="1"/>
            </p:cNvSpPr>
            <p:nvPr/>
          </p:nvSpPr>
          <p:spPr bwMode="auto">
            <a:xfrm>
              <a:off x="3824084" y="2952775"/>
              <a:ext cx="0" cy="72231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333" b="1">
                <a:latin typeface="微软雅黑" pitchFamily="34" charset="-122"/>
                <a:ea typeface="微软雅黑" pitchFamily="34" charset="-122"/>
              </a:endParaRPr>
            </a:p>
          </p:txBody>
        </p:sp>
        <p:sp>
          <p:nvSpPr>
            <p:cNvPr id="16" name="AutoShape 13"/>
            <p:cNvSpPr>
              <a:spLocks noChangeArrowheads="1"/>
            </p:cNvSpPr>
            <p:nvPr/>
          </p:nvSpPr>
          <p:spPr bwMode="auto">
            <a:xfrm rot="16200000" flipH="1">
              <a:off x="4890884" y="3994175"/>
              <a:ext cx="963612" cy="325438"/>
            </a:xfrm>
            <a:prstGeom prst="rightArrow">
              <a:avLst>
                <a:gd name="adj1" fmla="val 50000"/>
                <a:gd name="adj2" fmla="val 148062"/>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333" b="1">
                <a:latin typeface="微软雅黑" pitchFamily="34" charset="-122"/>
                <a:ea typeface="微软雅黑" pitchFamily="34" charset="-122"/>
              </a:endParaRPr>
            </a:p>
          </p:txBody>
        </p:sp>
        <p:sp>
          <p:nvSpPr>
            <p:cNvPr id="17" name="Rectangle 14"/>
            <p:cNvSpPr>
              <a:spLocks noChangeArrowheads="1"/>
            </p:cNvSpPr>
            <p:nvPr/>
          </p:nvSpPr>
          <p:spPr bwMode="auto">
            <a:xfrm>
              <a:off x="2360408" y="3060724"/>
              <a:ext cx="1590865" cy="48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buClrTx/>
                <a:defRPr/>
              </a:pPr>
              <a:r>
                <a:rPr lang="en-US" altLang="zh-CN" sz="1333" b="1">
                  <a:latin typeface="微软雅黑" pitchFamily="34" charset="-122"/>
                  <a:ea typeface="微软雅黑" pitchFamily="34" charset="-122"/>
                </a:rPr>
                <a:t>UDP </a:t>
              </a:r>
              <a:r>
                <a:rPr lang="zh-CN" altLang="en-US" sz="1333" b="1">
                  <a:latin typeface="微软雅黑" pitchFamily="34" charset="-122"/>
                  <a:ea typeface="微软雅黑" pitchFamily="34" charset="-122"/>
                </a:rPr>
                <a:t>首部</a:t>
              </a:r>
            </a:p>
          </p:txBody>
        </p:sp>
        <p:sp>
          <p:nvSpPr>
            <p:cNvPr id="18" name="Rectangle 15"/>
            <p:cNvSpPr>
              <a:spLocks noChangeArrowheads="1"/>
            </p:cNvSpPr>
            <p:nvPr/>
          </p:nvSpPr>
          <p:spPr bwMode="auto">
            <a:xfrm>
              <a:off x="4189208" y="3065488"/>
              <a:ext cx="3946880" cy="48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buClrTx/>
                <a:defRPr/>
              </a:pPr>
              <a:r>
                <a:rPr lang="en-US" altLang="zh-CN" sz="1333" b="1" dirty="0">
                  <a:latin typeface="微软雅黑" pitchFamily="34" charset="-122"/>
                  <a:ea typeface="微软雅黑" pitchFamily="34" charset="-122"/>
                </a:rPr>
                <a:t>UDP </a:t>
              </a:r>
              <a:r>
                <a:rPr lang="zh-CN" altLang="en-US" sz="1333" b="1" dirty="0">
                  <a:latin typeface="微软雅黑" pitchFamily="34" charset="-122"/>
                  <a:ea typeface="微软雅黑" pitchFamily="34" charset="-122"/>
                </a:rPr>
                <a:t>用户数据报的数据部分</a:t>
              </a:r>
            </a:p>
          </p:txBody>
        </p:sp>
        <p:sp>
          <p:nvSpPr>
            <p:cNvPr id="19" name="Rectangle 16"/>
            <p:cNvSpPr>
              <a:spLocks noChangeArrowheads="1"/>
            </p:cNvSpPr>
            <p:nvPr/>
          </p:nvSpPr>
          <p:spPr bwMode="auto">
            <a:xfrm>
              <a:off x="8313203" y="3086508"/>
              <a:ext cx="1144983" cy="48063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buClrTx/>
                <a:defRPr/>
              </a:pPr>
              <a:r>
                <a:rPr lang="zh-CN" altLang="en-US" sz="1333" b="1" dirty="0">
                  <a:solidFill>
                    <a:srgbClr val="0000FF"/>
                  </a:solidFill>
                  <a:latin typeface="微软雅黑" pitchFamily="34" charset="-122"/>
                  <a:ea typeface="微软雅黑" pitchFamily="34" charset="-122"/>
                </a:rPr>
                <a:t>运输层</a:t>
              </a:r>
            </a:p>
          </p:txBody>
        </p:sp>
        <p:sp>
          <p:nvSpPr>
            <p:cNvPr id="20" name="Line 17"/>
            <p:cNvSpPr>
              <a:spLocks noChangeShapeType="1"/>
            </p:cNvSpPr>
            <p:nvPr/>
          </p:nvSpPr>
          <p:spPr bwMode="auto">
            <a:xfrm>
              <a:off x="2360409" y="4408513"/>
              <a:ext cx="0" cy="749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333" b="1">
                <a:latin typeface="微软雅黑" pitchFamily="34" charset="-122"/>
                <a:ea typeface="微软雅黑" pitchFamily="34" charset="-122"/>
              </a:endParaRPr>
            </a:p>
          </p:txBody>
        </p:sp>
        <p:sp>
          <p:nvSpPr>
            <p:cNvPr id="21" name="AutoShape 18"/>
            <p:cNvSpPr>
              <a:spLocks noChangeArrowheads="1"/>
            </p:cNvSpPr>
            <p:nvPr/>
          </p:nvSpPr>
          <p:spPr bwMode="auto">
            <a:xfrm rot="16200000" flipH="1">
              <a:off x="5556841" y="2548756"/>
              <a:ext cx="963612" cy="327025"/>
            </a:xfrm>
            <a:prstGeom prst="rightArrow">
              <a:avLst>
                <a:gd name="adj1" fmla="val 50000"/>
                <a:gd name="adj2" fmla="val 147344"/>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1970">
                <a:buClrTx/>
                <a:defRPr/>
              </a:pPr>
              <a:endParaRPr lang="zh-CN" altLang="en-US" sz="1333" b="1">
                <a:latin typeface="微软雅黑" pitchFamily="34" charset="-122"/>
                <a:ea typeface="微软雅黑" pitchFamily="34" charset="-122"/>
              </a:endParaRPr>
            </a:p>
          </p:txBody>
        </p:sp>
        <p:sp>
          <p:nvSpPr>
            <p:cNvPr id="22" name="Rectangle 19"/>
            <p:cNvSpPr>
              <a:spLocks noChangeArrowheads="1"/>
            </p:cNvSpPr>
            <p:nvPr/>
          </p:nvSpPr>
          <p:spPr bwMode="auto">
            <a:xfrm>
              <a:off x="3824084" y="1628800"/>
              <a:ext cx="4425950" cy="601663"/>
            </a:xfrm>
            <a:prstGeom prst="rect">
              <a:avLst/>
            </a:prstGeom>
            <a:solidFill>
              <a:srgbClr val="99FFCC"/>
            </a:solidFill>
            <a:ln w="28575">
              <a:solidFill>
                <a:srgbClr val="000000"/>
              </a:solidFill>
              <a:miter lim="800000"/>
              <a:headEnd/>
              <a:tailEnd/>
            </a:ln>
            <a:effectLst/>
          </p:spPr>
          <p:txBody>
            <a:bodyPr wrap="none" anchor="ctr"/>
            <a:lstStyle/>
            <a:p>
              <a:pPr algn="ctr" defTabSz="634975" eaLnBrk="0" hangingPunct="0">
                <a:buClrTx/>
                <a:defRPr/>
              </a:pPr>
              <a:r>
                <a:rPr lang="zh-CN" altLang="en-US" sz="1333" b="1" dirty="0">
                  <a:latin typeface="微软雅黑" pitchFamily="34" charset="-122"/>
                  <a:ea typeface="微软雅黑" pitchFamily="34" charset="-122"/>
                </a:rPr>
                <a:t>应用层报文</a:t>
              </a:r>
            </a:p>
          </p:txBody>
        </p:sp>
        <p:sp>
          <p:nvSpPr>
            <p:cNvPr id="23" name="Rectangle 20"/>
            <p:cNvSpPr>
              <a:spLocks noChangeArrowheads="1"/>
            </p:cNvSpPr>
            <p:nvPr/>
          </p:nvSpPr>
          <p:spPr bwMode="auto">
            <a:xfrm>
              <a:off x="8313203" y="1641884"/>
              <a:ext cx="1144983" cy="48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buClrTx/>
                <a:defRPr/>
              </a:pPr>
              <a:r>
                <a:rPr lang="zh-CN" altLang="en-US" sz="1333" b="1">
                  <a:solidFill>
                    <a:srgbClr val="0000FF"/>
                  </a:solidFill>
                  <a:latin typeface="微软雅黑" pitchFamily="34" charset="-122"/>
                  <a:ea typeface="微软雅黑" pitchFamily="34" charset="-122"/>
                </a:rPr>
                <a:t>应用层</a:t>
              </a:r>
            </a:p>
          </p:txBody>
        </p:sp>
      </p:grpSp>
    </p:spTree>
    <p:extLst>
      <p:ext uri="{BB962C8B-B14F-4D97-AF65-F5344CB8AC3E}">
        <p14:creationId xmlns:p14="http://schemas.microsoft.com/office/powerpoint/2010/main" val="3098165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454288" y="1275982"/>
            <a:ext cx="6711425"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40" name="Rectangle 6"/>
          <p:cNvSpPr>
            <a:spLocks noChangeArrowheads="1"/>
          </p:cNvSpPr>
          <p:nvPr/>
        </p:nvSpPr>
        <p:spPr bwMode="auto">
          <a:xfrm>
            <a:off x="2815987" y="1256741"/>
            <a:ext cx="1973617"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ea typeface="微软雅黑" pitchFamily="34" charset="-122"/>
              </a:rPr>
              <a:t>UDP </a:t>
            </a:r>
            <a:r>
              <a:rPr lang="zh-CN" altLang="en-US" sz="1667" b="1" dirty="0">
                <a:solidFill>
                  <a:schemeClr val="bg1"/>
                </a:solidFill>
                <a:ea typeface="微软雅黑" pitchFamily="34" charset="-122"/>
              </a:rPr>
              <a:t>是面向报文的</a:t>
            </a:r>
          </a:p>
        </p:txBody>
      </p:sp>
      <p:sp>
        <p:nvSpPr>
          <p:cNvPr id="41" name="圆角矩形 40"/>
          <p:cNvSpPr/>
          <p:nvPr/>
        </p:nvSpPr>
        <p:spPr>
          <a:xfrm>
            <a:off x="454288" y="1666876"/>
            <a:ext cx="6711425" cy="2682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nvGrpSpPr>
          <p:cNvPr id="3" name="组合 2"/>
          <p:cNvGrpSpPr/>
          <p:nvPr/>
        </p:nvGrpSpPr>
        <p:grpSpPr>
          <a:xfrm>
            <a:off x="942501" y="1808028"/>
            <a:ext cx="2217079" cy="2453619"/>
            <a:chOff x="1131001" y="1312383"/>
            <a:chExt cx="2660495" cy="2944343"/>
          </a:xfrm>
        </p:grpSpPr>
        <p:sp>
          <p:nvSpPr>
            <p:cNvPr id="2" name="Documents"/>
            <p:cNvSpPr>
              <a:spLocks noEditPoints="1" noChangeArrowheads="1"/>
            </p:cNvSpPr>
            <p:nvPr/>
          </p:nvSpPr>
          <p:spPr bwMode="auto">
            <a:xfrm rot="10800000">
              <a:off x="3147940" y="1312383"/>
              <a:ext cx="390525" cy="330091"/>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headEnd/>
              <a:tailEnd/>
            </a:ln>
            <a:effectLst/>
          </p:spPr>
          <p:txBody>
            <a:bodyPr vert="horz" wrap="square" lIns="76200" tIns="38100" rIns="76200" bIns="38100" numCol="1" anchor="t" anchorCtr="0" compatLnSpc="1">
              <a:prstTxWarp prst="textNoShape">
                <a:avLst/>
              </a:prstTxWarp>
            </a:bodyPr>
            <a:lstStyle/>
            <a:p>
              <a:endParaRPr lang="zh-CN" altLang="en-US" sz="1167"/>
            </a:p>
          </p:txBody>
        </p:sp>
        <p:sp>
          <p:nvSpPr>
            <p:cNvPr id="36" name="矩形 35"/>
            <p:cNvSpPr/>
            <p:nvPr/>
          </p:nvSpPr>
          <p:spPr>
            <a:xfrm>
              <a:off x="2961604" y="1878052"/>
              <a:ext cx="82920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报文</a:t>
              </a:r>
            </a:p>
          </p:txBody>
        </p:sp>
        <p:sp>
          <p:nvSpPr>
            <p:cNvPr id="37" name="矩形 36"/>
            <p:cNvSpPr/>
            <p:nvPr/>
          </p:nvSpPr>
          <p:spPr>
            <a:xfrm>
              <a:off x="2961605" y="2443037"/>
              <a:ext cx="82920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3" b="1" dirty="0">
                  <a:solidFill>
                    <a:schemeClr val="tx1"/>
                  </a:solidFill>
                  <a:latin typeface="微软雅黑" pitchFamily="34" charset="-122"/>
                  <a:ea typeface="微软雅黑" pitchFamily="34" charset="-122"/>
                </a:rPr>
                <a:t>UDP </a:t>
              </a:r>
              <a:r>
                <a:rPr lang="zh-CN" altLang="en-US" sz="833" b="1" dirty="0">
                  <a:solidFill>
                    <a:schemeClr val="tx1"/>
                  </a:solidFill>
                  <a:latin typeface="微软雅黑" pitchFamily="34" charset="-122"/>
                  <a:ea typeface="微软雅黑" pitchFamily="34" charset="-122"/>
                </a:rPr>
                <a:t>数据</a:t>
              </a:r>
            </a:p>
          </p:txBody>
        </p:sp>
        <p:sp>
          <p:nvSpPr>
            <p:cNvPr id="38" name="矩形 37"/>
            <p:cNvSpPr/>
            <p:nvPr/>
          </p:nvSpPr>
          <p:spPr>
            <a:xfrm>
              <a:off x="2350889" y="2443037"/>
              <a:ext cx="609944" cy="327188"/>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3" b="1" dirty="0">
                  <a:solidFill>
                    <a:schemeClr val="tx1"/>
                  </a:solidFill>
                  <a:latin typeface="微软雅黑" pitchFamily="34" charset="-122"/>
                  <a:ea typeface="微软雅黑" pitchFamily="34" charset="-122"/>
                </a:rPr>
                <a:t>UDP</a:t>
              </a:r>
            </a:p>
            <a:p>
              <a:pPr algn="ctr"/>
              <a:r>
                <a:rPr lang="zh-CN" altLang="en-US" sz="833" b="1" dirty="0">
                  <a:solidFill>
                    <a:schemeClr val="tx1"/>
                  </a:solidFill>
                  <a:latin typeface="微软雅黑" pitchFamily="34" charset="-122"/>
                  <a:ea typeface="微软雅黑" pitchFamily="34" charset="-122"/>
                </a:rPr>
                <a:t>首部</a:t>
              </a:r>
            </a:p>
          </p:txBody>
        </p:sp>
        <p:sp>
          <p:nvSpPr>
            <p:cNvPr id="43" name="矩形 42"/>
            <p:cNvSpPr/>
            <p:nvPr/>
          </p:nvSpPr>
          <p:spPr>
            <a:xfrm>
              <a:off x="2350889" y="3012849"/>
              <a:ext cx="1439917"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3" b="1" dirty="0">
                  <a:solidFill>
                    <a:schemeClr val="tx1"/>
                  </a:solidFill>
                  <a:latin typeface="微软雅黑" pitchFamily="34" charset="-122"/>
                  <a:ea typeface="微软雅黑" pitchFamily="34" charset="-122"/>
                </a:rPr>
                <a:t>IP </a:t>
              </a:r>
              <a:r>
                <a:rPr lang="zh-CN" altLang="en-US" sz="833" b="1" dirty="0">
                  <a:solidFill>
                    <a:schemeClr val="tx1"/>
                  </a:solidFill>
                  <a:latin typeface="微软雅黑" pitchFamily="34" charset="-122"/>
                  <a:ea typeface="微软雅黑" pitchFamily="34" charset="-122"/>
                </a:rPr>
                <a:t>数据</a:t>
              </a:r>
            </a:p>
          </p:txBody>
        </p:sp>
        <p:sp>
          <p:nvSpPr>
            <p:cNvPr id="62" name="矩形 61"/>
            <p:cNvSpPr/>
            <p:nvPr/>
          </p:nvSpPr>
          <p:spPr>
            <a:xfrm>
              <a:off x="1740945" y="3012849"/>
              <a:ext cx="609944" cy="327188"/>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3" b="1" dirty="0">
                  <a:solidFill>
                    <a:schemeClr val="tx1"/>
                  </a:solidFill>
                  <a:latin typeface="微软雅黑" pitchFamily="34" charset="-122"/>
                  <a:ea typeface="微软雅黑" pitchFamily="34" charset="-122"/>
                </a:rPr>
                <a:t>IP</a:t>
              </a:r>
            </a:p>
            <a:p>
              <a:pPr algn="ctr"/>
              <a:r>
                <a:rPr lang="zh-CN" altLang="en-US" sz="833" b="1" dirty="0">
                  <a:solidFill>
                    <a:schemeClr val="tx1"/>
                  </a:solidFill>
                  <a:latin typeface="微软雅黑" pitchFamily="34" charset="-122"/>
                  <a:ea typeface="微软雅黑" pitchFamily="34" charset="-122"/>
                </a:rPr>
                <a:t>首部</a:t>
              </a:r>
            </a:p>
          </p:txBody>
        </p:sp>
        <p:sp>
          <p:nvSpPr>
            <p:cNvPr id="63" name="矩形 62"/>
            <p:cNvSpPr/>
            <p:nvPr/>
          </p:nvSpPr>
          <p:spPr>
            <a:xfrm>
              <a:off x="1740945" y="3586565"/>
              <a:ext cx="204986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3" b="1" dirty="0">
                  <a:solidFill>
                    <a:schemeClr val="tx1"/>
                  </a:solidFill>
                  <a:latin typeface="微软雅黑" pitchFamily="34" charset="-122"/>
                  <a:ea typeface="微软雅黑" pitchFamily="34" charset="-122"/>
                </a:rPr>
                <a:t>IP </a:t>
              </a:r>
              <a:r>
                <a:rPr lang="zh-CN" altLang="en-US" sz="833" b="1" dirty="0">
                  <a:solidFill>
                    <a:schemeClr val="tx1"/>
                  </a:solidFill>
                  <a:latin typeface="微软雅黑" pitchFamily="34" charset="-122"/>
                  <a:ea typeface="微软雅黑" pitchFamily="34" charset="-122"/>
                </a:rPr>
                <a:t>数据</a:t>
              </a:r>
            </a:p>
          </p:txBody>
        </p:sp>
        <p:sp>
          <p:nvSpPr>
            <p:cNvPr id="65" name="矩形 64"/>
            <p:cNvSpPr/>
            <p:nvPr/>
          </p:nvSpPr>
          <p:spPr>
            <a:xfrm>
              <a:off x="1131001" y="3586565"/>
              <a:ext cx="609944" cy="32718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33" b="1" dirty="0">
                  <a:solidFill>
                    <a:schemeClr val="bg1"/>
                  </a:solidFill>
                  <a:latin typeface="微软雅黑" pitchFamily="34" charset="-122"/>
                  <a:ea typeface="微软雅黑" pitchFamily="34" charset="-122"/>
                </a:rPr>
                <a:t>帧首部</a:t>
              </a:r>
            </a:p>
          </p:txBody>
        </p:sp>
        <p:sp>
          <p:nvSpPr>
            <p:cNvPr id="4" name="下箭头 3"/>
            <p:cNvSpPr/>
            <p:nvPr/>
          </p:nvSpPr>
          <p:spPr>
            <a:xfrm>
              <a:off x="3288772" y="1675132"/>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66" name="下箭头 65"/>
            <p:cNvSpPr/>
            <p:nvPr/>
          </p:nvSpPr>
          <p:spPr>
            <a:xfrm>
              <a:off x="3277681" y="2232079"/>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67" name="下箭头 66"/>
            <p:cNvSpPr/>
            <p:nvPr/>
          </p:nvSpPr>
          <p:spPr>
            <a:xfrm>
              <a:off x="2899501" y="2802883"/>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68" name="下箭头 67"/>
            <p:cNvSpPr/>
            <p:nvPr/>
          </p:nvSpPr>
          <p:spPr>
            <a:xfrm>
              <a:off x="2655861" y="3375981"/>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6" name="直接连接符 5"/>
            <p:cNvCxnSpPr/>
            <p:nvPr/>
          </p:nvCxnSpPr>
          <p:spPr>
            <a:xfrm>
              <a:off x="2983377" y="220524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791496" y="220524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791496" y="277167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91496" y="3356027"/>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762717" y="3356027"/>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372661" y="277167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直角上箭头 6"/>
            <p:cNvSpPr/>
            <p:nvPr/>
          </p:nvSpPr>
          <p:spPr>
            <a:xfrm rot="5400000">
              <a:off x="2675152" y="3951893"/>
              <a:ext cx="304972" cy="304694"/>
            </a:xfrm>
            <a:prstGeom prst="bentUpArrow">
              <a:avLst>
                <a:gd name="adj1" fmla="val 21550"/>
                <a:gd name="adj2" fmla="val 25000"/>
                <a:gd name="adj3" fmla="val 25000"/>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sp>
        <p:nvSpPr>
          <p:cNvPr id="11" name="燕尾形箭头 10"/>
          <p:cNvSpPr/>
          <p:nvPr/>
        </p:nvSpPr>
        <p:spPr>
          <a:xfrm>
            <a:off x="3661098" y="4134575"/>
            <a:ext cx="437932" cy="127072"/>
          </a:xfrm>
          <a:prstGeom prst="notchedRight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nvGrpSpPr>
          <p:cNvPr id="5" name="组合 4"/>
          <p:cNvGrpSpPr/>
          <p:nvPr/>
        </p:nvGrpSpPr>
        <p:grpSpPr>
          <a:xfrm>
            <a:off x="4393396" y="1808028"/>
            <a:ext cx="2217079" cy="2453503"/>
            <a:chOff x="5272075" y="1312383"/>
            <a:chExt cx="2660495" cy="2944204"/>
          </a:xfrm>
        </p:grpSpPr>
        <p:sp>
          <p:nvSpPr>
            <p:cNvPr id="74" name="Documents"/>
            <p:cNvSpPr>
              <a:spLocks noEditPoints="1" noChangeArrowheads="1"/>
            </p:cNvSpPr>
            <p:nvPr/>
          </p:nvSpPr>
          <p:spPr bwMode="auto">
            <a:xfrm rot="10800000">
              <a:off x="7289014" y="1312383"/>
              <a:ext cx="390525" cy="330091"/>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99FFCC"/>
            </a:solidFill>
            <a:ln w="9525">
              <a:solidFill>
                <a:srgbClr val="000000"/>
              </a:solidFill>
              <a:miter lim="800000"/>
              <a:headEnd/>
              <a:tailEnd/>
            </a:ln>
            <a:effectLst/>
          </p:spPr>
          <p:txBody>
            <a:bodyPr vert="horz" wrap="square" lIns="76200" tIns="38100" rIns="76200" bIns="38100" numCol="1" anchor="t" anchorCtr="0" compatLnSpc="1">
              <a:prstTxWarp prst="textNoShape">
                <a:avLst/>
              </a:prstTxWarp>
            </a:bodyPr>
            <a:lstStyle/>
            <a:p>
              <a:endParaRPr lang="zh-CN" altLang="en-US" sz="1167"/>
            </a:p>
          </p:txBody>
        </p:sp>
        <p:sp>
          <p:nvSpPr>
            <p:cNvPr id="75" name="矩形 74"/>
            <p:cNvSpPr/>
            <p:nvPr/>
          </p:nvSpPr>
          <p:spPr>
            <a:xfrm>
              <a:off x="7102678" y="1878052"/>
              <a:ext cx="82920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报文</a:t>
              </a:r>
            </a:p>
          </p:txBody>
        </p:sp>
        <p:sp>
          <p:nvSpPr>
            <p:cNvPr id="76" name="矩形 75"/>
            <p:cNvSpPr/>
            <p:nvPr/>
          </p:nvSpPr>
          <p:spPr>
            <a:xfrm>
              <a:off x="7102679" y="2443037"/>
              <a:ext cx="82920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3" b="1" dirty="0">
                  <a:solidFill>
                    <a:schemeClr val="tx1"/>
                  </a:solidFill>
                  <a:latin typeface="微软雅黑" pitchFamily="34" charset="-122"/>
                  <a:ea typeface="微软雅黑" pitchFamily="34" charset="-122"/>
                </a:rPr>
                <a:t>UDP </a:t>
              </a:r>
              <a:r>
                <a:rPr lang="zh-CN" altLang="en-US" sz="833" b="1" dirty="0">
                  <a:solidFill>
                    <a:schemeClr val="tx1"/>
                  </a:solidFill>
                  <a:latin typeface="微软雅黑" pitchFamily="34" charset="-122"/>
                  <a:ea typeface="微软雅黑" pitchFamily="34" charset="-122"/>
                </a:rPr>
                <a:t>数据</a:t>
              </a:r>
            </a:p>
          </p:txBody>
        </p:sp>
        <p:sp>
          <p:nvSpPr>
            <p:cNvPr id="77" name="矩形 76"/>
            <p:cNvSpPr/>
            <p:nvPr/>
          </p:nvSpPr>
          <p:spPr>
            <a:xfrm>
              <a:off x="6491963" y="2443037"/>
              <a:ext cx="609944" cy="327188"/>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3" b="1" dirty="0">
                  <a:solidFill>
                    <a:schemeClr val="tx1"/>
                  </a:solidFill>
                  <a:latin typeface="微软雅黑" pitchFamily="34" charset="-122"/>
                  <a:ea typeface="微软雅黑" pitchFamily="34" charset="-122"/>
                </a:rPr>
                <a:t>UDP</a:t>
              </a:r>
            </a:p>
            <a:p>
              <a:pPr algn="ctr"/>
              <a:r>
                <a:rPr lang="zh-CN" altLang="en-US" sz="833" b="1" dirty="0">
                  <a:solidFill>
                    <a:schemeClr val="tx1"/>
                  </a:solidFill>
                  <a:latin typeface="微软雅黑" pitchFamily="34" charset="-122"/>
                  <a:ea typeface="微软雅黑" pitchFamily="34" charset="-122"/>
                </a:rPr>
                <a:t>首部</a:t>
              </a:r>
            </a:p>
          </p:txBody>
        </p:sp>
        <p:sp>
          <p:nvSpPr>
            <p:cNvPr id="78" name="矩形 77"/>
            <p:cNvSpPr/>
            <p:nvPr/>
          </p:nvSpPr>
          <p:spPr>
            <a:xfrm>
              <a:off x="6491963" y="3012849"/>
              <a:ext cx="1439917"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3" b="1" dirty="0">
                  <a:solidFill>
                    <a:schemeClr val="tx1"/>
                  </a:solidFill>
                  <a:latin typeface="微软雅黑" pitchFamily="34" charset="-122"/>
                  <a:ea typeface="微软雅黑" pitchFamily="34" charset="-122"/>
                </a:rPr>
                <a:t>IP </a:t>
              </a:r>
              <a:r>
                <a:rPr lang="zh-CN" altLang="en-US" sz="833" b="1" dirty="0">
                  <a:solidFill>
                    <a:schemeClr val="tx1"/>
                  </a:solidFill>
                  <a:latin typeface="微软雅黑" pitchFamily="34" charset="-122"/>
                  <a:ea typeface="微软雅黑" pitchFamily="34" charset="-122"/>
                </a:rPr>
                <a:t>数据</a:t>
              </a:r>
            </a:p>
          </p:txBody>
        </p:sp>
        <p:sp>
          <p:nvSpPr>
            <p:cNvPr id="79" name="矩形 78"/>
            <p:cNvSpPr/>
            <p:nvPr/>
          </p:nvSpPr>
          <p:spPr>
            <a:xfrm>
              <a:off x="5882019" y="3012849"/>
              <a:ext cx="609944" cy="327188"/>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3" b="1" dirty="0">
                  <a:solidFill>
                    <a:schemeClr val="tx1"/>
                  </a:solidFill>
                  <a:latin typeface="微软雅黑" pitchFamily="34" charset="-122"/>
                  <a:ea typeface="微软雅黑" pitchFamily="34" charset="-122"/>
                </a:rPr>
                <a:t>IP</a:t>
              </a:r>
            </a:p>
            <a:p>
              <a:pPr algn="ctr"/>
              <a:r>
                <a:rPr lang="zh-CN" altLang="en-US" sz="833" b="1" dirty="0">
                  <a:solidFill>
                    <a:schemeClr val="tx1"/>
                  </a:solidFill>
                  <a:latin typeface="微软雅黑" pitchFamily="34" charset="-122"/>
                  <a:ea typeface="微软雅黑" pitchFamily="34" charset="-122"/>
                </a:rPr>
                <a:t>首部</a:t>
              </a:r>
            </a:p>
          </p:txBody>
        </p:sp>
        <p:sp>
          <p:nvSpPr>
            <p:cNvPr id="80" name="矩形 79"/>
            <p:cNvSpPr/>
            <p:nvPr/>
          </p:nvSpPr>
          <p:spPr>
            <a:xfrm>
              <a:off x="5882019" y="3586565"/>
              <a:ext cx="2049861" cy="327188"/>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3" b="1" dirty="0">
                  <a:solidFill>
                    <a:schemeClr val="tx1"/>
                  </a:solidFill>
                  <a:latin typeface="微软雅黑" pitchFamily="34" charset="-122"/>
                  <a:ea typeface="微软雅黑" pitchFamily="34" charset="-122"/>
                </a:rPr>
                <a:t>IP </a:t>
              </a:r>
              <a:r>
                <a:rPr lang="zh-CN" altLang="en-US" sz="833" b="1" dirty="0">
                  <a:solidFill>
                    <a:schemeClr val="tx1"/>
                  </a:solidFill>
                  <a:latin typeface="微软雅黑" pitchFamily="34" charset="-122"/>
                  <a:ea typeface="微软雅黑" pitchFamily="34" charset="-122"/>
                </a:rPr>
                <a:t>数据</a:t>
              </a:r>
            </a:p>
          </p:txBody>
        </p:sp>
        <p:sp>
          <p:nvSpPr>
            <p:cNvPr id="81" name="矩形 80"/>
            <p:cNvSpPr/>
            <p:nvPr/>
          </p:nvSpPr>
          <p:spPr>
            <a:xfrm>
              <a:off x="5272075" y="3586565"/>
              <a:ext cx="609944" cy="32718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33" b="1" dirty="0">
                  <a:solidFill>
                    <a:schemeClr val="bg1"/>
                  </a:solidFill>
                  <a:latin typeface="微软雅黑" pitchFamily="34" charset="-122"/>
                  <a:ea typeface="微软雅黑" pitchFamily="34" charset="-122"/>
                </a:rPr>
                <a:t>帧首部</a:t>
              </a:r>
            </a:p>
          </p:txBody>
        </p:sp>
        <p:sp>
          <p:nvSpPr>
            <p:cNvPr id="82" name="下箭头 81"/>
            <p:cNvSpPr/>
            <p:nvPr/>
          </p:nvSpPr>
          <p:spPr>
            <a:xfrm flipV="1">
              <a:off x="7429846" y="1675132"/>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83" name="下箭头 82"/>
            <p:cNvSpPr/>
            <p:nvPr/>
          </p:nvSpPr>
          <p:spPr>
            <a:xfrm flipV="1">
              <a:off x="7418755" y="2232079"/>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84" name="下箭头 83"/>
            <p:cNvSpPr/>
            <p:nvPr/>
          </p:nvSpPr>
          <p:spPr>
            <a:xfrm flipV="1">
              <a:off x="7040575" y="2802883"/>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85" name="下箭头 84"/>
            <p:cNvSpPr/>
            <p:nvPr/>
          </p:nvSpPr>
          <p:spPr>
            <a:xfrm flipV="1">
              <a:off x="6796935" y="3375981"/>
              <a:ext cx="122663" cy="189186"/>
            </a:xfrm>
            <a:prstGeom prst="downArrow">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86" name="直接连接符 85"/>
            <p:cNvCxnSpPr/>
            <p:nvPr/>
          </p:nvCxnSpPr>
          <p:spPr>
            <a:xfrm>
              <a:off x="7124451" y="220524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932570" y="220524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932570" y="277167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7932570" y="3356027"/>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5903791" y="3356027"/>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513735" y="2771670"/>
              <a:ext cx="0" cy="2377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2" name="直角上箭头 91"/>
            <p:cNvSpPr/>
            <p:nvPr/>
          </p:nvSpPr>
          <p:spPr>
            <a:xfrm>
              <a:off x="6603770" y="3951893"/>
              <a:ext cx="304972" cy="304694"/>
            </a:xfrm>
            <a:prstGeom prst="bentUpArrow">
              <a:avLst>
                <a:gd name="adj1" fmla="val 21550"/>
                <a:gd name="adj2" fmla="val 25000"/>
                <a:gd name="adj3" fmla="val 25000"/>
              </a:avLst>
            </a:pr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spTree>
    <p:extLst>
      <p:ext uri="{BB962C8B-B14F-4D97-AF65-F5344CB8AC3E}">
        <p14:creationId xmlns:p14="http://schemas.microsoft.com/office/powerpoint/2010/main" val="4080257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454286" y="1195698"/>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8" name="Rectangle 6"/>
          <p:cNvSpPr>
            <a:spLocks noChangeArrowheads="1"/>
          </p:cNvSpPr>
          <p:nvPr/>
        </p:nvSpPr>
        <p:spPr bwMode="auto">
          <a:xfrm>
            <a:off x="2363933" y="1152852"/>
            <a:ext cx="28921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5.2.2  UDP </a:t>
            </a:r>
            <a:r>
              <a:rPr lang="zh-CN" altLang="en-US" sz="2000" b="1" dirty="0">
                <a:solidFill>
                  <a:schemeClr val="bg1"/>
                </a:solidFill>
                <a:latin typeface="微软雅黑" pitchFamily="34" charset="-122"/>
                <a:ea typeface="微软雅黑" pitchFamily="34" charset="-122"/>
              </a:rPr>
              <a:t>的首部格式</a:t>
            </a:r>
          </a:p>
        </p:txBody>
      </p:sp>
      <p:sp>
        <p:nvSpPr>
          <p:cNvPr id="9" name="圆角矩形 8"/>
          <p:cNvSpPr/>
          <p:nvPr/>
        </p:nvSpPr>
        <p:spPr>
          <a:xfrm>
            <a:off x="454286" y="1568559"/>
            <a:ext cx="6711426" cy="27899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59" name="Rectangle 4"/>
          <p:cNvSpPr>
            <a:spLocks noChangeArrowheads="1"/>
          </p:cNvSpPr>
          <p:nvPr/>
        </p:nvSpPr>
        <p:spPr bwMode="auto">
          <a:xfrm>
            <a:off x="2914708" y="3188351"/>
            <a:ext cx="3224389" cy="352298"/>
          </a:xfrm>
          <a:prstGeom prst="rect">
            <a:avLst/>
          </a:prstGeom>
          <a:gradFill flip="none" rotWithShape="1">
            <a:gsLst>
              <a:gs pos="100000">
                <a:srgbClr val="00B0F0"/>
              </a:gs>
              <a:gs pos="0">
                <a:srgbClr val="00FFFF"/>
              </a:gs>
            </a:gsLst>
            <a:lin ang="16200000" scaled="1"/>
            <a:tileRect/>
          </a:gradFill>
          <a:ln>
            <a:noFill/>
          </a:ln>
          <a:effectLst/>
        </p:spPr>
        <p:txBody>
          <a:bodyPr wrap="none" anchor="ctr"/>
          <a:lstStyle/>
          <a:p>
            <a:pPr defTabSz="761970">
              <a:buClrTx/>
              <a:defRPr/>
            </a:pPr>
            <a:endParaRPr lang="zh-CN" altLang="en-US" sz="1167" b="1">
              <a:solidFill>
                <a:srgbClr val="000099"/>
              </a:solidFill>
              <a:latin typeface="微软雅黑" pitchFamily="34" charset="-122"/>
              <a:ea typeface="微软雅黑" pitchFamily="34" charset="-122"/>
            </a:endParaRPr>
          </a:p>
        </p:txBody>
      </p:sp>
      <p:sp>
        <p:nvSpPr>
          <p:cNvPr id="11" name="Rectangle 2"/>
          <p:cNvSpPr>
            <a:spLocks noChangeArrowheads="1"/>
          </p:cNvSpPr>
          <p:nvPr/>
        </p:nvSpPr>
        <p:spPr bwMode="auto">
          <a:xfrm>
            <a:off x="2274739" y="3540825"/>
            <a:ext cx="637493" cy="249228"/>
          </a:xfrm>
          <a:prstGeom prst="rect">
            <a:avLst/>
          </a:prstGeom>
          <a:solidFill>
            <a:srgbClr val="CC00CC"/>
          </a:solidFill>
          <a:ln w="19050">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12" name="Freeform 3"/>
          <p:cNvSpPr>
            <a:spLocks/>
          </p:cNvSpPr>
          <p:nvPr/>
        </p:nvSpPr>
        <p:spPr bwMode="auto">
          <a:xfrm>
            <a:off x="2574318" y="2546869"/>
            <a:ext cx="2736533" cy="392116"/>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FFFF"/>
              </a:gs>
              <a:gs pos="100000">
                <a:srgbClr val="92D050"/>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13" name="Rectangle 4"/>
          <p:cNvSpPr>
            <a:spLocks noChangeArrowheads="1"/>
          </p:cNvSpPr>
          <p:nvPr/>
        </p:nvSpPr>
        <p:spPr bwMode="auto">
          <a:xfrm>
            <a:off x="2911295" y="2938985"/>
            <a:ext cx="638432" cy="249228"/>
          </a:xfrm>
          <a:prstGeom prst="rect">
            <a:avLst/>
          </a:prstGeom>
          <a:solidFill>
            <a:srgbClr val="00B05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14" name="AutoShape 6"/>
          <p:cNvSpPr>
            <a:spLocks noChangeArrowheads="1"/>
          </p:cNvSpPr>
          <p:nvPr/>
        </p:nvSpPr>
        <p:spPr bwMode="auto">
          <a:xfrm>
            <a:off x="1803182" y="3590152"/>
            <a:ext cx="471558" cy="157498"/>
          </a:xfrm>
          <a:prstGeom prst="leftArrow">
            <a:avLst>
              <a:gd name="adj1" fmla="val 50000"/>
              <a:gd name="adj2" fmla="val 69093"/>
            </a:avLst>
          </a:prstGeom>
          <a:solidFill>
            <a:srgbClr val="FF00FF"/>
          </a:solidFill>
          <a:ln w="12700">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16" name="Rectangle 8"/>
          <p:cNvSpPr>
            <a:spLocks noChangeArrowheads="1"/>
          </p:cNvSpPr>
          <p:nvPr/>
        </p:nvSpPr>
        <p:spPr bwMode="auto">
          <a:xfrm>
            <a:off x="2574318" y="2292119"/>
            <a:ext cx="2736533" cy="249228"/>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17" name="Rectangle 9"/>
          <p:cNvSpPr>
            <a:spLocks noChangeArrowheads="1"/>
          </p:cNvSpPr>
          <p:nvPr/>
        </p:nvSpPr>
        <p:spPr bwMode="auto">
          <a:xfrm>
            <a:off x="2912233" y="3542556"/>
            <a:ext cx="3231528" cy="249228"/>
          </a:xfrm>
          <a:prstGeom prst="rect">
            <a:avLst/>
          </a:prstGeom>
          <a:solidFill>
            <a:srgbClr val="00FFFF"/>
          </a:solidFill>
          <a:ln w="19050">
            <a:solidFill>
              <a:schemeClr val="tx1"/>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18" name="Line 10"/>
          <p:cNvSpPr>
            <a:spLocks noChangeShapeType="1"/>
          </p:cNvSpPr>
          <p:nvPr/>
        </p:nvSpPr>
        <p:spPr bwMode="auto">
          <a:xfrm>
            <a:off x="3258685" y="2292119"/>
            <a:ext cx="937" cy="2492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21" name="Line 13"/>
          <p:cNvSpPr>
            <a:spLocks noChangeShapeType="1"/>
          </p:cNvSpPr>
          <p:nvPr/>
        </p:nvSpPr>
        <p:spPr bwMode="auto">
          <a:xfrm>
            <a:off x="3942115" y="2292119"/>
            <a:ext cx="1875" cy="2492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22" name="Line 14"/>
          <p:cNvSpPr>
            <a:spLocks noChangeShapeType="1"/>
          </p:cNvSpPr>
          <p:nvPr/>
        </p:nvSpPr>
        <p:spPr bwMode="auto">
          <a:xfrm>
            <a:off x="4626483" y="2292119"/>
            <a:ext cx="938" cy="2492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25" name="Text Box 17"/>
          <p:cNvSpPr txBox="1">
            <a:spLocks noChangeArrowheads="1"/>
          </p:cNvSpPr>
          <p:nvPr/>
        </p:nvSpPr>
        <p:spPr bwMode="auto">
          <a:xfrm>
            <a:off x="2580880" y="2290387"/>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a:latin typeface="微软雅黑" pitchFamily="34" charset="-122"/>
                <a:ea typeface="微软雅黑" pitchFamily="34" charset="-122"/>
              </a:rPr>
              <a:t>源端口</a:t>
            </a:r>
          </a:p>
        </p:txBody>
      </p:sp>
      <p:sp>
        <p:nvSpPr>
          <p:cNvPr id="26" name="Text Box 18"/>
          <p:cNvSpPr txBox="1">
            <a:spLocks noChangeArrowheads="1"/>
          </p:cNvSpPr>
          <p:nvPr/>
        </p:nvSpPr>
        <p:spPr bwMode="auto">
          <a:xfrm>
            <a:off x="3223998" y="2290387"/>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a:latin typeface="微软雅黑" pitchFamily="34" charset="-122"/>
                <a:ea typeface="微软雅黑" pitchFamily="34" charset="-122"/>
              </a:rPr>
              <a:t>目的端口</a:t>
            </a:r>
          </a:p>
        </p:txBody>
      </p:sp>
      <p:sp>
        <p:nvSpPr>
          <p:cNvPr id="27" name="Text Box 19"/>
          <p:cNvSpPr txBox="1">
            <a:spLocks noChangeArrowheads="1"/>
          </p:cNvSpPr>
          <p:nvPr/>
        </p:nvSpPr>
        <p:spPr bwMode="auto">
          <a:xfrm>
            <a:off x="4012427" y="2289522"/>
            <a:ext cx="57259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a:latin typeface="微软雅黑" pitchFamily="34" charset="-122"/>
                <a:ea typeface="微软雅黑" pitchFamily="34" charset="-122"/>
              </a:rPr>
              <a:t>长  度</a:t>
            </a:r>
          </a:p>
        </p:txBody>
      </p:sp>
      <p:sp>
        <p:nvSpPr>
          <p:cNvPr id="28" name="Text Box 20"/>
          <p:cNvSpPr txBox="1">
            <a:spLocks noChangeArrowheads="1"/>
          </p:cNvSpPr>
          <p:nvPr/>
        </p:nvSpPr>
        <p:spPr bwMode="auto">
          <a:xfrm>
            <a:off x="4688357" y="2290387"/>
            <a:ext cx="63190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a:latin typeface="微软雅黑" pitchFamily="34" charset="-122"/>
                <a:ea typeface="微软雅黑" pitchFamily="34" charset="-122"/>
              </a:rPr>
              <a:t>检验和</a:t>
            </a:r>
          </a:p>
        </p:txBody>
      </p:sp>
      <p:sp>
        <p:nvSpPr>
          <p:cNvPr id="29" name="Text Box 21"/>
          <p:cNvSpPr txBox="1">
            <a:spLocks noChangeArrowheads="1"/>
          </p:cNvSpPr>
          <p:nvPr/>
        </p:nvSpPr>
        <p:spPr bwMode="auto">
          <a:xfrm>
            <a:off x="4141282" y="3534576"/>
            <a:ext cx="886781"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latin typeface="微软雅黑" pitchFamily="34" charset="-122"/>
                <a:ea typeface="微软雅黑" pitchFamily="34" charset="-122"/>
              </a:rPr>
              <a:t>数         据</a:t>
            </a:r>
          </a:p>
        </p:txBody>
      </p:sp>
      <p:sp>
        <p:nvSpPr>
          <p:cNvPr id="30" name="Text Box 22"/>
          <p:cNvSpPr txBox="1">
            <a:spLocks noChangeArrowheads="1"/>
          </p:cNvSpPr>
          <p:nvPr/>
        </p:nvSpPr>
        <p:spPr bwMode="auto">
          <a:xfrm>
            <a:off x="2336614" y="3534576"/>
            <a:ext cx="57259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chemeClr val="bg1"/>
                </a:solidFill>
                <a:latin typeface="微软雅黑" pitchFamily="34" charset="-122"/>
                <a:ea typeface="微软雅黑" pitchFamily="34" charset="-122"/>
              </a:rPr>
              <a:t>首  部</a:t>
            </a:r>
          </a:p>
        </p:txBody>
      </p:sp>
      <p:sp>
        <p:nvSpPr>
          <p:cNvPr id="39" name="Line 31"/>
          <p:cNvSpPr>
            <a:spLocks noChangeShapeType="1"/>
          </p:cNvSpPr>
          <p:nvPr/>
        </p:nvSpPr>
        <p:spPr bwMode="auto">
          <a:xfrm>
            <a:off x="2249427" y="3916398"/>
            <a:ext cx="3894334"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40" name="Rectangle 32"/>
          <p:cNvSpPr>
            <a:spLocks noChangeArrowheads="1"/>
          </p:cNvSpPr>
          <p:nvPr/>
        </p:nvSpPr>
        <p:spPr bwMode="auto">
          <a:xfrm>
            <a:off x="3775661" y="3832456"/>
            <a:ext cx="692806" cy="1592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41" name="Text Box 33"/>
          <p:cNvSpPr txBox="1">
            <a:spLocks noChangeArrowheads="1"/>
          </p:cNvSpPr>
          <p:nvPr/>
        </p:nvSpPr>
        <p:spPr bwMode="auto">
          <a:xfrm>
            <a:off x="3771019" y="3799194"/>
            <a:ext cx="7360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000" b="1" dirty="0">
                <a:solidFill>
                  <a:srgbClr val="0000FF"/>
                </a:solidFill>
                <a:latin typeface="微软雅黑" pitchFamily="34" charset="-122"/>
                <a:ea typeface="微软雅黑" pitchFamily="34" charset="-122"/>
              </a:rPr>
              <a:t>IP </a:t>
            </a:r>
            <a:r>
              <a:rPr kumimoji="1" lang="zh-CN" altLang="en-US" sz="1000" b="1" dirty="0">
                <a:solidFill>
                  <a:srgbClr val="0000FF"/>
                </a:solidFill>
                <a:latin typeface="微软雅黑" pitchFamily="34" charset="-122"/>
                <a:ea typeface="微软雅黑" pitchFamily="34" charset="-122"/>
              </a:rPr>
              <a:t>数据报</a:t>
            </a:r>
          </a:p>
        </p:txBody>
      </p:sp>
      <p:sp>
        <p:nvSpPr>
          <p:cNvPr id="49" name="Text Box 41"/>
          <p:cNvSpPr txBox="1">
            <a:spLocks noChangeArrowheads="1"/>
          </p:cNvSpPr>
          <p:nvPr/>
        </p:nvSpPr>
        <p:spPr bwMode="auto">
          <a:xfrm>
            <a:off x="2788865" y="2103996"/>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000" b="1">
                <a:solidFill>
                  <a:srgbClr val="000099"/>
                </a:solidFill>
                <a:latin typeface="微软雅黑" pitchFamily="34" charset="-122"/>
                <a:ea typeface="微软雅黑" pitchFamily="34" charset="-122"/>
              </a:rPr>
              <a:t>2</a:t>
            </a:r>
          </a:p>
        </p:txBody>
      </p:sp>
      <p:sp>
        <p:nvSpPr>
          <p:cNvPr id="50" name="Text Box 42"/>
          <p:cNvSpPr txBox="1">
            <a:spLocks noChangeArrowheads="1"/>
          </p:cNvSpPr>
          <p:nvPr/>
        </p:nvSpPr>
        <p:spPr bwMode="auto">
          <a:xfrm>
            <a:off x="3512606" y="2103996"/>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000" b="1">
                <a:solidFill>
                  <a:srgbClr val="000099"/>
                </a:solidFill>
                <a:latin typeface="微软雅黑" pitchFamily="34" charset="-122"/>
                <a:ea typeface="微软雅黑" pitchFamily="34" charset="-122"/>
              </a:rPr>
              <a:t>2</a:t>
            </a:r>
          </a:p>
        </p:txBody>
      </p:sp>
      <p:sp>
        <p:nvSpPr>
          <p:cNvPr id="51" name="Text Box 43"/>
          <p:cNvSpPr txBox="1">
            <a:spLocks noChangeArrowheads="1"/>
          </p:cNvSpPr>
          <p:nvPr/>
        </p:nvSpPr>
        <p:spPr bwMode="auto">
          <a:xfrm>
            <a:off x="4144475" y="2103996"/>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000" b="1">
                <a:solidFill>
                  <a:srgbClr val="000099"/>
                </a:solidFill>
                <a:latin typeface="微软雅黑" pitchFamily="34" charset="-122"/>
                <a:ea typeface="微软雅黑" pitchFamily="34" charset="-122"/>
              </a:rPr>
              <a:t>2</a:t>
            </a:r>
          </a:p>
        </p:txBody>
      </p:sp>
      <p:sp>
        <p:nvSpPr>
          <p:cNvPr id="52" name="Text Box 44"/>
          <p:cNvSpPr txBox="1">
            <a:spLocks noChangeArrowheads="1"/>
          </p:cNvSpPr>
          <p:nvPr/>
        </p:nvSpPr>
        <p:spPr bwMode="auto">
          <a:xfrm>
            <a:off x="4863529" y="2103996"/>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000" b="1">
                <a:solidFill>
                  <a:srgbClr val="000099"/>
                </a:solidFill>
                <a:latin typeface="微软雅黑" pitchFamily="34" charset="-122"/>
                <a:ea typeface="微软雅黑" pitchFamily="34" charset="-122"/>
              </a:rPr>
              <a:t>2</a:t>
            </a:r>
          </a:p>
        </p:txBody>
      </p:sp>
      <p:sp>
        <p:nvSpPr>
          <p:cNvPr id="54" name="Text Box 46"/>
          <p:cNvSpPr txBox="1">
            <a:spLocks noChangeArrowheads="1"/>
          </p:cNvSpPr>
          <p:nvPr/>
        </p:nvSpPr>
        <p:spPr bwMode="auto">
          <a:xfrm>
            <a:off x="1614325" y="3795359"/>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99"/>
                </a:solidFill>
                <a:latin typeface="微软雅黑" pitchFamily="34" charset="-122"/>
                <a:ea typeface="微软雅黑" pitchFamily="34" charset="-122"/>
              </a:rPr>
              <a:t>发送在前</a:t>
            </a:r>
          </a:p>
        </p:txBody>
      </p:sp>
      <p:sp>
        <p:nvSpPr>
          <p:cNvPr id="55" name="Rectangle 48"/>
          <p:cNvSpPr>
            <a:spLocks noChangeArrowheads="1"/>
          </p:cNvSpPr>
          <p:nvPr/>
        </p:nvSpPr>
        <p:spPr bwMode="auto">
          <a:xfrm>
            <a:off x="3549726" y="2938985"/>
            <a:ext cx="2594035" cy="249228"/>
          </a:xfrm>
          <a:prstGeom prst="rect">
            <a:avLst/>
          </a:prstGeom>
          <a:solidFill>
            <a:srgbClr val="66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56" name="Text Box 49"/>
          <p:cNvSpPr txBox="1">
            <a:spLocks noChangeArrowheads="1"/>
          </p:cNvSpPr>
          <p:nvPr/>
        </p:nvSpPr>
        <p:spPr bwMode="auto">
          <a:xfrm>
            <a:off x="4468466" y="2931870"/>
            <a:ext cx="886781"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latin typeface="微软雅黑" pitchFamily="34" charset="-122"/>
                <a:ea typeface="微软雅黑" pitchFamily="34" charset="-122"/>
              </a:rPr>
              <a:t>数         据</a:t>
            </a:r>
          </a:p>
        </p:txBody>
      </p:sp>
      <p:sp>
        <p:nvSpPr>
          <p:cNvPr id="57" name="Text Box 50"/>
          <p:cNvSpPr txBox="1">
            <a:spLocks noChangeArrowheads="1"/>
          </p:cNvSpPr>
          <p:nvPr/>
        </p:nvSpPr>
        <p:spPr bwMode="auto">
          <a:xfrm>
            <a:off x="2994732" y="2931870"/>
            <a:ext cx="57259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67" b="1" dirty="0">
                <a:solidFill>
                  <a:schemeClr val="bg1"/>
                </a:solidFill>
                <a:latin typeface="微软雅黑" pitchFamily="34" charset="-122"/>
                <a:ea typeface="微软雅黑" pitchFamily="34" charset="-122"/>
              </a:rPr>
              <a:t>首  部</a:t>
            </a:r>
          </a:p>
        </p:txBody>
      </p:sp>
      <p:sp>
        <p:nvSpPr>
          <p:cNvPr id="58" name="Text Box 52"/>
          <p:cNvSpPr txBox="1">
            <a:spLocks noChangeArrowheads="1"/>
          </p:cNvSpPr>
          <p:nvPr/>
        </p:nvSpPr>
        <p:spPr bwMode="auto">
          <a:xfrm>
            <a:off x="1680534" y="2954226"/>
            <a:ext cx="1149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000" b="1" dirty="0">
                <a:solidFill>
                  <a:srgbClr val="000099"/>
                </a:solidFill>
                <a:latin typeface="微软雅黑" pitchFamily="34" charset="-122"/>
                <a:ea typeface="微软雅黑" pitchFamily="34" charset="-122"/>
              </a:rPr>
              <a:t>UDP </a:t>
            </a:r>
            <a:r>
              <a:rPr kumimoji="1" lang="zh-CN" altLang="en-US" sz="1000" b="1" dirty="0">
                <a:solidFill>
                  <a:srgbClr val="000099"/>
                </a:solidFill>
                <a:latin typeface="微软雅黑" pitchFamily="34" charset="-122"/>
                <a:ea typeface="微软雅黑" pitchFamily="34" charset="-122"/>
              </a:rPr>
              <a:t>用户数据报</a:t>
            </a:r>
          </a:p>
        </p:txBody>
      </p:sp>
      <p:sp>
        <p:nvSpPr>
          <p:cNvPr id="60" name="矩形 59"/>
          <p:cNvSpPr/>
          <p:nvPr/>
        </p:nvSpPr>
        <p:spPr>
          <a:xfrm>
            <a:off x="1919382" y="4082408"/>
            <a:ext cx="3847851" cy="271934"/>
          </a:xfrm>
          <a:prstGeom prst="rect">
            <a:avLst/>
          </a:prstGeom>
        </p:spPr>
        <p:txBody>
          <a:bodyPr wrap="square">
            <a:spAutoFit/>
          </a:bodyPr>
          <a:lstStyle/>
          <a:p>
            <a:pPr algn="ctr"/>
            <a:r>
              <a:rPr lang="en-US" altLang="zh-CN" sz="1167" b="1" dirty="0">
                <a:latin typeface="微软雅黑" pitchFamily="34" charset="-122"/>
                <a:ea typeface="微软雅黑" pitchFamily="34" charset="-122"/>
              </a:rPr>
              <a:t>UDP </a:t>
            </a:r>
            <a:r>
              <a:rPr lang="zh-CN" altLang="en-US" sz="1167" b="1" dirty="0">
                <a:latin typeface="微软雅黑" pitchFamily="34" charset="-122"/>
                <a:ea typeface="微软雅黑" pitchFamily="34" charset="-122"/>
              </a:rPr>
              <a:t>用户数据报格式</a:t>
            </a:r>
          </a:p>
        </p:txBody>
      </p:sp>
      <p:sp>
        <p:nvSpPr>
          <p:cNvPr id="63" name="Text Box 155"/>
          <p:cNvSpPr txBox="1">
            <a:spLocks noChangeArrowheads="1"/>
          </p:cNvSpPr>
          <p:nvPr/>
        </p:nvSpPr>
        <p:spPr bwMode="auto">
          <a:xfrm>
            <a:off x="1100278" y="1641258"/>
            <a:ext cx="5494746" cy="473656"/>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167" b="1" dirty="0">
                <a:solidFill>
                  <a:schemeClr val="bg1"/>
                </a:solidFill>
                <a:latin typeface="微软雅黑" pitchFamily="34" charset="-122"/>
                <a:ea typeface="微软雅黑" pitchFamily="34" charset="-122"/>
              </a:rPr>
              <a:t>用户数据报 </a:t>
            </a:r>
            <a:r>
              <a:rPr lang="en-US" altLang="zh-CN" sz="1167" b="1" dirty="0">
                <a:solidFill>
                  <a:schemeClr val="bg1"/>
                </a:solidFill>
                <a:latin typeface="微软雅黑" pitchFamily="34" charset="-122"/>
                <a:ea typeface="微软雅黑" pitchFamily="34" charset="-122"/>
              </a:rPr>
              <a:t>UDP </a:t>
            </a:r>
            <a:r>
              <a:rPr lang="zh-CN" altLang="en-US" sz="1167" b="1" dirty="0">
                <a:solidFill>
                  <a:schemeClr val="bg1"/>
                </a:solidFill>
                <a:latin typeface="微软雅黑" pitchFamily="34" charset="-122"/>
                <a:ea typeface="微软雅黑" pitchFamily="34" charset="-122"/>
              </a:rPr>
              <a:t>有两个字段：数据字段和首部字段。</a:t>
            </a:r>
            <a:endParaRPr lang="en-US" altLang="zh-CN" sz="1167" b="1" dirty="0">
              <a:solidFill>
                <a:schemeClr val="bg1"/>
              </a:solidFill>
              <a:latin typeface="微软雅黑" pitchFamily="34" charset="-122"/>
              <a:ea typeface="微软雅黑" pitchFamily="34" charset="-122"/>
            </a:endParaRPr>
          </a:p>
          <a:p>
            <a:pPr algn="ctr">
              <a:lnSpc>
                <a:spcPct val="110000"/>
              </a:lnSpc>
            </a:pPr>
            <a:r>
              <a:rPr lang="zh-CN" altLang="en-US" sz="1167" b="1" dirty="0">
                <a:solidFill>
                  <a:schemeClr val="bg1"/>
                </a:solidFill>
                <a:latin typeface="微软雅黑" pitchFamily="34" charset="-122"/>
                <a:ea typeface="微软雅黑" pitchFamily="34" charset="-122"/>
              </a:rPr>
              <a:t>首部字段有 </a:t>
            </a:r>
            <a:r>
              <a:rPr lang="en-US" altLang="zh-CN" sz="1167" b="1" dirty="0">
                <a:solidFill>
                  <a:schemeClr val="bg1"/>
                </a:solidFill>
                <a:latin typeface="微软雅黑" pitchFamily="34" charset="-122"/>
                <a:ea typeface="微软雅黑" pitchFamily="34" charset="-122"/>
              </a:rPr>
              <a:t>8 </a:t>
            </a:r>
            <a:r>
              <a:rPr lang="zh-CN" altLang="en-US" sz="1167" b="1" dirty="0">
                <a:solidFill>
                  <a:schemeClr val="bg1"/>
                </a:solidFill>
                <a:latin typeface="微软雅黑" pitchFamily="34" charset="-122"/>
                <a:ea typeface="微软雅黑" pitchFamily="34" charset="-122"/>
              </a:rPr>
              <a:t>个字节，由 </a:t>
            </a:r>
            <a:r>
              <a:rPr lang="en-US" altLang="zh-CN" sz="1167" b="1" dirty="0">
                <a:solidFill>
                  <a:schemeClr val="bg1"/>
                </a:solidFill>
                <a:latin typeface="微软雅黑" pitchFamily="34" charset="-122"/>
                <a:ea typeface="微软雅黑" pitchFamily="34" charset="-122"/>
              </a:rPr>
              <a:t>4 </a:t>
            </a:r>
            <a:r>
              <a:rPr lang="zh-CN" altLang="en-US" sz="1167" b="1" dirty="0">
                <a:solidFill>
                  <a:schemeClr val="bg1"/>
                </a:solidFill>
                <a:latin typeface="微软雅黑" pitchFamily="34" charset="-122"/>
                <a:ea typeface="微软雅黑" pitchFamily="34" charset="-122"/>
              </a:rPr>
              <a:t>个字段组成，每个字段都是 </a:t>
            </a:r>
            <a:r>
              <a:rPr lang="en-US" altLang="zh-CN" sz="1167" b="1" dirty="0">
                <a:solidFill>
                  <a:schemeClr val="bg1"/>
                </a:solidFill>
                <a:latin typeface="微软雅黑" pitchFamily="34" charset="-122"/>
                <a:ea typeface="微软雅黑" pitchFamily="34" charset="-122"/>
              </a:rPr>
              <a:t>2 </a:t>
            </a:r>
            <a:r>
              <a:rPr lang="zh-CN" altLang="en-US" sz="1167" b="1" dirty="0">
                <a:solidFill>
                  <a:schemeClr val="bg1"/>
                </a:solidFill>
                <a:latin typeface="微软雅黑" pitchFamily="34" charset="-122"/>
                <a:ea typeface="微软雅黑" pitchFamily="34" charset="-122"/>
              </a:rPr>
              <a:t>个字节。 </a:t>
            </a:r>
          </a:p>
        </p:txBody>
      </p:sp>
    </p:spTree>
    <p:extLst>
      <p:ext uri="{BB962C8B-B14F-4D97-AF65-F5344CB8AC3E}">
        <p14:creationId xmlns:p14="http://schemas.microsoft.com/office/powerpoint/2010/main" val="2342135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7" y="1237882"/>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709387" y="1218641"/>
            <a:ext cx="2186817"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ea typeface="微软雅黑" pitchFamily="34" charset="-122"/>
              </a:rPr>
              <a:t>UDP </a:t>
            </a:r>
            <a:r>
              <a:rPr lang="zh-CN" altLang="en-US" sz="1667" b="1" dirty="0">
                <a:solidFill>
                  <a:schemeClr val="bg1"/>
                </a:solidFill>
                <a:ea typeface="微软雅黑" pitchFamily="34" charset="-122"/>
              </a:rPr>
              <a:t>基于端口的分用</a:t>
            </a:r>
          </a:p>
        </p:txBody>
      </p:sp>
      <p:sp>
        <p:nvSpPr>
          <p:cNvPr id="4" name="圆角矩形 3"/>
          <p:cNvSpPr/>
          <p:nvPr/>
        </p:nvSpPr>
        <p:spPr>
          <a:xfrm>
            <a:off x="454287" y="1605916"/>
            <a:ext cx="6711426" cy="2743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Text Box 155"/>
          <p:cNvSpPr txBox="1">
            <a:spLocks noChangeArrowheads="1"/>
          </p:cNvSpPr>
          <p:nvPr/>
        </p:nvSpPr>
        <p:spPr bwMode="auto">
          <a:xfrm>
            <a:off x="1073364" y="1687463"/>
            <a:ext cx="5494746"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当运输层从 </a:t>
            </a:r>
            <a:r>
              <a:rPr lang="en-US" altLang="zh-CN" sz="1333" b="1" dirty="0">
                <a:solidFill>
                  <a:schemeClr val="bg1"/>
                </a:solidFill>
                <a:latin typeface="微软雅黑" pitchFamily="34" charset="-122"/>
                <a:ea typeface="微软雅黑" pitchFamily="34" charset="-122"/>
              </a:rPr>
              <a:t>IP </a:t>
            </a:r>
            <a:r>
              <a:rPr lang="zh-CN" altLang="en-US" sz="1333" b="1" dirty="0">
                <a:solidFill>
                  <a:schemeClr val="bg1"/>
                </a:solidFill>
                <a:latin typeface="微软雅黑" pitchFamily="34" charset="-122"/>
                <a:ea typeface="微软雅黑" pitchFamily="34" charset="-122"/>
              </a:rPr>
              <a:t>层收到 </a:t>
            </a:r>
            <a:r>
              <a:rPr lang="en-US" altLang="zh-CN" sz="1333" b="1" dirty="0">
                <a:solidFill>
                  <a:schemeClr val="bg1"/>
                </a:solidFill>
                <a:latin typeface="微软雅黑" pitchFamily="34" charset="-122"/>
                <a:ea typeface="微软雅黑" pitchFamily="34" charset="-122"/>
              </a:rPr>
              <a:t>UDP </a:t>
            </a:r>
            <a:r>
              <a:rPr lang="zh-CN" altLang="en-US" sz="1333" b="1" dirty="0">
                <a:solidFill>
                  <a:schemeClr val="bg1"/>
                </a:solidFill>
                <a:latin typeface="微软雅黑" pitchFamily="34" charset="-122"/>
                <a:ea typeface="微软雅黑" pitchFamily="34" charset="-122"/>
              </a:rPr>
              <a:t>数据报时，就根据首部中的目的端口，把 </a:t>
            </a:r>
            <a:r>
              <a:rPr lang="en-US" altLang="zh-CN" sz="1333" b="1" dirty="0">
                <a:solidFill>
                  <a:schemeClr val="bg1"/>
                </a:solidFill>
                <a:latin typeface="微软雅黑" pitchFamily="34" charset="-122"/>
                <a:ea typeface="微软雅黑" pitchFamily="34" charset="-122"/>
              </a:rPr>
              <a:t>UDP </a:t>
            </a:r>
            <a:r>
              <a:rPr lang="zh-CN" altLang="en-US" sz="1333" b="1" dirty="0">
                <a:solidFill>
                  <a:schemeClr val="bg1"/>
                </a:solidFill>
                <a:latin typeface="微软雅黑" pitchFamily="34" charset="-122"/>
                <a:ea typeface="微软雅黑" pitchFamily="34" charset="-122"/>
              </a:rPr>
              <a:t>数据报通过相应的端口，上交给最后的终点</a:t>
            </a:r>
            <a:r>
              <a:rPr lang="en-US" altLang="zh-CN" sz="1333" b="1" dirty="0">
                <a:solidFill>
                  <a:schemeClr val="bg1"/>
                </a:solidFill>
                <a:latin typeface="微软雅黑" pitchFamily="34" charset="-122"/>
                <a:ea typeface="微软雅黑" pitchFamily="34" charset="-122"/>
              </a:rPr>
              <a:t>——</a:t>
            </a:r>
            <a:r>
              <a:rPr lang="zh-CN" altLang="en-US" sz="1333" b="1" dirty="0">
                <a:solidFill>
                  <a:schemeClr val="bg1"/>
                </a:solidFill>
                <a:latin typeface="微软雅黑" pitchFamily="34" charset="-122"/>
                <a:ea typeface="微软雅黑" pitchFamily="34" charset="-122"/>
              </a:rPr>
              <a:t>应用进程。</a:t>
            </a:r>
          </a:p>
        </p:txBody>
      </p:sp>
      <p:grpSp>
        <p:nvGrpSpPr>
          <p:cNvPr id="8" name="Group 14"/>
          <p:cNvGrpSpPr>
            <a:grpSpLocks/>
          </p:cNvGrpSpPr>
          <p:nvPr/>
        </p:nvGrpSpPr>
        <p:grpSpPr bwMode="auto">
          <a:xfrm>
            <a:off x="1557470" y="2442735"/>
            <a:ext cx="3972413" cy="1720103"/>
            <a:chOff x="1655" y="663"/>
            <a:chExt cx="1951" cy="1316"/>
          </a:xfrm>
        </p:grpSpPr>
        <p:sp>
          <p:nvSpPr>
            <p:cNvPr id="9" name="Rectangle 4"/>
            <p:cNvSpPr>
              <a:spLocks noChangeArrowheads="1"/>
            </p:cNvSpPr>
            <p:nvPr/>
          </p:nvSpPr>
          <p:spPr bwMode="auto">
            <a:xfrm>
              <a:off x="2290" y="1752"/>
              <a:ext cx="681" cy="227"/>
            </a:xfrm>
            <a:prstGeom prst="rect">
              <a:avLst/>
            </a:prstGeom>
            <a:solidFill>
              <a:srgbClr val="0000FF"/>
            </a:solidFill>
            <a:ln w="9525">
              <a:solidFill>
                <a:schemeClr val="tx1"/>
              </a:solidFill>
              <a:miter lim="800000"/>
              <a:headEnd/>
              <a:tailEnd/>
            </a:ln>
            <a:effectLst/>
          </p:spPr>
          <p:txBody>
            <a:bodyPr wrap="none" anchor="ctr"/>
            <a:lstStyle/>
            <a:p>
              <a:pPr algn="ctr"/>
              <a:r>
                <a:rPr lang="en-US" altLang="zh-CN" sz="1333" b="1" dirty="0">
                  <a:solidFill>
                    <a:schemeClr val="bg1"/>
                  </a:solidFill>
                  <a:latin typeface="微软雅黑" pitchFamily="34" charset="-122"/>
                  <a:ea typeface="微软雅黑" pitchFamily="34" charset="-122"/>
                </a:rPr>
                <a:t>IP </a:t>
              </a:r>
              <a:r>
                <a:rPr lang="zh-CN" altLang="en-US" sz="1333" b="1" dirty="0">
                  <a:solidFill>
                    <a:schemeClr val="bg1"/>
                  </a:solidFill>
                  <a:latin typeface="微软雅黑" pitchFamily="34" charset="-122"/>
                  <a:ea typeface="微软雅黑" pitchFamily="34" charset="-122"/>
                </a:rPr>
                <a:t>层</a:t>
              </a:r>
            </a:p>
          </p:txBody>
        </p:sp>
        <p:sp>
          <p:nvSpPr>
            <p:cNvPr id="10" name="Text Box 5"/>
            <p:cNvSpPr txBox="1">
              <a:spLocks noChangeArrowheads="1"/>
            </p:cNvSpPr>
            <p:nvPr/>
          </p:nvSpPr>
          <p:spPr bwMode="auto">
            <a:xfrm>
              <a:off x="1941" y="1505"/>
              <a:ext cx="724"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33" b="1" dirty="0">
                  <a:latin typeface="微软雅黑" pitchFamily="34" charset="-122"/>
                  <a:ea typeface="微软雅黑" pitchFamily="34" charset="-122"/>
                </a:rPr>
                <a:t>UDP </a:t>
              </a:r>
              <a:r>
                <a:rPr lang="zh-CN" altLang="en-US" sz="1333" b="1" dirty="0">
                  <a:latin typeface="微软雅黑" pitchFamily="34" charset="-122"/>
                  <a:ea typeface="微软雅黑" pitchFamily="34" charset="-122"/>
                </a:rPr>
                <a:t>数据报到达</a:t>
              </a:r>
            </a:p>
          </p:txBody>
        </p:sp>
        <p:sp>
          <p:nvSpPr>
            <p:cNvPr id="11" name="Rectangle 6"/>
            <p:cNvSpPr>
              <a:spLocks noChangeArrowheads="1"/>
            </p:cNvSpPr>
            <p:nvPr/>
          </p:nvSpPr>
          <p:spPr bwMode="auto">
            <a:xfrm>
              <a:off x="2381" y="663"/>
              <a:ext cx="499" cy="227"/>
            </a:xfrm>
            <a:prstGeom prst="rect">
              <a:avLst/>
            </a:prstGeom>
            <a:solidFill>
              <a:srgbClr val="FF99FF"/>
            </a:solidFill>
            <a:ln w="9525">
              <a:solidFill>
                <a:schemeClr val="tx1"/>
              </a:solidFill>
              <a:miter lim="800000"/>
              <a:headEnd/>
              <a:tailEnd/>
            </a:ln>
            <a:effectLst/>
          </p:spPr>
          <p:txBody>
            <a:bodyPr wrap="none" anchor="ctr"/>
            <a:lstStyle/>
            <a:p>
              <a:pPr algn="ctr"/>
              <a:r>
                <a:rPr lang="zh-CN" altLang="en-US" sz="1333" b="1">
                  <a:latin typeface="微软雅黑" pitchFamily="34" charset="-122"/>
                  <a:ea typeface="微软雅黑" pitchFamily="34" charset="-122"/>
                </a:rPr>
                <a:t>端口 </a:t>
              </a:r>
              <a:r>
                <a:rPr lang="en-US" altLang="zh-CN" sz="1333" b="1">
                  <a:latin typeface="微软雅黑" pitchFamily="34" charset="-122"/>
                  <a:ea typeface="微软雅黑" pitchFamily="34" charset="-122"/>
                </a:rPr>
                <a:t>2</a:t>
              </a:r>
            </a:p>
          </p:txBody>
        </p:sp>
        <p:sp>
          <p:nvSpPr>
            <p:cNvPr id="12" name="Line 7"/>
            <p:cNvSpPr>
              <a:spLocks noChangeShapeType="1"/>
            </p:cNvSpPr>
            <p:nvPr/>
          </p:nvSpPr>
          <p:spPr bwMode="auto">
            <a:xfrm flipV="1">
              <a:off x="2630" y="1434"/>
              <a:ext cx="0" cy="31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13" name="Line 8"/>
            <p:cNvSpPr>
              <a:spLocks noChangeShapeType="1"/>
            </p:cNvSpPr>
            <p:nvPr/>
          </p:nvSpPr>
          <p:spPr bwMode="auto">
            <a:xfrm flipV="1">
              <a:off x="2630" y="890"/>
              <a:ext cx="0"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14" name="Line 9"/>
            <p:cNvSpPr>
              <a:spLocks noChangeShapeType="1"/>
            </p:cNvSpPr>
            <p:nvPr/>
          </p:nvSpPr>
          <p:spPr bwMode="auto">
            <a:xfrm flipV="1">
              <a:off x="2766" y="890"/>
              <a:ext cx="477"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15" name="Line 10"/>
            <p:cNvSpPr>
              <a:spLocks noChangeShapeType="1"/>
            </p:cNvSpPr>
            <p:nvPr/>
          </p:nvSpPr>
          <p:spPr bwMode="auto">
            <a:xfrm flipH="1" flipV="1">
              <a:off x="2018" y="890"/>
              <a:ext cx="477" cy="31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16" name="Rectangle 11"/>
            <p:cNvSpPr>
              <a:spLocks noChangeArrowheads="1"/>
            </p:cNvSpPr>
            <p:nvPr/>
          </p:nvSpPr>
          <p:spPr bwMode="auto">
            <a:xfrm>
              <a:off x="3107" y="663"/>
              <a:ext cx="499" cy="227"/>
            </a:xfrm>
            <a:prstGeom prst="rect">
              <a:avLst/>
            </a:prstGeom>
            <a:solidFill>
              <a:srgbClr val="99FFCC"/>
            </a:solidFill>
            <a:ln w="9525">
              <a:solidFill>
                <a:schemeClr val="tx1"/>
              </a:solidFill>
              <a:miter lim="800000"/>
              <a:headEnd/>
              <a:tailEnd/>
            </a:ln>
            <a:effectLst/>
          </p:spPr>
          <p:txBody>
            <a:bodyPr wrap="none" anchor="ctr"/>
            <a:lstStyle/>
            <a:p>
              <a:pPr algn="ctr"/>
              <a:r>
                <a:rPr lang="zh-CN" altLang="en-US" sz="1333" b="1" dirty="0">
                  <a:latin typeface="微软雅黑" pitchFamily="34" charset="-122"/>
                  <a:ea typeface="微软雅黑" pitchFamily="34" charset="-122"/>
                </a:rPr>
                <a:t>端口 </a:t>
              </a:r>
              <a:r>
                <a:rPr lang="en-US" altLang="zh-CN" sz="1333" b="1" dirty="0">
                  <a:latin typeface="微软雅黑" pitchFamily="34" charset="-122"/>
                  <a:ea typeface="微软雅黑" pitchFamily="34" charset="-122"/>
                </a:rPr>
                <a:t>3</a:t>
              </a:r>
            </a:p>
          </p:txBody>
        </p:sp>
        <p:sp>
          <p:nvSpPr>
            <p:cNvPr id="17" name="Rectangle 12"/>
            <p:cNvSpPr>
              <a:spLocks noChangeArrowheads="1"/>
            </p:cNvSpPr>
            <p:nvPr/>
          </p:nvSpPr>
          <p:spPr bwMode="auto">
            <a:xfrm>
              <a:off x="1655" y="663"/>
              <a:ext cx="499" cy="227"/>
            </a:xfrm>
            <a:prstGeom prst="rect">
              <a:avLst/>
            </a:prstGeom>
            <a:solidFill>
              <a:srgbClr val="00FFFF"/>
            </a:solidFill>
            <a:ln w="9525">
              <a:solidFill>
                <a:schemeClr val="tx1"/>
              </a:solidFill>
              <a:miter lim="800000"/>
              <a:headEnd/>
              <a:tailEnd/>
            </a:ln>
            <a:effectLst/>
          </p:spPr>
          <p:txBody>
            <a:bodyPr wrap="none" anchor="ctr"/>
            <a:lstStyle/>
            <a:p>
              <a:pPr algn="ctr"/>
              <a:r>
                <a:rPr lang="zh-CN" altLang="en-US" sz="1333" b="1">
                  <a:latin typeface="微软雅黑" pitchFamily="34" charset="-122"/>
                  <a:ea typeface="微软雅黑" pitchFamily="34" charset="-122"/>
                </a:rPr>
                <a:t>端口 </a:t>
              </a:r>
              <a:r>
                <a:rPr lang="en-US" altLang="zh-CN" sz="1333" b="1">
                  <a:latin typeface="微软雅黑" pitchFamily="34" charset="-122"/>
                  <a:ea typeface="微软雅黑" pitchFamily="34" charset="-122"/>
                </a:rPr>
                <a:t>1</a:t>
              </a:r>
            </a:p>
          </p:txBody>
        </p:sp>
        <p:sp>
          <p:nvSpPr>
            <p:cNvPr id="18" name="Rectangle 13"/>
            <p:cNvSpPr>
              <a:spLocks noChangeArrowheads="1"/>
            </p:cNvSpPr>
            <p:nvPr/>
          </p:nvSpPr>
          <p:spPr bwMode="auto">
            <a:xfrm>
              <a:off x="2290" y="1207"/>
              <a:ext cx="681" cy="227"/>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sz="1333" b="1" dirty="0">
                  <a:latin typeface="微软雅黑" pitchFamily="34" charset="-122"/>
                  <a:ea typeface="微软雅黑" pitchFamily="34" charset="-122"/>
                </a:rPr>
                <a:t>UDP </a:t>
              </a:r>
              <a:r>
                <a:rPr lang="zh-CN" altLang="en-US" sz="1333" b="1" dirty="0">
                  <a:latin typeface="微软雅黑" pitchFamily="34" charset="-122"/>
                  <a:ea typeface="微软雅黑" pitchFamily="34" charset="-122"/>
                </a:rPr>
                <a:t>分用</a:t>
              </a:r>
            </a:p>
          </p:txBody>
        </p:sp>
      </p:grpSp>
      <p:sp>
        <p:nvSpPr>
          <p:cNvPr id="19" name="矩形 18"/>
          <p:cNvSpPr/>
          <p:nvPr/>
        </p:nvSpPr>
        <p:spPr>
          <a:xfrm>
            <a:off x="4770533" y="3050673"/>
            <a:ext cx="1894777" cy="1163460"/>
          </a:xfrm>
          <a:prstGeom prst="rect">
            <a:avLst/>
          </a:prstGeom>
          <a:solidFill>
            <a:srgbClr val="00FF99"/>
          </a:solidFill>
          <a:ln>
            <a:solidFill>
              <a:schemeClr val="tx1"/>
            </a:solidFill>
          </a:ln>
        </p:spPr>
        <p:txBody>
          <a:bodyPr wrap="square">
            <a:spAutoFit/>
          </a:bodyPr>
          <a:lstStyle/>
          <a:p>
            <a:pPr>
              <a:lnSpc>
                <a:spcPts val="1667"/>
              </a:lnSpc>
            </a:pPr>
            <a:r>
              <a:rPr lang="zh-CN" altLang="en-US" sz="1167" b="1" dirty="0">
                <a:latin typeface="微软雅黑" pitchFamily="34" charset="-122"/>
                <a:ea typeface="微软雅黑" pitchFamily="34" charset="-122"/>
              </a:rPr>
              <a:t>请注意，虽然在 </a:t>
            </a:r>
            <a:r>
              <a:rPr lang="en-US" altLang="zh-CN" sz="1167" b="1" dirty="0">
                <a:latin typeface="微软雅黑" pitchFamily="34" charset="-122"/>
                <a:ea typeface="微软雅黑" pitchFamily="34" charset="-122"/>
              </a:rPr>
              <a:t>UDP </a:t>
            </a:r>
            <a:r>
              <a:rPr lang="zh-CN" altLang="en-US" sz="1167" b="1" dirty="0">
                <a:latin typeface="微软雅黑" pitchFamily="34" charset="-122"/>
                <a:ea typeface="微软雅黑" pitchFamily="34" charset="-122"/>
              </a:rPr>
              <a:t>之间的通信要用到端口号，但由于 </a:t>
            </a:r>
            <a:r>
              <a:rPr lang="en-US" altLang="zh-CN" sz="1167" b="1" dirty="0">
                <a:latin typeface="微软雅黑" pitchFamily="34" charset="-122"/>
                <a:ea typeface="微软雅黑" pitchFamily="34" charset="-122"/>
              </a:rPr>
              <a:t>UDP </a:t>
            </a:r>
            <a:r>
              <a:rPr lang="zh-CN" altLang="en-US" sz="1167" b="1" dirty="0">
                <a:latin typeface="微软雅黑" pitchFamily="34" charset="-122"/>
                <a:ea typeface="微软雅黑" pitchFamily="34" charset="-122"/>
              </a:rPr>
              <a:t>的通信是无连接的，因此不需要使用套接字来建立连接。</a:t>
            </a:r>
          </a:p>
        </p:txBody>
      </p:sp>
    </p:spTree>
    <p:extLst>
      <p:ext uri="{BB962C8B-B14F-4D97-AF65-F5344CB8AC3E}">
        <p14:creationId xmlns:p14="http://schemas.microsoft.com/office/powerpoint/2010/main" val="1004006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4287" y="1202056"/>
            <a:ext cx="6711426" cy="314705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3" name="Text Box 155"/>
          <p:cNvSpPr txBox="1">
            <a:spLocks noChangeArrowheads="1"/>
          </p:cNvSpPr>
          <p:nvPr/>
        </p:nvSpPr>
        <p:spPr bwMode="auto">
          <a:xfrm>
            <a:off x="1073364" y="1329323"/>
            <a:ext cx="5494746"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用户数据报 </a:t>
            </a:r>
            <a:r>
              <a:rPr lang="en-US" altLang="zh-CN" sz="1333" b="1" dirty="0">
                <a:solidFill>
                  <a:schemeClr val="bg1"/>
                </a:solidFill>
                <a:latin typeface="微软雅黑" pitchFamily="34" charset="-122"/>
                <a:ea typeface="微软雅黑" pitchFamily="34" charset="-122"/>
              </a:rPr>
              <a:t>UDP </a:t>
            </a:r>
            <a:r>
              <a:rPr lang="zh-CN" altLang="en-US" sz="1333" b="1" dirty="0">
                <a:solidFill>
                  <a:schemeClr val="bg1"/>
                </a:solidFill>
                <a:latin typeface="微软雅黑" pitchFamily="34" charset="-122"/>
                <a:ea typeface="微软雅黑" pitchFamily="34" charset="-122"/>
              </a:rPr>
              <a:t>有两个字段：数据字段和首部字段。首部字段有 </a:t>
            </a:r>
            <a:r>
              <a:rPr lang="en-US" altLang="zh-CN" sz="1333" b="1" dirty="0">
                <a:solidFill>
                  <a:schemeClr val="bg1"/>
                </a:solidFill>
                <a:latin typeface="微软雅黑" pitchFamily="34" charset="-122"/>
                <a:ea typeface="微软雅黑" pitchFamily="34" charset="-122"/>
              </a:rPr>
              <a:t>8 </a:t>
            </a:r>
            <a:r>
              <a:rPr lang="zh-CN" altLang="en-US" sz="1333" b="1" dirty="0">
                <a:solidFill>
                  <a:schemeClr val="bg1"/>
                </a:solidFill>
                <a:latin typeface="微软雅黑" pitchFamily="34" charset="-122"/>
                <a:ea typeface="微软雅黑" pitchFamily="34" charset="-122"/>
              </a:rPr>
              <a:t>个字节，由 </a:t>
            </a:r>
            <a:r>
              <a:rPr lang="en-US" altLang="zh-CN" sz="1333" b="1" dirty="0">
                <a:solidFill>
                  <a:schemeClr val="bg1"/>
                </a:solidFill>
                <a:latin typeface="微软雅黑" pitchFamily="34" charset="-122"/>
                <a:ea typeface="微软雅黑" pitchFamily="34" charset="-122"/>
              </a:rPr>
              <a:t>4 </a:t>
            </a:r>
            <a:r>
              <a:rPr lang="zh-CN" altLang="en-US" sz="1333" b="1" dirty="0">
                <a:solidFill>
                  <a:schemeClr val="bg1"/>
                </a:solidFill>
                <a:latin typeface="微软雅黑" pitchFamily="34" charset="-122"/>
                <a:ea typeface="微软雅黑" pitchFamily="34" charset="-122"/>
              </a:rPr>
              <a:t>个字段组成，每个字段都是 </a:t>
            </a:r>
            <a:r>
              <a:rPr lang="en-US" altLang="zh-CN" sz="1333" b="1" dirty="0">
                <a:solidFill>
                  <a:schemeClr val="bg1"/>
                </a:solidFill>
                <a:latin typeface="微软雅黑" pitchFamily="34" charset="-122"/>
                <a:ea typeface="微软雅黑" pitchFamily="34" charset="-122"/>
              </a:rPr>
              <a:t>2 </a:t>
            </a:r>
            <a:r>
              <a:rPr lang="zh-CN" altLang="en-US" sz="1333" b="1" dirty="0">
                <a:solidFill>
                  <a:schemeClr val="bg1"/>
                </a:solidFill>
                <a:latin typeface="微软雅黑" pitchFamily="34" charset="-122"/>
                <a:ea typeface="微软雅黑" pitchFamily="34" charset="-122"/>
              </a:rPr>
              <a:t>个字节。 </a:t>
            </a:r>
          </a:p>
        </p:txBody>
      </p:sp>
      <p:sp>
        <p:nvSpPr>
          <p:cNvPr id="4" name="Rectangle 2"/>
          <p:cNvSpPr>
            <a:spLocks noChangeArrowheads="1"/>
          </p:cNvSpPr>
          <p:nvPr/>
        </p:nvSpPr>
        <p:spPr bwMode="auto">
          <a:xfrm>
            <a:off x="2415315" y="3678385"/>
            <a:ext cx="643833" cy="251707"/>
          </a:xfrm>
          <a:prstGeom prst="rect">
            <a:avLst/>
          </a:prstGeom>
          <a:solidFill>
            <a:srgbClr val="0033CC"/>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5" name="Freeform 3"/>
          <p:cNvSpPr>
            <a:spLocks/>
          </p:cNvSpPr>
          <p:nvPr/>
        </p:nvSpPr>
        <p:spPr bwMode="auto">
          <a:xfrm>
            <a:off x="2761849" y="3009784"/>
            <a:ext cx="2763750" cy="192706"/>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6" name="Rectangle 4"/>
          <p:cNvSpPr>
            <a:spLocks noChangeArrowheads="1"/>
          </p:cNvSpPr>
          <p:nvPr/>
        </p:nvSpPr>
        <p:spPr bwMode="auto">
          <a:xfrm>
            <a:off x="3058202" y="3202488"/>
            <a:ext cx="644781" cy="251707"/>
          </a:xfrm>
          <a:prstGeom prst="rect">
            <a:avLst/>
          </a:prstGeom>
          <a:solidFill>
            <a:srgbClr val="CC00CC"/>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7" name="AutoShape 6"/>
          <p:cNvSpPr>
            <a:spLocks noChangeArrowheads="1"/>
          </p:cNvSpPr>
          <p:nvPr/>
        </p:nvSpPr>
        <p:spPr bwMode="auto">
          <a:xfrm>
            <a:off x="1939068" y="3728203"/>
            <a:ext cx="476248" cy="159065"/>
          </a:xfrm>
          <a:prstGeom prst="leftArrow">
            <a:avLst>
              <a:gd name="adj1" fmla="val 50000"/>
              <a:gd name="adj2" fmla="val 69093"/>
            </a:avLst>
          </a:prstGeom>
          <a:solidFill>
            <a:srgbClr val="FFFF00"/>
          </a:solidFill>
          <a:ln w="127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8" name="Freeform 7"/>
          <p:cNvSpPr>
            <a:spLocks/>
          </p:cNvSpPr>
          <p:nvPr/>
        </p:nvSpPr>
        <p:spPr bwMode="auto">
          <a:xfrm>
            <a:off x="1593480" y="2449267"/>
            <a:ext cx="3989875" cy="308810"/>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9" name="Rectangle 8"/>
          <p:cNvSpPr>
            <a:spLocks noChangeArrowheads="1"/>
          </p:cNvSpPr>
          <p:nvPr/>
        </p:nvSpPr>
        <p:spPr bwMode="auto">
          <a:xfrm>
            <a:off x="2761849" y="2758077"/>
            <a:ext cx="2763750" cy="251707"/>
          </a:xfrm>
          <a:prstGeom prst="rect">
            <a:avLst/>
          </a:prstGeom>
          <a:solidFill>
            <a:srgbClr val="00FFFF"/>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0" name="Rectangle 9"/>
          <p:cNvSpPr>
            <a:spLocks noChangeArrowheads="1"/>
          </p:cNvSpPr>
          <p:nvPr/>
        </p:nvSpPr>
        <p:spPr bwMode="auto">
          <a:xfrm>
            <a:off x="3059149" y="3680133"/>
            <a:ext cx="3263668" cy="251707"/>
          </a:xfrm>
          <a:prstGeom prst="rect">
            <a:avLst/>
          </a:prstGeom>
          <a:solidFill>
            <a:srgbClr val="00FFFF"/>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1" name="Line 10"/>
          <p:cNvSpPr>
            <a:spLocks noChangeShapeType="1"/>
          </p:cNvSpPr>
          <p:nvPr/>
        </p:nvSpPr>
        <p:spPr bwMode="auto">
          <a:xfrm>
            <a:off x="3453023" y="2758077"/>
            <a:ext cx="947"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Rectangle 11"/>
          <p:cNvSpPr>
            <a:spLocks noChangeArrowheads="1"/>
          </p:cNvSpPr>
          <p:nvPr/>
        </p:nvSpPr>
        <p:spPr bwMode="auto">
          <a:xfrm>
            <a:off x="1596321" y="2197560"/>
            <a:ext cx="3987034" cy="251707"/>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Line 12"/>
          <p:cNvSpPr>
            <a:spLocks noChangeShapeType="1"/>
          </p:cNvSpPr>
          <p:nvPr/>
        </p:nvSpPr>
        <p:spPr bwMode="auto">
          <a:xfrm>
            <a:off x="2923755" y="2197560"/>
            <a:ext cx="1894"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3"/>
          <p:cNvSpPr>
            <a:spLocks noChangeShapeType="1"/>
          </p:cNvSpPr>
          <p:nvPr/>
        </p:nvSpPr>
        <p:spPr bwMode="auto">
          <a:xfrm>
            <a:off x="4143251" y="2758077"/>
            <a:ext cx="1894"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4"/>
          <p:cNvSpPr>
            <a:spLocks noChangeShapeType="1"/>
          </p:cNvSpPr>
          <p:nvPr/>
        </p:nvSpPr>
        <p:spPr bwMode="auto">
          <a:xfrm>
            <a:off x="4834424" y="2758077"/>
            <a:ext cx="947"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Freeform 15"/>
          <p:cNvSpPr>
            <a:spLocks/>
          </p:cNvSpPr>
          <p:nvPr/>
        </p:nvSpPr>
        <p:spPr bwMode="auto">
          <a:xfrm>
            <a:off x="2016706" y="2758077"/>
            <a:ext cx="745143" cy="251707"/>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Text Box 16"/>
          <p:cNvSpPr txBox="1">
            <a:spLocks noChangeArrowheads="1"/>
          </p:cNvSpPr>
          <p:nvPr/>
        </p:nvSpPr>
        <p:spPr bwMode="auto">
          <a:xfrm>
            <a:off x="2102011" y="276395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chemeClr val="bg1"/>
                </a:solidFill>
                <a:latin typeface="微软雅黑" pitchFamily="34" charset="-122"/>
                <a:ea typeface="微软雅黑" pitchFamily="34" charset="-122"/>
              </a:rPr>
              <a:t>伪首部</a:t>
            </a:r>
          </a:p>
        </p:txBody>
      </p:sp>
      <p:sp>
        <p:nvSpPr>
          <p:cNvPr id="18" name="Text Box 17"/>
          <p:cNvSpPr txBox="1">
            <a:spLocks noChangeArrowheads="1"/>
          </p:cNvSpPr>
          <p:nvPr/>
        </p:nvSpPr>
        <p:spPr bwMode="auto">
          <a:xfrm>
            <a:off x="2814048" y="27563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源端口</a:t>
            </a:r>
          </a:p>
        </p:txBody>
      </p:sp>
      <p:sp>
        <p:nvSpPr>
          <p:cNvPr id="19" name="Text Box 18"/>
          <p:cNvSpPr txBox="1">
            <a:spLocks noChangeArrowheads="1"/>
          </p:cNvSpPr>
          <p:nvPr/>
        </p:nvSpPr>
        <p:spPr bwMode="auto">
          <a:xfrm>
            <a:off x="3456090" y="2756330"/>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ea typeface="微软雅黑" pitchFamily="34" charset="-122"/>
              </a:rPr>
              <a:t>目的端口</a:t>
            </a:r>
          </a:p>
        </p:txBody>
      </p:sp>
      <p:sp>
        <p:nvSpPr>
          <p:cNvPr id="20" name="Text Box 19"/>
          <p:cNvSpPr txBox="1">
            <a:spLocks noChangeArrowheads="1"/>
          </p:cNvSpPr>
          <p:nvPr/>
        </p:nvSpPr>
        <p:spPr bwMode="auto">
          <a:xfrm>
            <a:off x="4252362" y="2755456"/>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latin typeface="微软雅黑" pitchFamily="34" charset="-122"/>
                <a:ea typeface="微软雅黑" pitchFamily="34" charset="-122"/>
              </a:rPr>
              <a:t>长  度</a:t>
            </a:r>
          </a:p>
        </p:txBody>
      </p:sp>
      <p:sp>
        <p:nvSpPr>
          <p:cNvPr id="21" name="Text Box 20"/>
          <p:cNvSpPr txBox="1">
            <a:spLocks noChangeArrowheads="1"/>
          </p:cNvSpPr>
          <p:nvPr/>
        </p:nvSpPr>
        <p:spPr bwMode="auto">
          <a:xfrm>
            <a:off x="4919775" y="27563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ea typeface="微软雅黑" pitchFamily="34" charset="-122"/>
              </a:rPr>
              <a:t>检验和</a:t>
            </a:r>
          </a:p>
        </p:txBody>
      </p:sp>
      <p:sp>
        <p:nvSpPr>
          <p:cNvPr id="22" name="Text Box 21"/>
          <p:cNvSpPr txBox="1">
            <a:spLocks noChangeArrowheads="1"/>
          </p:cNvSpPr>
          <p:nvPr/>
        </p:nvSpPr>
        <p:spPr bwMode="auto">
          <a:xfrm>
            <a:off x="4300421" y="3702858"/>
            <a:ext cx="78739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latin typeface="微软雅黑" pitchFamily="34" charset="-122"/>
                <a:ea typeface="微软雅黑" pitchFamily="34" charset="-122"/>
              </a:rPr>
              <a:t>数         据</a:t>
            </a:r>
          </a:p>
        </p:txBody>
      </p:sp>
      <p:sp>
        <p:nvSpPr>
          <p:cNvPr id="23" name="Text Box 22"/>
          <p:cNvSpPr txBox="1">
            <a:spLocks noChangeArrowheads="1"/>
          </p:cNvSpPr>
          <p:nvPr/>
        </p:nvSpPr>
        <p:spPr bwMode="auto">
          <a:xfrm>
            <a:off x="2485424" y="3695238"/>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4254975" y="2197560"/>
            <a:ext cx="0"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5" name="Line 24"/>
          <p:cNvSpPr>
            <a:spLocks noChangeShapeType="1"/>
          </p:cNvSpPr>
          <p:nvPr/>
        </p:nvSpPr>
        <p:spPr bwMode="auto">
          <a:xfrm>
            <a:off x="4573104" y="2197560"/>
            <a:ext cx="947"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6" name="Line 25"/>
          <p:cNvSpPr>
            <a:spLocks noChangeShapeType="1"/>
          </p:cNvSpPr>
          <p:nvPr/>
        </p:nvSpPr>
        <p:spPr bwMode="auto">
          <a:xfrm>
            <a:off x="4891233" y="2197560"/>
            <a:ext cx="0"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7" name="Text Box 26"/>
          <p:cNvSpPr txBox="1">
            <a:spLocks noChangeArrowheads="1"/>
          </p:cNvSpPr>
          <p:nvPr/>
        </p:nvSpPr>
        <p:spPr bwMode="auto">
          <a:xfrm>
            <a:off x="4888530" y="2218673"/>
            <a:ext cx="72648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UDP</a:t>
            </a:r>
            <a:r>
              <a:rPr kumimoji="1" lang="zh-CN" altLang="en-US" sz="1000" b="1" dirty="0">
                <a:latin typeface="微软雅黑" pitchFamily="34" charset="-122"/>
                <a:ea typeface="微软雅黑" pitchFamily="34" charset="-122"/>
              </a:rPr>
              <a:t>长度</a:t>
            </a:r>
          </a:p>
        </p:txBody>
      </p:sp>
      <p:sp>
        <p:nvSpPr>
          <p:cNvPr id="28" name="Text Box 27"/>
          <p:cNvSpPr txBox="1">
            <a:spLocks noChangeArrowheads="1"/>
          </p:cNvSpPr>
          <p:nvPr/>
        </p:nvSpPr>
        <p:spPr bwMode="auto">
          <a:xfrm>
            <a:off x="1857824" y="2218673"/>
            <a:ext cx="77457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ea typeface="微软雅黑" pitchFamily="34" charset="-122"/>
              </a:rPr>
              <a:t>源 </a:t>
            </a:r>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148422" y="2218673"/>
            <a:ext cx="90281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ea typeface="微软雅黑" pitchFamily="34" charset="-122"/>
              </a:rPr>
              <a:t>目的 </a:t>
            </a:r>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4315570" y="2218673"/>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ea typeface="微软雅黑" pitchFamily="34" charset="-122"/>
              </a:rPr>
              <a:t>0</a:t>
            </a:r>
          </a:p>
        </p:txBody>
      </p:sp>
      <p:sp>
        <p:nvSpPr>
          <p:cNvPr id="31" name="Text Box 30"/>
          <p:cNvSpPr txBox="1">
            <a:spLocks noChangeArrowheads="1"/>
          </p:cNvSpPr>
          <p:nvPr/>
        </p:nvSpPr>
        <p:spPr bwMode="auto">
          <a:xfrm>
            <a:off x="4574051" y="2218673"/>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ea typeface="微软雅黑" pitchFamily="34" charset="-122"/>
              </a:rPr>
              <a:t>17</a:t>
            </a:r>
          </a:p>
        </p:txBody>
      </p:sp>
      <p:sp>
        <p:nvSpPr>
          <p:cNvPr id="32" name="Line 31"/>
          <p:cNvSpPr>
            <a:spLocks noChangeShapeType="1"/>
          </p:cNvSpPr>
          <p:nvPr/>
        </p:nvSpPr>
        <p:spPr bwMode="auto">
          <a:xfrm>
            <a:off x="2389751" y="4057693"/>
            <a:ext cx="3933066"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Rectangle 32"/>
          <p:cNvSpPr>
            <a:spLocks noChangeArrowheads="1"/>
          </p:cNvSpPr>
          <p:nvPr/>
        </p:nvSpPr>
        <p:spPr bwMode="auto">
          <a:xfrm>
            <a:off x="3931165" y="3972917"/>
            <a:ext cx="699696" cy="160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Text Box 33"/>
          <p:cNvSpPr txBox="1">
            <a:spLocks noChangeArrowheads="1"/>
          </p:cNvSpPr>
          <p:nvPr/>
        </p:nvSpPr>
        <p:spPr bwMode="auto">
          <a:xfrm>
            <a:off x="3911327" y="3947929"/>
            <a:ext cx="7360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33CC"/>
                </a:solidFill>
                <a:latin typeface="微软雅黑" pitchFamily="34" charset="-122"/>
                <a:ea typeface="微软雅黑" pitchFamily="34" charset="-122"/>
              </a:rPr>
              <a:t>IP </a:t>
            </a:r>
            <a:r>
              <a:rPr kumimoji="1" lang="zh-CN" altLang="en-US" sz="1000" b="1" dirty="0">
                <a:solidFill>
                  <a:srgbClr val="0033CC"/>
                </a:solidFill>
                <a:latin typeface="微软雅黑" pitchFamily="34" charset="-122"/>
                <a:ea typeface="微软雅黑" pitchFamily="34" charset="-122"/>
              </a:rPr>
              <a:t>数据报</a:t>
            </a:r>
          </a:p>
        </p:txBody>
      </p:sp>
      <p:sp>
        <p:nvSpPr>
          <p:cNvPr id="35" name="Text Box 34"/>
          <p:cNvSpPr txBox="1">
            <a:spLocks noChangeArrowheads="1"/>
          </p:cNvSpPr>
          <p:nvPr/>
        </p:nvSpPr>
        <p:spPr bwMode="auto">
          <a:xfrm>
            <a:off x="1233691" y="2017411"/>
            <a:ext cx="4411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154941" y="2005176"/>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3483321" y="2005176"/>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4315570" y="2005176"/>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4626126" y="2005176"/>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5095745" y="2005176"/>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229739" y="2550069"/>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12</a:t>
            </a:r>
          </a:p>
        </p:txBody>
      </p:sp>
      <p:sp>
        <p:nvSpPr>
          <p:cNvPr id="42" name="Text Box 41"/>
          <p:cNvSpPr txBox="1">
            <a:spLocks noChangeArrowheads="1"/>
          </p:cNvSpPr>
          <p:nvPr/>
        </p:nvSpPr>
        <p:spPr bwMode="auto">
          <a:xfrm>
            <a:off x="2987191" y="2552692"/>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2</a:t>
            </a:r>
          </a:p>
        </p:txBody>
      </p:sp>
      <p:sp>
        <p:nvSpPr>
          <p:cNvPr id="43" name="Text Box 42"/>
          <p:cNvSpPr txBox="1">
            <a:spLocks noChangeArrowheads="1"/>
          </p:cNvSpPr>
          <p:nvPr/>
        </p:nvSpPr>
        <p:spPr bwMode="auto">
          <a:xfrm>
            <a:off x="3718132" y="2552692"/>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2</a:t>
            </a:r>
          </a:p>
        </p:txBody>
      </p:sp>
      <p:sp>
        <p:nvSpPr>
          <p:cNvPr id="44" name="Text Box 43"/>
          <p:cNvSpPr txBox="1">
            <a:spLocks noChangeArrowheads="1"/>
          </p:cNvSpPr>
          <p:nvPr/>
        </p:nvSpPr>
        <p:spPr bwMode="auto">
          <a:xfrm>
            <a:off x="4356284" y="2552692"/>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2</a:t>
            </a:r>
          </a:p>
        </p:txBody>
      </p:sp>
      <p:sp>
        <p:nvSpPr>
          <p:cNvPr id="45" name="Text Box 44"/>
          <p:cNvSpPr txBox="1">
            <a:spLocks noChangeArrowheads="1"/>
          </p:cNvSpPr>
          <p:nvPr/>
        </p:nvSpPr>
        <p:spPr bwMode="auto">
          <a:xfrm>
            <a:off x="5082490" y="2552692"/>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2</a:t>
            </a:r>
          </a:p>
        </p:txBody>
      </p:sp>
      <p:sp>
        <p:nvSpPr>
          <p:cNvPr id="46" name="Text Box 45"/>
          <p:cNvSpPr txBox="1">
            <a:spLocks noChangeArrowheads="1"/>
          </p:cNvSpPr>
          <p:nvPr/>
        </p:nvSpPr>
        <p:spPr bwMode="auto">
          <a:xfrm>
            <a:off x="1630952" y="2550069"/>
            <a:ext cx="4411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711946" y="3927679"/>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rgbClr val="0033CC"/>
                </a:solidFill>
                <a:latin typeface="微软雅黑" pitchFamily="34" charset="-122"/>
                <a:ea typeface="微软雅黑" pitchFamily="34" charset="-122"/>
              </a:rPr>
              <a:t>发送在前</a:t>
            </a:r>
          </a:p>
        </p:txBody>
      </p:sp>
      <p:sp>
        <p:nvSpPr>
          <p:cNvPr id="48" name="Rectangle 48"/>
          <p:cNvSpPr>
            <a:spLocks noChangeArrowheads="1"/>
          </p:cNvSpPr>
          <p:nvPr/>
        </p:nvSpPr>
        <p:spPr bwMode="auto">
          <a:xfrm>
            <a:off x="3702983" y="3202488"/>
            <a:ext cx="2619834" cy="251707"/>
          </a:xfrm>
          <a:prstGeom prst="rect">
            <a:avLst/>
          </a:prstGeom>
          <a:solidFill>
            <a:srgbClr val="66FF99"/>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49" name="Text Box 49"/>
          <p:cNvSpPr txBox="1">
            <a:spLocks noChangeArrowheads="1"/>
          </p:cNvSpPr>
          <p:nvPr/>
        </p:nvSpPr>
        <p:spPr bwMode="auto">
          <a:xfrm>
            <a:off x="4630860" y="3226087"/>
            <a:ext cx="78739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latin typeface="微软雅黑" pitchFamily="34" charset="-122"/>
                <a:ea typeface="微软雅黑" pitchFamily="34" charset="-122"/>
              </a:rPr>
              <a:t>数         据</a:t>
            </a:r>
          </a:p>
        </p:txBody>
      </p:sp>
      <p:sp>
        <p:nvSpPr>
          <p:cNvPr id="50" name="Text Box 50"/>
          <p:cNvSpPr txBox="1">
            <a:spLocks noChangeArrowheads="1"/>
          </p:cNvSpPr>
          <p:nvPr/>
        </p:nvSpPr>
        <p:spPr bwMode="auto">
          <a:xfrm>
            <a:off x="3142469" y="3210847"/>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chemeClr val="bg1"/>
                </a:solidFill>
                <a:latin typeface="微软雅黑" pitchFamily="34" charset="-122"/>
                <a:ea typeface="微软雅黑" pitchFamily="34" charset="-122"/>
              </a:rPr>
              <a:t>首  部</a:t>
            </a:r>
          </a:p>
        </p:txBody>
      </p:sp>
      <p:sp>
        <p:nvSpPr>
          <p:cNvPr id="51" name="Text Box 52"/>
          <p:cNvSpPr txBox="1">
            <a:spLocks noChangeArrowheads="1"/>
          </p:cNvSpPr>
          <p:nvPr/>
        </p:nvSpPr>
        <p:spPr bwMode="auto">
          <a:xfrm>
            <a:off x="1927441" y="3202490"/>
            <a:ext cx="11496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33CC"/>
                </a:solidFill>
                <a:latin typeface="微软雅黑" pitchFamily="34" charset="-122"/>
                <a:ea typeface="微软雅黑" pitchFamily="34" charset="-122"/>
              </a:rPr>
              <a:t>UDP </a:t>
            </a:r>
            <a:r>
              <a:rPr kumimoji="1" lang="zh-CN" altLang="en-US" sz="1000" b="1" dirty="0">
                <a:solidFill>
                  <a:srgbClr val="0033CC"/>
                </a:solidFill>
                <a:latin typeface="微软雅黑" pitchFamily="34" charset="-122"/>
                <a:ea typeface="微软雅黑" pitchFamily="34" charset="-122"/>
              </a:rPr>
              <a:t>用户数据报</a:t>
            </a:r>
          </a:p>
        </p:txBody>
      </p:sp>
      <p:sp>
        <p:nvSpPr>
          <p:cNvPr id="52" name="Rectangle 4"/>
          <p:cNvSpPr>
            <a:spLocks noChangeArrowheads="1"/>
          </p:cNvSpPr>
          <p:nvPr/>
        </p:nvSpPr>
        <p:spPr bwMode="auto">
          <a:xfrm>
            <a:off x="3061649" y="3460195"/>
            <a:ext cx="3256458" cy="218014"/>
          </a:xfrm>
          <a:prstGeom prst="rect">
            <a:avLst/>
          </a:prstGeom>
          <a:gradFill flip="none" rotWithShape="1">
            <a:gsLst>
              <a:gs pos="0">
                <a:srgbClr val="00B0F0"/>
              </a:gs>
              <a:gs pos="100000">
                <a:srgbClr val="99FFCC"/>
              </a:gs>
            </a:gsLst>
            <a:lin ang="16200000" scaled="1"/>
            <a:tileRect/>
          </a:gradFill>
          <a:ln>
            <a:noFill/>
          </a:ln>
          <a:effectLst/>
        </p:spPr>
        <p:txBody>
          <a:bodyPr wrap="none" anchor="ctr"/>
          <a:lstStyle/>
          <a:p>
            <a:pPr defTabSz="761970">
              <a:buClrTx/>
              <a:defRPr/>
            </a:pPr>
            <a:endParaRPr lang="zh-CN" altLang="en-US" sz="1000" b="1">
              <a:latin typeface="微软雅黑" pitchFamily="34" charset="-122"/>
              <a:ea typeface="微软雅黑" pitchFamily="34" charset="-122"/>
            </a:endParaRPr>
          </a:p>
        </p:txBody>
      </p:sp>
      <p:sp>
        <p:nvSpPr>
          <p:cNvPr id="53" name="Rectangle 59"/>
          <p:cNvSpPr>
            <a:spLocks noChangeArrowheads="1"/>
          </p:cNvSpPr>
          <p:nvPr/>
        </p:nvSpPr>
        <p:spPr bwMode="auto">
          <a:xfrm>
            <a:off x="2764308" y="2751016"/>
            <a:ext cx="2765644" cy="254329"/>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a:latin typeface="微软雅黑" pitchFamily="34" charset="-122"/>
              <a:ea typeface="微软雅黑" pitchFamily="34" charset="-122"/>
            </a:endParaRPr>
          </a:p>
        </p:txBody>
      </p:sp>
    </p:spTree>
    <p:extLst>
      <p:ext uri="{BB962C8B-B14F-4D97-AF65-F5344CB8AC3E}">
        <p14:creationId xmlns:p14="http://schemas.microsoft.com/office/powerpoint/2010/main" val="333381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50"/>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35" presetClass="emph" presetSubtype="0" repeatCount="4000" fill="hold" grpId="0" nodeType="afterEffect">
                                  <p:stCondLst>
                                    <p:cond delay="250"/>
                                  </p:stCondLst>
                                  <p:childTnLst>
                                    <p:anim calcmode="discrete" valueType="str">
                                      <p:cBhvr>
                                        <p:cTn id="9"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4287" y="1223827"/>
            <a:ext cx="6711426" cy="314705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3" name="Text Box 155"/>
          <p:cNvSpPr txBox="1">
            <a:spLocks noChangeArrowheads="1"/>
          </p:cNvSpPr>
          <p:nvPr/>
        </p:nvSpPr>
        <p:spPr bwMode="auto">
          <a:xfrm>
            <a:off x="1073364" y="1394638"/>
            <a:ext cx="5494746"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在计算检验和时，临时把 </a:t>
            </a:r>
            <a:r>
              <a:rPr lang="en-US" altLang="zh-CN" sz="1333" b="1" dirty="0">
                <a:solidFill>
                  <a:schemeClr val="bg1"/>
                </a:solidFill>
                <a:latin typeface="微软雅黑" pitchFamily="34" charset="-122"/>
                <a:ea typeface="微软雅黑" pitchFamily="34" charset="-122"/>
              </a:rPr>
              <a:t>12 </a:t>
            </a:r>
            <a:r>
              <a:rPr lang="zh-CN" altLang="en-US" sz="1333" b="1" dirty="0">
                <a:solidFill>
                  <a:schemeClr val="bg1"/>
                </a:solidFill>
                <a:latin typeface="微软雅黑" pitchFamily="34" charset="-122"/>
                <a:ea typeface="微软雅黑" pitchFamily="34" charset="-122"/>
              </a:rPr>
              <a:t>字节的“伪首部”和 </a:t>
            </a:r>
            <a:r>
              <a:rPr lang="en-US" altLang="zh-CN" sz="1333" b="1" dirty="0">
                <a:solidFill>
                  <a:schemeClr val="bg1"/>
                </a:solidFill>
                <a:latin typeface="微软雅黑" pitchFamily="34" charset="-122"/>
                <a:ea typeface="微软雅黑" pitchFamily="34" charset="-122"/>
              </a:rPr>
              <a:t>UDP </a:t>
            </a:r>
            <a:r>
              <a:rPr lang="zh-CN" altLang="en-US" sz="1333" b="1" dirty="0">
                <a:solidFill>
                  <a:schemeClr val="bg1"/>
                </a:solidFill>
                <a:latin typeface="微软雅黑" pitchFamily="34" charset="-122"/>
                <a:ea typeface="微软雅黑" pitchFamily="34" charset="-122"/>
              </a:rPr>
              <a:t>用户数据报连接在一起。伪首部仅仅是为了计算检验和。</a:t>
            </a:r>
          </a:p>
        </p:txBody>
      </p:sp>
      <p:sp>
        <p:nvSpPr>
          <p:cNvPr id="4" name="Rectangle 2"/>
          <p:cNvSpPr>
            <a:spLocks noChangeArrowheads="1"/>
          </p:cNvSpPr>
          <p:nvPr/>
        </p:nvSpPr>
        <p:spPr bwMode="auto">
          <a:xfrm>
            <a:off x="2415315" y="3754586"/>
            <a:ext cx="643833" cy="251707"/>
          </a:xfrm>
          <a:prstGeom prst="rect">
            <a:avLst/>
          </a:prstGeom>
          <a:solidFill>
            <a:srgbClr val="0033CC"/>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5" name="Freeform 3"/>
          <p:cNvSpPr>
            <a:spLocks/>
          </p:cNvSpPr>
          <p:nvPr/>
        </p:nvSpPr>
        <p:spPr bwMode="auto">
          <a:xfrm>
            <a:off x="2761849" y="3075099"/>
            <a:ext cx="2763750" cy="192706"/>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00B0F0"/>
              </a:gs>
              <a:gs pos="100000">
                <a:srgbClr val="FF99FF"/>
              </a:gs>
            </a:gsLst>
            <a:lin ang="5400000" scaled="1"/>
          </a:gra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7" name="AutoShape 6"/>
          <p:cNvSpPr>
            <a:spLocks noChangeArrowheads="1"/>
          </p:cNvSpPr>
          <p:nvPr/>
        </p:nvSpPr>
        <p:spPr bwMode="auto">
          <a:xfrm>
            <a:off x="1939068" y="3804403"/>
            <a:ext cx="476248" cy="159065"/>
          </a:xfrm>
          <a:prstGeom prst="leftArrow">
            <a:avLst>
              <a:gd name="adj1" fmla="val 50000"/>
              <a:gd name="adj2" fmla="val 69093"/>
            </a:avLst>
          </a:prstGeom>
          <a:solidFill>
            <a:srgbClr val="FFFF00"/>
          </a:solidFill>
          <a:ln w="1270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8" name="Freeform 7"/>
          <p:cNvSpPr>
            <a:spLocks/>
          </p:cNvSpPr>
          <p:nvPr/>
        </p:nvSpPr>
        <p:spPr bwMode="auto">
          <a:xfrm>
            <a:off x="1593480" y="2514582"/>
            <a:ext cx="3989875" cy="308810"/>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66FF99"/>
              </a:gs>
              <a:gs pos="100000">
                <a:srgbClr val="00B0F0"/>
              </a:gs>
            </a:gsLst>
            <a:lin ang="5400000" scaled="1"/>
          </a:gradFill>
          <a:ln>
            <a:noFill/>
          </a:ln>
          <a:effectLst/>
        </p:spPr>
        <p:txBody>
          <a:bodyPr wrap="none" anchor="ctr"/>
          <a:lstStyle/>
          <a:p>
            <a:endParaRPr lang="zh-CN" altLang="en-US" sz="1000" b="1">
              <a:latin typeface="微软雅黑" pitchFamily="34" charset="-122"/>
              <a:ea typeface="微软雅黑" pitchFamily="34" charset="-122"/>
            </a:endParaRPr>
          </a:p>
        </p:txBody>
      </p:sp>
      <p:sp>
        <p:nvSpPr>
          <p:cNvPr id="9" name="Rectangle 8"/>
          <p:cNvSpPr>
            <a:spLocks noChangeArrowheads="1"/>
          </p:cNvSpPr>
          <p:nvPr/>
        </p:nvSpPr>
        <p:spPr bwMode="auto">
          <a:xfrm>
            <a:off x="2761849" y="2823392"/>
            <a:ext cx="2763750" cy="251707"/>
          </a:xfrm>
          <a:prstGeom prst="rect">
            <a:avLst/>
          </a:prstGeom>
          <a:solidFill>
            <a:srgbClr val="00FFFF"/>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1" name="Line 10"/>
          <p:cNvSpPr>
            <a:spLocks noChangeShapeType="1"/>
          </p:cNvSpPr>
          <p:nvPr/>
        </p:nvSpPr>
        <p:spPr bwMode="auto">
          <a:xfrm>
            <a:off x="3453023" y="2823392"/>
            <a:ext cx="947"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2" name="Rectangle 11"/>
          <p:cNvSpPr>
            <a:spLocks noChangeArrowheads="1"/>
          </p:cNvSpPr>
          <p:nvPr/>
        </p:nvSpPr>
        <p:spPr bwMode="auto">
          <a:xfrm>
            <a:off x="1596321" y="2262875"/>
            <a:ext cx="3987034" cy="251707"/>
          </a:xfrm>
          <a:prstGeom prst="rect">
            <a:avLst/>
          </a:prstGeom>
          <a:solidFill>
            <a:srgbClr val="99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Line 12"/>
          <p:cNvSpPr>
            <a:spLocks noChangeShapeType="1"/>
          </p:cNvSpPr>
          <p:nvPr/>
        </p:nvSpPr>
        <p:spPr bwMode="auto">
          <a:xfrm>
            <a:off x="2923755" y="2262875"/>
            <a:ext cx="1894"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3"/>
          <p:cNvSpPr>
            <a:spLocks noChangeShapeType="1"/>
          </p:cNvSpPr>
          <p:nvPr/>
        </p:nvSpPr>
        <p:spPr bwMode="auto">
          <a:xfrm>
            <a:off x="4143251" y="2823392"/>
            <a:ext cx="1894"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4"/>
          <p:cNvSpPr>
            <a:spLocks noChangeShapeType="1"/>
          </p:cNvSpPr>
          <p:nvPr/>
        </p:nvSpPr>
        <p:spPr bwMode="auto">
          <a:xfrm>
            <a:off x="4834424" y="2823392"/>
            <a:ext cx="947"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Freeform 15"/>
          <p:cNvSpPr>
            <a:spLocks/>
          </p:cNvSpPr>
          <p:nvPr/>
        </p:nvSpPr>
        <p:spPr bwMode="auto">
          <a:xfrm>
            <a:off x="2016706" y="2823392"/>
            <a:ext cx="745143" cy="251707"/>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0000FF"/>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Text Box 16"/>
          <p:cNvSpPr txBox="1">
            <a:spLocks noChangeArrowheads="1"/>
          </p:cNvSpPr>
          <p:nvPr/>
        </p:nvSpPr>
        <p:spPr bwMode="auto">
          <a:xfrm>
            <a:off x="2102011" y="282926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chemeClr val="bg1"/>
                </a:solidFill>
                <a:latin typeface="微软雅黑" pitchFamily="34" charset="-122"/>
                <a:ea typeface="微软雅黑" pitchFamily="34" charset="-122"/>
              </a:rPr>
              <a:t>伪首部</a:t>
            </a:r>
          </a:p>
        </p:txBody>
      </p:sp>
      <p:sp>
        <p:nvSpPr>
          <p:cNvPr id="18" name="Text Box 17"/>
          <p:cNvSpPr txBox="1">
            <a:spLocks noChangeArrowheads="1"/>
          </p:cNvSpPr>
          <p:nvPr/>
        </p:nvSpPr>
        <p:spPr bwMode="auto">
          <a:xfrm>
            <a:off x="2814048" y="282164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源端口</a:t>
            </a:r>
          </a:p>
        </p:txBody>
      </p:sp>
      <p:sp>
        <p:nvSpPr>
          <p:cNvPr id="19" name="Text Box 18"/>
          <p:cNvSpPr txBox="1">
            <a:spLocks noChangeArrowheads="1"/>
          </p:cNvSpPr>
          <p:nvPr/>
        </p:nvSpPr>
        <p:spPr bwMode="auto">
          <a:xfrm>
            <a:off x="3456090" y="2821645"/>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ea typeface="微软雅黑" pitchFamily="34" charset="-122"/>
              </a:rPr>
              <a:t>目的端口</a:t>
            </a:r>
          </a:p>
        </p:txBody>
      </p:sp>
      <p:sp>
        <p:nvSpPr>
          <p:cNvPr id="20" name="Text Box 19"/>
          <p:cNvSpPr txBox="1">
            <a:spLocks noChangeArrowheads="1"/>
          </p:cNvSpPr>
          <p:nvPr/>
        </p:nvSpPr>
        <p:spPr bwMode="auto">
          <a:xfrm>
            <a:off x="4252362" y="2820771"/>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latin typeface="微软雅黑" pitchFamily="34" charset="-122"/>
                <a:ea typeface="微软雅黑" pitchFamily="34" charset="-122"/>
              </a:rPr>
              <a:t>长  度</a:t>
            </a:r>
          </a:p>
        </p:txBody>
      </p:sp>
      <p:sp>
        <p:nvSpPr>
          <p:cNvPr id="21" name="Text Box 20"/>
          <p:cNvSpPr txBox="1">
            <a:spLocks noChangeArrowheads="1"/>
          </p:cNvSpPr>
          <p:nvPr/>
        </p:nvSpPr>
        <p:spPr bwMode="auto">
          <a:xfrm>
            <a:off x="4919775" y="282164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ea typeface="微软雅黑" pitchFamily="34" charset="-122"/>
              </a:rPr>
              <a:t>检验和</a:t>
            </a:r>
          </a:p>
        </p:txBody>
      </p:sp>
      <p:sp>
        <p:nvSpPr>
          <p:cNvPr id="22" name="Text Box 21"/>
          <p:cNvSpPr txBox="1">
            <a:spLocks noChangeArrowheads="1"/>
          </p:cNvSpPr>
          <p:nvPr/>
        </p:nvSpPr>
        <p:spPr bwMode="auto">
          <a:xfrm>
            <a:off x="4300421" y="3779059"/>
            <a:ext cx="78739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latin typeface="微软雅黑" pitchFamily="34" charset="-122"/>
                <a:ea typeface="微软雅黑" pitchFamily="34" charset="-122"/>
              </a:rPr>
              <a:t>数         据</a:t>
            </a:r>
          </a:p>
        </p:txBody>
      </p:sp>
      <p:sp>
        <p:nvSpPr>
          <p:cNvPr id="23" name="Text Box 22"/>
          <p:cNvSpPr txBox="1">
            <a:spLocks noChangeArrowheads="1"/>
          </p:cNvSpPr>
          <p:nvPr/>
        </p:nvSpPr>
        <p:spPr bwMode="auto">
          <a:xfrm>
            <a:off x="2485424" y="3771439"/>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chemeClr val="bg1"/>
                </a:solidFill>
                <a:latin typeface="微软雅黑" pitchFamily="34" charset="-122"/>
                <a:ea typeface="微软雅黑" pitchFamily="34" charset="-122"/>
              </a:rPr>
              <a:t>首  部</a:t>
            </a:r>
          </a:p>
        </p:txBody>
      </p:sp>
      <p:sp>
        <p:nvSpPr>
          <p:cNvPr id="24" name="Line 23"/>
          <p:cNvSpPr>
            <a:spLocks noChangeShapeType="1"/>
          </p:cNvSpPr>
          <p:nvPr/>
        </p:nvSpPr>
        <p:spPr bwMode="auto">
          <a:xfrm>
            <a:off x="4254975" y="2262875"/>
            <a:ext cx="0"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5" name="Line 24"/>
          <p:cNvSpPr>
            <a:spLocks noChangeShapeType="1"/>
          </p:cNvSpPr>
          <p:nvPr/>
        </p:nvSpPr>
        <p:spPr bwMode="auto">
          <a:xfrm>
            <a:off x="4573104" y="2262875"/>
            <a:ext cx="947"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6" name="Line 25"/>
          <p:cNvSpPr>
            <a:spLocks noChangeShapeType="1"/>
          </p:cNvSpPr>
          <p:nvPr/>
        </p:nvSpPr>
        <p:spPr bwMode="auto">
          <a:xfrm>
            <a:off x="4891233" y="2262875"/>
            <a:ext cx="0" cy="251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7" name="Text Box 26"/>
          <p:cNvSpPr txBox="1">
            <a:spLocks noChangeArrowheads="1"/>
          </p:cNvSpPr>
          <p:nvPr/>
        </p:nvSpPr>
        <p:spPr bwMode="auto">
          <a:xfrm>
            <a:off x="4888530" y="2283988"/>
            <a:ext cx="72648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UDP</a:t>
            </a:r>
            <a:r>
              <a:rPr kumimoji="1" lang="zh-CN" altLang="en-US" sz="1000" b="1" dirty="0">
                <a:latin typeface="微软雅黑" pitchFamily="34" charset="-122"/>
                <a:ea typeface="微软雅黑" pitchFamily="34" charset="-122"/>
              </a:rPr>
              <a:t>长度</a:t>
            </a:r>
          </a:p>
        </p:txBody>
      </p:sp>
      <p:sp>
        <p:nvSpPr>
          <p:cNvPr id="28" name="Text Box 27"/>
          <p:cNvSpPr txBox="1">
            <a:spLocks noChangeArrowheads="1"/>
          </p:cNvSpPr>
          <p:nvPr/>
        </p:nvSpPr>
        <p:spPr bwMode="auto">
          <a:xfrm>
            <a:off x="1857824" y="2283988"/>
            <a:ext cx="77457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ea typeface="微软雅黑" pitchFamily="34" charset="-122"/>
              </a:rPr>
              <a:t>源 </a:t>
            </a:r>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地址</a:t>
            </a:r>
          </a:p>
        </p:txBody>
      </p:sp>
      <p:sp>
        <p:nvSpPr>
          <p:cNvPr id="29" name="Text Box 28"/>
          <p:cNvSpPr txBox="1">
            <a:spLocks noChangeArrowheads="1"/>
          </p:cNvSpPr>
          <p:nvPr/>
        </p:nvSpPr>
        <p:spPr bwMode="auto">
          <a:xfrm>
            <a:off x="3148422" y="2283988"/>
            <a:ext cx="90281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ea typeface="微软雅黑" pitchFamily="34" charset="-122"/>
              </a:rPr>
              <a:t>目的 </a:t>
            </a:r>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地址</a:t>
            </a:r>
          </a:p>
        </p:txBody>
      </p:sp>
      <p:sp>
        <p:nvSpPr>
          <p:cNvPr id="30" name="Text Box 29"/>
          <p:cNvSpPr txBox="1">
            <a:spLocks noChangeArrowheads="1"/>
          </p:cNvSpPr>
          <p:nvPr/>
        </p:nvSpPr>
        <p:spPr bwMode="auto">
          <a:xfrm>
            <a:off x="4315570" y="2283988"/>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ea typeface="微软雅黑" pitchFamily="34" charset="-122"/>
              </a:rPr>
              <a:t>0</a:t>
            </a:r>
          </a:p>
        </p:txBody>
      </p:sp>
      <p:sp>
        <p:nvSpPr>
          <p:cNvPr id="31" name="Text Box 30"/>
          <p:cNvSpPr txBox="1">
            <a:spLocks noChangeArrowheads="1"/>
          </p:cNvSpPr>
          <p:nvPr/>
        </p:nvSpPr>
        <p:spPr bwMode="auto">
          <a:xfrm>
            <a:off x="4574051" y="2283988"/>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latin typeface="微软雅黑" pitchFamily="34" charset="-122"/>
                <a:ea typeface="微软雅黑" pitchFamily="34" charset="-122"/>
              </a:rPr>
              <a:t>17</a:t>
            </a:r>
          </a:p>
        </p:txBody>
      </p:sp>
      <p:sp>
        <p:nvSpPr>
          <p:cNvPr id="32" name="Line 31"/>
          <p:cNvSpPr>
            <a:spLocks noChangeShapeType="1"/>
          </p:cNvSpPr>
          <p:nvPr/>
        </p:nvSpPr>
        <p:spPr bwMode="auto">
          <a:xfrm>
            <a:off x="2389751" y="4133894"/>
            <a:ext cx="3933066"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Rectangle 32"/>
          <p:cNvSpPr>
            <a:spLocks noChangeArrowheads="1"/>
          </p:cNvSpPr>
          <p:nvPr/>
        </p:nvSpPr>
        <p:spPr bwMode="auto">
          <a:xfrm>
            <a:off x="3931165" y="4049118"/>
            <a:ext cx="699696" cy="160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Text Box 33"/>
          <p:cNvSpPr txBox="1">
            <a:spLocks noChangeArrowheads="1"/>
          </p:cNvSpPr>
          <p:nvPr/>
        </p:nvSpPr>
        <p:spPr bwMode="auto">
          <a:xfrm>
            <a:off x="3911327" y="4024130"/>
            <a:ext cx="7360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33CC"/>
                </a:solidFill>
                <a:latin typeface="微软雅黑" pitchFamily="34" charset="-122"/>
                <a:ea typeface="微软雅黑" pitchFamily="34" charset="-122"/>
              </a:rPr>
              <a:t>IP </a:t>
            </a:r>
            <a:r>
              <a:rPr kumimoji="1" lang="zh-CN" altLang="en-US" sz="1000" b="1" dirty="0">
                <a:solidFill>
                  <a:srgbClr val="0033CC"/>
                </a:solidFill>
                <a:latin typeface="微软雅黑" pitchFamily="34" charset="-122"/>
                <a:ea typeface="微软雅黑" pitchFamily="34" charset="-122"/>
              </a:rPr>
              <a:t>数据报</a:t>
            </a:r>
          </a:p>
        </p:txBody>
      </p:sp>
      <p:sp>
        <p:nvSpPr>
          <p:cNvPr id="35" name="Text Box 34"/>
          <p:cNvSpPr txBox="1">
            <a:spLocks noChangeArrowheads="1"/>
          </p:cNvSpPr>
          <p:nvPr/>
        </p:nvSpPr>
        <p:spPr bwMode="auto">
          <a:xfrm>
            <a:off x="1233691" y="2082726"/>
            <a:ext cx="4411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33CC"/>
                </a:solidFill>
                <a:latin typeface="微软雅黑" pitchFamily="34" charset="-122"/>
                <a:ea typeface="微软雅黑" pitchFamily="34" charset="-122"/>
              </a:rPr>
              <a:t>字节</a:t>
            </a:r>
          </a:p>
        </p:txBody>
      </p:sp>
      <p:sp>
        <p:nvSpPr>
          <p:cNvPr id="36" name="Text Box 35"/>
          <p:cNvSpPr txBox="1">
            <a:spLocks noChangeArrowheads="1"/>
          </p:cNvSpPr>
          <p:nvPr/>
        </p:nvSpPr>
        <p:spPr bwMode="auto">
          <a:xfrm>
            <a:off x="2154941" y="2070491"/>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4</a:t>
            </a:r>
          </a:p>
        </p:txBody>
      </p:sp>
      <p:sp>
        <p:nvSpPr>
          <p:cNvPr id="37" name="Text Box 36"/>
          <p:cNvSpPr txBox="1">
            <a:spLocks noChangeArrowheads="1"/>
          </p:cNvSpPr>
          <p:nvPr/>
        </p:nvSpPr>
        <p:spPr bwMode="auto">
          <a:xfrm>
            <a:off x="3483321" y="2070491"/>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4</a:t>
            </a:r>
          </a:p>
        </p:txBody>
      </p:sp>
      <p:sp>
        <p:nvSpPr>
          <p:cNvPr id="38" name="Text Box 37"/>
          <p:cNvSpPr txBox="1">
            <a:spLocks noChangeArrowheads="1"/>
          </p:cNvSpPr>
          <p:nvPr/>
        </p:nvSpPr>
        <p:spPr bwMode="auto">
          <a:xfrm>
            <a:off x="4315570" y="2070491"/>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1</a:t>
            </a:r>
          </a:p>
        </p:txBody>
      </p:sp>
      <p:sp>
        <p:nvSpPr>
          <p:cNvPr id="39" name="Text Box 38"/>
          <p:cNvSpPr txBox="1">
            <a:spLocks noChangeArrowheads="1"/>
          </p:cNvSpPr>
          <p:nvPr/>
        </p:nvSpPr>
        <p:spPr bwMode="auto">
          <a:xfrm>
            <a:off x="4626126" y="2070491"/>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1</a:t>
            </a:r>
          </a:p>
        </p:txBody>
      </p:sp>
      <p:sp>
        <p:nvSpPr>
          <p:cNvPr id="40" name="Text Box 39"/>
          <p:cNvSpPr txBox="1">
            <a:spLocks noChangeArrowheads="1"/>
          </p:cNvSpPr>
          <p:nvPr/>
        </p:nvSpPr>
        <p:spPr bwMode="auto">
          <a:xfrm>
            <a:off x="5095745" y="2070491"/>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2</a:t>
            </a:r>
          </a:p>
        </p:txBody>
      </p:sp>
      <p:sp>
        <p:nvSpPr>
          <p:cNvPr id="41" name="Text Box 40"/>
          <p:cNvSpPr txBox="1">
            <a:spLocks noChangeArrowheads="1"/>
          </p:cNvSpPr>
          <p:nvPr/>
        </p:nvSpPr>
        <p:spPr bwMode="auto">
          <a:xfrm>
            <a:off x="2229739" y="2615384"/>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12</a:t>
            </a:r>
          </a:p>
        </p:txBody>
      </p:sp>
      <p:sp>
        <p:nvSpPr>
          <p:cNvPr id="42" name="Text Box 41"/>
          <p:cNvSpPr txBox="1">
            <a:spLocks noChangeArrowheads="1"/>
          </p:cNvSpPr>
          <p:nvPr/>
        </p:nvSpPr>
        <p:spPr bwMode="auto">
          <a:xfrm>
            <a:off x="2987191" y="2618007"/>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2</a:t>
            </a:r>
          </a:p>
        </p:txBody>
      </p:sp>
      <p:sp>
        <p:nvSpPr>
          <p:cNvPr id="43" name="Text Box 42"/>
          <p:cNvSpPr txBox="1">
            <a:spLocks noChangeArrowheads="1"/>
          </p:cNvSpPr>
          <p:nvPr/>
        </p:nvSpPr>
        <p:spPr bwMode="auto">
          <a:xfrm>
            <a:off x="3718132" y="2618007"/>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2</a:t>
            </a:r>
          </a:p>
        </p:txBody>
      </p:sp>
      <p:sp>
        <p:nvSpPr>
          <p:cNvPr id="44" name="Text Box 43"/>
          <p:cNvSpPr txBox="1">
            <a:spLocks noChangeArrowheads="1"/>
          </p:cNvSpPr>
          <p:nvPr/>
        </p:nvSpPr>
        <p:spPr bwMode="auto">
          <a:xfrm>
            <a:off x="4356284" y="2618007"/>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2</a:t>
            </a:r>
          </a:p>
        </p:txBody>
      </p:sp>
      <p:sp>
        <p:nvSpPr>
          <p:cNvPr id="45" name="Text Box 44"/>
          <p:cNvSpPr txBox="1">
            <a:spLocks noChangeArrowheads="1"/>
          </p:cNvSpPr>
          <p:nvPr/>
        </p:nvSpPr>
        <p:spPr bwMode="auto">
          <a:xfrm>
            <a:off x="5082490" y="2618007"/>
            <a:ext cx="2632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a:solidFill>
                  <a:srgbClr val="0033CC"/>
                </a:solidFill>
                <a:latin typeface="微软雅黑" pitchFamily="34" charset="-122"/>
                <a:ea typeface="微软雅黑" pitchFamily="34" charset="-122"/>
              </a:rPr>
              <a:t>2</a:t>
            </a:r>
          </a:p>
        </p:txBody>
      </p:sp>
      <p:sp>
        <p:nvSpPr>
          <p:cNvPr id="46" name="Text Box 45"/>
          <p:cNvSpPr txBox="1">
            <a:spLocks noChangeArrowheads="1"/>
          </p:cNvSpPr>
          <p:nvPr/>
        </p:nvSpPr>
        <p:spPr bwMode="auto">
          <a:xfrm>
            <a:off x="1630952" y="2615384"/>
            <a:ext cx="4411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rgbClr val="0033CC"/>
                </a:solidFill>
                <a:latin typeface="微软雅黑" pitchFamily="34" charset="-122"/>
                <a:ea typeface="微软雅黑" pitchFamily="34" charset="-122"/>
              </a:rPr>
              <a:t>字节</a:t>
            </a:r>
          </a:p>
        </p:txBody>
      </p:sp>
      <p:sp>
        <p:nvSpPr>
          <p:cNvPr id="47" name="Text Box 46"/>
          <p:cNvSpPr txBox="1">
            <a:spLocks noChangeArrowheads="1"/>
          </p:cNvSpPr>
          <p:nvPr/>
        </p:nvSpPr>
        <p:spPr bwMode="auto">
          <a:xfrm>
            <a:off x="1711946" y="4003880"/>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rgbClr val="0033CC"/>
                </a:solidFill>
                <a:latin typeface="微软雅黑" pitchFamily="34" charset="-122"/>
                <a:ea typeface="微软雅黑" pitchFamily="34" charset="-122"/>
              </a:rPr>
              <a:t>发送在前</a:t>
            </a:r>
          </a:p>
        </p:txBody>
      </p:sp>
      <p:sp>
        <p:nvSpPr>
          <p:cNvPr id="49" name="Text Box 49"/>
          <p:cNvSpPr txBox="1">
            <a:spLocks noChangeArrowheads="1"/>
          </p:cNvSpPr>
          <p:nvPr/>
        </p:nvSpPr>
        <p:spPr bwMode="auto">
          <a:xfrm>
            <a:off x="4630860" y="3291402"/>
            <a:ext cx="78739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latin typeface="微软雅黑" pitchFamily="34" charset="-122"/>
                <a:ea typeface="微软雅黑" pitchFamily="34" charset="-122"/>
              </a:rPr>
              <a:t>数         据</a:t>
            </a:r>
          </a:p>
        </p:txBody>
      </p:sp>
      <p:sp>
        <p:nvSpPr>
          <p:cNvPr id="50" name="Text Box 50"/>
          <p:cNvSpPr txBox="1">
            <a:spLocks noChangeArrowheads="1"/>
          </p:cNvSpPr>
          <p:nvPr/>
        </p:nvSpPr>
        <p:spPr bwMode="auto">
          <a:xfrm>
            <a:off x="3142469" y="3276162"/>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chemeClr val="bg1"/>
                </a:solidFill>
                <a:latin typeface="微软雅黑" pitchFamily="34" charset="-122"/>
                <a:ea typeface="微软雅黑" pitchFamily="34" charset="-122"/>
              </a:rPr>
              <a:t>首  部</a:t>
            </a:r>
          </a:p>
        </p:txBody>
      </p:sp>
      <p:sp>
        <p:nvSpPr>
          <p:cNvPr id="51" name="Text Box 52"/>
          <p:cNvSpPr txBox="1">
            <a:spLocks noChangeArrowheads="1"/>
          </p:cNvSpPr>
          <p:nvPr/>
        </p:nvSpPr>
        <p:spPr bwMode="auto">
          <a:xfrm>
            <a:off x="1927441" y="3267805"/>
            <a:ext cx="11496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solidFill>
                  <a:srgbClr val="0033CC"/>
                </a:solidFill>
                <a:latin typeface="微软雅黑" pitchFamily="34" charset="-122"/>
                <a:ea typeface="微软雅黑" pitchFamily="34" charset="-122"/>
              </a:rPr>
              <a:t>UDP </a:t>
            </a:r>
            <a:r>
              <a:rPr kumimoji="1" lang="zh-CN" altLang="en-US" sz="1000" b="1" dirty="0">
                <a:solidFill>
                  <a:srgbClr val="0033CC"/>
                </a:solidFill>
                <a:latin typeface="微软雅黑" pitchFamily="34" charset="-122"/>
                <a:ea typeface="微软雅黑" pitchFamily="34" charset="-122"/>
              </a:rPr>
              <a:t>用户数据报</a:t>
            </a:r>
          </a:p>
        </p:txBody>
      </p:sp>
      <p:sp>
        <p:nvSpPr>
          <p:cNvPr id="52" name="Rectangle 4"/>
          <p:cNvSpPr>
            <a:spLocks noChangeArrowheads="1"/>
          </p:cNvSpPr>
          <p:nvPr/>
        </p:nvSpPr>
        <p:spPr bwMode="auto">
          <a:xfrm>
            <a:off x="3061649" y="3525495"/>
            <a:ext cx="3256458" cy="239816"/>
          </a:xfrm>
          <a:prstGeom prst="rect">
            <a:avLst/>
          </a:prstGeom>
          <a:gradFill flip="none" rotWithShape="1">
            <a:gsLst>
              <a:gs pos="0">
                <a:srgbClr val="00FFFF"/>
              </a:gs>
              <a:gs pos="100000">
                <a:srgbClr val="00B0F0"/>
              </a:gs>
            </a:gsLst>
            <a:lin ang="16200000" scaled="1"/>
            <a:tileRect/>
          </a:gradFill>
          <a:ln>
            <a:noFill/>
          </a:ln>
          <a:effectLst/>
        </p:spPr>
        <p:txBody>
          <a:bodyPr wrap="none" anchor="ctr"/>
          <a:lstStyle/>
          <a:p>
            <a:pPr defTabSz="761970">
              <a:buClrTx/>
              <a:defRPr/>
            </a:pPr>
            <a:endParaRPr lang="zh-CN" altLang="en-US" sz="1000" b="1">
              <a:latin typeface="微软雅黑" pitchFamily="34" charset="-122"/>
              <a:ea typeface="微软雅黑" pitchFamily="34" charset="-122"/>
            </a:endParaRPr>
          </a:p>
        </p:txBody>
      </p:sp>
      <p:sp>
        <p:nvSpPr>
          <p:cNvPr id="53" name="Rectangle 59"/>
          <p:cNvSpPr>
            <a:spLocks noChangeArrowheads="1"/>
          </p:cNvSpPr>
          <p:nvPr/>
        </p:nvSpPr>
        <p:spPr bwMode="auto">
          <a:xfrm flipH="1">
            <a:off x="2016707" y="2816331"/>
            <a:ext cx="747602" cy="254329"/>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a:latin typeface="微软雅黑" pitchFamily="34" charset="-122"/>
              <a:ea typeface="微软雅黑" pitchFamily="34" charset="-122"/>
            </a:endParaRPr>
          </a:p>
        </p:txBody>
      </p:sp>
      <p:sp>
        <p:nvSpPr>
          <p:cNvPr id="10" name="Rectangle 9"/>
          <p:cNvSpPr>
            <a:spLocks noChangeArrowheads="1"/>
          </p:cNvSpPr>
          <p:nvPr/>
        </p:nvSpPr>
        <p:spPr bwMode="auto">
          <a:xfrm>
            <a:off x="3059149" y="3756334"/>
            <a:ext cx="3263668" cy="251707"/>
          </a:xfrm>
          <a:prstGeom prst="rect">
            <a:avLst/>
          </a:prstGeom>
          <a:solidFill>
            <a:srgbClr val="00FFFF"/>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48" name="Rectangle 48"/>
          <p:cNvSpPr>
            <a:spLocks noChangeArrowheads="1"/>
          </p:cNvSpPr>
          <p:nvPr/>
        </p:nvSpPr>
        <p:spPr bwMode="auto">
          <a:xfrm>
            <a:off x="3702983" y="3267803"/>
            <a:ext cx="2619834" cy="251707"/>
          </a:xfrm>
          <a:prstGeom prst="rect">
            <a:avLst/>
          </a:prstGeom>
          <a:solidFill>
            <a:srgbClr val="66FF99"/>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6" name="Rectangle 4"/>
          <p:cNvSpPr>
            <a:spLocks noChangeArrowheads="1"/>
          </p:cNvSpPr>
          <p:nvPr/>
        </p:nvSpPr>
        <p:spPr bwMode="auto">
          <a:xfrm>
            <a:off x="3058202" y="3267803"/>
            <a:ext cx="644781" cy="251707"/>
          </a:xfrm>
          <a:prstGeom prst="rect">
            <a:avLst/>
          </a:prstGeom>
          <a:solidFill>
            <a:srgbClr val="CC00CC"/>
          </a:solidFill>
          <a:ln w="19050">
            <a:solidFill>
              <a:schemeClr val="tx1"/>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Tree>
    <p:extLst>
      <p:ext uri="{BB962C8B-B14F-4D97-AF65-F5344CB8AC3E}">
        <p14:creationId xmlns:p14="http://schemas.microsoft.com/office/powerpoint/2010/main" val="277262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250"/>
                                  </p:stCondLst>
                                  <p:endCondLst>
                                    <p:cond evt="onNext" delay="0">
                                      <p:tgtEl>
                                        <p:sldTgt/>
                                      </p:tgtEl>
                                    </p:cond>
                                  </p:endCondLst>
                                  <p:childTnLst>
                                    <p:anim calcmode="discrete" valueType="str">
                                      <p:cBhvr>
                                        <p:cTn id="6"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7" y="1237882"/>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573130" y="1218641"/>
            <a:ext cx="2459328"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ea typeface="微软雅黑" pitchFamily="34" charset="-122"/>
              </a:rPr>
              <a:t>计算 </a:t>
            </a:r>
            <a:r>
              <a:rPr lang="en-US" altLang="zh-CN" sz="1667" b="1" dirty="0">
                <a:solidFill>
                  <a:schemeClr val="bg1"/>
                </a:solidFill>
                <a:ea typeface="微软雅黑" pitchFamily="34" charset="-122"/>
              </a:rPr>
              <a:t>UDP </a:t>
            </a:r>
            <a:r>
              <a:rPr lang="zh-CN" altLang="en-US" sz="1667" b="1" dirty="0">
                <a:solidFill>
                  <a:schemeClr val="bg1"/>
                </a:solidFill>
                <a:ea typeface="微软雅黑" pitchFamily="34" charset="-122"/>
              </a:rPr>
              <a:t>检验和的例子</a:t>
            </a:r>
          </a:p>
        </p:txBody>
      </p:sp>
      <p:sp>
        <p:nvSpPr>
          <p:cNvPr id="4" name="圆角矩形 3"/>
          <p:cNvSpPr/>
          <p:nvPr/>
        </p:nvSpPr>
        <p:spPr>
          <a:xfrm>
            <a:off x="454287" y="1605916"/>
            <a:ext cx="6711426" cy="2743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nvGrpSpPr>
          <p:cNvPr id="42" name="组合 41"/>
          <p:cNvGrpSpPr/>
          <p:nvPr/>
        </p:nvGrpSpPr>
        <p:grpSpPr>
          <a:xfrm>
            <a:off x="2310263" y="1630453"/>
            <a:ext cx="4063044" cy="2735108"/>
            <a:chOff x="2626012" y="1099293"/>
            <a:chExt cx="4875652" cy="3282130"/>
          </a:xfrm>
        </p:grpSpPr>
        <p:sp>
          <p:nvSpPr>
            <p:cNvPr id="7" name="Text Box 7"/>
            <p:cNvSpPr txBox="1">
              <a:spLocks noChangeArrowheads="1"/>
            </p:cNvSpPr>
            <p:nvPr/>
          </p:nvSpPr>
          <p:spPr bwMode="auto">
            <a:xfrm>
              <a:off x="4320743" y="1099293"/>
              <a:ext cx="3180921" cy="328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000" b="1" dirty="0">
                  <a:solidFill>
                    <a:srgbClr val="0000FF"/>
                  </a:solidFill>
                  <a:latin typeface="微软雅黑" pitchFamily="34" charset="-122"/>
                  <a:ea typeface="微软雅黑" pitchFamily="34" charset="-122"/>
                </a:rPr>
                <a:t>10011001 00010011  →  153.19</a:t>
              </a:r>
            </a:p>
            <a:p>
              <a:r>
                <a:rPr kumimoji="1" lang="en-US" altLang="zh-CN" sz="1000" b="1" dirty="0">
                  <a:solidFill>
                    <a:srgbClr val="0000FF"/>
                  </a:solidFill>
                  <a:latin typeface="微软雅黑" pitchFamily="34" charset="-122"/>
                  <a:ea typeface="微软雅黑" pitchFamily="34" charset="-122"/>
                </a:rPr>
                <a:t>00001000 01101000  →  8.104</a:t>
              </a:r>
            </a:p>
            <a:p>
              <a:r>
                <a:rPr kumimoji="1" lang="en-US" altLang="zh-CN" sz="1000" b="1" dirty="0">
                  <a:solidFill>
                    <a:srgbClr val="0000FF"/>
                  </a:solidFill>
                  <a:latin typeface="微软雅黑" pitchFamily="34" charset="-122"/>
                  <a:ea typeface="微软雅黑" pitchFamily="34" charset="-122"/>
                </a:rPr>
                <a:t>10101011 00000011  →  171.3</a:t>
              </a:r>
            </a:p>
            <a:p>
              <a:r>
                <a:rPr kumimoji="1" lang="en-US" altLang="zh-CN" sz="1000" b="1" dirty="0">
                  <a:solidFill>
                    <a:srgbClr val="0000FF"/>
                  </a:solidFill>
                  <a:latin typeface="微软雅黑" pitchFamily="34" charset="-122"/>
                  <a:ea typeface="微软雅黑" pitchFamily="34" charset="-122"/>
                </a:rPr>
                <a:t>00001110 00001011  →  14.11</a:t>
              </a:r>
            </a:p>
            <a:p>
              <a:r>
                <a:rPr kumimoji="1" lang="en-US" altLang="zh-CN" sz="1000" b="1" dirty="0">
                  <a:solidFill>
                    <a:srgbClr val="0000FF"/>
                  </a:solidFill>
                  <a:latin typeface="微软雅黑" pitchFamily="34" charset="-122"/>
                  <a:ea typeface="微软雅黑" pitchFamily="34" charset="-122"/>
                </a:rPr>
                <a:t>00000000 00010001  →  0 </a:t>
              </a:r>
              <a:r>
                <a:rPr kumimoji="1" lang="zh-CN" altLang="en-US" sz="1000" b="1" dirty="0">
                  <a:solidFill>
                    <a:srgbClr val="0000FF"/>
                  </a:solidFill>
                  <a:latin typeface="微软雅黑" pitchFamily="34" charset="-122"/>
                  <a:ea typeface="微软雅黑" pitchFamily="34" charset="-122"/>
                </a:rPr>
                <a:t>和 </a:t>
              </a:r>
              <a:r>
                <a:rPr kumimoji="1" lang="en-US" altLang="zh-CN" sz="1000" b="1" dirty="0">
                  <a:solidFill>
                    <a:srgbClr val="0000FF"/>
                  </a:solidFill>
                  <a:latin typeface="微软雅黑" pitchFamily="34" charset="-122"/>
                  <a:ea typeface="微软雅黑" pitchFamily="34" charset="-122"/>
                </a:rPr>
                <a:t>17</a:t>
              </a:r>
            </a:p>
            <a:p>
              <a:r>
                <a:rPr kumimoji="1" lang="en-US" altLang="zh-CN" sz="1000" b="1" dirty="0">
                  <a:solidFill>
                    <a:srgbClr val="0000FF"/>
                  </a:solidFill>
                  <a:latin typeface="微软雅黑" pitchFamily="34" charset="-122"/>
                  <a:ea typeface="微软雅黑" pitchFamily="34" charset="-122"/>
                </a:rPr>
                <a:t>00000000 00001111  →  15</a:t>
              </a:r>
            </a:p>
            <a:p>
              <a:r>
                <a:rPr kumimoji="1" lang="en-US" altLang="zh-CN" sz="1000" b="1" dirty="0">
                  <a:solidFill>
                    <a:srgbClr val="0000FF"/>
                  </a:solidFill>
                  <a:latin typeface="微软雅黑" pitchFamily="34" charset="-122"/>
                  <a:ea typeface="微软雅黑" pitchFamily="34" charset="-122"/>
                </a:rPr>
                <a:t>00000100 00111111  →  1087</a:t>
              </a:r>
            </a:p>
            <a:p>
              <a:r>
                <a:rPr kumimoji="1" lang="en-US" altLang="zh-CN" sz="1000" b="1" dirty="0">
                  <a:solidFill>
                    <a:srgbClr val="0000FF"/>
                  </a:solidFill>
                  <a:latin typeface="微软雅黑" pitchFamily="34" charset="-122"/>
                  <a:ea typeface="微软雅黑" pitchFamily="34" charset="-122"/>
                </a:rPr>
                <a:t>00000000 00001101  →  13</a:t>
              </a:r>
            </a:p>
            <a:p>
              <a:r>
                <a:rPr kumimoji="1" lang="en-US" altLang="zh-CN" sz="1000" b="1" dirty="0">
                  <a:solidFill>
                    <a:srgbClr val="0000FF"/>
                  </a:solidFill>
                  <a:latin typeface="微软雅黑" pitchFamily="34" charset="-122"/>
                  <a:ea typeface="微软雅黑" pitchFamily="34" charset="-122"/>
                </a:rPr>
                <a:t>00000000 00001111  →  15</a:t>
              </a:r>
            </a:p>
            <a:p>
              <a:r>
                <a:rPr kumimoji="1" lang="en-US" altLang="zh-CN" sz="1000" b="1" dirty="0">
                  <a:solidFill>
                    <a:srgbClr val="0000FF"/>
                  </a:solidFill>
                  <a:latin typeface="微软雅黑" pitchFamily="34" charset="-122"/>
                  <a:ea typeface="微软雅黑" pitchFamily="34" charset="-122"/>
                </a:rPr>
                <a:t>00000000 00000000  →  0</a:t>
              </a:r>
              <a:r>
                <a:rPr kumimoji="1" lang="zh-CN" altLang="en-US" sz="1000" b="1" dirty="0">
                  <a:solidFill>
                    <a:srgbClr val="0000FF"/>
                  </a:solidFill>
                  <a:latin typeface="微软雅黑" pitchFamily="34" charset="-122"/>
                  <a:ea typeface="微软雅黑" pitchFamily="34" charset="-122"/>
                </a:rPr>
                <a:t>（检验和）</a:t>
              </a:r>
            </a:p>
            <a:p>
              <a:r>
                <a:rPr kumimoji="1" lang="en-US" altLang="zh-CN" sz="1000" b="1" dirty="0">
                  <a:solidFill>
                    <a:srgbClr val="0000FF"/>
                  </a:solidFill>
                  <a:latin typeface="微软雅黑" pitchFamily="34" charset="-122"/>
                  <a:ea typeface="微软雅黑" pitchFamily="34" charset="-122"/>
                </a:rPr>
                <a:t>01010100 01000101  →  </a:t>
              </a:r>
              <a:r>
                <a:rPr kumimoji="1" lang="zh-CN" altLang="en-US" sz="1000" b="1" dirty="0">
                  <a:solidFill>
                    <a:srgbClr val="0000FF"/>
                  </a:solidFill>
                  <a:latin typeface="微软雅黑" pitchFamily="34" charset="-122"/>
                  <a:ea typeface="微软雅黑" pitchFamily="34" charset="-122"/>
                </a:rPr>
                <a:t>数据</a:t>
              </a:r>
            </a:p>
            <a:p>
              <a:r>
                <a:rPr kumimoji="1" lang="en-US" altLang="zh-CN" sz="1000" b="1" dirty="0">
                  <a:solidFill>
                    <a:srgbClr val="0000FF"/>
                  </a:solidFill>
                  <a:latin typeface="微软雅黑" pitchFamily="34" charset="-122"/>
                  <a:ea typeface="微软雅黑" pitchFamily="34" charset="-122"/>
                </a:rPr>
                <a:t>01010011 01010100  →  </a:t>
              </a:r>
              <a:r>
                <a:rPr kumimoji="1" lang="zh-CN" altLang="en-US" sz="1000" b="1" dirty="0">
                  <a:solidFill>
                    <a:srgbClr val="0000FF"/>
                  </a:solidFill>
                  <a:latin typeface="微软雅黑" pitchFamily="34" charset="-122"/>
                  <a:ea typeface="微软雅黑" pitchFamily="34" charset="-122"/>
                </a:rPr>
                <a:t>数据</a:t>
              </a:r>
            </a:p>
            <a:p>
              <a:r>
                <a:rPr kumimoji="1" lang="en-US" altLang="zh-CN" sz="1000" b="1" dirty="0">
                  <a:solidFill>
                    <a:srgbClr val="0000FF"/>
                  </a:solidFill>
                  <a:latin typeface="微软雅黑" pitchFamily="34" charset="-122"/>
                  <a:ea typeface="微软雅黑" pitchFamily="34" charset="-122"/>
                </a:rPr>
                <a:t>01001001 01001110  →  </a:t>
              </a:r>
              <a:r>
                <a:rPr kumimoji="1" lang="zh-CN" altLang="en-US" sz="1000" b="1" dirty="0">
                  <a:solidFill>
                    <a:srgbClr val="0000FF"/>
                  </a:solidFill>
                  <a:latin typeface="微软雅黑" pitchFamily="34" charset="-122"/>
                  <a:ea typeface="微软雅黑" pitchFamily="34" charset="-122"/>
                </a:rPr>
                <a:t>数据</a:t>
              </a:r>
            </a:p>
            <a:p>
              <a:r>
                <a:rPr kumimoji="1" lang="en-US" altLang="zh-CN" sz="1000" b="1" dirty="0">
                  <a:solidFill>
                    <a:srgbClr val="0000FF"/>
                  </a:solidFill>
                  <a:latin typeface="微软雅黑" pitchFamily="34" charset="-122"/>
                  <a:ea typeface="微软雅黑" pitchFamily="34" charset="-122"/>
                </a:rPr>
                <a:t>01000111 00000000  →  </a:t>
              </a:r>
              <a:r>
                <a:rPr kumimoji="1" lang="zh-CN" altLang="en-US" sz="1000" b="1" dirty="0">
                  <a:solidFill>
                    <a:srgbClr val="0000FF"/>
                  </a:solidFill>
                  <a:latin typeface="微软雅黑" pitchFamily="34" charset="-122"/>
                  <a:ea typeface="微软雅黑" pitchFamily="34" charset="-122"/>
                </a:rPr>
                <a:t>数据和 </a:t>
              </a:r>
              <a:r>
                <a:rPr kumimoji="1" lang="en-US" altLang="zh-CN" sz="1000" b="1" dirty="0">
                  <a:solidFill>
                    <a:srgbClr val="0000FF"/>
                  </a:solidFill>
                  <a:latin typeface="微软雅黑" pitchFamily="34" charset="-122"/>
                  <a:ea typeface="微软雅黑" pitchFamily="34" charset="-122"/>
                </a:rPr>
                <a:t>0</a:t>
              </a:r>
              <a:r>
                <a:rPr kumimoji="1" lang="zh-CN" altLang="en-US" sz="1000" b="1" dirty="0">
                  <a:solidFill>
                    <a:srgbClr val="0000FF"/>
                  </a:solidFill>
                  <a:latin typeface="微软雅黑" pitchFamily="34" charset="-122"/>
                  <a:ea typeface="微软雅黑" pitchFamily="34" charset="-122"/>
                </a:rPr>
                <a:t>（填充）</a:t>
              </a:r>
            </a:p>
            <a:p>
              <a:endParaRPr kumimoji="1" lang="zh-CN" altLang="en-US" sz="1000" b="1" dirty="0">
                <a:solidFill>
                  <a:srgbClr val="0000FF"/>
                </a:solidFill>
                <a:latin typeface="微软雅黑" pitchFamily="34" charset="-122"/>
                <a:ea typeface="微软雅黑" pitchFamily="34" charset="-122"/>
              </a:endParaRPr>
            </a:p>
            <a:p>
              <a:r>
                <a:rPr kumimoji="1" lang="en-US" altLang="zh-CN" sz="1000" b="1" dirty="0">
                  <a:solidFill>
                    <a:srgbClr val="0000FF"/>
                  </a:solidFill>
                  <a:latin typeface="微软雅黑" pitchFamily="34" charset="-122"/>
                  <a:ea typeface="微软雅黑" pitchFamily="34" charset="-122"/>
                </a:rPr>
                <a:t>10010110 11101101  →  </a:t>
              </a:r>
              <a:r>
                <a:rPr kumimoji="1" lang="zh-CN" altLang="en-US" sz="1000" b="1" dirty="0">
                  <a:solidFill>
                    <a:srgbClr val="0000FF"/>
                  </a:solidFill>
                  <a:latin typeface="微软雅黑" pitchFamily="34" charset="-122"/>
                  <a:ea typeface="微软雅黑" pitchFamily="34" charset="-122"/>
                </a:rPr>
                <a:t>求和得出的结果</a:t>
              </a:r>
            </a:p>
            <a:p>
              <a:pPr>
                <a:lnSpc>
                  <a:spcPct val="130000"/>
                </a:lnSpc>
              </a:pPr>
              <a:r>
                <a:rPr kumimoji="1" lang="en-US" altLang="zh-CN" sz="1000" b="1" dirty="0">
                  <a:solidFill>
                    <a:srgbClr val="0000FF"/>
                  </a:solidFill>
                  <a:latin typeface="微软雅黑" pitchFamily="34" charset="-122"/>
                  <a:ea typeface="微软雅黑" pitchFamily="34" charset="-122"/>
                </a:rPr>
                <a:t>01101001 00010010  →  </a:t>
              </a:r>
              <a:r>
                <a:rPr kumimoji="1" lang="zh-CN" altLang="en-US" sz="1000" b="1" dirty="0">
                  <a:solidFill>
                    <a:srgbClr val="0000FF"/>
                  </a:solidFill>
                  <a:latin typeface="微软雅黑" pitchFamily="34" charset="-122"/>
                  <a:ea typeface="微软雅黑" pitchFamily="34" charset="-122"/>
                </a:rPr>
                <a:t>检验和 </a:t>
              </a:r>
            </a:p>
          </p:txBody>
        </p:sp>
        <p:sp>
          <p:nvSpPr>
            <p:cNvPr id="32" name="Line 30"/>
            <p:cNvSpPr>
              <a:spLocks noChangeShapeType="1"/>
            </p:cNvSpPr>
            <p:nvPr/>
          </p:nvSpPr>
          <p:spPr bwMode="auto">
            <a:xfrm flipV="1">
              <a:off x="4235251" y="3795900"/>
              <a:ext cx="3164240" cy="577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33" name="Text Box 31"/>
            <p:cNvSpPr txBox="1">
              <a:spLocks noChangeArrowheads="1"/>
            </p:cNvSpPr>
            <p:nvPr/>
          </p:nvSpPr>
          <p:spPr bwMode="auto">
            <a:xfrm>
              <a:off x="2626012" y="3848835"/>
              <a:ext cx="1760481" cy="512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000" b="1" dirty="0">
                  <a:solidFill>
                    <a:srgbClr val="CC00CC"/>
                  </a:solidFill>
                  <a:latin typeface="微软雅黑" pitchFamily="34" charset="-122"/>
                  <a:ea typeface="微软雅黑" pitchFamily="34" charset="-122"/>
                </a:rPr>
                <a:t>按二进制反码运算求和</a:t>
              </a:r>
            </a:p>
            <a:p>
              <a:pPr algn="r">
                <a:lnSpc>
                  <a:spcPct val="130000"/>
                </a:lnSpc>
              </a:pPr>
              <a:r>
                <a:rPr kumimoji="1" lang="zh-CN" altLang="en-US" sz="1000" b="1" dirty="0">
                  <a:solidFill>
                    <a:srgbClr val="CC00CC"/>
                  </a:solidFill>
                  <a:latin typeface="微软雅黑" pitchFamily="34" charset="-122"/>
                  <a:ea typeface="微软雅黑" pitchFamily="34" charset="-122"/>
                </a:rPr>
                <a:t>将得出的结果求反码</a:t>
              </a:r>
            </a:p>
          </p:txBody>
        </p:sp>
      </p:grpSp>
      <p:grpSp>
        <p:nvGrpSpPr>
          <p:cNvPr id="37" name="组合 36"/>
          <p:cNvGrpSpPr/>
          <p:nvPr/>
        </p:nvGrpSpPr>
        <p:grpSpPr>
          <a:xfrm>
            <a:off x="1158607" y="1805610"/>
            <a:ext cx="2341592" cy="1700430"/>
            <a:chOff x="1584726" y="1280222"/>
            <a:chExt cx="2556405" cy="1856423"/>
          </a:xfrm>
        </p:grpSpPr>
        <p:sp>
          <p:nvSpPr>
            <p:cNvPr id="5" name="Rectangle 36"/>
            <p:cNvSpPr>
              <a:spLocks noChangeArrowheads="1"/>
            </p:cNvSpPr>
            <p:nvPr/>
          </p:nvSpPr>
          <p:spPr bwMode="auto">
            <a:xfrm>
              <a:off x="3718677" y="2517848"/>
              <a:ext cx="414949" cy="219424"/>
            </a:xfrm>
            <a:prstGeom prst="rect">
              <a:avLst/>
            </a:prstGeom>
            <a:solidFill>
              <a:srgbClr val="FF66FF"/>
            </a:solidFill>
            <a:ln>
              <a:noFill/>
            </a:ln>
            <a:effectLst/>
          </p:spPr>
          <p:txBody>
            <a:bodyPr wrap="none" anchor="ctr"/>
            <a:lstStyle/>
            <a:p>
              <a:endParaRPr lang="zh-CN" altLang="en-US" sz="917" b="1">
                <a:latin typeface="微软雅黑" pitchFamily="34" charset="-122"/>
                <a:ea typeface="微软雅黑" pitchFamily="34" charset="-122"/>
              </a:endParaRPr>
            </a:p>
          </p:txBody>
        </p:sp>
        <p:sp>
          <p:nvSpPr>
            <p:cNvPr id="6" name="Rectangle 35"/>
            <p:cNvSpPr>
              <a:spLocks noChangeArrowheads="1"/>
            </p:cNvSpPr>
            <p:nvPr/>
          </p:nvSpPr>
          <p:spPr bwMode="auto">
            <a:xfrm>
              <a:off x="2438255" y="1903528"/>
              <a:ext cx="1688985" cy="431467"/>
            </a:xfrm>
            <a:prstGeom prst="rect">
              <a:avLst/>
            </a:prstGeom>
            <a:solidFill>
              <a:srgbClr val="FFFF66"/>
            </a:solidFill>
            <a:ln>
              <a:noFill/>
            </a:ln>
            <a:effectLst/>
          </p:spPr>
          <p:txBody>
            <a:bodyPr wrap="none" anchor="ctr"/>
            <a:lstStyle/>
            <a:p>
              <a:endParaRPr lang="zh-CN" altLang="en-US" sz="917" b="1">
                <a:latin typeface="微软雅黑" pitchFamily="34" charset="-122"/>
                <a:ea typeface="微软雅黑" pitchFamily="34" charset="-122"/>
              </a:endParaRPr>
            </a:p>
          </p:txBody>
        </p:sp>
        <p:sp>
          <p:nvSpPr>
            <p:cNvPr id="8" name="Freeform 5"/>
            <p:cNvSpPr>
              <a:spLocks/>
            </p:cNvSpPr>
            <p:nvPr/>
          </p:nvSpPr>
          <p:spPr bwMode="auto">
            <a:xfrm>
              <a:off x="2435465" y="2324409"/>
              <a:ext cx="1705666" cy="408051"/>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00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sp>
          <p:nvSpPr>
            <p:cNvPr id="9" name="Rectangle 6"/>
            <p:cNvSpPr>
              <a:spLocks noChangeArrowheads="1"/>
            </p:cNvSpPr>
            <p:nvPr/>
          </p:nvSpPr>
          <p:spPr bwMode="auto">
            <a:xfrm>
              <a:off x="2435465" y="1303319"/>
              <a:ext cx="1705666" cy="612077"/>
            </a:xfrm>
            <a:prstGeom prst="rect">
              <a:avLst/>
            </a:prstGeom>
            <a:solidFill>
              <a:srgbClr val="66FFFF"/>
            </a:solidFill>
            <a:ln>
              <a:noFill/>
            </a:ln>
            <a:effectLst/>
          </p:spPr>
          <p:txBody>
            <a:bodyPr wrap="none" anchor="ctr"/>
            <a:lstStyle/>
            <a:p>
              <a:endParaRPr lang="zh-CN" altLang="en-US" sz="917" b="1">
                <a:latin typeface="微软雅黑" pitchFamily="34" charset="-122"/>
                <a:ea typeface="微软雅黑" pitchFamily="34" charset="-122"/>
              </a:endParaRPr>
            </a:p>
          </p:txBody>
        </p:sp>
        <p:sp>
          <p:nvSpPr>
            <p:cNvPr id="10" name="Rectangle 8"/>
            <p:cNvSpPr>
              <a:spLocks noChangeArrowheads="1"/>
            </p:cNvSpPr>
            <p:nvPr/>
          </p:nvSpPr>
          <p:spPr bwMode="auto">
            <a:xfrm>
              <a:off x="2436508" y="1287920"/>
              <a:ext cx="1702538" cy="14406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latin typeface="微软雅黑" pitchFamily="34" charset="-122"/>
                <a:ea typeface="微软雅黑" pitchFamily="34" charset="-122"/>
              </a:endParaRPr>
            </a:p>
          </p:txBody>
        </p:sp>
        <p:sp>
          <p:nvSpPr>
            <p:cNvPr id="11" name="Line 9"/>
            <p:cNvSpPr>
              <a:spLocks noChangeShapeType="1"/>
            </p:cNvSpPr>
            <p:nvPr/>
          </p:nvSpPr>
          <p:spPr bwMode="auto">
            <a:xfrm>
              <a:off x="2435465" y="1507344"/>
              <a:ext cx="1705666" cy="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sp>
          <p:nvSpPr>
            <p:cNvPr id="12" name="Line 10"/>
            <p:cNvSpPr>
              <a:spLocks noChangeShapeType="1"/>
            </p:cNvSpPr>
            <p:nvPr/>
          </p:nvSpPr>
          <p:spPr bwMode="auto">
            <a:xfrm>
              <a:off x="2435465" y="1711370"/>
              <a:ext cx="1705666" cy="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sp>
          <p:nvSpPr>
            <p:cNvPr id="13" name="Line 11"/>
            <p:cNvSpPr>
              <a:spLocks noChangeShapeType="1"/>
            </p:cNvSpPr>
            <p:nvPr/>
          </p:nvSpPr>
          <p:spPr bwMode="auto">
            <a:xfrm>
              <a:off x="2435465" y="1915395"/>
              <a:ext cx="1705666" cy="9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sp>
          <p:nvSpPr>
            <p:cNvPr id="14" name="Line 12"/>
            <p:cNvSpPr>
              <a:spLocks noChangeShapeType="1"/>
            </p:cNvSpPr>
            <p:nvPr/>
          </p:nvSpPr>
          <p:spPr bwMode="auto">
            <a:xfrm>
              <a:off x="2435465" y="2120384"/>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sp>
          <p:nvSpPr>
            <p:cNvPr id="15" name="Line 13"/>
            <p:cNvSpPr>
              <a:spLocks noChangeShapeType="1"/>
            </p:cNvSpPr>
            <p:nvPr/>
          </p:nvSpPr>
          <p:spPr bwMode="auto">
            <a:xfrm>
              <a:off x="2435465" y="2324410"/>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sp>
          <p:nvSpPr>
            <p:cNvPr id="16" name="Line 14"/>
            <p:cNvSpPr>
              <a:spLocks noChangeShapeType="1"/>
            </p:cNvSpPr>
            <p:nvPr/>
          </p:nvSpPr>
          <p:spPr bwMode="auto">
            <a:xfrm>
              <a:off x="2435465" y="2528435"/>
              <a:ext cx="1705666" cy="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sp>
          <p:nvSpPr>
            <p:cNvPr id="17" name="Line 15"/>
            <p:cNvSpPr>
              <a:spLocks noChangeShapeType="1"/>
            </p:cNvSpPr>
            <p:nvPr/>
          </p:nvSpPr>
          <p:spPr bwMode="auto">
            <a:xfrm>
              <a:off x="3288298" y="1711370"/>
              <a:ext cx="0" cy="10210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sp>
          <p:nvSpPr>
            <p:cNvPr id="18" name="Line 16"/>
            <p:cNvSpPr>
              <a:spLocks noChangeShapeType="1"/>
            </p:cNvSpPr>
            <p:nvPr/>
          </p:nvSpPr>
          <p:spPr bwMode="auto">
            <a:xfrm>
              <a:off x="3713672" y="2324409"/>
              <a:ext cx="0" cy="4080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sp>
          <p:nvSpPr>
            <p:cNvPr id="19" name="Line 17"/>
            <p:cNvSpPr>
              <a:spLocks noChangeShapeType="1"/>
            </p:cNvSpPr>
            <p:nvPr/>
          </p:nvSpPr>
          <p:spPr bwMode="auto">
            <a:xfrm>
              <a:off x="2854583" y="2325276"/>
              <a:ext cx="0" cy="4080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sp>
          <p:nvSpPr>
            <p:cNvPr id="20" name="Line 18"/>
            <p:cNvSpPr>
              <a:spLocks noChangeShapeType="1"/>
            </p:cNvSpPr>
            <p:nvPr/>
          </p:nvSpPr>
          <p:spPr bwMode="auto">
            <a:xfrm>
              <a:off x="2861882" y="1711464"/>
              <a:ext cx="0" cy="2040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sp>
          <p:nvSpPr>
            <p:cNvPr id="21" name="Text Box 19"/>
            <p:cNvSpPr txBox="1">
              <a:spLocks noChangeArrowheads="1"/>
            </p:cNvSpPr>
            <p:nvPr/>
          </p:nvSpPr>
          <p:spPr bwMode="auto">
            <a:xfrm>
              <a:off x="2767006" y="1291771"/>
              <a:ext cx="1020634" cy="254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17" b="1">
                  <a:latin typeface="微软雅黑" pitchFamily="34" charset="-122"/>
                  <a:ea typeface="微软雅黑" pitchFamily="34" charset="-122"/>
                </a:rPr>
                <a:t>153.19.8.104</a:t>
              </a:r>
            </a:p>
          </p:txBody>
        </p:sp>
        <p:sp>
          <p:nvSpPr>
            <p:cNvPr id="22" name="Text Box 20"/>
            <p:cNvSpPr txBox="1">
              <a:spLocks noChangeArrowheads="1"/>
            </p:cNvSpPr>
            <p:nvPr/>
          </p:nvSpPr>
          <p:spPr bwMode="auto">
            <a:xfrm>
              <a:off x="2788901" y="1498684"/>
              <a:ext cx="941883" cy="254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917" b="1">
                  <a:latin typeface="微软雅黑" pitchFamily="34" charset="-122"/>
                  <a:ea typeface="微软雅黑" pitchFamily="34" charset="-122"/>
                </a:rPr>
                <a:t>171.3.14.11</a:t>
              </a:r>
            </a:p>
          </p:txBody>
        </p:sp>
        <p:sp>
          <p:nvSpPr>
            <p:cNvPr id="23" name="AutoShape 22"/>
            <p:cNvSpPr>
              <a:spLocks/>
            </p:cNvSpPr>
            <p:nvPr/>
          </p:nvSpPr>
          <p:spPr bwMode="auto">
            <a:xfrm>
              <a:off x="2342675" y="1280222"/>
              <a:ext cx="45874" cy="630362"/>
            </a:xfrm>
            <a:prstGeom prst="leftBrace">
              <a:avLst>
                <a:gd name="adj1" fmla="val 12405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latin typeface="微软雅黑" pitchFamily="34" charset="-122"/>
                <a:ea typeface="微软雅黑" pitchFamily="34" charset="-122"/>
              </a:endParaRPr>
            </a:p>
          </p:txBody>
        </p:sp>
        <p:sp>
          <p:nvSpPr>
            <p:cNvPr id="24" name="AutoShape 23"/>
            <p:cNvSpPr>
              <a:spLocks/>
            </p:cNvSpPr>
            <p:nvPr/>
          </p:nvSpPr>
          <p:spPr bwMode="auto">
            <a:xfrm>
              <a:off x="2337462" y="1946192"/>
              <a:ext cx="51087" cy="366669"/>
            </a:xfrm>
            <a:prstGeom prst="leftBrace">
              <a:avLst>
                <a:gd name="adj1" fmla="val 647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latin typeface="微软雅黑" pitchFamily="34" charset="-122"/>
                <a:ea typeface="微软雅黑" pitchFamily="34" charset="-122"/>
              </a:endParaRPr>
            </a:p>
          </p:txBody>
        </p:sp>
        <p:sp>
          <p:nvSpPr>
            <p:cNvPr id="25" name="AutoShape 24"/>
            <p:cNvSpPr>
              <a:spLocks/>
            </p:cNvSpPr>
            <p:nvPr/>
          </p:nvSpPr>
          <p:spPr bwMode="auto">
            <a:xfrm>
              <a:off x="2341632" y="2334995"/>
              <a:ext cx="51087" cy="384954"/>
            </a:xfrm>
            <a:prstGeom prst="leftBrace">
              <a:avLst>
                <a:gd name="adj1" fmla="val 6802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latin typeface="微软雅黑" pitchFamily="34" charset="-122"/>
                <a:ea typeface="微软雅黑" pitchFamily="34" charset="-122"/>
              </a:endParaRPr>
            </a:p>
          </p:txBody>
        </p:sp>
        <p:sp>
          <p:nvSpPr>
            <p:cNvPr id="26" name="Text Box 25"/>
            <p:cNvSpPr txBox="1">
              <a:spLocks noChangeArrowheads="1"/>
            </p:cNvSpPr>
            <p:nvPr/>
          </p:nvSpPr>
          <p:spPr bwMode="auto">
            <a:xfrm>
              <a:off x="1703571" y="1375498"/>
              <a:ext cx="684978" cy="40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917" b="1" dirty="0">
                  <a:solidFill>
                    <a:srgbClr val="3366FF"/>
                  </a:solidFill>
                  <a:latin typeface="微软雅黑" pitchFamily="34" charset="-122"/>
                  <a:ea typeface="微软雅黑" pitchFamily="34" charset="-122"/>
                </a:rPr>
                <a:t>12 </a:t>
              </a:r>
              <a:r>
                <a:rPr kumimoji="1" lang="zh-CN" altLang="en-US" sz="917" b="1" dirty="0">
                  <a:solidFill>
                    <a:srgbClr val="3366FF"/>
                  </a:solidFill>
                  <a:latin typeface="微软雅黑" pitchFamily="34" charset="-122"/>
                  <a:ea typeface="微软雅黑" pitchFamily="34" charset="-122"/>
                </a:rPr>
                <a:t>字节</a:t>
              </a:r>
            </a:p>
            <a:p>
              <a:pPr algn="ctr"/>
              <a:r>
                <a:rPr kumimoji="1" lang="zh-CN" altLang="en-US" sz="917" b="1" dirty="0">
                  <a:solidFill>
                    <a:srgbClr val="3366FF"/>
                  </a:solidFill>
                  <a:latin typeface="微软雅黑" pitchFamily="34" charset="-122"/>
                  <a:ea typeface="微软雅黑" pitchFamily="34" charset="-122"/>
                </a:rPr>
                <a:t>伪首部</a:t>
              </a:r>
            </a:p>
          </p:txBody>
        </p:sp>
        <p:sp>
          <p:nvSpPr>
            <p:cNvPr id="27" name="Text Box 26"/>
            <p:cNvSpPr txBox="1">
              <a:spLocks noChangeArrowheads="1"/>
            </p:cNvSpPr>
            <p:nvPr/>
          </p:nvSpPr>
          <p:spPr bwMode="auto">
            <a:xfrm>
              <a:off x="1584726" y="1876900"/>
              <a:ext cx="780877" cy="40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917" b="1" dirty="0">
                  <a:solidFill>
                    <a:srgbClr val="3366FF"/>
                  </a:solidFill>
                  <a:latin typeface="微软雅黑" pitchFamily="34" charset="-122"/>
                  <a:ea typeface="微软雅黑" pitchFamily="34" charset="-122"/>
                </a:rPr>
                <a:t>8 </a:t>
              </a:r>
              <a:r>
                <a:rPr kumimoji="1" lang="zh-CN" altLang="en-US" sz="917" b="1" dirty="0">
                  <a:solidFill>
                    <a:srgbClr val="3366FF"/>
                  </a:solidFill>
                  <a:latin typeface="微软雅黑" pitchFamily="34" charset="-122"/>
                  <a:ea typeface="微软雅黑" pitchFamily="34" charset="-122"/>
                </a:rPr>
                <a:t>字节</a:t>
              </a:r>
            </a:p>
            <a:p>
              <a:pPr algn="ctr"/>
              <a:r>
                <a:rPr kumimoji="1" lang="en-US" altLang="zh-CN" sz="917" b="1" dirty="0">
                  <a:solidFill>
                    <a:srgbClr val="3366FF"/>
                  </a:solidFill>
                  <a:latin typeface="微软雅黑" pitchFamily="34" charset="-122"/>
                  <a:ea typeface="微软雅黑" pitchFamily="34" charset="-122"/>
                </a:rPr>
                <a:t>UDP </a:t>
              </a:r>
              <a:r>
                <a:rPr kumimoji="1" lang="zh-CN" altLang="en-US" sz="917" b="1" dirty="0">
                  <a:solidFill>
                    <a:srgbClr val="3366FF"/>
                  </a:solidFill>
                  <a:latin typeface="微软雅黑" pitchFamily="34" charset="-122"/>
                  <a:ea typeface="微软雅黑" pitchFamily="34" charset="-122"/>
                </a:rPr>
                <a:t>首部</a:t>
              </a:r>
            </a:p>
          </p:txBody>
        </p:sp>
        <p:sp>
          <p:nvSpPr>
            <p:cNvPr id="28" name="Text Box 27"/>
            <p:cNvSpPr txBox="1">
              <a:spLocks noChangeArrowheads="1"/>
            </p:cNvSpPr>
            <p:nvPr/>
          </p:nvSpPr>
          <p:spPr bwMode="auto">
            <a:xfrm>
              <a:off x="1740631" y="2303237"/>
              <a:ext cx="574370" cy="40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917" b="1">
                  <a:solidFill>
                    <a:srgbClr val="3366FF"/>
                  </a:solidFill>
                  <a:latin typeface="微软雅黑" pitchFamily="34" charset="-122"/>
                  <a:ea typeface="微软雅黑" pitchFamily="34" charset="-122"/>
                </a:rPr>
                <a:t>7 </a:t>
              </a:r>
              <a:r>
                <a:rPr kumimoji="1" lang="zh-CN" altLang="en-US" sz="917" b="1">
                  <a:solidFill>
                    <a:srgbClr val="3366FF"/>
                  </a:solidFill>
                  <a:latin typeface="微软雅黑" pitchFamily="34" charset="-122"/>
                  <a:ea typeface="微软雅黑" pitchFamily="34" charset="-122"/>
                </a:rPr>
                <a:t>字节</a:t>
              </a:r>
            </a:p>
            <a:p>
              <a:pPr algn="ctr"/>
              <a:r>
                <a:rPr kumimoji="1" lang="zh-CN" altLang="en-US" sz="917" b="1">
                  <a:solidFill>
                    <a:srgbClr val="3366FF"/>
                  </a:solidFill>
                  <a:latin typeface="微软雅黑" pitchFamily="34" charset="-122"/>
                  <a:ea typeface="微软雅黑" pitchFamily="34" charset="-122"/>
                </a:rPr>
                <a:t>数据</a:t>
              </a:r>
            </a:p>
          </p:txBody>
        </p:sp>
        <p:grpSp>
          <p:nvGrpSpPr>
            <p:cNvPr id="29" name="Group 34"/>
            <p:cNvGrpSpPr>
              <a:grpSpLocks/>
            </p:cNvGrpSpPr>
            <p:nvPr/>
          </p:nvGrpSpPr>
          <p:grpSpPr bwMode="auto">
            <a:xfrm>
              <a:off x="3597946" y="2707424"/>
              <a:ext cx="456652" cy="429221"/>
              <a:chOff x="1705" y="2787"/>
              <a:chExt cx="438" cy="446"/>
            </a:xfrm>
          </p:grpSpPr>
          <p:sp>
            <p:nvSpPr>
              <p:cNvPr id="30" name="Text Box 28"/>
              <p:cNvSpPr txBox="1">
                <a:spLocks noChangeArrowheads="1"/>
              </p:cNvSpPr>
              <p:nvPr/>
            </p:nvSpPr>
            <p:spPr bwMode="auto">
              <a:xfrm>
                <a:off x="1705" y="2968"/>
                <a:ext cx="438"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917" b="1" dirty="0">
                    <a:latin typeface="微软雅黑" pitchFamily="34" charset="-122"/>
                    <a:ea typeface="微软雅黑" pitchFamily="34" charset="-122"/>
                  </a:rPr>
                  <a:t>填充</a:t>
                </a:r>
              </a:p>
            </p:txBody>
          </p:sp>
          <p:sp>
            <p:nvSpPr>
              <p:cNvPr id="31" name="Line 29"/>
              <p:cNvSpPr>
                <a:spLocks noChangeShapeType="1"/>
              </p:cNvSpPr>
              <p:nvPr/>
            </p:nvSpPr>
            <p:spPr bwMode="auto">
              <a:xfrm flipV="1">
                <a:off x="1920" y="2787"/>
                <a:ext cx="134" cy="207"/>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grpSp>
      <p:sp>
        <p:nvSpPr>
          <p:cNvPr id="39" name="矩形 38"/>
          <p:cNvSpPr/>
          <p:nvPr/>
        </p:nvSpPr>
        <p:spPr>
          <a:xfrm>
            <a:off x="814797" y="3386050"/>
            <a:ext cx="1790287" cy="451534"/>
          </a:xfrm>
          <a:prstGeom prst="rect">
            <a:avLst/>
          </a:prstGeom>
          <a:solidFill>
            <a:srgbClr val="3366FF"/>
          </a:solidFill>
          <a:ln>
            <a:solidFill>
              <a:schemeClr val="tx1"/>
            </a:solidFill>
          </a:ln>
        </p:spPr>
        <p:txBody>
          <a:bodyPr wrap="square">
            <a:spAutoFit/>
          </a:bodyPr>
          <a:lstStyle/>
          <a:p>
            <a:r>
              <a:rPr lang="en-US" altLang="zh-CN" sz="1167" b="1" dirty="0">
                <a:solidFill>
                  <a:schemeClr val="bg1"/>
                </a:solidFill>
                <a:latin typeface="微软雅黑" pitchFamily="34" charset="-122"/>
                <a:ea typeface="微软雅黑" pitchFamily="34" charset="-122"/>
              </a:rPr>
              <a:t>UDP </a:t>
            </a:r>
            <a:r>
              <a:rPr lang="zh-CN" altLang="zh-CN" sz="1167" b="1" dirty="0">
                <a:solidFill>
                  <a:schemeClr val="bg1"/>
                </a:solidFill>
                <a:latin typeface="微软雅黑" pitchFamily="34" charset="-122"/>
                <a:ea typeface="微软雅黑" pitchFamily="34" charset="-122"/>
              </a:rPr>
              <a:t>的检验和是把首部和数据部分一起都检验。</a:t>
            </a:r>
            <a:endParaRPr lang="zh-CN" altLang="en-US" sz="1167" b="1" dirty="0">
              <a:solidFill>
                <a:schemeClr val="bg1"/>
              </a:solidFill>
              <a:latin typeface="微软雅黑" pitchFamily="34" charset="-122"/>
              <a:ea typeface="微软雅黑" pitchFamily="34" charset="-122"/>
            </a:endParaRPr>
          </a:p>
        </p:txBody>
      </p:sp>
      <p:sp>
        <p:nvSpPr>
          <p:cNvPr id="41" name="Text Box 21"/>
          <p:cNvSpPr txBox="1">
            <a:spLocks noChangeArrowheads="1"/>
          </p:cNvSpPr>
          <p:nvPr/>
        </p:nvSpPr>
        <p:spPr bwMode="auto">
          <a:xfrm>
            <a:off x="1939803" y="2182711"/>
            <a:ext cx="1733281" cy="97565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1433"/>
              </a:lnSpc>
            </a:pPr>
            <a:r>
              <a:rPr kumimoji="1" lang="zh-CN" altLang="en-US" sz="1000" b="1" dirty="0">
                <a:latin typeface="微软雅黑" pitchFamily="34" charset="-122"/>
                <a:ea typeface="微软雅黑" pitchFamily="34" charset="-122"/>
              </a:rPr>
              <a:t>全 </a:t>
            </a:r>
            <a:r>
              <a:rPr kumimoji="1" lang="en-US" altLang="zh-CN" sz="1000" b="1" dirty="0">
                <a:latin typeface="微软雅黑" pitchFamily="34" charset="-122"/>
                <a:ea typeface="微软雅黑" pitchFamily="34" charset="-122"/>
              </a:rPr>
              <a:t>0    17          15</a:t>
            </a:r>
          </a:p>
          <a:p>
            <a:pPr>
              <a:lnSpc>
                <a:spcPts val="1433"/>
              </a:lnSpc>
            </a:pPr>
            <a:r>
              <a:rPr kumimoji="1" lang="en-US" altLang="zh-CN" sz="1000" b="1" dirty="0">
                <a:latin typeface="微软雅黑" pitchFamily="34" charset="-122"/>
                <a:ea typeface="微软雅黑" pitchFamily="34" charset="-122"/>
              </a:rPr>
              <a:t>    1087            13</a:t>
            </a:r>
          </a:p>
          <a:p>
            <a:pPr>
              <a:lnSpc>
                <a:spcPts val="1433"/>
              </a:lnSpc>
            </a:pPr>
            <a:r>
              <a:rPr kumimoji="1" lang="en-US" altLang="zh-CN" sz="1000" b="1" dirty="0">
                <a:latin typeface="微软雅黑" pitchFamily="34" charset="-122"/>
                <a:ea typeface="微软雅黑" pitchFamily="34" charset="-122"/>
              </a:rPr>
              <a:t>      15             </a:t>
            </a:r>
            <a:r>
              <a:rPr kumimoji="1" lang="zh-CN" altLang="en-US" sz="1000" b="1" dirty="0">
                <a:solidFill>
                  <a:srgbClr val="C00000"/>
                </a:solidFill>
                <a:latin typeface="微软雅黑" pitchFamily="34" charset="-122"/>
                <a:ea typeface="微软雅黑" pitchFamily="34" charset="-122"/>
              </a:rPr>
              <a:t>全 </a:t>
            </a:r>
            <a:r>
              <a:rPr kumimoji="1" lang="en-US" altLang="zh-CN" sz="1000" b="1" dirty="0">
                <a:solidFill>
                  <a:srgbClr val="C00000"/>
                </a:solidFill>
                <a:latin typeface="微软雅黑" pitchFamily="34" charset="-122"/>
                <a:ea typeface="微软雅黑" pitchFamily="34" charset="-122"/>
              </a:rPr>
              <a:t>0</a:t>
            </a:r>
          </a:p>
          <a:p>
            <a:pPr>
              <a:lnSpc>
                <a:spcPts val="1433"/>
              </a:lnSpc>
            </a:pPr>
            <a:r>
              <a:rPr kumimoji="1" lang="zh-CN" altLang="en-US" sz="1000" b="1" dirty="0">
                <a:latin typeface="微软雅黑" pitchFamily="34" charset="-122"/>
                <a:ea typeface="微软雅黑" pitchFamily="34" charset="-122"/>
              </a:rPr>
              <a:t>数据   数据    数据   数据</a:t>
            </a:r>
          </a:p>
          <a:p>
            <a:pPr>
              <a:lnSpc>
                <a:spcPts val="1433"/>
              </a:lnSpc>
            </a:pPr>
            <a:r>
              <a:rPr kumimoji="1" lang="zh-CN" altLang="en-US" sz="1000" b="1" dirty="0">
                <a:latin typeface="微软雅黑" pitchFamily="34" charset="-122"/>
                <a:ea typeface="微软雅黑" pitchFamily="34" charset="-122"/>
              </a:rPr>
              <a:t>数据   数据    数据   全 </a:t>
            </a:r>
            <a:r>
              <a:rPr kumimoji="1" lang="en-US" altLang="zh-CN" sz="1000" b="1" dirty="0">
                <a:latin typeface="微软雅黑" pitchFamily="34" charset="-122"/>
                <a:ea typeface="微软雅黑" pitchFamily="34" charset="-122"/>
              </a:rPr>
              <a:t>0</a:t>
            </a:r>
          </a:p>
        </p:txBody>
      </p:sp>
    </p:spTree>
    <p:extLst>
      <p:ext uri="{BB962C8B-B14F-4D97-AF65-F5344CB8AC3E}">
        <p14:creationId xmlns:p14="http://schemas.microsoft.com/office/powerpoint/2010/main" val="124073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5"/>
          <p:cNvGrpSpPr/>
          <p:nvPr/>
        </p:nvGrpSpPr>
        <p:grpSpPr>
          <a:xfrm>
            <a:off x="677046" y="1742378"/>
            <a:ext cx="6589328" cy="2343045"/>
            <a:chOff x="144023" y="1002"/>
            <a:chExt cx="6589328" cy="2343045"/>
          </a:xfrm>
        </p:grpSpPr>
        <p:sp>
          <p:nvSpPr>
            <p:cNvPr id="120" name="Google Shape;120;p5"/>
            <p:cNvSpPr/>
            <p:nvPr/>
          </p:nvSpPr>
          <p:spPr>
            <a:xfrm rot="5400000">
              <a:off x="3755453" y="-1190261"/>
              <a:ext cx="1500357" cy="4455439"/>
            </a:xfrm>
            <a:prstGeom prst="round2SameRect">
              <a:avLst>
                <a:gd name="adj1" fmla="val 16667"/>
                <a:gd name="adj2" fmla="val 0"/>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21" name="Google Shape;121;p5"/>
            <p:cNvSpPr txBox="1"/>
            <p:nvPr/>
          </p:nvSpPr>
          <p:spPr>
            <a:xfrm>
              <a:off x="2277914" y="197643"/>
              <a:ext cx="4365803" cy="1656940"/>
            </a:xfrm>
            <a:prstGeom prst="rect">
              <a:avLst/>
            </a:prstGeom>
            <a:noFill/>
            <a:ln>
              <a:noFill/>
            </a:ln>
          </p:spPr>
          <p:txBody>
            <a:bodyPr spcFirstLastPara="1" wrap="square" lIns="247650" tIns="123825" rIns="247650" bIns="123825" anchor="ctr" anchorCtr="0">
              <a:noAutofit/>
            </a:bodyPr>
            <a:lstStyle/>
            <a:p>
              <a:pPr marL="228600" lvl="1" indent="-228600">
                <a:lnSpc>
                  <a:spcPct val="90000"/>
                </a:lnSpc>
                <a:buClr>
                  <a:schemeClr val="dk1"/>
                </a:buClr>
                <a:buSzPts val="2000"/>
                <a:buFont typeface="Arial"/>
                <a:buChar char="•"/>
              </a:pPr>
              <a:r>
                <a:rPr lang="en-US" altLang="zh-CN" sz="2000" b="1" dirty="0">
                  <a:solidFill>
                    <a:schemeClr val="tx1"/>
                  </a:solidFill>
                  <a:latin typeface="Microsoft YaHei" panose="020B0503020204020204" pitchFamily="34" charset="-122"/>
                  <a:ea typeface="Microsoft YaHei" panose="020B0503020204020204" pitchFamily="34" charset="-122"/>
                </a:rPr>
                <a:t>5</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a:t>
              </a:r>
              <a:r>
                <a:rPr lang="en-US" alt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3</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.1            </a:t>
              </a:r>
              <a:r>
                <a:rPr lang="en-US" altLang="zh-CN" sz="2000" b="1" dirty="0">
                  <a:solidFill>
                    <a:schemeClr val="tx1"/>
                  </a:solidFill>
                  <a:latin typeface="微软雅黑" pitchFamily="34" charset="-122"/>
                  <a:ea typeface="微软雅黑" pitchFamily="34" charset="-122"/>
                </a:rPr>
                <a:t>TCP </a:t>
              </a:r>
              <a:r>
                <a:rPr lang="zh-CN" altLang="en-US" sz="2000" b="1" dirty="0">
                  <a:solidFill>
                    <a:schemeClr val="tx1"/>
                  </a:solidFill>
                  <a:latin typeface="微软雅黑" pitchFamily="34" charset="-122"/>
                  <a:ea typeface="微软雅黑" pitchFamily="34" charset="-122"/>
                </a:rPr>
                <a:t>最主要的特点</a:t>
              </a:r>
              <a:endParaRPr sz="2000" b="1" u="none" strike="noStrike" cap="none" dirty="0">
                <a:solidFill>
                  <a:schemeClr val="tx1"/>
                </a:solidFill>
                <a:latin typeface="Microsoft YaHei" panose="020B0503020204020204" pitchFamily="34" charset="-122"/>
                <a:ea typeface="Microsoft YaHei" panose="020B0503020204020204" pitchFamily="34" charset="-122"/>
                <a:sym typeface="Arial"/>
              </a:endParaRPr>
            </a:p>
            <a:p>
              <a:pPr marL="228600" lvl="1" indent="-228600">
                <a:lnSpc>
                  <a:spcPct val="90000"/>
                </a:lnSpc>
                <a:spcBef>
                  <a:spcPts val="300"/>
                </a:spcBef>
                <a:buClr>
                  <a:schemeClr val="dk1"/>
                </a:buClr>
                <a:buSzPts val="2000"/>
                <a:buFont typeface="Arial"/>
                <a:buChar char="•"/>
              </a:pPr>
              <a:r>
                <a:rPr lang="en-US" altLang="zh-CN" sz="2000" b="1" dirty="0">
                  <a:solidFill>
                    <a:schemeClr val="tx1"/>
                  </a:solidFill>
                  <a:latin typeface="Microsoft YaHei" panose="020B0503020204020204" pitchFamily="34" charset="-122"/>
                  <a:ea typeface="Microsoft YaHei" panose="020B0503020204020204" pitchFamily="34" charset="-122"/>
                </a:rPr>
                <a:t>5</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a:t>
              </a:r>
              <a:r>
                <a:rPr lang="en-US" alt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3</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.2      </a:t>
              </a:r>
              <a:r>
                <a:rPr lang="en-US" altLang="zh-CN" sz="2000" b="1" u="none" strike="noStrike" cap="none" dirty="0">
                  <a:solidFill>
                    <a:schemeClr val="tx1"/>
                  </a:solidFill>
                  <a:latin typeface="微软雅黑" pitchFamily="34" charset="-122"/>
                  <a:ea typeface="微软雅黑" pitchFamily="34" charset="-122"/>
                  <a:sym typeface="Arial"/>
                </a:rPr>
                <a:t>                </a:t>
              </a:r>
              <a:r>
                <a:rPr lang="en-US" altLang="zh-CN" sz="2000" b="1" dirty="0">
                  <a:solidFill>
                    <a:schemeClr val="tx1"/>
                  </a:solidFill>
                  <a:latin typeface="微软雅黑" pitchFamily="34" charset="-122"/>
                  <a:ea typeface="微软雅黑" pitchFamily="34" charset="-122"/>
                </a:rPr>
                <a:t>TCP </a:t>
              </a:r>
              <a:r>
                <a:rPr lang="zh-CN" altLang="en-US" sz="2000" b="1" dirty="0">
                  <a:solidFill>
                    <a:schemeClr val="tx1"/>
                  </a:solidFill>
                  <a:latin typeface="微软雅黑" pitchFamily="34" charset="-122"/>
                  <a:ea typeface="微软雅黑" pitchFamily="34" charset="-122"/>
                </a:rPr>
                <a:t>的连接</a:t>
              </a:r>
            </a:p>
          </p:txBody>
        </p:sp>
        <p:sp>
          <p:nvSpPr>
            <p:cNvPr id="122" name="Google Shape;122;p5"/>
            <p:cNvSpPr/>
            <p:nvPr/>
          </p:nvSpPr>
          <p:spPr>
            <a:xfrm>
              <a:off x="144023" y="1002"/>
              <a:ext cx="2133890" cy="2050222"/>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23" name="Google Shape;123;p5"/>
            <p:cNvSpPr txBox="1"/>
            <p:nvPr/>
          </p:nvSpPr>
          <p:spPr>
            <a:xfrm>
              <a:off x="254556" y="493993"/>
              <a:ext cx="1933722" cy="1850054"/>
            </a:xfrm>
            <a:prstGeom prst="rect">
              <a:avLst/>
            </a:prstGeom>
            <a:noFill/>
            <a:ln>
              <a:noFill/>
            </a:ln>
          </p:spPr>
          <p:txBody>
            <a:bodyPr spcFirstLastPara="1" wrap="square" lIns="91425" tIns="45700" rIns="91425" bIns="45700" anchor="ctr" anchorCtr="0">
              <a:noAutofit/>
            </a:bodyPr>
            <a:lstStyle/>
            <a:p>
              <a:pPr marL="0" marR="0" lvl="0" indent="0" algn="l" rtl="0">
                <a:lnSpc>
                  <a:spcPct val="50000"/>
                </a:lnSpc>
                <a:spcBef>
                  <a:spcPts val="0"/>
                </a:spcBef>
                <a:spcAft>
                  <a:spcPts val="0"/>
                </a:spcAft>
                <a:buClr>
                  <a:srgbClr val="FFFF00"/>
                </a:buClr>
                <a:buSzPts val="2400"/>
                <a:buFont typeface="Arial"/>
                <a:buNone/>
              </a:pPr>
              <a:r>
                <a:rPr lang="en-US" altLang="zh-CN" sz="2400" b="1" dirty="0">
                  <a:solidFill>
                    <a:srgbClr val="FFFF00"/>
                  </a:solidFill>
                  <a:latin typeface="Microsoft YaHei" panose="020B0503020204020204" pitchFamily="34" charset="-122"/>
                  <a:ea typeface="Microsoft YaHei" panose="020B0503020204020204" pitchFamily="34" charset="-122"/>
                </a:rPr>
                <a:t>5</a:t>
              </a:r>
              <a:r>
                <a:rPr lang="zh-CN" sz="2400" b="1" dirty="0">
                  <a:solidFill>
                    <a:srgbClr val="FFFF00"/>
                  </a:solidFill>
                  <a:latin typeface="Microsoft YaHei" panose="020B0503020204020204" pitchFamily="34" charset="-122"/>
                  <a:ea typeface="Microsoft YaHei" panose="020B0503020204020204" pitchFamily="34" charset="-122"/>
                  <a:sym typeface="Arial"/>
                </a:rPr>
                <a:t>.</a:t>
              </a:r>
              <a:r>
                <a:rPr lang="en-US" altLang="zh-CN" sz="2400" b="1" dirty="0">
                  <a:solidFill>
                    <a:srgbClr val="FFFF00"/>
                  </a:solidFill>
                  <a:latin typeface="Microsoft YaHei" panose="020B0503020204020204" pitchFamily="34" charset="-122"/>
                  <a:ea typeface="Microsoft YaHei" panose="020B0503020204020204" pitchFamily="34" charset="-122"/>
                  <a:sym typeface="Arial"/>
                </a:rPr>
                <a:t>3</a:t>
              </a:r>
              <a:endParaRPr b="1" dirty="0">
                <a:latin typeface="Microsoft YaHei" panose="020B0503020204020204" pitchFamily="34" charset="-122"/>
                <a:ea typeface="Microsoft YaHei" panose="020B0503020204020204" pitchFamily="34" charset="-122"/>
              </a:endParaRPr>
            </a:p>
            <a:p>
              <a:pPr>
                <a:spcBef>
                  <a:spcPts val="840"/>
                </a:spcBef>
                <a:buClr>
                  <a:schemeClr val="lt1"/>
                </a:buClr>
                <a:buSzPts val="2400"/>
              </a:pPr>
              <a:r>
                <a:rPr lang="zh-CN" altLang="en-US" sz="2400" b="1" dirty="0">
                  <a:solidFill>
                    <a:schemeClr val="bg1"/>
                  </a:solidFill>
                  <a:latin typeface="微软雅黑" pitchFamily="34" charset="-122"/>
                  <a:ea typeface="微软雅黑" pitchFamily="34" charset="-122"/>
                </a:rPr>
                <a:t>传输控制协议 </a:t>
              </a:r>
              <a:r>
                <a:rPr lang="en-US" altLang="zh-CN" sz="2400" b="1" dirty="0">
                  <a:solidFill>
                    <a:schemeClr val="bg1"/>
                  </a:solidFill>
                  <a:latin typeface="微软雅黑" pitchFamily="34" charset="-122"/>
                  <a:ea typeface="微软雅黑" pitchFamily="34" charset="-122"/>
                </a:rPr>
                <a:t>TCP </a:t>
              </a:r>
              <a:r>
                <a:rPr lang="zh-CN" altLang="en-US" sz="2400" b="1" dirty="0">
                  <a:solidFill>
                    <a:schemeClr val="bg1"/>
                  </a:solidFill>
                  <a:latin typeface="微软雅黑" pitchFamily="34" charset="-122"/>
                  <a:ea typeface="微软雅黑" pitchFamily="34" charset="-122"/>
                </a:rPr>
                <a:t>概述</a:t>
              </a:r>
              <a:endParaRPr lang="zh-CN" altLang="fr-FR" sz="2400" b="1" dirty="0">
                <a:solidFill>
                  <a:schemeClr val="bg1"/>
                </a:solidFill>
                <a:latin typeface="微软雅黑" pitchFamily="34" charset="-122"/>
                <a:ea typeface="微软雅黑" pitchFamily="34" charset="-122"/>
              </a:endParaRPr>
            </a:p>
            <a:p>
              <a:pPr>
                <a:lnSpc>
                  <a:spcPct val="80000"/>
                </a:lnSpc>
                <a:spcBef>
                  <a:spcPts val="840"/>
                </a:spcBef>
                <a:buClr>
                  <a:schemeClr val="lt1"/>
                </a:buClr>
                <a:buSzPts val="2400"/>
              </a:pPr>
              <a:endParaRPr lang="zh-CN" altLang="fr-FR" sz="2400" b="1" dirty="0">
                <a:solidFill>
                  <a:schemeClr val="bg1"/>
                </a:solidFill>
                <a:latin typeface="微软雅黑" pitchFamily="34" charset="-122"/>
                <a:ea typeface="微软雅黑" pitchFamily="34" charset="-122"/>
              </a:endParaRPr>
            </a:p>
            <a:p>
              <a:pPr>
                <a:lnSpc>
                  <a:spcPct val="80000"/>
                </a:lnSpc>
                <a:spcBef>
                  <a:spcPts val="840"/>
                </a:spcBef>
                <a:buClr>
                  <a:schemeClr val="lt1"/>
                </a:buClr>
                <a:buSzPts val="2400"/>
              </a:pPr>
              <a:endParaRPr lang="zh-CN" altLang="fr-FR" sz="24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16769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4375"/>
            <a:ext cx="7620000" cy="4286250"/>
          </a:xfrm>
          <a:prstGeom prst="rect">
            <a:avLst/>
          </a:prstGeom>
        </p:spPr>
      </p:pic>
      <p:sp>
        <p:nvSpPr>
          <p:cNvPr id="7" name="矩形 6"/>
          <p:cNvSpPr/>
          <p:nvPr/>
        </p:nvSpPr>
        <p:spPr>
          <a:xfrm>
            <a:off x="3261175" y="2563727"/>
            <a:ext cx="3868367" cy="797591"/>
          </a:xfrm>
          <a:prstGeom prst="rect">
            <a:avLst/>
          </a:prstGeom>
        </p:spPr>
        <p:txBody>
          <a:bodyPr wrap="none">
            <a:spAutoFit/>
          </a:bodyPr>
          <a:lstStyle/>
          <a:p>
            <a:pPr algn="ctr" eaLnBrk="0" hangingPunct="0"/>
            <a:r>
              <a:rPr lang="zh-CN" altLang="en-US" sz="4583" b="1" dirty="0">
                <a:solidFill>
                  <a:schemeClr val="bg1"/>
                </a:solidFill>
                <a:latin typeface="微软雅黑" pitchFamily="34" charset="-122"/>
                <a:ea typeface="微软雅黑" pitchFamily="34" charset="-122"/>
              </a:rPr>
              <a:t>运</a:t>
            </a:r>
            <a:r>
              <a:rPr lang="zh-CN" altLang="en-US" sz="2000" b="1" dirty="0">
                <a:solidFill>
                  <a:schemeClr val="bg1"/>
                </a:solidFill>
                <a:latin typeface="微软雅黑" pitchFamily="34" charset="-122"/>
                <a:ea typeface="微软雅黑" pitchFamily="34" charset="-122"/>
              </a:rPr>
              <a:t> </a:t>
            </a:r>
            <a:r>
              <a:rPr lang="zh-CN" altLang="en-US" sz="4583" b="1" dirty="0">
                <a:solidFill>
                  <a:schemeClr val="bg1"/>
                </a:solidFill>
                <a:latin typeface="微软雅黑" pitchFamily="34" charset="-122"/>
                <a:ea typeface="微软雅黑" pitchFamily="34" charset="-122"/>
              </a:rPr>
              <a:t>输</a:t>
            </a:r>
            <a:r>
              <a:rPr lang="zh-CN" altLang="en-US" sz="2000" b="1" dirty="0">
                <a:solidFill>
                  <a:schemeClr val="bg1"/>
                </a:solidFill>
                <a:latin typeface="微软雅黑" pitchFamily="34" charset="-122"/>
                <a:ea typeface="微软雅黑" pitchFamily="34" charset="-122"/>
              </a:rPr>
              <a:t> </a:t>
            </a:r>
            <a:r>
              <a:rPr lang="zh-CN" altLang="en-US" sz="4583" b="1" dirty="0">
                <a:solidFill>
                  <a:schemeClr val="bg1"/>
                </a:solidFill>
                <a:latin typeface="微软雅黑" pitchFamily="34" charset="-122"/>
                <a:ea typeface="微软雅黑" pitchFamily="34" charset="-122"/>
              </a:rPr>
              <a:t>层</a:t>
            </a:r>
            <a:r>
              <a:rPr lang="zh-TW" altLang="en-US" sz="4583" b="1" dirty="0">
                <a:solidFill>
                  <a:schemeClr val="bg1"/>
                </a:solidFill>
                <a:latin typeface="微软雅黑" pitchFamily="34" charset="-122"/>
                <a:ea typeface="微软雅黑" pitchFamily="34" charset="-122"/>
              </a:rPr>
              <a:t>（一）</a:t>
            </a:r>
            <a:endParaRPr lang="fr-FR" altLang="zh-CN" sz="4583" b="1" dirty="0">
              <a:solidFill>
                <a:schemeClr val="bg1"/>
              </a:solidFill>
              <a:latin typeface="微软雅黑" pitchFamily="34" charset="-122"/>
              <a:ea typeface="微软雅黑" pitchFamily="34" charset="-122"/>
            </a:endParaRPr>
          </a:p>
        </p:txBody>
      </p:sp>
      <p:sp>
        <p:nvSpPr>
          <p:cNvPr id="8" name="矩形 7"/>
          <p:cNvSpPr/>
          <p:nvPr/>
        </p:nvSpPr>
        <p:spPr>
          <a:xfrm>
            <a:off x="4621320" y="2161545"/>
            <a:ext cx="1148071" cy="451342"/>
          </a:xfrm>
          <a:prstGeom prst="rect">
            <a:avLst/>
          </a:prstGeom>
        </p:spPr>
        <p:txBody>
          <a:bodyPr wrap="none">
            <a:spAutoFit/>
          </a:bodyPr>
          <a:lstStyle/>
          <a:p>
            <a:pPr algn="ctr" eaLnBrk="0" hangingPunct="0"/>
            <a:r>
              <a:rPr lang="fr-FR" altLang="zh-CN" sz="2333" b="1" dirty="0">
                <a:solidFill>
                  <a:schemeClr val="bg1"/>
                </a:solidFill>
                <a:latin typeface="微软雅黑" pitchFamily="34" charset="-122"/>
                <a:ea typeface="微软雅黑" pitchFamily="34" charset="-122"/>
              </a:rPr>
              <a:t>第 5 章</a:t>
            </a:r>
          </a:p>
        </p:txBody>
      </p:sp>
    </p:spTree>
    <p:extLst>
      <p:ext uri="{BB962C8B-B14F-4D97-AF65-F5344CB8AC3E}">
        <p14:creationId xmlns:p14="http://schemas.microsoft.com/office/powerpoint/2010/main" val="24836233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6" y="1318845"/>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3" name="Rectangle 6"/>
          <p:cNvSpPr>
            <a:spLocks noChangeArrowheads="1"/>
          </p:cNvSpPr>
          <p:nvPr/>
        </p:nvSpPr>
        <p:spPr bwMode="auto">
          <a:xfrm>
            <a:off x="2270159" y="1275998"/>
            <a:ext cx="30796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5.3.1  TCP </a:t>
            </a:r>
            <a:r>
              <a:rPr lang="zh-CN" altLang="en-US" sz="2000" b="1" dirty="0">
                <a:solidFill>
                  <a:schemeClr val="bg1"/>
                </a:solidFill>
                <a:latin typeface="微软雅黑" pitchFamily="34" charset="-122"/>
                <a:ea typeface="微软雅黑" pitchFamily="34" charset="-122"/>
              </a:rPr>
              <a:t>最主要的特点</a:t>
            </a:r>
          </a:p>
        </p:txBody>
      </p:sp>
      <p:sp>
        <p:nvSpPr>
          <p:cNvPr id="4" name="Rectangle 8"/>
          <p:cNvSpPr>
            <a:spLocks noChangeArrowheads="1"/>
          </p:cNvSpPr>
          <p:nvPr/>
        </p:nvSpPr>
        <p:spPr bwMode="auto">
          <a:xfrm>
            <a:off x="454286" y="1647792"/>
            <a:ext cx="6711426" cy="64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250"/>
              </a:lnSpc>
              <a:buClr>
                <a:srgbClr val="0070C0"/>
              </a:buClr>
              <a:buFont typeface="Wingdings" pitchFamily="2" charset="2"/>
              <a:buChar char="l"/>
            </a:pP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是</a:t>
            </a:r>
            <a:r>
              <a:rPr lang="zh-CN" altLang="en-US" sz="1167" b="1" dirty="0">
                <a:solidFill>
                  <a:srgbClr val="0000FF"/>
                </a:solidFill>
                <a:latin typeface="微软雅黑" pitchFamily="34" charset="-122"/>
                <a:ea typeface="微软雅黑" pitchFamily="34" charset="-122"/>
              </a:rPr>
              <a:t>面向连接</a:t>
            </a:r>
            <a:r>
              <a:rPr lang="zh-CN" altLang="en-US" sz="1167" b="1" dirty="0">
                <a:latin typeface="微软雅黑" pitchFamily="34" charset="-122"/>
                <a:ea typeface="微软雅黑" pitchFamily="34" charset="-122"/>
              </a:rPr>
              <a:t>的运输层协议，在无连接的、不可靠的 </a:t>
            </a:r>
            <a:r>
              <a:rPr lang="en-US" altLang="zh-CN" sz="1167" b="1" dirty="0">
                <a:latin typeface="微软雅黑" pitchFamily="34" charset="-122"/>
                <a:ea typeface="微软雅黑" pitchFamily="34" charset="-122"/>
              </a:rPr>
              <a:t>IP </a:t>
            </a:r>
            <a:r>
              <a:rPr lang="zh-CN" altLang="en-US" sz="1167" b="1" dirty="0">
                <a:latin typeface="微软雅黑" pitchFamily="34" charset="-122"/>
                <a:ea typeface="微软雅黑" pitchFamily="34" charset="-122"/>
              </a:rPr>
              <a:t>网络服务基础之上提供</a:t>
            </a:r>
            <a:r>
              <a:rPr lang="zh-CN" altLang="en-US" sz="1167" b="1" dirty="0">
                <a:solidFill>
                  <a:srgbClr val="0000FF"/>
                </a:solidFill>
                <a:latin typeface="微软雅黑" pitchFamily="34" charset="-122"/>
                <a:ea typeface="微软雅黑" pitchFamily="34" charset="-122"/>
              </a:rPr>
              <a:t>可靠交付</a:t>
            </a:r>
            <a:r>
              <a:rPr lang="zh-CN" altLang="en-US" sz="1167" b="1" dirty="0">
                <a:latin typeface="微软雅黑" pitchFamily="34" charset="-122"/>
                <a:ea typeface="微软雅黑" pitchFamily="34" charset="-122"/>
              </a:rPr>
              <a:t>的服务。为此，在 </a:t>
            </a:r>
            <a:r>
              <a:rPr lang="en-US" altLang="zh-CN" sz="1167" b="1" dirty="0">
                <a:latin typeface="微软雅黑" pitchFamily="34" charset="-122"/>
                <a:ea typeface="微软雅黑" pitchFamily="34" charset="-122"/>
              </a:rPr>
              <a:t>IP </a:t>
            </a:r>
            <a:r>
              <a:rPr lang="zh-CN" altLang="en-US" sz="1167" b="1" dirty="0">
                <a:latin typeface="微软雅黑" pitchFamily="34" charset="-122"/>
                <a:ea typeface="微软雅黑" pitchFamily="34" charset="-122"/>
              </a:rPr>
              <a:t>的数据报服务基础之上，增加了保证可靠性的一系列措施。</a:t>
            </a:r>
          </a:p>
        </p:txBody>
      </p:sp>
      <p:sp>
        <p:nvSpPr>
          <p:cNvPr id="5" name="圆角矩形 4"/>
          <p:cNvSpPr/>
          <p:nvPr/>
        </p:nvSpPr>
        <p:spPr>
          <a:xfrm>
            <a:off x="454285" y="2594208"/>
            <a:ext cx="6711426" cy="16637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aphicFrame>
        <p:nvGraphicFramePr>
          <p:cNvPr id="6" name="对象 5"/>
          <p:cNvGraphicFramePr>
            <a:graphicFrameLocks noGrp="1" noChangeAspect="1"/>
          </p:cNvGraphicFramePr>
          <p:nvPr/>
        </p:nvGraphicFramePr>
        <p:xfrm>
          <a:off x="2094589" y="2670725"/>
          <a:ext cx="3336396" cy="1465792"/>
        </p:xfrm>
        <a:graphic>
          <a:graphicData uri="http://schemas.openxmlformats.org/presentationml/2006/ole">
            <mc:AlternateContent xmlns:mc="http://schemas.openxmlformats.org/markup-compatibility/2006">
              <mc:Choice xmlns:v="urn:schemas-microsoft-com:vml" Requires="v">
                <p:oleObj name="Visio" r:id="rId2" imgW="8733536" imgH="3835153" progId="">
                  <p:embed/>
                </p:oleObj>
              </mc:Choice>
              <mc:Fallback>
                <p:oleObj name="Visio" r:id="rId2" imgW="8733536" imgH="3835153" progId="">
                  <p:embed/>
                  <p:pic>
                    <p:nvPicPr>
                      <p:cNvPr id="6" name="对象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589" y="2670725"/>
                        <a:ext cx="3336396" cy="14657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1047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6" y="1318845"/>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3" name="Rectangle 6"/>
          <p:cNvSpPr>
            <a:spLocks noChangeArrowheads="1"/>
          </p:cNvSpPr>
          <p:nvPr/>
        </p:nvSpPr>
        <p:spPr bwMode="auto">
          <a:xfrm>
            <a:off x="2270159" y="1275998"/>
            <a:ext cx="30796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5.3.1  TCP </a:t>
            </a:r>
            <a:r>
              <a:rPr lang="zh-CN" altLang="en-US" sz="2000" b="1" dirty="0">
                <a:solidFill>
                  <a:schemeClr val="bg1"/>
                </a:solidFill>
                <a:latin typeface="微软雅黑" pitchFamily="34" charset="-122"/>
                <a:ea typeface="微软雅黑" pitchFamily="34" charset="-122"/>
              </a:rPr>
              <a:t>最主要的特点</a:t>
            </a:r>
          </a:p>
        </p:txBody>
      </p:sp>
      <p:sp>
        <p:nvSpPr>
          <p:cNvPr id="4" name="Rectangle 8"/>
          <p:cNvSpPr>
            <a:spLocks noChangeArrowheads="1"/>
          </p:cNvSpPr>
          <p:nvPr/>
        </p:nvSpPr>
        <p:spPr bwMode="auto">
          <a:xfrm>
            <a:off x="454286" y="1647792"/>
            <a:ext cx="6711426" cy="2413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250"/>
              </a:lnSpc>
              <a:buClr>
                <a:srgbClr val="0070C0"/>
              </a:buClr>
              <a:buFont typeface="Wingdings" pitchFamily="2" charset="2"/>
              <a:buChar char="l"/>
            </a:pP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是</a:t>
            </a:r>
            <a:r>
              <a:rPr lang="zh-CN" altLang="en-US" sz="1167" b="1" dirty="0">
                <a:solidFill>
                  <a:srgbClr val="0000FF"/>
                </a:solidFill>
                <a:latin typeface="微软雅黑" pitchFamily="34" charset="-122"/>
                <a:ea typeface="微软雅黑" pitchFamily="34" charset="-122"/>
              </a:rPr>
              <a:t>面向连接</a:t>
            </a:r>
            <a:r>
              <a:rPr lang="zh-CN" altLang="en-US" sz="1167" b="1" dirty="0">
                <a:latin typeface="微软雅黑" pitchFamily="34" charset="-122"/>
                <a:ea typeface="微软雅黑" pitchFamily="34" charset="-122"/>
              </a:rPr>
              <a:t>的运输层协议。</a:t>
            </a:r>
          </a:p>
          <a:p>
            <a:pPr marL="238115" indent="-238115">
              <a:lnSpc>
                <a:spcPts val="2250"/>
              </a:lnSpc>
              <a:buClr>
                <a:srgbClr val="0070C0"/>
              </a:buClr>
              <a:buFont typeface="Wingdings" pitchFamily="2" charset="2"/>
              <a:buChar char="l"/>
            </a:pPr>
            <a:r>
              <a:rPr lang="zh-CN" altLang="en-US" sz="1167" b="1" dirty="0">
                <a:latin typeface="微软雅黑" pitchFamily="34" charset="-122"/>
                <a:ea typeface="微软雅黑" pitchFamily="34" charset="-122"/>
              </a:rPr>
              <a:t>每一条 </a:t>
            </a: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连接</a:t>
            </a:r>
            <a:r>
              <a:rPr lang="zh-CN" altLang="en-US" sz="1167" b="1" dirty="0">
                <a:solidFill>
                  <a:srgbClr val="0000FF"/>
                </a:solidFill>
                <a:latin typeface="微软雅黑" pitchFamily="34" charset="-122"/>
                <a:ea typeface="微软雅黑" pitchFamily="34" charset="-122"/>
              </a:rPr>
              <a:t>只能有两个端点 </a:t>
            </a:r>
            <a:r>
              <a:rPr lang="en-US" altLang="zh-CN" sz="1167" b="1" dirty="0">
                <a:latin typeface="微软雅黑" pitchFamily="34" charset="-122"/>
                <a:ea typeface="微软雅黑" pitchFamily="34" charset="-122"/>
              </a:rPr>
              <a:t>(endpoint)</a:t>
            </a:r>
            <a:r>
              <a:rPr lang="zh-CN" altLang="en-US" sz="1167" b="1" dirty="0">
                <a:latin typeface="微软雅黑" pitchFamily="34" charset="-122"/>
                <a:ea typeface="微软雅黑" pitchFamily="34" charset="-122"/>
              </a:rPr>
              <a:t>，每一条 </a:t>
            </a: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连接</a:t>
            </a:r>
            <a:r>
              <a:rPr lang="zh-CN" altLang="en-US" sz="1167" b="1" dirty="0">
                <a:solidFill>
                  <a:srgbClr val="0000FF"/>
                </a:solidFill>
                <a:latin typeface="微软雅黑" pitchFamily="34" charset="-122"/>
                <a:ea typeface="微软雅黑" pitchFamily="34" charset="-122"/>
              </a:rPr>
              <a:t>只能是点对点</a:t>
            </a:r>
            <a:r>
              <a:rPr lang="zh-CN" altLang="en-US" sz="1167" b="1" dirty="0">
                <a:latin typeface="微软雅黑" pitchFamily="34" charset="-122"/>
                <a:ea typeface="微软雅黑" pitchFamily="34" charset="-122"/>
              </a:rPr>
              <a:t>的（一对一）。 </a:t>
            </a:r>
          </a:p>
          <a:p>
            <a:pPr marL="238115" indent="-238115">
              <a:lnSpc>
                <a:spcPts val="2250"/>
              </a:lnSpc>
              <a:buClr>
                <a:srgbClr val="0070C0"/>
              </a:buClr>
              <a:buFont typeface="Wingdings" pitchFamily="2" charset="2"/>
              <a:buChar char="l"/>
            </a:pP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提供</a:t>
            </a:r>
            <a:r>
              <a:rPr lang="zh-CN" altLang="en-US" sz="1167" b="1" dirty="0">
                <a:solidFill>
                  <a:srgbClr val="0000FF"/>
                </a:solidFill>
                <a:latin typeface="微软雅黑" pitchFamily="34" charset="-122"/>
                <a:ea typeface="微软雅黑" pitchFamily="34" charset="-122"/>
              </a:rPr>
              <a:t>可靠交付</a:t>
            </a:r>
            <a:r>
              <a:rPr lang="zh-CN" altLang="en-US" sz="1167" b="1" dirty="0">
                <a:latin typeface="微软雅黑" pitchFamily="34" charset="-122"/>
                <a:ea typeface="微软雅黑" pitchFamily="34" charset="-122"/>
              </a:rPr>
              <a:t>的服务。</a:t>
            </a:r>
          </a:p>
          <a:p>
            <a:pPr marL="238115" indent="-238115">
              <a:lnSpc>
                <a:spcPts val="2250"/>
              </a:lnSpc>
              <a:buClr>
                <a:srgbClr val="0070C0"/>
              </a:buClr>
              <a:buFont typeface="Wingdings" pitchFamily="2" charset="2"/>
              <a:buChar char="l"/>
            </a:pP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提供</a:t>
            </a:r>
            <a:r>
              <a:rPr lang="zh-CN" altLang="en-US" sz="1167" b="1" dirty="0">
                <a:solidFill>
                  <a:srgbClr val="0000FF"/>
                </a:solidFill>
                <a:latin typeface="微软雅黑" pitchFamily="34" charset="-122"/>
                <a:ea typeface="微软雅黑" pitchFamily="34" charset="-122"/>
              </a:rPr>
              <a:t>全双工</a:t>
            </a:r>
            <a:r>
              <a:rPr lang="zh-CN" altLang="en-US" sz="1167" b="1" dirty="0">
                <a:latin typeface="微软雅黑" pitchFamily="34" charset="-122"/>
                <a:ea typeface="微软雅黑" pitchFamily="34" charset="-122"/>
              </a:rPr>
              <a:t>通信。</a:t>
            </a:r>
          </a:p>
          <a:p>
            <a:pPr marL="238115" indent="-238115">
              <a:lnSpc>
                <a:spcPts val="2250"/>
              </a:lnSpc>
              <a:buClr>
                <a:srgbClr val="0070C0"/>
              </a:buClr>
              <a:buFont typeface="Wingdings" pitchFamily="2" charset="2"/>
              <a:buChar char="l"/>
            </a:pPr>
            <a:r>
              <a:rPr lang="zh-CN" altLang="en-US" sz="1167" b="1" dirty="0">
                <a:solidFill>
                  <a:srgbClr val="0000FF"/>
                </a:solidFill>
                <a:latin typeface="微软雅黑" pitchFamily="34" charset="-122"/>
                <a:ea typeface="微软雅黑" pitchFamily="34" charset="-122"/>
              </a:rPr>
              <a:t>面向字节流</a:t>
            </a:r>
          </a:p>
          <a:p>
            <a:pPr marL="527823" indent="-285739">
              <a:lnSpc>
                <a:spcPts val="2250"/>
              </a:lnSpc>
              <a:buClr>
                <a:srgbClr val="7030A0"/>
              </a:buClr>
              <a:buFont typeface="+mj-lt"/>
              <a:buAutoNum type="arabicPeriod"/>
            </a:pP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中的“流”</a:t>
            </a:r>
            <a:r>
              <a:rPr lang="en-US" altLang="zh-CN" sz="1167" b="1" dirty="0">
                <a:latin typeface="微软雅黑" pitchFamily="34" charset="-122"/>
                <a:ea typeface="微软雅黑" pitchFamily="34" charset="-122"/>
              </a:rPr>
              <a:t>(stream) </a:t>
            </a:r>
            <a:r>
              <a:rPr lang="zh-CN" altLang="en-US" sz="1167" b="1" dirty="0">
                <a:latin typeface="微软雅黑" pitchFamily="34" charset="-122"/>
                <a:ea typeface="微软雅黑" pitchFamily="34" charset="-122"/>
              </a:rPr>
              <a:t>指的是流入或流出进程的字节序列。</a:t>
            </a:r>
          </a:p>
          <a:p>
            <a:pPr marL="527823" indent="-285739">
              <a:lnSpc>
                <a:spcPts val="2250"/>
              </a:lnSpc>
              <a:buClr>
                <a:srgbClr val="7030A0"/>
              </a:buClr>
              <a:buFont typeface="+mj-lt"/>
              <a:buAutoNum type="arabicPeriod"/>
            </a:pPr>
            <a:r>
              <a:rPr lang="zh-CN" altLang="en-US" sz="1167" b="1" dirty="0">
                <a:latin typeface="微软雅黑" pitchFamily="34" charset="-122"/>
                <a:ea typeface="微软雅黑" pitchFamily="34" charset="-122"/>
              </a:rPr>
              <a:t>“面向字节流”的含义是：虽然应用程序和 </a:t>
            </a: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的交互是一次一个数据块，但 </a:t>
            </a: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把应用程序交下来的数据看成仅仅是一连串无结构的字节流。</a:t>
            </a:r>
          </a:p>
        </p:txBody>
      </p:sp>
    </p:spTree>
    <p:extLst>
      <p:ext uri="{BB962C8B-B14F-4D97-AF65-F5344CB8AC3E}">
        <p14:creationId xmlns:p14="http://schemas.microsoft.com/office/powerpoint/2010/main" val="31735875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77310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844610" y="1745425"/>
            <a:ext cx="1946367"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TCP </a:t>
            </a:r>
            <a:r>
              <a:rPr lang="zh-CN" altLang="en-US" sz="1667" b="1" dirty="0">
                <a:solidFill>
                  <a:schemeClr val="bg1"/>
                </a:solidFill>
                <a:latin typeface="微软雅黑" pitchFamily="34" charset="-122"/>
                <a:ea typeface="微软雅黑" pitchFamily="34" charset="-122"/>
              </a:rPr>
              <a:t>面向流的概念</a:t>
            </a:r>
          </a:p>
        </p:txBody>
      </p:sp>
      <p:sp>
        <p:nvSpPr>
          <p:cNvPr id="4" name="Rectangle 68"/>
          <p:cNvSpPr>
            <a:spLocks noChangeArrowheads="1"/>
          </p:cNvSpPr>
          <p:nvPr/>
        </p:nvSpPr>
        <p:spPr bwMode="auto">
          <a:xfrm>
            <a:off x="464136" y="2167123"/>
            <a:ext cx="6707313" cy="1489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solidFill>
                  <a:srgbClr val="0000FF"/>
                </a:solidFill>
                <a:latin typeface="微软雅黑" pitchFamily="34" charset="-122"/>
                <a:ea typeface="微软雅黑" pitchFamily="34" charset="-122"/>
              </a:rPr>
              <a:t>不保证</a:t>
            </a:r>
            <a:r>
              <a:rPr lang="zh-CN" altLang="en-US" sz="1667" b="1" dirty="0">
                <a:latin typeface="微软雅黑" pitchFamily="34" charset="-122"/>
                <a:ea typeface="微软雅黑" pitchFamily="34" charset="-122"/>
              </a:rPr>
              <a:t>接收方应用程序所收到的数据块和发送方应用程序所发出的</a:t>
            </a:r>
            <a:r>
              <a:rPr lang="zh-CN" altLang="en-US" sz="1667" b="1" dirty="0">
                <a:solidFill>
                  <a:srgbClr val="0000FF"/>
                </a:solidFill>
                <a:latin typeface="微软雅黑" pitchFamily="34" charset="-122"/>
                <a:ea typeface="微软雅黑" pitchFamily="34" charset="-122"/>
              </a:rPr>
              <a:t>数据块具有对应大小的关系</a:t>
            </a:r>
            <a:r>
              <a:rPr lang="zh-CN" altLang="en-US" sz="1667" b="1" dirty="0">
                <a:latin typeface="微软雅黑" pitchFamily="34" charset="-122"/>
                <a:ea typeface="微软雅黑" pitchFamily="34" charset="-122"/>
              </a:rPr>
              <a:t>。</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但接收方应用程序收到的字节流必须和发送方应用程序发出的</a:t>
            </a:r>
            <a:r>
              <a:rPr lang="zh-CN" altLang="en-US" sz="1667" b="1" dirty="0">
                <a:solidFill>
                  <a:srgbClr val="0000FF"/>
                </a:solidFill>
                <a:latin typeface="微软雅黑" pitchFamily="34" charset="-122"/>
                <a:ea typeface="微软雅黑" pitchFamily="34" charset="-122"/>
              </a:rPr>
              <a:t>字节流完全一样</a:t>
            </a:r>
            <a:r>
              <a:rPr lang="zh-CN" altLang="en-US" sz="1667" b="1" dirty="0">
                <a:latin typeface="微软雅黑" pitchFamily="34" charset="-122"/>
                <a:ea typeface="微软雅黑" pitchFamily="34" charset="-122"/>
              </a:rPr>
              <a:t>。</a:t>
            </a:r>
          </a:p>
        </p:txBody>
      </p:sp>
    </p:spTree>
    <p:extLst>
      <p:ext uri="{BB962C8B-B14F-4D97-AF65-F5344CB8AC3E}">
        <p14:creationId xmlns:p14="http://schemas.microsoft.com/office/powerpoint/2010/main" val="1560100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7" y="1237882"/>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829612" y="1218641"/>
            <a:ext cx="1946367"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TCP </a:t>
            </a:r>
            <a:r>
              <a:rPr lang="zh-CN" altLang="en-US" sz="1667" b="1" dirty="0">
                <a:solidFill>
                  <a:schemeClr val="bg1"/>
                </a:solidFill>
                <a:latin typeface="微软雅黑" pitchFamily="34" charset="-122"/>
                <a:ea typeface="微软雅黑" pitchFamily="34" charset="-122"/>
              </a:rPr>
              <a:t>面向流的概念</a:t>
            </a:r>
          </a:p>
        </p:txBody>
      </p:sp>
      <p:sp>
        <p:nvSpPr>
          <p:cNvPr id="4" name="圆角矩形 3"/>
          <p:cNvSpPr/>
          <p:nvPr/>
        </p:nvSpPr>
        <p:spPr>
          <a:xfrm>
            <a:off x="454287" y="1605916"/>
            <a:ext cx="6711426" cy="2743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nvGrpSpPr>
          <p:cNvPr id="72" name="组合 71"/>
          <p:cNvGrpSpPr/>
          <p:nvPr/>
        </p:nvGrpSpPr>
        <p:grpSpPr>
          <a:xfrm>
            <a:off x="1109440" y="1659256"/>
            <a:ext cx="5352709" cy="2533022"/>
            <a:chOff x="464919" y="1340768"/>
            <a:chExt cx="9226474" cy="4366175"/>
          </a:xfrm>
        </p:grpSpPr>
        <p:sp>
          <p:nvSpPr>
            <p:cNvPr id="5" name="AutoShape 47"/>
            <p:cNvSpPr>
              <a:spLocks noChangeArrowheads="1"/>
            </p:cNvSpPr>
            <p:nvPr/>
          </p:nvSpPr>
          <p:spPr bwMode="auto">
            <a:xfrm>
              <a:off x="7087263" y="5034882"/>
              <a:ext cx="283765" cy="130175"/>
            </a:xfrm>
            <a:prstGeom prst="rightArrow">
              <a:avLst>
                <a:gd name="adj1" fmla="val 50000"/>
                <a:gd name="adj2" fmla="val 50305"/>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6" name="Rectangle 107"/>
            <p:cNvSpPr>
              <a:spLocks noChangeArrowheads="1"/>
            </p:cNvSpPr>
            <p:nvPr/>
          </p:nvSpPr>
          <p:spPr bwMode="auto">
            <a:xfrm>
              <a:off x="3493370" y="1623118"/>
              <a:ext cx="3228521" cy="869778"/>
            </a:xfrm>
            <a:prstGeom prst="rect">
              <a:avLst/>
            </a:prstGeom>
            <a:solidFill>
              <a:srgbClr val="99FFCC"/>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sz="1000" b="1">
                <a:latin typeface="微软雅黑" pitchFamily="34" charset="-122"/>
                <a:ea typeface="微软雅黑" pitchFamily="34" charset="-122"/>
              </a:endParaRPr>
            </a:p>
          </p:txBody>
        </p:sp>
        <p:grpSp>
          <p:nvGrpSpPr>
            <p:cNvPr id="7" name="Group 80"/>
            <p:cNvGrpSpPr>
              <a:grpSpLocks/>
            </p:cNvGrpSpPr>
            <p:nvPr/>
          </p:nvGrpSpPr>
          <p:grpSpPr bwMode="auto">
            <a:xfrm>
              <a:off x="6201569" y="4945982"/>
              <a:ext cx="937287" cy="287337"/>
              <a:chOff x="2925" y="1570"/>
              <a:chExt cx="545" cy="181"/>
            </a:xfrm>
          </p:grpSpPr>
          <p:grpSp>
            <p:nvGrpSpPr>
              <p:cNvPr id="8" name="Group 81"/>
              <p:cNvGrpSpPr>
                <a:grpSpLocks/>
              </p:cNvGrpSpPr>
              <p:nvPr/>
            </p:nvGrpSpPr>
            <p:grpSpPr bwMode="auto">
              <a:xfrm>
                <a:off x="3061" y="1570"/>
                <a:ext cx="272" cy="181"/>
                <a:chOff x="3061" y="1842"/>
                <a:chExt cx="272" cy="181"/>
              </a:xfrm>
            </p:grpSpPr>
            <p:sp>
              <p:nvSpPr>
                <p:cNvPr id="11" name="Rectangle 82"/>
                <p:cNvSpPr>
                  <a:spLocks noChangeArrowheads="1"/>
                </p:cNvSpPr>
                <p:nvPr/>
              </p:nvSpPr>
              <p:spPr bwMode="auto">
                <a:xfrm>
                  <a:off x="3061"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7</a:t>
                  </a:r>
                </a:p>
              </p:txBody>
            </p:sp>
            <p:sp>
              <p:nvSpPr>
                <p:cNvPr id="12" name="Rectangle 83"/>
                <p:cNvSpPr>
                  <a:spLocks noChangeArrowheads="1"/>
                </p:cNvSpPr>
                <p:nvPr/>
              </p:nvSpPr>
              <p:spPr bwMode="auto">
                <a:xfrm>
                  <a:off x="3197"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6</a:t>
                  </a:r>
                </a:p>
              </p:txBody>
            </p:sp>
          </p:grpSp>
          <p:sp>
            <p:nvSpPr>
              <p:cNvPr id="9" name="Rectangle 84"/>
              <p:cNvSpPr>
                <a:spLocks noChangeArrowheads="1"/>
              </p:cNvSpPr>
              <p:nvPr/>
            </p:nvSpPr>
            <p:spPr bwMode="auto">
              <a:xfrm>
                <a:off x="2925" y="1570"/>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8</a:t>
                </a:r>
              </a:p>
            </p:txBody>
          </p:sp>
          <p:sp>
            <p:nvSpPr>
              <p:cNvPr id="10" name="Rectangle 85"/>
              <p:cNvSpPr>
                <a:spLocks noChangeArrowheads="1"/>
              </p:cNvSpPr>
              <p:nvPr/>
            </p:nvSpPr>
            <p:spPr bwMode="auto">
              <a:xfrm>
                <a:off x="3334" y="1570"/>
                <a:ext cx="136" cy="181"/>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H</a:t>
                </a:r>
              </a:p>
            </p:txBody>
          </p:sp>
        </p:grpSp>
        <p:sp>
          <p:nvSpPr>
            <p:cNvPr id="13" name="Text Box 62"/>
            <p:cNvSpPr txBox="1">
              <a:spLocks noChangeArrowheads="1"/>
            </p:cNvSpPr>
            <p:nvPr/>
          </p:nvSpPr>
          <p:spPr bwMode="auto">
            <a:xfrm>
              <a:off x="7777827" y="1481036"/>
              <a:ext cx="937244" cy="1220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dirty="0">
                  <a:solidFill>
                    <a:srgbClr val="0033CC"/>
                  </a:solidFill>
                  <a:latin typeface="微软雅黑" pitchFamily="34" charset="-122"/>
                  <a:ea typeface="微软雅黑" pitchFamily="34" charset="-122"/>
                  <a:sym typeface="Wingdings" pitchFamily="2" charset="2"/>
                </a:rPr>
                <a:t></a:t>
              </a:r>
              <a:endParaRPr kumimoji="1" lang="en-US" altLang="zh-CN" sz="4000" b="1" dirty="0">
                <a:solidFill>
                  <a:srgbClr val="0033CC"/>
                </a:solidFill>
                <a:latin typeface="微软雅黑" pitchFamily="34" charset="-122"/>
                <a:ea typeface="微软雅黑" pitchFamily="34" charset="-122"/>
              </a:endParaRPr>
            </a:p>
          </p:txBody>
        </p:sp>
        <p:sp>
          <p:nvSpPr>
            <p:cNvPr id="14" name="Freeform 44"/>
            <p:cNvSpPr>
              <a:spLocks/>
            </p:cNvSpPr>
            <p:nvPr/>
          </p:nvSpPr>
          <p:spPr bwMode="auto">
            <a:xfrm>
              <a:off x="7842250" y="4585618"/>
              <a:ext cx="386954"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5" name="Text Box 45"/>
            <p:cNvSpPr txBox="1">
              <a:spLocks noChangeArrowheads="1"/>
            </p:cNvSpPr>
            <p:nvPr/>
          </p:nvSpPr>
          <p:spPr bwMode="auto">
            <a:xfrm>
              <a:off x="989808" y="1481036"/>
              <a:ext cx="937244" cy="1220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b="1" dirty="0">
                  <a:solidFill>
                    <a:srgbClr val="0033CC"/>
                  </a:solidFill>
                  <a:latin typeface="微软雅黑" pitchFamily="34" charset="-122"/>
                  <a:ea typeface="微软雅黑" pitchFamily="34" charset="-122"/>
                  <a:sym typeface="Wingdings" pitchFamily="2" charset="2"/>
                </a:rPr>
                <a:t></a:t>
              </a:r>
              <a:endParaRPr kumimoji="1" lang="en-US" altLang="zh-CN" sz="4000" b="1" dirty="0">
                <a:solidFill>
                  <a:srgbClr val="0033CC"/>
                </a:solidFill>
                <a:latin typeface="微软雅黑" pitchFamily="34" charset="-122"/>
                <a:ea typeface="微软雅黑" pitchFamily="34" charset="-122"/>
              </a:endParaRPr>
            </a:p>
          </p:txBody>
        </p:sp>
        <p:sp>
          <p:nvSpPr>
            <p:cNvPr id="16" name="AutoShape 46"/>
            <p:cNvSpPr>
              <a:spLocks noChangeArrowheads="1"/>
            </p:cNvSpPr>
            <p:nvPr/>
          </p:nvSpPr>
          <p:spPr bwMode="auto">
            <a:xfrm>
              <a:off x="4913446" y="5036469"/>
              <a:ext cx="285485" cy="130175"/>
            </a:xfrm>
            <a:prstGeom prst="rightArrow">
              <a:avLst>
                <a:gd name="adj1" fmla="val 50000"/>
                <a:gd name="adj2" fmla="val 50610"/>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7" name="AutoShape 48"/>
            <p:cNvSpPr>
              <a:spLocks noChangeArrowheads="1"/>
            </p:cNvSpPr>
            <p:nvPr/>
          </p:nvSpPr>
          <p:spPr bwMode="auto">
            <a:xfrm>
              <a:off x="2951163" y="5034882"/>
              <a:ext cx="285485" cy="130175"/>
            </a:xfrm>
            <a:prstGeom prst="rightArrow">
              <a:avLst>
                <a:gd name="adj1" fmla="val 50000"/>
                <a:gd name="adj2" fmla="val 50610"/>
              </a:avLst>
            </a:prstGeom>
            <a:solidFill>
              <a:srgbClr val="CC00CC"/>
            </a:solidFill>
            <a:ln w="9525">
              <a:solidFill>
                <a:srgbClr val="CC00CC"/>
              </a:solidFill>
              <a:miter lim="800000"/>
              <a:headEnd/>
              <a:tailEnd/>
            </a:ln>
            <a:effectLst/>
          </p:spPr>
          <p:txBody>
            <a:bodyPr wrap="none" anchor="ctr"/>
            <a:lstStyle/>
            <a:p>
              <a:endParaRPr lang="zh-CN" altLang="en-US" sz="1000" b="1">
                <a:latin typeface="微软雅黑" pitchFamily="34" charset="-122"/>
                <a:ea typeface="微软雅黑" pitchFamily="34" charset="-122"/>
              </a:endParaRPr>
            </a:p>
          </p:txBody>
        </p:sp>
        <p:sp>
          <p:nvSpPr>
            <p:cNvPr id="18" name="Line 49"/>
            <p:cNvSpPr>
              <a:spLocks noChangeShapeType="1"/>
            </p:cNvSpPr>
            <p:nvPr/>
          </p:nvSpPr>
          <p:spPr bwMode="auto">
            <a:xfrm>
              <a:off x="1442906" y="2426618"/>
              <a:ext cx="3440" cy="1487488"/>
            </a:xfrm>
            <a:prstGeom prst="line">
              <a:avLst/>
            </a:prstGeom>
            <a:noFill/>
            <a:ln w="1905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19" name="Text Box 50"/>
            <p:cNvSpPr txBox="1">
              <a:spLocks noChangeArrowheads="1"/>
            </p:cNvSpPr>
            <p:nvPr/>
          </p:nvSpPr>
          <p:spPr bwMode="auto">
            <a:xfrm>
              <a:off x="5483464" y="4561806"/>
              <a:ext cx="1989984" cy="4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solidFill>
                    <a:srgbClr val="0000FF"/>
                  </a:solidFill>
                  <a:latin typeface="微软雅黑" pitchFamily="34" charset="-122"/>
                  <a:ea typeface="微软雅黑" pitchFamily="34" charset="-122"/>
                </a:rPr>
                <a:t>发送 </a:t>
              </a:r>
              <a:r>
                <a:rPr kumimoji="1" lang="en-US" altLang="zh-CN" sz="1000" b="1">
                  <a:solidFill>
                    <a:srgbClr val="0000FF"/>
                  </a:solidFill>
                  <a:latin typeface="微软雅黑" pitchFamily="34" charset="-122"/>
                  <a:ea typeface="微软雅黑" pitchFamily="34" charset="-122"/>
                </a:rPr>
                <a:t>TCP </a:t>
              </a:r>
              <a:r>
                <a:rPr kumimoji="1" lang="zh-CN" altLang="en-US" sz="1000" b="1">
                  <a:solidFill>
                    <a:srgbClr val="0000FF"/>
                  </a:solidFill>
                  <a:latin typeface="微软雅黑" pitchFamily="34" charset="-122"/>
                  <a:ea typeface="微软雅黑" pitchFamily="34" charset="-122"/>
                </a:rPr>
                <a:t>报文段</a:t>
              </a:r>
            </a:p>
          </p:txBody>
        </p:sp>
        <p:sp>
          <p:nvSpPr>
            <p:cNvPr id="20" name="Rectangle 51"/>
            <p:cNvSpPr>
              <a:spLocks noChangeArrowheads="1"/>
            </p:cNvSpPr>
            <p:nvPr/>
          </p:nvSpPr>
          <p:spPr bwMode="auto">
            <a:xfrm>
              <a:off x="550333" y="3902994"/>
              <a:ext cx="1802342" cy="682625"/>
            </a:xfrm>
            <a:prstGeom prst="rect">
              <a:avLst/>
            </a:prstGeom>
            <a:solidFill>
              <a:srgbClr val="3366FF"/>
            </a:solidFill>
            <a:ln w="19050">
              <a:solidFill>
                <a:schemeClr val="tx1"/>
              </a:solidFill>
              <a:miter lim="800000"/>
              <a:headEnd/>
              <a:tailEnd/>
            </a:ln>
            <a:effectLst/>
          </p:spPr>
          <p:txBody>
            <a:bodyPr wrap="none" anchor="ctr"/>
            <a:lstStyle/>
            <a:p>
              <a:pPr algn="ctr"/>
              <a:endParaRPr kumimoji="1" lang="en-US" altLang="zh-CN" sz="1000" b="1">
                <a:latin typeface="微软雅黑" pitchFamily="34" charset="-122"/>
                <a:ea typeface="微软雅黑" pitchFamily="34" charset="-122"/>
              </a:endParaRPr>
            </a:p>
            <a:p>
              <a:pPr algn="ctr"/>
              <a:endParaRPr kumimoji="1" lang="en-US" altLang="zh-CN" sz="1000" b="1">
                <a:latin typeface="微软雅黑" pitchFamily="34" charset="-122"/>
                <a:ea typeface="微软雅黑" pitchFamily="34" charset="-122"/>
              </a:endParaRPr>
            </a:p>
            <a:p>
              <a:pPr algn="ctr"/>
              <a:endParaRPr kumimoji="1" lang="en-US" altLang="zh-CN" sz="1000" b="1">
                <a:latin typeface="微软雅黑" pitchFamily="34" charset="-122"/>
                <a:ea typeface="微软雅黑" pitchFamily="34" charset="-122"/>
              </a:endParaRPr>
            </a:p>
          </p:txBody>
        </p:sp>
        <p:sp>
          <p:nvSpPr>
            <p:cNvPr id="21" name="Line 52"/>
            <p:cNvSpPr>
              <a:spLocks noChangeShapeType="1"/>
            </p:cNvSpPr>
            <p:nvPr/>
          </p:nvSpPr>
          <p:spPr bwMode="auto">
            <a:xfrm flipV="1">
              <a:off x="8258440" y="2426619"/>
              <a:ext cx="0" cy="1476375"/>
            </a:xfrm>
            <a:prstGeom prst="line">
              <a:avLst/>
            </a:prstGeom>
            <a:noFill/>
            <a:ln w="1905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22" name="Rectangle 53"/>
            <p:cNvSpPr>
              <a:spLocks noChangeArrowheads="1"/>
            </p:cNvSpPr>
            <p:nvPr/>
          </p:nvSpPr>
          <p:spPr bwMode="auto">
            <a:xfrm>
              <a:off x="7357270" y="3902994"/>
              <a:ext cx="1800622" cy="682625"/>
            </a:xfrm>
            <a:prstGeom prst="rect">
              <a:avLst/>
            </a:prstGeom>
            <a:solidFill>
              <a:srgbClr val="3366FF"/>
            </a:solidFill>
            <a:ln w="19050">
              <a:solidFill>
                <a:schemeClr val="tx1"/>
              </a:solidFill>
              <a:miter lim="800000"/>
              <a:headEnd/>
              <a:tailEnd/>
            </a:ln>
            <a:effectLst/>
          </p:spPr>
          <p:txBody>
            <a:bodyPr wrap="none" anchor="ctr"/>
            <a:lstStyle/>
            <a:p>
              <a:pPr algn="ctr"/>
              <a:endParaRPr kumimoji="1" lang="en-US" altLang="zh-CN" sz="1000" b="1">
                <a:latin typeface="微软雅黑" pitchFamily="34" charset="-122"/>
                <a:ea typeface="微软雅黑" pitchFamily="34" charset="-122"/>
              </a:endParaRPr>
            </a:p>
            <a:p>
              <a:pPr algn="ctr"/>
              <a:endParaRPr kumimoji="1" lang="en-US" altLang="zh-CN" sz="1000" b="1">
                <a:latin typeface="微软雅黑" pitchFamily="34" charset="-122"/>
                <a:ea typeface="微软雅黑" pitchFamily="34" charset="-122"/>
              </a:endParaRPr>
            </a:p>
            <a:p>
              <a:pPr algn="ctr"/>
              <a:endParaRPr kumimoji="1" lang="en-US" altLang="zh-CN" sz="1000" b="1">
                <a:latin typeface="微软雅黑" pitchFamily="34" charset="-122"/>
                <a:ea typeface="微软雅黑" pitchFamily="34" charset="-122"/>
              </a:endParaRPr>
            </a:p>
          </p:txBody>
        </p:sp>
        <p:sp>
          <p:nvSpPr>
            <p:cNvPr id="23" name="Text Box 54"/>
            <p:cNvSpPr txBox="1">
              <a:spLocks noChangeArrowheads="1"/>
            </p:cNvSpPr>
            <p:nvPr/>
          </p:nvSpPr>
          <p:spPr bwMode="auto">
            <a:xfrm>
              <a:off x="950460" y="1340768"/>
              <a:ext cx="981453" cy="4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solidFill>
                    <a:srgbClr val="0000FF"/>
                  </a:solidFill>
                  <a:latin typeface="微软雅黑" pitchFamily="34" charset="-122"/>
                  <a:ea typeface="微软雅黑" pitchFamily="34" charset="-122"/>
                </a:rPr>
                <a:t>发送方</a:t>
              </a:r>
            </a:p>
          </p:txBody>
        </p:sp>
        <p:sp>
          <p:nvSpPr>
            <p:cNvPr id="24" name="Text Box 55"/>
            <p:cNvSpPr txBox="1">
              <a:spLocks noChangeArrowheads="1"/>
            </p:cNvSpPr>
            <p:nvPr/>
          </p:nvSpPr>
          <p:spPr bwMode="auto">
            <a:xfrm>
              <a:off x="7750515" y="1340768"/>
              <a:ext cx="981453" cy="4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solidFill>
                    <a:srgbClr val="0000FF"/>
                  </a:solidFill>
                  <a:latin typeface="微软雅黑" pitchFamily="34" charset="-122"/>
                  <a:ea typeface="微软雅黑" pitchFamily="34" charset="-122"/>
                </a:rPr>
                <a:t>接收方</a:t>
              </a:r>
            </a:p>
          </p:txBody>
        </p:sp>
        <p:sp>
          <p:nvSpPr>
            <p:cNvPr id="25" name="AutoShape 56"/>
            <p:cNvSpPr>
              <a:spLocks noChangeArrowheads="1"/>
            </p:cNvSpPr>
            <p:nvPr/>
          </p:nvSpPr>
          <p:spPr bwMode="auto">
            <a:xfrm>
              <a:off x="2221971" y="3145756"/>
              <a:ext cx="1307042" cy="609600"/>
            </a:xfrm>
            <a:prstGeom prst="wedgeRoundRectCallout">
              <a:avLst>
                <a:gd name="adj1" fmla="val -85792"/>
                <a:gd name="adj2" fmla="val 120833"/>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000" b="1">
                <a:latin typeface="微软雅黑" pitchFamily="34" charset="-122"/>
                <a:ea typeface="微软雅黑" pitchFamily="34" charset="-122"/>
              </a:endParaRPr>
            </a:p>
          </p:txBody>
        </p:sp>
        <p:sp>
          <p:nvSpPr>
            <p:cNvPr id="26" name="Text Box 57"/>
            <p:cNvSpPr txBox="1">
              <a:spLocks noChangeArrowheads="1"/>
            </p:cNvSpPr>
            <p:nvPr/>
          </p:nvSpPr>
          <p:spPr bwMode="auto">
            <a:xfrm>
              <a:off x="2186073" y="3128293"/>
              <a:ext cx="1423550" cy="68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把字节写入</a:t>
              </a:r>
            </a:p>
            <a:p>
              <a:pPr algn="ctr"/>
              <a:r>
                <a:rPr kumimoji="1" lang="zh-CN" altLang="en-US" sz="1000" b="1" dirty="0">
                  <a:latin typeface="微软雅黑" pitchFamily="34" charset="-122"/>
                  <a:ea typeface="微软雅黑" pitchFamily="34" charset="-122"/>
                </a:rPr>
                <a:t>发送缓存</a:t>
              </a:r>
            </a:p>
          </p:txBody>
        </p:sp>
        <p:sp>
          <p:nvSpPr>
            <p:cNvPr id="27" name="AutoShape 58"/>
            <p:cNvSpPr>
              <a:spLocks noChangeArrowheads="1"/>
            </p:cNvSpPr>
            <p:nvPr/>
          </p:nvSpPr>
          <p:spPr bwMode="auto">
            <a:xfrm>
              <a:off x="6669352" y="2858418"/>
              <a:ext cx="1279525" cy="609600"/>
            </a:xfrm>
            <a:prstGeom prst="wedgeRoundRectCallout">
              <a:avLst>
                <a:gd name="adj1" fmla="val 80912"/>
                <a:gd name="adj2" fmla="val 178384"/>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000" b="1">
                <a:latin typeface="微软雅黑" pitchFamily="34" charset="-122"/>
                <a:ea typeface="微软雅黑" pitchFamily="34" charset="-122"/>
              </a:endParaRPr>
            </a:p>
          </p:txBody>
        </p:sp>
        <p:sp>
          <p:nvSpPr>
            <p:cNvPr id="28" name="Text Box 59"/>
            <p:cNvSpPr txBox="1">
              <a:spLocks noChangeArrowheads="1"/>
            </p:cNvSpPr>
            <p:nvPr/>
          </p:nvSpPr>
          <p:spPr bwMode="auto">
            <a:xfrm>
              <a:off x="6599058" y="2858418"/>
              <a:ext cx="1423550" cy="68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从接收缓存</a:t>
              </a:r>
            </a:p>
            <a:p>
              <a:pPr algn="ctr"/>
              <a:r>
                <a:rPr kumimoji="1" lang="zh-CN" altLang="en-US" sz="1000" b="1" dirty="0">
                  <a:latin typeface="微软雅黑" pitchFamily="34" charset="-122"/>
                  <a:ea typeface="微软雅黑" pitchFamily="34" charset="-122"/>
                </a:rPr>
                <a:t>读取字节</a:t>
              </a:r>
            </a:p>
          </p:txBody>
        </p:sp>
        <p:sp>
          <p:nvSpPr>
            <p:cNvPr id="29" name="Text Box 60"/>
            <p:cNvSpPr txBox="1">
              <a:spLocks noChangeArrowheads="1"/>
            </p:cNvSpPr>
            <p:nvPr/>
          </p:nvSpPr>
          <p:spPr bwMode="auto">
            <a:xfrm>
              <a:off x="1676797" y="1940845"/>
              <a:ext cx="1202501" cy="4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solidFill>
                    <a:srgbClr val="0000FF"/>
                  </a:solidFill>
                  <a:latin typeface="微软雅黑" pitchFamily="34" charset="-122"/>
                  <a:ea typeface="微软雅黑" pitchFamily="34" charset="-122"/>
                </a:rPr>
                <a:t>应用进程</a:t>
              </a:r>
            </a:p>
          </p:txBody>
        </p:sp>
        <p:sp>
          <p:nvSpPr>
            <p:cNvPr id="30" name="Text Box 61"/>
            <p:cNvSpPr txBox="1">
              <a:spLocks noChangeArrowheads="1"/>
            </p:cNvSpPr>
            <p:nvPr/>
          </p:nvSpPr>
          <p:spPr bwMode="auto">
            <a:xfrm>
              <a:off x="8488892" y="1885284"/>
              <a:ext cx="1202501" cy="4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00FF"/>
                  </a:solidFill>
                  <a:latin typeface="微软雅黑" pitchFamily="34" charset="-122"/>
                  <a:ea typeface="微软雅黑" pitchFamily="34" charset="-122"/>
                </a:rPr>
                <a:t>应用进程</a:t>
              </a:r>
            </a:p>
          </p:txBody>
        </p:sp>
        <p:grpSp>
          <p:nvGrpSpPr>
            <p:cNvPr id="31" name="Group 63"/>
            <p:cNvGrpSpPr>
              <a:grpSpLocks/>
            </p:cNvGrpSpPr>
            <p:nvPr/>
          </p:nvGrpSpPr>
          <p:grpSpPr bwMode="auto">
            <a:xfrm>
              <a:off x="8414941" y="2571081"/>
              <a:ext cx="233892" cy="1150937"/>
              <a:chOff x="3107" y="210"/>
              <a:chExt cx="136" cy="725"/>
            </a:xfrm>
          </p:grpSpPr>
          <p:sp>
            <p:nvSpPr>
              <p:cNvPr id="32" name="Rectangle 64"/>
              <p:cNvSpPr>
                <a:spLocks noChangeArrowheads="1"/>
              </p:cNvSpPr>
              <p:nvPr/>
            </p:nvSpPr>
            <p:spPr bwMode="auto">
              <a:xfrm>
                <a:off x="3107" y="391"/>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1</a:t>
                </a:r>
              </a:p>
            </p:txBody>
          </p:sp>
          <p:sp>
            <p:nvSpPr>
              <p:cNvPr id="33" name="Rectangle 65"/>
              <p:cNvSpPr>
                <a:spLocks noChangeArrowheads="1"/>
              </p:cNvSpPr>
              <p:nvPr/>
            </p:nvSpPr>
            <p:spPr bwMode="auto">
              <a:xfrm>
                <a:off x="3107" y="573"/>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2</a:t>
                </a:r>
              </a:p>
            </p:txBody>
          </p:sp>
          <p:sp>
            <p:nvSpPr>
              <p:cNvPr id="34" name="Rectangle 66"/>
              <p:cNvSpPr>
                <a:spLocks noChangeArrowheads="1"/>
              </p:cNvSpPr>
              <p:nvPr/>
            </p:nvSpPr>
            <p:spPr bwMode="auto">
              <a:xfrm>
                <a:off x="3107" y="754"/>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3</a:t>
                </a:r>
              </a:p>
            </p:txBody>
          </p:sp>
          <p:sp>
            <p:nvSpPr>
              <p:cNvPr id="35" name="Rectangle 67"/>
              <p:cNvSpPr>
                <a:spLocks noChangeArrowheads="1"/>
              </p:cNvSpPr>
              <p:nvPr/>
            </p:nvSpPr>
            <p:spPr bwMode="auto">
              <a:xfrm>
                <a:off x="3107" y="210"/>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0</a:t>
                </a:r>
              </a:p>
            </p:txBody>
          </p:sp>
        </p:grpSp>
        <p:sp>
          <p:nvSpPr>
            <p:cNvPr id="36" name="Rectangle 68"/>
            <p:cNvSpPr>
              <a:spLocks noChangeArrowheads="1"/>
            </p:cNvSpPr>
            <p:nvPr/>
          </p:nvSpPr>
          <p:spPr bwMode="auto">
            <a:xfrm>
              <a:off x="818620" y="4208600"/>
              <a:ext cx="233892" cy="2873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75" b="1" dirty="0">
                  <a:latin typeface="微软雅黑" pitchFamily="34" charset="-122"/>
                  <a:ea typeface="微软雅黑" pitchFamily="34" charset="-122"/>
                </a:rPr>
                <a:t>18</a:t>
              </a:r>
            </a:p>
          </p:txBody>
        </p:sp>
        <p:sp>
          <p:nvSpPr>
            <p:cNvPr id="37" name="Rectangle 69"/>
            <p:cNvSpPr>
              <a:spLocks noChangeArrowheads="1"/>
            </p:cNvSpPr>
            <p:nvPr/>
          </p:nvSpPr>
          <p:spPr bwMode="auto">
            <a:xfrm>
              <a:off x="1052512" y="4208600"/>
              <a:ext cx="233892" cy="2873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75" b="1">
                  <a:latin typeface="微软雅黑" pitchFamily="34" charset="-122"/>
                  <a:ea typeface="微软雅黑" pitchFamily="34" charset="-122"/>
                </a:rPr>
                <a:t>17</a:t>
              </a:r>
            </a:p>
          </p:txBody>
        </p:sp>
        <p:sp>
          <p:nvSpPr>
            <p:cNvPr id="38" name="Rectangle 70"/>
            <p:cNvSpPr>
              <a:spLocks noChangeArrowheads="1"/>
            </p:cNvSpPr>
            <p:nvPr/>
          </p:nvSpPr>
          <p:spPr bwMode="auto">
            <a:xfrm>
              <a:off x="1286404" y="4208600"/>
              <a:ext cx="233892" cy="2873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75" b="1">
                  <a:latin typeface="微软雅黑" pitchFamily="34" charset="-122"/>
                  <a:ea typeface="微软雅黑" pitchFamily="34" charset="-122"/>
                </a:rPr>
                <a:t>16</a:t>
              </a:r>
            </a:p>
          </p:txBody>
        </p:sp>
        <p:sp>
          <p:nvSpPr>
            <p:cNvPr id="39" name="Rectangle 71"/>
            <p:cNvSpPr>
              <a:spLocks noChangeArrowheads="1"/>
            </p:cNvSpPr>
            <p:nvPr/>
          </p:nvSpPr>
          <p:spPr bwMode="auto">
            <a:xfrm>
              <a:off x="1520296" y="4208600"/>
              <a:ext cx="233892" cy="287338"/>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75" b="1">
                  <a:latin typeface="微软雅黑" pitchFamily="34" charset="-122"/>
                  <a:ea typeface="微软雅黑" pitchFamily="34" charset="-122"/>
                </a:rPr>
                <a:t>15</a:t>
              </a:r>
            </a:p>
          </p:txBody>
        </p:sp>
        <p:sp>
          <p:nvSpPr>
            <p:cNvPr id="40" name="Rectangle 72"/>
            <p:cNvSpPr>
              <a:spLocks noChangeArrowheads="1"/>
            </p:cNvSpPr>
            <p:nvPr/>
          </p:nvSpPr>
          <p:spPr bwMode="auto">
            <a:xfrm>
              <a:off x="1754187" y="4208600"/>
              <a:ext cx="233892" cy="287338"/>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75" b="1">
                  <a:latin typeface="微软雅黑" pitchFamily="34" charset="-122"/>
                  <a:ea typeface="微软雅黑" pitchFamily="34" charset="-122"/>
                </a:rPr>
                <a:t>14</a:t>
              </a:r>
            </a:p>
          </p:txBody>
        </p:sp>
        <p:grpSp>
          <p:nvGrpSpPr>
            <p:cNvPr id="41" name="Group 73"/>
            <p:cNvGrpSpPr>
              <a:grpSpLocks/>
            </p:cNvGrpSpPr>
            <p:nvPr/>
          </p:nvGrpSpPr>
          <p:grpSpPr bwMode="auto">
            <a:xfrm>
              <a:off x="1597687" y="2661568"/>
              <a:ext cx="233892" cy="863600"/>
              <a:chOff x="1429" y="176"/>
              <a:chExt cx="136" cy="544"/>
            </a:xfrm>
          </p:grpSpPr>
          <p:sp>
            <p:nvSpPr>
              <p:cNvPr id="42" name="Rectangle 74"/>
              <p:cNvSpPr>
                <a:spLocks noChangeArrowheads="1"/>
              </p:cNvSpPr>
              <p:nvPr/>
            </p:nvSpPr>
            <p:spPr bwMode="auto">
              <a:xfrm>
                <a:off x="1429" y="539"/>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75" b="1">
                    <a:latin typeface="微软雅黑" pitchFamily="34" charset="-122"/>
                    <a:ea typeface="微软雅黑" pitchFamily="34" charset="-122"/>
                  </a:rPr>
                  <a:t>19</a:t>
                </a:r>
              </a:p>
            </p:txBody>
          </p:sp>
          <p:sp>
            <p:nvSpPr>
              <p:cNvPr id="43" name="Rectangle 75"/>
              <p:cNvSpPr>
                <a:spLocks noChangeArrowheads="1"/>
              </p:cNvSpPr>
              <p:nvPr/>
            </p:nvSpPr>
            <p:spPr bwMode="auto">
              <a:xfrm>
                <a:off x="1429" y="358"/>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75" b="1" dirty="0">
                    <a:latin typeface="微软雅黑" pitchFamily="34" charset="-122"/>
                    <a:ea typeface="微软雅黑" pitchFamily="34" charset="-122"/>
                  </a:rPr>
                  <a:t>20</a:t>
                </a:r>
              </a:p>
            </p:txBody>
          </p:sp>
          <p:sp>
            <p:nvSpPr>
              <p:cNvPr id="44" name="Rectangle 76"/>
              <p:cNvSpPr>
                <a:spLocks noChangeArrowheads="1"/>
              </p:cNvSpPr>
              <p:nvPr/>
            </p:nvSpPr>
            <p:spPr bwMode="auto">
              <a:xfrm>
                <a:off x="1429" y="176"/>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75" b="1">
                    <a:latin typeface="微软雅黑" pitchFamily="34" charset="-122"/>
                    <a:ea typeface="微软雅黑" pitchFamily="34" charset="-122"/>
                  </a:rPr>
                  <a:t>21</a:t>
                </a:r>
              </a:p>
            </p:txBody>
          </p:sp>
        </p:grpSp>
        <p:grpSp>
          <p:nvGrpSpPr>
            <p:cNvPr id="45" name="Group 77"/>
            <p:cNvGrpSpPr>
              <a:grpSpLocks/>
            </p:cNvGrpSpPr>
            <p:nvPr/>
          </p:nvGrpSpPr>
          <p:grpSpPr bwMode="auto">
            <a:xfrm>
              <a:off x="8026268" y="4225257"/>
              <a:ext cx="467783" cy="287337"/>
              <a:chOff x="2789" y="1842"/>
              <a:chExt cx="272" cy="181"/>
            </a:xfrm>
          </p:grpSpPr>
          <p:sp>
            <p:nvSpPr>
              <p:cNvPr id="46" name="Rectangle 78"/>
              <p:cNvSpPr>
                <a:spLocks noChangeArrowheads="1"/>
              </p:cNvSpPr>
              <p:nvPr/>
            </p:nvSpPr>
            <p:spPr bwMode="auto">
              <a:xfrm>
                <a:off x="2925"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4</a:t>
                </a:r>
              </a:p>
            </p:txBody>
          </p:sp>
          <p:sp>
            <p:nvSpPr>
              <p:cNvPr id="47" name="Rectangle 79"/>
              <p:cNvSpPr>
                <a:spLocks noChangeArrowheads="1"/>
              </p:cNvSpPr>
              <p:nvPr/>
            </p:nvSpPr>
            <p:spPr bwMode="auto">
              <a:xfrm>
                <a:off x="2789" y="184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5</a:t>
                </a:r>
              </a:p>
            </p:txBody>
          </p:sp>
        </p:grpSp>
        <p:grpSp>
          <p:nvGrpSpPr>
            <p:cNvPr id="48" name="Group 86"/>
            <p:cNvGrpSpPr>
              <a:grpSpLocks/>
            </p:cNvGrpSpPr>
            <p:nvPr/>
          </p:nvGrpSpPr>
          <p:grpSpPr bwMode="auto">
            <a:xfrm>
              <a:off x="2067189" y="4945982"/>
              <a:ext cx="935567" cy="287337"/>
              <a:chOff x="2200" y="1298"/>
              <a:chExt cx="544" cy="181"/>
            </a:xfrm>
          </p:grpSpPr>
          <p:sp>
            <p:nvSpPr>
              <p:cNvPr id="49" name="Rectangle 87"/>
              <p:cNvSpPr>
                <a:spLocks noChangeArrowheads="1"/>
              </p:cNvSpPr>
              <p:nvPr/>
            </p:nvSpPr>
            <p:spPr bwMode="auto">
              <a:xfrm>
                <a:off x="2200"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75" b="1" dirty="0">
                    <a:latin typeface="微软雅黑" pitchFamily="34" charset="-122"/>
                    <a:ea typeface="微软雅黑" pitchFamily="34" charset="-122"/>
                  </a:rPr>
                  <a:t>13</a:t>
                </a:r>
              </a:p>
            </p:txBody>
          </p:sp>
          <p:sp>
            <p:nvSpPr>
              <p:cNvPr id="50" name="Rectangle 88"/>
              <p:cNvSpPr>
                <a:spLocks noChangeArrowheads="1"/>
              </p:cNvSpPr>
              <p:nvPr/>
            </p:nvSpPr>
            <p:spPr bwMode="auto">
              <a:xfrm>
                <a:off x="2336"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75" b="1">
                    <a:latin typeface="微软雅黑" pitchFamily="34" charset="-122"/>
                    <a:ea typeface="微软雅黑" pitchFamily="34" charset="-122"/>
                  </a:rPr>
                  <a:t>12</a:t>
                </a:r>
              </a:p>
            </p:txBody>
          </p:sp>
          <p:sp>
            <p:nvSpPr>
              <p:cNvPr id="51" name="Rectangle 89"/>
              <p:cNvSpPr>
                <a:spLocks noChangeArrowheads="1"/>
              </p:cNvSpPr>
              <p:nvPr/>
            </p:nvSpPr>
            <p:spPr bwMode="auto">
              <a:xfrm>
                <a:off x="2472" y="1298"/>
                <a:ext cx="136" cy="181"/>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75" b="1">
                    <a:latin typeface="微软雅黑" pitchFamily="34" charset="-122"/>
                    <a:ea typeface="微软雅黑" pitchFamily="34" charset="-122"/>
                  </a:rPr>
                  <a:t>11</a:t>
                </a:r>
              </a:p>
            </p:txBody>
          </p:sp>
          <p:sp>
            <p:nvSpPr>
              <p:cNvPr id="52" name="Rectangle 90"/>
              <p:cNvSpPr>
                <a:spLocks noChangeArrowheads="1"/>
              </p:cNvSpPr>
              <p:nvPr/>
            </p:nvSpPr>
            <p:spPr bwMode="auto">
              <a:xfrm>
                <a:off x="2608" y="1298"/>
                <a:ext cx="136" cy="181"/>
              </a:xfrm>
              <a:prstGeom prst="rect">
                <a:avLst/>
              </a:prstGeom>
              <a:solidFill>
                <a:srgbClr val="FF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H</a:t>
                </a:r>
              </a:p>
            </p:txBody>
          </p:sp>
        </p:grpSp>
        <p:grpSp>
          <p:nvGrpSpPr>
            <p:cNvPr id="53" name="Group 91"/>
            <p:cNvGrpSpPr>
              <a:grpSpLocks/>
            </p:cNvGrpSpPr>
            <p:nvPr/>
          </p:nvGrpSpPr>
          <p:grpSpPr bwMode="auto">
            <a:xfrm>
              <a:off x="4251325" y="4947568"/>
              <a:ext cx="467783" cy="287338"/>
              <a:chOff x="2290" y="482"/>
              <a:chExt cx="272" cy="181"/>
            </a:xfrm>
          </p:grpSpPr>
          <p:sp>
            <p:nvSpPr>
              <p:cNvPr id="54" name="Rectangle 92"/>
              <p:cNvSpPr>
                <a:spLocks noChangeArrowheads="1"/>
              </p:cNvSpPr>
              <p:nvPr/>
            </p:nvSpPr>
            <p:spPr bwMode="auto">
              <a:xfrm>
                <a:off x="2290" y="48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875" b="1">
                    <a:latin typeface="微软雅黑" pitchFamily="34" charset="-122"/>
                    <a:ea typeface="微软雅黑" pitchFamily="34" charset="-122"/>
                  </a:rPr>
                  <a:t>10</a:t>
                </a:r>
              </a:p>
            </p:txBody>
          </p:sp>
          <p:sp>
            <p:nvSpPr>
              <p:cNvPr id="55" name="Rectangle 93"/>
              <p:cNvSpPr>
                <a:spLocks noChangeArrowheads="1"/>
              </p:cNvSpPr>
              <p:nvPr/>
            </p:nvSpPr>
            <p:spPr bwMode="auto">
              <a:xfrm>
                <a:off x="2426" y="482"/>
                <a:ext cx="136" cy="181"/>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9</a:t>
                </a:r>
              </a:p>
            </p:txBody>
          </p:sp>
        </p:grpSp>
        <p:sp>
          <p:nvSpPr>
            <p:cNvPr id="56" name="Rectangle 94"/>
            <p:cNvSpPr>
              <a:spLocks noChangeArrowheads="1"/>
            </p:cNvSpPr>
            <p:nvPr/>
          </p:nvSpPr>
          <p:spPr bwMode="auto">
            <a:xfrm>
              <a:off x="4719108" y="4947568"/>
              <a:ext cx="233892" cy="287338"/>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H</a:t>
              </a:r>
            </a:p>
          </p:txBody>
        </p:sp>
        <p:sp>
          <p:nvSpPr>
            <p:cNvPr id="57" name="AutoShape 95"/>
            <p:cNvSpPr>
              <a:spLocks noChangeArrowheads="1"/>
            </p:cNvSpPr>
            <p:nvPr/>
          </p:nvSpPr>
          <p:spPr bwMode="auto">
            <a:xfrm>
              <a:off x="3470540" y="3866481"/>
              <a:ext cx="2029354" cy="609600"/>
            </a:xfrm>
            <a:prstGeom prst="wedgeRoundRectCallout">
              <a:avLst>
                <a:gd name="adj1" fmla="val -73306"/>
                <a:gd name="adj2" fmla="val 126301"/>
                <a:gd name="adj3" fmla="val 16667"/>
              </a:avLst>
            </a:prstGeom>
            <a:solidFill>
              <a:srgbClr val="00FFFF"/>
            </a:solidFill>
            <a:ln w="9525">
              <a:solidFill>
                <a:schemeClr val="tx1"/>
              </a:solidFill>
              <a:miter lim="800000"/>
              <a:headEnd/>
              <a:tailEnd/>
            </a:ln>
            <a:effectLst/>
          </p:spPr>
          <p:txBody>
            <a:bodyPr/>
            <a:lstStyle/>
            <a:p>
              <a:pPr algn="ctr"/>
              <a:endParaRPr kumimoji="1" lang="zh-CN" altLang="zh-CN" sz="1000" b="1">
                <a:latin typeface="微软雅黑" pitchFamily="34" charset="-122"/>
                <a:ea typeface="微软雅黑" pitchFamily="34" charset="-122"/>
              </a:endParaRPr>
            </a:p>
          </p:txBody>
        </p:sp>
        <p:sp>
          <p:nvSpPr>
            <p:cNvPr id="58" name="Text Box 96"/>
            <p:cNvSpPr txBox="1">
              <a:spLocks noChangeArrowheads="1"/>
            </p:cNvSpPr>
            <p:nvPr/>
          </p:nvSpPr>
          <p:spPr bwMode="auto">
            <a:xfrm>
              <a:off x="3442071" y="3847430"/>
              <a:ext cx="1989984" cy="68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加上 </a:t>
              </a:r>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首部</a:t>
              </a:r>
            </a:p>
            <a:p>
              <a:pPr algn="ctr"/>
              <a:r>
                <a:rPr kumimoji="1" lang="zh-CN" altLang="en-US" sz="1000" b="1" dirty="0">
                  <a:latin typeface="微软雅黑" pitchFamily="34" charset="-122"/>
                  <a:ea typeface="微软雅黑" pitchFamily="34" charset="-122"/>
                </a:rPr>
                <a:t>构成 </a:t>
              </a:r>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报文段</a:t>
              </a:r>
            </a:p>
          </p:txBody>
        </p:sp>
        <p:sp>
          <p:nvSpPr>
            <p:cNvPr id="59" name="Line 97"/>
            <p:cNvSpPr>
              <a:spLocks noChangeShapeType="1"/>
            </p:cNvSpPr>
            <p:nvPr/>
          </p:nvSpPr>
          <p:spPr bwMode="auto">
            <a:xfrm>
              <a:off x="1979687" y="2798093"/>
              <a:ext cx="0" cy="57626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60" name="Line 98"/>
            <p:cNvSpPr>
              <a:spLocks noChangeShapeType="1"/>
            </p:cNvSpPr>
            <p:nvPr/>
          </p:nvSpPr>
          <p:spPr bwMode="auto">
            <a:xfrm flipV="1">
              <a:off x="8769424" y="2858418"/>
              <a:ext cx="0" cy="57626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61" name="Text Box 99"/>
            <p:cNvSpPr txBox="1">
              <a:spLocks noChangeArrowheads="1"/>
            </p:cNvSpPr>
            <p:nvPr/>
          </p:nvSpPr>
          <p:spPr bwMode="auto">
            <a:xfrm>
              <a:off x="464919" y="3833142"/>
              <a:ext cx="752117" cy="4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000" b="1" dirty="0">
                  <a:solidFill>
                    <a:schemeClr val="bg1"/>
                  </a:solidFill>
                  <a:latin typeface="微软雅黑" pitchFamily="34" charset="-122"/>
                  <a:ea typeface="微软雅黑" pitchFamily="34" charset="-122"/>
                </a:rPr>
                <a:t>TCP</a:t>
              </a:r>
            </a:p>
          </p:txBody>
        </p:sp>
        <p:sp>
          <p:nvSpPr>
            <p:cNvPr id="62" name="Text Box 100"/>
            <p:cNvSpPr txBox="1">
              <a:spLocks noChangeArrowheads="1"/>
            </p:cNvSpPr>
            <p:nvPr/>
          </p:nvSpPr>
          <p:spPr bwMode="auto">
            <a:xfrm>
              <a:off x="7270133" y="3842669"/>
              <a:ext cx="752117" cy="4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000" b="1">
                  <a:solidFill>
                    <a:schemeClr val="bg1"/>
                  </a:solidFill>
                  <a:latin typeface="微软雅黑" pitchFamily="34" charset="-122"/>
                  <a:ea typeface="微软雅黑" pitchFamily="34" charset="-122"/>
                </a:rPr>
                <a:t>TCP</a:t>
              </a:r>
            </a:p>
          </p:txBody>
        </p:sp>
        <p:sp>
          <p:nvSpPr>
            <p:cNvPr id="63" name="Text Box 101"/>
            <p:cNvSpPr txBox="1">
              <a:spLocks noChangeArrowheads="1"/>
            </p:cNvSpPr>
            <p:nvPr/>
          </p:nvSpPr>
          <p:spPr bwMode="auto">
            <a:xfrm>
              <a:off x="1910689" y="2542505"/>
              <a:ext cx="981453" cy="4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00FF"/>
                  </a:solidFill>
                  <a:latin typeface="微软雅黑" pitchFamily="34" charset="-122"/>
                  <a:ea typeface="微软雅黑" pitchFamily="34" charset="-122"/>
                </a:rPr>
                <a:t>字节流</a:t>
              </a:r>
            </a:p>
          </p:txBody>
        </p:sp>
        <p:sp>
          <p:nvSpPr>
            <p:cNvPr id="64" name="Text Box 102"/>
            <p:cNvSpPr txBox="1">
              <a:spLocks noChangeArrowheads="1"/>
            </p:cNvSpPr>
            <p:nvPr/>
          </p:nvSpPr>
          <p:spPr bwMode="auto">
            <a:xfrm>
              <a:off x="8647112" y="2542505"/>
              <a:ext cx="981453" cy="4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a:solidFill>
                    <a:srgbClr val="0000FF"/>
                  </a:solidFill>
                  <a:latin typeface="微软雅黑" pitchFamily="34" charset="-122"/>
                  <a:ea typeface="微软雅黑" pitchFamily="34" charset="-122"/>
                </a:rPr>
                <a:t>字节流</a:t>
              </a:r>
            </a:p>
          </p:txBody>
        </p:sp>
        <p:sp>
          <p:nvSpPr>
            <p:cNvPr id="65" name="Rectangle 103"/>
            <p:cNvSpPr>
              <a:spLocks noChangeArrowheads="1"/>
            </p:cNvSpPr>
            <p:nvPr/>
          </p:nvSpPr>
          <p:spPr bwMode="auto">
            <a:xfrm>
              <a:off x="3648151" y="1753843"/>
              <a:ext cx="233892" cy="28733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a:latin typeface="微软雅黑" pitchFamily="34" charset="-122"/>
                  <a:ea typeface="微软雅黑" pitchFamily="34" charset="-122"/>
                </a:rPr>
                <a:t>H</a:t>
              </a:r>
            </a:p>
          </p:txBody>
        </p:sp>
        <p:sp>
          <p:nvSpPr>
            <p:cNvPr id="66" name="Text Box 104"/>
            <p:cNvSpPr txBox="1">
              <a:spLocks noChangeArrowheads="1"/>
            </p:cNvSpPr>
            <p:nvPr/>
          </p:nvSpPr>
          <p:spPr bwMode="auto">
            <a:xfrm>
              <a:off x="3961153" y="1690624"/>
              <a:ext cx="2653129" cy="4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ea typeface="微软雅黑" pitchFamily="34" charset="-122"/>
                </a:rPr>
                <a:t>表示 </a:t>
              </a:r>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报文段的首部</a:t>
              </a:r>
            </a:p>
          </p:txBody>
        </p:sp>
        <p:sp>
          <p:nvSpPr>
            <p:cNvPr id="67" name="Rectangle 105"/>
            <p:cNvSpPr>
              <a:spLocks noChangeArrowheads="1"/>
            </p:cNvSpPr>
            <p:nvPr/>
          </p:nvSpPr>
          <p:spPr bwMode="auto">
            <a:xfrm>
              <a:off x="3648151" y="2097130"/>
              <a:ext cx="233892" cy="287337"/>
            </a:xfrm>
            <a:prstGeom prst="rect">
              <a:avLst/>
            </a:prstGeom>
            <a:solidFill>
              <a:srgbClr val="66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00" b="1" dirty="0">
                  <a:latin typeface="微软雅黑" pitchFamily="34" charset="-122"/>
                  <a:ea typeface="微软雅黑" pitchFamily="34" charset="-122"/>
                </a:rPr>
                <a:t>x</a:t>
              </a:r>
            </a:p>
          </p:txBody>
        </p:sp>
        <p:sp>
          <p:nvSpPr>
            <p:cNvPr id="68" name="Text Box 106"/>
            <p:cNvSpPr txBox="1">
              <a:spLocks noChangeArrowheads="1"/>
            </p:cNvSpPr>
            <p:nvPr/>
          </p:nvSpPr>
          <p:spPr bwMode="auto">
            <a:xfrm>
              <a:off x="3961153" y="2047048"/>
              <a:ext cx="2791283" cy="4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b="1" dirty="0">
                  <a:latin typeface="微软雅黑" pitchFamily="34" charset="-122"/>
                  <a:ea typeface="微软雅黑" pitchFamily="34" charset="-122"/>
                </a:rPr>
                <a:t>表示序号为 </a:t>
              </a:r>
              <a:r>
                <a:rPr kumimoji="1" lang="en-US" altLang="zh-CN" sz="1000" b="1" dirty="0">
                  <a:latin typeface="微软雅黑" pitchFamily="34" charset="-122"/>
                  <a:ea typeface="微软雅黑" pitchFamily="34" charset="-122"/>
                </a:rPr>
                <a:t>x </a:t>
              </a:r>
              <a:r>
                <a:rPr kumimoji="1" lang="zh-CN" altLang="en-US" sz="1000" b="1" dirty="0">
                  <a:latin typeface="微软雅黑" pitchFamily="34" charset="-122"/>
                  <a:ea typeface="微软雅黑" pitchFamily="34" charset="-122"/>
                </a:rPr>
                <a:t>的数据字节</a:t>
              </a:r>
            </a:p>
          </p:txBody>
        </p:sp>
        <p:sp>
          <p:nvSpPr>
            <p:cNvPr id="69" name="AutoShape 108"/>
            <p:cNvSpPr>
              <a:spLocks noChangeArrowheads="1"/>
            </p:cNvSpPr>
            <p:nvPr/>
          </p:nvSpPr>
          <p:spPr bwMode="auto">
            <a:xfrm rot="-5400000">
              <a:off x="4694568" y="2209462"/>
              <a:ext cx="360363" cy="6554126"/>
            </a:xfrm>
            <a:prstGeom prst="can">
              <a:avLst>
                <a:gd name="adj" fmla="val 28603"/>
              </a:avLst>
            </a:prstGeom>
            <a:gradFill rotWithShape="1">
              <a:gsLst>
                <a:gs pos="0">
                  <a:srgbClr val="00B050"/>
                </a:gs>
                <a:gs pos="50000">
                  <a:srgbClr val="99FFCC"/>
                </a:gs>
                <a:gs pos="100000">
                  <a:srgbClr val="00B05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0" name="Text Box 109"/>
            <p:cNvSpPr txBox="1">
              <a:spLocks noChangeArrowheads="1"/>
            </p:cNvSpPr>
            <p:nvPr/>
          </p:nvSpPr>
          <p:spPr bwMode="auto">
            <a:xfrm>
              <a:off x="4090565" y="5282531"/>
              <a:ext cx="1260526" cy="4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连接</a:t>
              </a:r>
            </a:p>
          </p:txBody>
        </p:sp>
        <p:sp>
          <p:nvSpPr>
            <p:cNvPr id="71" name="Freeform 110"/>
            <p:cNvSpPr>
              <a:spLocks/>
            </p:cNvSpPr>
            <p:nvPr/>
          </p:nvSpPr>
          <p:spPr bwMode="auto">
            <a:xfrm>
              <a:off x="1451505" y="4585619"/>
              <a:ext cx="216694"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grpSp>
    </p:spTree>
    <p:extLst>
      <p:ext uri="{BB962C8B-B14F-4D97-AF65-F5344CB8AC3E}">
        <p14:creationId xmlns:p14="http://schemas.microsoft.com/office/powerpoint/2010/main" val="9307224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454288" y="1237882"/>
            <a:ext cx="6711425"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46" name="Rectangle 6"/>
          <p:cNvSpPr>
            <a:spLocks noChangeArrowheads="1"/>
          </p:cNvSpPr>
          <p:nvPr/>
        </p:nvSpPr>
        <p:spPr bwMode="auto">
          <a:xfrm>
            <a:off x="2829612" y="1218641"/>
            <a:ext cx="1946367"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TCP </a:t>
            </a:r>
            <a:r>
              <a:rPr lang="zh-CN" altLang="en-US" sz="1667" b="1" dirty="0">
                <a:solidFill>
                  <a:schemeClr val="bg1"/>
                </a:solidFill>
                <a:latin typeface="微软雅黑" pitchFamily="34" charset="-122"/>
                <a:ea typeface="微软雅黑" pitchFamily="34" charset="-122"/>
              </a:rPr>
              <a:t>面向流的概念</a:t>
            </a:r>
          </a:p>
        </p:txBody>
      </p:sp>
      <p:sp>
        <p:nvSpPr>
          <p:cNvPr id="47" name="圆角矩形 46"/>
          <p:cNvSpPr/>
          <p:nvPr/>
        </p:nvSpPr>
        <p:spPr>
          <a:xfrm>
            <a:off x="454287" y="1605916"/>
            <a:ext cx="6711426" cy="2743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nvGrpSpPr>
          <p:cNvPr id="48" name="Group 3"/>
          <p:cNvGrpSpPr>
            <a:grpSpLocks/>
          </p:cNvGrpSpPr>
          <p:nvPr/>
        </p:nvGrpSpPr>
        <p:grpSpPr bwMode="auto">
          <a:xfrm>
            <a:off x="1052740" y="1812153"/>
            <a:ext cx="5533624" cy="2379657"/>
            <a:chOff x="-205" y="1169"/>
            <a:chExt cx="6252" cy="2665"/>
          </a:xfrm>
        </p:grpSpPr>
        <p:sp>
          <p:nvSpPr>
            <p:cNvPr id="49" name="Text Box 4"/>
            <p:cNvSpPr txBox="1">
              <a:spLocks noChangeArrowheads="1"/>
            </p:cNvSpPr>
            <p:nvPr/>
          </p:nvSpPr>
          <p:spPr bwMode="auto">
            <a:xfrm>
              <a:off x="467" y="1309"/>
              <a:ext cx="614"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4000" dirty="0">
                  <a:solidFill>
                    <a:srgbClr val="0033CC"/>
                  </a:solidFill>
                  <a:latin typeface="微软雅黑" pitchFamily="34" charset="-122"/>
                  <a:ea typeface="微软雅黑" pitchFamily="34" charset="-122"/>
                  <a:sym typeface="Wingdings" pitchFamily="2" charset="2"/>
                </a:rPr>
                <a:t></a:t>
              </a:r>
              <a:endParaRPr lang="en-US" altLang="zh-CN" sz="4000" dirty="0">
                <a:solidFill>
                  <a:srgbClr val="0033CC"/>
                </a:solidFill>
                <a:latin typeface="微软雅黑" pitchFamily="34" charset="-122"/>
                <a:ea typeface="微软雅黑" pitchFamily="34" charset="-122"/>
              </a:endParaRPr>
            </a:p>
          </p:txBody>
        </p:sp>
        <p:sp>
          <p:nvSpPr>
            <p:cNvPr id="50" name="AutoShape 5"/>
            <p:cNvSpPr>
              <a:spLocks noChangeArrowheads="1"/>
            </p:cNvSpPr>
            <p:nvPr/>
          </p:nvSpPr>
          <p:spPr bwMode="auto">
            <a:xfrm>
              <a:off x="1900" y="3539"/>
              <a:ext cx="196" cy="155"/>
            </a:xfrm>
            <a:prstGeom prst="rightArrow">
              <a:avLst>
                <a:gd name="adj1" fmla="val 50000"/>
                <a:gd name="adj2" fmla="val 31613"/>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51" name="AutoShape 6"/>
            <p:cNvSpPr>
              <a:spLocks noChangeArrowheads="1"/>
            </p:cNvSpPr>
            <p:nvPr/>
          </p:nvSpPr>
          <p:spPr bwMode="auto">
            <a:xfrm>
              <a:off x="4673" y="3539"/>
              <a:ext cx="194" cy="155"/>
            </a:xfrm>
            <a:prstGeom prst="rightArrow">
              <a:avLst>
                <a:gd name="adj1" fmla="val 50000"/>
                <a:gd name="adj2" fmla="val 31290"/>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52" name="AutoShape 7"/>
            <p:cNvSpPr>
              <a:spLocks noChangeArrowheads="1"/>
            </p:cNvSpPr>
            <p:nvPr/>
          </p:nvSpPr>
          <p:spPr bwMode="auto">
            <a:xfrm>
              <a:off x="3116" y="3539"/>
              <a:ext cx="196" cy="155"/>
            </a:xfrm>
            <a:prstGeom prst="rightArrow">
              <a:avLst>
                <a:gd name="adj1" fmla="val 50000"/>
                <a:gd name="adj2" fmla="val 31613"/>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53" name="Text Box 8"/>
            <p:cNvSpPr txBox="1">
              <a:spLocks noChangeArrowheads="1"/>
            </p:cNvSpPr>
            <p:nvPr/>
          </p:nvSpPr>
          <p:spPr bwMode="auto">
            <a:xfrm>
              <a:off x="255" y="2338"/>
              <a:ext cx="546"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167" dirty="0">
                  <a:solidFill>
                    <a:srgbClr val="CC00CC"/>
                  </a:solidFill>
                  <a:latin typeface="微软雅黑" pitchFamily="34" charset="-122"/>
                  <a:ea typeface="微软雅黑" pitchFamily="34" charset="-122"/>
                </a:rPr>
                <a:t>端口</a:t>
              </a:r>
            </a:p>
          </p:txBody>
        </p:sp>
        <p:sp>
          <p:nvSpPr>
            <p:cNvPr id="54" name="Line 9"/>
            <p:cNvSpPr>
              <a:spLocks noChangeShapeType="1"/>
            </p:cNvSpPr>
            <p:nvPr/>
          </p:nvSpPr>
          <p:spPr bwMode="auto">
            <a:xfrm>
              <a:off x="757" y="1883"/>
              <a:ext cx="5" cy="744"/>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55" name="Text Box 10"/>
            <p:cNvSpPr txBox="1">
              <a:spLocks noChangeArrowheads="1"/>
            </p:cNvSpPr>
            <p:nvPr/>
          </p:nvSpPr>
          <p:spPr bwMode="auto">
            <a:xfrm rot="5400000">
              <a:off x="779" y="2223"/>
              <a:ext cx="368"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167">
                  <a:latin typeface="微软雅黑" pitchFamily="34" charset="-122"/>
                  <a:ea typeface="微软雅黑" pitchFamily="34" charset="-122"/>
                </a:rPr>
                <a:t>…</a:t>
              </a:r>
            </a:p>
          </p:txBody>
        </p:sp>
        <p:sp>
          <p:nvSpPr>
            <p:cNvPr id="56" name="Rectangle 12"/>
            <p:cNvSpPr>
              <a:spLocks noChangeArrowheads="1"/>
            </p:cNvSpPr>
            <p:nvPr/>
          </p:nvSpPr>
          <p:spPr bwMode="auto">
            <a:xfrm>
              <a:off x="860" y="1993"/>
              <a:ext cx="411" cy="107"/>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57" name="Rectangle 13"/>
            <p:cNvSpPr>
              <a:spLocks noChangeArrowheads="1"/>
            </p:cNvSpPr>
            <p:nvPr/>
          </p:nvSpPr>
          <p:spPr bwMode="auto">
            <a:xfrm>
              <a:off x="860" y="2154"/>
              <a:ext cx="102" cy="11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58" name="Rectangle 14"/>
            <p:cNvSpPr>
              <a:spLocks noChangeArrowheads="1"/>
            </p:cNvSpPr>
            <p:nvPr/>
          </p:nvSpPr>
          <p:spPr bwMode="auto">
            <a:xfrm>
              <a:off x="860" y="2479"/>
              <a:ext cx="257" cy="11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59" name="Rectangle 15"/>
            <p:cNvSpPr>
              <a:spLocks noChangeArrowheads="1"/>
            </p:cNvSpPr>
            <p:nvPr/>
          </p:nvSpPr>
          <p:spPr bwMode="auto">
            <a:xfrm>
              <a:off x="139" y="2696"/>
              <a:ext cx="1236" cy="706"/>
            </a:xfrm>
            <a:prstGeom prst="rect">
              <a:avLst/>
            </a:prstGeom>
            <a:solidFill>
              <a:srgbClr val="0000FF"/>
            </a:solidFill>
            <a:ln w="19050">
              <a:solidFill>
                <a:schemeClr val="tx1"/>
              </a:solidFill>
              <a:miter lim="800000"/>
              <a:headEnd/>
              <a:tailEnd/>
            </a:ln>
            <a:effectLst/>
          </p:spPr>
          <p:txBody>
            <a:bodyPr wrap="none" anchor="ctr"/>
            <a:lstStyle/>
            <a:p>
              <a:r>
                <a:rPr lang="en-US" altLang="zh-CN" sz="1167" b="1" dirty="0">
                  <a:solidFill>
                    <a:schemeClr val="bg1"/>
                  </a:solidFill>
                  <a:latin typeface="微软雅黑" pitchFamily="34" charset="-122"/>
                  <a:ea typeface="微软雅黑" pitchFamily="34" charset="-122"/>
                </a:rPr>
                <a:t>TCP</a:t>
              </a:r>
            </a:p>
            <a:p>
              <a:endParaRPr lang="en-US" altLang="zh-CN" sz="1167" b="1" dirty="0">
                <a:latin typeface="微软雅黑" pitchFamily="34" charset="-122"/>
                <a:ea typeface="微软雅黑" pitchFamily="34" charset="-122"/>
              </a:endParaRPr>
            </a:p>
            <a:p>
              <a:endParaRPr lang="en-US" altLang="zh-CN" sz="1167" b="1" dirty="0">
                <a:latin typeface="微软雅黑" pitchFamily="34" charset="-122"/>
                <a:ea typeface="微软雅黑" pitchFamily="34" charset="-122"/>
              </a:endParaRPr>
            </a:p>
          </p:txBody>
        </p:sp>
        <p:sp>
          <p:nvSpPr>
            <p:cNvPr id="60" name="Line 16"/>
            <p:cNvSpPr>
              <a:spLocks noChangeShapeType="1"/>
            </p:cNvSpPr>
            <p:nvPr/>
          </p:nvSpPr>
          <p:spPr bwMode="auto">
            <a:xfrm flipV="1">
              <a:off x="5030" y="1883"/>
              <a:ext cx="0" cy="813"/>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61" name="Text Box 17"/>
            <p:cNvSpPr txBox="1">
              <a:spLocks noChangeArrowheads="1"/>
            </p:cNvSpPr>
            <p:nvPr/>
          </p:nvSpPr>
          <p:spPr bwMode="auto">
            <a:xfrm rot="5400000">
              <a:off x="5051" y="2226"/>
              <a:ext cx="368"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167">
                  <a:latin typeface="微软雅黑" pitchFamily="34" charset="-122"/>
                  <a:ea typeface="微软雅黑" pitchFamily="34" charset="-122"/>
                </a:rPr>
                <a:t>…</a:t>
              </a:r>
            </a:p>
          </p:txBody>
        </p:sp>
        <p:sp>
          <p:nvSpPr>
            <p:cNvPr id="62" name="Rectangle 18"/>
            <p:cNvSpPr>
              <a:spLocks noChangeArrowheads="1"/>
            </p:cNvSpPr>
            <p:nvPr/>
          </p:nvSpPr>
          <p:spPr bwMode="auto">
            <a:xfrm>
              <a:off x="5133" y="2479"/>
              <a:ext cx="309" cy="110"/>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63" name="Rectangle 19"/>
            <p:cNvSpPr>
              <a:spLocks noChangeArrowheads="1"/>
            </p:cNvSpPr>
            <p:nvPr/>
          </p:nvSpPr>
          <p:spPr bwMode="auto">
            <a:xfrm>
              <a:off x="4412" y="2696"/>
              <a:ext cx="1235" cy="706"/>
            </a:xfrm>
            <a:prstGeom prst="rect">
              <a:avLst/>
            </a:prstGeom>
            <a:solidFill>
              <a:srgbClr val="0000FF"/>
            </a:solidFill>
            <a:ln w="19050">
              <a:solidFill>
                <a:schemeClr val="tx1"/>
              </a:solidFill>
              <a:miter lim="800000"/>
              <a:headEnd/>
              <a:tailEnd/>
            </a:ln>
            <a:effectLst/>
          </p:spPr>
          <p:txBody>
            <a:bodyPr wrap="none" anchor="ctr"/>
            <a:lstStyle/>
            <a:p>
              <a:r>
                <a:rPr lang="en-US" altLang="zh-CN" sz="1167" b="1" dirty="0">
                  <a:solidFill>
                    <a:schemeClr val="bg1"/>
                  </a:solidFill>
                  <a:latin typeface="微软雅黑" pitchFamily="34" charset="-122"/>
                  <a:ea typeface="微软雅黑" pitchFamily="34" charset="-122"/>
                </a:rPr>
                <a:t>TCP</a:t>
              </a:r>
            </a:p>
            <a:p>
              <a:endParaRPr lang="en-US" altLang="zh-CN" sz="1167" b="1" dirty="0">
                <a:solidFill>
                  <a:schemeClr val="bg1"/>
                </a:solidFill>
                <a:latin typeface="微软雅黑" pitchFamily="34" charset="-122"/>
                <a:ea typeface="微软雅黑" pitchFamily="34" charset="-122"/>
              </a:endParaRPr>
            </a:p>
            <a:p>
              <a:endParaRPr lang="en-US" altLang="zh-CN" sz="1167" b="1" dirty="0">
                <a:solidFill>
                  <a:schemeClr val="bg1"/>
                </a:solidFill>
                <a:latin typeface="微软雅黑" pitchFamily="34" charset="-122"/>
                <a:ea typeface="微软雅黑" pitchFamily="34" charset="-122"/>
              </a:endParaRPr>
            </a:p>
          </p:txBody>
        </p:sp>
        <p:sp>
          <p:nvSpPr>
            <p:cNvPr id="64" name="Rectangle 20"/>
            <p:cNvSpPr>
              <a:spLocks noChangeArrowheads="1"/>
            </p:cNvSpPr>
            <p:nvPr/>
          </p:nvSpPr>
          <p:spPr bwMode="auto">
            <a:xfrm>
              <a:off x="4547" y="3042"/>
              <a:ext cx="979" cy="275"/>
            </a:xfrm>
            <a:prstGeom prst="rect">
              <a:avLst/>
            </a:prstGeom>
            <a:solidFill>
              <a:srgbClr val="00FF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167" b="1" dirty="0">
                  <a:latin typeface="微软雅黑" pitchFamily="34" charset="-122"/>
                  <a:ea typeface="微软雅黑" pitchFamily="34" charset="-122"/>
                </a:rPr>
                <a:t>接收缓存</a:t>
              </a:r>
            </a:p>
          </p:txBody>
        </p:sp>
        <p:sp>
          <p:nvSpPr>
            <p:cNvPr id="65" name="Freeform 21"/>
            <p:cNvSpPr>
              <a:spLocks/>
            </p:cNvSpPr>
            <p:nvPr/>
          </p:nvSpPr>
          <p:spPr bwMode="auto">
            <a:xfrm>
              <a:off x="757" y="3402"/>
              <a:ext cx="4273" cy="432"/>
            </a:xfrm>
            <a:custGeom>
              <a:avLst/>
              <a:gdLst>
                <a:gd name="T0" fmla="*/ 0 w 3264"/>
                <a:gd name="T1" fmla="*/ 0 h 384"/>
                <a:gd name="T2" fmla="*/ 0 w 3264"/>
                <a:gd name="T3" fmla="*/ 432 h 384"/>
                <a:gd name="T4" fmla="*/ 4273 w 3264"/>
                <a:gd name="T5" fmla="*/ 432 h 384"/>
                <a:gd name="T6" fmla="*/ 4273 w 3264"/>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 h="384">
                  <a:moveTo>
                    <a:pt x="0" y="0"/>
                  </a:moveTo>
                  <a:lnTo>
                    <a:pt x="0" y="384"/>
                  </a:lnTo>
                  <a:lnTo>
                    <a:pt x="3264" y="384"/>
                  </a:lnTo>
                  <a:lnTo>
                    <a:pt x="3264" y="0"/>
                  </a:lnTo>
                </a:path>
              </a:pathLst>
            </a:custGeom>
            <a:noFill/>
            <a:ln w="762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66" name="Rectangle 22"/>
            <p:cNvSpPr>
              <a:spLocks noChangeArrowheads="1"/>
            </p:cNvSpPr>
            <p:nvPr/>
          </p:nvSpPr>
          <p:spPr bwMode="auto">
            <a:xfrm>
              <a:off x="275" y="3042"/>
              <a:ext cx="977" cy="275"/>
            </a:xfrm>
            <a:prstGeom prst="rect">
              <a:avLst/>
            </a:prstGeom>
            <a:solidFill>
              <a:srgbClr val="00FFFF"/>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167" b="1" dirty="0">
                  <a:latin typeface="微软雅黑" pitchFamily="34" charset="-122"/>
                  <a:ea typeface="微软雅黑" pitchFamily="34" charset="-122"/>
                </a:rPr>
                <a:t>发送缓存</a:t>
              </a:r>
            </a:p>
          </p:txBody>
        </p:sp>
        <p:sp>
          <p:nvSpPr>
            <p:cNvPr id="67" name="Rectangle 23"/>
            <p:cNvSpPr>
              <a:spLocks noChangeArrowheads="1"/>
            </p:cNvSpPr>
            <p:nvPr/>
          </p:nvSpPr>
          <p:spPr bwMode="auto">
            <a:xfrm>
              <a:off x="980" y="3466"/>
              <a:ext cx="936" cy="278"/>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167" b="1" dirty="0">
                  <a:latin typeface="微软雅黑" pitchFamily="34" charset="-122"/>
                  <a:ea typeface="微软雅黑" pitchFamily="34" charset="-122"/>
                </a:rPr>
                <a:t>报文段</a:t>
              </a:r>
            </a:p>
          </p:txBody>
        </p:sp>
        <p:sp>
          <p:nvSpPr>
            <p:cNvPr id="68" name="Text Box 24"/>
            <p:cNvSpPr txBox="1">
              <a:spLocks noChangeArrowheads="1"/>
            </p:cNvSpPr>
            <p:nvPr/>
          </p:nvSpPr>
          <p:spPr bwMode="auto">
            <a:xfrm>
              <a:off x="3382" y="3436"/>
              <a:ext cx="37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167">
                  <a:latin typeface="微软雅黑" pitchFamily="34" charset="-122"/>
                  <a:ea typeface="微软雅黑" pitchFamily="34" charset="-122"/>
                </a:rPr>
                <a:t>…</a:t>
              </a:r>
            </a:p>
          </p:txBody>
        </p:sp>
        <p:sp>
          <p:nvSpPr>
            <p:cNvPr id="69" name="Rectangle 25"/>
            <p:cNvSpPr>
              <a:spLocks noChangeArrowheads="1"/>
            </p:cNvSpPr>
            <p:nvPr/>
          </p:nvSpPr>
          <p:spPr bwMode="auto">
            <a:xfrm>
              <a:off x="2216" y="3466"/>
              <a:ext cx="936" cy="278"/>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167" b="1">
                  <a:latin typeface="微软雅黑" pitchFamily="34" charset="-122"/>
                  <a:ea typeface="微软雅黑" pitchFamily="34" charset="-122"/>
                </a:rPr>
                <a:t>报文段</a:t>
              </a:r>
            </a:p>
          </p:txBody>
        </p:sp>
        <p:sp>
          <p:nvSpPr>
            <p:cNvPr id="70" name="Rectangle 26"/>
            <p:cNvSpPr>
              <a:spLocks noChangeArrowheads="1"/>
            </p:cNvSpPr>
            <p:nvPr/>
          </p:nvSpPr>
          <p:spPr bwMode="auto">
            <a:xfrm>
              <a:off x="3760" y="3466"/>
              <a:ext cx="936" cy="278"/>
            </a:xfrm>
            <a:prstGeom prst="rect">
              <a:avLst/>
            </a:prstGeom>
            <a:solidFill>
              <a:srgbClr val="66FF99"/>
            </a:solidFill>
            <a:ln w="19050">
              <a:solidFill>
                <a:schemeClr val="tx1"/>
              </a:solidFill>
              <a:miter lim="800000"/>
              <a:headEnd/>
              <a:tailEnd/>
            </a:ln>
            <a:effectLst/>
          </p:spPr>
          <p:txBody>
            <a:bodyPr wrap="none" anchor="ctr"/>
            <a:lstStyle/>
            <a:p>
              <a:pPr algn="ctr"/>
              <a:r>
                <a:rPr lang="zh-CN" altLang="en-US" sz="1167" b="1">
                  <a:latin typeface="微软雅黑" pitchFamily="34" charset="-122"/>
                  <a:ea typeface="微软雅黑" pitchFamily="34" charset="-122"/>
                </a:rPr>
                <a:t>报文段</a:t>
              </a:r>
            </a:p>
          </p:txBody>
        </p:sp>
        <p:sp>
          <p:nvSpPr>
            <p:cNvPr id="71" name="Rectangle 27"/>
            <p:cNvSpPr>
              <a:spLocks noChangeArrowheads="1"/>
            </p:cNvSpPr>
            <p:nvPr/>
          </p:nvSpPr>
          <p:spPr bwMode="auto">
            <a:xfrm>
              <a:off x="5133" y="2154"/>
              <a:ext cx="309" cy="110"/>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72" name="Rectangle 28"/>
            <p:cNvSpPr>
              <a:spLocks noChangeArrowheads="1"/>
            </p:cNvSpPr>
            <p:nvPr/>
          </p:nvSpPr>
          <p:spPr bwMode="auto">
            <a:xfrm>
              <a:off x="5133" y="1993"/>
              <a:ext cx="309" cy="107"/>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73" name="Text Box 29"/>
            <p:cNvSpPr txBox="1">
              <a:spLocks noChangeArrowheads="1"/>
            </p:cNvSpPr>
            <p:nvPr/>
          </p:nvSpPr>
          <p:spPr bwMode="auto">
            <a:xfrm>
              <a:off x="4510" y="2354"/>
              <a:ext cx="546"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167" dirty="0">
                  <a:solidFill>
                    <a:srgbClr val="CC00CC"/>
                  </a:solidFill>
                  <a:latin typeface="微软雅黑" pitchFamily="34" charset="-122"/>
                  <a:ea typeface="微软雅黑" pitchFamily="34" charset="-122"/>
                </a:rPr>
                <a:t>端口</a:t>
              </a:r>
            </a:p>
          </p:txBody>
        </p:sp>
        <p:sp>
          <p:nvSpPr>
            <p:cNvPr id="74" name="Text Box 30"/>
            <p:cNvSpPr txBox="1">
              <a:spLocks noChangeArrowheads="1"/>
            </p:cNvSpPr>
            <p:nvPr/>
          </p:nvSpPr>
          <p:spPr bwMode="auto">
            <a:xfrm>
              <a:off x="401" y="1169"/>
              <a:ext cx="714"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167" dirty="0">
                  <a:solidFill>
                    <a:srgbClr val="0000FF"/>
                  </a:solidFill>
                  <a:latin typeface="微软雅黑" pitchFamily="34" charset="-122"/>
                  <a:ea typeface="微软雅黑" pitchFamily="34" charset="-122"/>
                </a:rPr>
                <a:t>发送端</a:t>
              </a:r>
            </a:p>
          </p:txBody>
        </p:sp>
        <p:sp>
          <p:nvSpPr>
            <p:cNvPr id="75" name="Text Box 31"/>
            <p:cNvSpPr txBox="1">
              <a:spLocks noChangeArrowheads="1"/>
            </p:cNvSpPr>
            <p:nvPr/>
          </p:nvSpPr>
          <p:spPr bwMode="auto">
            <a:xfrm>
              <a:off x="4671" y="1170"/>
              <a:ext cx="714"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167">
                  <a:solidFill>
                    <a:srgbClr val="0000FF"/>
                  </a:solidFill>
                  <a:latin typeface="微软雅黑" pitchFamily="34" charset="-122"/>
                  <a:ea typeface="微软雅黑" pitchFamily="34" charset="-122"/>
                </a:rPr>
                <a:t>接收端</a:t>
              </a:r>
            </a:p>
          </p:txBody>
        </p:sp>
        <p:sp>
          <p:nvSpPr>
            <p:cNvPr id="76" name="AutoShape 32"/>
            <p:cNvSpPr>
              <a:spLocks noChangeArrowheads="1"/>
            </p:cNvSpPr>
            <p:nvPr/>
          </p:nvSpPr>
          <p:spPr bwMode="auto">
            <a:xfrm>
              <a:off x="1375" y="2003"/>
              <a:ext cx="1141" cy="564"/>
            </a:xfrm>
            <a:prstGeom prst="wedgeRoundRectCallout">
              <a:avLst>
                <a:gd name="adj1" fmla="val -74366"/>
                <a:gd name="adj2" fmla="val 137620"/>
                <a:gd name="adj3" fmla="val 16667"/>
              </a:avLst>
            </a:prstGeom>
            <a:solidFill>
              <a:srgbClr val="00FFFF"/>
            </a:solidFill>
            <a:ln w="9525">
              <a:solidFill>
                <a:schemeClr val="tx1"/>
              </a:solidFill>
              <a:miter lim="800000"/>
              <a:headEnd/>
              <a:tailEnd/>
            </a:ln>
            <a:effectLst/>
          </p:spPr>
          <p:txBody>
            <a:bodyPr/>
            <a:lstStyle/>
            <a:p>
              <a:endParaRPr lang="zh-CN" altLang="zh-CN" sz="1167" b="1">
                <a:latin typeface="微软雅黑" pitchFamily="34" charset="-122"/>
                <a:ea typeface="微软雅黑" pitchFamily="34" charset="-122"/>
              </a:endParaRPr>
            </a:p>
          </p:txBody>
        </p:sp>
        <p:sp>
          <p:nvSpPr>
            <p:cNvPr id="77" name="Text Box 33"/>
            <p:cNvSpPr txBox="1">
              <a:spLocks noChangeArrowheads="1"/>
            </p:cNvSpPr>
            <p:nvPr/>
          </p:nvSpPr>
          <p:spPr bwMode="auto">
            <a:xfrm>
              <a:off x="1376" y="2019"/>
              <a:ext cx="1178" cy="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333" dirty="0">
                  <a:latin typeface="微软雅黑" pitchFamily="34" charset="-122"/>
                  <a:ea typeface="微软雅黑" pitchFamily="34" charset="-122"/>
                </a:rPr>
                <a:t>向发送缓存</a:t>
              </a:r>
            </a:p>
            <a:p>
              <a:pPr eaLnBrk="1" hangingPunct="1"/>
              <a:r>
                <a:rPr lang="zh-CN" altLang="en-US" sz="1333" dirty="0">
                  <a:latin typeface="微软雅黑" pitchFamily="34" charset="-122"/>
                  <a:ea typeface="微软雅黑" pitchFamily="34" charset="-122"/>
                </a:rPr>
                <a:t>写入数据块</a:t>
              </a:r>
            </a:p>
          </p:txBody>
        </p:sp>
        <p:sp>
          <p:nvSpPr>
            <p:cNvPr id="78" name="AutoShape 34"/>
            <p:cNvSpPr>
              <a:spLocks noChangeArrowheads="1"/>
            </p:cNvSpPr>
            <p:nvPr/>
          </p:nvSpPr>
          <p:spPr bwMode="auto">
            <a:xfrm>
              <a:off x="2988" y="2003"/>
              <a:ext cx="1104" cy="584"/>
            </a:xfrm>
            <a:prstGeom prst="wedgeRoundRectCallout">
              <a:avLst>
                <a:gd name="adj1" fmla="val 97102"/>
                <a:gd name="adj2" fmla="val 139389"/>
                <a:gd name="adj3" fmla="val 16667"/>
              </a:avLst>
            </a:prstGeom>
            <a:solidFill>
              <a:srgbClr val="00FFFF"/>
            </a:solidFill>
            <a:ln w="9525">
              <a:solidFill>
                <a:schemeClr val="tx1"/>
              </a:solidFill>
              <a:miter lim="800000"/>
              <a:headEnd/>
              <a:tailEnd/>
            </a:ln>
            <a:effectLst/>
          </p:spPr>
          <p:txBody>
            <a:bodyPr/>
            <a:lstStyle/>
            <a:p>
              <a:endParaRPr lang="zh-CN" altLang="zh-CN" sz="1167" b="1">
                <a:latin typeface="微软雅黑" pitchFamily="34" charset="-122"/>
                <a:ea typeface="微软雅黑" pitchFamily="34" charset="-122"/>
              </a:endParaRPr>
            </a:p>
          </p:txBody>
        </p:sp>
        <p:sp>
          <p:nvSpPr>
            <p:cNvPr id="79" name="Text Box 35"/>
            <p:cNvSpPr txBox="1">
              <a:spLocks noChangeArrowheads="1"/>
            </p:cNvSpPr>
            <p:nvPr/>
          </p:nvSpPr>
          <p:spPr bwMode="auto">
            <a:xfrm>
              <a:off x="2989" y="2030"/>
              <a:ext cx="1178" cy="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333" dirty="0">
                  <a:latin typeface="微软雅黑" pitchFamily="34" charset="-122"/>
                  <a:ea typeface="微软雅黑" pitchFamily="34" charset="-122"/>
                </a:rPr>
                <a:t>从接收缓存</a:t>
              </a:r>
            </a:p>
            <a:p>
              <a:pPr eaLnBrk="1" hangingPunct="1"/>
              <a:r>
                <a:rPr lang="zh-CN" altLang="en-US" sz="1333" dirty="0">
                  <a:latin typeface="微软雅黑" pitchFamily="34" charset="-122"/>
                  <a:ea typeface="微软雅黑" pitchFamily="34" charset="-122"/>
                </a:rPr>
                <a:t>读取数据块</a:t>
              </a:r>
            </a:p>
          </p:txBody>
        </p:sp>
        <p:sp>
          <p:nvSpPr>
            <p:cNvPr id="80" name="Text Box 36"/>
            <p:cNvSpPr txBox="1">
              <a:spLocks noChangeArrowheads="1"/>
            </p:cNvSpPr>
            <p:nvPr/>
          </p:nvSpPr>
          <p:spPr bwMode="auto">
            <a:xfrm>
              <a:off x="-205" y="1474"/>
              <a:ext cx="88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167" dirty="0">
                  <a:solidFill>
                    <a:srgbClr val="0000FF"/>
                  </a:solidFill>
                  <a:latin typeface="微软雅黑" pitchFamily="34" charset="-122"/>
                  <a:ea typeface="微软雅黑" pitchFamily="34" charset="-122"/>
                </a:rPr>
                <a:t>应用进程</a:t>
              </a:r>
            </a:p>
          </p:txBody>
        </p:sp>
        <p:sp>
          <p:nvSpPr>
            <p:cNvPr id="81" name="Text Box 37"/>
            <p:cNvSpPr txBox="1">
              <a:spLocks noChangeArrowheads="1"/>
            </p:cNvSpPr>
            <p:nvPr/>
          </p:nvSpPr>
          <p:spPr bwMode="auto">
            <a:xfrm>
              <a:off x="5165" y="1475"/>
              <a:ext cx="88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167" dirty="0">
                  <a:solidFill>
                    <a:srgbClr val="0000FF"/>
                  </a:solidFill>
                  <a:latin typeface="微软雅黑" pitchFamily="34" charset="-122"/>
                  <a:ea typeface="微软雅黑" pitchFamily="34" charset="-122"/>
                </a:rPr>
                <a:t>应用进程</a:t>
              </a:r>
            </a:p>
          </p:txBody>
        </p:sp>
        <p:sp>
          <p:nvSpPr>
            <p:cNvPr id="82" name="Text Box 38"/>
            <p:cNvSpPr txBox="1">
              <a:spLocks noChangeArrowheads="1"/>
            </p:cNvSpPr>
            <p:nvPr/>
          </p:nvSpPr>
          <p:spPr bwMode="auto">
            <a:xfrm>
              <a:off x="4736" y="1339"/>
              <a:ext cx="614"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4000">
                  <a:solidFill>
                    <a:srgbClr val="0033CC"/>
                  </a:solidFill>
                  <a:latin typeface="微软雅黑" pitchFamily="34" charset="-122"/>
                  <a:ea typeface="微软雅黑" pitchFamily="34" charset="-122"/>
                  <a:sym typeface="Wingdings" pitchFamily="2" charset="2"/>
                </a:rPr>
                <a:t></a:t>
              </a:r>
              <a:endParaRPr lang="en-US" altLang="zh-CN" sz="4000">
                <a:solidFill>
                  <a:srgbClr val="0033CC"/>
                </a:solidFill>
                <a:latin typeface="微软雅黑" pitchFamily="34" charset="-122"/>
                <a:ea typeface="微软雅黑" pitchFamily="34" charset="-122"/>
              </a:endParaRPr>
            </a:p>
          </p:txBody>
        </p:sp>
        <p:sp>
          <p:nvSpPr>
            <p:cNvPr id="83" name="Rectangle 39"/>
            <p:cNvSpPr>
              <a:spLocks noChangeArrowheads="1"/>
            </p:cNvSpPr>
            <p:nvPr/>
          </p:nvSpPr>
          <p:spPr bwMode="auto">
            <a:xfrm>
              <a:off x="688" y="2610"/>
              <a:ext cx="148" cy="147"/>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84" name="Rectangle 40"/>
            <p:cNvSpPr>
              <a:spLocks noChangeArrowheads="1"/>
            </p:cNvSpPr>
            <p:nvPr/>
          </p:nvSpPr>
          <p:spPr bwMode="auto">
            <a:xfrm>
              <a:off x="4953" y="2610"/>
              <a:ext cx="148" cy="147"/>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grpSp>
      <p:sp>
        <p:nvSpPr>
          <p:cNvPr id="85" name="矩形 84"/>
          <p:cNvSpPr/>
          <p:nvPr/>
        </p:nvSpPr>
        <p:spPr>
          <a:xfrm>
            <a:off x="2396220" y="1683673"/>
            <a:ext cx="2852611" cy="810735"/>
          </a:xfrm>
          <a:prstGeom prst="rect">
            <a:avLst/>
          </a:prstGeom>
          <a:solidFill>
            <a:srgbClr val="99FFCC"/>
          </a:solidFill>
          <a:ln>
            <a:solidFill>
              <a:schemeClr val="tx1"/>
            </a:solidFill>
          </a:ln>
        </p:spPr>
        <p:txBody>
          <a:bodyPr wrap="square">
            <a:spAutoFit/>
          </a:bodyPr>
          <a:lstStyle/>
          <a:p>
            <a:pPr marL="238115" indent="-238115">
              <a:buFont typeface="Wingdings" pitchFamily="2" charset="2"/>
              <a:buChar char="l"/>
            </a:pP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不关心应用进程一次把多长的报文发送到 </a:t>
            </a: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缓存。</a:t>
            </a:r>
          </a:p>
          <a:p>
            <a:pPr marL="238115" indent="-238115">
              <a:buFont typeface="Wingdings" pitchFamily="2" charset="2"/>
              <a:buChar char="l"/>
            </a:pP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对连续的字节流进行分段，形成 </a:t>
            </a: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报文段。</a:t>
            </a:r>
          </a:p>
        </p:txBody>
      </p:sp>
    </p:spTree>
    <p:extLst>
      <p:ext uri="{BB962C8B-B14F-4D97-AF65-F5344CB8AC3E}">
        <p14:creationId xmlns:p14="http://schemas.microsoft.com/office/powerpoint/2010/main" val="4274984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52926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3480200" y="1501585"/>
            <a:ext cx="675186"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注 意</a:t>
            </a:r>
          </a:p>
        </p:txBody>
      </p:sp>
      <p:sp>
        <p:nvSpPr>
          <p:cNvPr id="4" name="Rectangle 68"/>
          <p:cNvSpPr>
            <a:spLocks noChangeArrowheads="1"/>
          </p:cNvSpPr>
          <p:nvPr/>
        </p:nvSpPr>
        <p:spPr bwMode="auto">
          <a:xfrm>
            <a:off x="464136" y="1879041"/>
            <a:ext cx="6820800" cy="220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连接是一条</a:t>
            </a:r>
            <a:r>
              <a:rPr lang="zh-CN" altLang="en-US" sz="1667" b="1" dirty="0">
                <a:solidFill>
                  <a:srgbClr val="0000FF"/>
                </a:solidFill>
                <a:latin typeface="微软雅黑" pitchFamily="34" charset="-122"/>
                <a:ea typeface="微软雅黑" pitchFamily="34" charset="-122"/>
              </a:rPr>
              <a:t>虚连接</a:t>
            </a:r>
            <a:r>
              <a:rPr lang="zh-CN" altLang="en-US" sz="1667" b="1" dirty="0">
                <a:latin typeface="微软雅黑" pitchFamily="34" charset="-122"/>
                <a:ea typeface="微软雅黑" pitchFamily="34" charset="-122"/>
              </a:rPr>
              <a:t>而不是一条真正的物理连接。</a:t>
            </a:r>
          </a:p>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对应用进程一次把多长的报文发送到 </a:t>
            </a: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的缓存中是不关心的。</a:t>
            </a:r>
          </a:p>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根据对方给出的</a:t>
            </a:r>
            <a:r>
              <a:rPr lang="zh-CN" altLang="en-US" sz="1667" b="1" dirty="0">
                <a:solidFill>
                  <a:srgbClr val="0000FF"/>
                </a:solidFill>
                <a:latin typeface="微软雅黑" pitchFamily="34" charset="-122"/>
                <a:ea typeface="微软雅黑" pitchFamily="34" charset="-122"/>
              </a:rPr>
              <a:t>窗口值</a:t>
            </a:r>
            <a:r>
              <a:rPr lang="zh-CN" altLang="en-US" sz="1667" b="1" dirty="0">
                <a:latin typeface="微软雅黑" pitchFamily="34" charset="-122"/>
                <a:ea typeface="微软雅黑" pitchFamily="34" charset="-122"/>
              </a:rPr>
              <a:t>和</a:t>
            </a:r>
            <a:r>
              <a:rPr lang="zh-CN" altLang="en-US" sz="1667" b="1" dirty="0">
                <a:solidFill>
                  <a:srgbClr val="0000FF"/>
                </a:solidFill>
                <a:latin typeface="微软雅黑" pitchFamily="34" charset="-122"/>
                <a:ea typeface="微软雅黑" pitchFamily="34" charset="-122"/>
              </a:rPr>
              <a:t>当前网络拥塞</a:t>
            </a:r>
            <a:r>
              <a:rPr lang="zh-CN" altLang="en-US" sz="1667" b="1" dirty="0">
                <a:latin typeface="微软雅黑" pitchFamily="34" charset="-122"/>
                <a:ea typeface="微软雅黑" pitchFamily="34" charset="-122"/>
              </a:rPr>
              <a:t>的程度来决定一个报文段应包含多少个字节（</a:t>
            </a:r>
            <a:r>
              <a:rPr lang="en-US" altLang="zh-CN" sz="1667" b="1" dirty="0">
                <a:latin typeface="微软雅黑" pitchFamily="34" charset="-122"/>
                <a:ea typeface="微软雅黑" pitchFamily="34" charset="-122"/>
              </a:rPr>
              <a:t>UDP </a:t>
            </a:r>
            <a:r>
              <a:rPr lang="zh-CN" altLang="en-US" sz="1667" b="1" dirty="0">
                <a:latin typeface="微软雅黑" pitchFamily="34" charset="-122"/>
                <a:ea typeface="微软雅黑" pitchFamily="34" charset="-122"/>
              </a:rPr>
              <a:t>发送的报文长度是应用进程给出的）。</a:t>
            </a:r>
          </a:p>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可把太长的数据块划分短一些再传送。</a:t>
            </a:r>
          </a:p>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也可等待积累有足够多的字节后再构成报文段发送出去。 </a:t>
            </a:r>
          </a:p>
        </p:txBody>
      </p:sp>
    </p:spTree>
    <p:extLst>
      <p:ext uri="{BB962C8B-B14F-4D97-AF65-F5344CB8AC3E}">
        <p14:creationId xmlns:p14="http://schemas.microsoft.com/office/powerpoint/2010/main" val="32289699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6" y="1494105"/>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3" name="Rectangle 6"/>
          <p:cNvSpPr>
            <a:spLocks noChangeArrowheads="1"/>
          </p:cNvSpPr>
          <p:nvPr/>
        </p:nvSpPr>
        <p:spPr bwMode="auto">
          <a:xfrm>
            <a:off x="2654879" y="1458878"/>
            <a:ext cx="23102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5.3.2  TCP </a:t>
            </a:r>
            <a:r>
              <a:rPr lang="zh-CN" altLang="en-US" sz="2000" b="1" dirty="0">
                <a:solidFill>
                  <a:schemeClr val="bg1"/>
                </a:solidFill>
                <a:latin typeface="微软雅黑" pitchFamily="34" charset="-122"/>
                <a:ea typeface="微软雅黑" pitchFamily="34" charset="-122"/>
              </a:rPr>
              <a:t>的连接</a:t>
            </a:r>
          </a:p>
        </p:txBody>
      </p:sp>
      <p:sp>
        <p:nvSpPr>
          <p:cNvPr id="4" name="Rectangle 8"/>
          <p:cNvSpPr>
            <a:spLocks noChangeArrowheads="1"/>
          </p:cNvSpPr>
          <p:nvPr/>
        </p:nvSpPr>
        <p:spPr bwMode="auto">
          <a:xfrm>
            <a:off x="454286" y="1838292"/>
            <a:ext cx="6711426" cy="220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把连接作为</a:t>
            </a:r>
            <a:r>
              <a:rPr lang="zh-CN" altLang="en-US" sz="1667" b="1" dirty="0">
                <a:solidFill>
                  <a:srgbClr val="0000FF"/>
                </a:solidFill>
                <a:latin typeface="微软雅黑" pitchFamily="34" charset="-122"/>
                <a:ea typeface="微软雅黑" pitchFamily="34" charset="-122"/>
              </a:rPr>
              <a:t>最基本的抽象</a:t>
            </a:r>
            <a:r>
              <a:rPr lang="zh-CN" altLang="en-US" sz="1667" b="1" dirty="0">
                <a:latin typeface="微软雅黑" pitchFamily="34" charset="-122"/>
                <a:ea typeface="微软雅黑" pitchFamily="34" charset="-122"/>
              </a:rPr>
              <a:t>。</a:t>
            </a:r>
          </a:p>
          <a:p>
            <a:pPr marL="238115" indent="-23811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每一条 </a:t>
            </a: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连接</a:t>
            </a:r>
            <a:r>
              <a:rPr lang="zh-CN" altLang="en-US" sz="1667" b="1" dirty="0">
                <a:solidFill>
                  <a:srgbClr val="0000FF"/>
                </a:solidFill>
                <a:latin typeface="微软雅黑" pitchFamily="34" charset="-122"/>
                <a:ea typeface="微软雅黑" pitchFamily="34" charset="-122"/>
              </a:rPr>
              <a:t>有两个端点</a:t>
            </a:r>
            <a:r>
              <a:rPr lang="zh-CN" altLang="en-US" sz="1667" b="1" dirty="0">
                <a:latin typeface="微软雅黑" pitchFamily="34" charset="-122"/>
                <a:ea typeface="微软雅黑" pitchFamily="34" charset="-122"/>
              </a:rPr>
              <a:t>。</a:t>
            </a:r>
          </a:p>
          <a:p>
            <a:pPr marL="238115" indent="-238115">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连接的端点不是主机，不是主机的</a:t>
            </a:r>
            <a:r>
              <a:rPr lang="en-US" altLang="zh-CN" sz="1667" b="1" dirty="0">
                <a:latin typeface="微软雅黑" pitchFamily="34" charset="-122"/>
                <a:ea typeface="微软雅黑" pitchFamily="34" charset="-122"/>
              </a:rPr>
              <a:t>IP </a:t>
            </a:r>
            <a:r>
              <a:rPr lang="zh-CN" altLang="en-US" sz="1667" b="1" dirty="0">
                <a:latin typeface="微软雅黑" pitchFamily="34" charset="-122"/>
                <a:ea typeface="微软雅黑" pitchFamily="34" charset="-122"/>
              </a:rPr>
              <a:t>地址，不是应用进程，也不是运输层的协议端口。</a:t>
            </a:r>
            <a:r>
              <a:rPr lang="en-US" altLang="zh-CN" sz="1667" b="1" dirty="0">
                <a:solidFill>
                  <a:srgbClr val="0000FF"/>
                </a:solidFill>
                <a:latin typeface="微软雅黑" pitchFamily="34" charset="-122"/>
                <a:ea typeface="微软雅黑" pitchFamily="34" charset="-122"/>
              </a:rPr>
              <a:t>TCP </a:t>
            </a:r>
            <a:r>
              <a:rPr lang="zh-CN" altLang="en-US" sz="1667" b="1" dirty="0">
                <a:solidFill>
                  <a:srgbClr val="0000FF"/>
                </a:solidFill>
                <a:latin typeface="微软雅黑" pitchFamily="34" charset="-122"/>
                <a:ea typeface="微软雅黑" pitchFamily="34" charset="-122"/>
              </a:rPr>
              <a:t>连接的端点叫做套接字 </a:t>
            </a:r>
            <a:r>
              <a:rPr lang="en-US" altLang="zh-CN" sz="1667" b="1" dirty="0">
                <a:solidFill>
                  <a:srgbClr val="0000FF"/>
                </a:solidFill>
                <a:latin typeface="微软雅黑" pitchFamily="34" charset="-122"/>
                <a:ea typeface="微软雅黑" pitchFamily="34" charset="-122"/>
              </a:rPr>
              <a:t>(socket) </a:t>
            </a:r>
            <a:r>
              <a:rPr lang="zh-CN" altLang="en-US" sz="1667" b="1" dirty="0">
                <a:solidFill>
                  <a:srgbClr val="0000FF"/>
                </a:solidFill>
                <a:latin typeface="微软雅黑" pitchFamily="34" charset="-122"/>
                <a:ea typeface="微软雅黑" pitchFamily="34" charset="-122"/>
              </a:rPr>
              <a:t>或插口。</a:t>
            </a:r>
          </a:p>
          <a:p>
            <a:pPr marL="238115" indent="-238115">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端口号拼接到 </a:t>
            </a:r>
            <a:r>
              <a:rPr lang="en-US" altLang="zh-CN" sz="1667" b="1" dirty="0">
                <a:solidFill>
                  <a:srgbClr val="0000FF"/>
                </a:solidFill>
                <a:latin typeface="微软雅黑" pitchFamily="34" charset="-122"/>
                <a:ea typeface="微软雅黑" pitchFamily="34" charset="-122"/>
              </a:rPr>
              <a:t>(concatenated with) IP </a:t>
            </a:r>
            <a:r>
              <a:rPr lang="zh-CN" altLang="en-US" sz="1667" b="1" dirty="0">
                <a:solidFill>
                  <a:srgbClr val="0000FF"/>
                </a:solidFill>
                <a:latin typeface="微软雅黑" pitchFamily="34" charset="-122"/>
                <a:ea typeface="微软雅黑" pitchFamily="34" charset="-122"/>
              </a:rPr>
              <a:t>地址即构成了套接字。 </a:t>
            </a:r>
          </a:p>
        </p:txBody>
      </p:sp>
    </p:spTree>
    <p:extLst>
      <p:ext uri="{BB962C8B-B14F-4D97-AF65-F5344CB8AC3E}">
        <p14:creationId xmlns:p14="http://schemas.microsoft.com/office/powerpoint/2010/main" val="4292522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454286" y="1261878"/>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8" name="Rectangle 6"/>
          <p:cNvSpPr>
            <a:spLocks noChangeArrowheads="1"/>
          </p:cNvSpPr>
          <p:nvPr/>
        </p:nvSpPr>
        <p:spPr bwMode="auto">
          <a:xfrm>
            <a:off x="2654879" y="1226652"/>
            <a:ext cx="23102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5.3.2  TCP </a:t>
            </a:r>
            <a:r>
              <a:rPr lang="zh-CN" altLang="en-US" sz="2000" b="1" dirty="0">
                <a:solidFill>
                  <a:schemeClr val="bg1"/>
                </a:solidFill>
                <a:latin typeface="微软雅黑" pitchFamily="34" charset="-122"/>
                <a:ea typeface="微软雅黑" pitchFamily="34" charset="-122"/>
              </a:rPr>
              <a:t>的连接</a:t>
            </a:r>
          </a:p>
        </p:txBody>
      </p:sp>
      <p:sp>
        <p:nvSpPr>
          <p:cNvPr id="5" name="圆角矩形 4"/>
          <p:cNvSpPr/>
          <p:nvPr/>
        </p:nvSpPr>
        <p:spPr>
          <a:xfrm>
            <a:off x="454288" y="1666876"/>
            <a:ext cx="6711425" cy="2682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6" name="矩形 5"/>
          <p:cNvSpPr/>
          <p:nvPr/>
        </p:nvSpPr>
        <p:spPr>
          <a:xfrm>
            <a:off x="890520" y="2669803"/>
            <a:ext cx="2456329" cy="882365"/>
          </a:xfrm>
          <a:prstGeom prst="rect">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10" name="Text Box 25"/>
          <p:cNvSpPr txBox="1">
            <a:spLocks noChangeArrowheads="1"/>
          </p:cNvSpPr>
          <p:nvPr/>
        </p:nvSpPr>
        <p:spPr bwMode="auto">
          <a:xfrm>
            <a:off x="2676369" y="1775197"/>
            <a:ext cx="87563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500" dirty="0">
                <a:solidFill>
                  <a:srgbClr val="00CC66"/>
                </a:solidFill>
                <a:latin typeface="微软雅黑" pitchFamily="34" charset="-122"/>
                <a:ea typeface="微软雅黑" pitchFamily="34" charset="-122"/>
                <a:sym typeface="Wingdings" pitchFamily="2" charset="2"/>
              </a:rPr>
              <a:t></a:t>
            </a:r>
            <a:endParaRPr lang="en-US" altLang="zh-CN" sz="5500" dirty="0">
              <a:solidFill>
                <a:srgbClr val="00CC66"/>
              </a:solidFill>
              <a:latin typeface="微软雅黑" pitchFamily="34" charset="-122"/>
              <a:ea typeface="微软雅黑" pitchFamily="34" charset="-122"/>
            </a:endParaRPr>
          </a:p>
        </p:txBody>
      </p:sp>
      <p:sp>
        <p:nvSpPr>
          <p:cNvPr id="11" name="Text Box 26"/>
          <p:cNvSpPr txBox="1">
            <a:spLocks noChangeArrowheads="1"/>
          </p:cNvSpPr>
          <p:nvPr/>
        </p:nvSpPr>
        <p:spPr bwMode="auto">
          <a:xfrm>
            <a:off x="1814998" y="1775197"/>
            <a:ext cx="87563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500" dirty="0">
                <a:solidFill>
                  <a:srgbClr val="CC6600"/>
                </a:solidFill>
                <a:latin typeface="微软雅黑" pitchFamily="34" charset="-122"/>
                <a:ea typeface="微软雅黑" pitchFamily="34" charset="-122"/>
                <a:sym typeface="Wingdings" pitchFamily="2" charset="2"/>
              </a:rPr>
              <a:t></a:t>
            </a:r>
            <a:endParaRPr lang="en-US" altLang="zh-CN" sz="5500" dirty="0">
              <a:solidFill>
                <a:srgbClr val="CC6600"/>
              </a:solidFill>
              <a:latin typeface="微软雅黑" pitchFamily="34" charset="-122"/>
              <a:ea typeface="微软雅黑" pitchFamily="34" charset="-122"/>
            </a:endParaRPr>
          </a:p>
        </p:txBody>
      </p:sp>
      <p:grpSp>
        <p:nvGrpSpPr>
          <p:cNvPr id="12" name="组合 11"/>
          <p:cNvGrpSpPr/>
          <p:nvPr/>
        </p:nvGrpSpPr>
        <p:grpSpPr>
          <a:xfrm>
            <a:off x="1007522" y="2591650"/>
            <a:ext cx="489150" cy="201591"/>
            <a:chOff x="1452836" y="2079261"/>
            <a:chExt cx="586980" cy="241909"/>
          </a:xfrm>
        </p:grpSpPr>
        <p:sp>
          <p:nvSpPr>
            <p:cNvPr id="13" name="矩形 12"/>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14" name="直接连接符 13"/>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 Box 20"/>
          <p:cNvSpPr txBox="1">
            <a:spLocks noChangeArrowheads="1"/>
          </p:cNvSpPr>
          <p:nvPr/>
        </p:nvSpPr>
        <p:spPr bwMode="auto">
          <a:xfrm>
            <a:off x="919827" y="1854022"/>
            <a:ext cx="87563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500" dirty="0">
                <a:solidFill>
                  <a:srgbClr val="0000FF"/>
                </a:solidFill>
                <a:latin typeface="微软雅黑" pitchFamily="34" charset="-122"/>
                <a:ea typeface="微软雅黑" pitchFamily="34" charset="-122"/>
                <a:sym typeface="Wingdings" pitchFamily="2" charset="2"/>
              </a:rPr>
              <a:t></a:t>
            </a:r>
            <a:endParaRPr lang="en-US" altLang="zh-CN" sz="5500" dirty="0">
              <a:solidFill>
                <a:srgbClr val="0000FF"/>
              </a:solidFill>
              <a:latin typeface="微软雅黑" pitchFamily="34" charset="-122"/>
              <a:ea typeface="微软雅黑" pitchFamily="34" charset="-122"/>
            </a:endParaRPr>
          </a:p>
        </p:txBody>
      </p:sp>
      <p:grpSp>
        <p:nvGrpSpPr>
          <p:cNvPr id="17" name="组合 16"/>
          <p:cNvGrpSpPr/>
          <p:nvPr/>
        </p:nvGrpSpPr>
        <p:grpSpPr>
          <a:xfrm>
            <a:off x="1894660" y="2530341"/>
            <a:ext cx="489150" cy="318000"/>
            <a:chOff x="1452836" y="2079261"/>
            <a:chExt cx="586980" cy="241909"/>
          </a:xfrm>
        </p:grpSpPr>
        <p:sp>
          <p:nvSpPr>
            <p:cNvPr id="18" name="矩形 17"/>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19" name="直接连接符 18"/>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762148" y="2530341"/>
            <a:ext cx="489150" cy="318000"/>
            <a:chOff x="1452836" y="2079261"/>
            <a:chExt cx="586980" cy="241909"/>
          </a:xfrm>
        </p:grpSpPr>
        <p:sp>
          <p:nvSpPr>
            <p:cNvPr id="22" name="矩形 21"/>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23" name="直接连接符 22"/>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Rectangle 396"/>
          <p:cNvSpPr>
            <a:spLocks noChangeArrowheads="1"/>
          </p:cNvSpPr>
          <p:nvPr/>
        </p:nvSpPr>
        <p:spPr bwMode="auto">
          <a:xfrm>
            <a:off x="3738236" y="2312043"/>
            <a:ext cx="450445"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1167" b="1" dirty="0">
                <a:solidFill>
                  <a:srgbClr val="0033CC"/>
                </a:solidFill>
                <a:latin typeface="微软雅黑" pitchFamily="34" charset="-122"/>
                <a:ea typeface="微软雅黑" pitchFamily="34" charset="-122"/>
              </a:rPr>
              <a:t>端口</a:t>
            </a:r>
          </a:p>
        </p:txBody>
      </p:sp>
      <p:sp>
        <p:nvSpPr>
          <p:cNvPr id="28" name="矩形 27"/>
          <p:cNvSpPr/>
          <p:nvPr/>
        </p:nvSpPr>
        <p:spPr>
          <a:xfrm>
            <a:off x="4309751" y="2669803"/>
            <a:ext cx="2456329" cy="882365"/>
          </a:xfrm>
          <a:prstGeom prst="rect">
            <a:avLst/>
          </a:prstGeom>
          <a:solidFill>
            <a:srgbClr val="00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nvGrpSpPr>
          <p:cNvPr id="29" name="组合 28"/>
          <p:cNvGrpSpPr/>
          <p:nvPr/>
        </p:nvGrpSpPr>
        <p:grpSpPr>
          <a:xfrm>
            <a:off x="4426753" y="2591650"/>
            <a:ext cx="489150" cy="201591"/>
            <a:chOff x="1452836" y="2079261"/>
            <a:chExt cx="586980" cy="241909"/>
          </a:xfrm>
        </p:grpSpPr>
        <p:sp>
          <p:nvSpPr>
            <p:cNvPr id="30" name="矩形 29"/>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31" name="直接连接符 30"/>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5065136" y="2530343"/>
            <a:ext cx="945559" cy="318345"/>
            <a:chOff x="1452836" y="2079261"/>
            <a:chExt cx="586980" cy="241909"/>
          </a:xfrm>
        </p:grpSpPr>
        <p:sp>
          <p:nvSpPr>
            <p:cNvPr id="34" name="矩形 33"/>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35" name="直接连接符 34"/>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6181379" y="2591650"/>
            <a:ext cx="489150" cy="201591"/>
            <a:chOff x="1452836" y="2079261"/>
            <a:chExt cx="586980" cy="241909"/>
          </a:xfrm>
        </p:grpSpPr>
        <p:sp>
          <p:nvSpPr>
            <p:cNvPr id="38" name="矩形 37"/>
            <p:cNvSpPr/>
            <p:nvPr/>
          </p:nvSpPr>
          <p:spPr>
            <a:xfrm>
              <a:off x="1452836" y="2079261"/>
              <a:ext cx="586980" cy="230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cxnSp>
          <p:nvCxnSpPr>
            <p:cNvPr id="39" name="直接连接符 38"/>
            <p:cNvCxnSpPr/>
            <p:nvPr/>
          </p:nvCxnSpPr>
          <p:spPr>
            <a:xfrm flipV="1">
              <a:off x="145283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039816" y="2090984"/>
              <a:ext cx="0" cy="230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Line 399"/>
          <p:cNvSpPr>
            <a:spLocks noChangeShapeType="1"/>
          </p:cNvSpPr>
          <p:nvPr/>
        </p:nvSpPr>
        <p:spPr bwMode="auto">
          <a:xfrm>
            <a:off x="4114825" y="2435777"/>
            <a:ext cx="476456" cy="301687"/>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
        <p:nvSpPr>
          <p:cNvPr id="43" name="Text Box 25"/>
          <p:cNvSpPr txBox="1">
            <a:spLocks noChangeArrowheads="1"/>
          </p:cNvSpPr>
          <p:nvPr/>
        </p:nvSpPr>
        <p:spPr bwMode="auto">
          <a:xfrm>
            <a:off x="6085829" y="1854022"/>
            <a:ext cx="87563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500" dirty="0">
                <a:solidFill>
                  <a:srgbClr val="00CC66"/>
                </a:solidFill>
                <a:latin typeface="微软雅黑" pitchFamily="34" charset="-122"/>
                <a:ea typeface="微软雅黑" pitchFamily="34" charset="-122"/>
                <a:sym typeface="Wingdings" pitchFamily="2" charset="2"/>
              </a:rPr>
              <a:t></a:t>
            </a:r>
            <a:endParaRPr lang="en-US" altLang="zh-CN" sz="5500" dirty="0">
              <a:solidFill>
                <a:srgbClr val="00CC66"/>
              </a:solidFill>
              <a:latin typeface="微软雅黑" pitchFamily="34" charset="-122"/>
              <a:ea typeface="微软雅黑" pitchFamily="34" charset="-122"/>
            </a:endParaRPr>
          </a:p>
        </p:txBody>
      </p:sp>
      <p:sp>
        <p:nvSpPr>
          <p:cNvPr id="44" name="Text Box 26"/>
          <p:cNvSpPr txBox="1">
            <a:spLocks noChangeArrowheads="1"/>
          </p:cNvSpPr>
          <p:nvPr/>
        </p:nvSpPr>
        <p:spPr bwMode="auto">
          <a:xfrm>
            <a:off x="5163150" y="1775197"/>
            <a:ext cx="87563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500" dirty="0">
                <a:solidFill>
                  <a:srgbClr val="CC6600"/>
                </a:solidFill>
                <a:latin typeface="微软雅黑" pitchFamily="34" charset="-122"/>
                <a:ea typeface="微软雅黑" pitchFamily="34" charset="-122"/>
                <a:sym typeface="Wingdings" pitchFamily="2" charset="2"/>
              </a:rPr>
              <a:t></a:t>
            </a:r>
            <a:endParaRPr lang="en-US" altLang="zh-CN" sz="5500" dirty="0">
              <a:solidFill>
                <a:srgbClr val="CC6600"/>
              </a:solidFill>
              <a:latin typeface="微软雅黑" pitchFamily="34" charset="-122"/>
              <a:ea typeface="微软雅黑" pitchFamily="34" charset="-122"/>
            </a:endParaRPr>
          </a:p>
        </p:txBody>
      </p:sp>
      <p:sp>
        <p:nvSpPr>
          <p:cNvPr id="45" name="Text Box 20"/>
          <p:cNvSpPr txBox="1">
            <a:spLocks noChangeArrowheads="1"/>
          </p:cNvSpPr>
          <p:nvPr/>
        </p:nvSpPr>
        <p:spPr bwMode="auto">
          <a:xfrm>
            <a:off x="4329288" y="1854022"/>
            <a:ext cx="875633"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5500" dirty="0">
                <a:solidFill>
                  <a:srgbClr val="0000FF"/>
                </a:solidFill>
                <a:latin typeface="微软雅黑" pitchFamily="34" charset="-122"/>
                <a:ea typeface="微软雅黑" pitchFamily="34" charset="-122"/>
                <a:sym typeface="Wingdings" pitchFamily="2" charset="2"/>
              </a:rPr>
              <a:t></a:t>
            </a:r>
            <a:endParaRPr lang="en-US" altLang="zh-CN" sz="5500" dirty="0">
              <a:solidFill>
                <a:srgbClr val="0000FF"/>
              </a:solidFill>
              <a:latin typeface="微软雅黑" pitchFamily="34" charset="-122"/>
              <a:ea typeface="微软雅黑" pitchFamily="34" charset="-122"/>
            </a:endParaRPr>
          </a:p>
        </p:txBody>
      </p:sp>
      <p:sp>
        <p:nvSpPr>
          <p:cNvPr id="46" name="Rectangle 396"/>
          <p:cNvSpPr>
            <a:spLocks noChangeArrowheads="1"/>
          </p:cNvSpPr>
          <p:nvPr/>
        </p:nvSpPr>
        <p:spPr bwMode="auto">
          <a:xfrm>
            <a:off x="5194360" y="1739374"/>
            <a:ext cx="599525"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1167" b="1" dirty="0">
                <a:latin typeface="微软雅黑" pitchFamily="34" charset="-122"/>
                <a:ea typeface="微软雅黑" pitchFamily="34" charset="-122"/>
              </a:rPr>
              <a:t>服务器</a:t>
            </a:r>
          </a:p>
        </p:txBody>
      </p:sp>
      <p:sp>
        <p:nvSpPr>
          <p:cNvPr id="47" name="Rectangle 396"/>
          <p:cNvSpPr>
            <a:spLocks noChangeArrowheads="1"/>
          </p:cNvSpPr>
          <p:nvPr/>
        </p:nvSpPr>
        <p:spPr bwMode="auto">
          <a:xfrm>
            <a:off x="1893460" y="1721857"/>
            <a:ext cx="450445"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1167" b="1" dirty="0">
                <a:latin typeface="微软雅黑" pitchFamily="34" charset="-122"/>
                <a:ea typeface="微软雅黑" pitchFamily="34" charset="-122"/>
              </a:rPr>
              <a:t>客户</a:t>
            </a:r>
          </a:p>
        </p:txBody>
      </p:sp>
      <p:grpSp>
        <p:nvGrpSpPr>
          <p:cNvPr id="72" name="组合 71"/>
          <p:cNvGrpSpPr/>
          <p:nvPr/>
        </p:nvGrpSpPr>
        <p:grpSpPr>
          <a:xfrm>
            <a:off x="2126245" y="2777352"/>
            <a:ext cx="3700704" cy="414568"/>
            <a:chOff x="2551493" y="2475572"/>
            <a:chExt cx="4440845" cy="497481"/>
          </a:xfrm>
        </p:grpSpPr>
        <p:cxnSp>
          <p:nvCxnSpPr>
            <p:cNvPr id="48" name="直接连接符 47"/>
            <p:cNvCxnSpPr/>
            <p:nvPr/>
          </p:nvCxnSpPr>
          <p:spPr>
            <a:xfrm>
              <a:off x="2551493" y="2973053"/>
              <a:ext cx="4440845"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562002" y="2475572"/>
              <a:ext cx="4430335" cy="497481"/>
              <a:chOff x="2665137" y="2409968"/>
              <a:chExt cx="4106940" cy="1165570"/>
            </a:xfrm>
          </p:grpSpPr>
          <p:cxnSp>
            <p:nvCxnSpPr>
              <p:cNvPr id="50" name="直接连接符 49"/>
              <p:cNvCxnSpPr/>
              <p:nvPr/>
            </p:nvCxnSpPr>
            <p:spPr>
              <a:xfrm>
                <a:off x="6772077" y="2409968"/>
                <a:ext cx="0" cy="1165570"/>
              </a:xfrm>
              <a:prstGeom prst="line">
                <a:avLst/>
              </a:prstGeom>
              <a:ln w="28575">
                <a:solidFill>
                  <a:schemeClr val="tx1"/>
                </a:solidFill>
                <a:prstDash val="sysDash"/>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665137" y="2409968"/>
                <a:ext cx="0" cy="1165570"/>
              </a:xfrm>
              <a:prstGeom prst="line">
                <a:avLst/>
              </a:prstGeom>
              <a:ln w="28575">
                <a:solidFill>
                  <a:schemeClr val="tx1"/>
                </a:solidFill>
                <a:prstDash val="sysDash"/>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grpSp>
      <p:sp>
        <p:nvSpPr>
          <p:cNvPr id="58" name="Rectangle 396"/>
          <p:cNvSpPr>
            <a:spLocks noChangeArrowheads="1"/>
          </p:cNvSpPr>
          <p:nvPr/>
        </p:nvSpPr>
        <p:spPr bwMode="auto">
          <a:xfrm>
            <a:off x="2846672" y="3277282"/>
            <a:ext cx="444033"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1167" b="1" dirty="0">
                <a:solidFill>
                  <a:srgbClr val="0033CC"/>
                </a:solidFill>
                <a:latin typeface="微软雅黑" pitchFamily="34" charset="-122"/>
                <a:ea typeface="微软雅黑" pitchFamily="34" charset="-122"/>
              </a:rPr>
              <a:t>TCP</a:t>
            </a:r>
            <a:endParaRPr kumimoji="1" lang="zh-CN" altLang="en-US" sz="1167" b="1" dirty="0">
              <a:solidFill>
                <a:srgbClr val="0033CC"/>
              </a:solidFill>
              <a:latin typeface="微软雅黑" pitchFamily="34" charset="-122"/>
              <a:ea typeface="微软雅黑" pitchFamily="34" charset="-122"/>
            </a:endParaRPr>
          </a:p>
        </p:txBody>
      </p:sp>
      <p:sp>
        <p:nvSpPr>
          <p:cNvPr id="59" name="Rectangle 396"/>
          <p:cNvSpPr>
            <a:spLocks noChangeArrowheads="1"/>
          </p:cNvSpPr>
          <p:nvPr/>
        </p:nvSpPr>
        <p:spPr bwMode="auto">
          <a:xfrm>
            <a:off x="4382478" y="3277282"/>
            <a:ext cx="444033"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en-US" altLang="zh-CN" sz="1167" b="1" dirty="0">
                <a:solidFill>
                  <a:srgbClr val="0033CC"/>
                </a:solidFill>
                <a:latin typeface="微软雅黑" pitchFamily="34" charset="-122"/>
                <a:ea typeface="微软雅黑" pitchFamily="34" charset="-122"/>
              </a:rPr>
              <a:t>TCP</a:t>
            </a:r>
            <a:endParaRPr kumimoji="1" lang="zh-CN" altLang="en-US" sz="1167" b="1" dirty="0">
              <a:solidFill>
                <a:srgbClr val="0033CC"/>
              </a:solidFill>
              <a:latin typeface="微软雅黑" pitchFamily="34" charset="-122"/>
              <a:ea typeface="微软雅黑" pitchFamily="34" charset="-122"/>
            </a:endParaRPr>
          </a:p>
        </p:txBody>
      </p:sp>
      <p:sp>
        <p:nvSpPr>
          <p:cNvPr id="2" name="椭圆 1"/>
          <p:cNvSpPr/>
          <p:nvPr/>
        </p:nvSpPr>
        <p:spPr>
          <a:xfrm>
            <a:off x="5204920" y="2597248"/>
            <a:ext cx="150000" cy="150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63" name="椭圆 62"/>
          <p:cNvSpPr/>
          <p:nvPr/>
        </p:nvSpPr>
        <p:spPr>
          <a:xfrm>
            <a:off x="5751948" y="2597248"/>
            <a:ext cx="150000" cy="150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64" name="椭圆 63"/>
          <p:cNvSpPr/>
          <p:nvPr/>
        </p:nvSpPr>
        <p:spPr>
          <a:xfrm>
            <a:off x="2064235" y="2597248"/>
            <a:ext cx="150000" cy="150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65" name="椭圆 64"/>
          <p:cNvSpPr/>
          <p:nvPr/>
        </p:nvSpPr>
        <p:spPr>
          <a:xfrm>
            <a:off x="2931723" y="2597248"/>
            <a:ext cx="150000" cy="150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nvGrpSpPr>
          <p:cNvPr id="70" name="组合 69"/>
          <p:cNvGrpSpPr/>
          <p:nvPr/>
        </p:nvGrpSpPr>
        <p:grpSpPr>
          <a:xfrm>
            <a:off x="2984273" y="2783472"/>
            <a:ext cx="2304406" cy="232136"/>
            <a:chOff x="3581127" y="2482916"/>
            <a:chExt cx="2765287" cy="278563"/>
          </a:xfrm>
        </p:grpSpPr>
        <p:grpSp>
          <p:nvGrpSpPr>
            <p:cNvPr id="66" name="组合 65"/>
            <p:cNvGrpSpPr/>
            <p:nvPr/>
          </p:nvGrpSpPr>
          <p:grpSpPr>
            <a:xfrm>
              <a:off x="3589605" y="2482916"/>
              <a:ext cx="2746299" cy="269427"/>
              <a:chOff x="2665137" y="2409968"/>
              <a:chExt cx="4106940" cy="1165570"/>
            </a:xfrm>
          </p:grpSpPr>
          <p:cxnSp>
            <p:nvCxnSpPr>
              <p:cNvPr id="67" name="直接连接符 66"/>
              <p:cNvCxnSpPr/>
              <p:nvPr/>
            </p:nvCxnSpPr>
            <p:spPr>
              <a:xfrm>
                <a:off x="6772077" y="2409968"/>
                <a:ext cx="0" cy="1165570"/>
              </a:xfrm>
              <a:prstGeom prst="line">
                <a:avLst/>
              </a:prstGeom>
              <a:ln w="28575">
                <a:solidFill>
                  <a:schemeClr val="tx1"/>
                </a:solidFill>
                <a:prstDash val="sysDash"/>
                <a:headEnd type="triangle" w="med" len="lg"/>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665137" y="2409968"/>
                <a:ext cx="0" cy="1165570"/>
              </a:xfrm>
              <a:prstGeom prst="line">
                <a:avLst/>
              </a:prstGeom>
              <a:ln w="28575">
                <a:solidFill>
                  <a:schemeClr val="tx1"/>
                </a:solidFill>
                <a:prstDash val="sysDash"/>
                <a:headEnd type="triangle"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69" name="直接连接符 68"/>
            <p:cNvCxnSpPr/>
            <p:nvPr/>
          </p:nvCxnSpPr>
          <p:spPr>
            <a:xfrm>
              <a:off x="3581127" y="2761479"/>
              <a:ext cx="2765287"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73" name="Rectangle 396"/>
          <p:cNvSpPr>
            <a:spLocks noChangeArrowheads="1"/>
          </p:cNvSpPr>
          <p:nvPr/>
        </p:nvSpPr>
        <p:spPr bwMode="auto">
          <a:xfrm>
            <a:off x="2781501" y="1721857"/>
            <a:ext cx="450445"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1167" b="1" dirty="0">
                <a:latin typeface="微软雅黑" pitchFamily="34" charset="-122"/>
                <a:ea typeface="微软雅黑" pitchFamily="34" charset="-122"/>
              </a:rPr>
              <a:t>客户</a:t>
            </a:r>
          </a:p>
        </p:txBody>
      </p:sp>
      <p:sp>
        <p:nvSpPr>
          <p:cNvPr id="74" name="矩形 73"/>
          <p:cNvSpPr/>
          <p:nvPr/>
        </p:nvSpPr>
        <p:spPr>
          <a:xfrm>
            <a:off x="1838814" y="3702492"/>
            <a:ext cx="3300904" cy="576761"/>
          </a:xfrm>
          <a:prstGeom prst="rect">
            <a:avLst/>
          </a:prstGeom>
        </p:spPr>
        <p:txBody>
          <a:bodyPr wrap="none">
            <a:spAutoFit/>
          </a:bodyPr>
          <a:lstStyle/>
          <a:p>
            <a:pPr>
              <a:lnSpc>
                <a:spcPts val="2000"/>
              </a:lnSpc>
              <a:buClr>
                <a:srgbClr val="0070C0"/>
              </a:buClr>
            </a:pPr>
            <a:r>
              <a:rPr lang="zh-CN" altLang="en-US" sz="1167" b="1" dirty="0">
                <a:latin typeface="微软雅黑" pitchFamily="34" charset="-122"/>
                <a:ea typeface="微软雅黑" pitchFamily="34" charset="-122"/>
              </a:rPr>
              <a:t>每一条 </a:t>
            </a: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连接</a:t>
            </a:r>
            <a:r>
              <a:rPr lang="zh-CN" altLang="en-US" sz="1167" b="1" dirty="0">
                <a:solidFill>
                  <a:srgbClr val="0000FF"/>
                </a:solidFill>
                <a:latin typeface="微软雅黑" pitchFamily="34" charset="-122"/>
                <a:ea typeface="微软雅黑" pitchFamily="34" charset="-122"/>
              </a:rPr>
              <a:t>有两个端点</a:t>
            </a:r>
            <a:r>
              <a:rPr lang="zh-CN" altLang="en-US" sz="1167" b="1" dirty="0">
                <a:latin typeface="微软雅黑" pitchFamily="34" charset="-122"/>
                <a:ea typeface="微软雅黑" pitchFamily="34" charset="-122"/>
              </a:rPr>
              <a:t>。</a:t>
            </a:r>
            <a:endParaRPr lang="en-US" altLang="zh-CN" sz="1167" b="1" dirty="0">
              <a:latin typeface="微软雅黑" pitchFamily="34" charset="-122"/>
              <a:ea typeface="微软雅黑" pitchFamily="34" charset="-122"/>
            </a:endParaRPr>
          </a:p>
          <a:p>
            <a:pPr>
              <a:lnSpc>
                <a:spcPts val="2000"/>
              </a:lnSpc>
              <a:buClr>
                <a:srgbClr val="0070C0"/>
              </a:buClr>
            </a:pP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连接的端点叫做</a:t>
            </a:r>
            <a:r>
              <a:rPr lang="zh-CN" altLang="en-US" sz="1167" b="1" dirty="0">
                <a:solidFill>
                  <a:srgbClr val="0000FF"/>
                </a:solidFill>
                <a:latin typeface="微软雅黑" pitchFamily="34" charset="-122"/>
                <a:ea typeface="微软雅黑" pitchFamily="34" charset="-122"/>
              </a:rPr>
              <a:t>套接字 </a:t>
            </a:r>
            <a:r>
              <a:rPr lang="en-US" altLang="zh-CN" sz="1167" b="1" dirty="0">
                <a:solidFill>
                  <a:srgbClr val="0000FF"/>
                </a:solidFill>
                <a:latin typeface="微软雅黑" pitchFamily="34" charset="-122"/>
                <a:ea typeface="微软雅黑" pitchFamily="34" charset="-122"/>
              </a:rPr>
              <a:t>(socket) </a:t>
            </a:r>
            <a:r>
              <a:rPr lang="zh-CN" altLang="en-US" sz="1167" b="1" dirty="0">
                <a:solidFill>
                  <a:srgbClr val="0000FF"/>
                </a:solidFill>
                <a:latin typeface="微软雅黑" pitchFamily="34" charset="-122"/>
                <a:ea typeface="微软雅黑" pitchFamily="34" charset="-122"/>
              </a:rPr>
              <a:t>或插口。</a:t>
            </a:r>
            <a:endParaRPr lang="zh-CN" altLang="en-US" sz="1167" b="1" dirty="0">
              <a:latin typeface="微软雅黑" pitchFamily="34" charset="-122"/>
              <a:ea typeface="微软雅黑" pitchFamily="34" charset="-122"/>
            </a:endParaRPr>
          </a:p>
        </p:txBody>
      </p:sp>
      <p:sp>
        <p:nvSpPr>
          <p:cNvPr id="75" name="Rectangle 396"/>
          <p:cNvSpPr>
            <a:spLocks noChangeArrowheads="1"/>
          </p:cNvSpPr>
          <p:nvPr/>
        </p:nvSpPr>
        <p:spPr bwMode="auto">
          <a:xfrm>
            <a:off x="3413470" y="2780511"/>
            <a:ext cx="742193"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1167" b="1" dirty="0">
                <a:solidFill>
                  <a:srgbClr val="0033CC"/>
                </a:solidFill>
                <a:latin typeface="微软雅黑" pitchFamily="34" charset="-122"/>
                <a:ea typeface="微软雅黑" pitchFamily="34" charset="-122"/>
              </a:rPr>
              <a:t>TCP</a:t>
            </a:r>
            <a:r>
              <a:rPr kumimoji="1" lang="zh-CN" altLang="en-US" sz="1167" b="1" dirty="0">
                <a:solidFill>
                  <a:srgbClr val="0033CC"/>
                </a:solidFill>
                <a:latin typeface="微软雅黑" pitchFamily="34" charset="-122"/>
                <a:ea typeface="微软雅黑" pitchFamily="34" charset="-122"/>
              </a:rPr>
              <a:t>连接</a:t>
            </a:r>
          </a:p>
        </p:txBody>
      </p:sp>
      <p:sp>
        <p:nvSpPr>
          <p:cNvPr id="79" name="Rectangle 396"/>
          <p:cNvSpPr>
            <a:spLocks noChangeArrowheads="1"/>
          </p:cNvSpPr>
          <p:nvPr/>
        </p:nvSpPr>
        <p:spPr bwMode="auto">
          <a:xfrm>
            <a:off x="3584374" y="1911382"/>
            <a:ext cx="599525"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zh-CN" altLang="en-US" sz="1167" b="1" dirty="0">
                <a:solidFill>
                  <a:srgbClr val="CC00CC"/>
                </a:solidFill>
                <a:latin typeface="微软雅黑" pitchFamily="34" charset="-122"/>
                <a:ea typeface="微软雅黑" pitchFamily="34" charset="-122"/>
              </a:rPr>
              <a:t>套接字</a:t>
            </a:r>
          </a:p>
        </p:txBody>
      </p:sp>
      <p:sp>
        <p:nvSpPr>
          <p:cNvPr id="80" name="Line 399"/>
          <p:cNvSpPr>
            <a:spLocks noChangeShapeType="1"/>
          </p:cNvSpPr>
          <p:nvPr/>
        </p:nvSpPr>
        <p:spPr bwMode="auto">
          <a:xfrm flipH="1">
            <a:off x="3068687" y="2038553"/>
            <a:ext cx="560939" cy="631251"/>
          </a:xfrm>
          <a:prstGeom prst="line">
            <a:avLst/>
          </a:prstGeom>
          <a:noFill/>
          <a:ln w="28575">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875" b="1">
              <a:latin typeface="微软雅黑" pitchFamily="34" charset="-122"/>
              <a:ea typeface="微软雅黑" pitchFamily="34" charset="-122"/>
            </a:endParaRPr>
          </a:p>
        </p:txBody>
      </p:sp>
    </p:spTree>
    <p:extLst>
      <p:ext uri="{BB962C8B-B14F-4D97-AF65-F5344CB8AC3E}">
        <p14:creationId xmlns:p14="http://schemas.microsoft.com/office/powerpoint/2010/main" val="86071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75"/>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7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79"/>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65"/>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grpId="0" nodeType="withEffect">
                                  <p:stCondLst>
                                    <p:cond delay="0"/>
                                  </p:stCondLst>
                                  <p:endCondLst>
                                    <p:cond evt="onNext" delay="0">
                                      <p:tgtEl>
                                        <p:sldTgt/>
                                      </p:tgtEl>
                                    </p:cond>
                                  </p:endCondLst>
                                  <p:childTnLst>
                                    <p:anim calcmode="discrete" valueType="str">
                                      <p:cBhvr>
                                        <p:cTn id="14" dur="1000" fill="hold"/>
                                        <p:tgtEl>
                                          <p:spTgt spid="64"/>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grpId="0" nodeType="withEffect">
                                  <p:stCondLst>
                                    <p:cond delay="0"/>
                                  </p:stCondLst>
                                  <p:endCondLst>
                                    <p:cond evt="onNext" delay="0">
                                      <p:tgtEl>
                                        <p:sldTgt/>
                                      </p:tgtEl>
                                    </p:cond>
                                  </p:endCondLst>
                                  <p:childTnLst>
                                    <p:anim calcmode="discrete" valueType="str">
                                      <p:cBhvr>
                                        <p:cTn id="16" dur="1000" fill="hold"/>
                                        <p:tgtEl>
                                          <p:spTgt spid="2"/>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grpId="0" nodeType="withEffect">
                                  <p:stCondLst>
                                    <p:cond delay="0"/>
                                  </p:stCondLst>
                                  <p:endCondLst>
                                    <p:cond evt="onNext" delay="0">
                                      <p:tgtEl>
                                        <p:sldTgt/>
                                      </p:tgtEl>
                                    </p:cond>
                                  </p:endCondLst>
                                  <p:childTnLst>
                                    <p:anim calcmode="discrete" valueType="str">
                                      <p:cBhvr>
                                        <p:cTn id="18" dur="1000" fill="hold"/>
                                        <p:tgtEl>
                                          <p:spTgt spid="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3" grpId="0" animBg="1"/>
      <p:bldP spid="64" grpId="0" animBg="1"/>
      <p:bldP spid="65" grpId="0" animBg="1"/>
      <p:bldP spid="75" grpId="0"/>
      <p:bldP spid="7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54287" y="1517479"/>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7" name="Rectangle 6"/>
          <p:cNvSpPr>
            <a:spLocks noChangeArrowheads="1"/>
          </p:cNvSpPr>
          <p:nvPr/>
        </p:nvSpPr>
        <p:spPr bwMode="auto">
          <a:xfrm>
            <a:off x="2925791" y="1498237"/>
            <a:ext cx="1754006"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套接字 </a:t>
            </a:r>
            <a:r>
              <a:rPr lang="en-US" altLang="zh-CN" sz="1667" b="1" dirty="0">
                <a:solidFill>
                  <a:schemeClr val="bg1"/>
                </a:solidFill>
                <a:latin typeface="微软雅黑" pitchFamily="34" charset="-122"/>
                <a:ea typeface="微软雅黑" pitchFamily="34" charset="-122"/>
              </a:rPr>
              <a:t>(socket)</a:t>
            </a:r>
            <a:endParaRPr lang="zh-CN" altLang="en-US" sz="1667" b="1" dirty="0">
              <a:solidFill>
                <a:schemeClr val="bg1"/>
              </a:solidFill>
              <a:latin typeface="微软雅黑" pitchFamily="34" charset="-122"/>
              <a:ea typeface="微软雅黑" pitchFamily="34" charset="-122"/>
            </a:endParaRPr>
          </a:p>
        </p:txBody>
      </p:sp>
      <p:sp>
        <p:nvSpPr>
          <p:cNvPr id="8" name="圆角矩形 7"/>
          <p:cNvSpPr/>
          <p:nvPr/>
        </p:nvSpPr>
        <p:spPr>
          <a:xfrm>
            <a:off x="454287" y="1885513"/>
            <a:ext cx="6711426" cy="208026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10" name="Rectangle 4"/>
          <p:cNvSpPr>
            <a:spLocks noChangeArrowheads="1"/>
          </p:cNvSpPr>
          <p:nvPr/>
        </p:nvSpPr>
        <p:spPr bwMode="auto">
          <a:xfrm>
            <a:off x="1439283" y="2302520"/>
            <a:ext cx="4763398" cy="360396"/>
          </a:xfrm>
          <a:prstGeom prst="rect">
            <a:avLst/>
          </a:prstGeom>
          <a:solidFill>
            <a:srgbClr val="99FFCC"/>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sz="1167" b="1" dirty="0">
                <a:latin typeface="微软雅黑" pitchFamily="34" charset="-122"/>
                <a:ea typeface="微软雅黑" pitchFamily="34" charset="-122"/>
              </a:rPr>
              <a:t>套接字 </a:t>
            </a:r>
            <a:r>
              <a:rPr lang="en-US" altLang="zh-CN" sz="1167" b="1" dirty="0">
                <a:latin typeface="微软雅黑" pitchFamily="34" charset="-122"/>
                <a:ea typeface="微软雅黑" pitchFamily="34" charset="-122"/>
              </a:rPr>
              <a:t>socket = (IP</a:t>
            </a:r>
            <a:r>
              <a:rPr lang="zh-CN" altLang="en-US" sz="1167" b="1" dirty="0">
                <a:latin typeface="微软雅黑" pitchFamily="34" charset="-122"/>
                <a:ea typeface="微软雅黑" pitchFamily="34" charset="-122"/>
              </a:rPr>
              <a:t>地址 </a:t>
            </a:r>
            <a:r>
              <a:rPr lang="en-US" altLang="zh-CN" sz="1167" b="1" dirty="0">
                <a:latin typeface="微软雅黑" pitchFamily="34" charset="-122"/>
                <a:ea typeface="微软雅黑" pitchFamily="34" charset="-122"/>
              </a:rPr>
              <a:t>: </a:t>
            </a:r>
            <a:r>
              <a:rPr lang="zh-CN" altLang="en-US" sz="1167" b="1" dirty="0">
                <a:latin typeface="微软雅黑" pitchFamily="34" charset="-122"/>
                <a:ea typeface="微软雅黑" pitchFamily="34" charset="-122"/>
              </a:rPr>
              <a:t>端口号</a:t>
            </a:r>
            <a:r>
              <a:rPr lang="en-US" altLang="zh-CN" sz="1167" b="1" dirty="0">
                <a:latin typeface="微软雅黑" pitchFamily="34" charset="-122"/>
                <a:ea typeface="微软雅黑" pitchFamily="34" charset="-122"/>
              </a:rPr>
              <a:t>)               (5-1)</a:t>
            </a:r>
          </a:p>
        </p:txBody>
      </p:sp>
      <p:sp>
        <p:nvSpPr>
          <p:cNvPr id="11" name="矩形 10"/>
          <p:cNvSpPr/>
          <p:nvPr/>
        </p:nvSpPr>
        <p:spPr>
          <a:xfrm>
            <a:off x="1439284" y="2880978"/>
            <a:ext cx="4643718" cy="320280"/>
          </a:xfrm>
          <a:prstGeom prst="rect">
            <a:avLst/>
          </a:prstGeom>
        </p:spPr>
        <p:txBody>
          <a:bodyPr wrap="square">
            <a:spAutoFit/>
          </a:bodyPr>
          <a:lstStyle/>
          <a:p>
            <a:pPr>
              <a:lnSpc>
                <a:spcPts val="2000"/>
              </a:lnSpc>
              <a:spcBef>
                <a:spcPct val="40000"/>
              </a:spcBef>
              <a:spcAft>
                <a:spcPct val="50000"/>
              </a:spcAft>
            </a:pPr>
            <a:r>
              <a:rPr lang="zh-CN" altLang="en-US" sz="1167" b="1" dirty="0">
                <a:latin typeface="微软雅黑" pitchFamily="34" charset="-122"/>
                <a:ea typeface="微软雅黑" pitchFamily="34" charset="-122"/>
              </a:rPr>
              <a:t>例如：</a:t>
            </a:r>
          </a:p>
        </p:txBody>
      </p:sp>
      <p:sp>
        <p:nvSpPr>
          <p:cNvPr id="12" name="Rectangle 4"/>
          <p:cNvSpPr>
            <a:spLocks noChangeArrowheads="1"/>
          </p:cNvSpPr>
          <p:nvPr/>
        </p:nvSpPr>
        <p:spPr bwMode="auto">
          <a:xfrm>
            <a:off x="1439283" y="3209225"/>
            <a:ext cx="4763398" cy="360396"/>
          </a:xfrm>
          <a:prstGeom prst="rect">
            <a:avLst/>
          </a:prstGeom>
          <a:solidFill>
            <a:srgbClr val="66FFFF"/>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r>
              <a:rPr lang="zh-CN" altLang="en-US" sz="1167" b="1" dirty="0">
                <a:latin typeface="微软雅黑" pitchFamily="34" charset="-122"/>
                <a:ea typeface="微软雅黑" pitchFamily="34" charset="-122"/>
              </a:rPr>
              <a:t>套接字 </a:t>
            </a:r>
            <a:r>
              <a:rPr lang="en-US" altLang="zh-CN" sz="1167" b="1" dirty="0">
                <a:latin typeface="微软雅黑" pitchFamily="34" charset="-122"/>
                <a:ea typeface="微软雅黑" pitchFamily="34" charset="-122"/>
              </a:rPr>
              <a:t>socket = (192.169.1.20</a:t>
            </a:r>
            <a:r>
              <a:rPr lang="zh-CN" altLang="en-US" sz="1167" b="1" dirty="0">
                <a:latin typeface="微软雅黑" pitchFamily="34" charset="-122"/>
                <a:ea typeface="微软雅黑" pitchFamily="34" charset="-122"/>
              </a:rPr>
              <a:t> </a:t>
            </a:r>
            <a:r>
              <a:rPr lang="en-US" altLang="zh-CN" sz="1167" b="1" dirty="0">
                <a:latin typeface="微软雅黑" pitchFamily="34" charset="-122"/>
                <a:ea typeface="微软雅黑" pitchFamily="34" charset="-122"/>
              </a:rPr>
              <a:t>: 2028)</a:t>
            </a:r>
          </a:p>
        </p:txBody>
      </p:sp>
    </p:spTree>
    <p:extLst>
      <p:ext uri="{BB962C8B-B14F-4D97-AF65-F5344CB8AC3E}">
        <p14:creationId xmlns:p14="http://schemas.microsoft.com/office/powerpoint/2010/main" val="33940103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454287" y="1519988"/>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7" name="Rectangle 6"/>
          <p:cNvSpPr>
            <a:spLocks noChangeArrowheads="1"/>
          </p:cNvSpPr>
          <p:nvPr/>
        </p:nvSpPr>
        <p:spPr bwMode="auto">
          <a:xfrm>
            <a:off x="2925791" y="1500747"/>
            <a:ext cx="1754006"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套接字 </a:t>
            </a:r>
            <a:r>
              <a:rPr lang="en-US" altLang="zh-CN" sz="1667" b="1" dirty="0">
                <a:solidFill>
                  <a:schemeClr val="bg1"/>
                </a:solidFill>
                <a:latin typeface="微软雅黑" pitchFamily="34" charset="-122"/>
                <a:ea typeface="微软雅黑" pitchFamily="34" charset="-122"/>
              </a:rPr>
              <a:t>(socket)</a:t>
            </a:r>
            <a:endParaRPr lang="zh-CN" altLang="en-US" sz="1667" b="1" dirty="0">
              <a:solidFill>
                <a:schemeClr val="bg1"/>
              </a:solidFill>
              <a:latin typeface="微软雅黑" pitchFamily="34" charset="-122"/>
              <a:ea typeface="微软雅黑" pitchFamily="34" charset="-122"/>
            </a:endParaRPr>
          </a:p>
        </p:txBody>
      </p:sp>
      <p:sp>
        <p:nvSpPr>
          <p:cNvPr id="8" name="圆角矩形 7"/>
          <p:cNvSpPr/>
          <p:nvPr/>
        </p:nvSpPr>
        <p:spPr>
          <a:xfrm>
            <a:off x="454287" y="1888021"/>
            <a:ext cx="6711426" cy="20476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9" name="Rectangle 5"/>
          <p:cNvSpPr>
            <a:spLocks noChangeArrowheads="1"/>
          </p:cNvSpPr>
          <p:nvPr/>
        </p:nvSpPr>
        <p:spPr bwMode="auto">
          <a:xfrm>
            <a:off x="1433924" y="2777054"/>
            <a:ext cx="4763398" cy="649191"/>
          </a:xfrm>
          <a:prstGeom prst="rect">
            <a:avLst/>
          </a:prstGeom>
          <a:solidFill>
            <a:srgbClr val="66FFFF"/>
          </a:solidFill>
          <a:ln w="12700">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10000"/>
              </a:lnSpc>
            </a:pP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连接 </a:t>
            </a:r>
            <a:r>
              <a:rPr lang="en-US" altLang="zh-CN" sz="1167" b="1" dirty="0">
                <a:latin typeface="微软雅黑" pitchFamily="34" charset="-122"/>
                <a:ea typeface="微软雅黑" pitchFamily="34" charset="-122"/>
              </a:rPr>
              <a:t>::= {socket1, socket2} </a:t>
            </a:r>
          </a:p>
          <a:p>
            <a:pPr>
              <a:lnSpc>
                <a:spcPct val="110000"/>
              </a:lnSpc>
            </a:pPr>
            <a:r>
              <a:rPr lang="en-US" altLang="zh-CN" sz="1167" b="1" dirty="0">
                <a:latin typeface="微软雅黑" pitchFamily="34" charset="-122"/>
                <a:ea typeface="微软雅黑" pitchFamily="34" charset="-122"/>
              </a:rPr>
              <a:t>             	   = {(IP1: port1)</a:t>
            </a:r>
            <a:r>
              <a:rPr lang="zh-CN" altLang="en-US" sz="1167" b="1" dirty="0">
                <a:latin typeface="微软雅黑" pitchFamily="34" charset="-122"/>
                <a:ea typeface="微软雅黑" pitchFamily="34" charset="-122"/>
              </a:rPr>
              <a:t>，</a:t>
            </a:r>
            <a:r>
              <a:rPr lang="en-US" altLang="zh-CN" sz="1167" b="1" dirty="0">
                <a:latin typeface="微软雅黑" pitchFamily="34" charset="-122"/>
                <a:ea typeface="微软雅黑" pitchFamily="34" charset="-122"/>
              </a:rPr>
              <a:t>(IP2: port2)}    (5-2)</a:t>
            </a:r>
          </a:p>
        </p:txBody>
      </p:sp>
      <p:sp>
        <p:nvSpPr>
          <p:cNvPr id="11" name="矩形 10"/>
          <p:cNvSpPr/>
          <p:nvPr/>
        </p:nvSpPr>
        <p:spPr>
          <a:xfrm>
            <a:off x="1439284" y="2132374"/>
            <a:ext cx="4232174" cy="621645"/>
          </a:xfrm>
          <a:prstGeom prst="rect">
            <a:avLst/>
          </a:prstGeom>
        </p:spPr>
        <p:txBody>
          <a:bodyPr wrap="square">
            <a:spAutoFit/>
          </a:bodyPr>
          <a:lstStyle/>
          <a:p>
            <a:pPr>
              <a:lnSpc>
                <a:spcPts val="2167"/>
              </a:lnSpc>
              <a:spcBef>
                <a:spcPct val="40000"/>
              </a:spcBef>
              <a:spcAft>
                <a:spcPct val="50000"/>
              </a:spcAft>
            </a:pPr>
            <a:r>
              <a:rPr lang="zh-CN" altLang="en-US" sz="1167" b="1" dirty="0">
                <a:latin typeface="微软雅黑" pitchFamily="34" charset="-122"/>
                <a:ea typeface="微软雅黑" pitchFamily="34" charset="-122"/>
              </a:rPr>
              <a:t>每一条 </a:t>
            </a:r>
            <a:r>
              <a:rPr lang="en-US" altLang="zh-CN" sz="1167" b="1" dirty="0">
                <a:latin typeface="微软雅黑" pitchFamily="34" charset="-122"/>
                <a:ea typeface="微软雅黑" pitchFamily="34" charset="-122"/>
              </a:rPr>
              <a:t>TCP </a:t>
            </a:r>
            <a:r>
              <a:rPr lang="zh-CN" altLang="en-US" sz="1167" b="1" dirty="0">
                <a:latin typeface="微软雅黑" pitchFamily="34" charset="-122"/>
                <a:ea typeface="微软雅黑" pitchFamily="34" charset="-122"/>
              </a:rPr>
              <a:t>连接</a:t>
            </a:r>
            <a:r>
              <a:rPr lang="zh-CN" altLang="en-US" sz="1167" b="1" dirty="0">
                <a:solidFill>
                  <a:srgbClr val="CC00CC"/>
                </a:solidFill>
                <a:latin typeface="微软雅黑" pitchFamily="34" charset="-122"/>
                <a:ea typeface="微软雅黑" pitchFamily="34" charset="-122"/>
              </a:rPr>
              <a:t>唯一</a:t>
            </a:r>
            <a:r>
              <a:rPr lang="zh-CN" altLang="en-US" sz="1167" b="1" dirty="0">
                <a:latin typeface="微软雅黑" pitchFamily="34" charset="-122"/>
                <a:ea typeface="微软雅黑" pitchFamily="34" charset="-122"/>
              </a:rPr>
              <a:t>地被通信两端的</a:t>
            </a:r>
            <a:r>
              <a:rPr lang="zh-CN" altLang="en-US" sz="1167" b="1" dirty="0">
                <a:solidFill>
                  <a:srgbClr val="CC00CC"/>
                </a:solidFill>
                <a:latin typeface="微软雅黑" pitchFamily="34" charset="-122"/>
                <a:ea typeface="微软雅黑" pitchFamily="34" charset="-122"/>
              </a:rPr>
              <a:t>两个端点</a:t>
            </a:r>
            <a:r>
              <a:rPr lang="zh-CN" altLang="en-US" sz="1167" b="1" dirty="0">
                <a:latin typeface="微软雅黑" pitchFamily="34" charset="-122"/>
                <a:ea typeface="微软雅黑" pitchFamily="34" charset="-122"/>
              </a:rPr>
              <a:t>（即两个套接字）所确定。即：</a:t>
            </a:r>
          </a:p>
        </p:txBody>
      </p:sp>
    </p:spTree>
    <p:extLst>
      <p:ext uri="{BB962C8B-B14F-4D97-AF65-F5344CB8AC3E}">
        <p14:creationId xmlns:p14="http://schemas.microsoft.com/office/powerpoint/2010/main" val="324275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22" name="Diagram 21">
            <a:extLst>
              <a:ext uri="{FF2B5EF4-FFF2-40B4-BE49-F238E27FC236}">
                <a16:creationId xmlns:a16="http://schemas.microsoft.com/office/drawing/2014/main" id="{3690D94F-D7D0-D54B-966D-6CCC3000DA44}"/>
              </a:ext>
            </a:extLst>
          </p:cNvPr>
          <p:cNvGraphicFramePr/>
          <p:nvPr>
            <p:extLst>
              <p:ext uri="{D42A27DB-BD31-4B8C-83A1-F6EECF244321}">
                <p14:modId xmlns:p14="http://schemas.microsoft.com/office/powerpoint/2010/main" val="3251012364"/>
              </p:ext>
            </p:extLst>
          </p:nvPr>
        </p:nvGraphicFramePr>
        <p:xfrm>
          <a:off x="775804" y="949288"/>
          <a:ext cx="6418572"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464136" y="186454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8" name="Rectangle 6"/>
          <p:cNvSpPr>
            <a:spLocks noChangeArrowheads="1"/>
          </p:cNvSpPr>
          <p:nvPr/>
        </p:nvSpPr>
        <p:spPr bwMode="auto">
          <a:xfrm>
            <a:off x="2386152" y="1836865"/>
            <a:ext cx="2863284"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TCP </a:t>
            </a:r>
            <a:r>
              <a:rPr lang="zh-CN" altLang="en-US" sz="1667" b="1" dirty="0">
                <a:solidFill>
                  <a:schemeClr val="bg1"/>
                </a:solidFill>
                <a:latin typeface="微软雅黑" pitchFamily="34" charset="-122"/>
                <a:ea typeface="微软雅黑" pitchFamily="34" charset="-122"/>
              </a:rPr>
              <a:t>连接，</a:t>
            </a:r>
            <a:r>
              <a:rPr lang="en-US" altLang="zh-CN" sz="1667" b="1" dirty="0">
                <a:solidFill>
                  <a:schemeClr val="bg1"/>
                </a:solidFill>
                <a:latin typeface="微软雅黑" pitchFamily="34" charset="-122"/>
                <a:ea typeface="微软雅黑" pitchFamily="34" charset="-122"/>
              </a:rPr>
              <a:t>IP </a:t>
            </a:r>
            <a:r>
              <a:rPr lang="zh-CN" altLang="en-US" sz="1667" b="1" dirty="0">
                <a:solidFill>
                  <a:schemeClr val="bg1"/>
                </a:solidFill>
                <a:latin typeface="微软雅黑" pitchFamily="34" charset="-122"/>
                <a:ea typeface="微软雅黑" pitchFamily="34" charset="-122"/>
              </a:rPr>
              <a:t>地址，套接字</a:t>
            </a:r>
          </a:p>
        </p:txBody>
      </p:sp>
      <p:sp>
        <p:nvSpPr>
          <p:cNvPr id="9" name="Rectangle 68"/>
          <p:cNvSpPr>
            <a:spLocks noChangeArrowheads="1"/>
          </p:cNvSpPr>
          <p:nvPr/>
        </p:nvSpPr>
        <p:spPr bwMode="auto">
          <a:xfrm>
            <a:off x="464136" y="2220464"/>
            <a:ext cx="6820800" cy="1489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连接就是由协议软件所提供的一种抽象。</a:t>
            </a:r>
          </a:p>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连接的端点是个很抽象的套接字，即（</a:t>
            </a:r>
            <a:r>
              <a:rPr lang="en-US" altLang="zh-CN" sz="1667" b="1" dirty="0">
                <a:latin typeface="微软雅黑" pitchFamily="34" charset="-122"/>
                <a:ea typeface="微软雅黑" pitchFamily="34" charset="-122"/>
              </a:rPr>
              <a:t>IP </a:t>
            </a:r>
            <a:r>
              <a:rPr lang="zh-CN" altLang="en-US" sz="1667" b="1" dirty="0">
                <a:latin typeface="微软雅黑" pitchFamily="34" charset="-122"/>
                <a:ea typeface="微软雅黑" pitchFamily="34" charset="-122"/>
              </a:rPr>
              <a:t>地址：端口号）。</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同一个 </a:t>
            </a:r>
            <a:r>
              <a:rPr lang="en-US" altLang="zh-CN" sz="1667" b="1" dirty="0">
                <a:latin typeface="微软雅黑" pitchFamily="34" charset="-122"/>
                <a:ea typeface="微软雅黑" pitchFamily="34" charset="-122"/>
              </a:rPr>
              <a:t>IP </a:t>
            </a:r>
            <a:r>
              <a:rPr lang="zh-CN" altLang="en-US" sz="1667" b="1" dirty="0">
                <a:latin typeface="微软雅黑" pitchFamily="34" charset="-122"/>
                <a:ea typeface="微软雅黑" pitchFamily="34" charset="-122"/>
              </a:rPr>
              <a:t>地址可以有多个不同的 </a:t>
            </a: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连接。</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同一个端口号也可以出现在多个不同的 </a:t>
            </a: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连接中。</a:t>
            </a:r>
          </a:p>
        </p:txBody>
      </p:sp>
    </p:spTree>
    <p:extLst>
      <p:ext uri="{BB962C8B-B14F-4D97-AF65-F5344CB8AC3E}">
        <p14:creationId xmlns:p14="http://schemas.microsoft.com/office/powerpoint/2010/main" val="5213478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50640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479927" y="1478725"/>
            <a:ext cx="267573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Socket </a:t>
            </a:r>
            <a:r>
              <a:rPr lang="zh-CN" altLang="en-US" sz="1667" b="1" dirty="0">
                <a:solidFill>
                  <a:schemeClr val="bg1"/>
                </a:solidFill>
                <a:latin typeface="微软雅黑" pitchFamily="34" charset="-122"/>
                <a:ea typeface="微软雅黑" pitchFamily="34" charset="-122"/>
              </a:rPr>
              <a:t>有多种不同的意思</a:t>
            </a:r>
          </a:p>
        </p:txBody>
      </p:sp>
      <p:sp>
        <p:nvSpPr>
          <p:cNvPr id="4" name="Rectangle 68"/>
          <p:cNvSpPr>
            <a:spLocks noChangeArrowheads="1"/>
          </p:cNvSpPr>
          <p:nvPr/>
        </p:nvSpPr>
        <p:spPr bwMode="auto">
          <a:xfrm>
            <a:off x="464136" y="1900424"/>
            <a:ext cx="6820800" cy="220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应用编程接口  </a:t>
            </a:r>
            <a:r>
              <a:rPr lang="en-US" altLang="zh-CN" sz="1667" b="1" dirty="0">
                <a:latin typeface="微软雅黑" pitchFamily="34" charset="-122"/>
                <a:ea typeface="微软雅黑" pitchFamily="34" charset="-122"/>
              </a:rPr>
              <a:t>API  </a:t>
            </a:r>
            <a:r>
              <a:rPr lang="zh-CN" altLang="en-US" sz="1667" b="1" dirty="0">
                <a:latin typeface="微软雅黑" pitchFamily="34" charset="-122"/>
                <a:ea typeface="微软雅黑" pitchFamily="34" charset="-122"/>
              </a:rPr>
              <a:t>称为 </a:t>
            </a:r>
            <a:r>
              <a:rPr lang="en-US" altLang="zh-CN" sz="1667" b="1" dirty="0">
                <a:latin typeface="微软雅黑" pitchFamily="34" charset="-122"/>
                <a:ea typeface="微软雅黑" pitchFamily="34" charset="-122"/>
              </a:rPr>
              <a:t>socket API, </a:t>
            </a:r>
            <a:r>
              <a:rPr lang="zh-CN" altLang="en-US" sz="1667" b="1" dirty="0">
                <a:latin typeface="微软雅黑" pitchFamily="34" charset="-122"/>
                <a:ea typeface="微软雅黑" pitchFamily="34" charset="-122"/>
              </a:rPr>
              <a:t>简称为 </a:t>
            </a:r>
            <a:r>
              <a:rPr lang="en-US" altLang="zh-CN" sz="1667" b="1" dirty="0">
                <a:latin typeface="微软雅黑" pitchFamily="34" charset="-122"/>
                <a:ea typeface="微软雅黑" pitchFamily="34" charset="-122"/>
              </a:rPr>
              <a:t>socket</a:t>
            </a:r>
            <a:r>
              <a:rPr lang="zh-CN" altLang="en-US" sz="1667" b="1" dirty="0">
                <a:latin typeface="微软雅黑" pitchFamily="34" charset="-122"/>
                <a:ea typeface="微软雅黑" pitchFamily="34" charset="-122"/>
              </a:rPr>
              <a:t>。</a:t>
            </a:r>
          </a:p>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socket API </a:t>
            </a:r>
            <a:r>
              <a:rPr lang="zh-CN" altLang="en-US" sz="1667" b="1" dirty="0">
                <a:latin typeface="微软雅黑" pitchFamily="34" charset="-122"/>
                <a:ea typeface="微软雅黑" pitchFamily="34" charset="-122"/>
              </a:rPr>
              <a:t>中使用的一个函数名也叫作 </a:t>
            </a:r>
            <a:r>
              <a:rPr lang="en-US" altLang="zh-CN" sz="1667" b="1" dirty="0">
                <a:latin typeface="微软雅黑" pitchFamily="34" charset="-122"/>
                <a:ea typeface="微软雅黑" pitchFamily="34" charset="-122"/>
              </a:rPr>
              <a:t>socket</a:t>
            </a:r>
            <a:r>
              <a:rPr lang="zh-CN" altLang="en-US" sz="1667" b="1" dirty="0">
                <a:latin typeface="微软雅黑" pitchFamily="34" charset="-122"/>
                <a:ea typeface="微软雅黑" pitchFamily="34" charset="-122"/>
              </a:rPr>
              <a:t>。</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调用 </a:t>
            </a:r>
            <a:r>
              <a:rPr lang="en-US" altLang="zh-CN" sz="1667" b="1" dirty="0">
                <a:latin typeface="微软雅黑" pitchFamily="34" charset="-122"/>
                <a:ea typeface="微软雅黑" pitchFamily="34" charset="-122"/>
              </a:rPr>
              <a:t>socket </a:t>
            </a:r>
            <a:r>
              <a:rPr lang="zh-CN" altLang="en-US" sz="1667" b="1" dirty="0">
                <a:latin typeface="微软雅黑" pitchFamily="34" charset="-122"/>
                <a:ea typeface="微软雅黑" pitchFamily="34" charset="-122"/>
              </a:rPr>
              <a:t>函数的端点称为 </a:t>
            </a:r>
            <a:r>
              <a:rPr lang="en-US" altLang="zh-CN" sz="1667" b="1" dirty="0">
                <a:latin typeface="微软雅黑" pitchFamily="34" charset="-122"/>
                <a:ea typeface="微软雅黑" pitchFamily="34" charset="-122"/>
              </a:rPr>
              <a:t>socket</a:t>
            </a:r>
            <a:r>
              <a:rPr lang="zh-CN" altLang="en-US" sz="1667" b="1" dirty="0">
                <a:latin typeface="微软雅黑" pitchFamily="34" charset="-122"/>
                <a:ea typeface="微软雅黑" pitchFamily="34" charset="-122"/>
              </a:rPr>
              <a:t>。</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调用 </a:t>
            </a:r>
            <a:r>
              <a:rPr lang="en-US" altLang="zh-CN" sz="1667" b="1" dirty="0">
                <a:latin typeface="微软雅黑" pitchFamily="34" charset="-122"/>
                <a:ea typeface="微软雅黑" pitchFamily="34" charset="-122"/>
              </a:rPr>
              <a:t>socket </a:t>
            </a:r>
            <a:r>
              <a:rPr lang="zh-CN" altLang="en-US" sz="1667" b="1" dirty="0">
                <a:latin typeface="微软雅黑" pitchFamily="34" charset="-122"/>
                <a:ea typeface="微软雅黑" pitchFamily="34" charset="-122"/>
              </a:rPr>
              <a:t>函数时其返回值称为 </a:t>
            </a:r>
            <a:r>
              <a:rPr lang="en-US" altLang="zh-CN" sz="1667" b="1" dirty="0">
                <a:latin typeface="微软雅黑" pitchFamily="34" charset="-122"/>
                <a:ea typeface="微软雅黑" pitchFamily="34" charset="-122"/>
              </a:rPr>
              <a:t>socket </a:t>
            </a:r>
            <a:r>
              <a:rPr lang="zh-CN" altLang="en-US" sz="1667" b="1" dirty="0">
                <a:latin typeface="微软雅黑" pitchFamily="34" charset="-122"/>
                <a:ea typeface="微软雅黑" pitchFamily="34" charset="-122"/>
              </a:rPr>
              <a:t>描述符，可简称为 </a:t>
            </a:r>
            <a:r>
              <a:rPr lang="en-US" altLang="zh-CN" sz="1667" b="1" dirty="0">
                <a:latin typeface="微软雅黑" pitchFamily="34" charset="-122"/>
                <a:ea typeface="微软雅黑" pitchFamily="34" charset="-122"/>
              </a:rPr>
              <a:t>socket</a:t>
            </a:r>
            <a:r>
              <a:rPr lang="zh-CN" altLang="en-US" sz="1667" b="1" dirty="0">
                <a:latin typeface="微软雅黑" pitchFamily="34" charset="-122"/>
                <a:ea typeface="微软雅黑" pitchFamily="34" charset="-122"/>
              </a:rPr>
              <a:t>。</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在操作系统内核中连网协议的 </a:t>
            </a:r>
            <a:r>
              <a:rPr lang="en-US" altLang="zh-CN" sz="1667" b="1" dirty="0">
                <a:latin typeface="微软雅黑" pitchFamily="34" charset="-122"/>
                <a:ea typeface="微软雅黑" pitchFamily="34" charset="-122"/>
              </a:rPr>
              <a:t>Berkeley </a:t>
            </a:r>
            <a:r>
              <a:rPr lang="zh-CN" altLang="en-US" sz="1667" b="1" dirty="0">
                <a:latin typeface="微软雅黑" pitchFamily="34" charset="-122"/>
                <a:ea typeface="微软雅黑" pitchFamily="34" charset="-122"/>
              </a:rPr>
              <a:t>实现，称为 </a:t>
            </a:r>
            <a:r>
              <a:rPr lang="en-US" altLang="zh-CN" sz="1667" b="1" dirty="0">
                <a:latin typeface="微软雅黑" pitchFamily="34" charset="-122"/>
                <a:ea typeface="微软雅黑" pitchFamily="34" charset="-122"/>
              </a:rPr>
              <a:t>socket </a:t>
            </a:r>
            <a:r>
              <a:rPr lang="zh-CN" altLang="en-US" sz="1667" b="1" dirty="0">
                <a:latin typeface="微软雅黑" pitchFamily="34" charset="-122"/>
                <a:ea typeface="微软雅黑" pitchFamily="34" charset="-122"/>
              </a:rPr>
              <a:t>实现。 </a:t>
            </a:r>
          </a:p>
        </p:txBody>
      </p:sp>
    </p:spTree>
    <p:extLst>
      <p:ext uri="{BB962C8B-B14F-4D97-AF65-F5344CB8AC3E}">
        <p14:creationId xmlns:p14="http://schemas.microsoft.com/office/powerpoint/2010/main" val="35510487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5"/>
          <p:cNvGrpSpPr/>
          <p:nvPr/>
        </p:nvGrpSpPr>
        <p:grpSpPr>
          <a:xfrm>
            <a:off x="677046" y="1742378"/>
            <a:ext cx="6589328" cy="2621652"/>
            <a:chOff x="144023" y="1002"/>
            <a:chExt cx="6589328" cy="2621652"/>
          </a:xfrm>
        </p:grpSpPr>
        <p:sp>
          <p:nvSpPr>
            <p:cNvPr id="120" name="Google Shape;120;p5"/>
            <p:cNvSpPr/>
            <p:nvPr/>
          </p:nvSpPr>
          <p:spPr>
            <a:xfrm rot="5400000">
              <a:off x="3755453" y="-1190261"/>
              <a:ext cx="1500357" cy="4455439"/>
            </a:xfrm>
            <a:prstGeom prst="round2SameRect">
              <a:avLst>
                <a:gd name="adj1" fmla="val 16667"/>
                <a:gd name="adj2" fmla="val 0"/>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21" name="Google Shape;121;p5"/>
            <p:cNvSpPr txBox="1"/>
            <p:nvPr/>
          </p:nvSpPr>
          <p:spPr>
            <a:xfrm>
              <a:off x="2277914" y="197643"/>
              <a:ext cx="4365803" cy="1656940"/>
            </a:xfrm>
            <a:prstGeom prst="rect">
              <a:avLst/>
            </a:prstGeom>
            <a:noFill/>
            <a:ln>
              <a:noFill/>
            </a:ln>
          </p:spPr>
          <p:txBody>
            <a:bodyPr spcFirstLastPara="1" wrap="square" lIns="247650" tIns="123825" rIns="247650" bIns="123825" anchor="ctr" anchorCtr="0">
              <a:noAutofit/>
            </a:bodyPr>
            <a:lstStyle/>
            <a:p>
              <a:pPr marL="228600" lvl="1" indent="-228600">
                <a:lnSpc>
                  <a:spcPct val="90000"/>
                </a:lnSpc>
                <a:buClr>
                  <a:schemeClr val="dk1"/>
                </a:buClr>
                <a:buSzPts val="2000"/>
                <a:buFont typeface="Arial"/>
                <a:buChar char="•"/>
              </a:pPr>
              <a:r>
                <a:rPr lang="en-US" altLang="zh-CN" sz="2000" b="1" dirty="0">
                  <a:solidFill>
                    <a:schemeClr val="tx1"/>
                  </a:solidFill>
                  <a:latin typeface="Microsoft YaHei" panose="020B0503020204020204" pitchFamily="34" charset="-122"/>
                  <a:ea typeface="Microsoft YaHei" panose="020B0503020204020204" pitchFamily="34" charset="-122"/>
                </a:rPr>
                <a:t>5</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a:t>
              </a:r>
              <a:r>
                <a:rPr lang="en-US" alt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4</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.1            </a:t>
              </a:r>
              <a:r>
                <a:rPr lang="en-US" alt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       </a:t>
              </a:r>
              <a:r>
                <a:rPr lang="zh-CN" altLang="en-US" sz="2000" b="1" dirty="0">
                  <a:solidFill>
                    <a:schemeClr val="tx1"/>
                  </a:solidFill>
                  <a:latin typeface="微软雅黑" pitchFamily="34" charset="-122"/>
                  <a:ea typeface="微软雅黑" pitchFamily="34" charset="-122"/>
                </a:rPr>
                <a:t>停止等待协议</a:t>
              </a:r>
              <a:endParaRPr sz="2000" b="1" u="none" strike="noStrike" cap="none" dirty="0">
                <a:solidFill>
                  <a:schemeClr val="tx1"/>
                </a:solidFill>
                <a:latin typeface="Microsoft YaHei" panose="020B0503020204020204" pitchFamily="34" charset="-122"/>
                <a:ea typeface="Microsoft YaHei" panose="020B0503020204020204" pitchFamily="34" charset="-122"/>
                <a:sym typeface="Arial"/>
              </a:endParaRPr>
            </a:p>
            <a:p>
              <a:pPr marL="228600" lvl="1" indent="-228600">
                <a:lnSpc>
                  <a:spcPct val="90000"/>
                </a:lnSpc>
                <a:spcBef>
                  <a:spcPts val="300"/>
                </a:spcBef>
                <a:buClr>
                  <a:schemeClr val="dk1"/>
                </a:buClr>
                <a:buSzPts val="2000"/>
                <a:buFont typeface="Arial"/>
                <a:buChar char="•"/>
              </a:pPr>
              <a:r>
                <a:rPr lang="en-US" altLang="zh-CN" sz="2000" b="1" dirty="0">
                  <a:solidFill>
                    <a:schemeClr val="tx1"/>
                  </a:solidFill>
                  <a:latin typeface="Microsoft YaHei" panose="020B0503020204020204" pitchFamily="34" charset="-122"/>
                  <a:ea typeface="Microsoft YaHei" panose="020B0503020204020204" pitchFamily="34" charset="-122"/>
                </a:rPr>
                <a:t>5</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a:t>
              </a:r>
              <a:r>
                <a:rPr lang="en-US" alt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4</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.2      </a:t>
              </a:r>
              <a:r>
                <a:rPr lang="en-US" altLang="zh-CN" sz="2000" b="1" u="none" strike="noStrike" cap="none" dirty="0">
                  <a:solidFill>
                    <a:schemeClr val="tx1"/>
                  </a:solidFill>
                  <a:latin typeface="微软雅黑" pitchFamily="34" charset="-122"/>
                  <a:ea typeface="微软雅黑" pitchFamily="34" charset="-122"/>
                  <a:sym typeface="Arial"/>
                </a:rPr>
                <a:t>          </a:t>
              </a:r>
              <a:r>
                <a:rPr lang="zh-CN" altLang="en-US" sz="2000" b="1" dirty="0">
                  <a:solidFill>
                    <a:schemeClr val="tx1"/>
                  </a:solidFill>
                  <a:latin typeface="微软雅黑" pitchFamily="34" charset="-122"/>
                  <a:ea typeface="微软雅黑" pitchFamily="34" charset="-122"/>
                </a:rPr>
                <a:t>连续 </a:t>
              </a:r>
              <a:r>
                <a:rPr lang="en-US" altLang="zh-CN" sz="2000" b="1" dirty="0">
                  <a:solidFill>
                    <a:schemeClr val="tx1"/>
                  </a:solidFill>
                  <a:latin typeface="微软雅黑" pitchFamily="34" charset="-122"/>
                  <a:ea typeface="微软雅黑" pitchFamily="34" charset="-122"/>
                </a:rPr>
                <a:t>ARQ </a:t>
              </a:r>
              <a:r>
                <a:rPr lang="zh-CN" altLang="en-US" sz="2000" b="1" dirty="0">
                  <a:solidFill>
                    <a:schemeClr val="tx1"/>
                  </a:solidFill>
                  <a:latin typeface="微软雅黑" pitchFamily="34" charset="-122"/>
                  <a:ea typeface="微软雅黑" pitchFamily="34" charset="-122"/>
                </a:rPr>
                <a:t>协议</a:t>
              </a:r>
              <a:endParaRPr lang="en-US" altLang="zh-CN" sz="2000" b="1" dirty="0">
                <a:solidFill>
                  <a:schemeClr val="tx1"/>
                </a:solidFill>
                <a:latin typeface="微软雅黑" pitchFamily="34" charset="-122"/>
                <a:ea typeface="微软雅黑" pitchFamily="34" charset="-122"/>
              </a:endParaRPr>
            </a:p>
          </p:txBody>
        </p:sp>
        <p:sp>
          <p:nvSpPr>
            <p:cNvPr id="122" name="Google Shape;122;p5"/>
            <p:cNvSpPr/>
            <p:nvPr/>
          </p:nvSpPr>
          <p:spPr>
            <a:xfrm>
              <a:off x="144023" y="1002"/>
              <a:ext cx="2133890" cy="2050222"/>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23" name="Google Shape;123;p5"/>
            <p:cNvSpPr txBox="1"/>
            <p:nvPr/>
          </p:nvSpPr>
          <p:spPr>
            <a:xfrm>
              <a:off x="254556" y="772600"/>
              <a:ext cx="1933722" cy="1850054"/>
            </a:xfrm>
            <a:prstGeom prst="rect">
              <a:avLst/>
            </a:prstGeom>
            <a:noFill/>
            <a:ln>
              <a:noFill/>
            </a:ln>
          </p:spPr>
          <p:txBody>
            <a:bodyPr spcFirstLastPara="1" wrap="square" lIns="91425" tIns="45700" rIns="91425" bIns="45700" anchor="ctr" anchorCtr="0">
              <a:noAutofit/>
            </a:bodyPr>
            <a:lstStyle/>
            <a:p>
              <a:pPr marL="0" marR="0" lvl="0" indent="0" algn="l" rtl="0">
                <a:lnSpc>
                  <a:spcPct val="50000"/>
                </a:lnSpc>
                <a:spcBef>
                  <a:spcPts val="0"/>
                </a:spcBef>
                <a:spcAft>
                  <a:spcPts val="0"/>
                </a:spcAft>
                <a:buClr>
                  <a:srgbClr val="FFFF00"/>
                </a:buClr>
                <a:buSzPts val="2400"/>
                <a:buFont typeface="Arial"/>
                <a:buNone/>
              </a:pPr>
              <a:r>
                <a:rPr lang="en-US" altLang="zh-CN" sz="2400" b="1" dirty="0">
                  <a:solidFill>
                    <a:srgbClr val="FFFF00"/>
                  </a:solidFill>
                  <a:latin typeface="Microsoft YaHei" panose="020B0503020204020204" pitchFamily="34" charset="-122"/>
                  <a:ea typeface="Microsoft YaHei" panose="020B0503020204020204" pitchFamily="34" charset="-122"/>
                </a:rPr>
                <a:t>5</a:t>
              </a:r>
              <a:r>
                <a:rPr lang="zh-CN" sz="2400" b="1" dirty="0">
                  <a:solidFill>
                    <a:srgbClr val="FFFF00"/>
                  </a:solidFill>
                  <a:latin typeface="Microsoft YaHei" panose="020B0503020204020204" pitchFamily="34" charset="-122"/>
                  <a:ea typeface="Microsoft YaHei" panose="020B0503020204020204" pitchFamily="34" charset="-122"/>
                  <a:sym typeface="Arial"/>
                </a:rPr>
                <a:t>.</a:t>
              </a:r>
              <a:r>
                <a:rPr lang="en-US" altLang="zh-CN" sz="2400" b="1" dirty="0">
                  <a:solidFill>
                    <a:srgbClr val="FFFF00"/>
                  </a:solidFill>
                  <a:latin typeface="Microsoft YaHei" panose="020B0503020204020204" pitchFamily="34" charset="-122"/>
                  <a:ea typeface="Microsoft YaHei" panose="020B0503020204020204" pitchFamily="34" charset="-122"/>
                  <a:sym typeface="Arial"/>
                </a:rPr>
                <a:t>4</a:t>
              </a:r>
              <a:endParaRPr b="1" dirty="0">
                <a:latin typeface="Microsoft YaHei" panose="020B0503020204020204" pitchFamily="34" charset="-122"/>
                <a:ea typeface="Microsoft YaHei" panose="020B0503020204020204" pitchFamily="34" charset="-122"/>
              </a:endParaRPr>
            </a:p>
            <a:p>
              <a:pPr>
                <a:spcBef>
                  <a:spcPts val="840"/>
                </a:spcBef>
                <a:buClr>
                  <a:schemeClr val="lt1"/>
                </a:buClr>
                <a:buSzPts val="2400"/>
              </a:pPr>
              <a:r>
                <a:rPr lang="zh-CN" altLang="en-US" sz="2400" b="1" dirty="0">
                  <a:solidFill>
                    <a:schemeClr val="bg1"/>
                  </a:solidFill>
                  <a:latin typeface="微软雅黑" pitchFamily="34" charset="-122"/>
                  <a:ea typeface="微软雅黑" pitchFamily="34" charset="-122"/>
                </a:rPr>
                <a:t>可靠传输的工作原理</a:t>
              </a:r>
              <a:endParaRPr lang="zh-CN" altLang="fr-FR" sz="2400" b="1" dirty="0">
                <a:solidFill>
                  <a:schemeClr val="bg1"/>
                </a:solidFill>
                <a:latin typeface="微软雅黑" pitchFamily="34" charset="-122"/>
                <a:ea typeface="微软雅黑" pitchFamily="34" charset="-122"/>
              </a:endParaRPr>
            </a:p>
            <a:p>
              <a:pPr>
                <a:spcBef>
                  <a:spcPts val="840"/>
                </a:spcBef>
                <a:buClr>
                  <a:schemeClr val="lt1"/>
                </a:buClr>
                <a:buSzPts val="2400"/>
              </a:pPr>
              <a:endParaRPr lang="zh-CN" altLang="fr-FR" sz="2400" b="1" dirty="0">
                <a:solidFill>
                  <a:schemeClr val="bg1"/>
                </a:solidFill>
                <a:latin typeface="微软雅黑" pitchFamily="34" charset="-122"/>
                <a:ea typeface="微软雅黑" pitchFamily="34" charset="-122"/>
              </a:endParaRPr>
            </a:p>
            <a:p>
              <a:pPr>
                <a:lnSpc>
                  <a:spcPct val="80000"/>
                </a:lnSpc>
                <a:spcBef>
                  <a:spcPts val="840"/>
                </a:spcBef>
                <a:buClr>
                  <a:schemeClr val="lt1"/>
                </a:buClr>
                <a:buSzPts val="2400"/>
              </a:pPr>
              <a:endParaRPr lang="zh-CN" altLang="fr-FR" sz="2400" b="1" dirty="0">
                <a:solidFill>
                  <a:schemeClr val="bg1"/>
                </a:solidFill>
                <a:latin typeface="微软雅黑" pitchFamily="34" charset="-122"/>
                <a:ea typeface="微软雅黑" pitchFamily="34" charset="-122"/>
              </a:endParaRPr>
            </a:p>
            <a:p>
              <a:pPr>
                <a:lnSpc>
                  <a:spcPct val="80000"/>
                </a:lnSpc>
                <a:spcBef>
                  <a:spcPts val="840"/>
                </a:spcBef>
                <a:buClr>
                  <a:schemeClr val="lt1"/>
                </a:buClr>
                <a:buSzPts val="2400"/>
              </a:pPr>
              <a:endParaRPr lang="zh-CN" altLang="fr-FR" sz="24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6266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464136" y="1504180"/>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16" name="Rectangle 6"/>
          <p:cNvSpPr>
            <a:spLocks noChangeArrowheads="1"/>
          </p:cNvSpPr>
          <p:nvPr/>
        </p:nvSpPr>
        <p:spPr bwMode="auto">
          <a:xfrm>
            <a:off x="2201004" y="1476504"/>
            <a:ext cx="3233578"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IP </a:t>
            </a:r>
            <a:r>
              <a:rPr lang="zh-CN" altLang="en-US" sz="1667" b="1" dirty="0">
                <a:solidFill>
                  <a:schemeClr val="bg1"/>
                </a:solidFill>
                <a:latin typeface="微软雅黑" pitchFamily="34" charset="-122"/>
                <a:ea typeface="微软雅黑" pitchFamily="34" charset="-122"/>
              </a:rPr>
              <a:t>网络所提供的是不可靠的传输</a:t>
            </a:r>
          </a:p>
        </p:txBody>
      </p:sp>
      <p:sp>
        <p:nvSpPr>
          <p:cNvPr id="5" name="圆角矩形 4"/>
          <p:cNvSpPr/>
          <p:nvPr/>
        </p:nvSpPr>
        <p:spPr>
          <a:xfrm>
            <a:off x="464136" y="1894251"/>
            <a:ext cx="6707313" cy="223683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aphicFrame>
        <p:nvGraphicFramePr>
          <p:cNvPr id="6" name="对象 5"/>
          <p:cNvGraphicFramePr>
            <a:graphicFrameLocks noGrp="1" noChangeAspect="1"/>
          </p:cNvGraphicFramePr>
          <p:nvPr/>
        </p:nvGraphicFramePr>
        <p:xfrm>
          <a:off x="1944414" y="2130111"/>
          <a:ext cx="3792483" cy="1666166"/>
        </p:xfrm>
        <a:graphic>
          <a:graphicData uri="http://schemas.openxmlformats.org/presentationml/2006/ole">
            <mc:AlternateContent xmlns:mc="http://schemas.openxmlformats.org/markup-compatibility/2006">
              <mc:Choice xmlns:v="urn:schemas-microsoft-com:vml" Requires="v">
                <p:oleObj name="Visio" r:id="rId2" imgW="8733536" imgH="3835153" progId="">
                  <p:embed/>
                </p:oleObj>
              </mc:Choice>
              <mc:Fallback>
                <p:oleObj name="Visio" r:id="rId2" imgW="8733536" imgH="3835153" progId="">
                  <p:embed/>
                  <p:pic>
                    <p:nvPicPr>
                      <p:cNvPr id="6" name="对象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414" y="2130111"/>
                        <a:ext cx="3792483" cy="1666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9437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464136" y="136162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16" name="Rectangle 6"/>
          <p:cNvSpPr>
            <a:spLocks noChangeArrowheads="1"/>
          </p:cNvSpPr>
          <p:nvPr/>
        </p:nvSpPr>
        <p:spPr bwMode="auto">
          <a:xfrm>
            <a:off x="2766062" y="1333945"/>
            <a:ext cx="2103461"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理想的传输条件特点</a:t>
            </a:r>
          </a:p>
        </p:txBody>
      </p:sp>
      <p:sp>
        <p:nvSpPr>
          <p:cNvPr id="17" name="Rectangle 68"/>
          <p:cNvSpPr>
            <a:spLocks noChangeArrowheads="1"/>
          </p:cNvSpPr>
          <p:nvPr/>
        </p:nvSpPr>
        <p:spPr bwMode="auto">
          <a:xfrm>
            <a:off x="410795" y="1626103"/>
            <a:ext cx="6835825" cy="25669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理想的传输条件有以下</a:t>
            </a:r>
            <a:r>
              <a:rPr lang="zh-CN" altLang="en-US" sz="1667" b="1" dirty="0">
                <a:solidFill>
                  <a:srgbClr val="0000FF"/>
                </a:solidFill>
                <a:latin typeface="微软雅黑" pitchFamily="34" charset="-122"/>
                <a:ea typeface="微软雅黑" pitchFamily="34" charset="-122"/>
              </a:rPr>
              <a:t>两个特点</a:t>
            </a:r>
            <a:r>
              <a:rPr lang="zh-CN" altLang="en-US" sz="1667" b="1" dirty="0">
                <a:latin typeface="微软雅黑" pitchFamily="34" charset="-122"/>
                <a:ea typeface="微软雅黑" pitchFamily="34" charset="-122"/>
              </a:rPr>
              <a:t>：</a:t>
            </a:r>
          </a:p>
          <a:p>
            <a:pPr marL="527823" indent="-285739">
              <a:lnSpc>
                <a:spcPts val="2750"/>
              </a:lnSpc>
              <a:buClr>
                <a:srgbClr val="7030A0"/>
              </a:buClr>
              <a:buFont typeface="+mj-lt"/>
              <a:buAutoNum type="arabicPeriod"/>
            </a:pPr>
            <a:r>
              <a:rPr lang="zh-CN" altLang="en-US" sz="1667" b="1" dirty="0">
                <a:latin typeface="微软雅黑" pitchFamily="34" charset="-122"/>
                <a:ea typeface="微软雅黑" pitchFamily="34" charset="-122"/>
              </a:rPr>
              <a:t>传输信道不产生差错。</a:t>
            </a:r>
          </a:p>
          <a:p>
            <a:pPr marL="527823" indent="-285739">
              <a:lnSpc>
                <a:spcPts val="2750"/>
              </a:lnSpc>
              <a:buClr>
                <a:srgbClr val="7030A0"/>
              </a:buClr>
              <a:buFont typeface="+mj-lt"/>
              <a:buAutoNum type="arabicPeriod"/>
            </a:pPr>
            <a:r>
              <a:rPr lang="zh-CN" altLang="en-US" sz="1667" b="1" dirty="0">
                <a:latin typeface="微软雅黑" pitchFamily="34" charset="-122"/>
                <a:ea typeface="微软雅黑" pitchFamily="34" charset="-122"/>
              </a:rPr>
              <a:t>不管发送方以多快的速度发送数据，接收方总是来得及处理收到的数据。</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在这样的理想传输条件下，不需要采取任何措施就能够实现可靠传输。</a:t>
            </a:r>
          </a:p>
          <a:p>
            <a:pPr marL="285739" indent="-285739">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然而实际的网络都不具备以上两个理想条件。</a:t>
            </a:r>
            <a:r>
              <a:rPr lang="zh-CN" altLang="en-US" sz="1667" b="1" dirty="0">
                <a:latin typeface="微软雅黑" pitchFamily="34" charset="-122"/>
                <a:ea typeface="微软雅黑" pitchFamily="34" charset="-122"/>
              </a:rPr>
              <a:t>必须使用一些可靠传输协议，在不可靠的传输信道实现可靠传输。</a:t>
            </a:r>
          </a:p>
        </p:txBody>
      </p:sp>
    </p:spTree>
    <p:extLst>
      <p:ext uri="{BB962C8B-B14F-4D97-AF65-F5344CB8AC3E}">
        <p14:creationId xmlns:p14="http://schemas.microsoft.com/office/powerpoint/2010/main" val="39095056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454286" y="1676985"/>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25" name="Rectangle 6"/>
          <p:cNvSpPr>
            <a:spLocks noChangeArrowheads="1"/>
          </p:cNvSpPr>
          <p:nvPr/>
        </p:nvSpPr>
        <p:spPr bwMode="auto">
          <a:xfrm>
            <a:off x="2559500" y="1641758"/>
            <a:ext cx="2501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5.4.1  </a:t>
            </a:r>
            <a:r>
              <a:rPr lang="zh-CN" altLang="en-US" sz="2000" b="1" dirty="0">
                <a:solidFill>
                  <a:schemeClr val="bg1"/>
                </a:solidFill>
                <a:latin typeface="微软雅黑" pitchFamily="34" charset="-122"/>
                <a:ea typeface="微软雅黑" pitchFamily="34" charset="-122"/>
              </a:rPr>
              <a:t>停止等待协议</a:t>
            </a:r>
          </a:p>
        </p:txBody>
      </p:sp>
      <p:sp>
        <p:nvSpPr>
          <p:cNvPr id="26" name="Rectangle 8"/>
          <p:cNvSpPr>
            <a:spLocks noChangeArrowheads="1"/>
          </p:cNvSpPr>
          <p:nvPr/>
        </p:nvSpPr>
        <p:spPr bwMode="auto">
          <a:xfrm>
            <a:off x="454286" y="2021172"/>
            <a:ext cx="6711426" cy="184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“停止等待”就是每发送完一个分组就停止发送，等待对方的确认。在收到确认后再发送下一个分组。</a:t>
            </a:r>
          </a:p>
          <a:p>
            <a:pPr marL="238115" indent="-238115">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全双工通信的双方既是发送方也是接收方。</a:t>
            </a:r>
          </a:p>
          <a:p>
            <a:pPr marL="238115" indent="-23811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为了讨论问题的方便，我们仅考虑 </a:t>
            </a:r>
            <a:r>
              <a:rPr lang="en-US" altLang="zh-CN" sz="1667" b="1" dirty="0">
                <a:latin typeface="微软雅黑" pitchFamily="34" charset="-122"/>
                <a:ea typeface="微软雅黑" pitchFamily="34" charset="-122"/>
              </a:rPr>
              <a:t>A </a:t>
            </a:r>
            <a:r>
              <a:rPr lang="zh-CN" altLang="en-US" sz="1667" b="1" dirty="0">
                <a:latin typeface="微软雅黑" pitchFamily="34" charset="-122"/>
                <a:ea typeface="微软雅黑" pitchFamily="34" charset="-122"/>
              </a:rPr>
              <a:t>发送数据，而 </a:t>
            </a:r>
            <a:r>
              <a:rPr lang="en-US" altLang="zh-CN" sz="1667" b="1" dirty="0">
                <a:latin typeface="微软雅黑" pitchFamily="34" charset="-122"/>
                <a:ea typeface="微软雅黑" pitchFamily="34" charset="-122"/>
              </a:rPr>
              <a:t>B </a:t>
            </a:r>
            <a:r>
              <a:rPr lang="zh-CN" altLang="en-US" sz="1667" b="1" dirty="0">
                <a:latin typeface="微软雅黑" pitchFamily="34" charset="-122"/>
                <a:ea typeface="微软雅黑" pitchFamily="34" charset="-122"/>
              </a:rPr>
              <a:t>接收数据并发送确认。因此 </a:t>
            </a:r>
            <a:r>
              <a:rPr lang="en-US" altLang="zh-CN" sz="1667" b="1" dirty="0">
                <a:latin typeface="微软雅黑" pitchFamily="34" charset="-122"/>
                <a:ea typeface="微软雅黑" pitchFamily="34" charset="-122"/>
              </a:rPr>
              <a:t>A </a:t>
            </a:r>
            <a:r>
              <a:rPr lang="zh-CN" altLang="en-US" sz="1667" b="1" dirty="0">
                <a:latin typeface="微软雅黑" pitchFamily="34" charset="-122"/>
                <a:ea typeface="微软雅黑" pitchFamily="34" charset="-122"/>
              </a:rPr>
              <a:t>叫做</a:t>
            </a:r>
            <a:r>
              <a:rPr lang="zh-CN" altLang="en-US" sz="1667" b="1" dirty="0">
                <a:solidFill>
                  <a:srgbClr val="0000FF"/>
                </a:solidFill>
                <a:latin typeface="微软雅黑" pitchFamily="34" charset="-122"/>
                <a:ea typeface="微软雅黑" pitchFamily="34" charset="-122"/>
              </a:rPr>
              <a:t>发送方</a:t>
            </a:r>
            <a:r>
              <a:rPr lang="zh-CN" altLang="en-US" sz="1667" b="1" dirty="0">
                <a:latin typeface="微软雅黑" pitchFamily="34" charset="-122"/>
                <a:ea typeface="微软雅黑" pitchFamily="34" charset="-122"/>
              </a:rPr>
              <a:t>，而 </a:t>
            </a:r>
            <a:r>
              <a:rPr lang="en-US" altLang="zh-CN" sz="1667" b="1" dirty="0">
                <a:latin typeface="微软雅黑" pitchFamily="34" charset="-122"/>
                <a:ea typeface="微软雅黑" pitchFamily="34" charset="-122"/>
              </a:rPr>
              <a:t>B </a:t>
            </a:r>
            <a:r>
              <a:rPr lang="zh-CN" altLang="en-US" sz="1667" b="1" dirty="0">
                <a:latin typeface="微软雅黑" pitchFamily="34" charset="-122"/>
                <a:ea typeface="微软雅黑" pitchFamily="34" charset="-122"/>
              </a:rPr>
              <a:t>叫做</a:t>
            </a:r>
            <a:r>
              <a:rPr lang="zh-CN" altLang="en-US" sz="1667" b="1" dirty="0">
                <a:solidFill>
                  <a:srgbClr val="0000FF"/>
                </a:solidFill>
                <a:latin typeface="微软雅黑" pitchFamily="34" charset="-122"/>
                <a:ea typeface="微软雅黑" pitchFamily="34" charset="-122"/>
              </a:rPr>
              <a:t>接收方</a:t>
            </a:r>
            <a:r>
              <a:rPr lang="zh-CN" altLang="en-US" sz="1667" b="1" dirty="0">
                <a:latin typeface="微软雅黑" pitchFamily="34" charset="-122"/>
                <a:ea typeface="微软雅黑" pitchFamily="34" charset="-122"/>
              </a:rPr>
              <a:t>。</a:t>
            </a:r>
          </a:p>
        </p:txBody>
      </p:sp>
    </p:spTree>
    <p:extLst>
      <p:ext uri="{BB962C8B-B14F-4D97-AF65-F5344CB8AC3E}">
        <p14:creationId xmlns:p14="http://schemas.microsoft.com/office/powerpoint/2010/main" val="31858297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454287" y="1237882"/>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4" name="Rectangle 6"/>
          <p:cNvSpPr>
            <a:spLocks noChangeArrowheads="1"/>
          </p:cNvSpPr>
          <p:nvPr/>
        </p:nvSpPr>
        <p:spPr bwMode="auto">
          <a:xfrm>
            <a:off x="3049224" y="1218641"/>
            <a:ext cx="1507144"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1. </a:t>
            </a:r>
            <a:r>
              <a:rPr lang="zh-CN" altLang="en-US" sz="1667" b="1" dirty="0">
                <a:solidFill>
                  <a:schemeClr val="bg1"/>
                </a:solidFill>
                <a:latin typeface="微软雅黑" pitchFamily="34" charset="-122"/>
                <a:ea typeface="微软雅黑" pitchFamily="34" charset="-122"/>
              </a:rPr>
              <a:t>无差错情况</a:t>
            </a:r>
          </a:p>
        </p:txBody>
      </p:sp>
      <p:sp>
        <p:nvSpPr>
          <p:cNvPr id="65" name="圆角矩形 64"/>
          <p:cNvSpPr/>
          <p:nvPr/>
        </p:nvSpPr>
        <p:spPr>
          <a:xfrm>
            <a:off x="454287" y="1605916"/>
            <a:ext cx="6711426" cy="2743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66" name="Text Box 155"/>
          <p:cNvSpPr txBox="1">
            <a:spLocks noChangeArrowheads="1"/>
          </p:cNvSpPr>
          <p:nvPr/>
        </p:nvSpPr>
        <p:spPr bwMode="auto">
          <a:xfrm>
            <a:off x="4655820" y="2183380"/>
            <a:ext cx="1973580" cy="1656159"/>
          </a:xfrm>
          <a:prstGeom prst="rect">
            <a:avLst/>
          </a:prstGeom>
          <a:solidFill>
            <a:srgbClr val="66FF99"/>
          </a:solidFill>
          <a:ln w="9525">
            <a:solidFill>
              <a:schemeClr val="tx1"/>
            </a:solidFill>
            <a:miter lim="800000"/>
            <a:headEnd/>
            <a:tailEnd/>
          </a:ln>
          <a:effectLst/>
        </p:spPr>
        <p:txBody>
          <a:bodyPr wrap="square">
            <a:spAutoFit/>
          </a:bodyPr>
          <a:lstStyle/>
          <a:p>
            <a:pPr>
              <a:lnSpc>
                <a:spcPct val="110000"/>
              </a:lnSpc>
            </a:pPr>
            <a:r>
              <a:rPr lang="en-US" altLang="zh-CN" sz="1333" b="1" dirty="0">
                <a:latin typeface="微软雅黑" pitchFamily="34" charset="-122"/>
                <a:ea typeface="微软雅黑" pitchFamily="34" charset="-122"/>
              </a:rPr>
              <a:t>A </a:t>
            </a:r>
            <a:r>
              <a:rPr lang="zh-CN" altLang="en-US" sz="1333" b="1" dirty="0">
                <a:latin typeface="微软雅黑" pitchFamily="34" charset="-122"/>
                <a:ea typeface="微软雅黑" pitchFamily="34" charset="-122"/>
              </a:rPr>
              <a:t>发送分组 </a:t>
            </a:r>
            <a:r>
              <a:rPr lang="en-US" altLang="zh-CN" sz="1333" b="1" dirty="0">
                <a:latin typeface="微软雅黑" pitchFamily="34" charset="-122"/>
                <a:ea typeface="微软雅黑" pitchFamily="34" charset="-122"/>
              </a:rPr>
              <a:t>M</a:t>
            </a:r>
            <a:r>
              <a:rPr lang="en-US" altLang="zh-CN" sz="1333" b="1" baseline="-25000" dirty="0">
                <a:latin typeface="微软雅黑" pitchFamily="34" charset="-122"/>
                <a:ea typeface="微软雅黑" pitchFamily="34" charset="-122"/>
              </a:rPr>
              <a:t>1</a:t>
            </a:r>
            <a:r>
              <a:rPr lang="zh-CN" altLang="en-US" sz="1333" b="1" dirty="0">
                <a:latin typeface="微软雅黑" pitchFamily="34" charset="-122"/>
                <a:ea typeface="微软雅黑" pitchFamily="34" charset="-122"/>
              </a:rPr>
              <a:t>，发完就暂停发送，等待 </a:t>
            </a:r>
            <a:r>
              <a:rPr lang="en-US" altLang="zh-CN" sz="1333" b="1" dirty="0">
                <a:latin typeface="微软雅黑" pitchFamily="34" charset="-122"/>
                <a:ea typeface="微软雅黑" pitchFamily="34" charset="-122"/>
              </a:rPr>
              <a:t>B </a:t>
            </a:r>
            <a:r>
              <a:rPr lang="zh-CN" altLang="en-US" sz="1333" b="1" dirty="0">
                <a:latin typeface="微软雅黑" pitchFamily="34" charset="-122"/>
                <a:ea typeface="微软雅黑" pitchFamily="34" charset="-122"/>
              </a:rPr>
              <a:t>的确认 </a:t>
            </a:r>
            <a:r>
              <a:rPr lang="en-US" altLang="zh-CN" sz="1333" b="1" dirty="0">
                <a:latin typeface="微软雅黑" pitchFamily="34" charset="-122"/>
                <a:ea typeface="微软雅黑" pitchFamily="34" charset="-122"/>
              </a:rPr>
              <a:t>(ACK)</a:t>
            </a:r>
            <a:r>
              <a:rPr lang="zh-CN" altLang="en-US" sz="1333" b="1" dirty="0">
                <a:latin typeface="微软雅黑" pitchFamily="34" charset="-122"/>
                <a:ea typeface="微软雅黑" pitchFamily="34" charset="-122"/>
              </a:rPr>
              <a:t>。</a:t>
            </a:r>
            <a:r>
              <a:rPr lang="en-US" altLang="zh-CN" sz="1333" b="1" dirty="0">
                <a:latin typeface="微软雅黑" pitchFamily="34" charset="-122"/>
                <a:ea typeface="微软雅黑" pitchFamily="34" charset="-122"/>
              </a:rPr>
              <a:t>B </a:t>
            </a:r>
            <a:r>
              <a:rPr lang="zh-CN" altLang="en-US" sz="1333" b="1" dirty="0">
                <a:latin typeface="微软雅黑" pitchFamily="34" charset="-122"/>
                <a:ea typeface="微软雅黑" pitchFamily="34" charset="-122"/>
              </a:rPr>
              <a:t>收到了 </a:t>
            </a:r>
            <a:r>
              <a:rPr lang="en-US" altLang="zh-CN" sz="1333" b="1" dirty="0">
                <a:latin typeface="微软雅黑" pitchFamily="34" charset="-122"/>
                <a:ea typeface="微软雅黑" pitchFamily="34" charset="-122"/>
              </a:rPr>
              <a:t>M</a:t>
            </a:r>
            <a:r>
              <a:rPr lang="en-US" altLang="zh-CN" sz="1333" b="1" baseline="-25000" dirty="0">
                <a:latin typeface="微软雅黑" pitchFamily="34" charset="-122"/>
                <a:ea typeface="微软雅黑" pitchFamily="34" charset="-122"/>
              </a:rPr>
              <a:t>1</a:t>
            </a:r>
            <a:r>
              <a:rPr lang="en-US" altLang="zh-CN" sz="1333" b="1" dirty="0">
                <a:latin typeface="微软雅黑" pitchFamily="34" charset="-122"/>
                <a:ea typeface="微软雅黑" pitchFamily="34" charset="-122"/>
              </a:rPr>
              <a:t> </a:t>
            </a:r>
            <a:r>
              <a:rPr lang="zh-CN" altLang="en-US" sz="1333" b="1" dirty="0">
                <a:latin typeface="微软雅黑" pitchFamily="34" charset="-122"/>
                <a:ea typeface="微软雅黑" pitchFamily="34" charset="-122"/>
              </a:rPr>
              <a:t>向 </a:t>
            </a:r>
            <a:r>
              <a:rPr lang="en-US" altLang="zh-CN" sz="1333" b="1" dirty="0">
                <a:latin typeface="微软雅黑" pitchFamily="34" charset="-122"/>
                <a:ea typeface="微软雅黑" pitchFamily="34" charset="-122"/>
              </a:rPr>
              <a:t>A </a:t>
            </a:r>
            <a:r>
              <a:rPr lang="zh-CN" altLang="en-US" sz="1333" b="1" dirty="0">
                <a:latin typeface="微软雅黑" pitchFamily="34" charset="-122"/>
                <a:ea typeface="微软雅黑" pitchFamily="34" charset="-122"/>
              </a:rPr>
              <a:t>发送  </a:t>
            </a:r>
            <a:r>
              <a:rPr lang="en-US" altLang="zh-CN" sz="1333" b="1" dirty="0">
                <a:latin typeface="微软雅黑" pitchFamily="34" charset="-122"/>
                <a:ea typeface="微软雅黑" pitchFamily="34" charset="-122"/>
              </a:rPr>
              <a:t>ACK</a:t>
            </a:r>
            <a:r>
              <a:rPr lang="zh-CN" altLang="en-US" sz="1333" b="1" dirty="0">
                <a:latin typeface="微软雅黑" pitchFamily="34" charset="-122"/>
                <a:ea typeface="微软雅黑" pitchFamily="34" charset="-122"/>
              </a:rPr>
              <a:t>。</a:t>
            </a:r>
            <a:r>
              <a:rPr lang="en-US" altLang="zh-CN" sz="1333" b="1" dirty="0">
                <a:latin typeface="微软雅黑" pitchFamily="34" charset="-122"/>
                <a:ea typeface="微软雅黑" pitchFamily="34" charset="-122"/>
              </a:rPr>
              <a:t>A </a:t>
            </a:r>
            <a:r>
              <a:rPr lang="zh-CN" altLang="en-US" sz="1333" b="1" dirty="0">
                <a:latin typeface="微软雅黑" pitchFamily="34" charset="-122"/>
                <a:ea typeface="微软雅黑" pitchFamily="34" charset="-122"/>
              </a:rPr>
              <a:t>在收到了对 </a:t>
            </a:r>
            <a:r>
              <a:rPr lang="en-US" altLang="zh-CN" sz="1333" b="1" dirty="0">
                <a:latin typeface="微软雅黑" pitchFamily="34" charset="-122"/>
                <a:ea typeface="微软雅黑" pitchFamily="34" charset="-122"/>
              </a:rPr>
              <a:t>M</a:t>
            </a:r>
            <a:r>
              <a:rPr lang="en-US" altLang="zh-CN" sz="1333" b="1" baseline="-25000" dirty="0">
                <a:latin typeface="微软雅黑" pitchFamily="34" charset="-122"/>
                <a:ea typeface="微软雅黑" pitchFamily="34" charset="-122"/>
              </a:rPr>
              <a:t>1</a:t>
            </a:r>
            <a:r>
              <a:rPr lang="en-US" altLang="zh-CN" sz="1333" b="1" dirty="0">
                <a:latin typeface="微软雅黑" pitchFamily="34" charset="-122"/>
                <a:ea typeface="微软雅黑" pitchFamily="34" charset="-122"/>
              </a:rPr>
              <a:t> </a:t>
            </a:r>
            <a:r>
              <a:rPr lang="zh-CN" altLang="en-US" sz="1333" b="1" dirty="0">
                <a:latin typeface="微软雅黑" pitchFamily="34" charset="-122"/>
                <a:ea typeface="微软雅黑" pitchFamily="34" charset="-122"/>
              </a:rPr>
              <a:t>的确认后，就再发送下一个分组  </a:t>
            </a:r>
            <a:r>
              <a:rPr lang="en-US" altLang="zh-CN" sz="1333" b="1" dirty="0">
                <a:latin typeface="微软雅黑" pitchFamily="34" charset="-122"/>
                <a:ea typeface="微软雅黑" pitchFamily="34" charset="-122"/>
              </a:rPr>
              <a:t>M</a:t>
            </a:r>
            <a:r>
              <a:rPr lang="en-US" altLang="zh-CN" sz="1333" b="1" baseline="-25000" dirty="0">
                <a:latin typeface="微软雅黑" pitchFamily="34" charset="-122"/>
                <a:ea typeface="微软雅黑" pitchFamily="34" charset="-122"/>
              </a:rPr>
              <a:t>2</a:t>
            </a:r>
            <a:r>
              <a:rPr lang="zh-CN" altLang="en-US" sz="1333" b="1" dirty="0">
                <a:latin typeface="微软雅黑" pitchFamily="34" charset="-122"/>
                <a:ea typeface="微软雅黑" pitchFamily="34" charset="-122"/>
              </a:rPr>
              <a:t>。</a:t>
            </a:r>
          </a:p>
        </p:txBody>
      </p:sp>
      <p:grpSp>
        <p:nvGrpSpPr>
          <p:cNvPr id="67" name="Group 16"/>
          <p:cNvGrpSpPr>
            <a:grpSpLocks/>
          </p:cNvGrpSpPr>
          <p:nvPr/>
        </p:nvGrpSpPr>
        <p:grpSpPr bwMode="auto">
          <a:xfrm>
            <a:off x="2587197" y="1980486"/>
            <a:ext cx="1137981" cy="482362"/>
            <a:chOff x="3439" y="3564"/>
            <a:chExt cx="1156" cy="490"/>
          </a:xfrm>
        </p:grpSpPr>
        <p:sp>
          <p:nvSpPr>
            <p:cNvPr id="68" name="Freeform 1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solidFill>
                  <a:srgbClr val="0000FF"/>
                </a:solidFill>
                <a:latin typeface="微软雅黑" pitchFamily="34" charset="-122"/>
                <a:ea typeface="微软雅黑" pitchFamily="34" charset="-122"/>
              </a:endParaRPr>
            </a:p>
          </p:txBody>
        </p:sp>
        <p:sp>
          <p:nvSpPr>
            <p:cNvPr id="69" name="AutoShape 1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solidFill>
                  <a:srgbClr val="0000FF"/>
                </a:solidFill>
                <a:latin typeface="微软雅黑" pitchFamily="34" charset="-122"/>
                <a:ea typeface="微软雅黑" pitchFamily="34" charset="-122"/>
              </a:endParaRPr>
            </a:p>
          </p:txBody>
        </p:sp>
        <p:sp>
          <p:nvSpPr>
            <p:cNvPr id="70" name="Rectangle 19"/>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1</a:t>
              </a:r>
            </a:p>
          </p:txBody>
        </p:sp>
      </p:grpSp>
      <p:grpSp>
        <p:nvGrpSpPr>
          <p:cNvPr id="71" name="Group 20"/>
          <p:cNvGrpSpPr>
            <a:grpSpLocks/>
          </p:cNvGrpSpPr>
          <p:nvPr/>
        </p:nvGrpSpPr>
        <p:grpSpPr bwMode="auto">
          <a:xfrm>
            <a:off x="2586213" y="2801484"/>
            <a:ext cx="1137981" cy="482362"/>
            <a:chOff x="3439" y="3564"/>
            <a:chExt cx="1156" cy="490"/>
          </a:xfrm>
        </p:grpSpPr>
        <p:sp>
          <p:nvSpPr>
            <p:cNvPr id="72" name="Freeform 2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solidFill>
                  <a:srgbClr val="0000FF"/>
                </a:solidFill>
                <a:latin typeface="微软雅黑" pitchFamily="34" charset="-122"/>
                <a:ea typeface="微软雅黑" pitchFamily="34" charset="-122"/>
              </a:endParaRPr>
            </a:p>
          </p:txBody>
        </p:sp>
        <p:sp>
          <p:nvSpPr>
            <p:cNvPr id="73" name="AutoShape 2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solidFill>
                  <a:srgbClr val="0000FF"/>
                </a:solidFill>
                <a:latin typeface="微软雅黑" pitchFamily="34" charset="-122"/>
                <a:ea typeface="微软雅黑" pitchFamily="34" charset="-122"/>
              </a:endParaRPr>
            </a:p>
          </p:txBody>
        </p:sp>
        <p:sp>
          <p:nvSpPr>
            <p:cNvPr id="74" name="Rectangle 23"/>
            <p:cNvSpPr>
              <a:spLocks noChangeArrowheads="1"/>
            </p:cNvSpPr>
            <p:nvPr/>
          </p:nvSpPr>
          <p:spPr bwMode="auto">
            <a:xfrm rot="540000">
              <a:off x="3620" y="3648"/>
              <a:ext cx="373" cy="2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2</a:t>
              </a:r>
            </a:p>
          </p:txBody>
        </p:sp>
      </p:grpSp>
      <p:grpSp>
        <p:nvGrpSpPr>
          <p:cNvPr id="75" name="Group 25"/>
          <p:cNvGrpSpPr>
            <a:grpSpLocks/>
          </p:cNvGrpSpPr>
          <p:nvPr/>
        </p:nvGrpSpPr>
        <p:grpSpPr bwMode="auto">
          <a:xfrm>
            <a:off x="2577353" y="2423472"/>
            <a:ext cx="1158654" cy="314027"/>
            <a:chOff x="2012" y="2297"/>
            <a:chExt cx="1177" cy="319"/>
          </a:xfrm>
        </p:grpSpPr>
        <p:sp>
          <p:nvSpPr>
            <p:cNvPr id="76" name="Line 26"/>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77" name="Text Box 27"/>
            <p:cNvSpPr txBox="1">
              <a:spLocks noChangeArrowheads="1"/>
            </p:cNvSpPr>
            <p:nvPr/>
          </p:nvSpPr>
          <p:spPr bwMode="auto">
            <a:xfrm rot="21169770">
              <a:off x="2142" y="2297"/>
              <a:ext cx="617"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167" b="1" dirty="0">
                  <a:latin typeface="微软雅黑" pitchFamily="34" charset="-122"/>
                  <a:ea typeface="微软雅黑" pitchFamily="34" charset="-122"/>
                </a:rPr>
                <a:t>ACK </a:t>
              </a:r>
              <a:r>
                <a:rPr kumimoji="0" lang="en-US" altLang="zh-CN" sz="1167" b="1" baseline="-25000" dirty="0">
                  <a:latin typeface="微软雅黑" pitchFamily="34" charset="-122"/>
                  <a:ea typeface="微软雅黑" pitchFamily="34" charset="-122"/>
                </a:rPr>
                <a:t>1</a:t>
              </a:r>
            </a:p>
          </p:txBody>
        </p:sp>
      </p:grpSp>
      <p:grpSp>
        <p:nvGrpSpPr>
          <p:cNvPr id="78" name="Group 28"/>
          <p:cNvGrpSpPr>
            <a:grpSpLocks/>
          </p:cNvGrpSpPr>
          <p:nvPr/>
        </p:nvGrpSpPr>
        <p:grpSpPr bwMode="auto">
          <a:xfrm>
            <a:off x="2569478" y="3280892"/>
            <a:ext cx="1158654" cy="318949"/>
            <a:chOff x="2012" y="2292"/>
            <a:chExt cx="1177" cy="324"/>
          </a:xfrm>
        </p:grpSpPr>
        <p:sp>
          <p:nvSpPr>
            <p:cNvPr id="79" name="Line 29"/>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80" name="Text Box 30"/>
            <p:cNvSpPr txBox="1">
              <a:spLocks noChangeArrowheads="1"/>
            </p:cNvSpPr>
            <p:nvPr/>
          </p:nvSpPr>
          <p:spPr bwMode="auto">
            <a:xfrm rot="21169770">
              <a:off x="2150" y="2292"/>
              <a:ext cx="617"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167" b="1" dirty="0">
                  <a:latin typeface="微软雅黑" pitchFamily="34" charset="-122"/>
                  <a:ea typeface="微软雅黑" pitchFamily="34" charset="-122"/>
                </a:rPr>
                <a:t>ACK </a:t>
              </a:r>
              <a:r>
                <a:rPr kumimoji="0" lang="en-US" altLang="zh-CN" sz="1167" b="1" baseline="-25000" dirty="0">
                  <a:latin typeface="微软雅黑" pitchFamily="34" charset="-122"/>
                  <a:ea typeface="微软雅黑" pitchFamily="34" charset="-122"/>
                </a:rPr>
                <a:t>2</a:t>
              </a:r>
            </a:p>
          </p:txBody>
        </p:sp>
      </p:grpSp>
      <p:grpSp>
        <p:nvGrpSpPr>
          <p:cNvPr id="81" name="Group 33"/>
          <p:cNvGrpSpPr>
            <a:grpSpLocks/>
          </p:cNvGrpSpPr>
          <p:nvPr/>
        </p:nvGrpSpPr>
        <p:grpSpPr bwMode="auto">
          <a:xfrm>
            <a:off x="1035763" y="2208872"/>
            <a:ext cx="1451024" cy="451845"/>
            <a:chOff x="446" y="1800"/>
            <a:chExt cx="1474" cy="459"/>
          </a:xfrm>
        </p:grpSpPr>
        <p:sp>
          <p:nvSpPr>
            <p:cNvPr id="82" name="Text Box 31"/>
            <p:cNvSpPr txBox="1">
              <a:spLocks noChangeArrowheads="1"/>
            </p:cNvSpPr>
            <p:nvPr/>
          </p:nvSpPr>
          <p:spPr bwMode="auto">
            <a:xfrm>
              <a:off x="446" y="1800"/>
              <a:ext cx="994"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167" b="1" dirty="0">
                  <a:solidFill>
                    <a:srgbClr val="CC00CC"/>
                  </a:solidFill>
                  <a:latin typeface="微软雅黑" pitchFamily="34" charset="-122"/>
                  <a:ea typeface="微软雅黑" pitchFamily="34" charset="-122"/>
                </a:rPr>
                <a:t>停止发送，等待 </a:t>
              </a:r>
              <a:r>
                <a:rPr lang="en-US" altLang="zh-CN" sz="1167" b="1" dirty="0">
                  <a:solidFill>
                    <a:srgbClr val="CC00CC"/>
                  </a:solidFill>
                  <a:latin typeface="微软雅黑" pitchFamily="34" charset="-122"/>
                  <a:ea typeface="微软雅黑" pitchFamily="34" charset="-122"/>
                </a:rPr>
                <a:t>ACK</a:t>
              </a:r>
            </a:p>
          </p:txBody>
        </p:sp>
        <p:sp>
          <p:nvSpPr>
            <p:cNvPr id="83" name="Line 32"/>
            <p:cNvSpPr>
              <a:spLocks noChangeShapeType="1"/>
            </p:cNvSpPr>
            <p:nvPr/>
          </p:nvSpPr>
          <p:spPr bwMode="auto">
            <a:xfrm>
              <a:off x="1296" y="1920"/>
              <a:ext cx="624"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latin typeface="微软雅黑" pitchFamily="34" charset="-122"/>
                <a:ea typeface="微软雅黑" pitchFamily="34" charset="-122"/>
              </a:endParaRPr>
            </a:p>
          </p:txBody>
        </p:sp>
      </p:grpSp>
      <p:grpSp>
        <p:nvGrpSpPr>
          <p:cNvPr id="84" name="Group 37"/>
          <p:cNvGrpSpPr>
            <a:grpSpLocks/>
          </p:cNvGrpSpPr>
          <p:nvPr/>
        </p:nvGrpSpPr>
        <p:grpSpPr bwMode="auto">
          <a:xfrm>
            <a:off x="1035763" y="2668969"/>
            <a:ext cx="1451024" cy="451845"/>
            <a:chOff x="446" y="2304"/>
            <a:chExt cx="1474" cy="459"/>
          </a:xfrm>
        </p:grpSpPr>
        <p:sp>
          <p:nvSpPr>
            <p:cNvPr id="85" name="Text Box 35"/>
            <p:cNvSpPr txBox="1">
              <a:spLocks noChangeArrowheads="1"/>
            </p:cNvSpPr>
            <p:nvPr/>
          </p:nvSpPr>
          <p:spPr bwMode="auto">
            <a:xfrm>
              <a:off x="446" y="2304"/>
              <a:ext cx="1114"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167" b="1" dirty="0">
                  <a:solidFill>
                    <a:srgbClr val="0000CC"/>
                  </a:solidFill>
                  <a:latin typeface="微软雅黑" pitchFamily="34" charset="-122"/>
                  <a:ea typeface="微软雅黑" pitchFamily="34" charset="-122"/>
                </a:rPr>
                <a:t>收到 </a:t>
              </a:r>
              <a:r>
                <a:rPr lang="en-US" altLang="zh-CN" sz="1167" b="1" dirty="0">
                  <a:solidFill>
                    <a:srgbClr val="0000CC"/>
                  </a:solidFill>
                  <a:latin typeface="微软雅黑" pitchFamily="34" charset="-122"/>
                  <a:ea typeface="微软雅黑" pitchFamily="34" charset="-122"/>
                </a:rPr>
                <a:t>ACK</a:t>
              </a:r>
              <a:r>
                <a:rPr lang="zh-CN" altLang="en-US" sz="1167" b="1" dirty="0">
                  <a:solidFill>
                    <a:srgbClr val="0000CC"/>
                  </a:solidFill>
                  <a:latin typeface="微软雅黑" pitchFamily="34" charset="-122"/>
                  <a:ea typeface="微软雅黑" pitchFamily="34" charset="-122"/>
                </a:rPr>
                <a:t>，继续发送</a:t>
              </a:r>
            </a:p>
          </p:txBody>
        </p:sp>
        <p:sp>
          <p:nvSpPr>
            <p:cNvPr id="86" name="Line 36"/>
            <p:cNvSpPr>
              <a:spLocks noChangeShapeType="1"/>
            </p:cNvSpPr>
            <p:nvPr/>
          </p:nvSpPr>
          <p:spPr bwMode="auto">
            <a:xfrm>
              <a:off x="1296" y="2448"/>
              <a:ext cx="624" cy="0"/>
            </a:xfrm>
            <a:prstGeom prst="line">
              <a:avLst/>
            </a:prstGeom>
            <a:noFill/>
            <a:ln w="28575">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latin typeface="微软雅黑" pitchFamily="34" charset="-122"/>
                <a:ea typeface="微软雅黑" pitchFamily="34" charset="-122"/>
              </a:endParaRPr>
            </a:p>
          </p:txBody>
        </p:sp>
      </p:grpSp>
      <p:sp>
        <p:nvSpPr>
          <p:cNvPr id="87" name="TextBox 86"/>
          <p:cNvSpPr txBox="1"/>
          <p:nvPr/>
        </p:nvSpPr>
        <p:spPr>
          <a:xfrm>
            <a:off x="3709225" y="2390914"/>
            <a:ext cx="742511" cy="271934"/>
          </a:xfrm>
          <a:prstGeom prst="rect">
            <a:avLst/>
          </a:prstGeom>
          <a:noFill/>
        </p:spPr>
        <p:txBody>
          <a:bodyPr wrap="none" rtlCol="0">
            <a:spAutoFit/>
          </a:bodyPr>
          <a:lstStyle/>
          <a:p>
            <a:pPr defTabSz="634975" eaLnBrk="0" hangingPunct="0"/>
            <a:r>
              <a:rPr lang="zh-CN" altLang="en-US" sz="1167" b="1" dirty="0">
                <a:solidFill>
                  <a:srgbClr val="0000FF"/>
                </a:solidFill>
                <a:latin typeface="微软雅黑" pitchFamily="34" charset="-122"/>
                <a:ea typeface="微软雅黑" pitchFamily="34" charset="-122"/>
              </a:rPr>
              <a:t>确认 </a:t>
            </a:r>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1</a:t>
            </a:r>
          </a:p>
        </p:txBody>
      </p:sp>
      <p:sp>
        <p:nvSpPr>
          <p:cNvPr id="88" name="TextBox 87"/>
          <p:cNvSpPr txBox="1"/>
          <p:nvPr/>
        </p:nvSpPr>
        <p:spPr>
          <a:xfrm>
            <a:off x="3709225" y="3214632"/>
            <a:ext cx="742511" cy="271934"/>
          </a:xfrm>
          <a:prstGeom prst="rect">
            <a:avLst/>
          </a:prstGeom>
          <a:noFill/>
        </p:spPr>
        <p:txBody>
          <a:bodyPr wrap="none" rtlCol="0">
            <a:spAutoFit/>
          </a:bodyPr>
          <a:lstStyle/>
          <a:p>
            <a:r>
              <a:rPr lang="zh-CN" altLang="en-US" sz="1167" b="1" dirty="0">
                <a:solidFill>
                  <a:srgbClr val="0000FF"/>
                </a:solidFill>
                <a:latin typeface="微软雅黑" pitchFamily="34" charset="-122"/>
                <a:ea typeface="微软雅黑" pitchFamily="34" charset="-122"/>
              </a:rPr>
              <a:t>确认 </a:t>
            </a:r>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2</a:t>
            </a:r>
            <a:endParaRPr lang="zh-CN" altLang="en-US" sz="1167" b="1" baseline="-25000" dirty="0">
              <a:solidFill>
                <a:srgbClr val="0000FF"/>
              </a:solidFill>
              <a:latin typeface="微软雅黑" pitchFamily="34" charset="-122"/>
              <a:ea typeface="微软雅黑" pitchFamily="34" charset="-122"/>
            </a:endParaRPr>
          </a:p>
        </p:txBody>
      </p:sp>
      <p:grpSp>
        <p:nvGrpSpPr>
          <p:cNvPr id="89" name="组合 88"/>
          <p:cNvGrpSpPr/>
          <p:nvPr/>
        </p:nvGrpSpPr>
        <p:grpSpPr>
          <a:xfrm>
            <a:off x="2352214" y="1897795"/>
            <a:ext cx="1638185" cy="2243710"/>
            <a:chOff x="3674443" y="2912516"/>
            <a:chExt cx="2641797" cy="3618295"/>
          </a:xfrm>
        </p:grpSpPr>
        <p:sp>
          <p:nvSpPr>
            <p:cNvPr id="90" name="Line 4"/>
            <p:cNvSpPr>
              <a:spLocks noChangeShapeType="1"/>
            </p:cNvSpPr>
            <p:nvPr/>
          </p:nvSpPr>
          <p:spPr bwMode="auto">
            <a:xfrm>
              <a:off x="4055098" y="2912516"/>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91" name="Line 5"/>
            <p:cNvSpPr>
              <a:spLocks noChangeShapeType="1"/>
            </p:cNvSpPr>
            <p:nvPr/>
          </p:nvSpPr>
          <p:spPr bwMode="auto">
            <a:xfrm>
              <a:off x="5885232" y="2912516"/>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92" name="TextBox 91"/>
            <p:cNvSpPr txBox="1"/>
            <p:nvPr/>
          </p:nvSpPr>
          <p:spPr>
            <a:xfrm>
              <a:off x="5537620" y="6092279"/>
              <a:ext cx="778620" cy="438532"/>
            </a:xfrm>
            <a:prstGeom prst="rect">
              <a:avLst/>
            </a:prstGeom>
            <a:noFill/>
          </p:spPr>
          <p:txBody>
            <a:bodyPr wrap="none" rtlCol="0">
              <a:spAutoFit/>
            </a:bodyPr>
            <a:lstStyle/>
            <a:p>
              <a:r>
                <a:rPr lang="zh-CN" altLang="en-US" sz="1167" b="1" dirty="0">
                  <a:latin typeface="微软雅黑" pitchFamily="34" charset="-122"/>
                  <a:ea typeface="微软雅黑" pitchFamily="34" charset="-122"/>
                </a:rPr>
                <a:t>时间</a:t>
              </a:r>
            </a:p>
          </p:txBody>
        </p:sp>
        <p:sp>
          <p:nvSpPr>
            <p:cNvPr id="93" name="TextBox 92"/>
            <p:cNvSpPr txBox="1"/>
            <p:nvPr/>
          </p:nvSpPr>
          <p:spPr>
            <a:xfrm>
              <a:off x="3674443" y="6092280"/>
              <a:ext cx="778620" cy="438531"/>
            </a:xfrm>
            <a:prstGeom prst="rect">
              <a:avLst/>
            </a:prstGeom>
            <a:noFill/>
          </p:spPr>
          <p:txBody>
            <a:bodyPr wrap="none" rtlCol="0">
              <a:spAutoFit/>
            </a:bodyPr>
            <a:lstStyle/>
            <a:p>
              <a:r>
                <a:rPr lang="zh-CN" altLang="en-US" sz="1167" b="1" dirty="0">
                  <a:latin typeface="微软雅黑" pitchFamily="34" charset="-122"/>
                  <a:ea typeface="微软雅黑" pitchFamily="34" charset="-122"/>
                </a:rPr>
                <a:t>时间</a:t>
              </a:r>
            </a:p>
          </p:txBody>
        </p:sp>
      </p:grpSp>
      <p:grpSp>
        <p:nvGrpSpPr>
          <p:cNvPr id="33" name="Group 33"/>
          <p:cNvGrpSpPr>
            <a:grpSpLocks/>
          </p:cNvGrpSpPr>
          <p:nvPr/>
        </p:nvGrpSpPr>
        <p:grpSpPr bwMode="auto">
          <a:xfrm>
            <a:off x="1035763" y="3038809"/>
            <a:ext cx="1451024" cy="451845"/>
            <a:chOff x="446" y="1800"/>
            <a:chExt cx="1474" cy="459"/>
          </a:xfrm>
        </p:grpSpPr>
        <p:sp>
          <p:nvSpPr>
            <p:cNvPr id="34" name="Text Box 31"/>
            <p:cNvSpPr txBox="1">
              <a:spLocks noChangeArrowheads="1"/>
            </p:cNvSpPr>
            <p:nvPr/>
          </p:nvSpPr>
          <p:spPr bwMode="auto">
            <a:xfrm>
              <a:off x="446" y="1800"/>
              <a:ext cx="994"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167" b="1" dirty="0">
                  <a:solidFill>
                    <a:srgbClr val="CC00CC"/>
                  </a:solidFill>
                  <a:latin typeface="微软雅黑" pitchFamily="34" charset="-122"/>
                  <a:ea typeface="微软雅黑" pitchFamily="34" charset="-122"/>
                </a:rPr>
                <a:t>停止发送，等待 </a:t>
              </a:r>
              <a:r>
                <a:rPr lang="en-US" altLang="zh-CN" sz="1167" b="1" dirty="0">
                  <a:solidFill>
                    <a:srgbClr val="CC00CC"/>
                  </a:solidFill>
                  <a:latin typeface="微软雅黑" pitchFamily="34" charset="-122"/>
                  <a:ea typeface="微软雅黑" pitchFamily="34" charset="-122"/>
                </a:rPr>
                <a:t>ACK</a:t>
              </a:r>
            </a:p>
          </p:txBody>
        </p:sp>
        <p:sp>
          <p:nvSpPr>
            <p:cNvPr id="35" name="Line 32"/>
            <p:cNvSpPr>
              <a:spLocks noChangeShapeType="1"/>
            </p:cNvSpPr>
            <p:nvPr/>
          </p:nvSpPr>
          <p:spPr bwMode="auto">
            <a:xfrm>
              <a:off x="1296" y="1920"/>
              <a:ext cx="624"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latin typeface="微软雅黑" pitchFamily="34" charset="-122"/>
                <a:ea typeface="微软雅黑" pitchFamily="34" charset="-122"/>
              </a:endParaRPr>
            </a:p>
          </p:txBody>
        </p:sp>
      </p:grpSp>
      <p:sp>
        <p:nvSpPr>
          <p:cNvPr id="4" name="矩形 3">
            <a:extLst>
              <a:ext uri="{FF2B5EF4-FFF2-40B4-BE49-F238E27FC236}">
                <a16:creationId xmlns:a16="http://schemas.microsoft.com/office/drawing/2014/main" id="{03DF8D1B-B81D-67AB-E21C-612370F8E921}"/>
              </a:ext>
            </a:extLst>
          </p:cNvPr>
          <p:cNvSpPr/>
          <p:nvPr/>
        </p:nvSpPr>
        <p:spPr>
          <a:xfrm>
            <a:off x="300557" y="381108"/>
            <a:ext cx="877164" cy="923330"/>
          </a:xfrm>
          <a:prstGeom prst="rect">
            <a:avLst/>
          </a:prstGeom>
          <a:noFill/>
        </p:spPr>
        <p:txBody>
          <a:bodyPr wrap="non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例</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23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1000"/>
                                        <p:tgtEl>
                                          <p:spTgt spid="6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4000"/>
                            </p:stCondLst>
                            <p:childTnLst>
                              <p:par>
                                <p:cTn id="13" presetID="1" presetClass="entr" presetSubtype="0" fill="hold" grpId="0" nodeType="afterEffect">
                                  <p:stCondLst>
                                    <p:cond delay="1000"/>
                                  </p:stCondLst>
                                  <p:childTnLst>
                                    <p:set>
                                      <p:cBhvr>
                                        <p:cTn id="14" dur="1" fill="hold">
                                          <p:stCondLst>
                                            <p:cond delay="999"/>
                                          </p:stCondLst>
                                        </p:cTn>
                                        <p:tgtEl>
                                          <p:spTgt spid="87"/>
                                        </p:tgtEl>
                                        <p:attrNameLst>
                                          <p:attrName>style.visibility</p:attrName>
                                        </p:attrNameLst>
                                      </p:cBhvr>
                                      <p:to>
                                        <p:strVal val="visible"/>
                                      </p:to>
                                    </p:set>
                                  </p:childTnLst>
                                </p:cTn>
                              </p:par>
                            </p:childTnLst>
                          </p:cTn>
                        </p:par>
                        <p:par>
                          <p:cTn id="15" fill="hold">
                            <p:stCondLst>
                              <p:cond delay="6000"/>
                            </p:stCondLst>
                            <p:childTnLst>
                              <p:par>
                                <p:cTn id="16" presetID="35" presetClass="emph" presetSubtype="0" repeatCount="3000" fill="hold" grpId="1" nodeType="afterEffect">
                                  <p:stCondLst>
                                    <p:cond delay="0"/>
                                  </p:stCondLst>
                                  <p:childTnLst>
                                    <p:anim calcmode="discrete" valueType="str">
                                      <p:cBhvr>
                                        <p:cTn id="17" dur="1000" fill="hold"/>
                                        <p:tgtEl>
                                          <p:spTgt spid="87"/>
                                        </p:tgtEl>
                                        <p:attrNameLst>
                                          <p:attrName>style.visibility</p:attrName>
                                        </p:attrNameLst>
                                      </p:cBhvr>
                                      <p:tavLst>
                                        <p:tav tm="0">
                                          <p:val>
                                            <p:strVal val="hidden"/>
                                          </p:val>
                                        </p:tav>
                                        <p:tav tm="50000">
                                          <p:val>
                                            <p:strVal val="visible"/>
                                          </p:val>
                                        </p:tav>
                                      </p:tavLst>
                                    </p:anim>
                                  </p:childTnLst>
                                </p:cTn>
                              </p:par>
                            </p:childTnLst>
                          </p:cTn>
                        </p:par>
                        <p:par>
                          <p:cTn id="18" fill="hold">
                            <p:stCondLst>
                              <p:cond delay="9000"/>
                            </p:stCondLst>
                            <p:childTnLst>
                              <p:par>
                                <p:cTn id="19" presetID="22" presetClass="entr" presetSubtype="2" fill="hold" nodeType="afterEffect">
                                  <p:stCondLst>
                                    <p:cond delay="1000"/>
                                  </p:stCondLst>
                                  <p:childTnLst>
                                    <p:set>
                                      <p:cBhvr>
                                        <p:cTn id="20" dur="1" fill="hold">
                                          <p:stCondLst>
                                            <p:cond delay="0"/>
                                          </p:stCondLst>
                                        </p:cTn>
                                        <p:tgtEl>
                                          <p:spTgt spid="75"/>
                                        </p:tgtEl>
                                        <p:attrNameLst>
                                          <p:attrName>style.visibility</p:attrName>
                                        </p:attrNameLst>
                                      </p:cBhvr>
                                      <p:to>
                                        <p:strVal val="visible"/>
                                      </p:to>
                                    </p:set>
                                    <p:animEffect transition="in" filter="wipe(right)">
                                      <p:cBhvr>
                                        <p:cTn id="21" dur="1000"/>
                                        <p:tgtEl>
                                          <p:spTgt spid="75"/>
                                        </p:tgtEl>
                                      </p:cBhvr>
                                    </p:animEffect>
                                  </p:childTnLst>
                                </p:cTn>
                              </p:par>
                            </p:childTnLst>
                          </p:cTn>
                        </p:par>
                        <p:par>
                          <p:cTn id="22" fill="hold">
                            <p:stCondLst>
                              <p:cond delay="11000"/>
                            </p:stCondLst>
                            <p:childTnLst>
                              <p:par>
                                <p:cTn id="23" presetID="22" presetClass="entr" presetSubtype="8" fill="hold" nodeType="afterEffect">
                                  <p:stCondLst>
                                    <p:cond delay="100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1000"/>
                                        <p:tgtEl>
                                          <p:spTgt spid="84"/>
                                        </p:tgtEl>
                                      </p:cBhvr>
                                    </p:animEffect>
                                  </p:childTnLst>
                                </p:cTn>
                              </p:par>
                            </p:childTnLst>
                          </p:cTn>
                        </p:par>
                        <p:par>
                          <p:cTn id="26" fill="hold">
                            <p:stCondLst>
                              <p:cond delay="13000"/>
                            </p:stCondLst>
                            <p:childTnLst>
                              <p:par>
                                <p:cTn id="27" presetID="22" presetClass="entr" presetSubtype="8" fill="hold" nodeType="afterEffect">
                                  <p:stCondLst>
                                    <p:cond delay="1000"/>
                                  </p:stCondLst>
                                  <p:childTnLst>
                                    <p:set>
                                      <p:cBhvr>
                                        <p:cTn id="28" dur="1" fill="hold">
                                          <p:stCondLst>
                                            <p:cond delay="0"/>
                                          </p:stCondLst>
                                        </p:cTn>
                                        <p:tgtEl>
                                          <p:spTgt spid="71"/>
                                        </p:tgtEl>
                                        <p:attrNameLst>
                                          <p:attrName>style.visibility</p:attrName>
                                        </p:attrNameLst>
                                      </p:cBhvr>
                                      <p:to>
                                        <p:strVal val="visible"/>
                                      </p:to>
                                    </p:set>
                                    <p:animEffect transition="in" filter="wipe(left)">
                                      <p:cBhvr>
                                        <p:cTn id="29" dur="1000"/>
                                        <p:tgtEl>
                                          <p:spTgt spid="71"/>
                                        </p:tgtEl>
                                      </p:cBhvr>
                                    </p:animEffect>
                                  </p:childTnLst>
                                </p:cTn>
                              </p:par>
                            </p:childTnLst>
                          </p:cTn>
                        </p:par>
                        <p:par>
                          <p:cTn id="30" fill="hold">
                            <p:stCondLst>
                              <p:cond delay="15000"/>
                            </p:stCondLst>
                            <p:childTnLst>
                              <p:par>
                                <p:cTn id="31" presetID="22" presetClass="entr" presetSubtype="8"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1000"/>
                                        <p:tgtEl>
                                          <p:spTgt spid="33"/>
                                        </p:tgtEl>
                                      </p:cBhvr>
                                    </p:animEffect>
                                  </p:childTnLst>
                                </p:cTn>
                              </p:par>
                            </p:childTnLst>
                          </p:cTn>
                        </p:par>
                        <p:par>
                          <p:cTn id="34" fill="hold">
                            <p:stCondLst>
                              <p:cond delay="16000"/>
                            </p:stCondLst>
                            <p:childTnLst>
                              <p:par>
                                <p:cTn id="35" presetID="1" presetClass="entr" presetSubtype="0" fill="hold" grpId="0" nodeType="afterEffect">
                                  <p:stCondLst>
                                    <p:cond delay="1000"/>
                                  </p:stCondLst>
                                  <p:childTnLst>
                                    <p:set>
                                      <p:cBhvr>
                                        <p:cTn id="36" dur="1" fill="hold">
                                          <p:stCondLst>
                                            <p:cond delay="0"/>
                                          </p:stCondLst>
                                        </p:cTn>
                                        <p:tgtEl>
                                          <p:spTgt spid="88"/>
                                        </p:tgtEl>
                                        <p:attrNameLst>
                                          <p:attrName>style.visibility</p:attrName>
                                        </p:attrNameLst>
                                      </p:cBhvr>
                                      <p:to>
                                        <p:strVal val="visible"/>
                                      </p:to>
                                    </p:set>
                                  </p:childTnLst>
                                </p:cTn>
                              </p:par>
                            </p:childTnLst>
                          </p:cTn>
                        </p:par>
                        <p:par>
                          <p:cTn id="37" fill="hold">
                            <p:stCondLst>
                              <p:cond delay="17000"/>
                            </p:stCondLst>
                            <p:childTnLst>
                              <p:par>
                                <p:cTn id="38" presetID="35" presetClass="emph" presetSubtype="0" repeatCount="3000" fill="hold" grpId="1" nodeType="afterEffect">
                                  <p:stCondLst>
                                    <p:cond delay="0"/>
                                  </p:stCondLst>
                                  <p:childTnLst>
                                    <p:anim calcmode="discrete" valueType="str">
                                      <p:cBhvr>
                                        <p:cTn id="39" dur="500" fill="hold"/>
                                        <p:tgtEl>
                                          <p:spTgt spid="88"/>
                                        </p:tgtEl>
                                        <p:attrNameLst>
                                          <p:attrName>style.visibility</p:attrName>
                                        </p:attrNameLst>
                                      </p:cBhvr>
                                      <p:tavLst>
                                        <p:tav tm="0">
                                          <p:val>
                                            <p:strVal val="hidden"/>
                                          </p:val>
                                        </p:tav>
                                        <p:tav tm="50000">
                                          <p:val>
                                            <p:strVal val="visible"/>
                                          </p:val>
                                        </p:tav>
                                      </p:tavLst>
                                    </p:anim>
                                  </p:childTnLst>
                                </p:cTn>
                              </p:par>
                            </p:childTnLst>
                          </p:cTn>
                        </p:par>
                        <p:par>
                          <p:cTn id="40" fill="hold">
                            <p:stCondLst>
                              <p:cond delay="18500"/>
                            </p:stCondLst>
                            <p:childTnLst>
                              <p:par>
                                <p:cTn id="41" presetID="22" presetClass="entr" presetSubtype="2" fill="hold" nodeType="afterEffect">
                                  <p:stCondLst>
                                    <p:cond delay="1000"/>
                                  </p:stCondLst>
                                  <p:childTnLst>
                                    <p:set>
                                      <p:cBhvr>
                                        <p:cTn id="42" dur="1" fill="hold">
                                          <p:stCondLst>
                                            <p:cond delay="0"/>
                                          </p:stCondLst>
                                        </p:cTn>
                                        <p:tgtEl>
                                          <p:spTgt spid="78"/>
                                        </p:tgtEl>
                                        <p:attrNameLst>
                                          <p:attrName>style.visibility</p:attrName>
                                        </p:attrNameLst>
                                      </p:cBhvr>
                                      <p:to>
                                        <p:strVal val="visible"/>
                                      </p:to>
                                    </p:set>
                                    <p:animEffect transition="in" filter="wipe(right)">
                                      <p:cBhvr>
                                        <p:cTn id="43"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88" grpId="0"/>
      <p:bldP spid="88"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464136" y="1432645"/>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3" name="Rectangle 6"/>
          <p:cNvSpPr>
            <a:spLocks noChangeArrowheads="1"/>
          </p:cNvSpPr>
          <p:nvPr/>
        </p:nvSpPr>
        <p:spPr bwMode="auto">
          <a:xfrm>
            <a:off x="3170820" y="1404969"/>
            <a:ext cx="1293944"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2. </a:t>
            </a:r>
            <a:r>
              <a:rPr lang="zh-CN" altLang="en-US" sz="1667" b="1" dirty="0">
                <a:solidFill>
                  <a:schemeClr val="bg1"/>
                </a:solidFill>
                <a:latin typeface="微软雅黑" pitchFamily="34" charset="-122"/>
                <a:ea typeface="微软雅黑" pitchFamily="34" charset="-122"/>
              </a:rPr>
              <a:t>出现差错</a:t>
            </a:r>
          </a:p>
        </p:txBody>
      </p:sp>
      <p:sp>
        <p:nvSpPr>
          <p:cNvPr id="34" name="Rectangle 68"/>
          <p:cNvSpPr>
            <a:spLocks noChangeArrowheads="1"/>
          </p:cNvSpPr>
          <p:nvPr/>
        </p:nvSpPr>
        <p:spPr bwMode="auto">
          <a:xfrm>
            <a:off x="464136" y="1735227"/>
            <a:ext cx="6820800" cy="2307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500"/>
              </a:lnSpc>
              <a:buClr>
                <a:srgbClr val="0070C0"/>
              </a:buClr>
              <a:buFont typeface="Wingdings" pitchFamily="2" charset="2"/>
              <a:buChar char="l"/>
            </a:pPr>
            <a:r>
              <a:rPr lang="zh-CN" altLang="en-US" sz="1667" b="1" dirty="0">
                <a:latin typeface="微软雅黑" pitchFamily="34" charset="-122"/>
                <a:ea typeface="微软雅黑" pitchFamily="34" charset="-122"/>
              </a:rPr>
              <a:t>在接收方 </a:t>
            </a:r>
            <a:r>
              <a:rPr lang="en-US" altLang="zh-CN" sz="1667" b="1" dirty="0">
                <a:latin typeface="微软雅黑" pitchFamily="34" charset="-122"/>
                <a:ea typeface="微软雅黑" pitchFamily="34" charset="-122"/>
              </a:rPr>
              <a:t>B </a:t>
            </a:r>
            <a:r>
              <a:rPr lang="zh-CN" altLang="en-US" sz="1667" b="1" dirty="0">
                <a:latin typeface="微软雅黑" pitchFamily="34" charset="-122"/>
                <a:ea typeface="微软雅黑" pitchFamily="34" charset="-122"/>
              </a:rPr>
              <a:t>会出现两种情况：</a:t>
            </a:r>
          </a:p>
          <a:p>
            <a:pPr marL="527823" indent="-285739">
              <a:lnSpc>
                <a:spcPts val="2500"/>
              </a:lnSpc>
              <a:buClr>
                <a:srgbClr val="7030A0"/>
              </a:buClr>
              <a:buFont typeface="+mj-lt"/>
              <a:buAutoNum type="arabicPeriod"/>
            </a:pPr>
            <a:r>
              <a:rPr lang="en-US" altLang="zh-CN" sz="1667" b="1" dirty="0">
                <a:solidFill>
                  <a:srgbClr val="0000FF"/>
                </a:solidFill>
                <a:latin typeface="微软雅黑" pitchFamily="34" charset="-122"/>
                <a:ea typeface="微软雅黑" pitchFamily="34" charset="-122"/>
              </a:rPr>
              <a:t>B </a:t>
            </a:r>
            <a:r>
              <a:rPr lang="zh-CN" altLang="en-US" sz="1667" b="1" dirty="0">
                <a:solidFill>
                  <a:srgbClr val="0000FF"/>
                </a:solidFill>
                <a:latin typeface="微软雅黑" pitchFamily="34" charset="-122"/>
                <a:ea typeface="微软雅黑" pitchFamily="34" charset="-122"/>
              </a:rPr>
              <a:t>接收 </a:t>
            </a:r>
            <a:r>
              <a:rPr lang="en-US" altLang="zh-CN" sz="1667" b="1" dirty="0">
                <a:solidFill>
                  <a:srgbClr val="0000FF"/>
                </a:solidFill>
                <a:latin typeface="微软雅黑" pitchFamily="34" charset="-122"/>
                <a:ea typeface="微软雅黑" pitchFamily="34" charset="-122"/>
              </a:rPr>
              <a:t>M</a:t>
            </a:r>
            <a:r>
              <a:rPr lang="en-US" altLang="zh-CN" sz="1667" b="1" baseline="-25000" dirty="0">
                <a:solidFill>
                  <a:srgbClr val="0000FF"/>
                </a:solidFill>
                <a:latin typeface="微软雅黑" pitchFamily="34" charset="-122"/>
                <a:ea typeface="微软雅黑" pitchFamily="34" charset="-122"/>
              </a:rPr>
              <a:t>1</a:t>
            </a:r>
            <a:r>
              <a:rPr lang="en-US" altLang="zh-CN" sz="1667" b="1" dirty="0">
                <a:solidFill>
                  <a:srgbClr val="0000FF"/>
                </a:solidFill>
                <a:latin typeface="微软雅黑" pitchFamily="34" charset="-122"/>
                <a:ea typeface="微软雅黑" pitchFamily="34" charset="-122"/>
              </a:rPr>
              <a:t> </a:t>
            </a:r>
            <a:r>
              <a:rPr lang="zh-CN" altLang="en-US" sz="1667" b="1" dirty="0">
                <a:solidFill>
                  <a:srgbClr val="0000FF"/>
                </a:solidFill>
                <a:latin typeface="微软雅黑" pitchFamily="34" charset="-122"/>
                <a:ea typeface="微软雅黑" pitchFamily="34" charset="-122"/>
              </a:rPr>
              <a:t>时检测出了差错</a:t>
            </a:r>
            <a:r>
              <a:rPr lang="zh-CN" altLang="en-US" sz="1667" b="1" dirty="0">
                <a:latin typeface="微软雅黑" pitchFamily="34" charset="-122"/>
                <a:ea typeface="微软雅黑" pitchFamily="34" charset="-122"/>
              </a:rPr>
              <a:t>，就</a:t>
            </a:r>
            <a:r>
              <a:rPr lang="zh-CN" altLang="en-US" sz="1667" b="1" dirty="0">
                <a:solidFill>
                  <a:srgbClr val="0000FF"/>
                </a:solidFill>
                <a:latin typeface="微软雅黑" pitchFamily="34" charset="-122"/>
                <a:ea typeface="微软雅黑" pitchFamily="34" charset="-122"/>
              </a:rPr>
              <a:t>丢弃</a:t>
            </a:r>
            <a:r>
              <a:rPr lang="zh-CN" altLang="en-US" sz="1667" b="1" dirty="0">
                <a:latin typeface="微软雅黑" pitchFamily="34" charset="-122"/>
                <a:ea typeface="微软雅黑" pitchFamily="34" charset="-122"/>
              </a:rPr>
              <a:t> </a:t>
            </a:r>
            <a:r>
              <a:rPr lang="en-US" altLang="zh-CN" sz="1667" b="1" dirty="0">
                <a:latin typeface="微软雅黑" pitchFamily="34" charset="-122"/>
                <a:ea typeface="微软雅黑" pitchFamily="34" charset="-122"/>
              </a:rPr>
              <a:t>M</a:t>
            </a:r>
            <a:r>
              <a:rPr lang="en-US" altLang="zh-CN" sz="1667" b="1" baseline="-25000" dirty="0">
                <a:latin typeface="微软雅黑" pitchFamily="34" charset="-122"/>
                <a:ea typeface="微软雅黑" pitchFamily="34" charset="-122"/>
              </a:rPr>
              <a:t>1</a:t>
            </a:r>
            <a:r>
              <a:rPr lang="zh-CN" altLang="en-US" sz="1667" b="1" dirty="0">
                <a:latin typeface="微软雅黑" pitchFamily="34" charset="-122"/>
                <a:ea typeface="微软雅黑" pitchFamily="34" charset="-122"/>
              </a:rPr>
              <a:t>，其他什么也不做（不通知 </a:t>
            </a:r>
            <a:r>
              <a:rPr lang="en-US" altLang="zh-CN" sz="1667" b="1" dirty="0">
                <a:latin typeface="微软雅黑" pitchFamily="34" charset="-122"/>
                <a:ea typeface="微软雅黑" pitchFamily="34" charset="-122"/>
              </a:rPr>
              <a:t>A </a:t>
            </a:r>
            <a:r>
              <a:rPr lang="zh-CN" altLang="en-US" sz="1667" b="1" dirty="0">
                <a:latin typeface="微软雅黑" pitchFamily="34" charset="-122"/>
                <a:ea typeface="微软雅黑" pitchFamily="34" charset="-122"/>
              </a:rPr>
              <a:t>收到有差错的分组）。</a:t>
            </a:r>
          </a:p>
          <a:p>
            <a:pPr marL="527823" indent="-285739">
              <a:lnSpc>
                <a:spcPts val="2500"/>
              </a:lnSpc>
              <a:buClr>
                <a:srgbClr val="7030A0"/>
              </a:buClr>
              <a:buFont typeface="+mj-lt"/>
              <a:buAutoNum type="arabicPeriod"/>
            </a:pPr>
            <a:r>
              <a:rPr lang="en-US" altLang="zh-CN" sz="1667" b="1" dirty="0">
                <a:solidFill>
                  <a:srgbClr val="0000FF"/>
                </a:solidFill>
                <a:latin typeface="微软雅黑" pitchFamily="34" charset="-122"/>
                <a:ea typeface="微软雅黑" pitchFamily="34" charset="-122"/>
              </a:rPr>
              <a:t>M</a:t>
            </a:r>
            <a:r>
              <a:rPr lang="en-US" altLang="zh-CN" sz="1667" b="1" baseline="-25000" dirty="0">
                <a:solidFill>
                  <a:srgbClr val="0000FF"/>
                </a:solidFill>
                <a:latin typeface="微软雅黑" pitchFamily="34" charset="-122"/>
                <a:ea typeface="微软雅黑" pitchFamily="34" charset="-122"/>
              </a:rPr>
              <a:t>1</a:t>
            </a:r>
            <a:r>
              <a:rPr lang="en-US" altLang="zh-CN" sz="1667" b="1" dirty="0">
                <a:solidFill>
                  <a:srgbClr val="0000FF"/>
                </a:solidFill>
                <a:latin typeface="微软雅黑" pitchFamily="34" charset="-122"/>
                <a:ea typeface="微软雅黑" pitchFamily="34" charset="-122"/>
              </a:rPr>
              <a:t> </a:t>
            </a:r>
            <a:r>
              <a:rPr lang="zh-CN" altLang="en-US" sz="1667" b="1" dirty="0">
                <a:solidFill>
                  <a:srgbClr val="0000FF"/>
                </a:solidFill>
                <a:latin typeface="微软雅黑" pitchFamily="34" charset="-122"/>
                <a:ea typeface="微软雅黑" pitchFamily="34" charset="-122"/>
              </a:rPr>
              <a:t>在传输过程中丢失了</a:t>
            </a:r>
            <a:r>
              <a:rPr lang="zh-CN" altLang="en-US" sz="1667" b="1" dirty="0">
                <a:latin typeface="微软雅黑" pitchFamily="34" charset="-122"/>
                <a:ea typeface="微软雅黑" pitchFamily="34" charset="-122"/>
              </a:rPr>
              <a:t>，这时 </a:t>
            </a:r>
            <a:r>
              <a:rPr lang="en-US" altLang="zh-CN" sz="1667" b="1" dirty="0">
                <a:latin typeface="微软雅黑" pitchFamily="34" charset="-122"/>
                <a:ea typeface="微软雅黑" pitchFamily="34" charset="-122"/>
              </a:rPr>
              <a:t>B </a:t>
            </a:r>
            <a:r>
              <a:rPr lang="zh-CN" altLang="en-US" sz="1667" b="1" dirty="0">
                <a:latin typeface="微软雅黑" pitchFamily="34" charset="-122"/>
                <a:ea typeface="微软雅黑" pitchFamily="34" charset="-122"/>
              </a:rPr>
              <a:t>当然什么都不知道，也什么都不做。</a:t>
            </a:r>
          </a:p>
          <a:p>
            <a:pPr marL="285739" indent="-285739">
              <a:lnSpc>
                <a:spcPts val="2500"/>
              </a:lnSpc>
              <a:buClr>
                <a:srgbClr val="0070C0"/>
              </a:buClr>
              <a:buFont typeface="Wingdings" pitchFamily="2" charset="2"/>
              <a:buChar char="l"/>
            </a:pPr>
            <a:r>
              <a:rPr lang="zh-CN" altLang="en-US" sz="1667" b="1" dirty="0">
                <a:latin typeface="微软雅黑" pitchFamily="34" charset="-122"/>
                <a:ea typeface="微软雅黑" pitchFamily="34" charset="-122"/>
              </a:rPr>
              <a:t>在这两种情况下，</a:t>
            </a:r>
            <a:r>
              <a:rPr lang="en-US" altLang="zh-CN" sz="1667" b="1" dirty="0">
                <a:solidFill>
                  <a:srgbClr val="0000FF"/>
                </a:solidFill>
                <a:latin typeface="微软雅黑" pitchFamily="34" charset="-122"/>
                <a:ea typeface="微软雅黑" pitchFamily="34" charset="-122"/>
              </a:rPr>
              <a:t>B </a:t>
            </a:r>
            <a:r>
              <a:rPr lang="zh-CN" altLang="en-US" sz="1667" b="1" dirty="0">
                <a:solidFill>
                  <a:srgbClr val="0000FF"/>
                </a:solidFill>
                <a:latin typeface="微软雅黑" pitchFamily="34" charset="-122"/>
                <a:ea typeface="微软雅黑" pitchFamily="34" charset="-122"/>
              </a:rPr>
              <a:t>都不会发送任何信息</a:t>
            </a:r>
            <a:r>
              <a:rPr lang="zh-CN" altLang="en-US" sz="1667" b="1" dirty="0">
                <a:latin typeface="微软雅黑" pitchFamily="34" charset="-122"/>
                <a:ea typeface="微软雅黑" pitchFamily="34" charset="-122"/>
              </a:rPr>
              <a:t>。</a:t>
            </a:r>
            <a:endParaRPr lang="en-US" altLang="zh-CN" sz="1667" b="1" dirty="0">
              <a:latin typeface="微软雅黑" pitchFamily="34" charset="-122"/>
              <a:ea typeface="微软雅黑" pitchFamily="34" charset="-122"/>
            </a:endParaRPr>
          </a:p>
          <a:p>
            <a:pPr marL="285739" indent="-285739">
              <a:lnSpc>
                <a:spcPts val="2500"/>
              </a:lnSpc>
              <a:buClr>
                <a:srgbClr val="0070C0"/>
              </a:buClr>
              <a:buFont typeface="Wingdings" pitchFamily="2" charset="2"/>
              <a:buChar char="l"/>
            </a:pPr>
            <a:r>
              <a:rPr lang="zh-CN" altLang="en-US" sz="1667" b="1" dirty="0">
                <a:latin typeface="微软雅黑" pitchFamily="34" charset="-122"/>
                <a:ea typeface="微软雅黑" pitchFamily="34" charset="-122"/>
              </a:rPr>
              <a:t>但</a:t>
            </a:r>
            <a:r>
              <a:rPr lang="en-US" altLang="zh-CN" sz="1667" b="1" dirty="0">
                <a:solidFill>
                  <a:srgbClr val="0000FF"/>
                </a:solidFill>
                <a:latin typeface="微软雅黑" pitchFamily="34" charset="-122"/>
                <a:ea typeface="微软雅黑" pitchFamily="34" charset="-122"/>
              </a:rPr>
              <a:t>A</a:t>
            </a:r>
            <a:r>
              <a:rPr lang="zh-CN" altLang="en-US" sz="1667" b="1" dirty="0">
                <a:solidFill>
                  <a:srgbClr val="0000FF"/>
                </a:solidFill>
                <a:latin typeface="微软雅黑" pitchFamily="34" charset="-122"/>
                <a:ea typeface="微软雅黑" pitchFamily="34" charset="-122"/>
              </a:rPr>
              <a:t>都必须重发分组</a:t>
            </a:r>
            <a:r>
              <a:rPr lang="zh-CN" altLang="en-US" sz="1667" b="1" dirty="0">
                <a:latin typeface="微软雅黑" pitchFamily="34" charset="-122"/>
                <a:ea typeface="微软雅黑" pitchFamily="34" charset="-122"/>
              </a:rPr>
              <a:t>，直到</a:t>
            </a:r>
            <a:r>
              <a:rPr lang="en-US" altLang="zh-CN" sz="1667" b="1" dirty="0">
                <a:latin typeface="微软雅黑" pitchFamily="34" charset="-122"/>
                <a:ea typeface="微软雅黑" pitchFamily="34" charset="-122"/>
              </a:rPr>
              <a:t>B</a:t>
            </a:r>
            <a:r>
              <a:rPr lang="zh-CN" altLang="en-US" sz="1667" b="1" dirty="0">
                <a:latin typeface="微软雅黑" pitchFamily="34" charset="-122"/>
                <a:ea typeface="微软雅黑" pitchFamily="34" charset="-122"/>
              </a:rPr>
              <a:t>正确接收为止，这样才能实现可靠通信。</a:t>
            </a:r>
          </a:p>
        </p:txBody>
      </p:sp>
    </p:spTree>
    <p:extLst>
      <p:ext uri="{BB962C8B-B14F-4D97-AF65-F5344CB8AC3E}">
        <p14:creationId xmlns:p14="http://schemas.microsoft.com/office/powerpoint/2010/main" val="23743701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464136" y="1462140"/>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3" name="Rectangle 6"/>
          <p:cNvSpPr>
            <a:spLocks noChangeArrowheads="1"/>
          </p:cNvSpPr>
          <p:nvPr/>
        </p:nvSpPr>
        <p:spPr bwMode="auto">
          <a:xfrm>
            <a:off x="3170820" y="1434464"/>
            <a:ext cx="1293944"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2. </a:t>
            </a:r>
            <a:r>
              <a:rPr lang="zh-CN" altLang="en-US" sz="1667" b="1" dirty="0">
                <a:solidFill>
                  <a:schemeClr val="bg1"/>
                </a:solidFill>
                <a:latin typeface="微软雅黑" pitchFamily="34" charset="-122"/>
                <a:ea typeface="微软雅黑" pitchFamily="34" charset="-122"/>
              </a:rPr>
              <a:t>出现差错</a:t>
            </a:r>
          </a:p>
        </p:txBody>
      </p:sp>
      <p:sp>
        <p:nvSpPr>
          <p:cNvPr id="34" name="Rectangle 68"/>
          <p:cNvSpPr>
            <a:spLocks noChangeArrowheads="1"/>
          </p:cNvSpPr>
          <p:nvPr/>
        </p:nvSpPr>
        <p:spPr bwMode="auto">
          <a:xfrm>
            <a:off x="464136" y="1764723"/>
            <a:ext cx="6820800" cy="2307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500"/>
              </a:lnSpc>
              <a:buClr>
                <a:srgbClr val="0070C0"/>
              </a:buClr>
              <a:buFont typeface="Wingdings" pitchFamily="2" charset="2"/>
              <a:buChar char="l"/>
            </a:pPr>
            <a:r>
              <a:rPr lang="zh-CN" altLang="en-US" sz="1667" b="1" dirty="0">
                <a:solidFill>
                  <a:srgbClr val="CC00CC"/>
                </a:solidFill>
                <a:latin typeface="微软雅黑" pitchFamily="34" charset="-122"/>
                <a:ea typeface="微软雅黑" pitchFamily="34" charset="-122"/>
              </a:rPr>
              <a:t>问题</a:t>
            </a:r>
            <a:r>
              <a:rPr lang="zh-CN" altLang="en-US" sz="1667" b="1" dirty="0">
                <a:solidFill>
                  <a:srgbClr val="0000FF"/>
                </a:solidFill>
                <a:latin typeface="微软雅黑" pitchFamily="34" charset="-122"/>
                <a:ea typeface="微软雅黑" pitchFamily="34" charset="-122"/>
              </a:rPr>
              <a:t>：</a:t>
            </a:r>
            <a:r>
              <a:rPr lang="en-US" altLang="zh-CN" sz="1667" b="1" dirty="0">
                <a:latin typeface="微软雅黑" pitchFamily="34" charset="-122"/>
                <a:ea typeface="微软雅黑" pitchFamily="34" charset="-122"/>
              </a:rPr>
              <a:t>A</a:t>
            </a:r>
            <a:r>
              <a:rPr lang="zh-CN" altLang="en-US" sz="1667" b="1" dirty="0">
                <a:latin typeface="微软雅黑" pitchFamily="34" charset="-122"/>
                <a:ea typeface="微软雅黑" pitchFamily="34" charset="-122"/>
              </a:rPr>
              <a:t>如何知道 </a:t>
            </a:r>
            <a:r>
              <a:rPr lang="en-US" altLang="zh-CN" sz="1667" b="1" dirty="0">
                <a:latin typeface="微软雅黑" pitchFamily="34" charset="-122"/>
                <a:ea typeface="微软雅黑" pitchFamily="34" charset="-122"/>
              </a:rPr>
              <a:t>B </a:t>
            </a:r>
            <a:r>
              <a:rPr lang="zh-CN" altLang="en-US" sz="1667" b="1" dirty="0">
                <a:latin typeface="微软雅黑" pitchFamily="34" charset="-122"/>
                <a:ea typeface="微软雅黑" pitchFamily="34" charset="-122"/>
              </a:rPr>
              <a:t>是否正确收到了 </a:t>
            </a:r>
            <a:r>
              <a:rPr lang="en-US" altLang="zh-CN" sz="1667" b="1" dirty="0">
                <a:latin typeface="微软雅黑" pitchFamily="34" charset="-122"/>
                <a:ea typeface="微软雅黑" pitchFamily="34" charset="-122"/>
              </a:rPr>
              <a:t>M</a:t>
            </a:r>
            <a:r>
              <a:rPr lang="en-US" altLang="zh-CN" sz="1667" b="1" baseline="-25000" dirty="0">
                <a:latin typeface="微软雅黑" pitchFamily="34" charset="-122"/>
                <a:ea typeface="微软雅黑" pitchFamily="34" charset="-122"/>
              </a:rPr>
              <a:t>1</a:t>
            </a:r>
            <a:r>
              <a:rPr lang="en-US" altLang="zh-CN" sz="1667" b="1" dirty="0">
                <a:latin typeface="微软雅黑" pitchFamily="34" charset="-122"/>
                <a:ea typeface="微软雅黑" pitchFamily="34" charset="-122"/>
              </a:rPr>
              <a:t> </a:t>
            </a:r>
            <a:r>
              <a:rPr lang="zh-CN" altLang="en-US" sz="1667" b="1" dirty="0">
                <a:latin typeface="微软雅黑" pitchFamily="34" charset="-122"/>
                <a:ea typeface="微软雅黑" pitchFamily="34" charset="-122"/>
              </a:rPr>
              <a:t>呢？</a:t>
            </a:r>
          </a:p>
          <a:p>
            <a:pPr marL="285739" indent="-285739">
              <a:lnSpc>
                <a:spcPts val="250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解决方法：</a:t>
            </a:r>
            <a:r>
              <a:rPr lang="zh-CN" altLang="en-US" sz="1667" b="1" dirty="0">
                <a:latin typeface="微软雅黑" pitchFamily="34" charset="-122"/>
                <a:ea typeface="微软雅黑" pitchFamily="34" charset="-122"/>
              </a:rPr>
              <a:t>超时重传</a:t>
            </a:r>
          </a:p>
          <a:p>
            <a:pPr marL="527823" indent="-285739">
              <a:lnSpc>
                <a:spcPts val="2500"/>
              </a:lnSpc>
              <a:buClr>
                <a:srgbClr val="7030A0"/>
              </a:buClr>
              <a:buFont typeface="+mj-lt"/>
              <a:buAutoNum type="arabicPeriod"/>
            </a:pPr>
            <a:r>
              <a:rPr lang="en-US" altLang="zh-CN" sz="1667" b="1" dirty="0">
                <a:latin typeface="微软雅黑" pitchFamily="34" charset="-122"/>
                <a:ea typeface="微软雅黑" pitchFamily="34" charset="-122"/>
              </a:rPr>
              <a:t>A </a:t>
            </a:r>
            <a:r>
              <a:rPr lang="zh-CN" altLang="en-US" sz="1667" b="1" dirty="0">
                <a:latin typeface="微软雅黑" pitchFamily="34" charset="-122"/>
                <a:ea typeface="微软雅黑" pitchFamily="34" charset="-122"/>
              </a:rPr>
              <a:t>为每一个已发送的分组都设置了一个</a:t>
            </a:r>
            <a:r>
              <a:rPr lang="zh-CN" altLang="en-US" sz="1667" b="1" dirty="0">
                <a:solidFill>
                  <a:srgbClr val="0000FF"/>
                </a:solidFill>
                <a:latin typeface="微软雅黑" pitchFamily="34" charset="-122"/>
                <a:ea typeface="微软雅黑" pitchFamily="34" charset="-122"/>
              </a:rPr>
              <a:t>超时计时器</a:t>
            </a:r>
            <a:r>
              <a:rPr lang="zh-CN" altLang="en-US" sz="1667" b="1" dirty="0">
                <a:latin typeface="微软雅黑" pitchFamily="34" charset="-122"/>
                <a:ea typeface="微软雅黑" pitchFamily="34" charset="-122"/>
              </a:rPr>
              <a:t>。</a:t>
            </a:r>
          </a:p>
          <a:p>
            <a:pPr marL="527823" indent="-285739">
              <a:lnSpc>
                <a:spcPts val="2500"/>
              </a:lnSpc>
              <a:buClr>
                <a:srgbClr val="7030A0"/>
              </a:buClr>
              <a:buFont typeface="+mj-lt"/>
              <a:buAutoNum type="arabicPeriod"/>
            </a:pPr>
            <a:r>
              <a:rPr lang="en-US" altLang="zh-CN" sz="1667" b="1" dirty="0">
                <a:latin typeface="微软雅黑" pitchFamily="34" charset="-122"/>
                <a:ea typeface="微软雅黑" pitchFamily="34" charset="-122"/>
              </a:rPr>
              <a:t>A </a:t>
            </a:r>
            <a:r>
              <a:rPr lang="zh-CN" altLang="en-US" sz="1667" b="1" dirty="0">
                <a:latin typeface="微软雅黑" pitchFamily="34" charset="-122"/>
                <a:ea typeface="微软雅黑" pitchFamily="34" charset="-122"/>
              </a:rPr>
              <a:t>只要在超时计时器到期之前收到了相应的确认，就撤销该超时计时器，继续发送下一个分组 </a:t>
            </a:r>
            <a:r>
              <a:rPr lang="en-US" altLang="zh-CN" sz="1667" b="1" dirty="0">
                <a:latin typeface="微软雅黑" pitchFamily="34" charset="-122"/>
                <a:ea typeface="微软雅黑" pitchFamily="34" charset="-122"/>
              </a:rPr>
              <a:t>M</a:t>
            </a:r>
            <a:r>
              <a:rPr lang="en-US" altLang="zh-CN" sz="1667" b="1" baseline="-25000" dirty="0">
                <a:latin typeface="微软雅黑" pitchFamily="34" charset="-122"/>
                <a:ea typeface="微软雅黑" pitchFamily="34" charset="-122"/>
              </a:rPr>
              <a:t>2</a:t>
            </a:r>
            <a:r>
              <a:rPr lang="en-US" altLang="zh-CN" sz="1667" b="1" dirty="0">
                <a:latin typeface="微软雅黑" pitchFamily="34" charset="-122"/>
                <a:ea typeface="微软雅黑" pitchFamily="34" charset="-122"/>
              </a:rPr>
              <a:t> </a:t>
            </a:r>
            <a:r>
              <a:rPr lang="zh-CN" altLang="en-US" sz="1667" b="1" dirty="0">
                <a:latin typeface="微软雅黑" pitchFamily="34" charset="-122"/>
                <a:ea typeface="微软雅黑" pitchFamily="34" charset="-122"/>
              </a:rPr>
              <a:t>。</a:t>
            </a:r>
            <a:endParaRPr lang="en-US" altLang="zh-CN" sz="1667" b="1" dirty="0">
              <a:latin typeface="微软雅黑" pitchFamily="34" charset="-122"/>
              <a:ea typeface="微软雅黑" pitchFamily="34" charset="-122"/>
            </a:endParaRPr>
          </a:p>
          <a:p>
            <a:pPr marL="527823" indent="-285739">
              <a:lnSpc>
                <a:spcPts val="2500"/>
              </a:lnSpc>
              <a:buClr>
                <a:srgbClr val="7030A0"/>
              </a:buClr>
              <a:buFont typeface="+mj-lt"/>
              <a:buAutoNum type="arabicPeriod"/>
            </a:pPr>
            <a:r>
              <a:rPr lang="zh-CN" altLang="en-US" sz="1667" b="1" dirty="0">
                <a:latin typeface="微软雅黑" pitchFamily="34" charset="-122"/>
                <a:ea typeface="微软雅黑" pitchFamily="34" charset="-122"/>
              </a:rPr>
              <a:t>若</a:t>
            </a:r>
            <a:r>
              <a:rPr lang="en-US" altLang="zh-CN" sz="1667" b="1" dirty="0">
                <a:latin typeface="微软雅黑" pitchFamily="34" charset="-122"/>
                <a:ea typeface="微软雅黑" pitchFamily="34" charset="-122"/>
              </a:rPr>
              <a:t>A</a:t>
            </a:r>
            <a:r>
              <a:rPr lang="zh-CN" altLang="en-US" sz="1667" b="1" dirty="0">
                <a:latin typeface="微软雅黑" pitchFamily="34" charset="-122"/>
                <a:ea typeface="微软雅黑" pitchFamily="34" charset="-122"/>
              </a:rPr>
              <a:t>在超时计时器规定时间内没有收到</a:t>
            </a:r>
            <a:r>
              <a:rPr lang="en-US" altLang="zh-CN" sz="1667" b="1" dirty="0">
                <a:latin typeface="微软雅黑" pitchFamily="34" charset="-122"/>
                <a:ea typeface="微软雅黑" pitchFamily="34" charset="-122"/>
              </a:rPr>
              <a:t>B</a:t>
            </a:r>
            <a:r>
              <a:rPr lang="zh-CN" altLang="en-US" sz="1667" b="1" dirty="0">
                <a:latin typeface="微软雅黑" pitchFamily="34" charset="-122"/>
                <a:ea typeface="微软雅黑" pitchFamily="34" charset="-122"/>
              </a:rPr>
              <a:t>的确认，就认为分组错误或丢失，就重发该分组。</a:t>
            </a:r>
            <a:endParaRPr lang="en-US" altLang="zh-CN" sz="1667" b="1" dirty="0">
              <a:latin typeface="微软雅黑" pitchFamily="34" charset="-122"/>
              <a:ea typeface="微软雅黑" pitchFamily="34" charset="-122"/>
            </a:endParaRPr>
          </a:p>
        </p:txBody>
      </p:sp>
    </p:spTree>
    <p:extLst>
      <p:ext uri="{BB962C8B-B14F-4D97-AF65-F5344CB8AC3E}">
        <p14:creationId xmlns:p14="http://schemas.microsoft.com/office/powerpoint/2010/main" val="38072951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464136" y="120160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3" name="Rectangle 6"/>
          <p:cNvSpPr>
            <a:spLocks noChangeArrowheads="1"/>
          </p:cNvSpPr>
          <p:nvPr/>
        </p:nvSpPr>
        <p:spPr bwMode="auto">
          <a:xfrm>
            <a:off x="3170820" y="1173925"/>
            <a:ext cx="1293944"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2. </a:t>
            </a:r>
            <a:r>
              <a:rPr lang="zh-CN" altLang="en-US" sz="1667" b="1" dirty="0">
                <a:solidFill>
                  <a:schemeClr val="bg1"/>
                </a:solidFill>
                <a:latin typeface="微软雅黑" pitchFamily="34" charset="-122"/>
                <a:ea typeface="微软雅黑" pitchFamily="34" charset="-122"/>
              </a:rPr>
              <a:t>出现差错</a:t>
            </a:r>
          </a:p>
        </p:txBody>
      </p:sp>
      <p:sp>
        <p:nvSpPr>
          <p:cNvPr id="34" name="Rectangle 68"/>
          <p:cNvSpPr>
            <a:spLocks noChangeArrowheads="1"/>
          </p:cNvSpPr>
          <p:nvPr/>
        </p:nvSpPr>
        <p:spPr bwMode="auto">
          <a:xfrm>
            <a:off x="464136" y="1504184"/>
            <a:ext cx="6820800" cy="2948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500"/>
              </a:lnSpc>
              <a:buClr>
                <a:srgbClr val="0070C0"/>
              </a:buClr>
              <a:buFont typeface="Wingdings" pitchFamily="2" charset="2"/>
              <a:buChar char="l"/>
            </a:pPr>
            <a:r>
              <a:rPr lang="zh-CN" altLang="en-US" sz="1667" b="1" dirty="0">
                <a:solidFill>
                  <a:srgbClr val="CC00CC"/>
                </a:solidFill>
                <a:latin typeface="微软雅黑" pitchFamily="34" charset="-122"/>
                <a:ea typeface="微软雅黑" pitchFamily="34" charset="-122"/>
              </a:rPr>
              <a:t>问题</a:t>
            </a:r>
            <a:r>
              <a:rPr lang="zh-CN" altLang="en-US" sz="1667" b="1" dirty="0">
                <a:solidFill>
                  <a:srgbClr val="0000FF"/>
                </a:solidFill>
                <a:latin typeface="微软雅黑" pitchFamily="34" charset="-122"/>
                <a:ea typeface="微软雅黑" pitchFamily="34" charset="-122"/>
              </a:rPr>
              <a:t>：</a:t>
            </a:r>
            <a:r>
              <a:rPr lang="zh-CN" altLang="en-US" sz="1667" b="1" dirty="0">
                <a:latin typeface="微软雅黑" pitchFamily="34" charset="-122"/>
                <a:ea typeface="微软雅黑" pitchFamily="34" charset="-122"/>
              </a:rPr>
              <a:t>若分组正确到达</a:t>
            </a:r>
            <a:r>
              <a:rPr lang="en-US" altLang="zh-CN" sz="1667" b="1" dirty="0">
                <a:latin typeface="微软雅黑" pitchFamily="34" charset="-122"/>
                <a:ea typeface="微软雅黑" pitchFamily="34" charset="-122"/>
              </a:rPr>
              <a:t>B</a:t>
            </a:r>
            <a:r>
              <a:rPr lang="zh-CN" altLang="en-US" sz="1667" b="1" dirty="0">
                <a:latin typeface="微软雅黑" pitchFamily="34" charset="-122"/>
                <a:ea typeface="微软雅黑" pitchFamily="34" charset="-122"/>
              </a:rPr>
              <a:t>，但</a:t>
            </a:r>
            <a:r>
              <a:rPr lang="en-US" altLang="zh-CN" sz="1667" b="1" dirty="0">
                <a:latin typeface="微软雅黑" pitchFamily="34" charset="-122"/>
                <a:ea typeface="微软雅黑" pitchFamily="34" charset="-122"/>
              </a:rPr>
              <a:t>B</a:t>
            </a:r>
            <a:r>
              <a:rPr lang="zh-CN" altLang="en-US" sz="1667" b="1" dirty="0">
                <a:latin typeface="微软雅黑" pitchFamily="34" charset="-122"/>
                <a:ea typeface="微软雅黑" pitchFamily="34" charset="-122"/>
              </a:rPr>
              <a:t>回送的确认丢失或延迟了，</a:t>
            </a:r>
            <a:r>
              <a:rPr lang="en-US" altLang="zh-CN" sz="1667" b="1" dirty="0">
                <a:latin typeface="微软雅黑" pitchFamily="34" charset="-122"/>
                <a:ea typeface="微软雅黑" pitchFamily="34" charset="-122"/>
              </a:rPr>
              <a:t>A</a:t>
            </a:r>
            <a:r>
              <a:rPr lang="zh-CN" altLang="en-US" sz="1667" b="1" dirty="0">
                <a:latin typeface="微软雅黑" pitchFamily="34" charset="-122"/>
                <a:ea typeface="微软雅黑" pitchFamily="34" charset="-122"/>
              </a:rPr>
              <a:t>未收到</a:t>
            </a:r>
            <a:r>
              <a:rPr lang="en-US" altLang="zh-CN" sz="1667" b="1" dirty="0">
                <a:latin typeface="微软雅黑" pitchFamily="34" charset="-122"/>
                <a:ea typeface="微软雅黑" pitchFamily="34" charset="-122"/>
              </a:rPr>
              <a:t>B</a:t>
            </a:r>
            <a:r>
              <a:rPr lang="zh-CN" altLang="en-US" sz="1667" b="1" dirty="0">
                <a:latin typeface="微软雅黑" pitchFamily="34" charset="-122"/>
                <a:ea typeface="微软雅黑" pitchFamily="34" charset="-122"/>
              </a:rPr>
              <a:t>的确认，会超时重发。</a:t>
            </a:r>
            <a:r>
              <a:rPr lang="en-US" altLang="zh-CN" sz="1667" b="1" dirty="0">
                <a:latin typeface="微软雅黑" pitchFamily="34" charset="-122"/>
                <a:ea typeface="微软雅黑" pitchFamily="34" charset="-122"/>
              </a:rPr>
              <a:t>B </a:t>
            </a:r>
            <a:r>
              <a:rPr lang="zh-CN" altLang="en-US" sz="1667" b="1" dirty="0">
                <a:latin typeface="微软雅黑" pitchFamily="34" charset="-122"/>
                <a:ea typeface="微软雅黑" pitchFamily="34" charset="-122"/>
              </a:rPr>
              <a:t>可能会收到重复的 </a:t>
            </a:r>
            <a:r>
              <a:rPr lang="en-US" altLang="zh-CN" sz="1667" b="1" dirty="0">
                <a:latin typeface="微软雅黑" pitchFamily="34" charset="-122"/>
                <a:ea typeface="微软雅黑" pitchFamily="34" charset="-122"/>
              </a:rPr>
              <a:t>M</a:t>
            </a:r>
            <a:r>
              <a:rPr lang="en-US" altLang="zh-CN" sz="1667" b="1" baseline="-25000" dirty="0">
                <a:latin typeface="微软雅黑" pitchFamily="34" charset="-122"/>
                <a:ea typeface="微软雅黑" pitchFamily="34" charset="-122"/>
              </a:rPr>
              <a:t>1</a:t>
            </a:r>
            <a:r>
              <a:rPr lang="en-US" altLang="zh-CN" sz="1667" b="1" dirty="0">
                <a:latin typeface="微软雅黑" pitchFamily="34" charset="-122"/>
                <a:ea typeface="微软雅黑" pitchFamily="34" charset="-122"/>
              </a:rPr>
              <a:t> </a:t>
            </a:r>
            <a:r>
              <a:rPr lang="zh-CN" altLang="en-US" sz="1667" b="1" dirty="0">
                <a:latin typeface="微软雅黑" pitchFamily="34" charset="-122"/>
                <a:ea typeface="微软雅黑" pitchFamily="34" charset="-122"/>
              </a:rPr>
              <a:t>。</a:t>
            </a:r>
            <a:r>
              <a:rPr lang="en-US" altLang="zh-CN" sz="1667" b="1" dirty="0">
                <a:latin typeface="微软雅黑" pitchFamily="34" charset="-122"/>
                <a:ea typeface="微软雅黑" pitchFamily="34" charset="-122"/>
              </a:rPr>
              <a:t>B</a:t>
            </a:r>
            <a:r>
              <a:rPr lang="zh-CN" altLang="en-US" sz="1667" b="1" dirty="0">
                <a:latin typeface="微软雅黑" pitchFamily="34" charset="-122"/>
                <a:ea typeface="微软雅黑" pitchFamily="34" charset="-122"/>
              </a:rPr>
              <a:t>如何知道收到了重复的分组，需要丢弃呢？</a:t>
            </a:r>
          </a:p>
          <a:p>
            <a:pPr marL="285739" indent="-285739">
              <a:lnSpc>
                <a:spcPts val="250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解决方法：</a:t>
            </a:r>
            <a:r>
              <a:rPr lang="zh-CN" altLang="en-US" sz="1667" b="1" dirty="0">
                <a:latin typeface="微软雅黑" pitchFamily="34" charset="-122"/>
                <a:ea typeface="微软雅黑" pitchFamily="34" charset="-122"/>
              </a:rPr>
              <a:t>编号</a:t>
            </a:r>
            <a:endParaRPr lang="en-US" altLang="zh-CN" sz="1667" b="1" dirty="0">
              <a:latin typeface="微软雅黑" pitchFamily="34" charset="-122"/>
              <a:ea typeface="微软雅黑" pitchFamily="34" charset="-122"/>
            </a:endParaRPr>
          </a:p>
          <a:p>
            <a:pPr marL="285739" indent="-285739">
              <a:lnSpc>
                <a:spcPts val="2500"/>
              </a:lnSpc>
              <a:buClr>
                <a:srgbClr val="0070C0"/>
              </a:buClr>
              <a:buFont typeface="Wingdings" pitchFamily="2" charset="2"/>
              <a:buChar char="l"/>
            </a:pPr>
            <a:r>
              <a:rPr lang="en-US" altLang="zh-CN" sz="1667" b="1" dirty="0">
                <a:latin typeface="微软雅黑" pitchFamily="34" charset="-122"/>
                <a:ea typeface="微软雅黑" pitchFamily="34" charset="-122"/>
              </a:rPr>
              <a:t>A</a:t>
            </a:r>
            <a:r>
              <a:rPr lang="zh-CN" altLang="en-US" sz="1667" b="1" dirty="0">
                <a:latin typeface="微软雅黑" pitchFamily="34" charset="-122"/>
                <a:ea typeface="微软雅黑" pitchFamily="34" charset="-122"/>
              </a:rPr>
              <a:t>为每一个发送的分组都进行编号。若</a:t>
            </a:r>
            <a:r>
              <a:rPr lang="en-US" altLang="zh-CN" sz="1667" b="1" dirty="0">
                <a:latin typeface="微软雅黑" pitchFamily="34" charset="-122"/>
                <a:ea typeface="微软雅黑" pitchFamily="34" charset="-122"/>
              </a:rPr>
              <a:t>B</a:t>
            </a:r>
            <a:r>
              <a:rPr lang="zh-CN" altLang="en-US" sz="1667" b="1" dirty="0">
                <a:latin typeface="微软雅黑" pitchFamily="34" charset="-122"/>
                <a:ea typeface="微软雅黑" pitchFamily="34" charset="-122"/>
              </a:rPr>
              <a:t>收到了编号相同的分组，则认为收到了重复分组，丢弃重复的分组，并回送确认。</a:t>
            </a:r>
          </a:p>
          <a:p>
            <a:pPr marL="285739" indent="-285739">
              <a:lnSpc>
                <a:spcPts val="2500"/>
              </a:lnSpc>
              <a:buClr>
                <a:srgbClr val="0070C0"/>
              </a:buClr>
              <a:buFont typeface="Wingdings" pitchFamily="2" charset="2"/>
              <a:buChar char="l"/>
            </a:pPr>
            <a:r>
              <a:rPr lang="en-US" altLang="zh-CN" sz="1667" b="1" dirty="0">
                <a:latin typeface="微软雅黑" pitchFamily="34" charset="-122"/>
                <a:ea typeface="微软雅黑" pitchFamily="34" charset="-122"/>
              </a:rPr>
              <a:t>B</a:t>
            </a:r>
            <a:r>
              <a:rPr lang="zh-CN" altLang="en-US" sz="1667" b="1" dirty="0">
                <a:latin typeface="微软雅黑" pitchFamily="34" charset="-122"/>
                <a:ea typeface="微软雅黑" pitchFamily="34" charset="-122"/>
              </a:rPr>
              <a:t>为发送的确认也进行编号，指示该确认是对哪一个分组的确认。</a:t>
            </a:r>
            <a:endParaRPr lang="en-US" altLang="zh-CN" sz="1667" b="1" dirty="0">
              <a:latin typeface="微软雅黑" pitchFamily="34" charset="-122"/>
              <a:ea typeface="微软雅黑" pitchFamily="34" charset="-122"/>
            </a:endParaRPr>
          </a:p>
          <a:p>
            <a:pPr marL="285739" indent="-285739">
              <a:lnSpc>
                <a:spcPts val="2500"/>
              </a:lnSpc>
              <a:buClr>
                <a:srgbClr val="0070C0"/>
              </a:buClr>
              <a:buFont typeface="Wingdings" pitchFamily="2" charset="2"/>
              <a:buChar char="l"/>
            </a:pPr>
            <a:r>
              <a:rPr lang="en-US" altLang="zh-CN" sz="1667" b="1" dirty="0">
                <a:latin typeface="微软雅黑" pitchFamily="34" charset="-122"/>
                <a:ea typeface="微软雅黑" pitchFamily="34" charset="-122"/>
              </a:rPr>
              <a:t>A</a:t>
            </a:r>
            <a:r>
              <a:rPr lang="zh-CN" altLang="en-US" sz="1667" b="1" dirty="0">
                <a:latin typeface="微软雅黑" pitchFamily="34" charset="-122"/>
                <a:ea typeface="微软雅黑" pitchFamily="34" charset="-122"/>
              </a:rPr>
              <a:t>根据确认及其编号，可以确定它是对哪一个分组的确认，避免重发发送。若为重复的确认，则将其丢弃。</a:t>
            </a:r>
          </a:p>
        </p:txBody>
      </p:sp>
    </p:spTree>
    <p:extLst>
      <p:ext uri="{BB962C8B-B14F-4D97-AF65-F5344CB8AC3E}">
        <p14:creationId xmlns:p14="http://schemas.microsoft.com/office/powerpoint/2010/main" val="242746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5"/>
          <p:cNvGrpSpPr/>
          <p:nvPr/>
        </p:nvGrpSpPr>
        <p:grpSpPr>
          <a:xfrm>
            <a:off x="677046" y="1742378"/>
            <a:ext cx="6589329" cy="2050222"/>
            <a:chOff x="144023" y="1002"/>
            <a:chExt cx="6589329" cy="2050222"/>
          </a:xfrm>
        </p:grpSpPr>
        <p:sp>
          <p:nvSpPr>
            <p:cNvPr id="120" name="Google Shape;120;p5"/>
            <p:cNvSpPr/>
            <p:nvPr/>
          </p:nvSpPr>
          <p:spPr>
            <a:xfrm rot="5400000">
              <a:off x="3587527" y="-1201606"/>
              <a:ext cx="1836212" cy="4455439"/>
            </a:xfrm>
            <a:prstGeom prst="round2SameRect">
              <a:avLst>
                <a:gd name="adj1" fmla="val 16667"/>
                <a:gd name="adj2" fmla="val 0"/>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21" name="Google Shape;121;p5"/>
            <p:cNvSpPr txBox="1"/>
            <p:nvPr/>
          </p:nvSpPr>
          <p:spPr>
            <a:xfrm>
              <a:off x="2277914" y="197643"/>
              <a:ext cx="4365803" cy="1656940"/>
            </a:xfrm>
            <a:prstGeom prst="rect">
              <a:avLst/>
            </a:prstGeom>
            <a:noFill/>
            <a:ln>
              <a:noFill/>
            </a:ln>
          </p:spPr>
          <p:txBody>
            <a:bodyPr spcFirstLastPara="1" wrap="square" lIns="247650" tIns="123825" rIns="247650" bIns="123825" anchor="ctr" anchorCtr="0">
              <a:noAutofit/>
            </a:bodyPr>
            <a:lstStyle/>
            <a:p>
              <a:pPr marL="228600" lvl="1" indent="-228600">
                <a:lnSpc>
                  <a:spcPct val="90000"/>
                </a:lnSpc>
                <a:buClr>
                  <a:schemeClr val="dk1"/>
                </a:buClr>
                <a:buSzPts val="2000"/>
                <a:buFont typeface="Arial"/>
                <a:buChar char="•"/>
              </a:pPr>
              <a:r>
                <a:rPr lang="en-US" altLang="zh-CN" sz="2000" b="1" dirty="0">
                  <a:solidFill>
                    <a:schemeClr val="tx1"/>
                  </a:solidFill>
                  <a:latin typeface="Microsoft YaHei" panose="020B0503020204020204" pitchFamily="34" charset="-122"/>
                  <a:ea typeface="Microsoft YaHei" panose="020B0503020204020204" pitchFamily="34" charset="-122"/>
                </a:rPr>
                <a:t>5</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a:t>
              </a:r>
              <a:r>
                <a:rPr lang="en-US" alt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1</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.1              </a:t>
              </a:r>
              <a:r>
                <a:rPr lang="en-US" alt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  </a:t>
              </a:r>
              <a:r>
                <a:rPr lang="zh-CN" altLang="en-US" sz="2000" b="1" dirty="0">
                  <a:solidFill>
                    <a:schemeClr val="tx1"/>
                  </a:solidFill>
                  <a:latin typeface="微软雅黑" pitchFamily="34" charset="-122"/>
                  <a:ea typeface="微软雅黑" pitchFamily="34" charset="-122"/>
                </a:rPr>
                <a:t>进程之间的通信</a:t>
              </a:r>
              <a:endParaRPr sz="2000" b="1" u="none" strike="noStrike" cap="none" dirty="0">
                <a:solidFill>
                  <a:schemeClr val="tx1"/>
                </a:solidFill>
                <a:latin typeface="Microsoft YaHei" panose="020B0503020204020204" pitchFamily="34" charset="-122"/>
                <a:ea typeface="Microsoft YaHei" panose="020B0503020204020204" pitchFamily="34" charset="-122"/>
                <a:sym typeface="Arial"/>
              </a:endParaRPr>
            </a:p>
            <a:p>
              <a:pPr marL="228600" lvl="1" indent="-228600">
                <a:lnSpc>
                  <a:spcPct val="90000"/>
                </a:lnSpc>
                <a:spcBef>
                  <a:spcPts val="300"/>
                </a:spcBef>
                <a:buClr>
                  <a:schemeClr val="dk1"/>
                </a:buClr>
                <a:buSzPts val="2000"/>
                <a:buFont typeface="Arial"/>
                <a:buChar char="•"/>
              </a:pPr>
              <a:r>
                <a:rPr lang="en-US" altLang="zh-CN" sz="2000" b="1" dirty="0">
                  <a:solidFill>
                    <a:schemeClr val="tx1"/>
                  </a:solidFill>
                  <a:latin typeface="Microsoft YaHei" panose="020B0503020204020204" pitchFamily="34" charset="-122"/>
                  <a:ea typeface="Microsoft YaHei" panose="020B0503020204020204" pitchFamily="34" charset="-122"/>
                </a:rPr>
                <a:t>5</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a:t>
              </a:r>
              <a:r>
                <a:rPr lang="en-US" alt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1</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.2      </a:t>
              </a:r>
              <a:r>
                <a:rPr lang="zh-CN" altLang="en-US" sz="2000" b="1" dirty="0">
                  <a:solidFill>
                    <a:schemeClr val="tx1"/>
                  </a:solidFill>
                  <a:latin typeface="微软雅黑" pitchFamily="34" charset="-122"/>
                  <a:ea typeface="微软雅黑" pitchFamily="34" charset="-122"/>
                </a:rPr>
                <a:t>运输层的两个主要协议</a:t>
              </a:r>
              <a:endParaRPr sz="2000" u="none" strike="noStrike" cap="none" dirty="0">
                <a:solidFill>
                  <a:schemeClr val="tx1"/>
                </a:solidFill>
                <a:latin typeface="Microsoft YaHei" panose="020B0503020204020204" pitchFamily="34" charset="-122"/>
                <a:ea typeface="Microsoft YaHei" panose="020B0503020204020204" pitchFamily="34" charset="-122"/>
                <a:sym typeface="Arial"/>
              </a:endParaRPr>
            </a:p>
            <a:p>
              <a:pPr marL="228600" lvl="1" indent="-228600">
                <a:lnSpc>
                  <a:spcPct val="90000"/>
                </a:lnSpc>
                <a:spcBef>
                  <a:spcPts val="300"/>
                </a:spcBef>
                <a:buClr>
                  <a:schemeClr val="dk1"/>
                </a:buClr>
                <a:buSzPts val="2000"/>
                <a:buFont typeface="Arial"/>
                <a:buChar char="•"/>
              </a:pPr>
              <a:r>
                <a:rPr lang="en-US" altLang="zh-CN" sz="2000" b="1" dirty="0">
                  <a:solidFill>
                    <a:schemeClr val="tx1"/>
                  </a:solidFill>
                  <a:latin typeface="Microsoft YaHei" panose="020B0503020204020204" pitchFamily="34" charset="-122"/>
                  <a:ea typeface="Microsoft YaHei" panose="020B0503020204020204" pitchFamily="34" charset="-122"/>
                </a:rPr>
                <a:t>5</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a:t>
              </a:r>
              <a:r>
                <a:rPr lang="en-US" alt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1</a:t>
              </a:r>
              <a:r>
                <a:rPr lang="zh-CN" sz="2000" b="1" u="none" strike="noStrike" cap="none" dirty="0">
                  <a:solidFill>
                    <a:schemeClr val="tx1"/>
                  </a:solidFill>
                  <a:latin typeface="Microsoft YaHei" panose="020B0503020204020204" pitchFamily="34" charset="-122"/>
                  <a:ea typeface="Microsoft YaHei" panose="020B0503020204020204" pitchFamily="34" charset="-122"/>
                  <a:sym typeface="Arial"/>
                </a:rPr>
                <a:t>.3</a:t>
              </a:r>
              <a:r>
                <a:rPr lang="zh-CN" sz="2000" u="none" strike="noStrike" cap="none" dirty="0">
                  <a:solidFill>
                    <a:schemeClr val="tx1"/>
                  </a:solidFill>
                  <a:latin typeface="Microsoft YaHei" panose="020B0503020204020204" pitchFamily="34" charset="-122"/>
                  <a:ea typeface="Microsoft YaHei" panose="020B0503020204020204" pitchFamily="34" charset="-122"/>
                  <a:sym typeface="Arial"/>
                </a:rPr>
                <a:t>      </a:t>
              </a:r>
              <a:r>
                <a:rPr lang="en-US" altLang="zh-CN" sz="2000" b="1" dirty="0">
                  <a:solidFill>
                    <a:schemeClr val="tx1"/>
                  </a:solidFill>
                  <a:latin typeface="Microsoft Yahei"/>
                  <a:ea typeface="Microsoft Yahei"/>
                  <a:sym typeface="Microsoft Yahei"/>
                </a:rPr>
                <a:t>             </a:t>
              </a:r>
              <a:r>
                <a:rPr lang="zh-CN" altLang="en-US" sz="2000" b="1" dirty="0">
                  <a:solidFill>
                    <a:schemeClr val="tx1"/>
                  </a:solidFill>
                  <a:latin typeface="微软雅黑" pitchFamily="34" charset="-122"/>
                  <a:ea typeface="微软雅黑" pitchFamily="34" charset="-122"/>
                </a:rPr>
                <a:t>运输层的端口</a:t>
              </a:r>
              <a:endParaRPr sz="2000" u="none" strike="noStrike" cap="none" dirty="0">
                <a:solidFill>
                  <a:schemeClr val="tx1"/>
                </a:solidFill>
                <a:latin typeface="Microsoft YaHei" panose="020B0503020204020204" pitchFamily="34" charset="-122"/>
                <a:ea typeface="Microsoft YaHei" panose="020B0503020204020204" pitchFamily="34" charset="-122"/>
                <a:sym typeface="Arial"/>
              </a:endParaRPr>
            </a:p>
          </p:txBody>
        </p:sp>
        <p:sp>
          <p:nvSpPr>
            <p:cNvPr id="122" name="Google Shape;122;p5"/>
            <p:cNvSpPr/>
            <p:nvPr/>
          </p:nvSpPr>
          <p:spPr>
            <a:xfrm>
              <a:off x="144023" y="1002"/>
              <a:ext cx="2133890" cy="2050222"/>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23" name="Google Shape;123;p5"/>
            <p:cNvSpPr txBox="1"/>
            <p:nvPr/>
          </p:nvSpPr>
          <p:spPr>
            <a:xfrm>
              <a:off x="244107" y="101086"/>
              <a:ext cx="1933722" cy="1850054"/>
            </a:xfrm>
            <a:prstGeom prst="rect">
              <a:avLst/>
            </a:prstGeom>
            <a:noFill/>
            <a:ln>
              <a:noFill/>
            </a:ln>
          </p:spPr>
          <p:txBody>
            <a:bodyPr spcFirstLastPara="1" wrap="square" lIns="91425" tIns="45700" rIns="91425" bIns="45700" anchor="ctr" anchorCtr="0">
              <a:noAutofit/>
            </a:bodyPr>
            <a:lstStyle/>
            <a:p>
              <a:pPr marL="0" marR="0" lvl="0" indent="0" algn="l" rtl="0">
                <a:lnSpc>
                  <a:spcPct val="50000"/>
                </a:lnSpc>
                <a:spcBef>
                  <a:spcPts val="0"/>
                </a:spcBef>
                <a:spcAft>
                  <a:spcPts val="0"/>
                </a:spcAft>
                <a:buClr>
                  <a:srgbClr val="FFFF00"/>
                </a:buClr>
                <a:buSzPts val="2400"/>
                <a:buFont typeface="Arial"/>
                <a:buNone/>
              </a:pPr>
              <a:r>
                <a:rPr lang="en-US" altLang="zh-CN" sz="2400" b="1" dirty="0">
                  <a:solidFill>
                    <a:srgbClr val="FFFF00"/>
                  </a:solidFill>
                  <a:latin typeface="Microsoft YaHei" panose="020B0503020204020204" pitchFamily="34" charset="-122"/>
                  <a:ea typeface="Microsoft YaHei" panose="020B0503020204020204" pitchFamily="34" charset="-122"/>
                </a:rPr>
                <a:t>5</a:t>
              </a:r>
              <a:r>
                <a:rPr lang="zh-CN" sz="2400" b="1" dirty="0">
                  <a:solidFill>
                    <a:srgbClr val="FFFF00"/>
                  </a:solidFill>
                  <a:latin typeface="Microsoft YaHei" panose="020B0503020204020204" pitchFamily="34" charset="-122"/>
                  <a:ea typeface="Microsoft YaHei" panose="020B0503020204020204" pitchFamily="34" charset="-122"/>
                  <a:sym typeface="Arial"/>
                </a:rPr>
                <a:t>.</a:t>
              </a:r>
              <a:r>
                <a:rPr lang="en-US" altLang="zh-CN" sz="2400" b="1" dirty="0">
                  <a:solidFill>
                    <a:srgbClr val="FFFF00"/>
                  </a:solidFill>
                  <a:latin typeface="Microsoft YaHei" panose="020B0503020204020204" pitchFamily="34" charset="-122"/>
                  <a:ea typeface="Microsoft YaHei" panose="020B0503020204020204" pitchFamily="34" charset="-122"/>
                  <a:sym typeface="Arial"/>
                </a:rPr>
                <a:t>1</a:t>
              </a:r>
              <a:endParaRPr b="1" dirty="0">
                <a:latin typeface="Microsoft YaHei" panose="020B0503020204020204" pitchFamily="34" charset="-122"/>
                <a:ea typeface="Microsoft YaHei" panose="020B0503020204020204" pitchFamily="34" charset="-122"/>
              </a:endParaRPr>
            </a:p>
            <a:p>
              <a:pPr>
                <a:spcBef>
                  <a:spcPts val="840"/>
                </a:spcBef>
                <a:buClr>
                  <a:schemeClr val="lt1"/>
                </a:buClr>
                <a:buSzPts val="2400"/>
              </a:pPr>
              <a:r>
                <a:rPr lang="zh-CN" altLang="en-US" sz="2400" b="1" dirty="0">
                  <a:solidFill>
                    <a:schemeClr val="bg1"/>
                  </a:solidFill>
                  <a:latin typeface="微软雅黑" pitchFamily="34" charset="-122"/>
                  <a:ea typeface="微软雅黑" pitchFamily="34" charset="-122"/>
                </a:rPr>
                <a:t>运输层协议</a:t>
              </a:r>
              <a:r>
                <a:rPr lang="zh-CN" altLang="fr-FR" sz="2400" b="1" dirty="0">
                  <a:solidFill>
                    <a:schemeClr val="bg1"/>
                  </a:solidFill>
                  <a:latin typeface="微软雅黑" pitchFamily="34" charset="-122"/>
                  <a:ea typeface="微软雅黑" pitchFamily="34" charset="-122"/>
                </a:rPr>
                <a:t>概述</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7" y="1237882"/>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 name="Rectangle 6"/>
          <p:cNvSpPr>
            <a:spLocks noChangeArrowheads="1"/>
          </p:cNvSpPr>
          <p:nvPr/>
        </p:nvSpPr>
        <p:spPr bwMode="auto">
          <a:xfrm>
            <a:off x="3155823" y="1218641"/>
            <a:ext cx="1293944"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2. </a:t>
            </a:r>
            <a:r>
              <a:rPr lang="zh-CN" altLang="en-US" sz="1667" b="1" dirty="0">
                <a:solidFill>
                  <a:schemeClr val="bg1"/>
                </a:solidFill>
                <a:latin typeface="微软雅黑" pitchFamily="34" charset="-122"/>
                <a:ea typeface="微软雅黑" pitchFamily="34" charset="-122"/>
              </a:rPr>
              <a:t>出现差错</a:t>
            </a:r>
          </a:p>
        </p:txBody>
      </p:sp>
      <p:sp>
        <p:nvSpPr>
          <p:cNvPr id="7" name="圆角矩形 6"/>
          <p:cNvSpPr/>
          <p:nvPr/>
        </p:nvSpPr>
        <p:spPr>
          <a:xfrm>
            <a:off x="454287" y="1605916"/>
            <a:ext cx="6711426" cy="2743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36" name="Text Box 28"/>
          <p:cNvSpPr txBox="1">
            <a:spLocks noChangeArrowheads="1"/>
          </p:cNvSpPr>
          <p:nvPr/>
        </p:nvSpPr>
        <p:spPr bwMode="auto">
          <a:xfrm>
            <a:off x="2137624" y="4024580"/>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167" b="1" dirty="0">
                <a:solidFill>
                  <a:srgbClr val="0000FF"/>
                </a:solidFill>
                <a:latin typeface="微软雅黑" pitchFamily="34" charset="-122"/>
                <a:ea typeface="微软雅黑" pitchFamily="34" charset="-122"/>
              </a:rPr>
              <a:t>分组错误</a:t>
            </a:r>
          </a:p>
        </p:txBody>
      </p:sp>
      <p:grpSp>
        <p:nvGrpSpPr>
          <p:cNvPr id="37" name="组合 36"/>
          <p:cNvGrpSpPr/>
          <p:nvPr/>
        </p:nvGrpSpPr>
        <p:grpSpPr>
          <a:xfrm>
            <a:off x="2035794" y="2048623"/>
            <a:ext cx="965960" cy="1886382"/>
            <a:chOff x="1968664" y="1662782"/>
            <a:chExt cx="1840305" cy="3179762"/>
          </a:xfrm>
        </p:grpSpPr>
        <p:sp>
          <p:nvSpPr>
            <p:cNvPr id="38" name="Line 36"/>
            <p:cNvSpPr>
              <a:spLocks noChangeShapeType="1"/>
            </p:cNvSpPr>
            <p:nvPr/>
          </p:nvSpPr>
          <p:spPr bwMode="auto">
            <a:xfrm>
              <a:off x="1968664" y="1662782"/>
              <a:ext cx="0" cy="317976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39" name="Line 37"/>
            <p:cNvSpPr>
              <a:spLocks noChangeShapeType="1"/>
            </p:cNvSpPr>
            <p:nvPr/>
          </p:nvSpPr>
          <p:spPr bwMode="auto">
            <a:xfrm>
              <a:off x="3808969" y="1662782"/>
              <a:ext cx="0" cy="3160711"/>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grpSp>
      <p:sp>
        <p:nvSpPr>
          <p:cNvPr id="40" name="Rectangle 38"/>
          <p:cNvSpPr>
            <a:spLocks noChangeArrowheads="1"/>
          </p:cNvSpPr>
          <p:nvPr/>
        </p:nvSpPr>
        <p:spPr bwMode="auto">
          <a:xfrm>
            <a:off x="1934239" y="1811976"/>
            <a:ext cx="264497"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dirty="0">
                <a:solidFill>
                  <a:srgbClr val="0000FF"/>
                </a:solidFill>
                <a:latin typeface="微软雅黑" pitchFamily="34" charset="-122"/>
                <a:ea typeface="微软雅黑" pitchFamily="34" charset="-122"/>
              </a:rPr>
              <a:t>A</a:t>
            </a:r>
          </a:p>
        </p:txBody>
      </p:sp>
      <p:sp>
        <p:nvSpPr>
          <p:cNvPr id="41" name="Rectangle 39"/>
          <p:cNvSpPr>
            <a:spLocks noChangeArrowheads="1"/>
          </p:cNvSpPr>
          <p:nvPr/>
        </p:nvSpPr>
        <p:spPr bwMode="auto">
          <a:xfrm>
            <a:off x="2913326" y="1811976"/>
            <a:ext cx="254879"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a:solidFill>
                  <a:srgbClr val="0000FF"/>
                </a:solidFill>
                <a:latin typeface="微软雅黑" pitchFamily="34" charset="-122"/>
                <a:ea typeface="微软雅黑" pitchFamily="34" charset="-122"/>
              </a:rPr>
              <a:t>B</a:t>
            </a:r>
          </a:p>
        </p:txBody>
      </p:sp>
      <p:grpSp>
        <p:nvGrpSpPr>
          <p:cNvPr id="42" name="Group 40"/>
          <p:cNvGrpSpPr>
            <a:grpSpLocks/>
          </p:cNvGrpSpPr>
          <p:nvPr/>
        </p:nvGrpSpPr>
        <p:grpSpPr bwMode="auto">
          <a:xfrm>
            <a:off x="2037565" y="2118618"/>
            <a:ext cx="963254" cy="408300"/>
            <a:chOff x="3439" y="3564"/>
            <a:chExt cx="1156" cy="490"/>
          </a:xfrm>
        </p:grpSpPr>
        <p:sp>
          <p:nvSpPr>
            <p:cNvPr id="43" name="Freeform 4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44" name="AutoShape 42"/>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45" name="Rectangle 43"/>
            <p:cNvSpPr>
              <a:spLocks noChangeArrowheads="1"/>
            </p:cNvSpPr>
            <p:nvPr/>
          </p:nvSpPr>
          <p:spPr bwMode="auto">
            <a:xfrm rot="540000">
              <a:off x="3642"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1</a:t>
              </a:r>
            </a:p>
          </p:txBody>
        </p:sp>
      </p:grpSp>
      <p:grpSp>
        <p:nvGrpSpPr>
          <p:cNvPr id="46" name="Group 44"/>
          <p:cNvGrpSpPr>
            <a:grpSpLocks/>
          </p:cNvGrpSpPr>
          <p:nvPr/>
        </p:nvGrpSpPr>
        <p:grpSpPr bwMode="auto">
          <a:xfrm>
            <a:off x="2036731" y="2938368"/>
            <a:ext cx="963254" cy="408300"/>
            <a:chOff x="3439" y="3564"/>
            <a:chExt cx="1156" cy="490"/>
          </a:xfrm>
        </p:grpSpPr>
        <p:sp>
          <p:nvSpPr>
            <p:cNvPr id="47" name="Freeform 45"/>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48" name="AutoShape 46"/>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49" name="Rectangle 47"/>
            <p:cNvSpPr>
              <a:spLocks noChangeArrowheads="1"/>
            </p:cNvSpPr>
            <p:nvPr/>
          </p:nvSpPr>
          <p:spPr bwMode="auto">
            <a:xfrm rot="540000">
              <a:off x="3642"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1</a:t>
              </a:r>
            </a:p>
          </p:txBody>
        </p:sp>
      </p:grpSp>
      <p:grpSp>
        <p:nvGrpSpPr>
          <p:cNvPr id="50" name="Group 51"/>
          <p:cNvGrpSpPr>
            <a:grpSpLocks/>
          </p:cNvGrpSpPr>
          <p:nvPr/>
        </p:nvGrpSpPr>
        <p:grpSpPr bwMode="auto">
          <a:xfrm>
            <a:off x="2022565" y="3326669"/>
            <a:ext cx="980753" cy="287476"/>
            <a:chOff x="2012" y="2271"/>
            <a:chExt cx="1177" cy="345"/>
          </a:xfrm>
        </p:grpSpPr>
        <p:sp>
          <p:nvSpPr>
            <p:cNvPr id="51" name="Line 5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52" name="Text Box 53"/>
            <p:cNvSpPr txBox="1">
              <a:spLocks noChangeArrowheads="1"/>
            </p:cNvSpPr>
            <p:nvPr/>
          </p:nvSpPr>
          <p:spPr bwMode="auto">
            <a:xfrm rot="21169770">
              <a:off x="2106" y="2271"/>
              <a:ext cx="72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167" b="1" dirty="0">
                  <a:latin typeface="微软雅黑" pitchFamily="34" charset="-122"/>
                  <a:ea typeface="微软雅黑" pitchFamily="34" charset="-122"/>
                </a:rPr>
                <a:t>ACK </a:t>
              </a:r>
              <a:r>
                <a:rPr kumimoji="0" lang="en-US" altLang="zh-CN" sz="1167" b="1" baseline="-25000" dirty="0">
                  <a:latin typeface="微软雅黑" pitchFamily="34" charset="-122"/>
                  <a:ea typeface="微软雅黑" pitchFamily="34" charset="-122"/>
                </a:rPr>
                <a:t>1</a:t>
              </a:r>
            </a:p>
          </p:txBody>
        </p:sp>
      </p:grpSp>
      <p:sp>
        <p:nvSpPr>
          <p:cNvPr id="53" name="Rectangle 56"/>
          <p:cNvSpPr>
            <a:spLocks noChangeArrowheads="1"/>
          </p:cNvSpPr>
          <p:nvPr/>
        </p:nvSpPr>
        <p:spPr bwMode="auto">
          <a:xfrm>
            <a:off x="3353601" y="2319426"/>
            <a:ext cx="450445"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a:r>
              <a:rPr lang="zh-CN" altLang="en-US" sz="1167" b="1" dirty="0">
                <a:solidFill>
                  <a:srgbClr val="CC00CC"/>
                </a:solidFill>
                <a:latin typeface="微软雅黑" pitchFamily="34" charset="-122"/>
                <a:ea typeface="微软雅黑" pitchFamily="34" charset="-122"/>
              </a:rPr>
              <a:t>丢弃</a:t>
            </a:r>
            <a:endParaRPr lang="zh-CN" altLang="en-US" sz="1167" b="1" baseline="-25000" dirty="0">
              <a:solidFill>
                <a:srgbClr val="CC00CC"/>
              </a:solidFill>
              <a:latin typeface="微软雅黑" pitchFamily="34" charset="-122"/>
              <a:ea typeface="微软雅黑" pitchFamily="34" charset="-122"/>
            </a:endParaRPr>
          </a:p>
        </p:txBody>
      </p:sp>
      <p:sp>
        <p:nvSpPr>
          <p:cNvPr id="54" name="AutoShape 60"/>
          <p:cNvSpPr>
            <a:spLocks noChangeArrowheads="1"/>
          </p:cNvSpPr>
          <p:nvPr/>
        </p:nvSpPr>
        <p:spPr bwMode="auto">
          <a:xfrm>
            <a:off x="3027483" y="2263606"/>
            <a:ext cx="361638" cy="346638"/>
          </a:xfrm>
          <a:prstGeom prst="irregularSeal1">
            <a:avLst/>
          </a:prstGeom>
          <a:solidFill>
            <a:srgbClr val="FF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55" name="Text Box 24"/>
          <p:cNvSpPr txBox="1">
            <a:spLocks noChangeArrowheads="1"/>
          </p:cNvSpPr>
          <p:nvPr/>
        </p:nvSpPr>
        <p:spPr bwMode="auto">
          <a:xfrm>
            <a:off x="1296668" y="2962962"/>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167" b="1" dirty="0">
                <a:solidFill>
                  <a:srgbClr val="CC00CC"/>
                </a:solidFill>
                <a:latin typeface="微软雅黑" pitchFamily="34" charset="-122"/>
                <a:ea typeface="微软雅黑" pitchFamily="34" charset="-122"/>
              </a:rPr>
              <a:t>超时重发</a:t>
            </a:r>
          </a:p>
        </p:txBody>
      </p:sp>
      <p:grpSp>
        <p:nvGrpSpPr>
          <p:cNvPr id="56" name="Group 25"/>
          <p:cNvGrpSpPr>
            <a:grpSpLocks/>
          </p:cNvGrpSpPr>
          <p:nvPr/>
        </p:nvGrpSpPr>
        <p:grpSpPr bwMode="auto">
          <a:xfrm>
            <a:off x="1566283" y="2405742"/>
            <a:ext cx="419133" cy="486627"/>
            <a:chOff x="3188" y="2204"/>
            <a:chExt cx="503" cy="584"/>
          </a:xfrm>
        </p:grpSpPr>
        <p:sp>
          <p:nvSpPr>
            <p:cNvPr id="57" name="AutoShape 26"/>
            <p:cNvSpPr>
              <a:spLocks/>
            </p:cNvSpPr>
            <p:nvPr/>
          </p:nvSpPr>
          <p:spPr bwMode="auto">
            <a:xfrm>
              <a:off x="3635"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latin typeface="微软雅黑" pitchFamily="34" charset="-122"/>
                <a:ea typeface="微软雅黑" pitchFamily="34" charset="-122"/>
              </a:endParaRPr>
            </a:p>
          </p:txBody>
        </p:sp>
        <p:sp>
          <p:nvSpPr>
            <p:cNvPr id="58" name="Text Box 27"/>
            <p:cNvSpPr txBox="1">
              <a:spLocks noChangeArrowheads="1"/>
            </p:cNvSpPr>
            <p:nvPr/>
          </p:nvSpPr>
          <p:spPr bwMode="auto">
            <a:xfrm>
              <a:off x="3188" y="2311"/>
              <a:ext cx="50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167" b="1" dirty="0">
                  <a:solidFill>
                    <a:srgbClr val="0000FF"/>
                  </a:solidFill>
                  <a:latin typeface="微软雅黑" pitchFamily="34" charset="-122"/>
                  <a:ea typeface="微软雅黑" pitchFamily="34" charset="-122"/>
                </a:rPr>
                <a:t>t</a:t>
              </a:r>
              <a:r>
                <a:rPr kumimoji="0" lang="en-US" altLang="zh-CN" sz="1167" b="1" baseline="-25000" dirty="0">
                  <a:solidFill>
                    <a:srgbClr val="0000FF"/>
                  </a:solidFill>
                  <a:latin typeface="微软雅黑" pitchFamily="34" charset="-122"/>
                  <a:ea typeface="微软雅黑" pitchFamily="34" charset="-122"/>
                </a:rPr>
                <a:t>out</a:t>
              </a:r>
            </a:p>
          </p:txBody>
        </p:sp>
      </p:grpSp>
      <p:grpSp>
        <p:nvGrpSpPr>
          <p:cNvPr id="59" name="组合 58"/>
          <p:cNvGrpSpPr/>
          <p:nvPr/>
        </p:nvGrpSpPr>
        <p:grpSpPr>
          <a:xfrm>
            <a:off x="5546143" y="2040655"/>
            <a:ext cx="965960" cy="1883048"/>
            <a:chOff x="6885560" y="1647602"/>
            <a:chExt cx="1840305" cy="3179763"/>
          </a:xfrm>
        </p:grpSpPr>
        <p:sp>
          <p:nvSpPr>
            <p:cNvPr id="60" name="Line 4"/>
            <p:cNvSpPr>
              <a:spLocks noChangeShapeType="1"/>
            </p:cNvSpPr>
            <p:nvPr/>
          </p:nvSpPr>
          <p:spPr bwMode="auto">
            <a:xfrm>
              <a:off x="6885560"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61" name="Line 5"/>
            <p:cNvSpPr>
              <a:spLocks noChangeShapeType="1"/>
            </p:cNvSpPr>
            <p:nvPr/>
          </p:nvSpPr>
          <p:spPr bwMode="auto">
            <a:xfrm>
              <a:off x="8725865" y="1647602"/>
              <a:ext cx="0" cy="3160712"/>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grpSp>
      <p:sp>
        <p:nvSpPr>
          <p:cNvPr id="62" name="Rectangle 6"/>
          <p:cNvSpPr>
            <a:spLocks noChangeArrowheads="1"/>
          </p:cNvSpPr>
          <p:nvPr/>
        </p:nvSpPr>
        <p:spPr bwMode="auto">
          <a:xfrm>
            <a:off x="5444588" y="1766212"/>
            <a:ext cx="264497"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a:solidFill>
                  <a:srgbClr val="0000FF"/>
                </a:solidFill>
                <a:latin typeface="微软雅黑" pitchFamily="34" charset="-122"/>
                <a:ea typeface="微软雅黑" pitchFamily="34" charset="-122"/>
              </a:rPr>
              <a:t>A</a:t>
            </a:r>
          </a:p>
        </p:txBody>
      </p:sp>
      <p:sp>
        <p:nvSpPr>
          <p:cNvPr id="63" name="Rectangle 7"/>
          <p:cNvSpPr>
            <a:spLocks noChangeArrowheads="1"/>
          </p:cNvSpPr>
          <p:nvPr/>
        </p:nvSpPr>
        <p:spPr bwMode="auto">
          <a:xfrm>
            <a:off x="6423675" y="1766212"/>
            <a:ext cx="254879"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a:solidFill>
                  <a:srgbClr val="0000FF"/>
                </a:solidFill>
                <a:latin typeface="微软雅黑" pitchFamily="34" charset="-122"/>
                <a:ea typeface="微软雅黑" pitchFamily="34" charset="-122"/>
              </a:rPr>
              <a:t>B</a:t>
            </a:r>
          </a:p>
        </p:txBody>
      </p:sp>
      <p:grpSp>
        <p:nvGrpSpPr>
          <p:cNvPr id="64" name="Group 8"/>
          <p:cNvGrpSpPr>
            <a:grpSpLocks/>
          </p:cNvGrpSpPr>
          <p:nvPr/>
        </p:nvGrpSpPr>
        <p:grpSpPr bwMode="auto">
          <a:xfrm>
            <a:off x="5547913" y="2110650"/>
            <a:ext cx="893260" cy="408300"/>
            <a:chOff x="3769" y="1868"/>
            <a:chExt cx="1072" cy="490"/>
          </a:xfrm>
        </p:grpSpPr>
        <p:sp>
          <p:nvSpPr>
            <p:cNvPr id="65" name="Freeform 9"/>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66" name="AutoShape 10"/>
            <p:cNvSpPr>
              <a:spLocks noChangeArrowheads="1"/>
            </p:cNvSpPr>
            <p:nvPr/>
          </p:nvSpPr>
          <p:spPr bwMode="auto">
            <a:xfrm rot="480000">
              <a:off x="4521"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67" name="Rectangle 11"/>
            <p:cNvSpPr>
              <a:spLocks noChangeArrowheads="1"/>
            </p:cNvSpPr>
            <p:nvPr/>
          </p:nvSpPr>
          <p:spPr bwMode="auto">
            <a:xfrm rot="540000">
              <a:off x="3969" y="1941"/>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1</a:t>
              </a:r>
            </a:p>
          </p:txBody>
        </p:sp>
      </p:grpSp>
      <p:grpSp>
        <p:nvGrpSpPr>
          <p:cNvPr id="68" name="Group 12"/>
          <p:cNvGrpSpPr>
            <a:grpSpLocks/>
          </p:cNvGrpSpPr>
          <p:nvPr/>
        </p:nvGrpSpPr>
        <p:grpSpPr bwMode="auto">
          <a:xfrm>
            <a:off x="5547080" y="2885586"/>
            <a:ext cx="963254" cy="408300"/>
            <a:chOff x="3439" y="3564"/>
            <a:chExt cx="1156" cy="490"/>
          </a:xfrm>
        </p:grpSpPr>
        <p:sp>
          <p:nvSpPr>
            <p:cNvPr id="69" name="Freeform 13"/>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70" name="AutoShape 14"/>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71" name="Rectangle 15"/>
            <p:cNvSpPr>
              <a:spLocks noChangeArrowheads="1"/>
            </p:cNvSpPr>
            <p:nvPr/>
          </p:nvSpPr>
          <p:spPr bwMode="auto">
            <a:xfrm rot="540000">
              <a:off x="3643" y="3633"/>
              <a:ext cx="441" cy="3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1</a:t>
              </a:r>
            </a:p>
          </p:txBody>
        </p:sp>
      </p:grpSp>
      <p:sp>
        <p:nvSpPr>
          <p:cNvPr id="72" name="Text Box 16"/>
          <p:cNvSpPr txBox="1">
            <a:spLocks noChangeArrowheads="1"/>
          </p:cNvSpPr>
          <p:nvPr/>
        </p:nvSpPr>
        <p:spPr bwMode="auto">
          <a:xfrm>
            <a:off x="5675085" y="4024580"/>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167" b="1" dirty="0">
                <a:solidFill>
                  <a:srgbClr val="0000FF"/>
                </a:solidFill>
                <a:latin typeface="微软雅黑" pitchFamily="34" charset="-122"/>
                <a:ea typeface="微软雅黑" pitchFamily="34" charset="-122"/>
              </a:rPr>
              <a:t>分组丢失</a:t>
            </a:r>
          </a:p>
        </p:txBody>
      </p:sp>
      <p:grpSp>
        <p:nvGrpSpPr>
          <p:cNvPr id="73" name="Group 17"/>
          <p:cNvGrpSpPr>
            <a:grpSpLocks/>
          </p:cNvGrpSpPr>
          <p:nvPr/>
        </p:nvGrpSpPr>
        <p:grpSpPr bwMode="auto">
          <a:xfrm>
            <a:off x="5532914" y="3261387"/>
            <a:ext cx="980753" cy="299976"/>
            <a:chOff x="2012" y="2256"/>
            <a:chExt cx="1177" cy="360"/>
          </a:xfrm>
        </p:grpSpPr>
        <p:sp>
          <p:nvSpPr>
            <p:cNvPr id="74" name="Line 18"/>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75" name="Text Box 19"/>
            <p:cNvSpPr txBox="1">
              <a:spLocks noChangeArrowheads="1"/>
            </p:cNvSpPr>
            <p:nvPr/>
          </p:nvSpPr>
          <p:spPr bwMode="auto">
            <a:xfrm rot="21169770">
              <a:off x="2126" y="2256"/>
              <a:ext cx="72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167" b="1" dirty="0">
                  <a:latin typeface="微软雅黑" pitchFamily="34" charset="-122"/>
                  <a:ea typeface="微软雅黑" pitchFamily="34" charset="-122"/>
                </a:rPr>
                <a:t>ACK </a:t>
              </a:r>
              <a:r>
                <a:rPr kumimoji="0" lang="en-US" altLang="zh-CN" sz="1167" b="1" baseline="-25000" dirty="0">
                  <a:latin typeface="微软雅黑" pitchFamily="34" charset="-122"/>
                  <a:ea typeface="微软雅黑" pitchFamily="34" charset="-122"/>
                </a:rPr>
                <a:t>1</a:t>
              </a:r>
              <a:endParaRPr kumimoji="0" lang="en-US" altLang="zh-CN" sz="1167" b="1" dirty="0">
                <a:latin typeface="微软雅黑" pitchFamily="34" charset="-122"/>
                <a:ea typeface="微软雅黑" pitchFamily="34" charset="-122"/>
              </a:endParaRPr>
            </a:p>
          </p:txBody>
        </p:sp>
      </p:grpSp>
      <p:sp>
        <p:nvSpPr>
          <p:cNvPr id="76" name="AutoShape 20"/>
          <p:cNvSpPr>
            <a:spLocks noChangeArrowheads="1"/>
          </p:cNvSpPr>
          <p:nvPr/>
        </p:nvSpPr>
        <p:spPr bwMode="auto">
          <a:xfrm>
            <a:off x="6289519" y="2056488"/>
            <a:ext cx="396634" cy="382468"/>
          </a:xfrm>
          <a:prstGeom prst="irregularSeal1">
            <a:avLst/>
          </a:prstGeom>
          <a:solidFill>
            <a:srgbClr val="FF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77" name="Text Box 24"/>
          <p:cNvSpPr txBox="1">
            <a:spLocks noChangeArrowheads="1"/>
          </p:cNvSpPr>
          <p:nvPr/>
        </p:nvSpPr>
        <p:spPr bwMode="auto">
          <a:xfrm>
            <a:off x="4771310" y="2903086"/>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167" b="1" dirty="0">
                <a:solidFill>
                  <a:srgbClr val="CC00CC"/>
                </a:solidFill>
                <a:latin typeface="微软雅黑" pitchFamily="34" charset="-122"/>
                <a:ea typeface="微软雅黑" pitchFamily="34" charset="-122"/>
              </a:rPr>
              <a:t>超时重发</a:t>
            </a:r>
          </a:p>
        </p:txBody>
      </p:sp>
      <p:grpSp>
        <p:nvGrpSpPr>
          <p:cNvPr id="78" name="Group 25"/>
          <p:cNvGrpSpPr>
            <a:grpSpLocks/>
          </p:cNvGrpSpPr>
          <p:nvPr/>
        </p:nvGrpSpPr>
        <p:grpSpPr bwMode="auto">
          <a:xfrm>
            <a:off x="5063784" y="2397292"/>
            <a:ext cx="419133" cy="486627"/>
            <a:chOff x="3188" y="2204"/>
            <a:chExt cx="503" cy="584"/>
          </a:xfrm>
        </p:grpSpPr>
        <p:sp>
          <p:nvSpPr>
            <p:cNvPr id="79" name="AutoShape 26"/>
            <p:cNvSpPr>
              <a:spLocks/>
            </p:cNvSpPr>
            <p:nvPr/>
          </p:nvSpPr>
          <p:spPr bwMode="auto">
            <a:xfrm>
              <a:off x="3635"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80" name="Text Box 27"/>
            <p:cNvSpPr txBox="1">
              <a:spLocks noChangeArrowheads="1"/>
            </p:cNvSpPr>
            <p:nvPr/>
          </p:nvSpPr>
          <p:spPr bwMode="auto">
            <a:xfrm>
              <a:off x="3188" y="2311"/>
              <a:ext cx="50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167" b="1" dirty="0">
                  <a:solidFill>
                    <a:srgbClr val="0000FF"/>
                  </a:solidFill>
                  <a:latin typeface="微软雅黑" pitchFamily="34" charset="-122"/>
                  <a:ea typeface="微软雅黑" pitchFamily="34" charset="-122"/>
                </a:rPr>
                <a:t>t</a:t>
              </a:r>
              <a:r>
                <a:rPr kumimoji="0" lang="en-US" altLang="zh-CN" sz="1167" b="1" baseline="-25000" dirty="0">
                  <a:solidFill>
                    <a:srgbClr val="0000FF"/>
                  </a:solidFill>
                  <a:latin typeface="微软雅黑" pitchFamily="34" charset="-122"/>
                  <a:ea typeface="微软雅黑" pitchFamily="34" charset="-122"/>
                </a:rPr>
                <a:t>out</a:t>
              </a:r>
            </a:p>
          </p:txBody>
        </p:sp>
      </p:grpSp>
      <p:grpSp>
        <p:nvGrpSpPr>
          <p:cNvPr id="81" name="Group 33"/>
          <p:cNvGrpSpPr>
            <a:grpSpLocks/>
          </p:cNvGrpSpPr>
          <p:nvPr/>
        </p:nvGrpSpPr>
        <p:grpSpPr bwMode="auto">
          <a:xfrm>
            <a:off x="497671" y="2276111"/>
            <a:ext cx="1451024" cy="451846"/>
            <a:chOff x="446" y="1800"/>
            <a:chExt cx="1474" cy="459"/>
          </a:xfrm>
        </p:grpSpPr>
        <p:sp>
          <p:nvSpPr>
            <p:cNvPr id="82" name="Text Box 31"/>
            <p:cNvSpPr txBox="1">
              <a:spLocks noChangeArrowheads="1"/>
            </p:cNvSpPr>
            <p:nvPr/>
          </p:nvSpPr>
          <p:spPr bwMode="auto">
            <a:xfrm>
              <a:off x="446" y="1800"/>
              <a:ext cx="1194"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167" b="1" dirty="0">
                  <a:solidFill>
                    <a:srgbClr val="CC00CC"/>
                  </a:solidFill>
                  <a:latin typeface="微软雅黑" pitchFamily="34" charset="-122"/>
                  <a:ea typeface="微软雅黑" pitchFamily="34" charset="-122"/>
                </a:rPr>
                <a:t>启动超级计时器，等待 </a:t>
              </a:r>
              <a:r>
                <a:rPr lang="en-US" altLang="zh-CN" sz="1167" b="1" dirty="0">
                  <a:solidFill>
                    <a:srgbClr val="CC00CC"/>
                  </a:solidFill>
                  <a:latin typeface="微软雅黑" pitchFamily="34" charset="-122"/>
                  <a:ea typeface="微软雅黑" pitchFamily="34" charset="-122"/>
                </a:rPr>
                <a:t>ACK</a:t>
              </a:r>
            </a:p>
          </p:txBody>
        </p:sp>
        <p:sp>
          <p:nvSpPr>
            <p:cNvPr id="83" name="Line 32"/>
            <p:cNvSpPr>
              <a:spLocks noChangeShapeType="1"/>
            </p:cNvSpPr>
            <p:nvPr/>
          </p:nvSpPr>
          <p:spPr bwMode="auto">
            <a:xfrm>
              <a:off x="1532" y="1920"/>
              <a:ext cx="388"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latin typeface="微软雅黑" pitchFamily="34" charset="-122"/>
                <a:ea typeface="微软雅黑" pitchFamily="34" charset="-122"/>
              </a:endParaRPr>
            </a:p>
          </p:txBody>
        </p:sp>
      </p:grpSp>
      <p:grpSp>
        <p:nvGrpSpPr>
          <p:cNvPr id="84" name="Group 33"/>
          <p:cNvGrpSpPr>
            <a:grpSpLocks/>
          </p:cNvGrpSpPr>
          <p:nvPr/>
        </p:nvGrpSpPr>
        <p:grpSpPr bwMode="auto">
          <a:xfrm>
            <a:off x="3992091" y="2276111"/>
            <a:ext cx="1451024" cy="451846"/>
            <a:chOff x="446" y="1800"/>
            <a:chExt cx="1474" cy="459"/>
          </a:xfrm>
        </p:grpSpPr>
        <p:sp>
          <p:nvSpPr>
            <p:cNvPr id="85" name="Text Box 31"/>
            <p:cNvSpPr txBox="1">
              <a:spLocks noChangeArrowheads="1"/>
            </p:cNvSpPr>
            <p:nvPr/>
          </p:nvSpPr>
          <p:spPr bwMode="auto">
            <a:xfrm>
              <a:off x="446" y="1800"/>
              <a:ext cx="1194"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167" b="1" dirty="0">
                  <a:solidFill>
                    <a:srgbClr val="CC00CC"/>
                  </a:solidFill>
                  <a:latin typeface="微软雅黑" pitchFamily="34" charset="-122"/>
                  <a:ea typeface="微软雅黑" pitchFamily="34" charset="-122"/>
                </a:rPr>
                <a:t>启动超级计时器，等待 </a:t>
              </a:r>
              <a:r>
                <a:rPr lang="en-US" altLang="zh-CN" sz="1167" b="1" dirty="0">
                  <a:solidFill>
                    <a:srgbClr val="CC00CC"/>
                  </a:solidFill>
                  <a:latin typeface="微软雅黑" pitchFamily="34" charset="-122"/>
                  <a:ea typeface="微软雅黑" pitchFamily="34" charset="-122"/>
                </a:rPr>
                <a:t>ACK</a:t>
              </a:r>
            </a:p>
          </p:txBody>
        </p:sp>
        <p:sp>
          <p:nvSpPr>
            <p:cNvPr id="86" name="Line 32"/>
            <p:cNvSpPr>
              <a:spLocks noChangeShapeType="1"/>
            </p:cNvSpPr>
            <p:nvPr/>
          </p:nvSpPr>
          <p:spPr bwMode="auto">
            <a:xfrm>
              <a:off x="1532" y="1920"/>
              <a:ext cx="388" cy="0"/>
            </a:xfrm>
            <a:prstGeom prst="line">
              <a:avLst/>
            </a:prstGeom>
            <a:noFill/>
            <a:ln w="28575">
              <a:solidFill>
                <a:srgbClr val="CC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167" b="1">
                <a:latin typeface="微软雅黑" pitchFamily="34" charset="-122"/>
                <a:ea typeface="微软雅黑" pitchFamily="34" charset="-122"/>
              </a:endParaRPr>
            </a:p>
          </p:txBody>
        </p:sp>
      </p:grpSp>
    </p:spTree>
    <p:extLst>
      <p:ext uri="{BB962C8B-B14F-4D97-AF65-F5344CB8AC3E}">
        <p14:creationId xmlns:p14="http://schemas.microsoft.com/office/powerpoint/2010/main" val="256228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2000"/>
                                        <p:tgtEl>
                                          <p:spTgt spid="42"/>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1000"/>
                                        <p:tgtEl>
                                          <p:spTgt spid="81"/>
                                        </p:tgtEl>
                                      </p:cBhvr>
                                    </p:animEffect>
                                  </p:childTnLst>
                                </p:cTn>
                              </p:par>
                            </p:childTnLst>
                          </p:cTn>
                        </p:par>
                        <p:par>
                          <p:cTn id="12" fill="hold">
                            <p:stCondLst>
                              <p:cond delay="5000"/>
                            </p:stCondLst>
                            <p:childTnLst>
                              <p:par>
                                <p:cTn id="13" presetID="1" presetClass="entr" presetSubtype="0" fill="hold" grpId="0" nodeType="afterEffect">
                                  <p:stCondLst>
                                    <p:cond delay="1000"/>
                                  </p:stCondLst>
                                  <p:childTnLst>
                                    <p:set>
                                      <p:cBhvr>
                                        <p:cTn id="14" dur="1" fill="hold">
                                          <p:stCondLst>
                                            <p:cond delay="0"/>
                                          </p:stCondLst>
                                        </p:cTn>
                                        <p:tgtEl>
                                          <p:spTgt spid="54"/>
                                        </p:tgtEl>
                                        <p:attrNameLst>
                                          <p:attrName>style.visibility</p:attrName>
                                        </p:attrNameLst>
                                      </p:cBhvr>
                                      <p:to>
                                        <p:strVal val="visible"/>
                                      </p:to>
                                    </p:set>
                                  </p:childTnLst>
                                </p:cTn>
                              </p:par>
                            </p:childTnLst>
                          </p:cTn>
                        </p:par>
                        <p:par>
                          <p:cTn id="15" fill="hold">
                            <p:stCondLst>
                              <p:cond delay="6000"/>
                            </p:stCondLst>
                            <p:childTnLst>
                              <p:par>
                                <p:cTn id="16" presetID="35" presetClass="emph" presetSubtype="0" repeatCount="5000" fill="hold" grpId="1" nodeType="afterEffect">
                                  <p:stCondLst>
                                    <p:cond delay="0"/>
                                  </p:stCondLst>
                                  <p:childTnLst>
                                    <p:anim calcmode="discrete" valueType="str">
                                      <p:cBhvr>
                                        <p:cTn id="17" dur="1000" fill="hold"/>
                                        <p:tgtEl>
                                          <p:spTgt spid="54"/>
                                        </p:tgtEl>
                                        <p:attrNameLst>
                                          <p:attrName>style.visibility</p:attrName>
                                        </p:attrNameLst>
                                      </p:cBhvr>
                                      <p:tavLst>
                                        <p:tav tm="0">
                                          <p:val>
                                            <p:strVal val="hidden"/>
                                          </p:val>
                                        </p:tav>
                                        <p:tav tm="50000">
                                          <p:val>
                                            <p:strVal val="visible"/>
                                          </p:val>
                                        </p:tav>
                                      </p:tavLst>
                                    </p:anim>
                                  </p:childTnLst>
                                </p:cTn>
                              </p:par>
                            </p:childTnLst>
                          </p:cTn>
                        </p:par>
                        <p:par>
                          <p:cTn id="18" fill="hold">
                            <p:stCondLst>
                              <p:cond delay="11000"/>
                            </p:stCondLst>
                            <p:childTnLst>
                              <p:par>
                                <p:cTn id="19" presetID="1" presetClass="entr" presetSubtype="0" fill="hold" grpId="0" nodeType="afterEffect">
                                  <p:stCondLst>
                                    <p:cond delay="0"/>
                                  </p:stCondLst>
                                  <p:childTnLst>
                                    <p:set>
                                      <p:cBhvr>
                                        <p:cTn id="20" dur="1" fill="hold">
                                          <p:stCondLst>
                                            <p:cond delay="999"/>
                                          </p:stCondLst>
                                        </p:cTn>
                                        <p:tgtEl>
                                          <p:spTgt spid="53"/>
                                        </p:tgtEl>
                                        <p:attrNameLst>
                                          <p:attrName>style.visibility</p:attrName>
                                        </p:attrNameLst>
                                      </p:cBhvr>
                                      <p:to>
                                        <p:strVal val="visible"/>
                                      </p:to>
                                    </p:set>
                                  </p:childTnLst>
                                </p:cTn>
                              </p:par>
                            </p:childTnLst>
                          </p:cTn>
                        </p:par>
                        <p:par>
                          <p:cTn id="21" fill="hold">
                            <p:stCondLst>
                              <p:cond delay="12000"/>
                            </p:stCondLst>
                            <p:childTnLst>
                              <p:par>
                                <p:cTn id="22" presetID="1" presetClass="entr" presetSubtype="0" fill="hold" nodeType="afterEffect">
                                  <p:stCondLst>
                                    <p:cond delay="2000"/>
                                  </p:stCondLst>
                                  <p:childTnLst>
                                    <p:set>
                                      <p:cBhvr>
                                        <p:cTn id="23" dur="1" fill="hold">
                                          <p:stCondLst>
                                            <p:cond delay="0"/>
                                          </p:stCondLst>
                                        </p:cTn>
                                        <p:tgtEl>
                                          <p:spTgt spid="56"/>
                                        </p:tgtEl>
                                        <p:attrNameLst>
                                          <p:attrName>style.visibility</p:attrName>
                                        </p:attrNameLst>
                                      </p:cBhvr>
                                      <p:to>
                                        <p:strVal val="visible"/>
                                      </p:to>
                                    </p:set>
                                  </p:childTnLst>
                                </p:cTn>
                              </p:par>
                            </p:childTnLst>
                          </p:cTn>
                        </p:par>
                        <p:par>
                          <p:cTn id="24" fill="hold">
                            <p:stCondLst>
                              <p:cond delay="14000"/>
                            </p:stCondLst>
                            <p:childTnLst>
                              <p:par>
                                <p:cTn id="25" presetID="35" presetClass="emph" presetSubtype="0" repeatCount="5000" fill="hold" nodeType="afterEffect">
                                  <p:stCondLst>
                                    <p:cond delay="0"/>
                                  </p:stCondLst>
                                  <p:childTnLst>
                                    <p:anim calcmode="discrete" valueType="str">
                                      <p:cBhvr>
                                        <p:cTn id="26" dur="1000" fill="hold"/>
                                        <p:tgtEl>
                                          <p:spTgt spid="56"/>
                                        </p:tgtEl>
                                        <p:attrNameLst>
                                          <p:attrName>style.visibility</p:attrName>
                                        </p:attrNameLst>
                                      </p:cBhvr>
                                      <p:tavLst>
                                        <p:tav tm="0">
                                          <p:val>
                                            <p:strVal val="hidden"/>
                                          </p:val>
                                        </p:tav>
                                        <p:tav tm="50000">
                                          <p:val>
                                            <p:strVal val="visible"/>
                                          </p:val>
                                        </p:tav>
                                      </p:tavLst>
                                    </p:anim>
                                  </p:childTnLst>
                                </p:cTn>
                              </p:par>
                            </p:childTnLst>
                          </p:cTn>
                        </p:par>
                        <p:par>
                          <p:cTn id="27" fill="hold">
                            <p:stCondLst>
                              <p:cond delay="19000"/>
                            </p:stCondLst>
                            <p:childTnLst>
                              <p:par>
                                <p:cTn id="28" presetID="1" presetClass="entr" presetSubtype="0" fill="hold" grpId="0" nodeType="afterEffect">
                                  <p:stCondLst>
                                    <p:cond delay="1000"/>
                                  </p:stCondLst>
                                  <p:childTnLst>
                                    <p:set>
                                      <p:cBhvr>
                                        <p:cTn id="29" dur="1" fill="hold">
                                          <p:stCondLst>
                                            <p:cond delay="0"/>
                                          </p:stCondLst>
                                        </p:cTn>
                                        <p:tgtEl>
                                          <p:spTgt spid="55"/>
                                        </p:tgtEl>
                                        <p:attrNameLst>
                                          <p:attrName>style.visibility</p:attrName>
                                        </p:attrNameLst>
                                      </p:cBhvr>
                                      <p:to>
                                        <p:strVal val="visible"/>
                                      </p:to>
                                    </p:set>
                                  </p:childTnLst>
                                </p:cTn>
                              </p:par>
                            </p:childTnLst>
                          </p:cTn>
                        </p:par>
                        <p:par>
                          <p:cTn id="30" fill="hold">
                            <p:stCondLst>
                              <p:cond delay="20000"/>
                            </p:stCondLst>
                            <p:childTnLst>
                              <p:par>
                                <p:cTn id="31" presetID="35" presetClass="emph" presetSubtype="0" repeatCount="5000" fill="hold" grpId="1" nodeType="afterEffect">
                                  <p:stCondLst>
                                    <p:cond delay="0"/>
                                  </p:stCondLst>
                                  <p:childTnLst>
                                    <p:anim calcmode="discrete" valueType="str">
                                      <p:cBhvr>
                                        <p:cTn id="32" dur="1000" fill="hold"/>
                                        <p:tgtEl>
                                          <p:spTgt spid="55"/>
                                        </p:tgtEl>
                                        <p:attrNameLst>
                                          <p:attrName>style.visibility</p:attrName>
                                        </p:attrNameLst>
                                      </p:cBhvr>
                                      <p:tavLst>
                                        <p:tav tm="0">
                                          <p:val>
                                            <p:strVal val="hidden"/>
                                          </p:val>
                                        </p:tav>
                                        <p:tav tm="50000">
                                          <p:val>
                                            <p:strVal val="visible"/>
                                          </p:val>
                                        </p:tav>
                                      </p:tavLst>
                                    </p:anim>
                                  </p:childTnLst>
                                </p:cTn>
                              </p:par>
                            </p:childTnLst>
                          </p:cTn>
                        </p:par>
                        <p:par>
                          <p:cTn id="33" fill="hold">
                            <p:stCondLst>
                              <p:cond delay="25000"/>
                            </p:stCondLst>
                            <p:childTnLst>
                              <p:par>
                                <p:cTn id="34" presetID="22" presetClass="entr" presetSubtype="8"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2000"/>
                                        <p:tgtEl>
                                          <p:spTgt spid="46"/>
                                        </p:tgtEl>
                                      </p:cBhvr>
                                    </p:animEffect>
                                  </p:childTnLst>
                                </p:cTn>
                              </p:par>
                            </p:childTnLst>
                          </p:cTn>
                        </p:par>
                        <p:par>
                          <p:cTn id="37" fill="hold">
                            <p:stCondLst>
                              <p:cond delay="27000"/>
                            </p:stCondLst>
                            <p:childTnLst>
                              <p:par>
                                <p:cTn id="38" presetID="22" presetClass="entr" presetSubtype="2" fill="hold" nodeType="afterEffect">
                                  <p:stCondLst>
                                    <p:cond delay="1000"/>
                                  </p:stCondLst>
                                  <p:childTnLst>
                                    <p:set>
                                      <p:cBhvr>
                                        <p:cTn id="39" dur="1" fill="hold">
                                          <p:stCondLst>
                                            <p:cond delay="0"/>
                                          </p:stCondLst>
                                        </p:cTn>
                                        <p:tgtEl>
                                          <p:spTgt spid="50"/>
                                        </p:tgtEl>
                                        <p:attrNameLst>
                                          <p:attrName>style.visibility</p:attrName>
                                        </p:attrNameLst>
                                      </p:cBhvr>
                                      <p:to>
                                        <p:strVal val="visible"/>
                                      </p:to>
                                    </p:set>
                                    <p:animEffect transition="in" filter="wipe(right)">
                                      <p:cBhvr>
                                        <p:cTn id="40" dur="2000"/>
                                        <p:tgtEl>
                                          <p:spTgt spid="5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2000"/>
                                  </p:stCondLst>
                                  <p:childTnLst>
                                    <p:set>
                                      <p:cBhvr>
                                        <p:cTn id="44" dur="1" fill="hold">
                                          <p:stCondLst>
                                            <p:cond delay="0"/>
                                          </p:stCondLst>
                                        </p:cTn>
                                        <p:tgtEl>
                                          <p:spTgt spid="64"/>
                                        </p:tgtEl>
                                        <p:attrNameLst>
                                          <p:attrName>style.visibility</p:attrName>
                                        </p:attrNameLst>
                                      </p:cBhvr>
                                      <p:to>
                                        <p:strVal val="visible"/>
                                      </p:to>
                                    </p:set>
                                    <p:animEffect transition="in" filter="wipe(left)">
                                      <p:cBhvr>
                                        <p:cTn id="45" dur="2000"/>
                                        <p:tgtEl>
                                          <p:spTgt spid="64"/>
                                        </p:tgtEl>
                                      </p:cBhvr>
                                    </p:animEffect>
                                  </p:childTnLst>
                                </p:cTn>
                              </p:par>
                            </p:childTnLst>
                          </p:cTn>
                        </p:par>
                        <p:par>
                          <p:cTn id="46" fill="hold">
                            <p:stCondLst>
                              <p:cond delay="4000"/>
                            </p:stCondLst>
                            <p:childTnLst>
                              <p:par>
                                <p:cTn id="47" presetID="22" presetClass="entr" presetSubtype="8" fill="hold" nodeType="after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wipe(left)">
                                      <p:cBhvr>
                                        <p:cTn id="49" dur="1000"/>
                                        <p:tgtEl>
                                          <p:spTgt spid="84"/>
                                        </p:tgtEl>
                                      </p:cBhvr>
                                    </p:animEffect>
                                  </p:childTnLst>
                                </p:cTn>
                              </p:par>
                            </p:childTnLst>
                          </p:cTn>
                        </p:par>
                        <p:par>
                          <p:cTn id="50" fill="hold">
                            <p:stCondLst>
                              <p:cond delay="5000"/>
                            </p:stCondLst>
                            <p:childTnLst>
                              <p:par>
                                <p:cTn id="51" presetID="1" presetClass="entr" presetSubtype="0" fill="hold" grpId="0" nodeType="afterEffect">
                                  <p:stCondLst>
                                    <p:cond delay="1000"/>
                                  </p:stCondLst>
                                  <p:childTnLst>
                                    <p:set>
                                      <p:cBhvr>
                                        <p:cTn id="52" dur="1" fill="hold">
                                          <p:stCondLst>
                                            <p:cond delay="0"/>
                                          </p:stCondLst>
                                        </p:cTn>
                                        <p:tgtEl>
                                          <p:spTgt spid="76"/>
                                        </p:tgtEl>
                                        <p:attrNameLst>
                                          <p:attrName>style.visibility</p:attrName>
                                        </p:attrNameLst>
                                      </p:cBhvr>
                                      <p:to>
                                        <p:strVal val="visible"/>
                                      </p:to>
                                    </p:set>
                                  </p:childTnLst>
                                </p:cTn>
                              </p:par>
                            </p:childTnLst>
                          </p:cTn>
                        </p:par>
                        <p:par>
                          <p:cTn id="53" fill="hold">
                            <p:stCondLst>
                              <p:cond delay="6000"/>
                            </p:stCondLst>
                            <p:childTnLst>
                              <p:par>
                                <p:cTn id="54" presetID="35" presetClass="emph" presetSubtype="0" repeatCount="5000" fill="hold" grpId="1" nodeType="afterEffect">
                                  <p:stCondLst>
                                    <p:cond delay="0"/>
                                  </p:stCondLst>
                                  <p:childTnLst>
                                    <p:anim calcmode="discrete" valueType="str">
                                      <p:cBhvr>
                                        <p:cTn id="55" dur="1000" fill="hold"/>
                                        <p:tgtEl>
                                          <p:spTgt spid="76"/>
                                        </p:tgtEl>
                                        <p:attrNameLst>
                                          <p:attrName>style.visibility</p:attrName>
                                        </p:attrNameLst>
                                      </p:cBhvr>
                                      <p:tavLst>
                                        <p:tav tm="0">
                                          <p:val>
                                            <p:strVal val="hidden"/>
                                          </p:val>
                                        </p:tav>
                                        <p:tav tm="50000">
                                          <p:val>
                                            <p:strVal val="visible"/>
                                          </p:val>
                                        </p:tav>
                                      </p:tavLst>
                                    </p:anim>
                                  </p:childTnLst>
                                </p:cTn>
                              </p:par>
                            </p:childTnLst>
                          </p:cTn>
                        </p:par>
                        <p:par>
                          <p:cTn id="56" fill="hold">
                            <p:stCondLst>
                              <p:cond delay="11000"/>
                            </p:stCondLst>
                            <p:childTnLst>
                              <p:par>
                                <p:cTn id="57" presetID="1" presetClass="entr" presetSubtype="0" fill="hold" nodeType="after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childTnLst>
                          </p:cTn>
                        </p:par>
                        <p:par>
                          <p:cTn id="59" fill="hold">
                            <p:stCondLst>
                              <p:cond delay="11000"/>
                            </p:stCondLst>
                            <p:childTnLst>
                              <p:par>
                                <p:cTn id="60" presetID="35" presetClass="emph" presetSubtype="0" repeatCount="5000" fill="hold" nodeType="afterEffect">
                                  <p:stCondLst>
                                    <p:cond delay="0"/>
                                  </p:stCondLst>
                                  <p:childTnLst>
                                    <p:anim calcmode="discrete" valueType="str">
                                      <p:cBhvr>
                                        <p:cTn id="61" dur="1000" fill="hold"/>
                                        <p:tgtEl>
                                          <p:spTgt spid="78"/>
                                        </p:tgtEl>
                                        <p:attrNameLst>
                                          <p:attrName>style.visibility</p:attrName>
                                        </p:attrNameLst>
                                      </p:cBhvr>
                                      <p:tavLst>
                                        <p:tav tm="0">
                                          <p:val>
                                            <p:strVal val="hidden"/>
                                          </p:val>
                                        </p:tav>
                                        <p:tav tm="50000">
                                          <p:val>
                                            <p:strVal val="visible"/>
                                          </p:val>
                                        </p:tav>
                                      </p:tavLst>
                                    </p:anim>
                                  </p:childTnLst>
                                </p:cTn>
                              </p:par>
                            </p:childTnLst>
                          </p:cTn>
                        </p:par>
                        <p:par>
                          <p:cTn id="62" fill="hold">
                            <p:stCondLst>
                              <p:cond delay="16000"/>
                            </p:stCondLst>
                            <p:childTnLst>
                              <p:par>
                                <p:cTn id="63" presetID="1" presetClass="entr" presetSubtype="0" fill="hold" grpId="0" nodeType="afterEffect">
                                  <p:stCondLst>
                                    <p:cond delay="1000"/>
                                  </p:stCondLst>
                                  <p:childTnLst>
                                    <p:set>
                                      <p:cBhvr>
                                        <p:cTn id="64" dur="1" fill="hold">
                                          <p:stCondLst>
                                            <p:cond delay="0"/>
                                          </p:stCondLst>
                                        </p:cTn>
                                        <p:tgtEl>
                                          <p:spTgt spid="77"/>
                                        </p:tgtEl>
                                        <p:attrNameLst>
                                          <p:attrName>style.visibility</p:attrName>
                                        </p:attrNameLst>
                                      </p:cBhvr>
                                      <p:to>
                                        <p:strVal val="visible"/>
                                      </p:to>
                                    </p:set>
                                  </p:childTnLst>
                                </p:cTn>
                              </p:par>
                            </p:childTnLst>
                          </p:cTn>
                        </p:par>
                        <p:par>
                          <p:cTn id="65" fill="hold">
                            <p:stCondLst>
                              <p:cond delay="17000"/>
                            </p:stCondLst>
                            <p:childTnLst>
                              <p:par>
                                <p:cTn id="66" presetID="35" presetClass="emph" presetSubtype="0" repeatCount="5000" fill="hold" grpId="1" nodeType="afterEffect">
                                  <p:stCondLst>
                                    <p:cond delay="0"/>
                                  </p:stCondLst>
                                  <p:childTnLst>
                                    <p:anim calcmode="discrete" valueType="str">
                                      <p:cBhvr>
                                        <p:cTn id="67" dur="1000" fill="hold"/>
                                        <p:tgtEl>
                                          <p:spTgt spid="77"/>
                                        </p:tgtEl>
                                        <p:attrNameLst>
                                          <p:attrName>style.visibility</p:attrName>
                                        </p:attrNameLst>
                                      </p:cBhvr>
                                      <p:tavLst>
                                        <p:tav tm="0">
                                          <p:val>
                                            <p:strVal val="hidden"/>
                                          </p:val>
                                        </p:tav>
                                        <p:tav tm="50000">
                                          <p:val>
                                            <p:strVal val="visible"/>
                                          </p:val>
                                        </p:tav>
                                      </p:tavLst>
                                    </p:anim>
                                  </p:childTnLst>
                                </p:cTn>
                              </p:par>
                            </p:childTnLst>
                          </p:cTn>
                        </p:par>
                        <p:par>
                          <p:cTn id="68" fill="hold">
                            <p:stCondLst>
                              <p:cond delay="22000"/>
                            </p:stCondLst>
                            <p:childTnLst>
                              <p:par>
                                <p:cTn id="69" presetID="22" presetClass="entr" presetSubtype="8"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2000"/>
                                        <p:tgtEl>
                                          <p:spTgt spid="68"/>
                                        </p:tgtEl>
                                      </p:cBhvr>
                                    </p:animEffect>
                                  </p:childTnLst>
                                </p:cTn>
                              </p:par>
                            </p:childTnLst>
                          </p:cTn>
                        </p:par>
                        <p:par>
                          <p:cTn id="72" fill="hold">
                            <p:stCondLst>
                              <p:cond delay="24000"/>
                            </p:stCondLst>
                            <p:childTnLst>
                              <p:par>
                                <p:cTn id="73" presetID="22" presetClass="entr" presetSubtype="2" fill="hold" nodeType="afterEffect">
                                  <p:stCondLst>
                                    <p:cond delay="1000"/>
                                  </p:stCondLst>
                                  <p:childTnLst>
                                    <p:set>
                                      <p:cBhvr>
                                        <p:cTn id="74" dur="1" fill="hold">
                                          <p:stCondLst>
                                            <p:cond delay="0"/>
                                          </p:stCondLst>
                                        </p:cTn>
                                        <p:tgtEl>
                                          <p:spTgt spid="73"/>
                                        </p:tgtEl>
                                        <p:attrNameLst>
                                          <p:attrName>style.visibility</p:attrName>
                                        </p:attrNameLst>
                                      </p:cBhvr>
                                      <p:to>
                                        <p:strVal val="visible"/>
                                      </p:to>
                                    </p:set>
                                    <p:animEffect transition="in" filter="wipe(right)">
                                      <p:cBhvr>
                                        <p:cTn id="75"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4" grpId="1" animBg="1"/>
      <p:bldP spid="55" grpId="0"/>
      <p:bldP spid="55" grpId="1"/>
      <p:bldP spid="76" grpId="0" animBg="1"/>
      <p:bldP spid="76" grpId="1" animBg="1"/>
      <p:bldP spid="77" grpId="0"/>
      <p:bldP spid="77"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23208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637823" y="1204405"/>
            <a:ext cx="2359941"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3. </a:t>
            </a:r>
            <a:r>
              <a:rPr lang="zh-CN" altLang="en-US" sz="1667" b="1" dirty="0">
                <a:solidFill>
                  <a:schemeClr val="bg1"/>
                </a:solidFill>
                <a:latin typeface="微软雅黑" pitchFamily="34" charset="-122"/>
                <a:ea typeface="微软雅黑" pitchFamily="34" charset="-122"/>
              </a:rPr>
              <a:t>确认丢失和确认迟到</a:t>
            </a:r>
          </a:p>
        </p:txBody>
      </p:sp>
      <p:sp>
        <p:nvSpPr>
          <p:cNvPr id="4" name="Rectangle 68"/>
          <p:cNvSpPr>
            <a:spLocks noChangeArrowheads="1"/>
          </p:cNvSpPr>
          <p:nvPr/>
        </p:nvSpPr>
        <p:spPr bwMode="auto">
          <a:xfrm>
            <a:off x="419100" y="1504184"/>
            <a:ext cx="6888696" cy="2811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667"/>
              </a:lnSpc>
              <a:buClr>
                <a:srgbClr val="0070C0"/>
              </a:buClr>
              <a:buFont typeface="Wingdings" pitchFamily="2" charset="2"/>
              <a:buChar char="l"/>
            </a:pPr>
            <a:r>
              <a:rPr lang="zh-CN" altLang="en-US" sz="1167" b="1" dirty="0">
                <a:solidFill>
                  <a:srgbClr val="0000FF"/>
                </a:solidFill>
                <a:latin typeface="微软雅黑" pitchFamily="34" charset="-122"/>
                <a:ea typeface="微软雅黑" pitchFamily="34" charset="-122"/>
              </a:rPr>
              <a:t>确认丢失</a:t>
            </a:r>
          </a:p>
          <a:p>
            <a:pPr marL="527823" indent="-285739">
              <a:lnSpc>
                <a:spcPts val="2667"/>
              </a:lnSpc>
              <a:buClr>
                <a:srgbClr val="7030A0"/>
              </a:buClr>
              <a:buFont typeface="+mj-lt"/>
              <a:buAutoNum type="arabicPeriod"/>
            </a:pPr>
            <a:r>
              <a:rPr lang="zh-CN" altLang="en-US" sz="1167" b="1" dirty="0">
                <a:latin typeface="微软雅黑" pitchFamily="34" charset="-122"/>
                <a:ea typeface="微软雅黑" pitchFamily="34" charset="-122"/>
              </a:rPr>
              <a:t>若 </a:t>
            </a:r>
            <a:r>
              <a:rPr lang="en-US" altLang="zh-CN" sz="1167" b="1" dirty="0">
                <a:latin typeface="微软雅黑" pitchFamily="34" charset="-122"/>
                <a:ea typeface="微软雅黑" pitchFamily="34" charset="-122"/>
              </a:rPr>
              <a:t>B </a:t>
            </a:r>
            <a:r>
              <a:rPr lang="zh-CN" altLang="en-US" sz="1167" b="1" dirty="0">
                <a:latin typeface="微软雅黑" pitchFamily="34" charset="-122"/>
                <a:ea typeface="微软雅黑" pitchFamily="34" charset="-122"/>
              </a:rPr>
              <a:t>所发送的对 </a:t>
            </a:r>
            <a:r>
              <a:rPr lang="en-US" altLang="zh-CN" sz="1167" b="1" dirty="0">
                <a:latin typeface="微软雅黑" pitchFamily="34" charset="-122"/>
                <a:ea typeface="微软雅黑" pitchFamily="34" charset="-122"/>
              </a:rPr>
              <a:t>M</a:t>
            </a:r>
            <a:r>
              <a:rPr lang="en-US" altLang="zh-CN" sz="1167" b="1" baseline="-25000" dirty="0">
                <a:latin typeface="微软雅黑" pitchFamily="34" charset="-122"/>
                <a:ea typeface="微软雅黑" pitchFamily="34" charset="-122"/>
              </a:rPr>
              <a:t>1</a:t>
            </a:r>
            <a:r>
              <a:rPr lang="en-US" altLang="zh-CN" sz="1167" b="1" dirty="0">
                <a:latin typeface="微软雅黑" pitchFamily="34" charset="-122"/>
                <a:ea typeface="微软雅黑" pitchFamily="34" charset="-122"/>
              </a:rPr>
              <a:t> </a:t>
            </a:r>
            <a:r>
              <a:rPr lang="zh-CN" altLang="en-US" sz="1167" b="1" dirty="0">
                <a:latin typeface="微软雅黑" pitchFamily="34" charset="-122"/>
                <a:ea typeface="微软雅黑" pitchFamily="34" charset="-122"/>
              </a:rPr>
              <a:t>的确认丢失了，那么 </a:t>
            </a:r>
            <a:r>
              <a:rPr lang="en-US" altLang="zh-CN" sz="1167" b="1" dirty="0">
                <a:latin typeface="微软雅黑" pitchFamily="34" charset="-122"/>
                <a:ea typeface="微软雅黑" pitchFamily="34" charset="-122"/>
              </a:rPr>
              <a:t>A </a:t>
            </a:r>
            <a:r>
              <a:rPr lang="zh-CN" altLang="en-US" sz="1167" b="1" dirty="0">
                <a:latin typeface="微软雅黑" pitchFamily="34" charset="-122"/>
                <a:ea typeface="微软雅黑" pitchFamily="34" charset="-122"/>
              </a:rPr>
              <a:t>在设定的超时重传时间内不能收到确认，但 </a:t>
            </a:r>
            <a:r>
              <a:rPr lang="en-US" altLang="zh-CN" sz="1167" b="1" dirty="0">
                <a:latin typeface="微软雅黑" pitchFamily="34" charset="-122"/>
                <a:ea typeface="微软雅黑" pitchFamily="34" charset="-122"/>
              </a:rPr>
              <a:t>A </a:t>
            </a:r>
            <a:r>
              <a:rPr lang="zh-CN" altLang="en-US" sz="1167" b="1" dirty="0">
                <a:latin typeface="微软雅黑" pitchFamily="34" charset="-122"/>
                <a:ea typeface="微软雅黑" pitchFamily="34" charset="-122"/>
              </a:rPr>
              <a:t>并无法知道：是自己发送的分组出错、丢失了，</a:t>
            </a:r>
            <a:r>
              <a:rPr lang="zh-CN" altLang="en-US" sz="1167" b="1" dirty="0">
                <a:solidFill>
                  <a:srgbClr val="0000FF"/>
                </a:solidFill>
                <a:latin typeface="微软雅黑" pitchFamily="34" charset="-122"/>
                <a:ea typeface="微软雅黑" pitchFamily="34" charset="-122"/>
              </a:rPr>
              <a:t>或者 </a:t>
            </a:r>
            <a:r>
              <a:rPr lang="zh-CN" altLang="en-US" sz="1167" b="1" dirty="0">
                <a:latin typeface="微软雅黑" pitchFamily="34" charset="-122"/>
                <a:ea typeface="微软雅黑" pitchFamily="34" charset="-122"/>
              </a:rPr>
              <a:t>是 </a:t>
            </a:r>
            <a:r>
              <a:rPr lang="en-US" altLang="zh-CN" sz="1167" b="1" dirty="0">
                <a:latin typeface="微软雅黑" pitchFamily="34" charset="-122"/>
                <a:ea typeface="微软雅黑" pitchFamily="34" charset="-122"/>
              </a:rPr>
              <a:t>B </a:t>
            </a:r>
            <a:r>
              <a:rPr lang="zh-CN" altLang="en-US" sz="1167" b="1" dirty="0">
                <a:latin typeface="微软雅黑" pitchFamily="34" charset="-122"/>
                <a:ea typeface="微软雅黑" pitchFamily="34" charset="-122"/>
              </a:rPr>
              <a:t>发送的确认丢失了。因此 </a:t>
            </a:r>
            <a:r>
              <a:rPr lang="en-US" altLang="zh-CN" sz="1167" b="1" dirty="0">
                <a:solidFill>
                  <a:srgbClr val="0000FF"/>
                </a:solidFill>
                <a:latin typeface="微软雅黑" pitchFamily="34" charset="-122"/>
                <a:ea typeface="微软雅黑" pitchFamily="34" charset="-122"/>
              </a:rPr>
              <a:t>A </a:t>
            </a:r>
            <a:r>
              <a:rPr lang="zh-CN" altLang="en-US" sz="1167" b="1" dirty="0">
                <a:solidFill>
                  <a:srgbClr val="0000FF"/>
                </a:solidFill>
                <a:latin typeface="微软雅黑" pitchFamily="34" charset="-122"/>
                <a:ea typeface="微软雅黑" pitchFamily="34" charset="-122"/>
              </a:rPr>
              <a:t>在超时计时器到期后就要重传 </a:t>
            </a:r>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1</a:t>
            </a:r>
            <a:r>
              <a:rPr lang="zh-CN" altLang="en-US" sz="1167" b="1" dirty="0">
                <a:latin typeface="微软雅黑" pitchFamily="34" charset="-122"/>
                <a:ea typeface="微软雅黑" pitchFamily="34" charset="-122"/>
              </a:rPr>
              <a:t>。</a:t>
            </a:r>
          </a:p>
          <a:p>
            <a:pPr marL="527823" indent="-285739">
              <a:lnSpc>
                <a:spcPts val="2667"/>
              </a:lnSpc>
              <a:buClr>
                <a:srgbClr val="7030A0"/>
              </a:buClr>
              <a:buFont typeface="+mj-lt"/>
              <a:buAutoNum type="arabicPeriod"/>
            </a:pPr>
            <a:r>
              <a:rPr lang="zh-CN" altLang="en-US" sz="1167" b="1" dirty="0">
                <a:latin typeface="微软雅黑" pitchFamily="34" charset="-122"/>
                <a:ea typeface="微软雅黑" pitchFamily="34" charset="-122"/>
              </a:rPr>
              <a:t>假定 </a:t>
            </a:r>
            <a:r>
              <a:rPr lang="en-US" altLang="zh-CN" sz="1167" b="1" dirty="0">
                <a:latin typeface="微软雅黑" pitchFamily="34" charset="-122"/>
                <a:ea typeface="微软雅黑" pitchFamily="34" charset="-122"/>
              </a:rPr>
              <a:t>B </a:t>
            </a:r>
            <a:r>
              <a:rPr lang="zh-CN" altLang="en-US" sz="1167" b="1" dirty="0">
                <a:latin typeface="微软雅黑" pitchFamily="34" charset="-122"/>
                <a:ea typeface="微软雅黑" pitchFamily="34" charset="-122"/>
              </a:rPr>
              <a:t>又收到了重传的分组 </a:t>
            </a:r>
            <a:r>
              <a:rPr lang="en-US" altLang="zh-CN" sz="1167" b="1" dirty="0">
                <a:latin typeface="微软雅黑" pitchFamily="34" charset="-122"/>
                <a:ea typeface="微软雅黑" pitchFamily="34" charset="-122"/>
              </a:rPr>
              <a:t>M</a:t>
            </a:r>
            <a:r>
              <a:rPr lang="en-US" altLang="zh-CN" sz="1167" b="1" baseline="-25000" dirty="0">
                <a:latin typeface="微软雅黑" pitchFamily="34" charset="-122"/>
                <a:ea typeface="微软雅黑" pitchFamily="34" charset="-122"/>
              </a:rPr>
              <a:t>1</a:t>
            </a:r>
            <a:r>
              <a:rPr lang="zh-CN" altLang="en-US" sz="1167" b="1" dirty="0">
                <a:latin typeface="微软雅黑" pitchFamily="34" charset="-122"/>
                <a:ea typeface="微软雅黑" pitchFamily="34" charset="-122"/>
              </a:rPr>
              <a:t>。这时 </a:t>
            </a:r>
            <a:r>
              <a:rPr lang="en-US" altLang="zh-CN" sz="1167" b="1" dirty="0">
                <a:latin typeface="微软雅黑" pitchFamily="34" charset="-122"/>
                <a:ea typeface="微软雅黑" pitchFamily="34" charset="-122"/>
              </a:rPr>
              <a:t>B </a:t>
            </a:r>
            <a:r>
              <a:rPr lang="zh-CN" altLang="en-US" sz="1167" b="1" dirty="0">
                <a:latin typeface="微软雅黑" pitchFamily="34" charset="-122"/>
                <a:ea typeface="微软雅黑" pitchFamily="34" charset="-122"/>
              </a:rPr>
              <a:t>应采取两个行动：</a:t>
            </a:r>
          </a:p>
          <a:p>
            <a:pPr marL="825467" indent="-285739">
              <a:lnSpc>
                <a:spcPts val="2667"/>
              </a:lnSpc>
              <a:buClr>
                <a:srgbClr val="CC00CC"/>
              </a:buClr>
              <a:buFont typeface="Arial" pitchFamily="34" charset="0"/>
              <a:buChar char="•"/>
            </a:pPr>
            <a:r>
              <a:rPr lang="zh-CN" altLang="en-US" sz="1167" b="1" dirty="0">
                <a:latin typeface="微软雅黑" pitchFamily="34" charset="-122"/>
                <a:ea typeface="微软雅黑" pitchFamily="34" charset="-122"/>
              </a:rPr>
              <a:t>第一，</a:t>
            </a:r>
            <a:r>
              <a:rPr lang="zh-CN" altLang="en-US" sz="1167" b="1" dirty="0">
                <a:solidFill>
                  <a:srgbClr val="0000FF"/>
                </a:solidFill>
                <a:latin typeface="微软雅黑" pitchFamily="34" charset="-122"/>
                <a:ea typeface="微软雅黑" pitchFamily="34" charset="-122"/>
              </a:rPr>
              <a:t>丢弃</a:t>
            </a:r>
            <a:r>
              <a:rPr lang="zh-CN" altLang="en-US" sz="1167" b="1" dirty="0">
                <a:latin typeface="微软雅黑" pitchFamily="34" charset="-122"/>
                <a:ea typeface="微软雅黑" pitchFamily="34" charset="-122"/>
              </a:rPr>
              <a:t>这个重复的分组 </a:t>
            </a:r>
            <a:r>
              <a:rPr lang="en-US" altLang="zh-CN" sz="1167" b="1" dirty="0">
                <a:latin typeface="微软雅黑" pitchFamily="34" charset="-122"/>
                <a:ea typeface="微软雅黑" pitchFamily="34" charset="-122"/>
              </a:rPr>
              <a:t>M</a:t>
            </a:r>
            <a:r>
              <a:rPr lang="en-US" altLang="zh-CN" sz="1167" b="1" baseline="-25000" dirty="0">
                <a:latin typeface="微软雅黑" pitchFamily="34" charset="-122"/>
                <a:ea typeface="微软雅黑" pitchFamily="34" charset="-122"/>
              </a:rPr>
              <a:t>1</a:t>
            </a:r>
            <a:r>
              <a:rPr lang="zh-CN" altLang="en-US" sz="1167" b="1" dirty="0">
                <a:latin typeface="微软雅黑" pitchFamily="34" charset="-122"/>
                <a:ea typeface="微软雅黑" pitchFamily="34" charset="-122"/>
              </a:rPr>
              <a:t>，不向上层交付。</a:t>
            </a:r>
          </a:p>
          <a:p>
            <a:pPr marL="825467" indent="-285739">
              <a:lnSpc>
                <a:spcPts val="2667"/>
              </a:lnSpc>
              <a:buClr>
                <a:srgbClr val="CC00CC"/>
              </a:buClr>
              <a:buFont typeface="Arial" pitchFamily="34" charset="0"/>
              <a:buChar char="•"/>
            </a:pPr>
            <a:r>
              <a:rPr lang="zh-CN" altLang="en-US" sz="1167" b="1" dirty="0">
                <a:latin typeface="微软雅黑" pitchFamily="34" charset="-122"/>
                <a:ea typeface="微软雅黑" pitchFamily="34" charset="-122"/>
              </a:rPr>
              <a:t>第二，</a:t>
            </a:r>
            <a:r>
              <a:rPr lang="zh-CN" altLang="en-US" sz="1167" b="1" dirty="0">
                <a:solidFill>
                  <a:srgbClr val="0000FF"/>
                </a:solidFill>
                <a:latin typeface="微软雅黑" pitchFamily="34" charset="-122"/>
                <a:ea typeface="微软雅黑" pitchFamily="34" charset="-122"/>
              </a:rPr>
              <a:t>向 </a:t>
            </a:r>
            <a:r>
              <a:rPr lang="en-US" altLang="zh-CN" sz="1167" b="1" dirty="0">
                <a:solidFill>
                  <a:srgbClr val="0000FF"/>
                </a:solidFill>
                <a:latin typeface="微软雅黑" pitchFamily="34" charset="-122"/>
                <a:ea typeface="微软雅黑" pitchFamily="34" charset="-122"/>
              </a:rPr>
              <a:t>A </a:t>
            </a:r>
            <a:r>
              <a:rPr lang="zh-CN" altLang="en-US" sz="1167" b="1" dirty="0">
                <a:solidFill>
                  <a:srgbClr val="0000FF"/>
                </a:solidFill>
                <a:latin typeface="微软雅黑" pitchFamily="34" charset="-122"/>
                <a:ea typeface="微软雅黑" pitchFamily="34" charset="-122"/>
              </a:rPr>
              <a:t>发送确认</a:t>
            </a:r>
            <a:r>
              <a:rPr lang="zh-CN" altLang="en-US" sz="1167" b="1" dirty="0">
                <a:latin typeface="微软雅黑" pitchFamily="34" charset="-122"/>
                <a:ea typeface="微软雅黑" pitchFamily="34" charset="-122"/>
              </a:rPr>
              <a:t>。不能认为已经发送过确认就不再发送，因为 </a:t>
            </a:r>
            <a:r>
              <a:rPr lang="en-US" altLang="zh-CN" sz="1167" b="1" dirty="0">
                <a:latin typeface="微软雅黑" pitchFamily="34" charset="-122"/>
                <a:ea typeface="微软雅黑" pitchFamily="34" charset="-122"/>
              </a:rPr>
              <a:t>A </a:t>
            </a:r>
            <a:r>
              <a:rPr lang="zh-CN" altLang="en-US" sz="1167" b="1" dirty="0">
                <a:latin typeface="微软雅黑" pitchFamily="34" charset="-122"/>
                <a:ea typeface="微软雅黑" pitchFamily="34" charset="-122"/>
              </a:rPr>
              <a:t>之所以重传 </a:t>
            </a:r>
            <a:r>
              <a:rPr lang="en-US" altLang="zh-CN" sz="1167" b="1" dirty="0">
                <a:latin typeface="微软雅黑" pitchFamily="34" charset="-122"/>
                <a:ea typeface="微软雅黑" pitchFamily="34" charset="-122"/>
              </a:rPr>
              <a:t>M</a:t>
            </a:r>
            <a:r>
              <a:rPr lang="en-US" altLang="zh-CN" sz="1167" b="1" baseline="-25000" dirty="0">
                <a:latin typeface="微软雅黑" pitchFamily="34" charset="-122"/>
                <a:ea typeface="微软雅黑" pitchFamily="34" charset="-122"/>
              </a:rPr>
              <a:t>1</a:t>
            </a:r>
            <a:r>
              <a:rPr lang="en-US" altLang="zh-CN" sz="1167" b="1" dirty="0">
                <a:latin typeface="微软雅黑" pitchFamily="34" charset="-122"/>
                <a:ea typeface="微软雅黑" pitchFamily="34" charset="-122"/>
              </a:rPr>
              <a:t> </a:t>
            </a:r>
            <a:r>
              <a:rPr lang="zh-CN" altLang="en-US" sz="1167" b="1" dirty="0">
                <a:latin typeface="微软雅黑" pitchFamily="34" charset="-122"/>
                <a:ea typeface="微软雅黑" pitchFamily="34" charset="-122"/>
              </a:rPr>
              <a:t>就表示 </a:t>
            </a:r>
            <a:r>
              <a:rPr lang="en-US" altLang="zh-CN" sz="1167" b="1" dirty="0">
                <a:latin typeface="微软雅黑" pitchFamily="34" charset="-122"/>
                <a:ea typeface="微软雅黑" pitchFamily="34" charset="-122"/>
              </a:rPr>
              <a:t>A </a:t>
            </a:r>
            <a:r>
              <a:rPr lang="zh-CN" altLang="en-US" sz="1167" b="1" dirty="0">
                <a:latin typeface="微软雅黑" pitchFamily="34" charset="-122"/>
                <a:ea typeface="微软雅黑" pitchFamily="34" charset="-122"/>
              </a:rPr>
              <a:t>没有收到对 </a:t>
            </a:r>
            <a:r>
              <a:rPr lang="en-US" altLang="zh-CN" sz="1167" b="1" dirty="0">
                <a:latin typeface="微软雅黑" pitchFamily="34" charset="-122"/>
                <a:ea typeface="微软雅黑" pitchFamily="34" charset="-122"/>
              </a:rPr>
              <a:t>M</a:t>
            </a:r>
            <a:r>
              <a:rPr lang="en-US" altLang="zh-CN" sz="1167" b="1" baseline="-25000" dirty="0">
                <a:latin typeface="微软雅黑" pitchFamily="34" charset="-122"/>
                <a:ea typeface="微软雅黑" pitchFamily="34" charset="-122"/>
              </a:rPr>
              <a:t>1</a:t>
            </a:r>
            <a:r>
              <a:rPr lang="en-US" altLang="zh-CN" sz="1167" b="1" dirty="0">
                <a:latin typeface="微软雅黑" pitchFamily="34" charset="-122"/>
                <a:ea typeface="微软雅黑" pitchFamily="34" charset="-122"/>
              </a:rPr>
              <a:t> </a:t>
            </a:r>
            <a:r>
              <a:rPr lang="zh-CN" altLang="en-US" sz="1167" b="1" dirty="0">
                <a:latin typeface="微软雅黑" pitchFamily="34" charset="-122"/>
                <a:ea typeface="微软雅黑" pitchFamily="34" charset="-122"/>
              </a:rPr>
              <a:t>的确认。</a:t>
            </a:r>
          </a:p>
        </p:txBody>
      </p:sp>
    </p:spTree>
    <p:extLst>
      <p:ext uri="{BB962C8B-B14F-4D97-AF65-F5344CB8AC3E}">
        <p14:creationId xmlns:p14="http://schemas.microsoft.com/office/powerpoint/2010/main" val="40479501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56736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637823" y="1539685"/>
            <a:ext cx="2359941"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3. </a:t>
            </a:r>
            <a:r>
              <a:rPr lang="zh-CN" altLang="en-US" sz="1667" b="1" dirty="0">
                <a:solidFill>
                  <a:schemeClr val="bg1"/>
                </a:solidFill>
                <a:latin typeface="微软雅黑" pitchFamily="34" charset="-122"/>
                <a:ea typeface="微软雅黑" pitchFamily="34" charset="-122"/>
              </a:rPr>
              <a:t>确认丢失和确认迟到</a:t>
            </a:r>
          </a:p>
        </p:txBody>
      </p:sp>
      <p:sp>
        <p:nvSpPr>
          <p:cNvPr id="4" name="Rectangle 68"/>
          <p:cNvSpPr>
            <a:spLocks noChangeArrowheads="1"/>
          </p:cNvSpPr>
          <p:nvPr/>
        </p:nvSpPr>
        <p:spPr bwMode="auto">
          <a:xfrm>
            <a:off x="464136" y="1869944"/>
            <a:ext cx="6820800" cy="220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确认迟到</a:t>
            </a:r>
          </a:p>
          <a:p>
            <a:pPr marL="527823" indent="-285739">
              <a:lnSpc>
                <a:spcPts val="2750"/>
              </a:lnSpc>
              <a:buClr>
                <a:srgbClr val="7030A0"/>
              </a:buClr>
              <a:buFont typeface="+mj-lt"/>
              <a:buAutoNum type="arabicPeriod"/>
            </a:pPr>
            <a:r>
              <a:rPr lang="zh-CN" altLang="en-US" sz="1667" b="1" dirty="0">
                <a:latin typeface="微软雅黑" pitchFamily="34" charset="-122"/>
                <a:ea typeface="微软雅黑" pitchFamily="34" charset="-122"/>
              </a:rPr>
              <a:t>传输过程中没有出现差错，但 </a:t>
            </a:r>
            <a:r>
              <a:rPr lang="en-US" altLang="zh-CN" sz="1667" b="1" dirty="0">
                <a:latin typeface="微软雅黑" pitchFamily="34" charset="-122"/>
                <a:ea typeface="微软雅黑" pitchFamily="34" charset="-122"/>
              </a:rPr>
              <a:t>B </a:t>
            </a:r>
            <a:r>
              <a:rPr lang="zh-CN" altLang="en-US" sz="1667" b="1" dirty="0">
                <a:latin typeface="微软雅黑" pitchFamily="34" charset="-122"/>
                <a:ea typeface="微软雅黑" pitchFamily="34" charset="-122"/>
              </a:rPr>
              <a:t>对分组 </a:t>
            </a:r>
            <a:r>
              <a:rPr lang="en-US" altLang="zh-CN" sz="1667" b="1" dirty="0">
                <a:latin typeface="微软雅黑" pitchFamily="34" charset="-122"/>
                <a:ea typeface="微软雅黑" pitchFamily="34" charset="-122"/>
              </a:rPr>
              <a:t>M</a:t>
            </a:r>
            <a:r>
              <a:rPr lang="en-US" altLang="zh-CN" sz="1667" b="1" baseline="-25000" dirty="0">
                <a:latin typeface="微软雅黑" pitchFamily="34" charset="-122"/>
                <a:ea typeface="微软雅黑" pitchFamily="34" charset="-122"/>
              </a:rPr>
              <a:t>1</a:t>
            </a:r>
            <a:r>
              <a:rPr lang="en-US" altLang="zh-CN" sz="1667" b="1" dirty="0">
                <a:latin typeface="微软雅黑" pitchFamily="34" charset="-122"/>
                <a:ea typeface="微软雅黑" pitchFamily="34" charset="-122"/>
              </a:rPr>
              <a:t> </a:t>
            </a:r>
            <a:r>
              <a:rPr lang="zh-CN" altLang="en-US" sz="1667" b="1" dirty="0">
                <a:latin typeface="微软雅黑" pitchFamily="34" charset="-122"/>
                <a:ea typeface="微软雅黑" pitchFamily="34" charset="-122"/>
              </a:rPr>
              <a:t>的确认迟到了。</a:t>
            </a:r>
          </a:p>
          <a:p>
            <a:pPr marL="527823" indent="-285739">
              <a:lnSpc>
                <a:spcPts val="2750"/>
              </a:lnSpc>
              <a:buClr>
                <a:srgbClr val="7030A0"/>
              </a:buClr>
              <a:buFont typeface="+mj-lt"/>
              <a:buAutoNum type="arabicPeriod"/>
            </a:pPr>
            <a:r>
              <a:rPr lang="en-US" altLang="zh-CN" sz="1667" b="1" dirty="0">
                <a:latin typeface="微软雅黑" pitchFamily="34" charset="-122"/>
                <a:ea typeface="微软雅黑" pitchFamily="34" charset="-122"/>
              </a:rPr>
              <a:t>A </a:t>
            </a:r>
            <a:r>
              <a:rPr lang="zh-CN" altLang="en-US" sz="1667" b="1" dirty="0">
                <a:latin typeface="微软雅黑" pitchFamily="34" charset="-122"/>
                <a:ea typeface="微软雅黑" pitchFamily="34" charset="-122"/>
              </a:rPr>
              <a:t>会收到重复的确认。对重复的确认的处理很简单：收下后就丢弃。</a:t>
            </a:r>
          </a:p>
          <a:p>
            <a:pPr marL="527823" indent="-285739">
              <a:lnSpc>
                <a:spcPts val="2750"/>
              </a:lnSpc>
              <a:buClr>
                <a:srgbClr val="7030A0"/>
              </a:buClr>
              <a:buFont typeface="+mj-lt"/>
              <a:buAutoNum type="arabicPeriod"/>
            </a:pPr>
            <a:r>
              <a:rPr lang="en-US" altLang="zh-CN" sz="1667" b="1" dirty="0">
                <a:latin typeface="微软雅黑" pitchFamily="34" charset="-122"/>
                <a:ea typeface="微软雅黑" pitchFamily="34" charset="-122"/>
              </a:rPr>
              <a:t>B </a:t>
            </a:r>
            <a:r>
              <a:rPr lang="zh-CN" altLang="en-US" sz="1667" b="1" dirty="0">
                <a:latin typeface="微软雅黑" pitchFamily="34" charset="-122"/>
                <a:ea typeface="微软雅黑" pitchFamily="34" charset="-122"/>
              </a:rPr>
              <a:t>仍然会收到重复的 </a:t>
            </a:r>
            <a:r>
              <a:rPr lang="en-US" altLang="zh-CN" sz="1667" b="1" dirty="0">
                <a:latin typeface="微软雅黑" pitchFamily="34" charset="-122"/>
                <a:ea typeface="微软雅黑" pitchFamily="34" charset="-122"/>
              </a:rPr>
              <a:t>M</a:t>
            </a:r>
            <a:r>
              <a:rPr lang="en-US" altLang="zh-CN" sz="1667" b="1" baseline="-25000" dirty="0">
                <a:latin typeface="微软雅黑" pitchFamily="34" charset="-122"/>
                <a:ea typeface="微软雅黑" pitchFamily="34" charset="-122"/>
              </a:rPr>
              <a:t>1</a:t>
            </a:r>
            <a:r>
              <a:rPr lang="zh-CN" altLang="en-US" sz="1667" b="1" dirty="0">
                <a:latin typeface="微软雅黑" pitchFamily="34" charset="-122"/>
                <a:ea typeface="微软雅黑" pitchFamily="34" charset="-122"/>
              </a:rPr>
              <a:t>，并且同样要丢弃重复的 </a:t>
            </a:r>
            <a:r>
              <a:rPr lang="en-US" altLang="zh-CN" sz="1667" b="1" dirty="0">
                <a:latin typeface="微软雅黑" pitchFamily="34" charset="-122"/>
                <a:ea typeface="微软雅黑" pitchFamily="34" charset="-122"/>
              </a:rPr>
              <a:t>M</a:t>
            </a:r>
            <a:r>
              <a:rPr lang="en-US" altLang="zh-CN" sz="1667" b="1" baseline="-25000" dirty="0">
                <a:latin typeface="微软雅黑" pitchFamily="34" charset="-122"/>
                <a:ea typeface="微软雅黑" pitchFamily="34" charset="-122"/>
              </a:rPr>
              <a:t>1</a:t>
            </a:r>
            <a:r>
              <a:rPr lang="zh-CN" altLang="en-US" sz="1667" b="1" dirty="0">
                <a:latin typeface="微软雅黑" pitchFamily="34" charset="-122"/>
                <a:ea typeface="微软雅黑" pitchFamily="34" charset="-122"/>
              </a:rPr>
              <a:t>，并重传确认分组。</a:t>
            </a:r>
          </a:p>
        </p:txBody>
      </p:sp>
    </p:spTree>
    <p:extLst>
      <p:ext uri="{BB962C8B-B14F-4D97-AF65-F5344CB8AC3E}">
        <p14:creationId xmlns:p14="http://schemas.microsoft.com/office/powerpoint/2010/main" val="39882868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7" y="1237882"/>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 name="Rectangle 6"/>
          <p:cNvSpPr>
            <a:spLocks noChangeArrowheads="1"/>
          </p:cNvSpPr>
          <p:nvPr/>
        </p:nvSpPr>
        <p:spPr bwMode="auto">
          <a:xfrm>
            <a:off x="2622825" y="1218641"/>
            <a:ext cx="2359941"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3. </a:t>
            </a:r>
            <a:r>
              <a:rPr lang="zh-CN" altLang="en-US" sz="1667" b="1" dirty="0">
                <a:solidFill>
                  <a:schemeClr val="bg1"/>
                </a:solidFill>
                <a:latin typeface="微软雅黑" pitchFamily="34" charset="-122"/>
                <a:ea typeface="微软雅黑" pitchFamily="34" charset="-122"/>
              </a:rPr>
              <a:t>确认丢失和确认迟到</a:t>
            </a:r>
          </a:p>
        </p:txBody>
      </p:sp>
      <p:sp>
        <p:nvSpPr>
          <p:cNvPr id="7" name="圆角矩形 6"/>
          <p:cNvSpPr/>
          <p:nvPr/>
        </p:nvSpPr>
        <p:spPr>
          <a:xfrm>
            <a:off x="454287" y="1605916"/>
            <a:ext cx="6711426" cy="2743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nvGrpSpPr>
          <p:cNvPr id="53" name="组合 52"/>
          <p:cNvGrpSpPr/>
          <p:nvPr/>
        </p:nvGrpSpPr>
        <p:grpSpPr>
          <a:xfrm>
            <a:off x="1987127" y="1903444"/>
            <a:ext cx="901856" cy="1749802"/>
            <a:chOff x="1965184" y="1647602"/>
            <a:chExt cx="1834656" cy="3179763"/>
          </a:xfrm>
        </p:grpSpPr>
        <p:sp>
          <p:nvSpPr>
            <p:cNvPr id="54" name="Line 28"/>
            <p:cNvSpPr>
              <a:spLocks noChangeShapeType="1"/>
            </p:cNvSpPr>
            <p:nvPr/>
          </p:nvSpPr>
          <p:spPr bwMode="auto">
            <a:xfrm>
              <a:off x="1965184"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55" name="Line 29"/>
            <p:cNvSpPr>
              <a:spLocks noChangeShapeType="1"/>
            </p:cNvSpPr>
            <p:nvPr/>
          </p:nvSpPr>
          <p:spPr bwMode="auto">
            <a:xfrm>
              <a:off x="3799840"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grpSp>
      <p:sp>
        <p:nvSpPr>
          <p:cNvPr id="56" name="Rectangle 30"/>
          <p:cNvSpPr>
            <a:spLocks noChangeArrowheads="1"/>
          </p:cNvSpPr>
          <p:nvPr/>
        </p:nvSpPr>
        <p:spPr bwMode="auto">
          <a:xfrm>
            <a:off x="1846053" y="1681822"/>
            <a:ext cx="264497"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a:solidFill>
                  <a:srgbClr val="0000FF"/>
                </a:solidFill>
                <a:latin typeface="微软雅黑" pitchFamily="34" charset="-122"/>
                <a:ea typeface="微软雅黑" pitchFamily="34" charset="-122"/>
              </a:rPr>
              <a:t>A</a:t>
            </a:r>
          </a:p>
        </p:txBody>
      </p:sp>
      <p:sp>
        <p:nvSpPr>
          <p:cNvPr id="57" name="Rectangle 31"/>
          <p:cNvSpPr>
            <a:spLocks noChangeArrowheads="1"/>
          </p:cNvSpPr>
          <p:nvPr/>
        </p:nvSpPr>
        <p:spPr bwMode="auto">
          <a:xfrm>
            <a:off x="2762978" y="1681822"/>
            <a:ext cx="254879"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dirty="0">
                <a:solidFill>
                  <a:srgbClr val="0000FF"/>
                </a:solidFill>
                <a:latin typeface="微软雅黑" pitchFamily="34" charset="-122"/>
                <a:ea typeface="微软雅黑" pitchFamily="34" charset="-122"/>
              </a:rPr>
              <a:t>B</a:t>
            </a:r>
          </a:p>
        </p:txBody>
      </p:sp>
      <p:grpSp>
        <p:nvGrpSpPr>
          <p:cNvPr id="58" name="Group 32"/>
          <p:cNvGrpSpPr>
            <a:grpSpLocks/>
          </p:cNvGrpSpPr>
          <p:nvPr/>
        </p:nvGrpSpPr>
        <p:grpSpPr bwMode="auto">
          <a:xfrm>
            <a:off x="1988539" y="1968995"/>
            <a:ext cx="900248" cy="382378"/>
            <a:chOff x="3769" y="1868"/>
            <a:chExt cx="1057" cy="490"/>
          </a:xfrm>
        </p:grpSpPr>
        <p:sp>
          <p:nvSpPr>
            <p:cNvPr id="59" name="Freeform 33"/>
            <p:cNvSpPr>
              <a:spLocks/>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60"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61"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1</a:t>
              </a:r>
            </a:p>
          </p:txBody>
        </p:sp>
      </p:grpSp>
      <p:grpSp>
        <p:nvGrpSpPr>
          <p:cNvPr id="62" name="Group 36"/>
          <p:cNvGrpSpPr>
            <a:grpSpLocks/>
          </p:cNvGrpSpPr>
          <p:nvPr/>
        </p:nvGrpSpPr>
        <p:grpSpPr bwMode="auto">
          <a:xfrm>
            <a:off x="1987758" y="2694732"/>
            <a:ext cx="902099" cy="382378"/>
            <a:chOff x="3439" y="3564"/>
            <a:chExt cx="1156" cy="490"/>
          </a:xfrm>
        </p:grpSpPr>
        <p:sp>
          <p:nvSpPr>
            <p:cNvPr id="63"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64"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65" name="Rectangle 39"/>
            <p:cNvSpPr>
              <a:spLocks noChangeArrowheads="1"/>
            </p:cNvSpPr>
            <p:nvPr/>
          </p:nvSpPr>
          <p:spPr bwMode="auto">
            <a:xfrm rot="540000">
              <a:off x="3626" y="3647"/>
              <a:ext cx="470"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1</a:t>
              </a:r>
            </a:p>
          </p:txBody>
        </p:sp>
      </p:grpSp>
      <p:sp>
        <p:nvSpPr>
          <p:cNvPr id="66" name="Text Box 40"/>
          <p:cNvSpPr txBox="1">
            <a:spLocks noChangeArrowheads="1"/>
          </p:cNvSpPr>
          <p:nvPr/>
        </p:nvSpPr>
        <p:spPr bwMode="auto">
          <a:xfrm>
            <a:off x="2080282" y="4030465"/>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167" b="1" dirty="0">
                <a:solidFill>
                  <a:srgbClr val="0000FF"/>
                </a:solidFill>
                <a:latin typeface="微软雅黑" pitchFamily="34" charset="-122"/>
                <a:ea typeface="微软雅黑" pitchFamily="34" charset="-122"/>
              </a:rPr>
              <a:t>确认丢失</a:t>
            </a:r>
          </a:p>
        </p:txBody>
      </p:sp>
      <p:grpSp>
        <p:nvGrpSpPr>
          <p:cNvPr id="67" name="Group 41"/>
          <p:cNvGrpSpPr>
            <a:grpSpLocks/>
          </p:cNvGrpSpPr>
          <p:nvPr/>
        </p:nvGrpSpPr>
        <p:grpSpPr bwMode="auto">
          <a:xfrm>
            <a:off x="1974491" y="3060722"/>
            <a:ext cx="918486" cy="266884"/>
            <a:chOff x="2012" y="2274"/>
            <a:chExt cx="1177" cy="342"/>
          </a:xfrm>
        </p:grpSpPr>
        <p:sp>
          <p:nvSpPr>
            <p:cNvPr id="68" name="Line 4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69" name="Text Box 43"/>
            <p:cNvSpPr txBox="1">
              <a:spLocks noChangeArrowheads="1"/>
            </p:cNvSpPr>
            <p:nvPr/>
          </p:nvSpPr>
          <p:spPr bwMode="auto">
            <a:xfrm rot="21169770">
              <a:off x="2131" y="2274"/>
              <a:ext cx="70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000" b="1" dirty="0">
                  <a:latin typeface="微软雅黑" pitchFamily="34" charset="-122"/>
                  <a:ea typeface="微软雅黑" pitchFamily="34" charset="-122"/>
                </a:rPr>
                <a:t>ACK </a:t>
              </a:r>
              <a:r>
                <a:rPr kumimoji="0" lang="en-US" altLang="zh-CN" sz="1000" b="1" baseline="-25000" dirty="0">
                  <a:latin typeface="微软雅黑" pitchFamily="34" charset="-122"/>
                  <a:ea typeface="微软雅黑" pitchFamily="34" charset="-122"/>
                </a:rPr>
                <a:t>1</a:t>
              </a:r>
            </a:p>
          </p:txBody>
        </p:sp>
      </p:grpSp>
      <p:sp>
        <p:nvSpPr>
          <p:cNvPr id="70" name="Text Box 47"/>
          <p:cNvSpPr txBox="1">
            <a:spLocks noChangeArrowheads="1"/>
          </p:cNvSpPr>
          <p:nvPr/>
        </p:nvSpPr>
        <p:spPr bwMode="auto">
          <a:xfrm>
            <a:off x="1261241" y="2711120"/>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167" b="1" dirty="0">
                <a:solidFill>
                  <a:srgbClr val="CC00CC"/>
                </a:solidFill>
                <a:latin typeface="微软雅黑" pitchFamily="34" charset="-122"/>
                <a:ea typeface="微软雅黑" pitchFamily="34" charset="-122"/>
              </a:rPr>
              <a:t>超时重发</a:t>
            </a:r>
          </a:p>
        </p:txBody>
      </p:sp>
      <p:grpSp>
        <p:nvGrpSpPr>
          <p:cNvPr id="71" name="Group 48"/>
          <p:cNvGrpSpPr>
            <a:grpSpLocks/>
          </p:cNvGrpSpPr>
          <p:nvPr/>
        </p:nvGrpSpPr>
        <p:grpSpPr bwMode="auto">
          <a:xfrm>
            <a:off x="1507832" y="2237439"/>
            <a:ext cx="419054" cy="455732"/>
            <a:chOff x="3153" y="2204"/>
            <a:chExt cx="537" cy="584"/>
          </a:xfrm>
        </p:grpSpPr>
        <p:sp>
          <p:nvSpPr>
            <p:cNvPr id="72" name="AutoShape 49"/>
            <p:cNvSpPr>
              <a:spLocks/>
            </p:cNvSpPr>
            <p:nvPr/>
          </p:nvSpPr>
          <p:spPr bwMode="auto">
            <a:xfrm>
              <a:off x="3600"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73" name="Text Box 50"/>
            <p:cNvSpPr txBox="1">
              <a:spLocks noChangeArrowheads="1"/>
            </p:cNvSpPr>
            <p:nvPr/>
          </p:nvSpPr>
          <p:spPr bwMode="auto">
            <a:xfrm>
              <a:off x="3153" y="2311"/>
              <a:ext cx="537"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167" b="1" dirty="0">
                  <a:latin typeface="微软雅黑" pitchFamily="34" charset="-122"/>
                  <a:ea typeface="微软雅黑" pitchFamily="34" charset="-122"/>
                </a:rPr>
                <a:t>t</a:t>
              </a:r>
              <a:r>
                <a:rPr kumimoji="0" lang="en-US" altLang="zh-CN" sz="1167" b="1" baseline="-25000" dirty="0">
                  <a:latin typeface="微软雅黑" pitchFamily="34" charset="-122"/>
                  <a:ea typeface="微软雅黑" pitchFamily="34" charset="-122"/>
                </a:rPr>
                <a:t>out</a:t>
              </a:r>
            </a:p>
          </p:txBody>
        </p:sp>
      </p:grpSp>
      <p:grpSp>
        <p:nvGrpSpPr>
          <p:cNvPr id="74" name="Group 51"/>
          <p:cNvGrpSpPr>
            <a:grpSpLocks/>
          </p:cNvGrpSpPr>
          <p:nvPr/>
        </p:nvGrpSpPr>
        <p:grpSpPr bwMode="auto">
          <a:xfrm>
            <a:off x="2102689" y="2314697"/>
            <a:ext cx="781143" cy="287173"/>
            <a:chOff x="4012" y="2388"/>
            <a:chExt cx="1001" cy="368"/>
          </a:xfrm>
        </p:grpSpPr>
        <p:sp>
          <p:nvSpPr>
            <p:cNvPr id="75" name="Line 52"/>
            <p:cNvSpPr>
              <a:spLocks noChangeShapeType="1"/>
            </p:cNvSpPr>
            <p:nvPr/>
          </p:nvSpPr>
          <p:spPr bwMode="auto">
            <a:xfrm flipH="1">
              <a:off x="4012" y="2555"/>
              <a:ext cx="1001"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76" name="Text Box 53"/>
            <p:cNvSpPr txBox="1">
              <a:spLocks noChangeArrowheads="1"/>
            </p:cNvSpPr>
            <p:nvPr/>
          </p:nvSpPr>
          <p:spPr bwMode="auto">
            <a:xfrm rot="21169770">
              <a:off x="4145" y="2388"/>
              <a:ext cx="715"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000" b="1" dirty="0">
                  <a:latin typeface="微软雅黑" pitchFamily="34" charset="-122"/>
                  <a:ea typeface="微软雅黑" pitchFamily="34" charset="-122"/>
                </a:rPr>
                <a:t>ACK </a:t>
              </a:r>
              <a:r>
                <a:rPr kumimoji="0" lang="en-US" altLang="zh-CN" sz="1000" b="1" baseline="-25000" dirty="0">
                  <a:latin typeface="微软雅黑" pitchFamily="34" charset="-122"/>
                  <a:ea typeface="微软雅黑" pitchFamily="34" charset="-122"/>
                </a:rPr>
                <a:t>1</a:t>
              </a:r>
            </a:p>
          </p:txBody>
        </p:sp>
      </p:grpSp>
      <p:sp>
        <p:nvSpPr>
          <p:cNvPr id="77" name="AutoShape 57"/>
          <p:cNvSpPr>
            <a:spLocks noChangeArrowheads="1"/>
          </p:cNvSpPr>
          <p:nvPr/>
        </p:nvSpPr>
        <p:spPr bwMode="auto">
          <a:xfrm>
            <a:off x="1939375" y="2409119"/>
            <a:ext cx="345701" cy="284052"/>
          </a:xfrm>
          <a:prstGeom prst="irregularSeal1">
            <a:avLst/>
          </a:prstGeom>
          <a:solidFill>
            <a:srgbClr val="FF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grpSp>
        <p:nvGrpSpPr>
          <p:cNvPr id="78" name="组合 77"/>
          <p:cNvGrpSpPr/>
          <p:nvPr/>
        </p:nvGrpSpPr>
        <p:grpSpPr>
          <a:xfrm>
            <a:off x="4913474" y="1903444"/>
            <a:ext cx="901856" cy="2243785"/>
            <a:chOff x="6891708" y="1647602"/>
            <a:chExt cx="1834656" cy="3179763"/>
          </a:xfrm>
        </p:grpSpPr>
        <p:sp>
          <p:nvSpPr>
            <p:cNvPr id="79" name="Line 28"/>
            <p:cNvSpPr>
              <a:spLocks noChangeShapeType="1"/>
            </p:cNvSpPr>
            <p:nvPr/>
          </p:nvSpPr>
          <p:spPr bwMode="auto">
            <a:xfrm>
              <a:off x="6891708" y="1647602"/>
              <a:ext cx="0" cy="317976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80" name="Line 29"/>
            <p:cNvSpPr>
              <a:spLocks noChangeShapeType="1"/>
            </p:cNvSpPr>
            <p:nvPr/>
          </p:nvSpPr>
          <p:spPr bwMode="auto">
            <a:xfrm>
              <a:off x="8726364" y="1647602"/>
              <a:ext cx="0" cy="3160713"/>
            </a:xfrm>
            <a:prstGeom prst="line">
              <a:avLst/>
            </a:prstGeom>
            <a:noFill/>
            <a:ln w="1905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grpSp>
      <p:sp>
        <p:nvSpPr>
          <p:cNvPr id="81" name="Rectangle 30"/>
          <p:cNvSpPr>
            <a:spLocks noChangeArrowheads="1"/>
          </p:cNvSpPr>
          <p:nvPr/>
        </p:nvSpPr>
        <p:spPr bwMode="auto">
          <a:xfrm>
            <a:off x="4772401" y="1681822"/>
            <a:ext cx="264497"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a:solidFill>
                  <a:srgbClr val="0000FF"/>
                </a:solidFill>
                <a:latin typeface="微软雅黑" pitchFamily="34" charset="-122"/>
                <a:ea typeface="微软雅黑" pitchFamily="34" charset="-122"/>
              </a:rPr>
              <a:t>A</a:t>
            </a:r>
          </a:p>
        </p:txBody>
      </p:sp>
      <p:sp>
        <p:nvSpPr>
          <p:cNvPr id="82" name="Rectangle 31"/>
          <p:cNvSpPr>
            <a:spLocks noChangeArrowheads="1"/>
          </p:cNvSpPr>
          <p:nvPr/>
        </p:nvSpPr>
        <p:spPr bwMode="auto">
          <a:xfrm>
            <a:off x="5689326" y="1681822"/>
            <a:ext cx="254879" cy="25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a:solidFill>
                  <a:srgbClr val="0000FF"/>
                </a:solidFill>
                <a:latin typeface="微软雅黑" pitchFamily="34" charset="-122"/>
                <a:ea typeface="微软雅黑" pitchFamily="34" charset="-122"/>
              </a:rPr>
              <a:t>B</a:t>
            </a:r>
          </a:p>
        </p:txBody>
      </p:sp>
      <p:grpSp>
        <p:nvGrpSpPr>
          <p:cNvPr id="83" name="Group 32"/>
          <p:cNvGrpSpPr>
            <a:grpSpLocks/>
          </p:cNvGrpSpPr>
          <p:nvPr/>
        </p:nvGrpSpPr>
        <p:grpSpPr bwMode="auto">
          <a:xfrm>
            <a:off x="4914885" y="1968995"/>
            <a:ext cx="900248" cy="382378"/>
            <a:chOff x="3769" y="1868"/>
            <a:chExt cx="1057" cy="490"/>
          </a:xfrm>
        </p:grpSpPr>
        <p:sp>
          <p:nvSpPr>
            <p:cNvPr id="84" name="Freeform 33"/>
            <p:cNvSpPr>
              <a:spLocks/>
            </p:cNvSpPr>
            <p:nvPr/>
          </p:nvSpPr>
          <p:spPr bwMode="auto">
            <a:xfrm>
              <a:off x="3769" y="1868"/>
              <a:ext cx="1057"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85" name="AutoShape 34"/>
            <p:cNvSpPr>
              <a:spLocks noChangeArrowheads="1"/>
            </p:cNvSpPr>
            <p:nvPr/>
          </p:nvSpPr>
          <p:spPr bwMode="auto">
            <a:xfrm rot="480000">
              <a:off x="4477" y="2114"/>
              <a:ext cx="291" cy="100"/>
            </a:xfrm>
            <a:prstGeom prst="rightArrow">
              <a:avLst>
                <a:gd name="adj1" fmla="val 50000"/>
                <a:gd name="adj2" fmla="val 1455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86" name="Rectangle 35"/>
            <p:cNvSpPr>
              <a:spLocks noChangeArrowheads="1"/>
            </p:cNvSpPr>
            <p:nvPr/>
          </p:nvSpPr>
          <p:spPr bwMode="auto">
            <a:xfrm rot="540000">
              <a:off x="3940" y="1949"/>
              <a:ext cx="431"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1</a:t>
              </a:r>
            </a:p>
          </p:txBody>
        </p:sp>
      </p:grpSp>
      <p:grpSp>
        <p:nvGrpSpPr>
          <p:cNvPr id="87" name="Group 36"/>
          <p:cNvGrpSpPr>
            <a:grpSpLocks/>
          </p:cNvGrpSpPr>
          <p:nvPr/>
        </p:nvGrpSpPr>
        <p:grpSpPr bwMode="auto">
          <a:xfrm>
            <a:off x="4914105" y="2694732"/>
            <a:ext cx="902099" cy="382378"/>
            <a:chOff x="3439" y="3564"/>
            <a:chExt cx="1156" cy="490"/>
          </a:xfrm>
        </p:grpSpPr>
        <p:sp>
          <p:nvSpPr>
            <p:cNvPr id="88"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89"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90" name="Rectangle 39"/>
            <p:cNvSpPr>
              <a:spLocks noChangeArrowheads="1"/>
            </p:cNvSpPr>
            <p:nvPr/>
          </p:nvSpPr>
          <p:spPr bwMode="auto">
            <a:xfrm rot="540000">
              <a:off x="3626" y="3647"/>
              <a:ext cx="470"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1</a:t>
              </a:r>
            </a:p>
          </p:txBody>
        </p:sp>
      </p:grpSp>
      <p:sp>
        <p:nvSpPr>
          <p:cNvPr id="91" name="Text Box 40"/>
          <p:cNvSpPr txBox="1">
            <a:spLocks noChangeArrowheads="1"/>
          </p:cNvSpPr>
          <p:nvPr/>
        </p:nvSpPr>
        <p:spPr bwMode="auto">
          <a:xfrm>
            <a:off x="5006629" y="4030465"/>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167" b="1" dirty="0">
                <a:solidFill>
                  <a:srgbClr val="0000FF"/>
                </a:solidFill>
                <a:latin typeface="微软雅黑" pitchFamily="34" charset="-122"/>
                <a:ea typeface="微软雅黑" pitchFamily="34" charset="-122"/>
              </a:rPr>
              <a:t>确认迟到</a:t>
            </a:r>
          </a:p>
        </p:txBody>
      </p:sp>
      <p:grpSp>
        <p:nvGrpSpPr>
          <p:cNvPr id="92" name="Group 41"/>
          <p:cNvGrpSpPr>
            <a:grpSpLocks/>
          </p:cNvGrpSpPr>
          <p:nvPr/>
        </p:nvGrpSpPr>
        <p:grpSpPr bwMode="auto">
          <a:xfrm>
            <a:off x="4900839" y="3060722"/>
            <a:ext cx="918486" cy="266884"/>
            <a:chOff x="2012" y="2274"/>
            <a:chExt cx="1177" cy="342"/>
          </a:xfrm>
        </p:grpSpPr>
        <p:sp>
          <p:nvSpPr>
            <p:cNvPr id="93" name="Line 42"/>
            <p:cNvSpPr>
              <a:spLocks noChangeShapeType="1"/>
            </p:cNvSpPr>
            <p:nvPr/>
          </p:nvSpPr>
          <p:spPr bwMode="auto">
            <a:xfrm flipH="1">
              <a:off x="2012" y="2415"/>
              <a:ext cx="1177" cy="20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94" name="Text Box 43"/>
            <p:cNvSpPr txBox="1">
              <a:spLocks noChangeArrowheads="1"/>
            </p:cNvSpPr>
            <p:nvPr/>
          </p:nvSpPr>
          <p:spPr bwMode="auto">
            <a:xfrm rot="21169770">
              <a:off x="2131" y="2274"/>
              <a:ext cx="70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000" b="1" dirty="0">
                  <a:latin typeface="微软雅黑" pitchFamily="34" charset="-122"/>
                  <a:ea typeface="微软雅黑" pitchFamily="34" charset="-122"/>
                </a:rPr>
                <a:t>ACK </a:t>
              </a:r>
              <a:r>
                <a:rPr kumimoji="0" lang="en-US" altLang="zh-CN" sz="1000" b="1" baseline="-25000" dirty="0">
                  <a:latin typeface="微软雅黑" pitchFamily="34" charset="-122"/>
                  <a:ea typeface="微软雅黑" pitchFamily="34" charset="-122"/>
                </a:rPr>
                <a:t>1</a:t>
              </a:r>
            </a:p>
          </p:txBody>
        </p:sp>
      </p:grpSp>
      <p:sp>
        <p:nvSpPr>
          <p:cNvPr id="95" name="Text Box 47"/>
          <p:cNvSpPr txBox="1">
            <a:spLocks noChangeArrowheads="1"/>
          </p:cNvSpPr>
          <p:nvPr/>
        </p:nvSpPr>
        <p:spPr bwMode="auto">
          <a:xfrm>
            <a:off x="4187588" y="2711120"/>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sz="1167" b="1" dirty="0">
                <a:solidFill>
                  <a:srgbClr val="CC00CC"/>
                </a:solidFill>
                <a:latin typeface="微软雅黑" pitchFamily="34" charset="-122"/>
                <a:ea typeface="微软雅黑" pitchFamily="34" charset="-122"/>
              </a:rPr>
              <a:t>超时重发</a:t>
            </a:r>
          </a:p>
        </p:txBody>
      </p:sp>
      <p:grpSp>
        <p:nvGrpSpPr>
          <p:cNvPr id="96" name="Group 48"/>
          <p:cNvGrpSpPr>
            <a:grpSpLocks/>
          </p:cNvGrpSpPr>
          <p:nvPr/>
        </p:nvGrpSpPr>
        <p:grpSpPr bwMode="auto">
          <a:xfrm>
            <a:off x="4434179" y="2237439"/>
            <a:ext cx="419054" cy="455732"/>
            <a:chOff x="3153" y="2204"/>
            <a:chExt cx="537" cy="584"/>
          </a:xfrm>
        </p:grpSpPr>
        <p:sp>
          <p:nvSpPr>
            <p:cNvPr id="97" name="AutoShape 49"/>
            <p:cNvSpPr>
              <a:spLocks/>
            </p:cNvSpPr>
            <p:nvPr/>
          </p:nvSpPr>
          <p:spPr bwMode="auto">
            <a:xfrm>
              <a:off x="3600" y="2204"/>
              <a:ext cx="56" cy="584"/>
            </a:xfrm>
            <a:prstGeom prst="leftBrace">
              <a:avLst>
                <a:gd name="adj1" fmla="val 8690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98" name="Text Box 50"/>
            <p:cNvSpPr txBox="1">
              <a:spLocks noChangeArrowheads="1"/>
            </p:cNvSpPr>
            <p:nvPr/>
          </p:nvSpPr>
          <p:spPr bwMode="auto">
            <a:xfrm>
              <a:off x="3153" y="2311"/>
              <a:ext cx="537"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1167" b="1" dirty="0">
                  <a:latin typeface="微软雅黑" pitchFamily="34" charset="-122"/>
                  <a:ea typeface="微软雅黑" pitchFamily="34" charset="-122"/>
                </a:rPr>
                <a:t>t</a:t>
              </a:r>
              <a:r>
                <a:rPr kumimoji="0" lang="en-US" altLang="zh-CN" sz="1167" b="1" baseline="-25000" dirty="0">
                  <a:latin typeface="微软雅黑" pitchFamily="34" charset="-122"/>
                  <a:ea typeface="微软雅黑" pitchFamily="34" charset="-122"/>
                </a:rPr>
                <a:t>out</a:t>
              </a:r>
            </a:p>
          </p:txBody>
        </p:sp>
      </p:grpSp>
      <p:grpSp>
        <p:nvGrpSpPr>
          <p:cNvPr id="99" name="Group 36"/>
          <p:cNvGrpSpPr>
            <a:grpSpLocks/>
          </p:cNvGrpSpPr>
          <p:nvPr/>
        </p:nvGrpSpPr>
        <p:grpSpPr bwMode="auto">
          <a:xfrm>
            <a:off x="4914105" y="3372866"/>
            <a:ext cx="902099" cy="382378"/>
            <a:chOff x="3439" y="3564"/>
            <a:chExt cx="1156" cy="490"/>
          </a:xfrm>
        </p:grpSpPr>
        <p:sp>
          <p:nvSpPr>
            <p:cNvPr id="100"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00FFFF"/>
            </a:solidFill>
            <a:ln w="190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latin typeface="微软雅黑" pitchFamily="34" charset="-122"/>
                <a:ea typeface="微软雅黑" pitchFamily="34" charset="-122"/>
              </a:endParaRPr>
            </a:p>
          </p:txBody>
        </p:sp>
        <p:sp>
          <p:nvSpPr>
            <p:cNvPr id="101" name="AutoShape 38"/>
            <p:cNvSpPr>
              <a:spLocks noChangeArrowheads="1"/>
            </p:cNvSpPr>
            <p:nvPr/>
          </p:nvSpPr>
          <p:spPr bwMode="auto">
            <a:xfrm rot="480000">
              <a:off x="4164" y="3802"/>
              <a:ext cx="313" cy="100"/>
            </a:xfrm>
            <a:prstGeom prst="rightArrow">
              <a:avLst>
                <a:gd name="adj1" fmla="val 50000"/>
                <a:gd name="adj2" fmla="val 156514"/>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latin typeface="微软雅黑" pitchFamily="34" charset="-122"/>
                <a:ea typeface="微软雅黑" pitchFamily="34" charset="-122"/>
              </a:endParaRPr>
            </a:p>
          </p:txBody>
        </p:sp>
        <p:sp>
          <p:nvSpPr>
            <p:cNvPr id="102" name="Rectangle 39"/>
            <p:cNvSpPr>
              <a:spLocks noChangeArrowheads="1"/>
            </p:cNvSpPr>
            <p:nvPr/>
          </p:nvSpPr>
          <p:spPr bwMode="auto">
            <a:xfrm rot="540000">
              <a:off x="3555" y="3623"/>
              <a:ext cx="470" cy="32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lang="en-US" altLang="zh-CN" sz="1167" b="1" dirty="0">
                  <a:solidFill>
                    <a:srgbClr val="0000FF"/>
                  </a:solidFill>
                  <a:latin typeface="微软雅黑" pitchFamily="34" charset="-122"/>
                  <a:ea typeface="微软雅黑" pitchFamily="34" charset="-122"/>
                </a:rPr>
                <a:t>M</a:t>
              </a:r>
              <a:r>
                <a:rPr lang="en-US" altLang="zh-CN" sz="1167" b="1" baseline="-25000" dirty="0">
                  <a:solidFill>
                    <a:srgbClr val="0000FF"/>
                  </a:solidFill>
                  <a:latin typeface="微软雅黑" pitchFamily="34" charset="-122"/>
                  <a:ea typeface="微软雅黑" pitchFamily="34" charset="-122"/>
                </a:rPr>
                <a:t>2</a:t>
              </a:r>
            </a:p>
          </p:txBody>
        </p:sp>
      </p:grpSp>
      <p:sp>
        <p:nvSpPr>
          <p:cNvPr id="103" name="矩形 102"/>
          <p:cNvSpPr/>
          <p:nvPr/>
        </p:nvSpPr>
        <p:spPr>
          <a:xfrm>
            <a:off x="4170071" y="3498758"/>
            <a:ext cx="799388" cy="631135"/>
          </a:xfrm>
          <a:prstGeom prst="rect">
            <a:avLst/>
          </a:prstGeom>
        </p:spPr>
        <p:txBody>
          <a:bodyPr wrap="square">
            <a:spAutoFit/>
          </a:bodyPr>
          <a:lstStyle/>
          <a:p>
            <a:r>
              <a:rPr lang="zh-CN" altLang="en-US" sz="1167" b="1" dirty="0">
                <a:solidFill>
                  <a:srgbClr val="0000FF"/>
                </a:solidFill>
                <a:latin typeface="微软雅黑" pitchFamily="34" charset="-122"/>
                <a:ea typeface="微软雅黑" pitchFamily="34" charset="-122"/>
              </a:rPr>
              <a:t>收下，</a:t>
            </a:r>
            <a:endParaRPr lang="en-US" altLang="zh-CN" sz="1167" b="1" dirty="0">
              <a:solidFill>
                <a:srgbClr val="0000FF"/>
              </a:solidFill>
              <a:latin typeface="微软雅黑" pitchFamily="34" charset="-122"/>
              <a:ea typeface="微软雅黑" pitchFamily="34" charset="-122"/>
            </a:endParaRPr>
          </a:p>
          <a:p>
            <a:r>
              <a:rPr lang="zh-CN" altLang="en-US" sz="1167" b="1" dirty="0">
                <a:solidFill>
                  <a:srgbClr val="0000FF"/>
                </a:solidFill>
                <a:latin typeface="微软雅黑" pitchFamily="34" charset="-122"/>
                <a:ea typeface="微软雅黑" pitchFamily="34" charset="-122"/>
              </a:rPr>
              <a:t>重复的，</a:t>
            </a:r>
            <a:endParaRPr lang="en-US" altLang="zh-CN" sz="1167" b="1" dirty="0">
              <a:solidFill>
                <a:srgbClr val="0000FF"/>
              </a:solidFill>
              <a:latin typeface="微软雅黑" pitchFamily="34" charset="-122"/>
              <a:ea typeface="微软雅黑" pitchFamily="34" charset="-122"/>
            </a:endParaRPr>
          </a:p>
          <a:p>
            <a:r>
              <a:rPr lang="zh-CN" altLang="en-US" sz="1167" b="1" dirty="0">
                <a:solidFill>
                  <a:srgbClr val="0000FF"/>
                </a:solidFill>
                <a:latin typeface="微软雅黑" pitchFamily="34" charset="-122"/>
                <a:ea typeface="微软雅黑" pitchFamily="34" charset="-122"/>
              </a:rPr>
              <a:t>丢弃</a:t>
            </a:r>
            <a:endParaRPr lang="zh-CN" altLang="en-US" sz="1167" dirty="0">
              <a:solidFill>
                <a:srgbClr val="0000FF"/>
              </a:solidFill>
              <a:latin typeface="微软雅黑" pitchFamily="34" charset="-122"/>
              <a:ea typeface="微软雅黑" pitchFamily="34" charset="-122"/>
            </a:endParaRPr>
          </a:p>
        </p:txBody>
      </p:sp>
      <p:grpSp>
        <p:nvGrpSpPr>
          <p:cNvPr id="104" name="组合 103"/>
          <p:cNvGrpSpPr/>
          <p:nvPr/>
        </p:nvGrpSpPr>
        <p:grpSpPr>
          <a:xfrm>
            <a:off x="4917800" y="2364883"/>
            <a:ext cx="898403" cy="1423916"/>
            <a:chOff x="6900509" y="2586311"/>
            <a:chExt cx="1827632" cy="2896691"/>
          </a:xfrm>
        </p:grpSpPr>
        <p:sp>
          <p:nvSpPr>
            <p:cNvPr id="105" name="Freeform 48"/>
            <p:cNvSpPr>
              <a:spLocks/>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CC00CC"/>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latin typeface="微软雅黑" pitchFamily="34" charset="-122"/>
                <a:ea typeface="微软雅黑" pitchFamily="34" charset="-122"/>
              </a:endParaRPr>
            </a:p>
          </p:txBody>
        </p:sp>
        <p:sp>
          <p:nvSpPr>
            <p:cNvPr id="106" name="矩形 105"/>
            <p:cNvSpPr/>
            <p:nvPr/>
          </p:nvSpPr>
          <p:spPr>
            <a:xfrm rot="20115699">
              <a:off x="7479352" y="2586311"/>
              <a:ext cx="1112657" cy="500891"/>
            </a:xfrm>
            <a:prstGeom prst="rect">
              <a:avLst/>
            </a:prstGeom>
          </p:spPr>
          <p:txBody>
            <a:bodyPr wrap="none">
              <a:spAutoFit/>
            </a:bodyPr>
            <a:lstStyle/>
            <a:p>
              <a:r>
                <a:rPr lang="en-US" altLang="zh-CN" sz="1000" b="1" dirty="0">
                  <a:latin typeface="微软雅黑" pitchFamily="34" charset="-122"/>
                  <a:ea typeface="微软雅黑" pitchFamily="34" charset="-122"/>
                </a:rPr>
                <a:t>ACK </a:t>
              </a:r>
              <a:r>
                <a:rPr lang="en-US" altLang="zh-CN" sz="1000" b="1" baseline="-25000" dirty="0">
                  <a:latin typeface="微软雅黑" pitchFamily="34" charset="-122"/>
                  <a:ea typeface="微软雅黑" pitchFamily="34" charset="-122"/>
                </a:rPr>
                <a:t>1</a:t>
              </a:r>
            </a:p>
          </p:txBody>
        </p:sp>
      </p:grpSp>
      <p:sp>
        <p:nvSpPr>
          <p:cNvPr id="108" name="矩形 107"/>
          <p:cNvSpPr/>
          <p:nvPr/>
        </p:nvSpPr>
        <p:spPr>
          <a:xfrm>
            <a:off x="5849872" y="2748306"/>
            <a:ext cx="700367" cy="451534"/>
          </a:xfrm>
          <a:prstGeom prst="rect">
            <a:avLst/>
          </a:prstGeom>
        </p:spPr>
        <p:txBody>
          <a:bodyPr wrap="square">
            <a:spAutoFit/>
          </a:bodyPr>
          <a:lstStyle/>
          <a:p>
            <a:r>
              <a:rPr lang="zh-CN" altLang="en-US" sz="1167" b="1" dirty="0">
                <a:solidFill>
                  <a:srgbClr val="CC00CC"/>
                </a:solidFill>
                <a:latin typeface="微软雅黑" pitchFamily="34" charset="-122"/>
                <a:ea typeface="微软雅黑" pitchFamily="34" charset="-122"/>
              </a:rPr>
              <a:t>重复的，</a:t>
            </a:r>
            <a:endParaRPr lang="en-US" altLang="zh-CN" sz="1167" b="1" dirty="0">
              <a:solidFill>
                <a:srgbClr val="CC00CC"/>
              </a:solidFill>
              <a:latin typeface="微软雅黑" pitchFamily="34" charset="-122"/>
              <a:ea typeface="微软雅黑" pitchFamily="34" charset="-122"/>
            </a:endParaRPr>
          </a:p>
          <a:p>
            <a:r>
              <a:rPr lang="zh-CN" altLang="en-US" sz="1167" b="1" dirty="0">
                <a:solidFill>
                  <a:srgbClr val="CC00CC"/>
                </a:solidFill>
                <a:latin typeface="微软雅黑" pitchFamily="34" charset="-122"/>
                <a:ea typeface="微软雅黑" pitchFamily="34" charset="-122"/>
              </a:rPr>
              <a:t>丢弃</a:t>
            </a:r>
          </a:p>
        </p:txBody>
      </p:sp>
    </p:spTree>
    <p:extLst>
      <p:ext uri="{BB962C8B-B14F-4D97-AF65-F5344CB8AC3E}">
        <p14:creationId xmlns:p14="http://schemas.microsoft.com/office/powerpoint/2010/main" val="132602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2000"/>
                                        <p:tgtEl>
                                          <p:spTgt spid="58"/>
                                        </p:tgtEl>
                                      </p:cBhvr>
                                    </p:animEffect>
                                  </p:childTnLst>
                                </p:cTn>
                              </p:par>
                            </p:childTnLst>
                          </p:cTn>
                        </p:par>
                        <p:par>
                          <p:cTn id="8" fill="hold">
                            <p:stCondLst>
                              <p:cond delay="4000"/>
                            </p:stCondLst>
                            <p:childTnLst>
                              <p:par>
                                <p:cTn id="9" presetID="22" presetClass="entr" presetSubtype="2" fill="hold" nodeType="afterEffect">
                                  <p:stCondLst>
                                    <p:cond delay="1000"/>
                                  </p:stCondLst>
                                  <p:childTnLst>
                                    <p:set>
                                      <p:cBhvr>
                                        <p:cTn id="10" dur="1" fill="hold">
                                          <p:stCondLst>
                                            <p:cond delay="0"/>
                                          </p:stCondLst>
                                        </p:cTn>
                                        <p:tgtEl>
                                          <p:spTgt spid="74"/>
                                        </p:tgtEl>
                                        <p:attrNameLst>
                                          <p:attrName>style.visibility</p:attrName>
                                        </p:attrNameLst>
                                      </p:cBhvr>
                                      <p:to>
                                        <p:strVal val="visible"/>
                                      </p:to>
                                    </p:set>
                                    <p:animEffect transition="in" filter="wipe(right)">
                                      <p:cBhvr>
                                        <p:cTn id="11" dur="2000"/>
                                        <p:tgtEl>
                                          <p:spTgt spid="74"/>
                                        </p:tgtEl>
                                      </p:cBhvr>
                                    </p:animEffect>
                                  </p:childTnLst>
                                </p:cTn>
                              </p:par>
                            </p:childTnLst>
                          </p:cTn>
                        </p:par>
                        <p:par>
                          <p:cTn id="12" fill="hold">
                            <p:stCondLst>
                              <p:cond delay="7000"/>
                            </p:stCondLst>
                            <p:childTnLst>
                              <p:par>
                                <p:cTn id="13" presetID="1" presetClass="entr" presetSubtype="0" fill="hold" grpId="0" nodeType="after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par>
                          <p:cTn id="15" fill="hold">
                            <p:stCondLst>
                              <p:cond delay="7000"/>
                            </p:stCondLst>
                            <p:childTnLst>
                              <p:par>
                                <p:cTn id="16" presetID="35" presetClass="emph" presetSubtype="0" repeatCount="5000" fill="hold" grpId="1" nodeType="afterEffect">
                                  <p:stCondLst>
                                    <p:cond delay="0"/>
                                  </p:stCondLst>
                                  <p:childTnLst>
                                    <p:anim calcmode="discrete" valueType="str">
                                      <p:cBhvr>
                                        <p:cTn id="17" dur="1000" fill="hold"/>
                                        <p:tgtEl>
                                          <p:spTgt spid="77"/>
                                        </p:tgtEl>
                                        <p:attrNameLst>
                                          <p:attrName>style.visibility</p:attrName>
                                        </p:attrNameLst>
                                      </p:cBhvr>
                                      <p:tavLst>
                                        <p:tav tm="0">
                                          <p:val>
                                            <p:strVal val="hidden"/>
                                          </p:val>
                                        </p:tav>
                                        <p:tav tm="50000">
                                          <p:val>
                                            <p:strVal val="visible"/>
                                          </p:val>
                                        </p:tav>
                                      </p:tavLst>
                                    </p:anim>
                                  </p:childTnLst>
                                </p:cTn>
                              </p:par>
                            </p:childTnLst>
                          </p:cTn>
                        </p:par>
                        <p:par>
                          <p:cTn id="18" fill="hold">
                            <p:stCondLst>
                              <p:cond delay="12000"/>
                            </p:stCondLst>
                            <p:childTnLst>
                              <p:par>
                                <p:cTn id="19" presetID="1" presetClass="entr" presetSubtype="0" fill="hold" nodeType="afterEffect">
                                  <p:stCondLst>
                                    <p:cond delay="1000"/>
                                  </p:stCondLst>
                                  <p:childTnLst>
                                    <p:set>
                                      <p:cBhvr>
                                        <p:cTn id="20" dur="1" fill="hold">
                                          <p:stCondLst>
                                            <p:cond delay="9"/>
                                          </p:stCondLst>
                                        </p:cTn>
                                        <p:tgtEl>
                                          <p:spTgt spid="71"/>
                                        </p:tgtEl>
                                        <p:attrNameLst>
                                          <p:attrName>style.visibility</p:attrName>
                                        </p:attrNameLst>
                                      </p:cBhvr>
                                      <p:to>
                                        <p:strVal val="visible"/>
                                      </p:to>
                                    </p:set>
                                  </p:childTnLst>
                                </p:cTn>
                              </p:par>
                            </p:childTnLst>
                          </p:cTn>
                        </p:par>
                        <p:par>
                          <p:cTn id="21" fill="hold">
                            <p:stCondLst>
                              <p:cond delay="13010"/>
                            </p:stCondLst>
                            <p:childTnLst>
                              <p:par>
                                <p:cTn id="22" presetID="35" presetClass="emph" presetSubtype="0" repeatCount="5000" fill="hold" nodeType="afterEffect">
                                  <p:stCondLst>
                                    <p:cond delay="0"/>
                                  </p:stCondLst>
                                  <p:childTnLst>
                                    <p:anim calcmode="discrete" valueType="str">
                                      <p:cBhvr>
                                        <p:cTn id="23" dur="1000" fill="hold"/>
                                        <p:tgtEl>
                                          <p:spTgt spid="71"/>
                                        </p:tgtEl>
                                        <p:attrNameLst>
                                          <p:attrName>style.visibility</p:attrName>
                                        </p:attrNameLst>
                                      </p:cBhvr>
                                      <p:tavLst>
                                        <p:tav tm="0">
                                          <p:val>
                                            <p:strVal val="hidden"/>
                                          </p:val>
                                        </p:tav>
                                        <p:tav tm="50000">
                                          <p:val>
                                            <p:strVal val="visible"/>
                                          </p:val>
                                        </p:tav>
                                      </p:tavLst>
                                    </p:anim>
                                  </p:childTnLst>
                                </p:cTn>
                              </p:par>
                            </p:childTnLst>
                          </p:cTn>
                        </p:par>
                        <p:par>
                          <p:cTn id="24" fill="hold">
                            <p:stCondLst>
                              <p:cond delay="18010"/>
                            </p:stCondLst>
                            <p:childTnLst>
                              <p:par>
                                <p:cTn id="25" presetID="1" presetClass="entr" presetSubtype="0" fill="hold" grpId="0" nodeType="after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par>
                          <p:cTn id="27" fill="hold">
                            <p:stCondLst>
                              <p:cond delay="18010"/>
                            </p:stCondLst>
                            <p:childTnLst>
                              <p:par>
                                <p:cTn id="28" presetID="35" presetClass="emph" presetSubtype="0" repeatCount="5000" fill="hold" grpId="1" nodeType="afterEffect">
                                  <p:stCondLst>
                                    <p:cond delay="0"/>
                                  </p:stCondLst>
                                  <p:childTnLst>
                                    <p:anim calcmode="discrete" valueType="str">
                                      <p:cBhvr>
                                        <p:cTn id="29"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30" fill="hold">
                            <p:stCondLst>
                              <p:cond delay="23010"/>
                            </p:stCondLst>
                            <p:childTnLst>
                              <p:par>
                                <p:cTn id="31" presetID="22" presetClass="entr" presetSubtype="8" fill="hold" nodeType="afterEffect">
                                  <p:stCondLst>
                                    <p:cond delay="1000"/>
                                  </p:stCondLst>
                                  <p:childTnLst>
                                    <p:set>
                                      <p:cBhvr>
                                        <p:cTn id="32" dur="1" fill="hold">
                                          <p:stCondLst>
                                            <p:cond delay="0"/>
                                          </p:stCondLst>
                                        </p:cTn>
                                        <p:tgtEl>
                                          <p:spTgt spid="62"/>
                                        </p:tgtEl>
                                        <p:attrNameLst>
                                          <p:attrName>style.visibility</p:attrName>
                                        </p:attrNameLst>
                                      </p:cBhvr>
                                      <p:to>
                                        <p:strVal val="visible"/>
                                      </p:to>
                                    </p:set>
                                    <p:animEffect transition="in" filter="wipe(left)">
                                      <p:cBhvr>
                                        <p:cTn id="33" dur="2000"/>
                                        <p:tgtEl>
                                          <p:spTgt spid="62"/>
                                        </p:tgtEl>
                                      </p:cBhvr>
                                    </p:animEffect>
                                  </p:childTnLst>
                                </p:cTn>
                              </p:par>
                            </p:childTnLst>
                          </p:cTn>
                        </p:par>
                        <p:par>
                          <p:cTn id="34" fill="hold">
                            <p:stCondLst>
                              <p:cond delay="26010"/>
                            </p:stCondLst>
                            <p:childTnLst>
                              <p:par>
                                <p:cTn id="35" presetID="22" presetClass="entr" presetSubtype="2" fill="hold" nodeType="afterEffect">
                                  <p:stCondLst>
                                    <p:cond delay="1000"/>
                                  </p:stCondLst>
                                  <p:childTnLst>
                                    <p:set>
                                      <p:cBhvr>
                                        <p:cTn id="36" dur="1" fill="hold">
                                          <p:stCondLst>
                                            <p:cond delay="0"/>
                                          </p:stCondLst>
                                        </p:cTn>
                                        <p:tgtEl>
                                          <p:spTgt spid="67"/>
                                        </p:tgtEl>
                                        <p:attrNameLst>
                                          <p:attrName>style.visibility</p:attrName>
                                        </p:attrNameLst>
                                      </p:cBhvr>
                                      <p:to>
                                        <p:strVal val="visible"/>
                                      </p:to>
                                    </p:set>
                                    <p:animEffect transition="in" filter="wipe(right)">
                                      <p:cBhvr>
                                        <p:cTn id="37" dur="2000"/>
                                        <p:tgtEl>
                                          <p:spTgt spid="6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2000"/>
                                  </p:stCondLst>
                                  <p:childTnLst>
                                    <p:set>
                                      <p:cBhvr>
                                        <p:cTn id="41" dur="1" fill="hold">
                                          <p:stCondLst>
                                            <p:cond delay="0"/>
                                          </p:stCondLst>
                                        </p:cTn>
                                        <p:tgtEl>
                                          <p:spTgt spid="83"/>
                                        </p:tgtEl>
                                        <p:attrNameLst>
                                          <p:attrName>style.visibility</p:attrName>
                                        </p:attrNameLst>
                                      </p:cBhvr>
                                      <p:to>
                                        <p:strVal val="visible"/>
                                      </p:to>
                                    </p:set>
                                    <p:animEffect transition="in" filter="wipe(left)">
                                      <p:cBhvr>
                                        <p:cTn id="42" dur="3000"/>
                                        <p:tgtEl>
                                          <p:spTgt spid="83"/>
                                        </p:tgtEl>
                                      </p:cBhvr>
                                    </p:animEffect>
                                  </p:childTnLst>
                                </p:cTn>
                              </p:par>
                            </p:childTnLst>
                          </p:cTn>
                        </p:par>
                        <p:par>
                          <p:cTn id="43" fill="hold">
                            <p:stCondLst>
                              <p:cond delay="5000"/>
                            </p:stCondLst>
                            <p:childTnLst>
                              <p:par>
                                <p:cTn id="44" presetID="22" presetClass="entr" presetSubtype="1" fill="hold" nodeType="afterEffect">
                                  <p:stCondLst>
                                    <p:cond delay="2000"/>
                                  </p:stCondLst>
                                  <p:childTnLst>
                                    <p:set>
                                      <p:cBhvr>
                                        <p:cTn id="45" dur="1" fill="hold">
                                          <p:stCondLst>
                                            <p:cond delay="0"/>
                                          </p:stCondLst>
                                        </p:cTn>
                                        <p:tgtEl>
                                          <p:spTgt spid="104"/>
                                        </p:tgtEl>
                                        <p:attrNameLst>
                                          <p:attrName>style.visibility</p:attrName>
                                        </p:attrNameLst>
                                      </p:cBhvr>
                                      <p:to>
                                        <p:strVal val="visible"/>
                                      </p:to>
                                    </p:set>
                                    <p:animEffect transition="in" filter="wipe(up)">
                                      <p:cBhvr>
                                        <p:cTn id="46" dur="30000"/>
                                        <p:tgtEl>
                                          <p:spTgt spid="104"/>
                                        </p:tgtEl>
                                      </p:cBhvr>
                                    </p:animEffect>
                                  </p:childTnLst>
                                </p:cTn>
                              </p:par>
                              <p:par>
                                <p:cTn id="47" presetID="1" presetClass="entr" presetSubtype="0" fill="hold" nodeType="withEffect">
                                  <p:stCondLst>
                                    <p:cond delay="2000"/>
                                  </p:stCondLst>
                                  <p:childTnLst>
                                    <p:set>
                                      <p:cBhvr>
                                        <p:cTn id="48" dur="1" fill="hold">
                                          <p:stCondLst>
                                            <p:cond delay="0"/>
                                          </p:stCondLst>
                                        </p:cTn>
                                        <p:tgtEl>
                                          <p:spTgt spid="96"/>
                                        </p:tgtEl>
                                        <p:attrNameLst>
                                          <p:attrName>style.visibility</p:attrName>
                                        </p:attrNameLst>
                                      </p:cBhvr>
                                      <p:to>
                                        <p:strVal val="visible"/>
                                      </p:to>
                                    </p:set>
                                  </p:childTnLst>
                                </p:cTn>
                              </p:par>
                              <p:par>
                                <p:cTn id="49" presetID="35" presetClass="emph" presetSubtype="0" repeatCount="5000" fill="hold" nodeType="withEffect">
                                  <p:stCondLst>
                                    <p:cond delay="2000"/>
                                  </p:stCondLst>
                                  <p:childTnLst>
                                    <p:anim calcmode="discrete" valueType="str">
                                      <p:cBhvr>
                                        <p:cTn id="50" dur="1000" fill="hold"/>
                                        <p:tgtEl>
                                          <p:spTgt spid="96"/>
                                        </p:tgtEl>
                                        <p:attrNameLst>
                                          <p:attrName>style.visibility</p:attrName>
                                        </p:attrNameLst>
                                      </p:cBhvr>
                                      <p:tavLst>
                                        <p:tav tm="0">
                                          <p:val>
                                            <p:strVal val="hidden"/>
                                          </p:val>
                                        </p:tav>
                                        <p:tav tm="50000">
                                          <p:val>
                                            <p:strVal val="visible"/>
                                          </p:val>
                                        </p:tav>
                                      </p:tavLst>
                                    </p:anim>
                                  </p:childTnLst>
                                </p:cTn>
                              </p:par>
                              <p:par>
                                <p:cTn id="51" presetID="1" presetClass="entr" presetSubtype="0" fill="hold" grpId="0" nodeType="withEffect">
                                  <p:stCondLst>
                                    <p:cond delay="9000"/>
                                  </p:stCondLst>
                                  <p:childTnLst>
                                    <p:set>
                                      <p:cBhvr>
                                        <p:cTn id="52" dur="1" fill="hold">
                                          <p:stCondLst>
                                            <p:cond delay="0"/>
                                          </p:stCondLst>
                                        </p:cTn>
                                        <p:tgtEl>
                                          <p:spTgt spid="95"/>
                                        </p:tgtEl>
                                        <p:attrNameLst>
                                          <p:attrName>style.visibility</p:attrName>
                                        </p:attrNameLst>
                                      </p:cBhvr>
                                      <p:to>
                                        <p:strVal val="visible"/>
                                      </p:to>
                                    </p:set>
                                  </p:childTnLst>
                                </p:cTn>
                              </p:par>
                              <p:par>
                                <p:cTn id="53" presetID="35" presetClass="emph" presetSubtype="0" repeatCount="5000" fill="hold" grpId="1" nodeType="withEffect">
                                  <p:stCondLst>
                                    <p:cond delay="9000"/>
                                  </p:stCondLst>
                                  <p:childTnLst>
                                    <p:anim calcmode="discrete" valueType="str">
                                      <p:cBhvr>
                                        <p:cTn id="54" dur="1000" fill="hold"/>
                                        <p:tgtEl>
                                          <p:spTgt spid="95"/>
                                        </p:tgtEl>
                                        <p:attrNameLst>
                                          <p:attrName>style.visibility</p:attrName>
                                        </p:attrNameLst>
                                      </p:cBhvr>
                                      <p:tavLst>
                                        <p:tav tm="0">
                                          <p:val>
                                            <p:strVal val="hidden"/>
                                          </p:val>
                                        </p:tav>
                                        <p:tav tm="50000">
                                          <p:val>
                                            <p:strVal val="visible"/>
                                          </p:val>
                                        </p:tav>
                                      </p:tavLst>
                                    </p:anim>
                                  </p:childTnLst>
                                </p:cTn>
                              </p:par>
                              <p:par>
                                <p:cTn id="55" presetID="22" presetClass="entr" presetSubtype="8" fill="hold" nodeType="withEffect">
                                  <p:stCondLst>
                                    <p:cond delay="16000"/>
                                  </p:stCondLst>
                                  <p:childTnLst>
                                    <p:set>
                                      <p:cBhvr>
                                        <p:cTn id="56" dur="1" fill="hold">
                                          <p:stCondLst>
                                            <p:cond delay="0"/>
                                          </p:stCondLst>
                                        </p:cTn>
                                        <p:tgtEl>
                                          <p:spTgt spid="87"/>
                                        </p:tgtEl>
                                        <p:attrNameLst>
                                          <p:attrName>style.visibility</p:attrName>
                                        </p:attrNameLst>
                                      </p:cBhvr>
                                      <p:to>
                                        <p:strVal val="visible"/>
                                      </p:to>
                                    </p:set>
                                    <p:animEffect transition="in" filter="wipe(left)">
                                      <p:cBhvr>
                                        <p:cTn id="57" dur="2000"/>
                                        <p:tgtEl>
                                          <p:spTgt spid="87"/>
                                        </p:tgtEl>
                                      </p:cBhvr>
                                    </p:animEffect>
                                  </p:childTnLst>
                                </p:cTn>
                              </p:par>
                              <p:par>
                                <p:cTn id="58" presetID="22" presetClass="entr" presetSubtype="8" fill="hold" grpId="0" nodeType="withEffect">
                                  <p:stCondLst>
                                    <p:cond delay="20000"/>
                                  </p:stCondLst>
                                  <p:childTnLst>
                                    <p:set>
                                      <p:cBhvr>
                                        <p:cTn id="59" dur="1" fill="hold">
                                          <p:stCondLst>
                                            <p:cond delay="0"/>
                                          </p:stCondLst>
                                        </p:cTn>
                                        <p:tgtEl>
                                          <p:spTgt spid="108"/>
                                        </p:tgtEl>
                                        <p:attrNameLst>
                                          <p:attrName>style.visibility</p:attrName>
                                        </p:attrNameLst>
                                      </p:cBhvr>
                                      <p:to>
                                        <p:strVal val="visible"/>
                                      </p:to>
                                    </p:set>
                                    <p:animEffect transition="in" filter="wipe(left)">
                                      <p:cBhvr>
                                        <p:cTn id="60" dur="2000"/>
                                        <p:tgtEl>
                                          <p:spTgt spid="108"/>
                                        </p:tgtEl>
                                      </p:cBhvr>
                                    </p:animEffect>
                                  </p:childTnLst>
                                </p:cTn>
                              </p:par>
                              <p:par>
                                <p:cTn id="61" presetID="22" presetClass="entr" presetSubtype="2" fill="hold" nodeType="withEffect">
                                  <p:stCondLst>
                                    <p:cond delay="24000"/>
                                  </p:stCondLst>
                                  <p:childTnLst>
                                    <p:set>
                                      <p:cBhvr>
                                        <p:cTn id="62" dur="1" fill="hold">
                                          <p:stCondLst>
                                            <p:cond delay="0"/>
                                          </p:stCondLst>
                                        </p:cTn>
                                        <p:tgtEl>
                                          <p:spTgt spid="92"/>
                                        </p:tgtEl>
                                        <p:attrNameLst>
                                          <p:attrName>style.visibility</p:attrName>
                                        </p:attrNameLst>
                                      </p:cBhvr>
                                      <p:to>
                                        <p:strVal val="visible"/>
                                      </p:to>
                                    </p:set>
                                    <p:animEffect transition="in" filter="wipe(right)">
                                      <p:cBhvr>
                                        <p:cTn id="63" dur="2000"/>
                                        <p:tgtEl>
                                          <p:spTgt spid="92"/>
                                        </p:tgtEl>
                                      </p:cBhvr>
                                    </p:animEffect>
                                  </p:childTnLst>
                                </p:cTn>
                              </p:par>
                              <p:par>
                                <p:cTn id="64" presetID="22" presetClass="entr" presetSubtype="8" fill="hold" nodeType="withEffect">
                                  <p:stCondLst>
                                    <p:cond delay="28000"/>
                                  </p:stCondLst>
                                  <p:childTnLst>
                                    <p:set>
                                      <p:cBhvr>
                                        <p:cTn id="65" dur="1" fill="hold">
                                          <p:stCondLst>
                                            <p:cond delay="0"/>
                                          </p:stCondLst>
                                        </p:cTn>
                                        <p:tgtEl>
                                          <p:spTgt spid="99"/>
                                        </p:tgtEl>
                                        <p:attrNameLst>
                                          <p:attrName>style.visibility</p:attrName>
                                        </p:attrNameLst>
                                      </p:cBhvr>
                                      <p:to>
                                        <p:strVal val="visible"/>
                                      </p:to>
                                    </p:set>
                                    <p:animEffect transition="in" filter="wipe(left)">
                                      <p:cBhvr>
                                        <p:cTn id="66" dur="2000"/>
                                        <p:tgtEl>
                                          <p:spTgt spid="99"/>
                                        </p:tgtEl>
                                      </p:cBhvr>
                                    </p:animEffect>
                                  </p:childTnLst>
                                </p:cTn>
                              </p:par>
                              <p:par>
                                <p:cTn id="67" presetID="1" presetClass="entr" presetSubtype="0" fill="hold" grpId="0" nodeType="withEffect">
                                  <p:stCondLst>
                                    <p:cond delay="33000"/>
                                  </p:stCondLst>
                                  <p:childTnLst>
                                    <p:set>
                                      <p:cBhvr>
                                        <p:cTn id="68" dur="1" fill="hold">
                                          <p:stCondLst>
                                            <p:cond delay="0"/>
                                          </p:stCondLst>
                                        </p:cTn>
                                        <p:tgtEl>
                                          <p:spTgt spid="103"/>
                                        </p:tgtEl>
                                        <p:attrNameLst>
                                          <p:attrName>style.visibility</p:attrName>
                                        </p:attrNameLst>
                                      </p:cBhvr>
                                      <p:to>
                                        <p:strVal val="visible"/>
                                      </p:to>
                                    </p:set>
                                  </p:childTnLst>
                                </p:cTn>
                              </p:par>
                              <p:par>
                                <p:cTn id="69" presetID="35" presetClass="emph" presetSubtype="0" repeatCount="5000" fill="hold" grpId="1" nodeType="withEffect">
                                  <p:stCondLst>
                                    <p:cond delay="33000"/>
                                  </p:stCondLst>
                                  <p:childTnLst>
                                    <p:anim calcmode="discrete" valueType="str">
                                      <p:cBhvr>
                                        <p:cTn id="70" dur="1000" fill="hold"/>
                                        <p:tgtEl>
                                          <p:spTgt spid="10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0" grpId="1"/>
      <p:bldP spid="77" grpId="0" animBg="1"/>
      <p:bldP spid="77" grpId="1" animBg="1"/>
      <p:bldP spid="95" grpId="0"/>
      <p:bldP spid="95" grpId="1"/>
      <p:bldP spid="103" grpId="0"/>
      <p:bldP spid="103" grpId="1"/>
      <p:bldP spid="10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8"/>
          <p:cNvSpPr>
            <a:spLocks noChangeArrowheads="1"/>
          </p:cNvSpPr>
          <p:nvPr/>
        </p:nvSpPr>
        <p:spPr bwMode="auto">
          <a:xfrm>
            <a:off x="464136" y="2205223"/>
            <a:ext cx="6820800" cy="1489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在发送完一个分组后，必须</a:t>
            </a:r>
            <a:r>
              <a:rPr lang="zh-CN" altLang="en-US" sz="1667" b="1" dirty="0">
                <a:solidFill>
                  <a:srgbClr val="0000FF"/>
                </a:solidFill>
                <a:latin typeface="微软雅黑" pitchFamily="34" charset="-122"/>
                <a:ea typeface="微软雅黑" pitchFamily="34" charset="-122"/>
              </a:rPr>
              <a:t>暂时保留</a:t>
            </a:r>
            <a:r>
              <a:rPr lang="zh-CN" altLang="en-US" sz="1667" b="1" dirty="0">
                <a:latin typeface="微软雅黑" pitchFamily="34" charset="-122"/>
                <a:ea typeface="微软雅黑" pitchFamily="34" charset="-122"/>
              </a:rPr>
              <a:t>已发送的分组的副本，以备重发。</a:t>
            </a:r>
          </a:p>
          <a:p>
            <a:pPr marL="285739" indent="-285739">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分组和确认分组都必须进行编号。</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超时计时器的重传时间应当比数据在分组传输的平均往返时间</a:t>
            </a:r>
            <a:r>
              <a:rPr lang="zh-CN" altLang="en-US" sz="1667" b="1" dirty="0">
                <a:solidFill>
                  <a:srgbClr val="0000FF"/>
                </a:solidFill>
                <a:latin typeface="微软雅黑" pitchFamily="34" charset="-122"/>
                <a:ea typeface="微软雅黑" pitchFamily="34" charset="-122"/>
              </a:rPr>
              <a:t>更长一些</a:t>
            </a:r>
            <a:r>
              <a:rPr lang="zh-CN" altLang="en-US" sz="1667" b="1" dirty="0">
                <a:latin typeface="微软雅黑" pitchFamily="34" charset="-122"/>
                <a:ea typeface="微软雅黑" pitchFamily="34" charset="-122"/>
              </a:rPr>
              <a:t>。 </a:t>
            </a:r>
          </a:p>
        </p:txBody>
      </p:sp>
      <p:sp>
        <p:nvSpPr>
          <p:cNvPr id="17" name="AutoShape 5"/>
          <p:cNvSpPr>
            <a:spLocks noChangeArrowheads="1"/>
          </p:cNvSpPr>
          <p:nvPr/>
        </p:nvSpPr>
        <p:spPr bwMode="auto">
          <a:xfrm>
            <a:off x="464136" y="1926492"/>
            <a:ext cx="6701577"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p>
        </p:txBody>
      </p:sp>
      <p:sp>
        <p:nvSpPr>
          <p:cNvPr id="18" name="矩形 17"/>
          <p:cNvSpPr/>
          <p:nvPr/>
        </p:nvSpPr>
        <p:spPr>
          <a:xfrm>
            <a:off x="513404" y="1883672"/>
            <a:ext cx="824265" cy="348878"/>
          </a:xfrm>
          <a:prstGeom prst="rect">
            <a:avLst/>
          </a:prstGeom>
        </p:spPr>
        <p:txBody>
          <a:bodyPr wrap="none">
            <a:spAutoFit/>
          </a:bodyPr>
          <a:lstStyle/>
          <a:p>
            <a:r>
              <a:rPr lang="zh-CN" altLang="en-US" sz="1667" b="1" dirty="0">
                <a:latin typeface="微软雅黑" pitchFamily="34" charset="-122"/>
                <a:ea typeface="微软雅黑" pitchFamily="34" charset="-122"/>
              </a:rPr>
              <a:t>请注意</a:t>
            </a:r>
          </a:p>
        </p:txBody>
      </p:sp>
    </p:spTree>
    <p:extLst>
      <p:ext uri="{BB962C8B-B14F-4D97-AF65-F5344CB8AC3E}">
        <p14:creationId xmlns:p14="http://schemas.microsoft.com/office/powerpoint/2010/main" val="31939003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8"/>
          <p:cNvSpPr>
            <a:spLocks noChangeArrowheads="1"/>
          </p:cNvSpPr>
          <p:nvPr/>
        </p:nvSpPr>
        <p:spPr bwMode="auto">
          <a:xfrm>
            <a:off x="464136" y="1702303"/>
            <a:ext cx="6701577" cy="25669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通常 </a:t>
            </a:r>
            <a:r>
              <a:rPr lang="en-US" altLang="zh-CN" sz="1667" b="1" dirty="0">
                <a:solidFill>
                  <a:srgbClr val="0000FF"/>
                </a:solidFill>
                <a:latin typeface="微软雅黑" pitchFamily="34" charset="-122"/>
                <a:ea typeface="微软雅黑" pitchFamily="34" charset="-122"/>
              </a:rPr>
              <a:t>A </a:t>
            </a:r>
            <a:r>
              <a:rPr lang="zh-CN" altLang="en-US" sz="1667" b="1" dirty="0">
                <a:solidFill>
                  <a:srgbClr val="0000FF"/>
                </a:solidFill>
                <a:latin typeface="微软雅黑" pitchFamily="34" charset="-122"/>
                <a:ea typeface="微软雅黑" pitchFamily="34" charset="-122"/>
              </a:rPr>
              <a:t>最终总是可以收到对所有发出的分组的确认。</a:t>
            </a:r>
            <a:r>
              <a:rPr lang="zh-CN" altLang="en-US" sz="1667" b="1" dirty="0">
                <a:latin typeface="微软雅黑" pitchFamily="34" charset="-122"/>
                <a:ea typeface="微软雅黑" pitchFamily="34" charset="-122"/>
              </a:rPr>
              <a:t>如果 </a:t>
            </a:r>
            <a:r>
              <a:rPr lang="en-US" altLang="zh-CN" sz="1667" b="1" dirty="0">
                <a:latin typeface="微软雅黑" pitchFamily="34" charset="-122"/>
                <a:ea typeface="微软雅黑" pitchFamily="34" charset="-122"/>
              </a:rPr>
              <a:t>A </a:t>
            </a:r>
            <a:r>
              <a:rPr lang="zh-CN" altLang="en-US" sz="1667" b="1" dirty="0">
                <a:latin typeface="微软雅黑" pitchFamily="34" charset="-122"/>
                <a:ea typeface="微软雅黑" pitchFamily="34" charset="-122"/>
              </a:rPr>
              <a:t>不断重传分组但总是收不到确认，就说明通信线路太差，不能进行通信。</a:t>
            </a:r>
          </a:p>
          <a:p>
            <a:pPr marL="285739" indent="-285739">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使用上述的确认和重传机制，我们就可以在不可靠的传输网络上实现可靠的通信。</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像上述的这种可靠传输协议常称为</a:t>
            </a:r>
            <a:r>
              <a:rPr lang="zh-CN" altLang="en-US" sz="1667" b="1" dirty="0">
                <a:solidFill>
                  <a:srgbClr val="0000FF"/>
                </a:solidFill>
                <a:latin typeface="微软雅黑" pitchFamily="34" charset="-122"/>
                <a:ea typeface="微软雅黑" pitchFamily="34" charset="-122"/>
              </a:rPr>
              <a:t>自动重传请求 </a:t>
            </a:r>
            <a:r>
              <a:rPr lang="en-US" altLang="zh-CN" sz="1667" b="1" dirty="0">
                <a:solidFill>
                  <a:srgbClr val="0000FF"/>
                </a:solidFill>
                <a:latin typeface="微软雅黑" pitchFamily="34" charset="-122"/>
                <a:ea typeface="微软雅黑" pitchFamily="34" charset="-122"/>
              </a:rPr>
              <a:t>ARQ  </a:t>
            </a:r>
            <a:r>
              <a:rPr lang="en-US" altLang="zh-CN" sz="1667" b="1" dirty="0">
                <a:latin typeface="微软雅黑" pitchFamily="34" charset="-122"/>
                <a:ea typeface="微软雅黑" pitchFamily="34" charset="-122"/>
              </a:rPr>
              <a:t>(Automatic Repeat </a:t>
            </a:r>
            <a:r>
              <a:rPr lang="en-US" altLang="zh-CN" sz="1667" b="1" dirty="0" err="1">
                <a:latin typeface="微软雅黑" pitchFamily="34" charset="-122"/>
                <a:ea typeface="微软雅黑" pitchFamily="34" charset="-122"/>
              </a:rPr>
              <a:t>reQuest</a:t>
            </a:r>
            <a:r>
              <a:rPr lang="en-US" altLang="zh-CN" sz="1667" b="1" dirty="0">
                <a:latin typeface="微软雅黑" pitchFamily="34" charset="-122"/>
                <a:ea typeface="微软雅黑" pitchFamily="34" charset="-122"/>
              </a:rPr>
              <a:t>)</a:t>
            </a:r>
            <a:r>
              <a:rPr lang="zh-CN" altLang="en-US" sz="1667" b="1" dirty="0">
                <a:latin typeface="微软雅黑" pitchFamily="34" charset="-122"/>
                <a:ea typeface="微软雅黑" pitchFamily="34" charset="-122"/>
              </a:rPr>
              <a:t>。意思是重传的请求是自动进行的，接收方不需要请求发送方重传某个出错的分组。</a:t>
            </a:r>
          </a:p>
        </p:txBody>
      </p:sp>
      <p:sp>
        <p:nvSpPr>
          <p:cNvPr id="33" name="AutoShape 5"/>
          <p:cNvSpPr>
            <a:spLocks noChangeArrowheads="1"/>
          </p:cNvSpPr>
          <p:nvPr/>
        </p:nvSpPr>
        <p:spPr bwMode="auto">
          <a:xfrm>
            <a:off x="454287" y="1423572"/>
            <a:ext cx="6711426"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p>
        </p:txBody>
      </p:sp>
      <p:sp>
        <p:nvSpPr>
          <p:cNvPr id="34" name="矩形 33"/>
          <p:cNvSpPr/>
          <p:nvPr/>
        </p:nvSpPr>
        <p:spPr>
          <a:xfrm>
            <a:off x="513405" y="1388372"/>
            <a:ext cx="2012089" cy="348878"/>
          </a:xfrm>
          <a:prstGeom prst="rect">
            <a:avLst/>
          </a:prstGeom>
        </p:spPr>
        <p:txBody>
          <a:bodyPr wrap="none">
            <a:spAutoFit/>
          </a:bodyPr>
          <a:lstStyle/>
          <a:p>
            <a:r>
              <a:rPr lang="zh-CN" altLang="en-US" sz="1667" b="1" dirty="0">
                <a:latin typeface="微软雅黑" pitchFamily="34" charset="-122"/>
                <a:ea typeface="微软雅黑" pitchFamily="34" charset="-122"/>
              </a:rPr>
              <a:t>自动重传请求 </a:t>
            </a:r>
            <a:r>
              <a:rPr lang="en-US" altLang="zh-CN" sz="1667" b="1" dirty="0">
                <a:latin typeface="微软雅黑" pitchFamily="34" charset="-122"/>
                <a:ea typeface="微软雅黑" pitchFamily="34" charset="-122"/>
              </a:rPr>
              <a:t>ARQ</a:t>
            </a:r>
            <a:endParaRPr lang="zh-CN" altLang="en-US" sz="1667" b="1" dirty="0">
              <a:latin typeface="微软雅黑" pitchFamily="34" charset="-122"/>
              <a:ea typeface="微软雅黑" pitchFamily="34" charset="-122"/>
            </a:endParaRPr>
          </a:p>
        </p:txBody>
      </p:sp>
    </p:spTree>
    <p:extLst>
      <p:ext uri="{BB962C8B-B14F-4D97-AF65-F5344CB8AC3E}">
        <p14:creationId xmlns:p14="http://schemas.microsoft.com/office/powerpoint/2010/main" val="41526017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454287" y="1237882"/>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25" name="Rectangle 6"/>
          <p:cNvSpPr>
            <a:spLocks noChangeArrowheads="1"/>
          </p:cNvSpPr>
          <p:nvPr/>
        </p:nvSpPr>
        <p:spPr bwMode="auto">
          <a:xfrm>
            <a:off x="3049224" y="1218641"/>
            <a:ext cx="1507144"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4. </a:t>
            </a:r>
            <a:r>
              <a:rPr lang="zh-CN" altLang="en-US" sz="1667" b="1" dirty="0">
                <a:solidFill>
                  <a:schemeClr val="bg1"/>
                </a:solidFill>
                <a:latin typeface="微软雅黑" pitchFamily="34" charset="-122"/>
                <a:ea typeface="微软雅黑" pitchFamily="34" charset="-122"/>
              </a:rPr>
              <a:t>信道利用率</a:t>
            </a:r>
          </a:p>
        </p:txBody>
      </p:sp>
      <p:sp>
        <p:nvSpPr>
          <p:cNvPr id="26" name="圆角矩形 25"/>
          <p:cNvSpPr/>
          <p:nvPr/>
        </p:nvSpPr>
        <p:spPr>
          <a:xfrm>
            <a:off x="454287" y="1605916"/>
            <a:ext cx="6711426" cy="2743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27" name="Text Box 155"/>
          <p:cNvSpPr txBox="1">
            <a:spLocks noChangeArrowheads="1"/>
          </p:cNvSpPr>
          <p:nvPr/>
        </p:nvSpPr>
        <p:spPr bwMode="auto">
          <a:xfrm>
            <a:off x="1691641" y="1703321"/>
            <a:ext cx="4245884" cy="302327"/>
          </a:xfrm>
          <a:prstGeom prst="rect">
            <a:avLst/>
          </a:prstGeom>
          <a:solidFill>
            <a:srgbClr val="66FF99"/>
          </a:solidFill>
          <a:ln w="9525">
            <a:solidFill>
              <a:schemeClr val="tx1"/>
            </a:solidFill>
            <a:miter lim="800000"/>
            <a:headEnd/>
            <a:tailEnd/>
          </a:ln>
          <a:effectLst/>
        </p:spPr>
        <p:txBody>
          <a:bodyPr wrap="square">
            <a:spAutoFit/>
          </a:bodyPr>
          <a:lstStyle/>
          <a:p>
            <a:pPr algn="ctr">
              <a:lnSpc>
                <a:spcPct val="110000"/>
              </a:lnSpc>
            </a:pPr>
            <a:r>
              <a:rPr lang="zh-CN" altLang="en-US" sz="1333" b="1" dirty="0">
                <a:latin typeface="微软雅黑" pitchFamily="34" charset="-122"/>
                <a:ea typeface="微软雅黑" pitchFamily="34" charset="-122"/>
              </a:rPr>
              <a:t>停止等待协议的优点是简单，缺点是信道利用率太低。</a:t>
            </a:r>
          </a:p>
        </p:txBody>
      </p:sp>
      <p:sp>
        <p:nvSpPr>
          <p:cNvPr id="28" name="Text Box 4"/>
          <p:cNvSpPr txBox="1">
            <a:spLocks noChangeArrowheads="1"/>
          </p:cNvSpPr>
          <p:nvPr/>
        </p:nvSpPr>
        <p:spPr bwMode="auto">
          <a:xfrm>
            <a:off x="2025651" y="2888825"/>
            <a:ext cx="332142"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b="1" i="1" dirty="0">
                <a:latin typeface="微软雅黑" pitchFamily="34" charset="-122"/>
                <a:ea typeface="微软雅黑" pitchFamily="34" charset="-122"/>
              </a:rPr>
              <a:t>T</a:t>
            </a:r>
            <a:r>
              <a:rPr lang="en-US" altLang="zh-CN" sz="1000" b="1" i="1" baseline="-25000" dirty="0">
                <a:latin typeface="微软雅黑" pitchFamily="34" charset="-122"/>
                <a:ea typeface="微软雅黑" pitchFamily="34" charset="-122"/>
              </a:rPr>
              <a:t>D</a:t>
            </a:r>
          </a:p>
        </p:txBody>
      </p:sp>
      <p:sp>
        <p:nvSpPr>
          <p:cNvPr id="29" name="Line 5"/>
          <p:cNvSpPr>
            <a:spLocks noChangeShapeType="1"/>
          </p:cNvSpPr>
          <p:nvPr/>
        </p:nvSpPr>
        <p:spPr bwMode="auto">
          <a:xfrm flipV="1">
            <a:off x="2104078" y="2899171"/>
            <a:ext cx="0" cy="369508"/>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0" name="Line 6"/>
          <p:cNvSpPr>
            <a:spLocks noChangeShapeType="1"/>
          </p:cNvSpPr>
          <p:nvPr/>
        </p:nvSpPr>
        <p:spPr bwMode="auto">
          <a:xfrm>
            <a:off x="2277747" y="2927992"/>
            <a:ext cx="0" cy="1840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1" name="Line 7"/>
          <p:cNvSpPr>
            <a:spLocks noChangeShapeType="1"/>
          </p:cNvSpPr>
          <p:nvPr/>
        </p:nvSpPr>
        <p:spPr bwMode="auto">
          <a:xfrm>
            <a:off x="3800123" y="2927992"/>
            <a:ext cx="0" cy="1840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2" name="Line 8"/>
          <p:cNvSpPr>
            <a:spLocks noChangeShapeType="1"/>
          </p:cNvSpPr>
          <p:nvPr/>
        </p:nvSpPr>
        <p:spPr bwMode="auto">
          <a:xfrm>
            <a:off x="2277008" y="3018892"/>
            <a:ext cx="152237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3" name="Text Box 9"/>
          <p:cNvSpPr txBox="1">
            <a:spLocks noChangeArrowheads="1"/>
          </p:cNvSpPr>
          <p:nvPr/>
        </p:nvSpPr>
        <p:spPr bwMode="auto">
          <a:xfrm>
            <a:off x="2831270" y="2899910"/>
            <a:ext cx="434734" cy="2462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b="1" dirty="0">
                <a:solidFill>
                  <a:srgbClr val="0000FF"/>
                </a:solidFill>
                <a:latin typeface="微软雅黑" pitchFamily="34" charset="-122"/>
                <a:ea typeface="微软雅黑" pitchFamily="34" charset="-122"/>
              </a:rPr>
              <a:t>RTT</a:t>
            </a:r>
          </a:p>
        </p:txBody>
      </p:sp>
      <p:sp>
        <p:nvSpPr>
          <p:cNvPr id="34" name="Line 10"/>
          <p:cNvSpPr>
            <a:spLocks noChangeShapeType="1"/>
          </p:cNvSpPr>
          <p:nvPr/>
        </p:nvSpPr>
        <p:spPr bwMode="auto">
          <a:xfrm rot="5400000" flipH="1" flipV="1">
            <a:off x="1999876" y="2915429"/>
            <a:ext cx="0" cy="206925"/>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5" name="Text Box 11"/>
          <p:cNvSpPr txBox="1">
            <a:spLocks noChangeArrowheads="1"/>
          </p:cNvSpPr>
          <p:nvPr/>
        </p:nvSpPr>
        <p:spPr bwMode="auto">
          <a:xfrm>
            <a:off x="1772167" y="2769150"/>
            <a:ext cx="29687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latin typeface="微软雅黑" pitchFamily="34" charset="-122"/>
                <a:ea typeface="微软雅黑" pitchFamily="34" charset="-122"/>
              </a:rPr>
              <a:t>A</a:t>
            </a:r>
          </a:p>
        </p:txBody>
      </p:sp>
      <p:sp>
        <p:nvSpPr>
          <p:cNvPr id="36" name="Line 12"/>
          <p:cNvSpPr>
            <a:spLocks noChangeShapeType="1"/>
          </p:cNvSpPr>
          <p:nvPr/>
        </p:nvSpPr>
        <p:spPr bwMode="auto">
          <a:xfrm flipV="1">
            <a:off x="3834856" y="2899171"/>
            <a:ext cx="0" cy="369508"/>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7" name="Line 13"/>
          <p:cNvSpPr>
            <a:spLocks noChangeShapeType="1"/>
          </p:cNvSpPr>
          <p:nvPr/>
        </p:nvSpPr>
        <p:spPr bwMode="auto">
          <a:xfrm>
            <a:off x="2104078" y="3204384"/>
            <a:ext cx="173077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8" name="Text Box 14"/>
          <p:cNvSpPr txBox="1">
            <a:spLocks noChangeArrowheads="1"/>
          </p:cNvSpPr>
          <p:nvPr/>
        </p:nvSpPr>
        <p:spPr bwMode="auto">
          <a:xfrm>
            <a:off x="2464718" y="3101661"/>
            <a:ext cx="1075936" cy="2462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b="1" i="1">
                <a:solidFill>
                  <a:srgbClr val="0000FF"/>
                </a:solidFill>
                <a:latin typeface="微软雅黑" pitchFamily="34" charset="-122"/>
                <a:ea typeface="微软雅黑" pitchFamily="34" charset="-122"/>
              </a:rPr>
              <a:t>T</a:t>
            </a:r>
            <a:r>
              <a:rPr lang="en-US" altLang="zh-CN" sz="1000" b="1" i="1" baseline="-25000">
                <a:solidFill>
                  <a:srgbClr val="0000FF"/>
                </a:solidFill>
                <a:latin typeface="微软雅黑" pitchFamily="34" charset="-122"/>
                <a:ea typeface="微软雅黑" pitchFamily="34" charset="-122"/>
              </a:rPr>
              <a:t>D</a:t>
            </a:r>
            <a:r>
              <a:rPr lang="en-US" altLang="zh-CN" sz="1000" b="1">
                <a:solidFill>
                  <a:srgbClr val="0000FF"/>
                </a:solidFill>
                <a:latin typeface="微软雅黑" pitchFamily="34" charset="-122"/>
                <a:ea typeface="微软雅黑" pitchFamily="34" charset="-122"/>
              </a:rPr>
              <a:t> + RTT + </a:t>
            </a:r>
            <a:r>
              <a:rPr lang="en-US" altLang="zh-CN" sz="1000" b="1" i="1">
                <a:solidFill>
                  <a:srgbClr val="0000FF"/>
                </a:solidFill>
                <a:latin typeface="微软雅黑" pitchFamily="34" charset="-122"/>
                <a:ea typeface="微软雅黑" pitchFamily="34" charset="-122"/>
              </a:rPr>
              <a:t>T</a:t>
            </a:r>
            <a:r>
              <a:rPr lang="en-US" altLang="zh-CN" sz="1000" b="1" i="1" baseline="-25000">
                <a:solidFill>
                  <a:srgbClr val="0000FF"/>
                </a:solidFill>
                <a:latin typeface="微软雅黑" pitchFamily="34" charset="-122"/>
                <a:ea typeface="微软雅黑" pitchFamily="34" charset="-122"/>
              </a:rPr>
              <a:t>A</a:t>
            </a:r>
          </a:p>
        </p:txBody>
      </p:sp>
      <p:sp>
        <p:nvSpPr>
          <p:cNvPr id="39" name="Freeform 16"/>
          <p:cNvSpPr>
            <a:spLocks/>
          </p:cNvSpPr>
          <p:nvPr/>
        </p:nvSpPr>
        <p:spPr bwMode="auto">
          <a:xfrm>
            <a:off x="2104078" y="2224448"/>
            <a:ext cx="930423" cy="674723"/>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167" b="1">
              <a:solidFill>
                <a:srgbClr val="000099"/>
              </a:solidFill>
              <a:latin typeface="微软雅黑" pitchFamily="34" charset="-122"/>
              <a:ea typeface="微软雅黑" pitchFamily="34" charset="-122"/>
            </a:endParaRPr>
          </a:p>
        </p:txBody>
      </p:sp>
      <p:sp>
        <p:nvSpPr>
          <p:cNvPr id="40" name="Text Box 17"/>
          <p:cNvSpPr txBox="1">
            <a:spLocks noChangeArrowheads="1"/>
          </p:cNvSpPr>
          <p:nvPr/>
        </p:nvSpPr>
        <p:spPr bwMode="auto">
          <a:xfrm>
            <a:off x="1778817" y="2107729"/>
            <a:ext cx="28725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latin typeface="微软雅黑" pitchFamily="34" charset="-122"/>
                <a:ea typeface="微软雅黑" pitchFamily="34" charset="-122"/>
              </a:rPr>
              <a:t>B</a:t>
            </a:r>
          </a:p>
        </p:txBody>
      </p:sp>
      <p:sp>
        <p:nvSpPr>
          <p:cNvPr id="41" name="Line 18"/>
          <p:cNvSpPr>
            <a:spLocks noChangeShapeType="1"/>
          </p:cNvSpPr>
          <p:nvPr/>
        </p:nvSpPr>
        <p:spPr bwMode="auto">
          <a:xfrm flipV="1">
            <a:off x="2104078" y="2225925"/>
            <a:ext cx="761188" cy="673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42" name="Line 19"/>
          <p:cNvSpPr>
            <a:spLocks noChangeShapeType="1"/>
          </p:cNvSpPr>
          <p:nvPr/>
        </p:nvSpPr>
        <p:spPr bwMode="auto">
          <a:xfrm flipV="1">
            <a:off x="2277008" y="2225925"/>
            <a:ext cx="760449" cy="673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43" name="Text Box 22"/>
          <p:cNvSpPr txBox="1">
            <a:spLocks noChangeArrowheads="1"/>
          </p:cNvSpPr>
          <p:nvPr/>
        </p:nvSpPr>
        <p:spPr bwMode="auto">
          <a:xfrm rot="19131970">
            <a:off x="2039291" y="2456511"/>
            <a:ext cx="482824"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0000FF"/>
                </a:solidFill>
                <a:latin typeface="微软雅黑" pitchFamily="34" charset="-122"/>
                <a:ea typeface="微软雅黑" pitchFamily="34" charset="-122"/>
              </a:rPr>
              <a:t>分组</a:t>
            </a:r>
          </a:p>
        </p:txBody>
      </p:sp>
      <p:sp>
        <p:nvSpPr>
          <p:cNvPr id="44" name="Text Box 23"/>
          <p:cNvSpPr txBox="1">
            <a:spLocks noChangeArrowheads="1"/>
          </p:cNvSpPr>
          <p:nvPr/>
        </p:nvSpPr>
        <p:spPr bwMode="auto">
          <a:xfrm rot="2307784">
            <a:off x="3195853" y="2276930"/>
            <a:ext cx="482824"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a:solidFill>
                  <a:srgbClr val="0000FF"/>
                </a:solidFill>
                <a:latin typeface="微软雅黑" pitchFamily="34" charset="-122"/>
                <a:ea typeface="微软雅黑" pitchFamily="34" charset="-122"/>
              </a:rPr>
              <a:t>确认</a:t>
            </a:r>
          </a:p>
        </p:txBody>
      </p:sp>
      <p:sp>
        <p:nvSpPr>
          <p:cNvPr id="45" name="Text Box 24"/>
          <p:cNvSpPr txBox="1">
            <a:spLocks noChangeArrowheads="1"/>
          </p:cNvSpPr>
          <p:nvPr/>
        </p:nvSpPr>
        <p:spPr bwMode="auto">
          <a:xfrm>
            <a:off x="5669836" y="2107729"/>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i="1">
                <a:latin typeface="微软雅黑" pitchFamily="34" charset="-122"/>
                <a:ea typeface="微软雅黑" pitchFamily="34" charset="-122"/>
              </a:rPr>
              <a:t>t</a:t>
            </a:r>
          </a:p>
        </p:txBody>
      </p:sp>
      <p:sp>
        <p:nvSpPr>
          <p:cNvPr id="46" name="Text Box 25"/>
          <p:cNvSpPr txBox="1">
            <a:spLocks noChangeArrowheads="1"/>
          </p:cNvSpPr>
          <p:nvPr/>
        </p:nvSpPr>
        <p:spPr bwMode="auto">
          <a:xfrm>
            <a:off x="5669836" y="2751367"/>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i="1">
                <a:latin typeface="微软雅黑" pitchFamily="34" charset="-122"/>
                <a:ea typeface="微软雅黑" pitchFamily="34" charset="-122"/>
              </a:rPr>
              <a:t>t</a:t>
            </a:r>
          </a:p>
        </p:txBody>
      </p:sp>
      <p:sp>
        <p:nvSpPr>
          <p:cNvPr id="47" name="Line 26"/>
          <p:cNvSpPr>
            <a:spLocks noChangeShapeType="1"/>
          </p:cNvSpPr>
          <p:nvPr/>
        </p:nvSpPr>
        <p:spPr bwMode="auto">
          <a:xfrm>
            <a:off x="3557725" y="2562917"/>
            <a:ext cx="132284" cy="115287"/>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rot="15894661">
            <a:off x="2461393" y="2385923"/>
            <a:ext cx="107158" cy="143369"/>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49" name="Freeform 28"/>
          <p:cNvSpPr>
            <a:spLocks/>
          </p:cNvSpPr>
          <p:nvPr/>
        </p:nvSpPr>
        <p:spPr bwMode="auto">
          <a:xfrm>
            <a:off x="4789088" y="2225925"/>
            <a:ext cx="789270" cy="675462"/>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167" b="1">
              <a:solidFill>
                <a:srgbClr val="000099"/>
              </a:solidFill>
              <a:latin typeface="微软雅黑" pitchFamily="34" charset="-122"/>
              <a:ea typeface="微软雅黑" pitchFamily="34" charset="-122"/>
            </a:endParaRPr>
          </a:p>
        </p:txBody>
      </p:sp>
      <p:sp>
        <p:nvSpPr>
          <p:cNvPr id="50" name="Freeform 29"/>
          <p:cNvSpPr>
            <a:spLocks/>
          </p:cNvSpPr>
          <p:nvPr/>
        </p:nvSpPr>
        <p:spPr bwMode="auto">
          <a:xfrm>
            <a:off x="3848898" y="2225925"/>
            <a:ext cx="930423" cy="675462"/>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167"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flipV="1">
            <a:off x="3848898" y="2228143"/>
            <a:ext cx="761188" cy="673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flipV="1">
            <a:off x="4021828" y="2228143"/>
            <a:ext cx="760448" cy="673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5" name="Text Box 34"/>
          <p:cNvSpPr txBox="1">
            <a:spLocks noChangeArrowheads="1"/>
          </p:cNvSpPr>
          <p:nvPr/>
        </p:nvSpPr>
        <p:spPr bwMode="auto">
          <a:xfrm rot="19044759">
            <a:off x="3749008" y="2490876"/>
            <a:ext cx="482824"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a:solidFill>
                  <a:srgbClr val="0000FF"/>
                </a:solidFill>
                <a:latin typeface="微软雅黑" pitchFamily="34" charset="-122"/>
                <a:ea typeface="微软雅黑" pitchFamily="34" charset="-122"/>
              </a:rPr>
              <a:t>分组</a:t>
            </a:r>
          </a:p>
        </p:txBody>
      </p:sp>
      <p:sp>
        <p:nvSpPr>
          <p:cNvPr id="56" name="Line 35"/>
          <p:cNvSpPr>
            <a:spLocks noChangeShapeType="1"/>
          </p:cNvSpPr>
          <p:nvPr/>
        </p:nvSpPr>
        <p:spPr bwMode="auto">
          <a:xfrm rot="15894661">
            <a:off x="4184411" y="2401812"/>
            <a:ext cx="107158" cy="142630"/>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7" name="Text Box 36"/>
          <p:cNvSpPr txBox="1">
            <a:spLocks noChangeArrowheads="1"/>
          </p:cNvSpPr>
          <p:nvPr/>
        </p:nvSpPr>
        <p:spPr bwMode="auto">
          <a:xfrm rot="2510398">
            <a:off x="4980579" y="2311664"/>
            <a:ext cx="482824"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a:solidFill>
                  <a:srgbClr val="0000FF"/>
                </a:solidFill>
                <a:latin typeface="微软雅黑" pitchFamily="34" charset="-122"/>
                <a:ea typeface="微软雅黑" pitchFamily="34" charset="-122"/>
              </a:rPr>
              <a:t>确认</a:t>
            </a:r>
          </a:p>
        </p:txBody>
      </p:sp>
      <p:sp>
        <p:nvSpPr>
          <p:cNvPr id="58" name="Line 37"/>
          <p:cNvSpPr>
            <a:spLocks noChangeShapeType="1"/>
          </p:cNvSpPr>
          <p:nvPr/>
        </p:nvSpPr>
        <p:spPr bwMode="auto">
          <a:xfrm>
            <a:off x="5326193" y="2581393"/>
            <a:ext cx="132284" cy="115287"/>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9" name="Line 38"/>
          <p:cNvSpPr>
            <a:spLocks noChangeShapeType="1"/>
          </p:cNvSpPr>
          <p:nvPr/>
        </p:nvSpPr>
        <p:spPr bwMode="auto">
          <a:xfrm>
            <a:off x="1999137" y="2225925"/>
            <a:ext cx="36840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0" name="Line 39"/>
          <p:cNvSpPr>
            <a:spLocks noChangeShapeType="1"/>
          </p:cNvSpPr>
          <p:nvPr/>
        </p:nvSpPr>
        <p:spPr bwMode="auto">
          <a:xfrm>
            <a:off x="1999137" y="2899171"/>
            <a:ext cx="36840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1" name="Freeform 28"/>
          <p:cNvSpPr>
            <a:spLocks/>
          </p:cNvSpPr>
          <p:nvPr/>
        </p:nvSpPr>
        <p:spPr bwMode="auto">
          <a:xfrm>
            <a:off x="3032022" y="2225925"/>
            <a:ext cx="789270" cy="675462"/>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167" b="1">
              <a:solidFill>
                <a:srgbClr val="000099"/>
              </a:solidFill>
              <a:latin typeface="微软雅黑" pitchFamily="34" charset="-122"/>
              <a:ea typeface="微软雅黑" pitchFamily="34" charset="-122"/>
            </a:endParaRPr>
          </a:p>
        </p:txBody>
      </p:sp>
      <p:grpSp>
        <p:nvGrpSpPr>
          <p:cNvPr id="64" name="组合 63"/>
          <p:cNvGrpSpPr/>
          <p:nvPr/>
        </p:nvGrpSpPr>
        <p:grpSpPr>
          <a:xfrm>
            <a:off x="1691640" y="3690853"/>
            <a:ext cx="4245884" cy="536342"/>
            <a:chOff x="603552" y="5085184"/>
            <a:chExt cx="9120681" cy="1152128"/>
          </a:xfrm>
          <a:solidFill>
            <a:srgbClr val="99FFCC"/>
          </a:solidFill>
        </p:grpSpPr>
        <p:sp>
          <p:nvSpPr>
            <p:cNvPr id="65" name="矩形 64"/>
            <p:cNvSpPr/>
            <p:nvPr/>
          </p:nvSpPr>
          <p:spPr bwMode="auto">
            <a:xfrm>
              <a:off x="603552" y="5085184"/>
              <a:ext cx="9120681" cy="1152128"/>
            </a:xfrm>
            <a:prstGeom prst="rect">
              <a:avLst/>
            </a:prstGeom>
            <a:grpFill/>
            <a:ln w="9525" cap="flat" cmpd="sng" algn="ctr">
              <a:solidFill>
                <a:schemeClr val="tx1"/>
              </a:solid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buClrTx/>
              </a:pPr>
              <a:endParaRPr lang="zh-CN" altLang="en-US" sz="1167" dirty="0">
                <a:solidFill>
                  <a:schemeClr val="tx1"/>
                </a:solidFill>
                <a:latin typeface="微软雅黑" pitchFamily="34" charset="-122"/>
                <a:ea typeface="微软雅黑" pitchFamily="34" charset="-122"/>
              </a:endParaRPr>
            </a:p>
          </p:txBody>
        </p:sp>
        <p:graphicFrame>
          <p:nvGraphicFramePr>
            <p:cNvPr id="66" name="Object 4"/>
            <p:cNvGraphicFramePr>
              <a:graphicFrameLocks noChangeAspect="1"/>
            </p:cNvGraphicFramePr>
            <p:nvPr/>
          </p:nvGraphicFramePr>
          <p:xfrm>
            <a:off x="3361843" y="5109096"/>
            <a:ext cx="3175333" cy="1104600"/>
          </p:xfrm>
          <a:graphic>
            <a:graphicData uri="http://schemas.openxmlformats.org/presentationml/2006/ole">
              <mc:AlternateContent xmlns:mc="http://schemas.openxmlformats.org/markup-compatibility/2006">
                <mc:Choice xmlns:v="urn:schemas-microsoft-com:vml" Requires="v">
                  <p:oleObj name="公式" r:id="rId2" imgW="1091726" imgH="380835" progId="Equation.3">
                    <p:embed/>
                  </p:oleObj>
                </mc:Choice>
                <mc:Fallback>
                  <p:oleObj name="公式" r:id="rId2" imgW="1091726" imgH="380835" progId="Equation.3">
                    <p:embed/>
                    <p:pic>
                      <p:nvPicPr>
                        <p:cNvPr id="6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843" y="5109096"/>
                          <a:ext cx="3175333" cy="110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Text Box 6"/>
            <p:cNvSpPr txBox="1">
              <a:spLocks noChangeArrowheads="1"/>
            </p:cNvSpPr>
            <p:nvPr/>
          </p:nvSpPr>
          <p:spPr bwMode="auto">
            <a:xfrm>
              <a:off x="7749317" y="5397242"/>
              <a:ext cx="1185235" cy="58414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ea typeface="微软雅黑" pitchFamily="34" charset="-122"/>
                </a:rPr>
                <a:t>(5-3)</a:t>
              </a:r>
            </a:p>
          </p:txBody>
        </p:sp>
        <p:sp>
          <p:nvSpPr>
            <p:cNvPr id="68" name="TextBox 67"/>
            <p:cNvSpPr txBox="1"/>
            <p:nvPr/>
          </p:nvSpPr>
          <p:spPr>
            <a:xfrm>
              <a:off x="1050286" y="5399420"/>
              <a:ext cx="1997890" cy="584147"/>
            </a:xfrm>
            <a:prstGeom prst="rect">
              <a:avLst/>
            </a:prstGeom>
            <a:grp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itchFamily="2" charset="-122"/>
                </a:defRPr>
              </a:lvl1pPr>
            </a:lstStyle>
            <a:p>
              <a:r>
                <a:rPr lang="zh-CN" altLang="en-US" sz="1167" dirty="0">
                  <a:solidFill>
                    <a:schemeClr val="tx1"/>
                  </a:solidFill>
                  <a:latin typeface="微软雅黑" pitchFamily="34" charset="-122"/>
                  <a:ea typeface="微软雅黑" pitchFamily="34" charset="-122"/>
                </a:rPr>
                <a:t>信道利用率</a:t>
              </a:r>
            </a:p>
          </p:txBody>
        </p:sp>
      </p:grpSp>
      <p:sp>
        <p:nvSpPr>
          <p:cNvPr id="69" name="矩形 68"/>
          <p:cNvSpPr/>
          <p:nvPr/>
        </p:nvSpPr>
        <p:spPr>
          <a:xfrm>
            <a:off x="2435086" y="3381541"/>
            <a:ext cx="2604806" cy="271934"/>
          </a:xfrm>
          <a:prstGeom prst="rect">
            <a:avLst/>
          </a:prstGeom>
        </p:spPr>
        <p:txBody>
          <a:bodyPr wrap="square">
            <a:spAutoFit/>
          </a:bodyPr>
          <a:lstStyle/>
          <a:p>
            <a:pPr algn="ctr"/>
            <a:r>
              <a:rPr lang="zh-CN" altLang="zh-CN" sz="1167" b="1" dirty="0">
                <a:latin typeface="微软雅黑" pitchFamily="34" charset="-122"/>
                <a:ea typeface="微软雅黑" pitchFamily="34" charset="-122"/>
              </a:rPr>
              <a:t>停止等待协议的信道利用率太低</a:t>
            </a:r>
            <a:endParaRPr lang="zh-CN" altLang="en-US" sz="1167" b="1" dirty="0">
              <a:latin typeface="微软雅黑" pitchFamily="34" charset="-122"/>
              <a:ea typeface="微软雅黑" pitchFamily="34" charset="-122"/>
            </a:endParaRPr>
          </a:p>
        </p:txBody>
      </p:sp>
    </p:spTree>
    <p:extLst>
      <p:ext uri="{BB962C8B-B14F-4D97-AF65-F5344CB8AC3E}">
        <p14:creationId xmlns:p14="http://schemas.microsoft.com/office/powerpoint/2010/main" val="11315121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4136" y="191788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 name="Rectangle 6"/>
          <p:cNvSpPr>
            <a:spLocks noChangeArrowheads="1"/>
          </p:cNvSpPr>
          <p:nvPr/>
        </p:nvSpPr>
        <p:spPr bwMode="auto">
          <a:xfrm>
            <a:off x="3064221" y="1890205"/>
            <a:ext cx="1507144"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4. </a:t>
            </a:r>
            <a:r>
              <a:rPr lang="zh-CN" altLang="en-US" sz="1667" b="1" dirty="0">
                <a:solidFill>
                  <a:schemeClr val="bg1"/>
                </a:solidFill>
                <a:latin typeface="微软雅黑" pitchFamily="34" charset="-122"/>
                <a:ea typeface="微软雅黑" pitchFamily="34" charset="-122"/>
              </a:rPr>
              <a:t>信道利用率</a:t>
            </a:r>
          </a:p>
        </p:txBody>
      </p:sp>
      <p:sp>
        <p:nvSpPr>
          <p:cNvPr id="7" name="Rectangle 68"/>
          <p:cNvSpPr>
            <a:spLocks noChangeArrowheads="1"/>
          </p:cNvSpPr>
          <p:nvPr/>
        </p:nvSpPr>
        <p:spPr bwMode="auto">
          <a:xfrm>
            <a:off x="464136" y="2220463"/>
            <a:ext cx="6707313" cy="1489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可以看出，当往返时间 </a:t>
            </a:r>
            <a:r>
              <a:rPr lang="en-US" altLang="zh-CN" sz="1667" b="1" dirty="0">
                <a:latin typeface="微软雅黑" pitchFamily="34" charset="-122"/>
                <a:ea typeface="微软雅黑" pitchFamily="34" charset="-122"/>
              </a:rPr>
              <a:t>RTT </a:t>
            </a:r>
            <a:r>
              <a:rPr lang="zh-CN" altLang="en-US" sz="1667" b="1" dirty="0">
                <a:latin typeface="微软雅黑" pitchFamily="34" charset="-122"/>
                <a:ea typeface="微软雅黑" pitchFamily="34" charset="-122"/>
              </a:rPr>
              <a:t>远大于分组发送时间 </a:t>
            </a:r>
            <a:r>
              <a:rPr lang="en-US" altLang="zh-CN" sz="1667" b="1" i="1" dirty="0">
                <a:latin typeface="微软雅黑" pitchFamily="34" charset="-122"/>
                <a:ea typeface="微软雅黑" pitchFamily="34" charset="-122"/>
              </a:rPr>
              <a:t>T</a:t>
            </a:r>
            <a:r>
              <a:rPr lang="en-US" altLang="zh-CN" sz="1667" b="1" i="1" baseline="-25000" dirty="0">
                <a:latin typeface="微软雅黑" pitchFamily="34" charset="-122"/>
                <a:ea typeface="微软雅黑" pitchFamily="34" charset="-122"/>
              </a:rPr>
              <a:t>D</a:t>
            </a:r>
            <a:r>
              <a:rPr lang="en-US" altLang="zh-CN" sz="1667" b="1" dirty="0">
                <a:latin typeface="微软雅黑" pitchFamily="34" charset="-122"/>
                <a:ea typeface="微软雅黑" pitchFamily="34" charset="-122"/>
              </a:rPr>
              <a:t> </a:t>
            </a:r>
            <a:r>
              <a:rPr lang="zh-CN" altLang="en-US" sz="1667" b="1" dirty="0">
                <a:latin typeface="微软雅黑" pitchFamily="34" charset="-122"/>
                <a:ea typeface="微软雅黑" pitchFamily="34" charset="-122"/>
              </a:rPr>
              <a:t>时，信道的利用率就会非常低。</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若出现重传，则对传送有用的数据信息来说，信道的利用率就还要降低。</a:t>
            </a:r>
          </a:p>
        </p:txBody>
      </p:sp>
    </p:spTree>
    <p:extLst>
      <p:ext uri="{BB962C8B-B14F-4D97-AF65-F5344CB8AC3E}">
        <p14:creationId xmlns:p14="http://schemas.microsoft.com/office/powerpoint/2010/main" val="21574582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8"/>
          <p:cNvSpPr>
            <a:spLocks noChangeArrowheads="1"/>
          </p:cNvSpPr>
          <p:nvPr/>
        </p:nvSpPr>
        <p:spPr bwMode="auto">
          <a:xfrm>
            <a:off x="464136" y="1900424"/>
            <a:ext cx="6820800" cy="220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为了提高传输效率，发送方可以不使用低效率的停止等待协议，而是采用流水线传输。</a:t>
            </a:r>
          </a:p>
          <a:p>
            <a:pPr marL="285739" indent="-285739">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流水线传输</a:t>
            </a:r>
            <a:r>
              <a:rPr lang="zh-CN" altLang="en-US" sz="1667" b="1" dirty="0">
                <a:latin typeface="微软雅黑" pitchFamily="34" charset="-122"/>
                <a:ea typeface="微软雅黑" pitchFamily="34" charset="-122"/>
              </a:rPr>
              <a:t>就是发送方可连续发送多个分组，不必每发完一个分组就停顿下来等待对方的确认。这样可使信道上一直有数据不间断地传送。</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由于信道上一直有数据不间断地传送，这种传输方式可获得很高的信道利用率。 </a:t>
            </a:r>
          </a:p>
        </p:txBody>
      </p:sp>
      <p:sp>
        <p:nvSpPr>
          <p:cNvPr id="3" name="AutoShape 5"/>
          <p:cNvSpPr>
            <a:spLocks noChangeArrowheads="1"/>
          </p:cNvSpPr>
          <p:nvPr/>
        </p:nvSpPr>
        <p:spPr bwMode="auto">
          <a:xfrm>
            <a:off x="464136" y="1621692"/>
            <a:ext cx="6701577"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p>
        </p:txBody>
      </p:sp>
      <p:sp>
        <p:nvSpPr>
          <p:cNvPr id="4" name="矩形 3"/>
          <p:cNvSpPr/>
          <p:nvPr/>
        </p:nvSpPr>
        <p:spPr>
          <a:xfrm>
            <a:off x="513405" y="1578872"/>
            <a:ext cx="1250663" cy="348878"/>
          </a:xfrm>
          <a:prstGeom prst="rect">
            <a:avLst/>
          </a:prstGeom>
        </p:spPr>
        <p:txBody>
          <a:bodyPr wrap="none">
            <a:spAutoFit/>
          </a:bodyPr>
          <a:lstStyle/>
          <a:p>
            <a:r>
              <a:rPr lang="zh-CN" altLang="en-US" sz="1667" b="1" dirty="0">
                <a:latin typeface="微软雅黑" pitchFamily="34" charset="-122"/>
                <a:ea typeface="微软雅黑" pitchFamily="34" charset="-122"/>
              </a:rPr>
              <a:t>流水线传输</a:t>
            </a:r>
          </a:p>
        </p:txBody>
      </p:sp>
    </p:spTree>
    <p:extLst>
      <p:ext uri="{BB962C8B-B14F-4D97-AF65-F5344CB8AC3E}">
        <p14:creationId xmlns:p14="http://schemas.microsoft.com/office/powerpoint/2010/main" val="10420212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454287" y="1263552"/>
            <a:ext cx="6711426" cy="25744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a:p>
        </p:txBody>
      </p:sp>
      <p:sp>
        <p:nvSpPr>
          <p:cNvPr id="23" name="矩形 22"/>
          <p:cNvSpPr/>
          <p:nvPr/>
        </p:nvSpPr>
        <p:spPr>
          <a:xfrm>
            <a:off x="513405" y="1228352"/>
            <a:ext cx="1250663" cy="348878"/>
          </a:xfrm>
          <a:prstGeom prst="rect">
            <a:avLst/>
          </a:prstGeom>
        </p:spPr>
        <p:txBody>
          <a:bodyPr wrap="none">
            <a:spAutoFit/>
          </a:bodyPr>
          <a:lstStyle/>
          <a:p>
            <a:r>
              <a:rPr lang="zh-CN" altLang="en-US" sz="1667" b="1" dirty="0">
                <a:latin typeface="微软雅黑" pitchFamily="34" charset="-122"/>
                <a:ea typeface="微软雅黑" pitchFamily="34" charset="-122"/>
              </a:rPr>
              <a:t>流水线传输</a:t>
            </a:r>
          </a:p>
        </p:txBody>
      </p:sp>
      <p:sp>
        <p:nvSpPr>
          <p:cNvPr id="24" name="圆角矩形 23"/>
          <p:cNvSpPr/>
          <p:nvPr/>
        </p:nvSpPr>
        <p:spPr>
          <a:xfrm>
            <a:off x="454287" y="1605915"/>
            <a:ext cx="6711426" cy="287553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25" name="Text Box 155"/>
          <p:cNvSpPr txBox="1">
            <a:spLocks noChangeArrowheads="1"/>
          </p:cNvSpPr>
          <p:nvPr/>
        </p:nvSpPr>
        <p:spPr bwMode="auto">
          <a:xfrm>
            <a:off x="1691641" y="1815581"/>
            <a:ext cx="4245884" cy="527965"/>
          </a:xfrm>
          <a:prstGeom prst="rect">
            <a:avLst/>
          </a:prstGeom>
          <a:solidFill>
            <a:srgbClr val="66FF99"/>
          </a:solidFill>
          <a:ln w="9525">
            <a:solidFill>
              <a:schemeClr val="tx1"/>
            </a:solidFill>
            <a:miter lim="800000"/>
            <a:headEnd/>
            <a:tailEnd/>
          </a:ln>
          <a:effectLst/>
        </p:spPr>
        <p:txBody>
          <a:bodyPr wrap="square">
            <a:spAutoFit/>
          </a:bodyPr>
          <a:lstStyle/>
          <a:p>
            <a:pPr algn="ctr">
              <a:lnSpc>
                <a:spcPct val="110000"/>
              </a:lnSpc>
            </a:pPr>
            <a:r>
              <a:rPr lang="zh-CN" altLang="en-US" sz="1333" b="1" dirty="0">
                <a:latin typeface="微软雅黑" pitchFamily="34" charset="-122"/>
                <a:ea typeface="微软雅黑" pitchFamily="34" charset="-122"/>
              </a:rPr>
              <a:t>由于信道上一直有数据不间断地传送，</a:t>
            </a:r>
            <a:endParaRPr lang="en-US" altLang="zh-CN" sz="1333" b="1" dirty="0">
              <a:latin typeface="微软雅黑" pitchFamily="34" charset="-122"/>
              <a:ea typeface="微软雅黑" pitchFamily="34" charset="-122"/>
            </a:endParaRPr>
          </a:p>
          <a:p>
            <a:pPr algn="ctr">
              <a:lnSpc>
                <a:spcPct val="110000"/>
              </a:lnSpc>
            </a:pPr>
            <a:r>
              <a:rPr lang="zh-CN" altLang="en-US" sz="1333" b="1" dirty="0">
                <a:latin typeface="微软雅黑" pitchFamily="34" charset="-122"/>
                <a:ea typeface="微软雅黑" pitchFamily="34" charset="-122"/>
              </a:rPr>
              <a:t>这种传输方式可获得很高的信道利用率。 </a:t>
            </a:r>
          </a:p>
        </p:txBody>
      </p:sp>
      <p:grpSp>
        <p:nvGrpSpPr>
          <p:cNvPr id="64" name="组合 63"/>
          <p:cNvGrpSpPr/>
          <p:nvPr/>
        </p:nvGrpSpPr>
        <p:grpSpPr>
          <a:xfrm>
            <a:off x="1009508" y="2302873"/>
            <a:ext cx="5689377" cy="1339306"/>
            <a:chOff x="667767" y="2780928"/>
            <a:chExt cx="8955134" cy="2108082"/>
          </a:xfrm>
        </p:grpSpPr>
        <p:sp>
          <p:nvSpPr>
            <p:cNvPr id="26" name="Freeform 4"/>
            <p:cNvSpPr>
              <a:spLocks/>
            </p:cNvSpPr>
            <p:nvPr/>
          </p:nvSpPr>
          <p:spPr bwMode="auto">
            <a:xfrm>
              <a:off x="1318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00FFFF"/>
            </a:solidFill>
            <a:ln>
              <a:noFill/>
            </a:ln>
            <a:effectLst/>
          </p:spPr>
          <p:txBody>
            <a:bodyPr/>
            <a:lstStyle/>
            <a:p>
              <a:endParaRPr lang="zh-CN" altLang="en-US" sz="1333" b="1">
                <a:latin typeface="微软雅黑" pitchFamily="34" charset="-122"/>
                <a:ea typeface="微软雅黑" pitchFamily="34" charset="-122"/>
              </a:endParaRPr>
            </a:p>
          </p:txBody>
        </p:sp>
        <p:sp>
          <p:nvSpPr>
            <p:cNvPr id="27" name="Line 5"/>
            <p:cNvSpPr>
              <a:spLocks noChangeShapeType="1"/>
            </p:cNvSpPr>
            <p:nvPr/>
          </p:nvSpPr>
          <p:spPr bwMode="auto">
            <a:xfrm>
              <a:off x="1044004" y="4711328"/>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28" name="Line 6"/>
            <p:cNvSpPr>
              <a:spLocks noChangeShapeType="1"/>
            </p:cNvSpPr>
            <p:nvPr/>
          </p:nvSpPr>
          <p:spPr bwMode="auto">
            <a:xfrm>
              <a:off x="1044004" y="3084140"/>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29" name="Text Box 7"/>
            <p:cNvSpPr txBox="1">
              <a:spLocks noChangeArrowheads="1"/>
            </p:cNvSpPr>
            <p:nvPr/>
          </p:nvSpPr>
          <p:spPr bwMode="auto">
            <a:xfrm>
              <a:off x="682054" y="2806329"/>
              <a:ext cx="474857" cy="468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33" b="1">
                  <a:latin typeface="微软雅黑" pitchFamily="34" charset="-122"/>
                  <a:ea typeface="微软雅黑" pitchFamily="34" charset="-122"/>
                </a:rPr>
                <a:t>B</a:t>
              </a:r>
            </a:p>
          </p:txBody>
        </p:sp>
        <p:sp>
          <p:nvSpPr>
            <p:cNvPr id="30" name="Line 8"/>
            <p:cNvSpPr>
              <a:spLocks noChangeShapeType="1"/>
            </p:cNvSpPr>
            <p:nvPr/>
          </p:nvSpPr>
          <p:spPr bwMode="auto">
            <a:xfrm flipV="1">
              <a:off x="1307529"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31" name="Line 9"/>
            <p:cNvSpPr>
              <a:spLocks noChangeShapeType="1"/>
            </p:cNvSpPr>
            <p:nvPr/>
          </p:nvSpPr>
          <p:spPr bwMode="auto">
            <a:xfrm flipV="1">
              <a:off x="1694879"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32" name="Text Box 10"/>
            <p:cNvSpPr txBox="1">
              <a:spLocks noChangeArrowheads="1"/>
            </p:cNvSpPr>
            <p:nvPr/>
          </p:nvSpPr>
          <p:spPr bwMode="auto">
            <a:xfrm rot="18918223">
              <a:off x="1266871" y="3738249"/>
              <a:ext cx="830619" cy="4681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33" b="1" dirty="0">
                  <a:latin typeface="微软雅黑" pitchFamily="34" charset="-122"/>
                  <a:ea typeface="微软雅黑" pitchFamily="34" charset="-122"/>
                </a:rPr>
                <a:t>分组</a:t>
              </a:r>
            </a:p>
          </p:txBody>
        </p:sp>
        <p:sp>
          <p:nvSpPr>
            <p:cNvPr id="33" name="Text Box 11"/>
            <p:cNvSpPr txBox="1">
              <a:spLocks noChangeArrowheads="1"/>
            </p:cNvSpPr>
            <p:nvPr/>
          </p:nvSpPr>
          <p:spPr bwMode="auto">
            <a:xfrm>
              <a:off x="9221217" y="2780928"/>
              <a:ext cx="401684" cy="468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33" b="1" i="1">
                  <a:latin typeface="微软雅黑" pitchFamily="34" charset="-122"/>
                  <a:ea typeface="微软雅黑" pitchFamily="34" charset="-122"/>
                </a:rPr>
                <a:t>t</a:t>
              </a:r>
            </a:p>
          </p:txBody>
        </p:sp>
        <p:sp>
          <p:nvSpPr>
            <p:cNvPr id="34" name="Text Box 12"/>
            <p:cNvSpPr txBox="1">
              <a:spLocks noChangeArrowheads="1"/>
            </p:cNvSpPr>
            <p:nvPr/>
          </p:nvSpPr>
          <p:spPr bwMode="auto">
            <a:xfrm>
              <a:off x="9221217" y="4366842"/>
              <a:ext cx="401684" cy="468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33" b="1" i="1">
                  <a:latin typeface="微软雅黑" pitchFamily="34" charset="-122"/>
                  <a:ea typeface="微软雅黑" pitchFamily="34" charset="-122"/>
                </a:rPr>
                <a:t>t</a:t>
              </a:r>
            </a:p>
          </p:txBody>
        </p:sp>
        <p:sp>
          <p:nvSpPr>
            <p:cNvPr id="35" name="Text Box 13"/>
            <p:cNvSpPr txBox="1">
              <a:spLocks noChangeArrowheads="1"/>
            </p:cNvSpPr>
            <p:nvPr/>
          </p:nvSpPr>
          <p:spPr bwMode="auto">
            <a:xfrm>
              <a:off x="667767" y="4420814"/>
              <a:ext cx="492517" cy="468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33" b="1">
                  <a:latin typeface="微软雅黑" pitchFamily="34" charset="-122"/>
                  <a:ea typeface="微软雅黑" pitchFamily="34" charset="-122"/>
                </a:rPr>
                <a:t>A</a:t>
              </a:r>
            </a:p>
          </p:txBody>
        </p:sp>
        <p:sp>
          <p:nvSpPr>
            <p:cNvPr id="36" name="Line 14"/>
            <p:cNvSpPr>
              <a:spLocks noChangeShapeType="1"/>
            </p:cNvSpPr>
            <p:nvPr/>
          </p:nvSpPr>
          <p:spPr bwMode="auto">
            <a:xfrm rot="15894661">
              <a:off x="2034604" y="3347666"/>
              <a:ext cx="350837" cy="461962"/>
            </a:xfrm>
            <a:prstGeom prst="line">
              <a:avLst/>
            </a:prstGeom>
            <a:noFill/>
            <a:ln w="5715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37" name="Line 15"/>
            <p:cNvSpPr>
              <a:spLocks noChangeShapeType="1"/>
            </p:cNvSpPr>
            <p:nvPr/>
          </p:nvSpPr>
          <p:spPr bwMode="auto">
            <a:xfrm flipV="1">
              <a:off x="2077467" y="3088903"/>
              <a:ext cx="1693862" cy="1627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38" name="Line 16"/>
            <p:cNvSpPr>
              <a:spLocks noChangeShapeType="1"/>
            </p:cNvSpPr>
            <p:nvPr/>
          </p:nvSpPr>
          <p:spPr bwMode="auto">
            <a:xfrm flipV="1">
              <a:off x="5544567" y="3088903"/>
              <a:ext cx="1693862" cy="1627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39" name="Line 17"/>
            <p:cNvSpPr>
              <a:spLocks noChangeShapeType="1"/>
            </p:cNvSpPr>
            <p:nvPr/>
          </p:nvSpPr>
          <p:spPr bwMode="auto">
            <a:xfrm flipH="1" flipV="1">
              <a:off x="3388742"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42" name="Line 20"/>
            <p:cNvSpPr>
              <a:spLocks noChangeShapeType="1"/>
            </p:cNvSpPr>
            <p:nvPr/>
          </p:nvSpPr>
          <p:spPr bwMode="auto">
            <a:xfrm flipV="1">
              <a:off x="2461642"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43" name="Line 21"/>
            <p:cNvSpPr>
              <a:spLocks noChangeShapeType="1"/>
            </p:cNvSpPr>
            <p:nvPr/>
          </p:nvSpPr>
          <p:spPr bwMode="auto">
            <a:xfrm flipV="1">
              <a:off x="2847404"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44" name="Line 22"/>
            <p:cNvSpPr>
              <a:spLocks noChangeShapeType="1"/>
            </p:cNvSpPr>
            <p:nvPr/>
          </p:nvSpPr>
          <p:spPr bwMode="auto">
            <a:xfrm flipV="1">
              <a:off x="3250629" y="310319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45" name="Line 23"/>
            <p:cNvSpPr>
              <a:spLocks noChangeShapeType="1"/>
            </p:cNvSpPr>
            <p:nvPr/>
          </p:nvSpPr>
          <p:spPr bwMode="auto">
            <a:xfrm flipV="1">
              <a:off x="3620517"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46" name="Line 24"/>
            <p:cNvSpPr>
              <a:spLocks noChangeShapeType="1"/>
            </p:cNvSpPr>
            <p:nvPr/>
          </p:nvSpPr>
          <p:spPr bwMode="auto">
            <a:xfrm flipV="1">
              <a:off x="4395217"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47" name="Line 25"/>
            <p:cNvSpPr>
              <a:spLocks noChangeShapeType="1"/>
            </p:cNvSpPr>
            <p:nvPr/>
          </p:nvSpPr>
          <p:spPr bwMode="auto">
            <a:xfrm flipV="1">
              <a:off x="478415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48" name="Line 26"/>
            <p:cNvSpPr>
              <a:spLocks noChangeShapeType="1"/>
            </p:cNvSpPr>
            <p:nvPr/>
          </p:nvSpPr>
          <p:spPr bwMode="auto">
            <a:xfrm flipV="1">
              <a:off x="5169917" y="3084140"/>
              <a:ext cx="1693862"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49" name="Line 27"/>
            <p:cNvSpPr>
              <a:spLocks noChangeShapeType="1"/>
            </p:cNvSpPr>
            <p:nvPr/>
          </p:nvSpPr>
          <p:spPr bwMode="auto">
            <a:xfrm flipV="1">
              <a:off x="555885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50" name="Line 28"/>
            <p:cNvSpPr>
              <a:spLocks noChangeShapeType="1"/>
            </p:cNvSpPr>
            <p:nvPr/>
          </p:nvSpPr>
          <p:spPr bwMode="auto">
            <a:xfrm flipV="1">
              <a:off x="4003104" y="3084140"/>
              <a:ext cx="1695450"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51" name="Line 29"/>
            <p:cNvSpPr>
              <a:spLocks noChangeShapeType="1"/>
            </p:cNvSpPr>
            <p:nvPr/>
          </p:nvSpPr>
          <p:spPr bwMode="auto">
            <a:xfrm flipV="1">
              <a:off x="5928742" y="3084140"/>
              <a:ext cx="1693862"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52" name="Line 30"/>
            <p:cNvSpPr>
              <a:spLocks noChangeShapeType="1"/>
            </p:cNvSpPr>
            <p:nvPr/>
          </p:nvSpPr>
          <p:spPr bwMode="auto">
            <a:xfrm flipV="1">
              <a:off x="6301804" y="3084140"/>
              <a:ext cx="1692275"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53" name="Line 31"/>
            <p:cNvSpPr>
              <a:spLocks noChangeShapeType="1"/>
            </p:cNvSpPr>
            <p:nvPr/>
          </p:nvSpPr>
          <p:spPr bwMode="auto">
            <a:xfrm flipV="1">
              <a:off x="6673279" y="3084140"/>
              <a:ext cx="1693863" cy="1627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54" name="Line 32"/>
            <p:cNvSpPr>
              <a:spLocks noChangeShapeType="1"/>
            </p:cNvSpPr>
            <p:nvPr/>
          </p:nvSpPr>
          <p:spPr bwMode="auto">
            <a:xfrm flipH="1" flipV="1">
              <a:off x="3772917"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55" name="Line 33"/>
            <p:cNvSpPr>
              <a:spLocks noChangeShapeType="1"/>
            </p:cNvSpPr>
            <p:nvPr/>
          </p:nvSpPr>
          <p:spPr bwMode="auto">
            <a:xfrm flipH="1" flipV="1">
              <a:off x="4155504" y="3088903"/>
              <a:ext cx="1693863"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56" name="Line 34"/>
            <p:cNvSpPr>
              <a:spLocks noChangeShapeType="1"/>
            </p:cNvSpPr>
            <p:nvPr/>
          </p:nvSpPr>
          <p:spPr bwMode="auto">
            <a:xfrm flipH="1" flipV="1">
              <a:off x="4541267"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57" name="Line 35"/>
            <p:cNvSpPr>
              <a:spLocks noChangeShapeType="1"/>
            </p:cNvSpPr>
            <p:nvPr/>
          </p:nvSpPr>
          <p:spPr bwMode="auto">
            <a:xfrm flipH="1" flipV="1">
              <a:off x="4925442"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58" name="Line 36"/>
            <p:cNvSpPr>
              <a:spLocks noChangeShapeType="1"/>
            </p:cNvSpPr>
            <p:nvPr/>
          </p:nvSpPr>
          <p:spPr bwMode="auto">
            <a:xfrm flipH="1" flipV="1">
              <a:off x="5308029" y="3088903"/>
              <a:ext cx="1693863"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59" name="Line 37"/>
            <p:cNvSpPr>
              <a:spLocks noChangeShapeType="1"/>
            </p:cNvSpPr>
            <p:nvPr/>
          </p:nvSpPr>
          <p:spPr bwMode="auto">
            <a:xfrm flipH="1" flipV="1">
              <a:off x="5692204"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60" name="Line 38"/>
            <p:cNvSpPr>
              <a:spLocks noChangeShapeType="1"/>
            </p:cNvSpPr>
            <p:nvPr/>
          </p:nvSpPr>
          <p:spPr bwMode="auto">
            <a:xfrm flipH="1" flipV="1">
              <a:off x="6076379"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61" name="Line 39"/>
            <p:cNvSpPr>
              <a:spLocks noChangeShapeType="1"/>
            </p:cNvSpPr>
            <p:nvPr/>
          </p:nvSpPr>
          <p:spPr bwMode="auto">
            <a:xfrm flipH="1" flipV="1">
              <a:off x="6458967" y="3088903"/>
              <a:ext cx="1695450"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62" name="Line 40"/>
            <p:cNvSpPr>
              <a:spLocks noChangeShapeType="1"/>
            </p:cNvSpPr>
            <p:nvPr/>
          </p:nvSpPr>
          <p:spPr bwMode="auto">
            <a:xfrm flipH="1" flipV="1">
              <a:off x="6843142" y="3088903"/>
              <a:ext cx="1692275"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63" name="Line 41"/>
            <p:cNvSpPr>
              <a:spLocks noChangeShapeType="1"/>
            </p:cNvSpPr>
            <p:nvPr/>
          </p:nvSpPr>
          <p:spPr bwMode="auto">
            <a:xfrm flipH="1" flipV="1">
              <a:off x="7227317" y="3088903"/>
              <a:ext cx="1693862" cy="1627187"/>
            </a:xfrm>
            <a:prstGeom prst="line">
              <a:avLst/>
            </a:prstGeom>
            <a:noFill/>
            <a:ln w="28575">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sp>
          <p:nvSpPr>
            <p:cNvPr id="40" name="Text Box 18"/>
            <p:cNvSpPr txBox="1">
              <a:spLocks noChangeArrowheads="1"/>
            </p:cNvSpPr>
            <p:nvPr/>
          </p:nvSpPr>
          <p:spPr bwMode="auto">
            <a:xfrm rot="2268438">
              <a:off x="3365487" y="3521557"/>
              <a:ext cx="860897" cy="4681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33" b="1" dirty="0">
                  <a:latin typeface="微软雅黑" pitchFamily="34" charset="-122"/>
                  <a:ea typeface="微软雅黑" pitchFamily="34" charset="-122"/>
                </a:rPr>
                <a:t>ACK</a:t>
              </a:r>
            </a:p>
          </p:txBody>
        </p:sp>
        <p:sp>
          <p:nvSpPr>
            <p:cNvPr id="41" name="Line 19"/>
            <p:cNvSpPr>
              <a:spLocks noChangeShapeType="1"/>
            </p:cNvSpPr>
            <p:nvPr/>
          </p:nvSpPr>
          <p:spPr bwMode="auto">
            <a:xfrm>
              <a:off x="4088829" y="3981078"/>
              <a:ext cx="292100" cy="279400"/>
            </a:xfrm>
            <a:prstGeom prst="line">
              <a:avLst/>
            </a:prstGeom>
            <a:noFill/>
            <a:ln w="38100">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33" b="1">
                <a:latin typeface="微软雅黑" pitchFamily="34" charset="-122"/>
                <a:ea typeface="微软雅黑" pitchFamily="34" charset="-122"/>
              </a:endParaRPr>
            </a:p>
          </p:txBody>
        </p:sp>
      </p:grpSp>
      <p:sp>
        <p:nvSpPr>
          <p:cNvPr id="65" name="矩形 64"/>
          <p:cNvSpPr/>
          <p:nvPr/>
        </p:nvSpPr>
        <p:spPr>
          <a:xfrm>
            <a:off x="1091084" y="4090204"/>
            <a:ext cx="5470023" cy="297454"/>
          </a:xfrm>
          <a:prstGeom prst="rect">
            <a:avLst/>
          </a:prstGeom>
        </p:spPr>
        <p:txBody>
          <a:bodyPr wrap="square">
            <a:spAutoFit/>
          </a:bodyPr>
          <a:lstStyle/>
          <a:p>
            <a:pPr algn="ctr"/>
            <a:r>
              <a:rPr lang="zh-CN" altLang="zh-CN" sz="1333" b="1" dirty="0">
                <a:latin typeface="微软雅黑" pitchFamily="34" charset="-122"/>
                <a:ea typeface="微软雅黑" pitchFamily="34" charset="-122"/>
              </a:rPr>
              <a:t>流水线传输可提高信道利用率</a:t>
            </a:r>
            <a:endParaRPr lang="zh-CN" altLang="en-US" sz="1333" b="1" dirty="0">
              <a:latin typeface="微软雅黑" pitchFamily="34" charset="-122"/>
              <a:ea typeface="微软雅黑" pitchFamily="34" charset="-122"/>
            </a:endParaRPr>
          </a:p>
        </p:txBody>
      </p:sp>
      <p:sp>
        <p:nvSpPr>
          <p:cNvPr id="2" name="左大括号 1"/>
          <p:cNvSpPr/>
          <p:nvPr/>
        </p:nvSpPr>
        <p:spPr>
          <a:xfrm rot="16200000">
            <a:off x="2500652" y="2521079"/>
            <a:ext cx="190907" cy="2313148"/>
          </a:xfrm>
          <a:prstGeom prst="leftBrace">
            <a:avLst>
              <a:gd name="adj1" fmla="val 30208"/>
              <a:gd name="adj2" fmla="val 50000"/>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67"/>
          </a:p>
        </p:txBody>
      </p:sp>
      <p:sp>
        <p:nvSpPr>
          <p:cNvPr id="3" name="矩形 2"/>
          <p:cNvSpPr/>
          <p:nvPr/>
        </p:nvSpPr>
        <p:spPr>
          <a:xfrm>
            <a:off x="1082491" y="3773107"/>
            <a:ext cx="3017173" cy="271934"/>
          </a:xfrm>
          <a:prstGeom prst="rect">
            <a:avLst/>
          </a:prstGeom>
        </p:spPr>
        <p:txBody>
          <a:bodyPr wrap="none">
            <a:spAutoFit/>
          </a:bodyPr>
          <a:lstStyle/>
          <a:p>
            <a:r>
              <a:rPr lang="zh-CN" altLang="en-US" sz="1167" b="1" dirty="0">
                <a:solidFill>
                  <a:srgbClr val="CC00CC"/>
                </a:solidFill>
                <a:latin typeface="微软雅黑" pitchFamily="34" charset="-122"/>
                <a:ea typeface="微软雅黑" pitchFamily="34" charset="-122"/>
              </a:rPr>
              <a:t>在收到确认之前，发送方连续发出多个分组</a:t>
            </a:r>
          </a:p>
        </p:txBody>
      </p:sp>
    </p:spTree>
    <p:extLst>
      <p:ext uri="{BB962C8B-B14F-4D97-AF65-F5344CB8AC3E}">
        <p14:creationId xmlns:p14="http://schemas.microsoft.com/office/powerpoint/2010/main" val="97384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388621" y="1243557"/>
            <a:ext cx="6774179"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 name="Rectangle 6"/>
          <p:cNvSpPr>
            <a:spLocks noChangeArrowheads="1"/>
          </p:cNvSpPr>
          <p:nvPr/>
        </p:nvSpPr>
        <p:spPr bwMode="auto">
          <a:xfrm>
            <a:off x="2751065" y="1224316"/>
            <a:ext cx="2103461"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ea typeface="微软雅黑" pitchFamily="34" charset="-122"/>
              </a:rPr>
              <a:t>计算机网络体系结构</a:t>
            </a:r>
          </a:p>
        </p:txBody>
      </p:sp>
      <p:sp>
        <p:nvSpPr>
          <p:cNvPr id="129" name="圆角矩形 128"/>
          <p:cNvSpPr/>
          <p:nvPr/>
        </p:nvSpPr>
        <p:spPr>
          <a:xfrm>
            <a:off x="420894" y="1601251"/>
            <a:ext cx="6778213" cy="26669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67" dirty="0"/>
          </a:p>
        </p:txBody>
      </p:sp>
      <p:sp>
        <p:nvSpPr>
          <p:cNvPr id="159" name="AutoShape 98"/>
          <p:cNvSpPr>
            <a:spLocks noChangeArrowheads="1"/>
          </p:cNvSpPr>
          <p:nvPr/>
        </p:nvSpPr>
        <p:spPr bwMode="auto">
          <a:xfrm>
            <a:off x="3222069" y="1906837"/>
            <a:ext cx="1115218" cy="1916907"/>
          </a:xfrm>
          <a:prstGeom prst="cube">
            <a:avLst>
              <a:gd name="adj" fmla="val 9144"/>
            </a:avLst>
          </a:prstGeom>
          <a:solidFill>
            <a:srgbClr val="0000FF"/>
          </a:solidFill>
          <a:ln w="19050">
            <a:solidFill>
              <a:schemeClr val="tx1"/>
            </a:solidFill>
            <a:miter lim="800000"/>
            <a:headEnd/>
            <a:tailEnd/>
          </a:ln>
        </p:spPr>
        <p:txBody>
          <a:bodyPr wrap="none" anchor="ctr"/>
          <a:lstStyle/>
          <a:p>
            <a:endParaRPr lang="zh-CN" altLang="en-US" sz="1000" b="1">
              <a:solidFill>
                <a:srgbClr val="1956B9"/>
              </a:solidFill>
              <a:latin typeface="微软雅黑" pitchFamily="34" charset="-122"/>
              <a:ea typeface="微软雅黑" pitchFamily="34" charset="-122"/>
            </a:endParaRPr>
          </a:p>
        </p:txBody>
      </p:sp>
      <p:sp>
        <p:nvSpPr>
          <p:cNvPr id="160" name="Freeform 101"/>
          <p:cNvSpPr>
            <a:spLocks/>
          </p:cNvSpPr>
          <p:nvPr/>
        </p:nvSpPr>
        <p:spPr bwMode="auto">
          <a:xfrm>
            <a:off x="3222070" y="2634442"/>
            <a:ext cx="1107281" cy="14155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167"/>
          </a:p>
        </p:txBody>
      </p:sp>
      <p:sp>
        <p:nvSpPr>
          <p:cNvPr id="161" name="Freeform 102"/>
          <p:cNvSpPr>
            <a:spLocks/>
          </p:cNvSpPr>
          <p:nvPr/>
        </p:nvSpPr>
        <p:spPr bwMode="auto">
          <a:xfrm>
            <a:off x="3222070" y="2895057"/>
            <a:ext cx="1107281" cy="144198"/>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167"/>
          </a:p>
        </p:txBody>
      </p:sp>
      <p:sp>
        <p:nvSpPr>
          <p:cNvPr id="162" name="Freeform 103"/>
          <p:cNvSpPr>
            <a:spLocks/>
          </p:cNvSpPr>
          <p:nvPr/>
        </p:nvSpPr>
        <p:spPr bwMode="auto">
          <a:xfrm>
            <a:off x="3220746" y="3155671"/>
            <a:ext cx="1108604" cy="145521"/>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167"/>
          </a:p>
        </p:txBody>
      </p:sp>
      <p:sp>
        <p:nvSpPr>
          <p:cNvPr id="163" name="Freeform 104"/>
          <p:cNvSpPr>
            <a:spLocks/>
          </p:cNvSpPr>
          <p:nvPr/>
        </p:nvSpPr>
        <p:spPr bwMode="auto">
          <a:xfrm>
            <a:off x="3219424" y="3416286"/>
            <a:ext cx="1108604" cy="14155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167"/>
          </a:p>
        </p:txBody>
      </p:sp>
      <p:sp>
        <p:nvSpPr>
          <p:cNvPr id="164" name="Text Box 106"/>
          <p:cNvSpPr txBox="1">
            <a:spLocks noChangeArrowheads="1"/>
          </p:cNvSpPr>
          <p:nvPr/>
        </p:nvSpPr>
        <p:spPr bwMode="auto">
          <a:xfrm>
            <a:off x="3593808" y="2802452"/>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dirty="0">
                <a:solidFill>
                  <a:schemeClr val="bg1"/>
                </a:solidFill>
                <a:latin typeface="微软雅黑" pitchFamily="34" charset="-122"/>
                <a:ea typeface="微软雅黑" pitchFamily="34" charset="-122"/>
              </a:rPr>
              <a:t>运输层</a:t>
            </a:r>
          </a:p>
        </p:txBody>
      </p:sp>
      <p:sp>
        <p:nvSpPr>
          <p:cNvPr id="165" name="Text Box 107"/>
          <p:cNvSpPr txBox="1">
            <a:spLocks noChangeArrowheads="1"/>
          </p:cNvSpPr>
          <p:nvPr/>
        </p:nvSpPr>
        <p:spPr bwMode="auto">
          <a:xfrm>
            <a:off x="3600423" y="3073650"/>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solidFill>
                  <a:srgbClr val="66FFFF"/>
                </a:solidFill>
                <a:latin typeface="微软雅黑" pitchFamily="34" charset="-122"/>
                <a:ea typeface="微软雅黑" pitchFamily="34" charset="-122"/>
              </a:rPr>
              <a:t>网络层</a:t>
            </a:r>
          </a:p>
        </p:txBody>
      </p:sp>
      <p:sp>
        <p:nvSpPr>
          <p:cNvPr id="166" name="Text Box 108"/>
          <p:cNvSpPr txBox="1">
            <a:spLocks noChangeArrowheads="1"/>
          </p:cNvSpPr>
          <p:nvPr/>
        </p:nvSpPr>
        <p:spPr bwMode="auto">
          <a:xfrm>
            <a:off x="3600423" y="2237567"/>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dirty="0">
                <a:solidFill>
                  <a:srgbClr val="66FFFF"/>
                </a:solidFill>
                <a:latin typeface="微软雅黑" pitchFamily="34" charset="-122"/>
                <a:ea typeface="微软雅黑" pitchFamily="34" charset="-122"/>
              </a:rPr>
              <a:t>应用层</a:t>
            </a:r>
          </a:p>
        </p:txBody>
      </p:sp>
      <p:sp>
        <p:nvSpPr>
          <p:cNvPr id="167" name="Text Box 110"/>
          <p:cNvSpPr txBox="1">
            <a:spLocks noChangeArrowheads="1"/>
          </p:cNvSpPr>
          <p:nvPr/>
        </p:nvSpPr>
        <p:spPr bwMode="auto">
          <a:xfrm>
            <a:off x="3514434" y="3319712"/>
            <a:ext cx="769763"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dirty="0">
                <a:solidFill>
                  <a:srgbClr val="66FFFF"/>
                </a:solidFill>
                <a:latin typeface="微软雅黑" pitchFamily="34" charset="-122"/>
                <a:ea typeface="微软雅黑" pitchFamily="34" charset="-122"/>
              </a:rPr>
              <a:t>数据链路层</a:t>
            </a:r>
          </a:p>
        </p:txBody>
      </p:sp>
      <p:sp>
        <p:nvSpPr>
          <p:cNvPr id="168" name="Text Box 111"/>
          <p:cNvSpPr txBox="1">
            <a:spLocks noChangeArrowheads="1"/>
          </p:cNvSpPr>
          <p:nvPr/>
        </p:nvSpPr>
        <p:spPr bwMode="auto">
          <a:xfrm>
            <a:off x="3600423" y="3581650"/>
            <a:ext cx="535724" cy="2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917" b="1">
                <a:solidFill>
                  <a:srgbClr val="66FFFF"/>
                </a:solidFill>
                <a:latin typeface="微软雅黑" pitchFamily="34" charset="-122"/>
                <a:ea typeface="微软雅黑" pitchFamily="34" charset="-122"/>
              </a:rPr>
              <a:t>物理层</a:t>
            </a:r>
          </a:p>
        </p:txBody>
      </p:sp>
      <p:sp>
        <p:nvSpPr>
          <p:cNvPr id="169" name="Text Box 112"/>
          <p:cNvSpPr txBox="1">
            <a:spLocks noChangeArrowheads="1"/>
          </p:cNvSpPr>
          <p:nvPr/>
        </p:nvSpPr>
        <p:spPr bwMode="auto">
          <a:xfrm>
            <a:off x="3273662" y="1912130"/>
            <a:ext cx="256802" cy="19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ct val="190000"/>
              </a:lnSpc>
            </a:pPr>
            <a:endParaRPr kumimoji="1" lang="en-US" altLang="zh-CN" sz="917" b="1" dirty="0">
              <a:solidFill>
                <a:srgbClr val="66FFFF"/>
              </a:solidFill>
              <a:latin typeface="微软雅黑" pitchFamily="34" charset="-122"/>
              <a:ea typeface="微软雅黑" pitchFamily="34" charset="-122"/>
            </a:endParaRPr>
          </a:p>
          <a:p>
            <a:pPr>
              <a:lnSpc>
                <a:spcPct val="190000"/>
              </a:lnSpc>
            </a:pPr>
            <a:r>
              <a:rPr kumimoji="1" lang="en-US" altLang="zh-CN" sz="917" b="1" dirty="0">
                <a:solidFill>
                  <a:srgbClr val="66FFFF"/>
                </a:solidFill>
                <a:latin typeface="微软雅黑" pitchFamily="34" charset="-122"/>
                <a:ea typeface="微软雅黑" pitchFamily="34" charset="-122"/>
              </a:rPr>
              <a:t>5</a:t>
            </a:r>
          </a:p>
          <a:p>
            <a:pPr>
              <a:lnSpc>
                <a:spcPct val="190000"/>
              </a:lnSpc>
            </a:pPr>
            <a:endParaRPr kumimoji="1" lang="en-US" altLang="zh-CN" sz="917" b="1" dirty="0">
              <a:solidFill>
                <a:srgbClr val="66FFFF"/>
              </a:solidFill>
              <a:latin typeface="微软雅黑" pitchFamily="34" charset="-122"/>
              <a:ea typeface="微软雅黑" pitchFamily="34" charset="-122"/>
            </a:endParaRPr>
          </a:p>
          <a:p>
            <a:pPr>
              <a:lnSpc>
                <a:spcPct val="190000"/>
              </a:lnSpc>
            </a:pPr>
            <a:r>
              <a:rPr kumimoji="1" lang="en-US" altLang="zh-CN" sz="917" b="1" dirty="0">
                <a:solidFill>
                  <a:srgbClr val="66FFFF"/>
                </a:solidFill>
                <a:latin typeface="微软雅黑" pitchFamily="34" charset="-122"/>
                <a:ea typeface="微软雅黑" pitchFamily="34" charset="-122"/>
              </a:rPr>
              <a:t>4</a:t>
            </a:r>
          </a:p>
          <a:p>
            <a:pPr>
              <a:lnSpc>
                <a:spcPct val="190000"/>
              </a:lnSpc>
            </a:pPr>
            <a:r>
              <a:rPr kumimoji="1" lang="en-US" altLang="zh-CN" sz="917" b="1" dirty="0">
                <a:solidFill>
                  <a:srgbClr val="66FFFF"/>
                </a:solidFill>
                <a:latin typeface="微软雅黑" pitchFamily="34" charset="-122"/>
                <a:ea typeface="微软雅黑" pitchFamily="34" charset="-122"/>
              </a:rPr>
              <a:t>3</a:t>
            </a:r>
          </a:p>
          <a:p>
            <a:pPr>
              <a:lnSpc>
                <a:spcPct val="190000"/>
              </a:lnSpc>
            </a:pPr>
            <a:r>
              <a:rPr kumimoji="1" lang="en-US" altLang="zh-CN" sz="917" b="1" dirty="0">
                <a:solidFill>
                  <a:srgbClr val="66FFFF"/>
                </a:solidFill>
                <a:latin typeface="微软雅黑" pitchFamily="34" charset="-122"/>
                <a:ea typeface="微软雅黑" pitchFamily="34" charset="-122"/>
              </a:rPr>
              <a:t>2</a:t>
            </a:r>
          </a:p>
          <a:p>
            <a:pPr>
              <a:lnSpc>
                <a:spcPct val="190000"/>
              </a:lnSpc>
            </a:pPr>
            <a:r>
              <a:rPr kumimoji="1" lang="en-US" altLang="zh-CN" sz="917" b="1" dirty="0">
                <a:solidFill>
                  <a:srgbClr val="66FFFF"/>
                </a:solidFill>
                <a:latin typeface="微软雅黑" pitchFamily="34" charset="-122"/>
                <a:ea typeface="微软雅黑" pitchFamily="34" charset="-122"/>
              </a:rPr>
              <a:t>1</a:t>
            </a:r>
          </a:p>
        </p:txBody>
      </p:sp>
      <p:sp>
        <p:nvSpPr>
          <p:cNvPr id="170" name="Text Box 113"/>
          <p:cNvSpPr txBox="1">
            <a:spLocks noChangeArrowheads="1"/>
          </p:cNvSpPr>
          <p:nvPr/>
        </p:nvSpPr>
        <p:spPr bwMode="auto">
          <a:xfrm>
            <a:off x="3037447" y="1609933"/>
            <a:ext cx="1526380" cy="27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1167" b="1" dirty="0">
                <a:solidFill>
                  <a:srgbClr val="FF00FF"/>
                </a:solidFill>
                <a:latin typeface="微软雅黑" pitchFamily="34" charset="-122"/>
                <a:ea typeface="微软雅黑" pitchFamily="34" charset="-122"/>
              </a:rPr>
              <a:t>五层协议的体系结构</a:t>
            </a:r>
          </a:p>
        </p:txBody>
      </p:sp>
      <p:sp>
        <p:nvSpPr>
          <p:cNvPr id="172" name="矩形 47"/>
          <p:cNvSpPr>
            <a:spLocks noChangeArrowheads="1"/>
          </p:cNvSpPr>
          <p:nvPr/>
        </p:nvSpPr>
        <p:spPr bwMode="auto">
          <a:xfrm>
            <a:off x="914136" y="3923696"/>
            <a:ext cx="5752042" cy="27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167" b="1" dirty="0">
                <a:solidFill>
                  <a:srgbClr val="0000FF"/>
                </a:solidFill>
                <a:latin typeface="微软雅黑" pitchFamily="34" charset="-122"/>
                <a:ea typeface="微软雅黑" pitchFamily="34" charset="-122"/>
              </a:rPr>
              <a:t>计算机网络体系结构</a:t>
            </a:r>
            <a:endParaRPr lang="zh-CN" altLang="en-US" sz="1167" b="1" dirty="0">
              <a:solidFill>
                <a:srgbClr val="0000FF"/>
              </a:solidFill>
              <a:latin typeface="微软雅黑" pitchFamily="34" charset="-122"/>
              <a:ea typeface="微软雅黑" pitchFamily="34" charset="-122"/>
            </a:endParaRPr>
          </a:p>
        </p:txBody>
      </p:sp>
      <p:sp>
        <p:nvSpPr>
          <p:cNvPr id="48" name="AutoShape 18"/>
          <p:cNvSpPr>
            <a:spLocks/>
          </p:cNvSpPr>
          <p:nvPr/>
        </p:nvSpPr>
        <p:spPr bwMode="auto">
          <a:xfrm flipH="1">
            <a:off x="2876788" y="2814358"/>
            <a:ext cx="232833" cy="973668"/>
          </a:xfrm>
          <a:prstGeom prst="rightBrace">
            <a:avLst>
              <a:gd name="adj1" fmla="val 27550"/>
              <a:gd name="adj2" fmla="val 48958"/>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latin typeface="微软雅黑" pitchFamily="34" charset="-122"/>
              <a:ea typeface="微软雅黑" pitchFamily="34" charset="-122"/>
            </a:endParaRPr>
          </a:p>
        </p:txBody>
      </p:sp>
      <p:sp>
        <p:nvSpPr>
          <p:cNvPr id="49" name="Text Box 20"/>
          <p:cNvSpPr txBox="1">
            <a:spLocks noChangeArrowheads="1"/>
          </p:cNvSpPr>
          <p:nvPr/>
        </p:nvSpPr>
        <p:spPr bwMode="auto">
          <a:xfrm>
            <a:off x="1506480" y="3161966"/>
            <a:ext cx="139034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r" eaLnBrk="1" hangingPunct="1"/>
            <a:r>
              <a:rPr lang="zh-CN" altLang="en-US" sz="1167" dirty="0">
                <a:latin typeface="微软雅黑" pitchFamily="34" charset="-122"/>
                <a:ea typeface="微软雅黑" pitchFamily="34" charset="-122"/>
              </a:rPr>
              <a:t>面向通信的功能</a:t>
            </a:r>
          </a:p>
        </p:txBody>
      </p:sp>
      <p:sp>
        <p:nvSpPr>
          <p:cNvPr id="50" name="AutoShape 15"/>
          <p:cNvSpPr>
            <a:spLocks/>
          </p:cNvSpPr>
          <p:nvPr/>
        </p:nvSpPr>
        <p:spPr bwMode="auto">
          <a:xfrm>
            <a:off x="4416828" y="1934643"/>
            <a:ext cx="232833" cy="960414"/>
          </a:xfrm>
          <a:prstGeom prst="rightBrace">
            <a:avLst>
              <a:gd name="adj1" fmla="val 16196"/>
              <a:gd name="adj2" fmla="val 4824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917" b="1">
              <a:latin typeface="微软雅黑" pitchFamily="34" charset="-122"/>
              <a:ea typeface="微软雅黑" pitchFamily="34" charset="-122"/>
            </a:endParaRPr>
          </a:p>
        </p:txBody>
      </p:sp>
      <p:sp>
        <p:nvSpPr>
          <p:cNvPr id="51" name="Text Box 21"/>
          <p:cNvSpPr txBox="1">
            <a:spLocks noChangeArrowheads="1"/>
          </p:cNvSpPr>
          <p:nvPr/>
        </p:nvSpPr>
        <p:spPr bwMode="auto">
          <a:xfrm>
            <a:off x="4597979" y="2266267"/>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1167" dirty="0">
                <a:latin typeface="微软雅黑" pitchFamily="34" charset="-122"/>
                <a:ea typeface="微软雅黑" pitchFamily="34" charset="-122"/>
              </a:rPr>
              <a:t>用户功能</a:t>
            </a:r>
          </a:p>
        </p:txBody>
      </p:sp>
    </p:spTree>
    <p:extLst>
      <p:ext uri="{BB962C8B-B14F-4D97-AF65-F5344CB8AC3E}">
        <p14:creationId xmlns:p14="http://schemas.microsoft.com/office/powerpoint/2010/main" val="368936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6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464136" y="1560457"/>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3" name="Rectangle 6"/>
          <p:cNvSpPr>
            <a:spLocks noChangeArrowheads="1"/>
          </p:cNvSpPr>
          <p:nvPr/>
        </p:nvSpPr>
        <p:spPr bwMode="auto">
          <a:xfrm>
            <a:off x="2872662" y="1532781"/>
            <a:ext cx="189026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停止等待协议要点</a:t>
            </a:r>
          </a:p>
        </p:txBody>
      </p:sp>
      <p:sp>
        <p:nvSpPr>
          <p:cNvPr id="34" name="Rectangle 68"/>
          <p:cNvSpPr>
            <a:spLocks noChangeArrowheads="1"/>
          </p:cNvSpPr>
          <p:nvPr/>
        </p:nvSpPr>
        <p:spPr bwMode="auto">
          <a:xfrm>
            <a:off x="464136" y="1863040"/>
            <a:ext cx="6820800" cy="1986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500"/>
              </a:lnSpc>
              <a:buClr>
                <a:srgbClr val="0070C0"/>
              </a:buClr>
              <a:buFont typeface="Wingdings" pitchFamily="2" charset="2"/>
              <a:buChar char="l"/>
            </a:pPr>
            <a:r>
              <a:rPr lang="zh-CN" altLang="en-US" sz="1667" b="1" dirty="0">
                <a:solidFill>
                  <a:srgbClr val="CC00CC"/>
                </a:solidFill>
                <a:latin typeface="微软雅黑" pitchFamily="34" charset="-122"/>
                <a:ea typeface="微软雅黑" pitchFamily="34" charset="-122"/>
              </a:rPr>
              <a:t>停止等待</a:t>
            </a:r>
            <a:r>
              <a:rPr lang="zh-CN" altLang="en-US" sz="1667" b="1" dirty="0">
                <a:latin typeface="微软雅黑" pitchFamily="34" charset="-122"/>
                <a:ea typeface="微软雅黑" pitchFamily="34" charset="-122"/>
              </a:rPr>
              <a:t>。发送方每次只发送一个分组。在收到确认后再发送下一个分组。</a:t>
            </a:r>
            <a:endParaRPr lang="en-US" altLang="zh-CN" sz="1667" b="1" dirty="0">
              <a:latin typeface="微软雅黑" pitchFamily="34" charset="-122"/>
              <a:ea typeface="微软雅黑" pitchFamily="34" charset="-122"/>
            </a:endParaRPr>
          </a:p>
          <a:p>
            <a:pPr marL="285739" indent="-285739">
              <a:lnSpc>
                <a:spcPts val="2500"/>
              </a:lnSpc>
              <a:buClr>
                <a:srgbClr val="0070C0"/>
              </a:buClr>
              <a:buFont typeface="Wingdings" pitchFamily="2" charset="2"/>
              <a:buChar char="l"/>
            </a:pPr>
            <a:r>
              <a:rPr lang="zh-CN" altLang="en-US" sz="1667" b="1" dirty="0">
                <a:solidFill>
                  <a:srgbClr val="CC00CC"/>
                </a:solidFill>
                <a:latin typeface="微软雅黑" pitchFamily="34" charset="-122"/>
                <a:ea typeface="微软雅黑" pitchFamily="34" charset="-122"/>
              </a:rPr>
              <a:t>编号</a:t>
            </a:r>
            <a:r>
              <a:rPr lang="zh-CN" altLang="en-US" sz="1667" b="1" dirty="0">
                <a:latin typeface="微软雅黑" pitchFamily="34" charset="-122"/>
                <a:ea typeface="微软雅黑" pitchFamily="34" charset="-122"/>
              </a:rPr>
              <a:t>。对发送的每个分组和确认都进行编号。</a:t>
            </a:r>
            <a:endParaRPr lang="en-US" altLang="zh-CN" sz="1667" b="1" dirty="0">
              <a:latin typeface="微软雅黑" pitchFamily="34" charset="-122"/>
              <a:ea typeface="微软雅黑" pitchFamily="34" charset="-122"/>
            </a:endParaRPr>
          </a:p>
          <a:p>
            <a:pPr marL="285739" indent="-285739">
              <a:lnSpc>
                <a:spcPts val="2500"/>
              </a:lnSpc>
              <a:buClr>
                <a:srgbClr val="0070C0"/>
              </a:buClr>
              <a:buFont typeface="Wingdings" pitchFamily="2" charset="2"/>
              <a:buChar char="l"/>
            </a:pPr>
            <a:r>
              <a:rPr lang="zh-CN" altLang="en-US" sz="1667" b="1" dirty="0">
                <a:solidFill>
                  <a:srgbClr val="CC00CC"/>
                </a:solidFill>
                <a:latin typeface="微软雅黑" pitchFamily="34" charset="-122"/>
                <a:ea typeface="微软雅黑" pitchFamily="34" charset="-122"/>
              </a:rPr>
              <a:t>自动重传请求</a:t>
            </a:r>
            <a:r>
              <a:rPr lang="zh-CN" altLang="en-US" sz="1667" b="1" dirty="0">
                <a:latin typeface="微软雅黑" pitchFamily="34" charset="-122"/>
                <a:ea typeface="微软雅黑" pitchFamily="34" charset="-122"/>
              </a:rPr>
              <a:t>。发送方为每个发送的分组设置一个超时计时器。若超时计时器超时，发送方会自动重传分组。</a:t>
            </a:r>
          </a:p>
          <a:p>
            <a:pPr marL="285739" indent="-285739">
              <a:lnSpc>
                <a:spcPts val="2500"/>
              </a:lnSpc>
              <a:buClr>
                <a:srgbClr val="0070C0"/>
              </a:buClr>
              <a:buFont typeface="Wingdings" pitchFamily="2" charset="2"/>
              <a:buChar char="l"/>
            </a:pPr>
            <a:r>
              <a:rPr lang="zh-CN" altLang="en-US" sz="1667" b="1" dirty="0">
                <a:latin typeface="微软雅黑" pitchFamily="34" charset="-122"/>
                <a:ea typeface="微软雅黑" pitchFamily="34" charset="-122"/>
              </a:rPr>
              <a:t>简单，但信道利用率太低。</a:t>
            </a:r>
          </a:p>
        </p:txBody>
      </p:sp>
    </p:spTree>
    <p:extLst>
      <p:ext uri="{BB962C8B-B14F-4D97-AF65-F5344CB8AC3E}">
        <p14:creationId xmlns:p14="http://schemas.microsoft.com/office/powerpoint/2010/main" val="8555992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5"/>
          <p:cNvSpPr>
            <a:spLocks noChangeArrowheads="1"/>
          </p:cNvSpPr>
          <p:nvPr/>
        </p:nvSpPr>
        <p:spPr bwMode="auto">
          <a:xfrm>
            <a:off x="454287" y="1237882"/>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25" name="Rectangle 6"/>
          <p:cNvSpPr>
            <a:spLocks noChangeArrowheads="1"/>
          </p:cNvSpPr>
          <p:nvPr/>
        </p:nvSpPr>
        <p:spPr bwMode="auto">
          <a:xfrm>
            <a:off x="3070864" y="1218641"/>
            <a:ext cx="146386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停止等待协议</a:t>
            </a:r>
          </a:p>
        </p:txBody>
      </p:sp>
      <p:sp>
        <p:nvSpPr>
          <p:cNvPr id="26" name="圆角矩形 25"/>
          <p:cNvSpPr/>
          <p:nvPr/>
        </p:nvSpPr>
        <p:spPr>
          <a:xfrm>
            <a:off x="454287" y="1605916"/>
            <a:ext cx="6711426" cy="27431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27" name="Text Box 155"/>
          <p:cNvSpPr txBox="1">
            <a:spLocks noChangeArrowheads="1"/>
          </p:cNvSpPr>
          <p:nvPr/>
        </p:nvSpPr>
        <p:spPr bwMode="auto">
          <a:xfrm>
            <a:off x="1691641" y="1703321"/>
            <a:ext cx="4245884" cy="302327"/>
          </a:xfrm>
          <a:prstGeom prst="rect">
            <a:avLst/>
          </a:prstGeom>
          <a:solidFill>
            <a:srgbClr val="66FF99"/>
          </a:solidFill>
          <a:ln w="9525">
            <a:solidFill>
              <a:schemeClr val="tx1"/>
            </a:solidFill>
            <a:miter lim="800000"/>
            <a:headEnd/>
            <a:tailEnd/>
          </a:ln>
          <a:effectLst/>
        </p:spPr>
        <p:txBody>
          <a:bodyPr wrap="square">
            <a:spAutoFit/>
          </a:bodyPr>
          <a:lstStyle/>
          <a:p>
            <a:pPr algn="ctr">
              <a:lnSpc>
                <a:spcPct val="110000"/>
              </a:lnSpc>
            </a:pPr>
            <a:r>
              <a:rPr lang="zh-CN" altLang="en-US" sz="1333" b="1" dirty="0">
                <a:latin typeface="微软雅黑" pitchFamily="34" charset="-122"/>
                <a:ea typeface="微软雅黑" pitchFamily="34" charset="-122"/>
              </a:rPr>
              <a:t>停止等待协议的优点是简单，缺点是信道利用率太低。</a:t>
            </a:r>
          </a:p>
        </p:txBody>
      </p:sp>
      <p:sp>
        <p:nvSpPr>
          <p:cNvPr id="28" name="Text Box 4"/>
          <p:cNvSpPr txBox="1">
            <a:spLocks noChangeArrowheads="1"/>
          </p:cNvSpPr>
          <p:nvPr/>
        </p:nvSpPr>
        <p:spPr bwMode="auto">
          <a:xfrm>
            <a:off x="2025651" y="2888825"/>
            <a:ext cx="332142"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b="1" i="1" dirty="0">
                <a:latin typeface="微软雅黑" pitchFamily="34" charset="-122"/>
                <a:ea typeface="微软雅黑" pitchFamily="34" charset="-122"/>
              </a:rPr>
              <a:t>T</a:t>
            </a:r>
            <a:r>
              <a:rPr lang="en-US" altLang="zh-CN" sz="1000" b="1" i="1" baseline="-25000" dirty="0">
                <a:latin typeface="微软雅黑" pitchFamily="34" charset="-122"/>
                <a:ea typeface="微软雅黑" pitchFamily="34" charset="-122"/>
              </a:rPr>
              <a:t>D</a:t>
            </a:r>
          </a:p>
        </p:txBody>
      </p:sp>
      <p:sp>
        <p:nvSpPr>
          <p:cNvPr id="29" name="Line 5"/>
          <p:cNvSpPr>
            <a:spLocks noChangeShapeType="1"/>
          </p:cNvSpPr>
          <p:nvPr/>
        </p:nvSpPr>
        <p:spPr bwMode="auto">
          <a:xfrm flipV="1">
            <a:off x="2104078" y="2899171"/>
            <a:ext cx="0" cy="369508"/>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0" name="Line 6"/>
          <p:cNvSpPr>
            <a:spLocks noChangeShapeType="1"/>
          </p:cNvSpPr>
          <p:nvPr/>
        </p:nvSpPr>
        <p:spPr bwMode="auto">
          <a:xfrm>
            <a:off x="2277747" y="2927992"/>
            <a:ext cx="0" cy="1840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1" name="Line 7"/>
          <p:cNvSpPr>
            <a:spLocks noChangeShapeType="1"/>
          </p:cNvSpPr>
          <p:nvPr/>
        </p:nvSpPr>
        <p:spPr bwMode="auto">
          <a:xfrm>
            <a:off x="3800123" y="2927992"/>
            <a:ext cx="0" cy="1840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2" name="Line 8"/>
          <p:cNvSpPr>
            <a:spLocks noChangeShapeType="1"/>
          </p:cNvSpPr>
          <p:nvPr/>
        </p:nvSpPr>
        <p:spPr bwMode="auto">
          <a:xfrm>
            <a:off x="2277008" y="3018892"/>
            <a:ext cx="152237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3" name="Text Box 9"/>
          <p:cNvSpPr txBox="1">
            <a:spLocks noChangeArrowheads="1"/>
          </p:cNvSpPr>
          <p:nvPr/>
        </p:nvSpPr>
        <p:spPr bwMode="auto">
          <a:xfrm>
            <a:off x="2831270" y="2899910"/>
            <a:ext cx="434734" cy="2462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b="1" dirty="0">
                <a:solidFill>
                  <a:srgbClr val="0000FF"/>
                </a:solidFill>
                <a:latin typeface="微软雅黑" pitchFamily="34" charset="-122"/>
                <a:ea typeface="微软雅黑" pitchFamily="34" charset="-122"/>
              </a:rPr>
              <a:t>RTT</a:t>
            </a:r>
          </a:p>
        </p:txBody>
      </p:sp>
      <p:sp>
        <p:nvSpPr>
          <p:cNvPr id="34" name="Line 10"/>
          <p:cNvSpPr>
            <a:spLocks noChangeShapeType="1"/>
          </p:cNvSpPr>
          <p:nvPr/>
        </p:nvSpPr>
        <p:spPr bwMode="auto">
          <a:xfrm rot="5400000" flipH="1" flipV="1">
            <a:off x="1999876" y="2915429"/>
            <a:ext cx="0" cy="206925"/>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5" name="Text Box 11"/>
          <p:cNvSpPr txBox="1">
            <a:spLocks noChangeArrowheads="1"/>
          </p:cNvSpPr>
          <p:nvPr/>
        </p:nvSpPr>
        <p:spPr bwMode="auto">
          <a:xfrm>
            <a:off x="1772167" y="2769150"/>
            <a:ext cx="29687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latin typeface="微软雅黑" pitchFamily="34" charset="-122"/>
                <a:ea typeface="微软雅黑" pitchFamily="34" charset="-122"/>
              </a:rPr>
              <a:t>A</a:t>
            </a:r>
          </a:p>
        </p:txBody>
      </p:sp>
      <p:sp>
        <p:nvSpPr>
          <p:cNvPr id="36" name="Line 12"/>
          <p:cNvSpPr>
            <a:spLocks noChangeShapeType="1"/>
          </p:cNvSpPr>
          <p:nvPr/>
        </p:nvSpPr>
        <p:spPr bwMode="auto">
          <a:xfrm flipV="1">
            <a:off x="3834856" y="2899171"/>
            <a:ext cx="0" cy="369508"/>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7" name="Line 13"/>
          <p:cNvSpPr>
            <a:spLocks noChangeShapeType="1"/>
          </p:cNvSpPr>
          <p:nvPr/>
        </p:nvSpPr>
        <p:spPr bwMode="auto">
          <a:xfrm>
            <a:off x="2104078" y="3204384"/>
            <a:ext cx="173077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8" name="Text Box 14"/>
          <p:cNvSpPr txBox="1">
            <a:spLocks noChangeArrowheads="1"/>
          </p:cNvSpPr>
          <p:nvPr/>
        </p:nvSpPr>
        <p:spPr bwMode="auto">
          <a:xfrm>
            <a:off x="2464718" y="3101661"/>
            <a:ext cx="1075936" cy="2462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b="1" i="1">
                <a:solidFill>
                  <a:srgbClr val="0000FF"/>
                </a:solidFill>
                <a:latin typeface="微软雅黑" pitchFamily="34" charset="-122"/>
                <a:ea typeface="微软雅黑" pitchFamily="34" charset="-122"/>
              </a:rPr>
              <a:t>T</a:t>
            </a:r>
            <a:r>
              <a:rPr lang="en-US" altLang="zh-CN" sz="1000" b="1" i="1" baseline="-25000">
                <a:solidFill>
                  <a:srgbClr val="0000FF"/>
                </a:solidFill>
                <a:latin typeface="微软雅黑" pitchFamily="34" charset="-122"/>
                <a:ea typeface="微软雅黑" pitchFamily="34" charset="-122"/>
              </a:rPr>
              <a:t>D</a:t>
            </a:r>
            <a:r>
              <a:rPr lang="en-US" altLang="zh-CN" sz="1000" b="1">
                <a:solidFill>
                  <a:srgbClr val="0000FF"/>
                </a:solidFill>
                <a:latin typeface="微软雅黑" pitchFamily="34" charset="-122"/>
                <a:ea typeface="微软雅黑" pitchFamily="34" charset="-122"/>
              </a:rPr>
              <a:t> + RTT + </a:t>
            </a:r>
            <a:r>
              <a:rPr lang="en-US" altLang="zh-CN" sz="1000" b="1" i="1">
                <a:solidFill>
                  <a:srgbClr val="0000FF"/>
                </a:solidFill>
                <a:latin typeface="微软雅黑" pitchFamily="34" charset="-122"/>
                <a:ea typeface="微软雅黑" pitchFamily="34" charset="-122"/>
              </a:rPr>
              <a:t>T</a:t>
            </a:r>
            <a:r>
              <a:rPr lang="en-US" altLang="zh-CN" sz="1000" b="1" i="1" baseline="-25000">
                <a:solidFill>
                  <a:srgbClr val="0000FF"/>
                </a:solidFill>
                <a:latin typeface="微软雅黑" pitchFamily="34" charset="-122"/>
                <a:ea typeface="微软雅黑" pitchFamily="34" charset="-122"/>
              </a:rPr>
              <a:t>A</a:t>
            </a:r>
          </a:p>
        </p:txBody>
      </p:sp>
      <p:sp>
        <p:nvSpPr>
          <p:cNvPr id="39" name="Freeform 16"/>
          <p:cNvSpPr>
            <a:spLocks/>
          </p:cNvSpPr>
          <p:nvPr/>
        </p:nvSpPr>
        <p:spPr bwMode="auto">
          <a:xfrm>
            <a:off x="2104078" y="2224448"/>
            <a:ext cx="930423" cy="674723"/>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167" b="1">
              <a:solidFill>
                <a:srgbClr val="000099"/>
              </a:solidFill>
              <a:latin typeface="微软雅黑" pitchFamily="34" charset="-122"/>
              <a:ea typeface="微软雅黑" pitchFamily="34" charset="-122"/>
            </a:endParaRPr>
          </a:p>
        </p:txBody>
      </p:sp>
      <p:sp>
        <p:nvSpPr>
          <p:cNvPr id="40" name="Text Box 17"/>
          <p:cNvSpPr txBox="1">
            <a:spLocks noChangeArrowheads="1"/>
          </p:cNvSpPr>
          <p:nvPr/>
        </p:nvSpPr>
        <p:spPr bwMode="auto">
          <a:xfrm>
            <a:off x="1778817" y="2107729"/>
            <a:ext cx="287258"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a:latin typeface="微软雅黑" pitchFamily="34" charset="-122"/>
                <a:ea typeface="微软雅黑" pitchFamily="34" charset="-122"/>
              </a:rPr>
              <a:t>B</a:t>
            </a:r>
          </a:p>
        </p:txBody>
      </p:sp>
      <p:sp>
        <p:nvSpPr>
          <p:cNvPr id="41" name="Line 18"/>
          <p:cNvSpPr>
            <a:spLocks noChangeShapeType="1"/>
          </p:cNvSpPr>
          <p:nvPr/>
        </p:nvSpPr>
        <p:spPr bwMode="auto">
          <a:xfrm flipV="1">
            <a:off x="2104078" y="2225925"/>
            <a:ext cx="761188" cy="673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42" name="Line 19"/>
          <p:cNvSpPr>
            <a:spLocks noChangeShapeType="1"/>
          </p:cNvSpPr>
          <p:nvPr/>
        </p:nvSpPr>
        <p:spPr bwMode="auto">
          <a:xfrm flipV="1">
            <a:off x="2277008" y="2225925"/>
            <a:ext cx="760449" cy="673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43" name="Text Box 22"/>
          <p:cNvSpPr txBox="1">
            <a:spLocks noChangeArrowheads="1"/>
          </p:cNvSpPr>
          <p:nvPr/>
        </p:nvSpPr>
        <p:spPr bwMode="auto">
          <a:xfrm rot="19131970">
            <a:off x="2039291" y="2456511"/>
            <a:ext cx="482824"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0000FF"/>
                </a:solidFill>
                <a:latin typeface="微软雅黑" pitchFamily="34" charset="-122"/>
                <a:ea typeface="微软雅黑" pitchFamily="34" charset="-122"/>
              </a:rPr>
              <a:t>分组</a:t>
            </a:r>
          </a:p>
        </p:txBody>
      </p:sp>
      <p:sp>
        <p:nvSpPr>
          <p:cNvPr id="44" name="Text Box 23"/>
          <p:cNvSpPr txBox="1">
            <a:spLocks noChangeArrowheads="1"/>
          </p:cNvSpPr>
          <p:nvPr/>
        </p:nvSpPr>
        <p:spPr bwMode="auto">
          <a:xfrm rot="2307784">
            <a:off x="3195853" y="2276930"/>
            <a:ext cx="482824"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a:solidFill>
                  <a:srgbClr val="0000FF"/>
                </a:solidFill>
                <a:latin typeface="微软雅黑" pitchFamily="34" charset="-122"/>
                <a:ea typeface="微软雅黑" pitchFamily="34" charset="-122"/>
              </a:rPr>
              <a:t>确认</a:t>
            </a:r>
          </a:p>
        </p:txBody>
      </p:sp>
      <p:sp>
        <p:nvSpPr>
          <p:cNvPr id="45" name="Text Box 24"/>
          <p:cNvSpPr txBox="1">
            <a:spLocks noChangeArrowheads="1"/>
          </p:cNvSpPr>
          <p:nvPr/>
        </p:nvSpPr>
        <p:spPr bwMode="auto">
          <a:xfrm>
            <a:off x="5669836" y="2107729"/>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i="1">
                <a:latin typeface="微软雅黑" pitchFamily="34" charset="-122"/>
                <a:ea typeface="微软雅黑" pitchFamily="34" charset="-122"/>
              </a:rPr>
              <a:t>t</a:t>
            </a:r>
          </a:p>
        </p:txBody>
      </p:sp>
      <p:sp>
        <p:nvSpPr>
          <p:cNvPr id="46" name="Text Box 25"/>
          <p:cNvSpPr txBox="1">
            <a:spLocks noChangeArrowheads="1"/>
          </p:cNvSpPr>
          <p:nvPr/>
        </p:nvSpPr>
        <p:spPr bwMode="auto">
          <a:xfrm>
            <a:off x="5669836" y="2751367"/>
            <a:ext cx="24718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i="1">
                <a:latin typeface="微软雅黑" pitchFamily="34" charset="-122"/>
                <a:ea typeface="微软雅黑" pitchFamily="34" charset="-122"/>
              </a:rPr>
              <a:t>t</a:t>
            </a:r>
          </a:p>
        </p:txBody>
      </p:sp>
      <p:sp>
        <p:nvSpPr>
          <p:cNvPr id="47" name="Line 26"/>
          <p:cNvSpPr>
            <a:spLocks noChangeShapeType="1"/>
          </p:cNvSpPr>
          <p:nvPr/>
        </p:nvSpPr>
        <p:spPr bwMode="auto">
          <a:xfrm>
            <a:off x="3557725" y="2562917"/>
            <a:ext cx="132284" cy="115287"/>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rot="15894661">
            <a:off x="2461393" y="2385923"/>
            <a:ext cx="107158" cy="143369"/>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49" name="Freeform 28"/>
          <p:cNvSpPr>
            <a:spLocks/>
          </p:cNvSpPr>
          <p:nvPr/>
        </p:nvSpPr>
        <p:spPr bwMode="auto">
          <a:xfrm>
            <a:off x="4789088" y="2225925"/>
            <a:ext cx="789270" cy="675462"/>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167" b="1">
              <a:solidFill>
                <a:srgbClr val="000099"/>
              </a:solidFill>
              <a:latin typeface="微软雅黑" pitchFamily="34" charset="-122"/>
              <a:ea typeface="微软雅黑" pitchFamily="34" charset="-122"/>
            </a:endParaRPr>
          </a:p>
        </p:txBody>
      </p:sp>
      <p:sp>
        <p:nvSpPr>
          <p:cNvPr id="50" name="Freeform 29"/>
          <p:cNvSpPr>
            <a:spLocks/>
          </p:cNvSpPr>
          <p:nvPr/>
        </p:nvSpPr>
        <p:spPr bwMode="auto">
          <a:xfrm>
            <a:off x="3848898" y="2225925"/>
            <a:ext cx="930423" cy="675462"/>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sz="1167"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flipV="1">
            <a:off x="3848898" y="2228143"/>
            <a:ext cx="761188" cy="673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flipV="1">
            <a:off x="4021828" y="2228143"/>
            <a:ext cx="760448" cy="673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5" name="Text Box 34"/>
          <p:cNvSpPr txBox="1">
            <a:spLocks noChangeArrowheads="1"/>
          </p:cNvSpPr>
          <p:nvPr/>
        </p:nvSpPr>
        <p:spPr bwMode="auto">
          <a:xfrm rot="19044759">
            <a:off x="3749008" y="2490876"/>
            <a:ext cx="482824"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a:solidFill>
                  <a:srgbClr val="0000FF"/>
                </a:solidFill>
                <a:latin typeface="微软雅黑" pitchFamily="34" charset="-122"/>
                <a:ea typeface="微软雅黑" pitchFamily="34" charset="-122"/>
              </a:rPr>
              <a:t>分组</a:t>
            </a:r>
          </a:p>
        </p:txBody>
      </p:sp>
      <p:sp>
        <p:nvSpPr>
          <p:cNvPr id="56" name="Line 35"/>
          <p:cNvSpPr>
            <a:spLocks noChangeShapeType="1"/>
          </p:cNvSpPr>
          <p:nvPr/>
        </p:nvSpPr>
        <p:spPr bwMode="auto">
          <a:xfrm rot="15894661">
            <a:off x="4184411" y="2401812"/>
            <a:ext cx="107158" cy="142630"/>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7" name="Text Box 36"/>
          <p:cNvSpPr txBox="1">
            <a:spLocks noChangeArrowheads="1"/>
          </p:cNvSpPr>
          <p:nvPr/>
        </p:nvSpPr>
        <p:spPr bwMode="auto">
          <a:xfrm rot="2510398">
            <a:off x="4980579" y="2311664"/>
            <a:ext cx="482824" cy="2719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a:solidFill>
                  <a:srgbClr val="0000FF"/>
                </a:solidFill>
                <a:latin typeface="微软雅黑" pitchFamily="34" charset="-122"/>
                <a:ea typeface="微软雅黑" pitchFamily="34" charset="-122"/>
              </a:rPr>
              <a:t>确认</a:t>
            </a:r>
          </a:p>
        </p:txBody>
      </p:sp>
      <p:sp>
        <p:nvSpPr>
          <p:cNvPr id="58" name="Line 37"/>
          <p:cNvSpPr>
            <a:spLocks noChangeShapeType="1"/>
          </p:cNvSpPr>
          <p:nvPr/>
        </p:nvSpPr>
        <p:spPr bwMode="auto">
          <a:xfrm>
            <a:off x="5326193" y="2581393"/>
            <a:ext cx="132284" cy="115287"/>
          </a:xfrm>
          <a:prstGeom prst="line">
            <a:avLst/>
          </a:prstGeom>
          <a:noFill/>
          <a:ln w="28575">
            <a:solidFill>
              <a:srgbClr val="CC00CC"/>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9" name="Line 38"/>
          <p:cNvSpPr>
            <a:spLocks noChangeShapeType="1"/>
          </p:cNvSpPr>
          <p:nvPr/>
        </p:nvSpPr>
        <p:spPr bwMode="auto">
          <a:xfrm>
            <a:off x="1999137" y="2225925"/>
            <a:ext cx="36840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0" name="Line 39"/>
          <p:cNvSpPr>
            <a:spLocks noChangeShapeType="1"/>
          </p:cNvSpPr>
          <p:nvPr/>
        </p:nvSpPr>
        <p:spPr bwMode="auto">
          <a:xfrm>
            <a:off x="1999137" y="2899171"/>
            <a:ext cx="368400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1" name="Freeform 28"/>
          <p:cNvSpPr>
            <a:spLocks/>
          </p:cNvSpPr>
          <p:nvPr/>
        </p:nvSpPr>
        <p:spPr bwMode="auto">
          <a:xfrm>
            <a:off x="3032022" y="2225925"/>
            <a:ext cx="789270" cy="675462"/>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sz="1167" b="1">
              <a:solidFill>
                <a:srgbClr val="000099"/>
              </a:solidFill>
              <a:latin typeface="微软雅黑" pitchFamily="34" charset="-122"/>
              <a:ea typeface="微软雅黑" pitchFamily="34" charset="-122"/>
            </a:endParaRPr>
          </a:p>
        </p:txBody>
      </p:sp>
      <p:grpSp>
        <p:nvGrpSpPr>
          <p:cNvPr id="64" name="组合 63"/>
          <p:cNvGrpSpPr/>
          <p:nvPr/>
        </p:nvGrpSpPr>
        <p:grpSpPr>
          <a:xfrm>
            <a:off x="1691640" y="3690853"/>
            <a:ext cx="4245884" cy="536342"/>
            <a:chOff x="603552" y="5085184"/>
            <a:chExt cx="9120681" cy="1152128"/>
          </a:xfrm>
          <a:solidFill>
            <a:srgbClr val="99FFCC"/>
          </a:solidFill>
        </p:grpSpPr>
        <p:sp>
          <p:nvSpPr>
            <p:cNvPr id="65" name="矩形 64"/>
            <p:cNvSpPr/>
            <p:nvPr/>
          </p:nvSpPr>
          <p:spPr bwMode="auto">
            <a:xfrm>
              <a:off x="603552" y="5085184"/>
              <a:ext cx="9120681" cy="1152128"/>
            </a:xfrm>
            <a:prstGeom prst="rect">
              <a:avLst/>
            </a:prstGeom>
            <a:grpFill/>
            <a:ln w="9525" cap="flat" cmpd="sng" algn="ctr">
              <a:solidFill>
                <a:schemeClr val="tx1"/>
              </a:solid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buClrTx/>
              </a:pPr>
              <a:endParaRPr lang="zh-CN" altLang="en-US" sz="1167" dirty="0">
                <a:solidFill>
                  <a:schemeClr val="tx1"/>
                </a:solidFill>
                <a:latin typeface="微软雅黑" pitchFamily="34" charset="-122"/>
                <a:ea typeface="微软雅黑" pitchFamily="34" charset="-122"/>
              </a:endParaRPr>
            </a:p>
          </p:txBody>
        </p:sp>
        <p:graphicFrame>
          <p:nvGraphicFramePr>
            <p:cNvPr id="66" name="Object 4"/>
            <p:cNvGraphicFramePr>
              <a:graphicFrameLocks noChangeAspect="1"/>
            </p:cNvGraphicFramePr>
            <p:nvPr/>
          </p:nvGraphicFramePr>
          <p:xfrm>
            <a:off x="3361843" y="5109096"/>
            <a:ext cx="3175333" cy="1104600"/>
          </p:xfrm>
          <a:graphic>
            <a:graphicData uri="http://schemas.openxmlformats.org/presentationml/2006/ole">
              <mc:AlternateContent xmlns:mc="http://schemas.openxmlformats.org/markup-compatibility/2006">
                <mc:Choice xmlns:v="urn:schemas-microsoft-com:vml" Requires="v">
                  <p:oleObj name="公式" r:id="rId2" imgW="1091726" imgH="380835" progId="Equation.3">
                    <p:embed/>
                  </p:oleObj>
                </mc:Choice>
                <mc:Fallback>
                  <p:oleObj name="公式" r:id="rId2" imgW="1091726" imgH="380835" progId="Equation.3">
                    <p:embed/>
                    <p:pic>
                      <p:nvPicPr>
                        <p:cNvPr id="6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843" y="5109096"/>
                          <a:ext cx="3175333" cy="110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Text Box 6"/>
            <p:cNvSpPr txBox="1">
              <a:spLocks noChangeArrowheads="1"/>
            </p:cNvSpPr>
            <p:nvPr/>
          </p:nvSpPr>
          <p:spPr bwMode="auto">
            <a:xfrm>
              <a:off x="7749317" y="5397242"/>
              <a:ext cx="1185235" cy="58414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latin typeface="微软雅黑" pitchFamily="34" charset="-122"/>
                  <a:ea typeface="微软雅黑" pitchFamily="34" charset="-122"/>
                </a:rPr>
                <a:t>(5-3)</a:t>
              </a:r>
            </a:p>
          </p:txBody>
        </p:sp>
        <p:sp>
          <p:nvSpPr>
            <p:cNvPr id="68" name="TextBox 67"/>
            <p:cNvSpPr txBox="1"/>
            <p:nvPr/>
          </p:nvSpPr>
          <p:spPr>
            <a:xfrm>
              <a:off x="1050286" y="5399420"/>
              <a:ext cx="1997890" cy="584147"/>
            </a:xfrm>
            <a:prstGeom prst="rect">
              <a:avLst/>
            </a:prstGeom>
            <a:grp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itchFamily="2" charset="-122"/>
                </a:defRPr>
              </a:lvl1pPr>
            </a:lstStyle>
            <a:p>
              <a:r>
                <a:rPr lang="zh-CN" altLang="en-US" sz="1167" dirty="0">
                  <a:solidFill>
                    <a:schemeClr val="tx1"/>
                  </a:solidFill>
                  <a:latin typeface="微软雅黑" pitchFamily="34" charset="-122"/>
                  <a:ea typeface="微软雅黑" pitchFamily="34" charset="-122"/>
                </a:rPr>
                <a:t>信道利用率</a:t>
              </a:r>
            </a:p>
          </p:txBody>
        </p:sp>
      </p:grpSp>
      <p:sp>
        <p:nvSpPr>
          <p:cNvPr id="69" name="矩形 68"/>
          <p:cNvSpPr/>
          <p:nvPr/>
        </p:nvSpPr>
        <p:spPr>
          <a:xfrm>
            <a:off x="2435086" y="3381541"/>
            <a:ext cx="2604806" cy="271934"/>
          </a:xfrm>
          <a:prstGeom prst="rect">
            <a:avLst/>
          </a:prstGeom>
        </p:spPr>
        <p:txBody>
          <a:bodyPr wrap="square">
            <a:spAutoFit/>
          </a:bodyPr>
          <a:lstStyle/>
          <a:p>
            <a:pPr algn="ctr"/>
            <a:r>
              <a:rPr lang="zh-CN" altLang="zh-CN" sz="1167" b="1" dirty="0">
                <a:latin typeface="微软雅黑" pitchFamily="34" charset="-122"/>
                <a:ea typeface="微软雅黑" pitchFamily="34" charset="-122"/>
              </a:rPr>
              <a:t>停止等待协议的信道利用率太低</a:t>
            </a:r>
            <a:endParaRPr lang="zh-CN" altLang="en-US" sz="1167" b="1" dirty="0">
              <a:latin typeface="微软雅黑" pitchFamily="34" charset="-122"/>
              <a:ea typeface="微软雅黑" pitchFamily="34" charset="-122"/>
            </a:endParaRPr>
          </a:p>
        </p:txBody>
      </p:sp>
    </p:spTree>
    <p:extLst>
      <p:ext uri="{BB962C8B-B14F-4D97-AF65-F5344CB8AC3E}">
        <p14:creationId xmlns:p14="http://schemas.microsoft.com/office/powerpoint/2010/main" val="6471481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6" y="1357871"/>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6" name="Rectangle 6"/>
          <p:cNvSpPr>
            <a:spLocks noChangeArrowheads="1"/>
          </p:cNvSpPr>
          <p:nvPr/>
        </p:nvSpPr>
        <p:spPr bwMode="auto">
          <a:xfrm>
            <a:off x="2409620" y="1322645"/>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5.4.2   </a:t>
            </a:r>
            <a:r>
              <a:rPr lang="zh-CN" altLang="en-US" sz="2000" b="1" dirty="0">
                <a:solidFill>
                  <a:schemeClr val="bg1"/>
                </a:solidFill>
                <a:latin typeface="微软雅黑" pitchFamily="34" charset="-122"/>
                <a:ea typeface="微软雅黑" pitchFamily="34" charset="-122"/>
              </a:rPr>
              <a:t>连续 </a:t>
            </a:r>
            <a:r>
              <a:rPr lang="en-US" altLang="zh-CN" sz="2000" b="1" dirty="0">
                <a:solidFill>
                  <a:schemeClr val="bg1"/>
                </a:solidFill>
                <a:latin typeface="微软雅黑" pitchFamily="34" charset="-122"/>
                <a:ea typeface="微软雅黑" pitchFamily="34" charset="-122"/>
              </a:rPr>
              <a:t>ARQ </a:t>
            </a:r>
            <a:r>
              <a:rPr lang="zh-CN" altLang="en-US" sz="2000" b="1" dirty="0">
                <a:solidFill>
                  <a:schemeClr val="bg1"/>
                </a:solidFill>
                <a:latin typeface="微软雅黑" pitchFamily="34" charset="-122"/>
                <a:ea typeface="微软雅黑" pitchFamily="34" charset="-122"/>
              </a:rPr>
              <a:t>协议</a:t>
            </a:r>
          </a:p>
        </p:txBody>
      </p:sp>
      <p:sp>
        <p:nvSpPr>
          <p:cNvPr id="7" name="Rectangle 8"/>
          <p:cNvSpPr>
            <a:spLocks noChangeArrowheads="1"/>
          </p:cNvSpPr>
          <p:nvPr/>
        </p:nvSpPr>
        <p:spPr bwMode="auto">
          <a:xfrm>
            <a:off x="454286" y="1702058"/>
            <a:ext cx="6711426" cy="256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750"/>
              </a:lnSpc>
              <a:buClr>
                <a:srgbClr val="0070C0"/>
              </a:buClr>
              <a:buFont typeface="Wingdings" pitchFamily="2" charset="2"/>
              <a:buChar char="l"/>
            </a:pPr>
            <a:r>
              <a:rPr lang="zh-CN" altLang="en-US" sz="1667" b="1" dirty="0">
                <a:solidFill>
                  <a:srgbClr val="CC00CC"/>
                </a:solidFill>
                <a:latin typeface="微软雅黑" pitchFamily="34" charset="-122"/>
                <a:ea typeface="微软雅黑" pitchFamily="34" charset="-122"/>
              </a:rPr>
              <a:t>基本思想：</a:t>
            </a:r>
            <a:endParaRPr lang="en-US" altLang="zh-CN" sz="1667" b="1" dirty="0">
              <a:solidFill>
                <a:srgbClr val="CC00CC"/>
              </a:solidFill>
              <a:latin typeface="微软雅黑" pitchFamily="34" charset="-122"/>
              <a:ea typeface="微软雅黑" pitchFamily="34" charset="-122"/>
            </a:endParaRPr>
          </a:p>
          <a:p>
            <a:pPr marL="238115" indent="-23811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发送方一次可以发出</a:t>
            </a:r>
            <a:r>
              <a:rPr lang="zh-CN" altLang="en-US" sz="1667" b="1" dirty="0">
                <a:solidFill>
                  <a:srgbClr val="0000FF"/>
                </a:solidFill>
                <a:latin typeface="微软雅黑" pitchFamily="34" charset="-122"/>
                <a:ea typeface="微软雅黑" pitchFamily="34" charset="-122"/>
              </a:rPr>
              <a:t>多个分组</a:t>
            </a:r>
            <a:r>
              <a:rPr lang="zh-CN" altLang="en-US" sz="1667" b="1" dirty="0">
                <a:latin typeface="微软雅黑" pitchFamily="34" charset="-122"/>
                <a:ea typeface="微软雅黑" pitchFamily="34" charset="-122"/>
              </a:rPr>
              <a:t>。</a:t>
            </a:r>
            <a:endParaRPr lang="en-US" altLang="zh-CN" sz="1667" b="1" dirty="0">
              <a:latin typeface="微软雅黑" pitchFamily="34" charset="-122"/>
              <a:ea typeface="微软雅黑" pitchFamily="34" charset="-122"/>
            </a:endParaRPr>
          </a:p>
          <a:p>
            <a:pPr marL="238115" indent="-23811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使用</a:t>
            </a:r>
            <a:r>
              <a:rPr lang="zh-CN" altLang="en-US" sz="1667" b="1" dirty="0">
                <a:solidFill>
                  <a:srgbClr val="0000FF"/>
                </a:solidFill>
                <a:latin typeface="微软雅黑" pitchFamily="34" charset="-122"/>
                <a:ea typeface="微软雅黑" pitchFamily="34" charset="-122"/>
              </a:rPr>
              <a:t>滑动窗口协议</a:t>
            </a:r>
            <a:r>
              <a:rPr lang="zh-CN" altLang="en-US" sz="1667" b="1" dirty="0">
                <a:latin typeface="微软雅黑" pitchFamily="34" charset="-122"/>
                <a:ea typeface="微软雅黑" pitchFamily="34" charset="-122"/>
              </a:rPr>
              <a:t>控制发送方和接收方所能发送和接收的分组的数量和编号。</a:t>
            </a:r>
            <a:endParaRPr lang="en-US" altLang="zh-CN" sz="1667" b="1" dirty="0">
              <a:latin typeface="微软雅黑" pitchFamily="34" charset="-122"/>
              <a:ea typeface="微软雅黑" pitchFamily="34" charset="-122"/>
            </a:endParaRPr>
          </a:p>
          <a:p>
            <a:pPr marL="238115" indent="-23811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每收到一个确认，发送方就把发送窗口</a:t>
            </a:r>
            <a:r>
              <a:rPr lang="zh-CN" altLang="en-US" sz="1667" b="1" dirty="0">
                <a:solidFill>
                  <a:srgbClr val="0000FF"/>
                </a:solidFill>
                <a:latin typeface="微软雅黑" pitchFamily="34" charset="-122"/>
                <a:ea typeface="微软雅黑" pitchFamily="34" charset="-122"/>
              </a:rPr>
              <a:t>向前滑动</a:t>
            </a:r>
            <a:r>
              <a:rPr lang="zh-CN" altLang="en-US" sz="1667" b="1" dirty="0">
                <a:latin typeface="微软雅黑" pitchFamily="34" charset="-122"/>
                <a:ea typeface="微软雅黑" pitchFamily="34" charset="-122"/>
              </a:rPr>
              <a:t>。</a:t>
            </a:r>
            <a:endParaRPr lang="en-US" altLang="zh-CN" sz="1667" b="1" dirty="0">
              <a:latin typeface="微软雅黑" pitchFamily="34" charset="-122"/>
              <a:ea typeface="微软雅黑" pitchFamily="34" charset="-122"/>
            </a:endParaRPr>
          </a:p>
          <a:p>
            <a:pPr marL="238115" indent="-23811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接收方一般采用</a:t>
            </a:r>
            <a:r>
              <a:rPr lang="zh-CN" altLang="en-US" sz="1667" b="1" dirty="0">
                <a:solidFill>
                  <a:srgbClr val="0000FF"/>
                </a:solidFill>
                <a:latin typeface="微软雅黑" pitchFamily="34" charset="-122"/>
                <a:ea typeface="微软雅黑" pitchFamily="34" charset="-122"/>
              </a:rPr>
              <a:t>累积确认</a:t>
            </a:r>
            <a:r>
              <a:rPr lang="zh-CN" altLang="en-US" sz="1667" b="1" dirty="0">
                <a:latin typeface="微软雅黑" pitchFamily="34" charset="-122"/>
                <a:ea typeface="微软雅黑" pitchFamily="34" charset="-122"/>
              </a:rPr>
              <a:t>的方式。</a:t>
            </a:r>
            <a:endParaRPr lang="en-US" altLang="zh-CN" sz="1667" b="1" dirty="0">
              <a:latin typeface="微软雅黑" pitchFamily="34" charset="-122"/>
              <a:ea typeface="微软雅黑" pitchFamily="34" charset="-122"/>
            </a:endParaRPr>
          </a:p>
          <a:p>
            <a:pPr marL="238115" indent="-23811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采用</a:t>
            </a:r>
            <a:r>
              <a:rPr lang="zh-CN" altLang="en-US" sz="1667" b="1" dirty="0">
                <a:solidFill>
                  <a:srgbClr val="0000FF"/>
                </a:solidFill>
                <a:latin typeface="微软雅黑" pitchFamily="34" charset="-122"/>
                <a:ea typeface="微软雅黑" pitchFamily="34" charset="-122"/>
              </a:rPr>
              <a:t>回退</a:t>
            </a:r>
            <a:r>
              <a:rPr lang="en-US" altLang="zh-CN" sz="1667" b="1" dirty="0">
                <a:solidFill>
                  <a:srgbClr val="0000FF"/>
                </a:solidFill>
                <a:latin typeface="微软雅黑" pitchFamily="34" charset="-122"/>
                <a:ea typeface="微软雅黑" pitchFamily="34" charset="-122"/>
              </a:rPr>
              <a:t>N</a:t>
            </a:r>
            <a:r>
              <a:rPr lang="zh-CN" altLang="en-US" sz="1667" b="1" dirty="0">
                <a:latin typeface="微软雅黑" pitchFamily="34" charset="-122"/>
                <a:ea typeface="微软雅黑" pitchFamily="34" charset="-122"/>
              </a:rPr>
              <a:t>（</a:t>
            </a:r>
            <a:r>
              <a:rPr lang="en-US" altLang="zh-CN" sz="1667" b="1" dirty="0">
                <a:latin typeface="微软雅黑" pitchFamily="34" charset="-122"/>
                <a:ea typeface="微软雅黑" pitchFamily="34" charset="-122"/>
              </a:rPr>
              <a:t>Go-Back-N</a:t>
            </a:r>
            <a:r>
              <a:rPr lang="zh-CN" altLang="en-US" sz="1667" b="1" dirty="0">
                <a:latin typeface="微软雅黑" pitchFamily="34" charset="-122"/>
                <a:ea typeface="微软雅黑" pitchFamily="34" charset="-122"/>
              </a:rPr>
              <a:t>）方法进行重传。</a:t>
            </a:r>
          </a:p>
        </p:txBody>
      </p:sp>
    </p:spTree>
    <p:extLst>
      <p:ext uri="{BB962C8B-B14F-4D97-AF65-F5344CB8AC3E}">
        <p14:creationId xmlns:p14="http://schemas.microsoft.com/office/powerpoint/2010/main" val="38948866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54286" y="1311225"/>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3" name="Rectangle 6"/>
          <p:cNvSpPr>
            <a:spLocks noChangeArrowheads="1"/>
          </p:cNvSpPr>
          <p:nvPr/>
        </p:nvSpPr>
        <p:spPr bwMode="auto">
          <a:xfrm>
            <a:off x="2409620" y="1275998"/>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5.4.2   </a:t>
            </a:r>
            <a:r>
              <a:rPr lang="zh-CN" altLang="en-US" sz="2000" b="1" dirty="0">
                <a:solidFill>
                  <a:schemeClr val="bg1"/>
                </a:solidFill>
                <a:latin typeface="微软雅黑" pitchFamily="34" charset="-122"/>
                <a:ea typeface="微软雅黑" pitchFamily="34" charset="-122"/>
              </a:rPr>
              <a:t>连续 </a:t>
            </a:r>
            <a:r>
              <a:rPr lang="en-US" altLang="zh-CN" sz="2000" b="1" dirty="0">
                <a:solidFill>
                  <a:schemeClr val="bg1"/>
                </a:solidFill>
                <a:latin typeface="微软雅黑" pitchFamily="34" charset="-122"/>
                <a:ea typeface="微软雅黑" pitchFamily="34" charset="-122"/>
              </a:rPr>
              <a:t>ARQ </a:t>
            </a:r>
            <a:r>
              <a:rPr lang="zh-CN" altLang="en-US" sz="2000" b="1" dirty="0">
                <a:solidFill>
                  <a:schemeClr val="bg1"/>
                </a:solidFill>
                <a:latin typeface="微软雅黑" pitchFamily="34" charset="-122"/>
                <a:ea typeface="微软雅黑" pitchFamily="34" charset="-122"/>
              </a:rPr>
              <a:t>协议</a:t>
            </a:r>
          </a:p>
        </p:txBody>
      </p:sp>
      <p:sp>
        <p:nvSpPr>
          <p:cNvPr id="4" name="圆角矩形 3"/>
          <p:cNvSpPr/>
          <p:nvPr/>
        </p:nvSpPr>
        <p:spPr>
          <a:xfrm>
            <a:off x="454287" y="1720216"/>
            <a:ext cx="6711425" cy="26288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nvGrpSpPr>
          <p:cNvPr id="5" name="组合 4"/>
          <p:cNvGrpSpPr/>
          <p:nvPr/>
        </p:nvGrpSpPr>
        <p:grpSpPr>
          <a:xfrm>
            <a:off x="1719354" y="1738006"/>
            <a:ext cx="4178525" cy="1064155"/>
            <a:chOff x="930027" y="1412776"/>
            <a:chExt cx="8199437" cy="2088171"/>
          </a:xfrm>
        </p:grpSpPr>
        <p:sp>
          <p:nvSpPr>
            <p:cNvPr id="6" name="Rectangle 29"/>
            <p:cNvSpPr>
              <a:spLocks noChangeArrowheads="1"/>
            </p:cNvSpPr>
            <p:nvPr/>
          </p:nvSpPr>
          <p:spPr bwMode="auto">
            <a:xfrm>
              <a:off x="930027" y="1933476"/>
              <a:ext cx="3413125" cy="911225"/>
            </a:xfrm>
            <a:prstGeom prst="rect">
              <a:avLst/>
            </a:prstGeom>
            <a:solidFill>
              <a:srgbClr val="66FF66"/>
            </a:solidFill>
            <a:ln w="28575">
              <a:solidFill>
                <a:srgbClr val="000066"/>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7" name="Rectangle 17"/>
            <p:cNvSpPr>
              <a:spLocks noChangeArrowheads="1"/>
            </p:cNvSpPr>
            <p:nvPr/>
          </p:nvSpPr>
          <p:spPr bwMode="auto">
            <a:xfrm>
              <a:off x="930027" y="2136676"/>
              <a:ext cx="8189912" cy="50482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8" name="Rectangle 5"/>
            <p:cNvSpPr>
              <a:spLocks noChangeArrowheads="1"/>
            </p:cNvSpPr>
            <p:nvPr/>
          </p:nvSpPr>
          <p:spPr bwMode="auto">
            <a:xfrm>
              <a:off x="930027"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1</a:t>
              </a:r>
            </a:p>
          </p:txBody>
        </p:sp>
        <p:sp>
          <p:nvSpPr>
            <p:cNvPr id="9" name="Rectangle 6"/>
            <p:cNvSpPr>
              <a:spLocks noChangeArrowheads="1"/>
            </p:cNvSpPr>
            <p:nvPr/>
          </p:nvSpPr>
          <p:spPr bwMode="auto">
            <a:xfrm>
              <a:off x="1612652"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2</a:t>
              </a:r>
            </a:p>
          </p:txBody>
        </p:sp>
        <p:sp>
          <p:nvSpPr>
            <p:cNvPr id="10" name="Rectangle 7"/>
            <p:cNvSpPr>
              <a:spLocks noChangeArrowheads="1"/>
            </p:cNvSpPr>
            <p:nvPr/>
          </p:nvSpPr>
          <p:spPr bwMode="auto">
            <a:xfrm>
              <a:off x="229686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3</a:t>
              </a:r>
            </a:p>
          </p:txBody>
        </p:sp>
        <p:sp>
          <p:nvSpPr>
            <p:cNvPr id="11" name="Rectangle 8"/>
            <p:cNvSpPr>
              <a:spLocks noChangeArrowheads="1"/>
            </p:cNvSpPr>
            <p:nvPr/>
          </p:nvSpPr>
          <p:spPr bwMode="auto">
            <a:xfrm>
              <a:off x="29794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4</a:t>
              </a:r>
            </a:p>
          </p:txBody>
        </p:sp>
        <p:sp>
          <p:nvSpPr>
            <p:cNvPr id="12" name="Rectangle 9"/>
            <p:cNvSpPr>
              <a:spLocks noChangeArrowheads="1"/>
            </p:cNvSpPr>
            <p:nvPr/>
          </p:nvSpPr>
          <p:spPr bwMode="auto">
            <a:xfrm>
              <a:off x="36637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5</a:t>
              </a:r>
            </a:p>
          </p:txBody>
        </p:sp>
        <p:sp>
          <p:nvSpPr>
            <p:cNvPr id="13" name="Rectangle 10"/>
            <p:cNvSpPr>
              <a:spLocks noChangeArrowheads="1"/>
            </p:cNvSpPr>
            <p:nvPr/>
          </p:nvSpPr>
          <p:spPr bwMode="auto">
            <a:xfrm>
              <a:off x="434791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6</a:t>
              </a:r>
            </a:p>
          </p:txBody>
        </p:sp>
        <p:sp>
          <p:nvSpPr>
            <p:cNvPr id="14" name="Rectangle 11"/>
            <p:cNvSpPr>
              <a:spLocks noChangeArrowheads="1"/>
            </p:cNvSpPr>
            <p:nvPr/>
          </p:nvSpPr>
          <p:spPr bwMode="auto">
            <a:xfrm>
              <a:off x="503053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7</a:t>
              </a:r>
            </a:p>
          </p:txBody>
        </p:sp>
        <p:sp>
          <p:nvSpPr>
            <p:cNvPr id="15" name="Rectangle 12"/>
            <p:cNvSpPr>
              <a:spLocks noChangeArrowheads="1"/>
            </p:cNvSpPr>
            <p:nvPr/>
          </p:nvSpPr>
          <p:spPr bwMode="auto">
            <a:xfrm>
              <a:off x="571475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8</a:t>
              </a:r>
            </a:p>
          </p:txBody>
        </p:sp>
        <p:sp>
          <p:nvSpPr>
            <p:cNvPr id="16" name="Rectangle 13"/>
            <p:cNvSpPr>
              <a:spLocks noChangeArrowheads="1"/>
            </p:cNvSpPr>
            <p:nvPr/>
          </p:nvSpPr>
          <p:spPr bwMode="auto">
            <a:xfrm>
              <a:off x="639578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9</a:t>
              </a:r>
            </a:p>
          </p:txBody>
        </p:sp>
        <p:sp>
          <p:nvSpPr>
            <p:cNvPr id="17" name="Rectangle 14"/>
            <p:cNvSpPr>
              <a:spLocks noChangeArrowheads="1"/>
            </p:cNvSpPr>
            <p:nvPr/>
          </p:nvSpPr>
          <p:spPr bwMode="auto">
            <a:xfrm>
              <a:off x="70815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10</a:t>
              </a:r>
            </a:p>
          </p:txBody>
        </p:sp>
        <p:sp>
          <p:nvSpPr>
            <p:cNvPr id="18" name="Rectangle 15"/>
            <p:cNvSpPr>
              <a:spLocks noChangeArrowheads="1"/>
            </p:cNvSpPr>
            <p:nvPr/>
          </p:nvSpPr>
          <p:spPr bwMode="auto">
            <a:xfrm>
              <a:off x="77658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11</a:t>
              </a:r>
            </a:p>
          </p:txBody>
        </p:sp>
        <p:sp>
          <p:nvSpPr>
            <p:cNvPr id="19" name="Rectangle 16"/>
            <p:cNvSpPr>
              <a:spLocks noChangeArrowheads="1"/>
            </p:cNvSpPr>
            <p:nvPr/>
          </p:nvSpPr>
          <p:spPr bwMode="auto">
            <a:xfrm>
              <a:off x="844683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12</a:t>
              </a:r>
            </a:p>
          </p:txBody>
        </p:sp>
        <p:sp>
          <p:nvSpPr>
            <p:cNvPr id="20" name="Line 18"/>
            <p:cNvSpPr>
              <a:spLocks noChangeShapeType="1"/>
            </p:cNvSpPr>
            <p:nvPr/>
          </p:nvSpPr>
          <p:spPr bwMode="auto">
            <a:xfrm>
              <a:off x="16126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1" name="Line 19"/>
            <p:cNvSpPr>
              <a:spLocks noChangeShapeType="1"/>
            </p:cNvSpPr>
            <p:nvPr/>
          </p:nvSpPr>
          <p:spPr bwMode="auto">
            <a:xfrm>
              <a:off x="22952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2" name="Line 20"/>
            <p:cNvSpPr>
              <a:spLocks noChangeShapeType="1"/>
            </p:cNvSpPr>
            <p:nvPr/>
          </p:nvSpPr>
          <p:spPr bwMode="auto">
            <a:xfrm>
              <a:off x="297631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3" name="Line 21"/>
            <p:cNvSpPr>
              <a:spLocks noChangeShapeType="1"/>
            </p:cNvSpPr>
            <p:nvPr/>
          </p:nvSpPr>
          <p:spPr bwMode="auto">
            <a:xfrm>
              <a:off x="365893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4" name="Line 22"/>
            <p:cNvSpPr>
              <a:spLocks noChangeShapeType="1"/>
            </p:cNvSpPr>
            <p:nvPr/>
          </p:nvSpPr>
          <p:spPr bwMode="auto">
            <a:xfrm>
              <a:off x="43399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5" name="Line 23"/>
            <p:cNvSpPr>
              <a:spLocks noChangeShapeType="1"/>
            </p:cNvSpPr>
            <p:nvPr/>
          </p:nvSpPr>
          <p:spPr bwMode="auto">
            <a:xfrm>
              <a:off x="502260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6" name="Line 24"/>
            <p:cNvSpPr>
              <a:spLocks noChangeShapeType="1"/>
            </p:cNvSpPr>
            <p:nvPr/>
          </p:nvSpPr>
          <p:spPr bwMode="auto">
            <a:xfrm>
              <a:off x="57052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a:off x="638626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706888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77499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0" name="Line 28"/>
            <p:cNvSpPr>
              <a:spLocks noChangeShapeType="1"/>
            </p:cNvSpPr>
            <p:nvPr/>
          </p:nvSpPr>
          <p:spPr bwMode="auto">
            <a:xfrm>
              <a:off x="84325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1" name="Text Box 30"/>
            <p:cNvSpPr txBox="1">
              <a:spLocks noChangeArrowheads="1"/>
            </p:cNvSpPr>
            <p:nvPr/>
          </p:nvSpPr>
          <p:spPr bwMode="auto">
            <a:xfrm>
              <a:off x="2288928" y="2967336"/>
              <a:ext cx="5797861" cy="53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solidFill>
                    <a:srgbClr val="0033CC"/>
                  </a:solidFill>
                  <a:latin typeface="微软雅黑" pitchFamily="34" charset="-122"/>
                  <a:ea typeface="微软雅黑" pitchFamily="34" charset="-122"/>
                </a:rPr>
                <a:t>(a) </a:t>
              </a:r>
              <a:r>
                <a:rPr lang="zh-CN" altLang="en-US" sz="1167" b="1" dirty="0">
                  <a:solidFill>
                    <a:srgbClr val="0033CC"/>
                  </a:solidFill>
                  <a:latin typeface="微软雅黑" pitchFamily="34" charset="-122"/>
                  <a:ea typeface="微软雅黑" pitchFamily="34" charset="-122"/>
                </a:rPr>
                <a:t>发送方维持发送窗口（发送窗口是 </a:t>
              </a:r>
              <a:r>
                <a:rPr lang="en-US" altLang="zh-CN" sz="1167" b="1" dirty="0">
                  <a:solidFill>
                    <a:srgbClr val="0033CC"/>
                  </a:solidFill>
                  <a:latin typeface="微软雅黑" pitchFamily="34" charset="-122"/>
                  <a:ea typeface="微软雅黑" pitchFamily="34" charset="-122"/>
                </a:rPr>
                <a:t>5</a:t>
              </a:r>
              <a:r>
                <a:rPr lang="zh-CN" altLang="en-US" sz="1167" b="1" dirty="0">
                  <a:solidFill>
                    <a:srgbClr val="0033CC"/>
                  </a:solidFill>
                  <a:latin typeface="微软雅黑" pitchFamily="34" charset="-122"/>
                  <a:ea typeface="微软雅黑" pitchFamily="34" charset="-122"/>
                </a:rPr>
                <a:t>）</a:t>
              </a:r>
            </a:p>
          </p:txBody>
        </p:sp>
        <p:sp>
          <p:nvSpPr>
            <p:cNvPr id="32" name="Text Box 31"/>
            <p:cNvSpPr txBox="1">
              <a:spLocks noChangeArrowheads="1"/>
            </p:cNvSpPr>
            <p:nvPr/>
          </p:nvSpPr>
          <p:spPr bwMode="auto">
            <a:xfrm>
              <a:off x="1858713" y="1412776"/>
              <a:ext cx="1532508" cy="53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ea typeface="微软雅黑" pitchFamily="34" charset="-122"/>
                </a:rPr>
                <a:t>发送窗口</a:t>
              </a:r>
            </a:p>
          </p:txBody>
        </p:sp>
      </p:grpSp>
      <p:grpSp>
        <p:nvGrpSpPr>
          <p:cNvPr id="33" name="组合 32"/>
          <p:cNvGrpSpPr/>
          <p:nvPr/>
        </p:nvGrpSpPr>
        <p:grpSpPr>
          <a:xfrm>
            <a:off x="1714500" y="2887897"/>
            <a:ext cx="4178525" cy="1015146"/>
            <a:chOff x="920502" y="3597178"/>
            <a:chExt cx="8199437" cy="1992001"/>
          </a:xfrm>
        </p:grpSpPr>
        <p:sp>
          <p:nvSpPr>
            <p:cNvPr id="34" name="Rectangle 60"/>
            <p:cNvSpPr>
              <a:spLocks noChangeArrowheads="1"/>
            </p:cNvSpPr>
            <p:nvPr/>
          </p:nvSpPr>
          <p:spPr bwMode="auto">
            <a:xfrm>
              <a:off x="1612652" y="4086128"/>
              <a:ext cx="3413125" cy="912813"/>
            </a:xfrm>
            <a:prstGeom prst="rect">
              <a:avLst/>
            </a:prstGeom>
            <a:solidFill>
              <a:srgbClr val="66FF66"/>
            </a:solidFill>
            <a:ln w="28575">
              <a:solidFill>
                <a:srgbClr val="000066"/>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35" name="Rectangle 48"/>
            <p:cNvSpPr>
              <a:spLocks noChangeArrowheads="1"/>
            </p:cNvSpPr>
            <p:nvPr/>
          </p:nvSpPr>
          <p:spPr bwMode="auto">
            <a:xfrm>
              <a:off x="920502" y="4289329"/>
              <a:ext cx="8188325" cy="5064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36" name="Text Box 32"/>
            <p:cNvSpPr txBox="1">
              <a:spLocks noChangeArrowheads="1"/>
            </p:cNvSpPr>
            <p:nvPr/>
          </p:nvSpPr>
          <p:spPr bwMode="auto">
            <a:xfrm>
              <a:off x="2470866" y="5055568"/>
              <a:ext cx="5259975" cy="53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solidFill>
                    <a:srgbClr val="0033CC"/>
                  </a:solidFill>
                  <a:latin typeface="微软雅黑" pitchFamily="34" charset="-122"/>
                  <a:ea typeface="微软雅黑" pitchFamily="34" charset="-122"/>
                </a:rPr>
                <a:t>(b) </a:t>
              </a:r>
              <a:r>
                <a:rPr lang="zh-CN" altLang="en-US" sz="1167" b="1" dirty="0">
                  <a:solidFill>
                    <a:srgbClr val="0033CC"/>
                  </a:solidFill>
                  <a:latin typeface="微软雅黑" pitchFamily="34" charset="-122"/>
                  <a:ea typeface="微软雅黑" pitchFamily="34" charset="-122"/>
                </a:rPr>
                <a:t>收到一个确认后发送窗口向前滑动</a:t>
              </a:r>
            </a:p>
          </p:txBody>
        </p:sp>
        <p:sp>
          <p:nvSpPr>
            <p:cNvPr id="37" name="Line 33"/>
            <p:cNvSpPr>
              <a:spLocks noChangeShapeType="1"/>
            </p:cNvSpPr>
            <p:nvPr/>
          </p:nvSpPr>
          <p:spPr bwMode="auto">
            <a:xfrm>
              <a:off x="5097214" y="4173441"/>
              <a:ext cx="668337"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5744915" y="3813078"/>
              <a:ext cx="947436" cy="53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a:latin typeface="微软雅黑" pitchFamily="34" charset="-122"/>
                  <a:ea typeface="微软雅黑" pitchFamily="34" charset="-122"/>
                </a:rPr>
                <a:t>向前</a:t>
              </a:r>
            </a:p>
          </p:txBody>
        </p:sp>
        <p:sp>
          <p:nvSpPr>
            <p:cNvPr id="39" name="Rectangle 36"/>
            <p:cNvSpPr>
              <a:spLocks noChangeArrowheads="1"/>
            </p:cNvSpPr>
            <p:nvPr/>
          </p:nvSpPr>
          <p:spPr bwMode="auto">
            <a:xfrm>
              <a:off x="920502"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1</a:t>
              </a:r>
            </a:p>
          </p:txBody>
        </p:sp>
        <p:sp>
          <p:nvSpPr>
            <p:cNvPr id="40" name="Rectangle 37"/>
            <p:cNvSpPr>
              <a:spLocks noChangeArrowheads="1"/>
            </p:cNvSpPr>
            <p:nvPr/>
          </p:nvSpPr>
          <p:spPr bwMode="auto">
            <a:xfrm>
              <a:off x="16031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2</a:t>
              </a:r>
            </a:p>
          </p:txBody>
        </p:sp>
        <p:sp>
          <p:nvSpPr>
            <p:cNvPr id="41" name="Rectangle 38"/>
            <p:cNvSpPr>
              <a:spLocks noChangeArrowheads="1"/>
            </p:cNvSpPr>
            <p:nvPr/>
          </p:nvSpPr>
          <p:spPr bwMode="auto">
            <a:xfrm>
              <a:off x="228733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3</a:t>
              </a:r>
            </a:p>
          </p:txBody>
        </p:sp>
        <p:sp>
          <p:nvSpPr>
            <p:cNvPr id="42" name="Rectangle 39"/>
            <p:cNvSpPr>
              <a:spLocks noChangeArrowheads="1"/>
            </p:cNvSpPr>
            <p:nvPr/>
          </p:nvSpPr>
          <p:spPr bwMode="auto">
            <a:xfrm>
              <a:off x="29683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4</a:t>
              </a:r>
            </a:p>
          </p:txBody>
        </p:sp>
        <p:sp>
          <p:nvSpPr>
            <p:cNvPr id="43" name="Rectangle 40"/>
            <p:cNvSpPr>
              <a:spLocks noChangeArrowheads="1"/>
            </p:cNvSpPr>
            <p:nvPr/>
          </p:nvSpPr>
          <p:spPr bwMode="auto">
            <a:xfrm>
              <a:off x="365417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5</a:t>
              </a:r>
            </a:p>
          </p:txBody>
        </p:sp>
        <p:sp>
          <p:nvSpPr>
            <p:cNvPr id="44" name="Rectangle 41"/>
            <p:cNvSpPr>
              <a:spLocks noChangeArrowheads="1"/>
            </p:cNvSpPr>
            <p:nvPr/>
          </p:nvSpPr>
          <p:spPr bwMode="auto">
            <a:xfrm>
              <a:off x="433838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6</a:t>
              </a:r>
            </a:p>
          </p:txBody>
        </p:sp>
        <p:sp>
          <p:nvSpPr>
            <p:cNvPr id="45" name="Rectangle 42"/>
            <p:cNvSpPr>
              <a:spLocks noChangeArrowheads="1"/>
            </p:cNvSpPr>
            <p:nvPr/>
          </p:nvSpPr>
          <p:spPr bwMode="auto">
            <a:xfrm>
              <a:off x="501942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7</a:t>
              </a:r>
            </a:p>
          </p:txBody>
        </p:sp>
        <p:sp>
          <p:nvSpPr>
            <p:cNvPr id="46" name="Rectangle 43"/>
            <p:cNvSpPr>
              <a:spLocks noChangeArrowheads="1"/>
            </p:cNvSpPr>
            <p:nvPr/>
          </p:nvSpPr>
          <p:spPr bwMode="auto">
            <a:xfrm>
              <a:off x="57052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8</a:t>
              </a:r>
            </a:p>
          </p:txBody>
        </p:sp>
        <p:sp>
          <p:nvSpPr>
            <p:cNvPr id="47" name="Rectangle 44"/>
            <p:cNvSpPr>
              <a:spLocks noChangeArrowheads="1"/>
            </p:cNvSpPr>
            <p:nvPr/>
          </p:nvSpPr>
          <p:spPr bwMode="auto">
            <a:xfrm>
              <a:off x="638626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9</a:t>
              </a:r>
            </a:p>
          </p:txBody>
        </p:sp>
        <p:sp>
          <p:nvSpPr>
            <p:cNvPr id="48" name="Rectangle 45"/>
            <p:cNvSpPr>
              <a:spLocks noChangeArrowheads="1"/>
            </p:cNvSpPr>
            <p:nvPr/>
          </p:nvSpPr>
          <p:spPr bwMode="auto">
            <a:xfrm>
              <a:off x="70704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10</a:t>
              </a:r>
            </a:p>
          </p:txBody>
        </p:sp>
        <p:sp>
          <p:nvSpPr>
            <p:cNvPr id="49" name="Rectangle 46"/>
            <p:cNvSpPr>
              <a:spLocks noChangeArrowheads="1"/>
            </p:cNvSpPr>
            <p:nvPr/>
          </p:nvSpPr>
          <p:spPr bwMode="auto">
            <a:xfrm>
              <a:off x="7754689"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11</a:t>
              </a:r>
            </a:p>
          </p:txBody>
        </p:sp>
        <p:sp>
          <p:nvSpPr>
            <p:cNvPr id="50" name="Rectangle 47"/>
            <p:cNvSpPr>
              <a:spLocks noChangeArrowheads="1"/>
            </p:cNvSpPr>
            <p:nvPr/>
          </p:nvSpPr>
          <p:spPr bwMode="auto">
            <a:xfrm>
              <a:off x="843731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12</a:t>
              </a:r>
            </a:p>
          </p:txBody>
        </p:sp>
        <p:sp>
          <p:nvSpPr>
            <p:cNvPr id="51" name="Line 49"/>
            <p:cNvSpPr>
              <a:spLocks noChangeShapeType="1"/>
            </p:cNvSpPr>
            <p:nvPr/>
          </p:nvSpPr>
          <p:spPr bwMode="auto">
            <a:xfrm>
              <a:off x="16031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2" name="Line 50"/>
            <p:cNvSpPr>
              <a:spLocks noChangeShapeType="1"/>
            </p:cNvSpPr>
            <p:nvPr/>
          </p:nvSpPr>
          <p:spPr bwMode="auto">
            <a:xfrm>
              <a:off x="228416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3" name="Line 51"/>
            <p:cNvSpPr>
              <a:spLocks noChangeShapeType="1"/>
            </p:cNvSpPr>
            <p:nvPr/>
          </p:nvSpPr>
          <p:spPr bwMode="auto">
            <a:xfrm>
              <a:off x="296678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4" name="Line 52"/>
            <p:cNvSpPr>
              <a:spLocks noChangeShapeType="1"/>
            </p:cNvSpPr>
            <p:nvPr/>
          </p:nvSpPr>
          <p:spPr bwMode="auto">
            <a:xfrm>
              <a:off x="36478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5" name="Line 53"/>
            <p:cNvSpPr>
              <a:spLocks noChangeShapeType="1"/>
            </p:cNvSpPr>
            <p:nvPr/>
          </p:nvSpPr>
          <p:spPr bwMode="auto">
            <a:xfrm>
              <a:off x="433045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6" name="Line 54"/>
            <p:cNvSpPr>
              <a:spLocks noChangeShapeType="1"/>
            </p:cNvSpPr>
            <p:nvPr/>
          </p:nvSpPr>
          <p:spPr bwMode="auto">
            <a:xfrm>
              <a:off x="50130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7" name="Line 55"/>
            <p:cNvSpPr>
              <a:spLocks noChangeShapeType="1"/>
            </p:cNvSpPr>
            <p:nvPr/>
          </p:nvSpPr>
          <p:spPr bwMode="auto">
            <a:xfrm>
              <a:off x="569411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8" name="Line 56"/>
            <p:cNvSpPr>
              <a:spLocks noChangeShapeType="1"/>
            </p:cNvSpPr>
            <p:nvPr/>
          </p:nvSpPr>
          <p:spPr bwMode="auto">
            <a:xfrm>
              <a:off x="637673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9" name="Line 57"/>
            <p:cNvSpPr>
              <a:spLocks noChangeShapeType="1"/>
            </p:cNvSpPr>
            <p:nvPr/>
          </p:nvSpPr>
          <p:spPr bwMode="auto">
            <a:xfrm>
              <a:off x="70577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0" name="Line 58"/>
            <p:cNvSpPr>
              <a:spLocks noChangeShapeType="1"/>
            </p:cNvSpPr>
            <p:nvPr/>
          </p:nvSpPr>
          <p:spPr bwMode="auto">
            <a:xfrm>
              <a:off x="774040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1" name="Line 59"/>
            <p:cNvSpPr>
              <a:spLocks noChangeShapeType="1"/>
            </p:cNvSpPr>
            <p:nvPr/>
          </p:nvSpPr>
          <p:spPr bwMode="auto">
            <a:xfrm>
              <a:off x="84230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2" name="Text Box 61"/>
            <p:cNvSpPr txBox="1">
              <a:spLocks noChangeArrowheads="1"/>
            </p:cNvSpPr>
            <p:nvPr/>
          </p:nvSpPr>
          <p:spPr bwMode="auto">
            <a:xfrm>
              <a:off x="2685803" y="3597178"/>
              <a:ext cx="1532508" cy="53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ea typeface="微软雅黑" pitchFamily="34" charset="-122"/>
                </a:rPr>
                <a:t>发送窗口</a:t>
              </a:r>
            </a:p>
          </p:txBody>
        </p:sp>
      </p:grpSp>
      <p:sp>
        <p:nvSpPr>
          <p:cNvPr id="63" name="矩形 62"/>
          <p:cNvSpPr/>
          <p:nvPr/>
        </p:nvSpPr>
        <p:spPr>
          <a:xfrm>
            <a:off x="2511710" y="4013163"/>
            <a:ext cx="2678288" cy="271934"/>
          </a:xfrm>
          <a:prstGeom prst="rect">
            <a:avLst/>
          </a:prstGeom>
        </p:spPr>
        <p:txBody>
          <a:bodyPr wrap="square">
            <a:spAutoFit/>
          </a:bodyPr>
          <a:lstStyle/>
          <a:p>
            <a:pPr algn="ctr"/>
            <a:r>
              <a:rPr lang="zh-CN" altLang="zh-CN" sz="1167" b="1" dirty="0">
                <a:latin typeface="微软雅黑" pitchFamily="34" charset="-122"/>
                <a:ea typeface="微软雅黑" pitchFamily="34" charset="-122"/>
              </a:rPr>
              <a:t>连续</a:t>
            </a:r>
            <a:r>
              <a:rPr lang="en-US" altLang="zh-CN" sz="1167" b="1" dirty="0">
                <a:latin typeface="微软雅黑" pitchFamily="34" charset="-122"/>
                <a:ea typeface="微软雅黑" pitchFamily="34" charset="-122"/>
              </a:rPr>
              <a:t> ARQ </a:t>
            </a:r>
            <a:r>
              <a:rPr lang="zh-CN" altLang="zh-CN" sz="1167" b="1" dirty="0">
                <a:latin typeface="微软雅黑" pitchFamily="34" charset="-122"/>
                <a:ea typeface="微软雅黑" pitchFamily="34" charset="-122"/>
              </a:rPr>
              <a:t>协议的工作原理</a:t>
            </a:r>
            <a:endParaRPr lang="zh-CN" altLang="en-US" sz="1167" b="1" dirty="0">
              <a:latin typeface="微软雅黑" pitchFamily="34" charset="-122"/>
              <a:ea typeface="微软雅黑" pitchFamily="34" charset="-122"/>
            </a:endParaRPr>
          </a:p>
        </p:txBody>
      </p:sp>
    </p:spTree>
    <p:extLst>
      <p:ext uri="{BB962C8B-B14F-4D97-AF65-F5344CB8AC3E}">
        <p14:creationId xmlns:p14="http://schemas.microsoft.com/office/powerpoint/2010/main" val="30880472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72738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3299060" y="1699705"/>
            <a:ext cx="1037465"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累积确认</a:t>
            </a:r>
          </a:p>
        </p:txBody>
      </p:sp>
      <p:sp>
        <p:nvSpPr>
          <p:cNvPr id="4" name="Rectangle 68"/>
          <p:cNvSpPr>
            <a:spLocks noChangeArrowheads="1"/>
          </p:cNvSpPr>
          <p:nvPr/>
        </p:nvSpPr>
        <p:spPr bwMode="auto">
          <a:xfrm>
            <a:off x="464136" y="2029964"/>
            <a:ext cx="6707313" cy="184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接收方一般采用</a:t>
            </a:r>
            <a:r>
              <a:rPr lang="zh-CN" altLang="en-US" sz="1667" b="1" dirty="0">
                <a:solidFill>
                  <a:srgbClr val="0000FF"/>
                </a:solidFill>
                <a:latin typeface="微软雅黑" pitchFamily="34" charset="-122"/>
                <a:ea typeface="微软雅黑" pitchFamily="34" charset="-122"/>
              </a:rPr>
              <a:t>累积确认</a:t>
            </a:r>
            <a:r>
              <a:rPr lang="zh-CN" altLang="en-US" sz="1667" b="1" dirty="0">
                <a:latin typeface="微软雅黑" pitchFamily="34" charset="-122"/>
                <a:ea typeface="微软雅黑" pitchFamily="34" charset="-122"/>
              </a:rPr>
              <a:t>的方式。即不必对收到的分组逐个发送确认，而是</a:t>
            </a:r>
            <a:r>
              <a:rPr lang="zh-CN" altLang="en-US" sz="1667" b="1" dirty="0">
                <a:solidFill>
                  <a:srgbClr val="0000FF"/>
                </a:solidFill>
                <a:latin typeface="微软雅黑" pitchFamily="34" charset="-122"/>
                <a:ea typeface="微软雅黑" pitchFamily="34" charset="-122"/>
              </a:rPr>
              <a:t>对按序到达的最后一个分组发送确认</a:t>
            </a:r>
            <a:r>
              <a:rPr lang="zh-CN" altLang="en-US" sz="1667" b="1" dirty="0">
                <a:latin typeface="微软雅黑" pitchFamily="34" charset="-122"/>
                <a:ea typeface="微软雅黑" pitchFamily="34" charset="-122"/>
              </a:rPr>
              <a:t>，这样就表示：</a:t>
            </a:r>
            <a:r>
              <a:rPr lang="zh-CN" altLang="en-US" sz="1667" b="1" dirty="0">
                <a:solidFill>
                  <a:srgbClr val="0000FF"/>
                </a:solidFill>
                <a:latin typeface="微软雅黑" pitchFamily="34" charset="-122"/>
                <a:ea typeface="微软雅黑" pitchFamily="34" charset="-122"/>
              </a:rPr>
              <a:t>到这个分组为止的所有分组都已正确收到了。</a:t>
            </a:r>
          </a:p>
          <a:p>
            <a:pPr marL="285739" indent="-285739">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优点</a:t>
            </a:r>
            <a:r>
              <a:rPr lang="zh-CN" altLang="en-US" sz="1667" b="1" dirty="0">
                <a:latin typeface="微软雅黑" pitchFamily="34" charset="-122"/>
                <a:ea typeface="微软雅黑" pitchFamily="34" charset="-122"/>
              </a:rPr>
              <a:t>：容易实现，即使确认丢失也不必重传。</a:t>
            </a:r>
          </a:p>
          <a:p>
            <a:pPr marL="285739" indent="-285739">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缺点</a:t>
            </a:r>
            <a:r>
              <a:rPr lang="zh-CN" altLang="en-US" sz="1667" b="1" dirty="0">
                <a:latin typeface="微软雅黑" pitchFamily="34" charset="-122"/>
                <a:ea typeface="微软雅黑" pitchFamily="34" charset="-122"/>
              </a:rPr>
              <a:t>：不能向发送方反映出接收方已经正确收到的所有分组的信息。</a:t>
            </a:r>
          </a:p>
        </p:txBody>
      </p:sp>
    </p:spTree>
    <p:extLst>
      <p:ext uri="{BB962C8B-B14F-4D97-AF65-F5344CB8AC3E}">
        <p14:creationId xmlns:p14="http://schemas.microsoft.com/office/powerpoint/2010/main" val="25478820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54450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588129" y="1516825"/>
            <a:ext cx="2459328"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Go-back-N</a:t>
            </a:r>
            <a:r>
              <a:rPr lang="zh-CN" altLang="en-US" sz="1667" b="1" dirty="0">
                <a:solidFill>
                  <a:schemeClr val="bg1"/>
                </a:solidFill>
                <a:latin typeface="微软雅黑" pitchFamily="34" charset="-122"/>
                <a:ea typeface="微软雅黑" pitchFamily="34" charset="-122"/>
              </a:rPr>
              <a:t>（回退 </a:t>
            </a:r>
            <a:r>
              <a:rPr lang="en-US" altLang="zh-CN" sz="1667" b="1" dirty="0">
                <a:solidFill>
                  <a:schemeClr val="bg1"/>
                </a:solidFill>
                <a:latin typeface="微软雅黑" pitchFamily="34" charset="-122"/>
                <a:ea typeface="微软雅黑" pitchFamily="34" charset="-122"/>
              </a:rPr>
              <a:t>N</a:t>
            </a:r>
            <a:r>
              <a:rPr lang="zh-CN" altLang="en-US" sz="1667" b="1" dirty="0">
                <a:solidFill>
                  <a:schemeClr val="bg1"/>
                </a:solidFill>
                <a:latin typeface="微软雅黑" pitchFamily="34" charset="-122"/>
                <a:ea typeface="微软雅黑" pitchFamily="34" charset="-122"/>
              </a:rPr>
              <a:t>）</a:t>
            </a:r>
          </a:p>
        </p:txBody>
      </p:sp>
      <p:sp>
        <p:nvSpPr>
          <p:cNvPr id="4" name="Rectangle 68"/>
          <p:cNvSpPr>
            <a:spLocks noChangeArrowheads="1"/>
          </p:cNvSpPr>
          <p:nvPr/>
        </p:nvSpPr>
        <p:spPr bwMode="auto">
          <a:xfrm>
            <a:off x="464136" y="1847084"/>
            <a:ext cx="6707313" cy="220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如果发送方发送了前 </a:t>
            </a:r>
            <a:r>
              <a:rPr lang="en-US" altLang="zh-CN" sz="1667" b="1" dirty="0">
                <a:latin typeface="微软雅黑" pitchFamily="34" charset="-122"/>
                <a:ea typeface="微软雅黑" pitchFamily="34" charset="-122"/>
              </a:rPr>
              <a:t>5 </a:t>
            </a:r>
            <a:r>
              <a:rPr lang="zh-CN" altLang="en-US" sz="1667" b="1" dirty="0">
                <a:latin typeface="微软雅黑" pitchFamily="34" charset="-122"/>
                <a:ea typeface="微软雅黑" pitchFamily="34" charset="-122"/>
              </a:rPr>
              <a:t>个分组，而中间的第 </a:t>
            </a:r>
            <a:r>
              <a:rPr lang="en-US" altLang="zh-CN" sz="1667" b="1" dirty="0">
                <a:latin typeface="微软雅黑" pitchFamily="34" charset="-122"/>
                <a:ea typeface="微软雅黑" pitchFamily="34" charset="-122"/>
              </a:rPr>
              <a:t>3 </a:t>
            </a:r>
            <a:r>
              <a:rPr lang="zh-CN" altLang="en-US" sz="1667" b="1" dirty="0">
                <a:latin typeface="微软雅黑" pitchFamily="34" charset="-122"/>
                <a:ea typeface="微软雅黑" pitchFamily="34" charset="-122"/>
              </a:rPr>
              <a:t>个分组丢失了。这时接收方只能对前两个分组发出确认。发送方无法知道后面三个分组的下落，而</a:t>
            </a:r>
            <a:r>
              <a:rPr lang="zh-CN" altLang="en-US" sz="1667" b="1" dirty="0">
                <a:solidFill>
                  <a:srgbClr val="0000FF"/>
                </a:solidFill>
                <a:latin typeface="微软雅黑" pitchFamily="34" charset="-122"/>
                <a:ea typeface="微软雅黑" pitchFamily="34" charset="-122"/>
              </a:rPr>
              <a:t>只好把后面的三个分组都再重传一次</a:t>
            </a:r>
            <a:r>
              <a:rPr lang="zh-CN" altLang="en-US" sz="1667" b="1" dirty="0">
                <a:latin typeface="微软雅黑" pitchFamily="34" charset="-122"/>
                <a:ea typeface="微软雅黑" pitchFamily="34" charset="-122"/>
              </a:rPr>
              <a:t>。</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这就叫做 </a:t>
            </a:r>
            <a:r>
              <a:rPr lang="en-US" altLang="zh-CN" sz="1667" b="1" dirty="0">
                <a:latin typeface="微软雅黑" pitchFamily="34" charset="-122"/>
                <a:ea typeface="微软雅黑" pitchFamily="34" charset="-122"/>
              </a:rPr>
              <a:t>Go-back-N</a:t>
            </a:r>
            <a:r>
              <a:rPr lang="zh-CN" altLang="en-US" sz="1667" b="1" dirty="0">
                <a:latin typeface="微软雅黑" pitchFamily="34" charset="-122"/>
                <a:ea typeface="微软雅黑" pitchFamily="34" charset="-122"/>
              </a:rPr>
              <a:t>（</a:t>
            </a:r>
            <a:r>
              <a:rPr lang="zh-CN" altLang="en-US" sz="1667" b="1" dirty="0">
                <a:solidFill>
                  <a:srgbClr val="0000FF"/>
                </a:solidFill>
                <a:latin typeface="微软雅黑" pitchFamily="34" charset="-122"/>
                <a:ea typeface="微软雅黑" pitchFamily="34" charset="-122"/>
              </a:rPr>
              <a:t>回退 </a:t>
            </a:r>
            <a:r>
              <a:rPr lang="en-US" altLang="zh-CN" sz="1667" b="1" dirty="0">
                <a:solidFill>
                  <a:srgbClr val="0000FF"/>
                </a:solidFill>
                <a:latin typeface="微软雅黑" pitchFamily="34" charset="-122"/>
                <a:ea typeface="微软雅黑" pitchFamily="34" charset="-122"/>
              </a:rPr>
              <a:t>N</a:t>
            </a:r>
            <a:r>
              <a:rPr lang="zh-CN" altLang="en-US" sz="1667" b="1" dirty="0">
                <a:latin typeface="微软雅黑" pitchFamily="34" charset="-122"/>
                <a:ea typeface="微软雅黑" pitchFamily="34" charset="-122"/>
              </a:rPr>
              <a:t>），</a:t>
            </a:r>
            <a:r>
              <a:rPr lang="zh-CN" altLang="en-US" sz="1667" b="1" dirty="0">
                <a:solidFill>
                  <a:srgbClr val="0000FF"/>
                </a:solidFill>
                <a:latin typeface="微软雅黑" pitchFamily="34" charset="-122"/>
                <a:ea typeface="微软雅黑" pitchFamily="34" charset="-122"/>
              </a:rPr>
              <a:t>表示需要再退回来重传已发送过的 </a:t>
            </a:r>
            <a:r>
              <a:rPr lang="en-US" altLang="zh-CN" sz="1667" b="1" dirty="0">
                <a:solidFill>
                  <a:srgbClr val="0000FF"/>
                </a:solidFill>
                <a:latin typeface="微软雅黑" pitchFamily="34" charset="-122"/>
                <a:ea typeface="微软雅黑" pitchFamily="34" charset="-122"/>
              </a:rPr>
              <a:t>N </a:t>
            </a:r>
            <a:r>
              <a:rPr lang="zh-CN" altLang="en-US" sz="1667" b="1" dirty="0">
                <a:solidFill>
                  <a:srgbClr val="0000FF"/>
                </a:solidFill>
                <a:latin typeface="微软雅黑" pitchFamily="34" charset="-122"/>
                <a:ea typeface="微软雅黑" pitchFamily="34" charset="-122"/>
              </a:rPr>
              <a:t>个分组</a:t>
            </a:r>
            <a:r>
              <a:rPr lang="zh-CN" altLang="en-US" sz="1667" b="1" dirty="0">
                <a:latin typeface="微软雅黑" pitchFamily="34" charset="-122"/>
                <a:ea typeface="微软雅黑" pitchFamily="34" charset="-122"/>
              </a:rPr>
              <a:t>。</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可见当通信线路质量不好时，连续 </a:t>
            </a:r>
            <a:r>
              <a:rPr lang="en-US" altLang="zh-CN" sz="1667" b="1" dirty="0">
                <a:latin typeface="微软雅黑" pitchFamily="34" charset="-122"/>
                <a:ea typeface="微软雅黑" pitchFamily="34" charset="-122"/>
              </a:rPr>
              <a:t>ARQ </a:t>
            </a:r>
            <a:r>
              <a:rPr lang="zh-CN" altLang="en-US" sz="1667" b="1" dirty="0">
                <a:latin typeface="微软雅黑" pitchFamily="34" charset="-122"/>
                <a:ea typeface="微软雅黑" pitchFamily="34" charset="-122"/>
              </a:rPr>
              <a:t>协议会带来负面的影响。 </a:t>
            </a:r>
          </a:p>
        </p:txBody>
      </p:sp>
    </p:spTree>
    <p:extLst>
      <p:ext uri="{BB962C8B-B14F-4D97-AF65-F5344CB8AC3E}">
        <p14:creationId xmlns:p14="http://schemas.microsoft.com/office/powerpoint/2010/main" val="5148548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4136" y="1407341"/>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3" name="Rectangle 6"/>
          <p:cNvSpPr>
            <a:spLocks noChangeArrowheads="1"/>
          </p:cNvSpPr>
          <p:nvPr/>
        </p:nvSpPr>
        <p:spPr bwMode="auto">
          <a:xfrm>
            <a:off x="2524811" y="1379665"/>
            <a:ext cx="2585964"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TCP </a:t>
            </a:r>
            <a:r>
              <a:rPr lang="zh-CN" altLang="en-US" sz="1667" b="1" dirty="0">
                <a:solidFill>
                  <a:schemeClr val="bg1"/>
                </a:solidFill>
                <a:latin typeface="微软雅黑" pitchFamily="34" charset="-122"/>
                <a:ea typeface="微软雅黑" pitchFamily="34" charset="-122"/>
              </a:rPr>
              <a:t>可靠通信的具体实现</a:t>
            </a:r>
          </a:p>
        </p:txBody>
      </p:sp>
      <p:sp>
        <p:nvSpPr>
          <p:cNvPr id="4" name="Rectangle 68"/>
          <p:cNvSpPr>
            <a:spLocks noChangeArrowheads="1"/>
          </p:cNvSpPr>
          <p:nvPr/>
        </p:nvSpPr>
        <p:spPr bwMode="auto">
          <a:xfrm>
            <a:off x="464136" y="1709923"/>
            <a:ext cx="6820800" cy="25669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连接的每一端都必须设有两个窗口</a:t>
            </a:r>
            <a:r>
              <a:rPr lang="en-US" altLang="zh-CN" sz="1667" b="1" dirty="0">
                <a:latin typeface="微软雅黑" pitchFamily="34" charset="-122"/>
                <a:ea typeface="微软雅黑" pitchFamily="34" charset="-122"/>
              </a:rPr>
              <a:t>——</a:t>
            </a:r>
            <a:r>
              <a:rPr lang="zh-CN" altLang="en-US" sz="1667" b="1" dirty="0">
                <a:latin typeface="微软雅黑" pitchFamily="34" charset="-122"/>
                <a:ea typeface="微软雅黑" pitchFamily="34" charset="-122"/>
              </a:rPr>
              <a:t>一个</a:t>
            </a:r>
            <a:r>
              <a:rPr lang="zh-CN" altLang="en-US" sz="1667" b="1" dirty="0">
                <a:solidFill>
                  <a:srgbClr val="0000FF"/>
                </a:solidFill>
                <a:latin typeface="微软雅黑" pitchFamily="34" charset="-122"/>
                <a:ea typeface="微软雅黑" pitchFamily="34" charset="-122"/>
              </a:rPr>
              <a:t>发送窗口</a:t>
            </a:r>
            <a:r>
              <a:rPr lang="zh-CN" altLang="en-US" sz="1667" b="1" dirty="0">
                <a:latin typeface="微软雅黑" pitchFamily="34" charset="-122"/>
                <a:ea typeface="微软雅黑" pitchFamily="34" charset="-122"/>
              </a:rPr>
              <a:t>和一个</a:t>
            </a:r>
            <a:r>
              <a:rPr lang="zh-CN" altLang="en-US" sz="1667" b="1" dirty="0">
                <a:solidFill>
                  <a:srgbClr val="0000FF"/>
                </a:solidFill>
                <a:latin typeface="微软雅黑" pitchFamily="34" charset="-122"/>
                <a:ea typeface="微软雅黑" pitchFamily="34" charset="-122"/>
              </a:rPr>
              <a:t>接收窗口</a:t>
            </a:r>
            <a:r>
              <a:rPr lang="zh-CN" altLang="en-US" sz="1667" b="1" dirty="0">
                <a:latin typeface="微软雅黑" pitchFamily="34" charset="-122"/>
                <a:ea typeface="微软雅黑" pitchFamily="34" charset="-122"/>
              </a:rPr>
              <a:t>。</a:t>
            </a:r>
          </a:p>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的可靠传输机制用</a:t>
            </a:r>
            <a:r>
              <a:rPr lang="zh-CN" altLang="en-US" sz="1667" b="1" dirty="0">
                <a:solidFill>
                  <a:srgbClr val="0000FF"/>
                </a:solidFill>
                <a:latin typeface="微软雅黑" pitchFamily="34" charset="-122"/>
                <a:ea typeface="微软雅黑" pitchFamily="34" charset="-122"/>
              </a:rPr>
              <a:t>字节的序号</a:t>
            </a:r>
            <a:r>
              <a:rPr lang="zh-CN" altLang="en-US" sz="1667" b="1" dirty="0">
                <a:latin typeface="微软雅黑" pitchFamily="34" charset="-122"/>
                <a:ea typeface="微软雅黑" pitchFamily="34" charset="-122"/>
              </a:rPr>
              <a:t>进行控制。</a:t>
            </a: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所有的确认都是基于序号而不是基于报文段。</a:t>
            </a:r>
          </a:p>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两端的四个窗口经常处于</a:t>
            </a:r>
            <a:r>
              <a:rPr lang="zh-CN" altLang="en-US" sz="1667" b="1" dirty="0">
                <a:solidFill>
                  <a:srgbClr val="0000FF"/>
                </a:solidFill>
                <a:latin typeface="微软雅黑" pitchFamily="34" charset="-122"/>
                <a:ea typeface="微软雅黑" pitchFamily="34" charset="-122"/>
              </a:rPr>
              <a:t>动态变化</a:t>
            </a:r>
            <a:r>
              <a:rPr lang="zh-CN" altLang="en-US" sz="1667" b="1" dirty="0">
                <a:latin typeface="微软雅黑" pitchFamily="34" charset="-122"/>
                <a:ea typeface="微软雅黑" pitchFamily="34" charset="-122"/>
              </a:rPr>
              <a:t>之中。</a:t>
            </a:r>
          </a:p>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a:t>
            </a:r>
            <a:r>
              <a:rPr lang="zh-CN" altLang="en-US" sz="1667" b="1" dirty="0">
                <a:latin typeface="微软雅黑" pitchFamily="34" charset="-122"/>
                <a:ea typeface="微软雅黑" pitchFamily="34" charset="-122"/>
              </a:rPr>
              <a:t>连接的往返时间 </a:t>
            </a:r>
            <a:r>
              <a:rPr lang="en-US" altLang="zh-CN" sz="1667" b="1" dirty="0">
                <a:latin typeface="微软雅黑" pitchFamily="34" charset="-122"/>
                <a:ea typeface="微软雅黑" pitchFamily="34" charset="-122"/>
              </a:rPr>
              <a:t>RTT </a:t>
            </a:r>
            <a:r>
              <a:rPr lang="zh-CN" altLang="en-US" sz="1667" b="1" dirty="0">
                <a:latin typeface="微软雅黑" pitchFamily="34" charset="-122"/>
                <a:ea typeface="微软雅黑" pitchFamily="34" charset="-122"/>
              </a:rPr>
              <a:t>也不是固定不变的。需要使用特定的算法</a:t>
            </a:r>
            <a:r>
              <a:rPr lang="zh-CN" altLang="en-US" sz="1667" b="1" dirty="0">
                <a:solidFill>
                  <a:srgbClr val="0000FF"/>
                </a:solidFill>
                <a:latin typeface="微软雅黑" pitchFamily="34" charset="-122"/>
                <a:ea typeface="微软雅黑" pitchFamily="34" charset="-122"/>
              </a:rPr>
              <a:t>估算较为合理的重传时间</a:t>
            </a:r>
            <a:r>
              <a:rPr lang="zh-CN" altLang="en-US" sz="1667" b="1" dirty="0">
                <a:latin typeface="微软雅黑" pitchFamily="34" charset="-122"/>
                <a:ea typeface="微软雅黑" pitchFamily="34" charset="-122"/>
              </a:rPr>
              <a:t>。 </a:t>
            </a:r>
          </a:p>
        </p:txBody>
      </p:sp>
    </p:spTree>
    <p:extLst>
      <p:ext uri="{BB962C8B-B14F-4D97-AF65-F5344CB8AC3E}">
        <p14:creationId xmlns:p14="http://schemas.microsoft.com/office/powerpoint/2010/main" val="15298666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454287" y="1429600"/>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7" name="Rectangle 6"/>
          <p:cNvSpPr>
            <a:spLocks noChangeArrowheads="1"/>
          </p:cNvSpPr>
          <p:nvPr/>
        </p:nvSpPr>
        <p:spPr bwMode="auto">
          <a:xfrm>
            <a:off x="2231693" y="1410358"/>
            <a:ext cx="3142207"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连续 </a:t>
            </a:r>
            <a:r>
              <a:rPr lang="en-US" altLang="zh-CN" sz="1667" b="1" dirty="0">
                <a:solidFill>
                  <a:schemeClr val="bg1"/>
                </a:solidFill>
                <a:latin typeface="微软雅黑" pitchFamily="34" charset="-122"/>
                <a:ea typeface="微软雅黑" pitchFamily="34" charset="-122"/>
              </a:rPr>
              <a:t>ARQ </a:t>
            </a:r>
            <a:r>
              <a:rPr lang="zh-CN" altLang="en-US" sz="1667" b="1" dirty="0">
                <a:solidFill>
                  <a:schemeClr val="bg1"/>
                </a:solidFill>
                <a:latin typeface="微软雅黑" pitchFamily="34" charset="-122"/>
                <a:ea typeface="微软雅黑" pitchFamily="34" charset="-122"/>
              </a:rPr>
              <a:t>协议与停止等待协议</a:t>
            </a:r>
          </a:p>
        </p:txBody>
      </p:sp>
      <p:graphicFrame>
        <p:nvGraphicFramePr>
          <p:cNvPr id="4" name="表格 3"/>
          <p:cNvGraphicFramePr>
            <a:graphicFrameLocks noGrp="1"/>
          </p:cNvGraphicFramePr>
          <p:nvPr/>
        </p:nvGraphicFramePr>
        <p:xfrm>
          <a:off x="454287" y="1856098"/>
          <a:ext cx="6711426" cy="2157001"/>
        </p:xfrm>
        <a:graphic>
          <a:graphicData uri="http://schemas.openxmlformats.org/drawingml/2006/table">
            <a:tbl>
              <a:tblPr firstRow="1" bandRow="1">
                <a:tableStyleId>{69012ECD-51FC-41F1-AA8D-1B2483CD663E}</a:tableStyleId>
              </a:tblPr>
              <a:tblGrid>
                <a:gridCol w="1720365">
                  <a:extLst>
                    <a:ext uri="{9D8B030D-6E8A-4147-A177-3AD203B41FA5}">
                      <a16:colId xmlns:a16="http://schemas.microsoft.com/office/drawing/2014/main" val="20000"/>
                    </a:ext>
                  </a:extLst>
                </a:gridCol>
                <a:gridCol w="2497085">
                  <a:extLst>
                    <a:ext uri="{9D8B030D-6E8A-4147-A177-3AD203B41FA5}">
                      <a16:colId xmlns:a16="http://schemas.microsoft.com/office/drawing/2014/main" val="20001"/>
                    </a:ext>
                  </a:extLst>
                </a:gridCol>
                <a:gridCol w="2493976">
                  <a:extLst>
                    <a:ext uri="{9D8B030D-6E8A-4147-A177-3AD203B41FA5}">
                      <a16:colId xmlns:a16="http://schemas.microsoft.com/office/drawing/2014/main" val="20002"/>
                    </a:ext>
                  </a:extLst>
                </a:gridCol>
              </a:tblGrid>
              <a:tr h="308143">
                <a:tc>
                  <a:txBody>
                    <a:bodyPr/>
                    <a:lstStyle/>
                    <a:p>
                      <a:pPr algn="ctr"/>
                      <a:endParaRPr lang="zh-CN" altLang="en-US" sz="1500" b="1" dirty="0">
                        <a:solidFill>
                          <a:schemeClr val="bg1"/>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pPr algn="ctr"/>
                      <a:r>
                        <a:rPr lang="zh-CN" altLang="en-US" sz="1500" b="1" dirty="0">
                          <a:solidFill>
                            <a:schemeClr val="bg1"/>
                          </a:solidFill>
                          <a:latin typeface="微软雅黑" pitchFamily="34" charset="-122"/>
                          <a:ea typeface="微软雅黑" pitchFamily="34" charset="-122"/>
                        </a:rPr>
                        <a:t>连续</a:t>
                      </a:r>
                      <a:r>
                        <a:rPr lang="en-US" altLang="zh-CN" sz="1500" b="1" dirty="0">
                          <a:solidFill>
                            <a:schemeClr val="bg1"/>
                          </a:solidFill>
                          <a:latin typeface="微软雅黑" pitchFamily="34" charset="-122"/>
                          <a:ea typeface="微软雅黑" pitchFamily="34" charset="-122"/>
                        </a:rPr>
                        <a:t>ARQ</a:t>
                      </a:r>
                      <a:r>
                        <a:rPr lang="zh-CN" altLang="en-US" sz="1500" b="1" dirty="0">
                          <a:solidFill>
                            <a:schemeClr val="bg1"/>
                          </a:solidFill>
                          <a:latin typeface="微软雅黑" pitchFamily="34" charset="-122"/>
                          <a:ea typeface="微软雅黑" pitchFamily="34" charset="-122"/>
                        </a:rPr>
                        <a:t>协议</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pPr algn="ctr"/>
                      <a:r>
                        <a:rPr lang="zh-CN" altLang="en-US" sz="1500" b="1" dirty="0">
                          <a:solidFill>
                            <a:schemeClr val="bg1"/>
                          </a:solidFill>
                          <a:latin typeface="微软雅黑" pitchFamily="34" charset="-122"/>
                          <a:ea typeface="微软雅黑" pitchFamily="34" charset="-122"/>
                        </a:rPr>
                        <a:t>停止等待协议</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extLst>
                  <a:ext uri="{0D108BD9-81ED-4DB2-BD59-A6C34878D82A}">
                    <a16:rowId xmlns:a16="http://schemas.microsoft.com/office/drawing/2014/main" val="10000"/>
                  </a:ext>
                </a:extLst>
              </a:tr>
              <a:tr h="308143">
                <a:tc>
                  <a:txBody>
                    <a:bodyPr/>
                    <a:lstStyle/>
                    <a:p>
                      <a:pPr algn="ctr"/>
                      <a:r>
                        <a:rPr lang="zh-CN" altLang="en-US" sz="1300" b="1" dirty="0">
                          <a:solidFill>
                            <a:srgbClr val="CC0099"/>
                          </a:solidFill>
                          <a:latin typeface="微软雅黑" pitchFamily="34" charset="-122"/>
                          <a:ea typeface="微软雅黑" pitchFamily="34" charset="-122"/>
                        </a:rPr>
                        <a:t>发送的分组数量</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300" b="1" dirty="0">
                          <a:solidFill>
                            <a:sysClr val="windowText" lastClr="000000"/>
                          </a:solidFill>
                          <a:latin typeface="微软雅黑" pitchFamily="34" charset="-122"/>
                          <a:ea typeface="微软雅黑" pitchFamily="34" charset="-122"/>
                        </a:rPr>
                        <a:t>一次发送多个分组</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300" b="1" dirty="0">
                          <a:solidFill>
                            <a:sysClr val="windowText" lastClr="000000"/>
                          </a:solidFill>
                          <a:latin typeface="微软雅黑" pitchFamily="34" charset="-122"/>
                          <a:ea typeface="微软雅黑" pitchFamily="34" charset="-122"/>
                        </a:rPr>
                        <a:t>一次发送一个分组</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143">
                <a:tc>
                  <a:txBody>
                    <a:bodyPr/>
                    <a:lstStyle/>
                    <a:p>
                      <a:pPr algn="ctr"/>
                      <a:r>
                        <a:rPr lang="zh-CN" altLang="en-US" sz="1300" b="1" dirty="0">
                          <a:solidFill>
                            <a:srgbClr val="CC0099"/>
                          </a:solidFill>
                          <a:latin typeface="微软雅黑" pitchFamily="34" charset="-122"/>
                          <a:ea typeface="微软雅黑" pitchFamily="34" charset="-122"/>
                        </a:rPr>
                        <a:t>传输控制</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300" b="1" dirty="0">
                          <a:solidFill>
                            <a:sysClr val="windowText" lastClr="000000"/>
                          </a:solidFill>
                          <a:latin typeface="微软雅黑" pitchFamily="34" charset="-122"/>
                          <a:ea typeface="微软雅黑" pitchFamily="34" charset="-122"/>
                        </a:rPr>
                        <a:t>滑动窗口协议</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300" b="1" dirty="0">
                          <a:solidFill>
                            <a:sysClr val="windowText" lastClr="000000"/>
                          </a:solidFill>
                          <a:latin typeface="微软雅黑" pitchFamily="34" charset="-122"/>
                          <a:ea typeface="微软雅黑" pitchFamily="34" charset="-122"/>
                        </a:rPr>
                        <a:t>停等</a:t>
                      </a:r>
                      <a:r>
                        <a:rPr lang="en-US" altLang="zh-CN" sz="1300" b="1" dirty="0">
                          <a:solidFill>
                            <a:sysClr val="windowText" lastClr="000000"/>
                          </a:solidFill>
                          <a:latin typeface="微软雅黑" pitchFamily="34" charset="-122"/>
                          <a:ea typeface="微软雅黑" pitchFamily="34" charset="-122"/>
                        </a:rPr>
                        <a:t>-</a:t>
                      </a:r>
                      <a:r>
                        <a:rPr lang="zh-CN" altLang="en-US" sz="1300" b="1" dirty="0">
                          <a:solidFill>
                            <a:sysClr val="windowText" lastClr="000000"/>
                          </a:solidFill>
                          <a:latin typeface="微软雅黑" pitchFamily="34" charset="-122"/>
                          <a:ea typeface="微软雅黑" pitchFamily="34" charset="-122"/>
                        </a:rPr>
                        <a:t>等待</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extLst>
                  <a:ext uri="{0D108BD9-81ED-4DB2-BD59-A6C34878D82A}">
                    <a16:rowId xmlns:a16="http://schemas.microsoft.com/office/drawing/2014/main" val="10002"/>
                  </a:ext>
                </a:extLst>
              </a:tr>
              <a:tr h="308143">
                <a:tc>
                  <a:txBody>
                    <a:bodyPr/>
                    <a:lstStyle/>
                    <a:p>
                      <a:pPr algn="ctr"/>
                      <a:r>
                        <a:rPr lang="zh-CN" altLang="en-US" sz="1300" b="1" dirty="0">
                          <a:solidFill>
                            <a:srgbClr val="CC0099"/>
                          </a:solidFill>
                          <a:latin typeface="微软雅黑" pitchFamily="34" charset="-122"/>
                          <a:ea typeface="微软雅黑" pitchFamily="34" charset="-122"/>
                        </a:rPr>
                        <a:t>确认</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300" b="1" dirty="0">
                          <a:solidFill>
                            <a:sysClr val="windowText" lastClr="000000"/>
                          </a:solidFill>
                          <a:latin typeface="微软雅黑" pitchFamily="34" charset="-122"/>
                          <a:ea typeface="微软雅黑" pitchFamily="34" charset="-122"/>
                        </a:rPr>
                        <a:t>单独确认 </a:t>
                      </a:r>
                      <a:r>
                        <a:rPr lang="en-US" altLang="zh-CN" sz="1300" b="1" dirty="0">
                          <a:solidFill>
                            <a:sysClr val="windowText" lastClr="000000"/>
                          </a:solidFill>
                          <a:latin typeface="微软雅黑" pitchFamily="34" charset="-122"/>
                          <a:ea typeface="微软雅黑" pitchFamily="34" charset="-122"/>
                        </a:rPr>
                        <a:t>+ </a:t>
                      </a:r>
                      <a:r>
                        <a:rPr lang="zh-CN" altLang="en-US" sz="1300" b="1" dirty="0">
                          <a:solidFill>
                            <a:sysClr val="windowText" lastClr="000000"/>
                          </a:solidFill>
                          <a:latin typeface="微软雅黑" pitchFamily="34" charset="-122"/>
                          <a:ea typeface="微软雅黑" pitchFamily="34" charset="-122"/>
                        </a:rPr>
                        <a:t>累积确认</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300" b="1" dirty="0">
                          <a:solidFill>
                            <a:sysClr val="windowText" lastClr="000000"/>
                          </a:solidFill>
                          <a:latin typeface="微软雅黑" pitchFamily="34" charset="-122"/>
                          <a:ea typeface="微软雅黑" pitchFamily="34" charset="-122"/>
                        </a:rPr>
                        <a:t>单独确认</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08143">
                <a:tc>
                  <a:txBody>
                    <a:bodyPr/>
                    <a:lstStyle/>
                    <a:p>
                      <a:pPr algn="ctr"/>
                      <a:r>
                        <a:rPr lang="zh-CN" altLang="en-US" sz="1300" b="1" dirty="0">
                          <a:solidFill>
                            <a:srgbClr val="CC0099"/>
                          </a:solidFill>
                          <a:latin typeface="微软雅黑" pitchFamily="34" charset="-122"/>
                          <a:ea typeface="微软雅黑" pitchFamily="34" charset="-122"/>
                        </a:rPr>
                        <a:t>超时定时器</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300" b="1" dirty="0">
                          <a:solidFill>
                            <a:sysClr val="windowText" lastClr="000000"/>
                          </a:solidFill>
                          <a:latin typeface="微软雅黑" pitchFamily="34" charset="-122"/>
                          <a:ea typeface="微软雅黑" pitchFamily="34" charset="-122"/>
                        </a:rPr>
                        <a:t>每个发送的分组</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300" b="1" dirty="0">
                          <a:solidFill>
                            <a:sysClr val="windowText" lastClr="000000"/>
                          </a:solidFill>
                          <a:latin typeface="微软雅黑" pitchFamily="34" charset="-122"/>
                          <a:ea typeface="微软雅黑" pitchFamily="34" charset="-122"/>
                        </a:rPr>
                        <a:t>每个发送的分组</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extLst>
                  <a:ext uri="{0D108BD9-81ED-4DB2-BD59-A6C34878D82A}">
                    <a16:rowId xmlns:a16="http://schemas.microsoft.com/office/drawing/2014/main" val="10004"/>
                  </a:ext>
                </a:extLst>
              </a:tr>
              <a:tr h="308143">
                <a:tc>
                  <a:txBody>
                    <a:bodyPr/>
                    <a:lstStyle/>
                    <a:p>
                      <a:pPr algn="ctr"/>
                      <a:r>
                        <a:rPr lang="zh-CN" altLang="en-US" sz="1300" b="1" dirty="0">
                          <a:solidFill>
                            <a:srgbClr val="CC0099"/>
                          </a:solidFill>
                          <a:latin typeface="微软雅黑" pitchFamily="34" charset="-122"/>
                          <a:ea typeface="微软雅黑" pitchFamily="34" charset="-122"/>
                        </a:rPr>
                        <a:t>编号</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300" b="1" dirty="0">
                          <a:solidFill>
                            <a:sysClr val="windowText" lastClr="000000"/>
                          </a:solidFill>
                          <a:latin typeface="微软雅黑" pitchFamily="34" charset="-122"/>
                          <a:ea typeface="微软雅黑" pitchFamily="34" charset="-122"/>
                        </a:rPr>
                        <a:t>每个发送的分组</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300" b="1" dirty="0">
                          <a:solidFill>
                            <a:sysClr val="windowText" lastClr="000000"/>
                          </a:solidFill>
                          <a:latin typeface="微软雅黑" pitchFamily="34" charset="-122"/>
                          <a:ea typeface="微软雅黑" pitchFamily="34" charset="-122"/>
                        </a:rPr>
                        <a:t>每个发送的分组</a:t>
                      </a:r>
                      <a:endParaRPr lang="zh-CN" altLang="en-US" sz="1300" b="0" dirty="0">
                        <a:solidFill>
                          <a:sysClr val="windowText" lastClr="000000"/>
                        </a:solidFill>
                        <a:latin typeface="微软雅黑" pitchFamily="34" charset="-122"/>
                        <a:ea typeface="微软雅黑" pitchFamily="34" charset="-122"/>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08143">
                <a:tc>
                  <a:txBody>
                    <a:bodyPr/>
                    <a:lstStyle/>
                    <a:p>
                      <a:pPr algn="ctr"/>
                      <a:r>
                        <a:rPr lang="zh-CN" altLang="en-US" sz="1300" b="1" dirty="0">
                          <a:solidFill>
                            <a:srgbClr val="CC0099"/>
                          </a:solidFill>
                          <a:latin typeface="微软雅黑" pitchFamily="34" charset="-122"/>
                          <a:ea typeface="微软雅黑" pitchFamily="34" charset="-122"/>
                        </a:rPr>
                        <a:t>重传</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300" b="1" dirty="0">
                          <a:solidFill>
                            <a:sysClr val="windowText" lastClr="000000"/>
                          </a:solidFill>
                          <a:latin typeface="微软雅黑" pitchFamily="34" charset="-122"/>
                          <a:ea typeface="微软雅黑" pitchFamily="34" charset="-122"/>
                        </a:rPr>
                        <a:t>回退</a:t>
                      </a:r>
                      <a:r>
                        <a:rPr lang="en-US" altLang="zh-CN" sz="1300" b="1" dirty="0">
                          <a:solidFill>
                            <a:sysClr val="windowText" lastClr="000000"/>
                          </a:solidFill>
                          <a:latin typeface="微软雅黑" pitchFamily="34" charset="-122"/>
                          <a:ea typeface="微软雅黑" pitchFamily="34" charset="-122"/>
                        </a:rPr>
                        <a:t>N</a:t>
                      </a:r>
                      <a:r>
                        <a:rPr lang="zh-CN" altLang="en-US" sz="1300" b="1" dirty="0">
                          <a:solidFill>
                            <a:sysClr val="windowText" lastClr="000000"/>
                          </a:solidFill>
                          <a:latin typeface="微软雅黑" pitchFamily="34" charset="-122"/>
                          <a:ea typeface="微软雅黑" pitchFamily="34" charset="-122"/>
                        </a:rPr>
                        <a:t>，多个分组</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tc>
                  <a:txBody>
                    <a:bodyPr/>
                    <a:lstStyle/>
                    <a:p>
                      <a:pPr algn="ctr"/>
                      <a:r>
                        <a:rPr lang="zh-CN" altLang="en-US" sz="1300" b="1" kern="1200" dirty="0">
                          <a:solidFill>
                            <a:sysClr val="windowText" lastClr="000000"/>
                          </a:solidFill>
                          <a:latin typeface="微软雅黑" pitchFamily="34" charset="-122"/>
                          <a:ea typeface="微软雅黑" pitchFamily="34" charset="-122"/>
                          <a:cs typeface="+mn-cs"/>
                        </a:rPr>
                        <a:t>一个分组</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613160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6" y="1555065"/>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6" name="Rectangle 6"/>
          <p:cNvSpPr>
            <a:spLocks noChangeArrowheads="1"/>
          </p:cNvSpPr>
          <p:nvPr/>
        </p:nvSpPr>
        <p:spPr bwMode="auto">
          <a:xfrm>
            <a:off x="2409620" y="1519838"/>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5.4.2   </a:t>
            </a:r>
            <a:r>
              <a:rPr lang="zh-CN" altLang="en-US" sz="2000" b="1" dirty="0">
                <a:solidFill>
                  <a:schemeClr val="bg1"/>
                </a:solidFill>
                <a:latin typeface="微软雅黑" pitchFamily="34" charset="-122"/>
                <a:ea typeface="微软雅黑" pitchFamily="34" charset="-122"/>
              </a:rPr>
              <a:t>连续 </a:t>
            </a:r>
            <a:r>
              <a:rPr lang="en-US" altLang="zh-CN" sz="2000" b="1" dirty="0">
                <a:solidFill>
                  <a:schemeClr val="bg1"/>
                </a:solidFill>
                <a:latin typeface="微软雅黑" pitchFamily="34" charset="-122"/>
                <a:ea typeface="微软雅黑" pitchFamily="34" charset="-122"/>
              </a:rPr>
              <a:t>ARQ </a:t>
            </a:r>
            <a:r>
              <a:rPr lang="zh-CN" altLang="en-US" sz="2000" b="1" dirty="0">
                <a:solidFill>
                  <a:schemeClr val="bg1"/>
                </a:solidFill>
                <a:latin typeface="微软雅黑" pitchFamily="34" charset="-122"/>
                <a:ea typeface="微软雅黑" pitchFamily="34" charset="-122"/>
              </a:rPr>
              <a:t>协议</a:t>
            </a:r>
          </a:p>
        </p:txBody>
      </p:sp>
      <p:sp>
        <p:nvSpPr>
          <p:cNvPr id="7" name="Rectangle 8"/>
          <p:cNvSpPr>
            <a:spLocks noChangeArrowheads="1"/>
          </p:cNvSpPr>
          <p:nvPr/>
        </p:nvSpPr>
        <p:spPr bwMode="auto">
          <a:xfrm>
            <a:off x="454286" y="1899252"/>
            <a:ext cx="6711426" cy="220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8115" indent="-23811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滑动窗口协议比较复杂，是 </a:t>
            </a: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协议的精髓所在。</a:t>
            </a:r>
          </a:p>
          <a:p>
            <a:pPr marL="238115" indent="-23811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发送方维持的</a:t>
            </a:r>
            <a:r>
              <a:rPr lang="zh-CN" altLang="en-US" sz="1667" b="1" dirty="0">
                <a:solidFill>
                  <a:srgbClr val="0000FF"/>
                </a:solidFill>
                <a:latin typeface="微软雅黑" pitchFamily="34" charset="-122"/>
                <a:ea typeface="微软雅黑" pitchFamily="34" charset="-122"/>
              </a:rPr>
              <a:t>发送窗口</a:t>
            </a:r>
            <a:r>
              <a:rPr lang="zh-CN" altLang="en-US" sz="1667" b="1" dirty="0">
                <a:latin typeface="微软雅黑" pitchFamily="34" charset="-122"/>
                <a:ea typeface="微软雅黑" pitchFamily="34" charset="-122"/>
              </a:rPr>
              <a:t>，它的意义是：</a:t>
            </a:r>
            <a:r>
              <a:rPr lang="zh-CN" altLang="en-US" sz="1667" b="1" dirty="0">
                <a:solidFill>
                  <a:srgbClr val="0000FF"/>
                </a:solidFill>
                <a:latin typeface="微软雅黑" pitchFamily="34" charset="-122"/>
                <a:ea typeface="微软雅黑" pitchFamily="34" charset="-122"/>
              </a:rPr>
              <a:t>位于发送窗口内的分组都可连续发送出去，而不需要等待对方的确认。</a:t>
            </a:r>
            <a:r>
              <a:rPr lang="zh-CN" altLang="en-US" sz="1667" b="1" dirty="0">
                <a:latin typeface="微软雅黑" pitchFamily="34" charset="-122"/>
                <a:ea typeface="微软雅黑" pitchFamily="34" charset="-122"/>
              </a:rPr>
              <a:t>这样，信道利用率就提高了。</a:t>
            </a:r>
          </a:p>
          <a:p>
            <a:pPr marL="238115" indent="-23811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连续 </a:t>
            </a:r>
            <a:r>
              <a:rPr lang="en-US" altLang="zh-CN" sz="1667" b="1" dirty="0">
                <a:latin typeface="微软雅黑" pitchFamily="34" charset="-122"/>
                <a:ea typeface="微软雅黑" pitchFamily="34" charset="-122"/>
              </a:rPr>
              <a:t>ARQ </a:t>
            </a:r>
            <a:r>
              <a:rPr lang="zh-CN" altLang="en-US" sz="1667" b="1" dirty="0">
                <a:latin typeface="微软雅黑" pitchFamily="34" charset="-122"/>
                <a:ea typeface="微软雅黑" pitchFamily="34" charset="-122"/>
              </a:rPr>
              <a:t>协议规定，</a:t>
            </a:r>
            <a:r>
              <a:rPr lang="zh-CN" altLang="en-US" sz="1667" b="1" dirty="0">
                <a:solidFill>
                  <a:srgbClr val="0000FF"/>
                </a:solidFill>
                <a:latin typeface="微软雅黑" pitchFamily="34" charset="-122"/>
                <a:ea typeface="微软雅黑" pitchFamily="34" charset="-122"/>
              </a:rPr>
              <a:t>发送方每收到一个确认，就把发送窗口向前滑动一个分组的位置。</a:t>
            </a:r>
          </a:p>
        </p:txBody>
      </p:sp>
    </p:spTree>
    <p:extLst>
      <p:ext uri="{BB962C8B-B14F-4D97-AF65-F5344CB8AC3E}">
        <p14:creationId xmlns:p14="http://schemas.microsoft.com/office/powerpoint/2010/main" val="36689117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utoShape 5"/>
          <p:cNvSpPr>
            <a:spLocks noChangeArrowheads="1"/>
          </p:cNvSpPr>
          <p:nvPr/>
        </p:nvSpPr>
        <p:spPr bwMode="auto">
          <a:xfrm>
            <a:off x="464136" y="1726653"/>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5" name="Rectangle 6"/>
          <p:cNvSpPr>
            <a:spLocks noChangeArrowheads="1"/>
          </p:cNvSpPr>
          <p:nvPr/>
        </p:nvSpPr>
        <p:spPr bwMode="auto">
          <a:xfrm>
            <a:off x="3299060" y="1698977"/>
            <a:ext cx="1037465"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累积确认</a:t>
            </a:r>
          </a:p>
        </p:txBody>
      </p:sp>
      <p:sp>
        <p:nvSpPr>
          <p:cNvPr id="66" name="Rectangle 68"/>
          <p:cNvSpPr>
            <a:spLocks noChangeArrowheads="1"/>
          </p:cNvSpPr>
          <p:nvPr/>
        </p:nvSpPr>
        <p:spPr bwMode="auto">
          <a:xfrm>
            <a:off x="464136" y="2029236"/>
            <a:ext cx="6707313" cy="184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接收方一般采用</a:t>
            </a:r>
            <a:r>
              <a:rPr lang="zh-CN" altLang="en-US" sz="1667" b="1" dirty="0">
                <a:solidFill>
                  <a:srgbClr val="0000FF"/>
                </a:solidFill>
                <a:latin typeface="微软雅黑" pitchFamily="34" charset="-122"/>
                <a:ea typeface="微软雅黑" pitchFamily="34" charset="-122"/>
              </a:rPr>
              <a:t>累积确认</a:t>
            </a:r>
            <a:r>
              <a:rPr lang="zh-CN" altLang="en-US" sz="1667" b="1" dirty="0">
                <a:latin typeface="微软雅黑" pitchFamily="34" charset="-122"/>
                <a:ea typeface="微软雅黑" pitchFamily="34" charset="-122"/>
              </a:rPr>
              <a:t>的方式。即不必对收到的分组逐个发送确认，而是</a:t>
            </a:r>
            <a:r>
              <a:rPr lang="zh-CN" altLang="en-US" sz="1667" b="1" dirty="0">
                <a:solidFill>
                  <a:srgbClr val="0000FF"/>
                </a:solidFill>
                <a:latin typeface="微软雅黑" pitchFamily="34" charset="-122"/>
                <a:ea typeface="微软雅黑" pitchFamily="34" charset="-122"/>
              </a:rPr>
              <a:t>对按序到达的最后一个分组发送确认</a:t>
            </a:r>
            <a:r>
              <a:rPr lang="zh-CN" altLang="en-US" sz="1667" b="1" dirty="0">
                <a:latin typeface="微软雅黑" pitchFamily="34" charset="-122"/>
                <a:ea typeface="微软雅黑" pitchFamily="34" charset="-122"/>
              </a:rPr>
              <a:t>，这样就表示：</a:t>
            </a:r>
            <a:r>
              <a:rPr lang="zh-CN" altLang="en-US" sz="1667" b="1" dirty="0">
                <a:solidFill>
                  <a:srgbClr val="0000FF"/>
                </a:solidFill>
                <a:latin typeface="微软雅黑" pitchFamily="34" charset="-122"/>
                <a:ea typeface="微软雅黑" pitchFamily="34" charset="-122"/>
              </a:rPr>
              <a:t>到这个分组为止的所有分组都已正确收到了。</a:t>
            </a:r>
          </a:p>
          <a:p>
            <a:pPr marL="285739" indent="-285739">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优点</a:t>
            </a:r>
            <a:r>
              <a:rPr lang="zh-CN" altLang="en-US" sz="1667" b="1" dirty="0">
                <a:latin typeface="微软雅黑" pitchFamily="34" charset="-122"/>
                <a:ea typeface="微软雅黑" pitchFamily="34" charset="-122"/>
              </a:rPr>
              <a:t>：容易实现，即使确认丢失也不必重传。</a:t>
            </a:r>
          </a:p>
          <a:p>
            <a:pPr marL="285739" indent="-285739">
              <a:lnSpc>
                <a:spcPts val="2750"/>
              </a:lnSpc>
              <a:buClr>
                <a:srgbClr val="0070C0"/>
              </a:buClr>
              <a:buFont typeface="Wingdings" pitchFamily="2" charset="2"/>
              <a:buChar char="l"/>
            </a:pPr>
            <a:r>
              <a:rPr lang="zh-CN" altLang="en-US" sz="1667" b="1" dirty="0">
                <a:solidFill>
                  <a:srgbClr val="0000FF"/>
                </a:solidFill>
                <a:latin typeface="微软雅黑" pitchFamily="34" charset="-122"/>
                <a:ea typeface="微软雅黑" pitchFamily="34" charset="-122"/>
              </a:rPr>
              <a:t>缺点</a:t>
            </a:r>
            <a:r>
              <a:rPr lang="zh-CN" altLang="en-US" sz="1667" b="1" dirty="0">
                <a:latin typeface="微软雅黑" pitchFamily="34" charset="-122"/>
                <a:ea typeface="微软雅黑" pitchFamily="34" charset="-122"/>
              </a:rPr>
              <a:t>：不能向发送方反映出接收方已经正确收到的所有分组的信息。</a:t>
            </a:r>
          </a:p>
        </p:txBody>
      </p:sp>
    </p:spTree>
    <p:extLst>
      <p:ext uri="{BB962C8B-B14F-4D97-AF65-F5344CB8AC3E}">
        <p14:creationId xmlns:p14="http://schemas.microsoft.com/office/powerpoint/2010/main" val="78848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54286" y="1631265"/>
            <a:ext cx="6711426" cy="323934"/>
          </a:xfrm>
          <a:prstGeom prst="roundRect">
            <a:avLst>
              <a:gd name="adj" fmla="val 16667"/>
            </a:avLst>
          </a:prstGeom>
          <a:solidFill>
            <a:srgbClr val="0089FA"/>
          </a:solidFill>
          <a:ln>
            <a:noFill/>
          </a:ln>
          <a:effectLst/>
        </p:spPr>
        <p:txBody>
          <a:bodyPr wrap="none" anchor="ctr"/>
          <a:lstStyle/>
          <a:p>
            <a:endParaRPr lang="zh-CN" altLang="en-US" sz="1167"/>
          </a:p>
        </p:txBody>
      </p:sp>
      <p:sp>
        <p:nvSpPr>
          <p:cNvPr id="6" name="Rectangle 6"/>
          <p:cNvSpPr>
            <a:spLocks noChangeArrowheads="1"/>
          </p:cNvSpPr>
          <p:nvPr/>
        </p:nvSpPr>
        <p:spPr bwMode="auto">
          <a:xfrm>
            <a:off x="2392788" y="1596038"/>
            <a:ext cx="28344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5.1.1   </a:t>
            </a:r>
            <a:r>
              <a:rPr lang="zh-CN" altLang="en-US" sz="2000" b="1" dirty="0">
                <a:solidFill>
                  <a:schemeClr val="bg1"/>
                </a:solidFill>
                <a:latin typeface="微软雅黑" pitchFamily="34" charset="-122"/>
                <a:ea typeface="微软雅黑" pitchFamily="34" charset="-122"/>
              </a:rPr>
              <a:t>进程之间的通信</a:t>
            </a:r>
          </a:p>
        </p:txBody>
      </p:sp>
      <p:sp>
        <p:nvSpPr>
          <p:cNvPr id="7" name="Rectangle 8"/>
          <p:cNvSpPr>
            <a:spLocks noChangeArrowheads="1"/>
          </p:cNvSpPr>
          <p:nvPr/>
        </p:nvSpPr>
        <p:spPr bwMode="auto">
          <a:xfrm>
            <a:off x="454286" y="2051652"/>
            <a:ext cx="6711426" cy="184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97645" indent="-29764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从通信和信息处理的角度看，运输层向它上面的应用层提供通信服务，</a:t>
            </a:r>
            <a:r>
              <a:rPr lang="zh-CN" altLang="en-US" sz="1667" b="1" dirty="0">
                <a:solidFill>
                  <a:srgbClr val="0000FF"/>
                </a:solidFill>
                <a:latin typeface="微软雅黑" pitchFamily="34" charset="-122"/>
                <a:ea typeface="微软雅黑" pitchFamily="34" charset="-122"/>
              </a:rPr>
              <a:t>它属于面向通信部分的最高层，同时也是用户功能中的最低层。</a:t>
            </a:r>
          </a:p>
          <a:p>
            <a:pPr marL="297645" indent="-297645">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当网络的边缘部分中的两个主机使用网络的核心部分的功能进行端到端的通信时，</a:t>
            </a:r>
            <a:r>
              <a:rPr lang="zh-CN" altLang="en-US" sz="1667" b="1" dirty="0">
                <a:solidFill>
                  <a:srgbClr val="0000FF"/>
                </a:solidFill>
                <a:latin typeface="微软雅黑" pitchFamily="34" charset="-122"/>
                <a:ea typeface="微软雅黑" pitchFamily="34" charset="-122"/>
              </a:rPr>
              <a:t>只有位于网络边缘部分的主机的协议栈才有运输层</a:t>
            </a:r>
            <a:r>
              <a:rPr lang="zh-CN" altLang="en-US" sz="1667" b="1" dirty="0">
                <a:latin typeface="微软雅黑" pitchFamily="34" charset="-122"/>
                <a:ea typeface="微软雅黑" pitchFamily="34" charset="-122"/>
              </a:rPr>
              <a:t>，而网络核心部分中的路由器在转发分组时都只用到下三层的功能。 </a:t>
            </a:r>
          </a:p>
        </p:txBody>
      </p:sp>
    </p:spTree>
    <p:extLst>
      <p:ext uri="{BB962C8B-B14F-4D97-AF65-F5344CB8AC3E}">
        <p14:creationId xmlns:p14="http://schemas.microsoft.com/office/powerpoint/2010/main" val="2195582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圆角矩形 105"/>
          <p:cNvSpPr/>
          <p:nvPr/>
        </p:nvSpPr>
        <p:spPr>
          <a:xfrm>
            <a:off x="464136" y="1705840"/>
            <a:ext cx="6707313" cy="26288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64" name="AutoShape 5"/>
          <p:cNvSpPr>
            <a:spLocks noChangeArrowheads="1"/>
          </p:cNvSpPr>
          <p:nvPr/>
        </p:nvSpPr>
        <p:spPr bwMode="auto">
          <a:xfrm>
            <a:off x="464136" y="1313723"/>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5" name="Rectangle 6"/>
          <p:cNvSpPr>
            <a:spLocks noChangeArrowheads="1"/>
          </p:cNvSpPr>
          <p:nvPr/>
        </p:nvSpPr>
        <p:spPr bwMode="auto">
          <a:xfrm>
            <a:off x="3299060" y="1286047"/>
            <a:ext cx="1037465"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累积确认</a:t>
            </a:r>
          </a:p>
        </p:txBody>
      </p:sp>
      <p:sp>
        <p:nvSpPr>
          <p:cNvPr id="6" name="Text Box 7"/>
          <p:cNvSpPr txBox="1">
            <a:spLocks noChangeArrowheads="1"/>
          </p:cNvSpPr>
          <p:nvPr/>
        </p:nvSpPr>
        <p:spPr bwMode="auto">
          <a:xfrm>
            <a:off x="3874178" y="2748186"/>
            <a:ext cx="68961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000" b="1" dirty="0">
                <a:solidFill>
                  <a:schemeClr val="hlink"/>
                </a:solidFill>
                <a:latin typeface="微软雅黑" pitchFamily="34" charset="-122"/>
                <a:ea typeface="微软雅黑" pitchFamily="34" charset="-122"/>
              </a:rPr>
              <a:t>M3 </a:t>
            </a:r>
            <a:r>
              <a:rPr lang="zh-CN" altLang="en-US" sz="1000" b="1" dirty="0">
                <a:solidFill>
                  <a:schemeClr val="hlink"/>
                </a:solidFill>
                <a:latin typeface="微软雅黑" pitchFamily="34" charset="-122"/>
                <a:ea typeface="微软雅黑" pitchFamily="34" charset="-122"/>
              </a:rPr>
              <a:t>正确</a:t>
            </a:r>
          </a:p>
        </p:txBody>
      </p:sp>
      <p:sp>
        <p:nvSpPr>
          <p:cNvPr id="7" name="Text Box 8"/>
          <p:cNvSpPr txBox="1">
            <a:spLocks noChangeArrowheads="1"/>
          </p:cNvSpPr>
          <p:nvPr/>
        </p:nvSpPr>
        <p:spPr bwMode="auto">
          <a:xfrm>
            <a:off x="3874178" y="2953331"/>
            <a:ext cx="68961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000" b="1" dirty="0">
                <a:solidFill>
                  <a:schemeClr val="hlink"/>
                </a:solidFill>
                <a:latin typeface="微软雅黑" pitchFamily="34" charset="-122"/>
                <a:ea typeface="微软雅黑" pitchFamily="34" charset="-122"/>
              </a:rPr>
              <a:t>M4 </a:t>
            </a:r>
            <a:r>
              <a:rPr lang="zh-CN" altLang="en-US" sz="1000" b="1" dirty="0">
                <a:solidFill>
                  <a:schemeClr val="hlink"/>
                </a:solidFill>
                <a:latin typeface="微软雅黑" pitchFamily="34" charset="-122"/>
                <a:ea typeface="微软雅黑" pitchFamily="34" charset="-122"/>
              </a:rPr>
              <a:t>正确</a:t>
            </a:r>
          </a:p>
        </p:txBody>
      </p:sp>
      <p:sp>
        <p:nvSpPr>
          <p:cNvPr id="8" name="Text Box 9"/>
          <p:cNvSpPr txBox="1">
            <a:spLocks noChangeArrowheads="1"/>
          </p:cNvSpPr>
          <p:nvPr/>
        </p:nvSpPr>
        <p:spPr bwMode="auto">
          <a:xfrm>
            <a:off x="3874178" y="3163928"/>
            <a:ext cx="68961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000" b="1" dirty="0">
                <a:solidFill>
                  <a:schemeClr val="hlink"/>
                </a:solidFill>
                <a:latin typeface="微软雅黑" pitchFamily="34" charset="-122"/>
                <a:ea typeface="微软雅黑" pitchFamily="34" charset="-122"/>
              </a:rPr>
              <a:t>M5 </a:t>
            </a:r>
            <a:r>
              <a:rPr lang="zh-CN" altLang="en-US" sz="1000" b="1" dirty="0">
                <a:solidFill>
                  <a:schemeClr val="hlink"/>
                </a:solidFill>
                <a:latin typeface="微软雅黑" pitchFamily="34" charset="-122"/>
                <a:ea typeface="微软雅黑" pitchFamily="34" charset="-122"/>
              </a:rPr>
              <a:t>正确</a:t>
            </a:r>
          </a:p>
        </p:txBody>
      </p:sp>
      <p:grpSp>
        <p:nvGrpSpPr>
          <p:cNvPr id="3" name="组合 2"/>
          <p:cNvGrpSpPr/>
          <p:nvPr/>
        </p:nvGrpSpPr>
        <p:grpSpPr>
          <a:xfrm>
            <a:off x="1009524" y="1934868"/>
            <a:ext cx="2799053" cy="266870"/>
            <a:chOff x="1211428" y="1464591"/>
            <a:chExt cx="3358863" cy="320244"/>
          </a:xfrm>
        </p:grpSpPr>
        <p:sp>
          <p:nvSpPr>
            <p:cNvPr id="13" name="Line 14"/>
            <p:cNvSpPr>
              <a:spLocks noChangeShapeType="1"/>
            </p:cNvSpPr>
            <p:nvPr/>
          </p:nvSpPr>
          <p:spPr bwMode="auto">
            <a:xfrm>
              <a:off x="1211428" y="1464591"/>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14" name="Group 15"/>
            <p:cNvGrpSpPr>
              <a:grpSpLocks/>
            </p:cNvGrpSpPr>
            <p:nvPr/>
          </p:nvGrpSpPr>
          <p:grpSpPr bwMode="auto">
            <a:xfrm rot="344460">
              <a:off x="1533819" y="1464591"/>
              <a:ext cx="1357040" cy="191711"/>
              <a:chOff x="3024" y="1776"/>
              <a:chExt cx="1008" cy="144"/>
            </a:xfrm>
          </p:grpSpPr>
          <p:sp>
            <p:nvSpPr>
              <p:cNvPr id="96" name="Rectangle 16"/>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latin typeface="微软雅黑" pitchFamily="34" charset="-122"/>
                    <a:ea typeface="微软雅黑" pitchFamily="34" charset="-122"/>
                  </a:rPr>
                  <a:t>M0</a:t>
                </a:r>
              </a:p>
            </p:txBody>
          </p:sp>
          <p:sp>
            <p:nvSpPr>
              <p:cNvPr id="97" name="AutoShape 17"/>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grpSp>
      </p:grpSp>
      <p:grpSp>
        <p:nvGrpSpPr>
          <p:cNvPr id="4" name="组合 3"/>
          <p:cNvGrpSpPr/>
          <p:nvPr/>
        </p:nvGrpSpPr>
        <p:grpSpPr>
          <a:xfrm>
            <a:off x="1009524" y="2148182"/>
            <a:ext cx="2799053" cy="266870"/>
            <a:chOff x="1211428" y="1720568"/>
            <a:chExt cx="3358863" cy="320244"/>
          </a:xfrm>
        </p:grpSpPr>
        <p:sp>
          <p:nvSpPr>
            <p:cNvPr id="16" name="Line 19"/>
            <p:cNvSpPr>
              <a:spLocks noChangeShapeType="1"/>
            </p:cNvSpPr>
            <p:nvPr/>
          </p:nvSpPr>
          <p:spPr bwMode="auto">
            <a:xfrm>
              <a:off x="1211428" y="172056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17" name="Group 20"/>
            <p:cNvGrpSpPr>
              <a:grpSpLocks/>
            </p:cNvGrpSpPr>
            <p:nvPr/>
          </p:nvGrpSpPr>
          <p:grpSpPr bwMode="auto">
            <a:xfrm rot="344460">
              <a:off x="1533819" y="1720568"/>
              <a:ext cx="1357040" cy="191711"/>
              <a:chOff x="3024" y="1776"/>
              <a:chExt cx="1008" cy="144"/>
            </a:xfrm>
          </p:grpSpPr>
          <p:sp>
            <p:nvSpPr>
              <p:cNvPr id="94" name="Rectangle 21"/>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latin typeface="微软雅黑" pitchFamily="34" charset="-122"/>
                    <a:ea typeface="微软雅黑" pitchFamily="34" charset="-122"/>
                  </a:rPr>
                  <a:t>M1</a:t>
                </a:r>
              </a:p>
            </p:txBody>
          </p:sp>
          <p:sp>
            <p:nvSpPr>
              <p:cNvPr id="95" name="AutoShape 22"/>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grpSp>
      </p:grpSp>
      <p:grpSp>
        <p:nvGrpSpPr>
          <p:cNvPr id="100" name="组合 99"/>
          <p:cNvGrpSpPr/>
          <p:nvPr/>
        </p:nvGrpSpPr>
        <p:grpSpPr>
          <a:xfrm>
            <a:off x="1009524" y="2787217"/>
            <a:ext cx="2799053" cy="266870"/>
            <a:chOff x="1211428" y="2487410"/>
            <a:chExt cx="3358863" cy="320244"/>
          </a:xfrm>
        </p:grpSpPr>
        <p:sp>
          <p:nvSpPr>
            <p:cNvPr id="22" name="Line 31"/>
            <p:cNvSpPr>
              <a:spLocks noChangeShapeType="1"/>
            </p:cNvSpPr>
            <p:nvPr/>
          </p:nvSpPr>
          <p:spPr bwMode="auto">
            <a:xfrm>
              <a:off x="1211428" y="2487410"/>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23" name="Group 32"/>
            <p:cNvGrpSpPr>
              <a:grpSpLocks/>
            </p:cNvGrpSpPr>
            <p:nvPr/>
          </p:nvGrpSpPr>
          <p:grpSpPr bwMode="auto">
            <a:xfrm rot="344460">
              <a:off x="1533819" y="2487410"/>
              <a:ext cx="1357040" cy="191711"/>
              <a:chOff x="3024" y="1776"/>
              <a:chExt cx="1008" cy="144"/>
            </a:xfrm>
            <a:solidFill>
              <a:srgbClr val="FFFF99"/>
            </a:solidFill>
          </p:grpSpPr>
          <p:sp>
            <p:nvSpPr>
              <p:cNvPr id="88" name="Rectangle 33"/>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latin typeface="微软雅黑" pitchFamily="34" charset="-122"/>
                    <a:ea typeface="微软雅黑" pitchFamily="34" charset="-122"/>
                  </a:rPr>
                  <a:t>M4</a:t>
                </a:r>
              </a:p>
            </p:txBody>
          </p:sp>
          <p:sp>
            <p:nvSpPr>
              <p:cNvPr id="89" name="AutoShape 34"/>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grpSp>
      </p:grpSp>
      <p:grpSp>
        <p:nvGrpSpPr>
          <p:cNvPr id="101" name="组合 100"/>
          <p:cNvGrpSpPr/>
          <p:nvPr/>
        </p:nvGrpSpPr>
        <p:grpSpPr>
          <a:xfrm>
            <a:off x="1009524" y="3000532"/>
            <a:ext cx="2799053" cy="266870"/>
            <a:chOff x="1211428" y="2743388"/>
            <a:chExt cx="3358863" cy="320244"/>
          </a:xfrm>
        </p:grpSpPr>
        <p:sp>
          <p:nvSpPr>
            <p:cNvPr id="24" name="Line 35"/>
            <p:cNvSpPr>
              <a:spLocks noChangeShapeType="1"/>
            </p:cNvSpPr>
            <p:nvPr/>
          </p:nvSpPr>
          <p:spPr bwMode="auto">
            <a:xfrm>
              <a:off x="1211428" y="274338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25" name="Group 36"/>
            <p:cNvGrpSpPr>
              <a:grpSpLocks/>
            </p:cNvGrpSpPr>
            <p:nvPr/>
          </p:nvGrpSpPr>
          <p:grpSpPr bwMode="auto">
            <a:xfrm rot="344460">
              <a:off x="1533819" y="2743388"/>
              <a:ext cx="1357040" cy="191711"/>
              <a:chOff x="3024" y="1776"/>
              <a:chExt cx="1008" cy="144"/>
            </a:xfrm>
            <a:solidFill>
              <a:srgbClr val="FFFF99"/>
            </a:solidFill>
          </p:grpSpPr>
          <p:sp>
            <p:nvSpPr>
              <p:cNvPr id="86" name="Rectangle 37"/>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latin typeface="微软雅黑" pitchFamily="34" charset="-122"/>
                    <a:ea typeface="微软雅黑" pitchFamily="34" charset="-122"/>
                  </a:rPr>
                  <a:t>M5</a:t>
                </a:r>
              </a:p>
            </p:txBody>
          </p:sp>
          <p:sp>
            <p:nvSpPr>
              <p:cNvPr id="87" name="AutoShape 38"/>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grpSp>
      </p:grpSp>
      <p:grpSp>
        <p:nvGrpSpPr>
          <p:cNvPr id="102" name="组合 101"/>
          <p:cNvGrpSpPr/>
          <p:nvPr/>
        </p:nvGrpSpPr>
        <p:grpSpPr>
          <a:xfrm>
            <a:off x="1009524" y="2235323"/>
            <a:ext cx="2799053" cy="285933"/>
            <a:chOff x="1211428" y="1825137"/>
            <a:chExt cx="3358863" cy="343119"/>
          </a:xfrm>
        </p:grpSpPr>
        <p:sp>
          <p:nvSpPr>
            <p:cNvPr id="15" name="Line 18"/>
            <p:cNvSpPr>
              <a:spLocks noChangeShapeType="1"/>
            </p:cNvSpPr>
            <p:nvPr/>
          </p:nvSpPr>
          <p:spPr bwMode="auto">
            <a:xfrm flipH="1">
              <a:off x="1211428" y="1849101"/>
              <a:ext cx="3358863" cy="319155"/>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33" name="Group 50"/>
            <p:cNvGrpSpPr>
              <a:grpSpLocks/>
            </p:cNvGrpSpPr>
            <p:nvPr/>
          </p:nvGrpSpPr>
          <p:grpSpPr bwMode="auto">
            <a:xfrm rot="21254618">
              <a:off x="3213250" y="1825137"/>
              <a:ext cx="775987" cy="191711"/>
              <a:chOff x="3840" y="2448"/>
              <a:chExt cx="576" cy="144"/>
            </a:xfrm>
          </p:grpSpPr>
          <p:sp>
            <p:nvSpPr>
              <p:cNvPr id="80" name="AutoShape 51"/>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917" b="1">
                  <a:solidFill>
                    <a:schemeClr val="bg1"/>
                  </a:solidFill>
                  <a:latin typeface="微软雅黑" pitchFamily="34" charset="-122"/>
                  <a:ea typeface="微软雅黑" pitchFamily="34" charset="-122"/>
                </a:endParaRPr>
              </a:p>
            </p:txBody>
          </p:sp>
          <p:sp>
            <p:nvSpPr>
              <p:cNvPr id="81" name="Rectangle 52"/>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solidFill>
                      <a:schemeClr val="bg1"/>
                    </a:solidFill>
                    <a:latin typeface="微软雅黑" pitchFamily="34" charset="-122"/>
                    <a:ea typeface="微软雅黑" pitchFamily="34" charset="-122"/>
                  </a:rPr>
                  <a:t>ACK0</a:t>
                </a:r>
              </a:p>
            </p:txBody>
          </p:sp>
        </p:grpSp>
      </p:grpSp>
      <p:sp>
        <p:nvSpPr>
          <p:cNvPr id="35" name="Text Box 56"/>
          <p:cNvSpPr txBox="1">
            <a:spLocks noChangeArrowheads="1"/>
          </p:cNvSpPr>
          <p:nvPr/>
        </p:nvSpPr>
        <p:spPr bwMode="auto">
          <a:xfrm>
            <a:off x="3862724" y="2087365"/>
            <a:ext cx="33087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000" b="1" dirty="0">
                <a:latin typeface="微软雅黑" pitchFamily="34" charset="-122"/>
                <a:ea typeface="微软雅黑" pitchFamily="34" charset="-122"/>
              </a:rPr>
              <a:t>ACK1 </a:t>
            </a:r>
            <a:r>
              <a:rPr lang="zh-CN" altLang="en-US" sz="1000" b="1" dirty="0">
                <a:latin typeface="微软雅黑" pitchFamily="34" charset="-122"/>
                <a:ea typeface="微软雅黑" pitchFamily="34" charset="-122"/>
              </a:rPr>
              <a:t>确认 </a:t>
            </a:r>
            <a:r>
              <a:rPr lang="en-US" altLang="zh-CN" sz="1000" b="1" dirty="0">
                <a:latin typeface="微软雅黑" pitchFamily="34" charset="-122"/>
                <a:ea typeface="微软雅黑" pitchFamily="34" charset="-122"/>
              </a:rPr>
              <a:t>M0</a:t>
            </a:r>
            <a:r>
              <a:rPr lang="zh-CN" altLang="en-US" sz="1000" b="1" dirty="0">
                <a:latin typeface="微软雅黑" pitchFamily="34" charset="-122"/>
                <a:ea typeface="微软雅黑" pitchFamily="34" charset="-122"/>
              </a:rPr>
              <a:t>，将</a:t>
            </a:r>
            <a:r>
              <a:rPr lang="en-US" altLang="zh-CN" sz="1000" b="1" dirty="0">
                <a:latin typeface="微软雅黑" pitchFamily="34" charset="-122"/>
                <a:ea typeface="微软雅黑" pitchFamily="34" charset="-122"/>
              </a:rPr>
              <a:t>M0</a:t>
            </a:r>
            <a:r>
              <a:rPr lang="zh-CN" altLang="en-US" sz="1000" b="1" dirty="0">
                <a:latin typeface="微软雅黑" pitchFamily="34" charset="-122"/>
                <a:ea typeface="微软雅黑" pitchFamily="34" charset="-122"/>
              </a:rPr>
              <a:t>提交给上层协议或用户</a:t>
            </a:r>
          </a:p>
        </p:txBody>
      </p:sp>
      <p:sp>
        <p:nvSpPr>
          <p:cNvPr id="36" name="Text Box 57"/>
          <p:cNvSpPr txBox="1">
            <a:spLocks noChangeArrowheads="1"/>
          </p:cNvSpPr>
          <p:nvPr/>
        </p:nvSpPr>
        <p:spPr bwMode="auto">
          <a:xfrm>
            <a:off x="3874178" y="2311572"/>
            <a:ext cx="31253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000" b="1" dirty="0">
                <a:latin typeface="微软雅黑" pitchFamily="34" charset="-122"/>
                <a:ea typeface="微软雅黑" pitchFamily="34" charset="-122"/>
              </a:rPr>
              <a:t>ACK2 </a:t>
            </a:r>
            <a:r>
              <a:rPr lang="zh-CN" altLang="en-US" sz="1000" b="1" dirty="0">
                <a:latin typeface="微软雅黑" pitchFamily="34" charset="-122"/>
                <a:ea typeface="微软雅黑" pitchFamily="34" charset="-122"/>
              </a:rPr>
              <a:t>确认 </a:t>
            </a:r>
            <a:r>
              <a:rPr lang="en-US" altLang="zh-CN" sz="1000" b="1" dirty="0">
                <a:latin typeface="微软雅黑" pitchFamily="34" charset="-122"/>
                <a:ea typeface="微软雅黑" pitchFamily="34" charset="-122"/>
              </a:rPr>
              <a:t>M1</a:t>
            </a:r>
            <a:r>
              <a:rPr lang="zh-CN" altLang="en-US" sz="1000" b="1" dirty="0">
                <a:latin typeface="微软雅黑" pitchFamily="34" charset="-122"/>
                <a:ea typeface="微软雅黑" pitchFamily="34" charset="-122"/>
              </a:rPr>
              <a:t>，将</a:t>
            </a:r>
            <a:r>
              <a:rPr lang="en-US" altLang="zh-CN" sz="1000" b="1" dirty="0">
                <a:latin typeface="微软雅黑" pitchFamily="34" charset="-122"/>
                <a:ea typeface="微软雅黑" pitchFamily="34" charset="-122"/>
              </a:rPr>
              <a:t>M1</a:t>
            </a:r>
            <a:r>
              <a:rPr lang="zh-CN" altLang="en-US" sz="1000" b="1" dirty="0">
                <a:latin typeface="微软雅黑" pitchFamily="34" charset="-122"/>
                <a:ea typeface="微软雅黑" pitchFamily="34" charset="-122"/>
              </a:rPr>
              <a:t>提交给上层协议或用户</a:t>
            </a:r>
          </a:p>
        </p:txBody>
      </p:sp>
      <p:sp>
        <p:nvSpPr>
          <p:cNvPr id="37" name="Text Box 58"/>
          <p:cNvSpPr txBox="1">
            <a:spLocks noChangeArrowheads="1"/>
          </p:cNvSpPr>
          <p:nvPr/>
        </p:nvSpPr>
        <p:spPr bwMode="auto">
          <a:xfrm>
            <a:off x="3874178" y="2527610"/>
            <a:ext cx="68961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000" b="1" dirty="0">
                <a:solidFill>
                  <a:schemeClr val="hlink"/>
                </a:solidFill>
                <a:latin typeface="微软雅黑" pitchFamily="34" charset="-122"/>
                <a:ea typeface="微软雅黑" pitchFamily="34" charset="-122"/>
              </a:rPr>
              <a:t>M2 </a:t>
            </a:r>
            <a:r>
              <a:rPr lang="zh-CN" altLang="en-US" sz="1000" b="1" dirty="0">
                <a:solidFill>
                  <a:schemeClr val="hlink"/>
                </a:solidFill>
                <a:latin typeface="微软雅黑" pitchFamily="34" charset="-122"/>
                <a:ea typeface="微软雅黑" pitchFamily="34" charset="-122"/>
              </a:rPr>
              <a:t>正确</a:t>
            </a:r>
          </a:p>
        </p:txBody>
      </p:sp>
      <p:sp>
        <p:nvSpPr>
          <p:cNvPr id="40" name="Text Box 63"/>
          <p:cNvSpPr txBox="1">
            <a:spLocks noChangeArrowheads="1"/>
          </p:cNvSpPr>
          <p:nvPr/>
        </p:nvSpPr>
        <p:spPr bwMode="auto">
          <a:xfrm>
            <a:off x="3874178" y="3409893"/>
            <a:ext cx="135966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000" b="1" dirty="0">
                <a:latin typeface="微软雅黑" pitchFamily="34" charset="-122"/>
                <a:ea typeface="微软雅黑" pitchFamily="34" charset="-122"/>
              </a:rPr>
              <a:t>ACK5 </a:t>
            </a:r>
            <a:r>
              <a:rPr lang="zh-CN" altLang="en-US" sz="1000" b="1" dirty="0">
                <a:latin typeface="微软雅黑" pitchFamily="34" charset="-122"/>
                <a:ea typeface="微软雅黑" pitchFamily="34" charset="-122"/>
              </a:rPr>
              <a:t>为累积确认，</a:t>
            </a:r>
            <a:endParaRPr lang="en-US" altLang="zh-CN" sz="1000" b="1" dirty="0">
              <a:latin typeface="微软雅黑" pitchFamily="34" charset="-122"/>
              <a:ea typeface="微软雅黑" pitchFamily="34" charset="-122"/>
            </a:endParaRPr>
          </a:p>
          <a:p>
            <a:pPr eaLnBrk="1" hangingPunct="1"/>
            <a:r>
              <a:rPr lang="zh-CN" altLang="en-US" sz="1000" b="1" dirty="0">
                <a:latin typeface="微软雅黑" pitchFamily="34" charset="-122"/>
                <a:ea typeface="微软雅黑" pitchFamily="34" charset="-122"/>
              </a:rPr>
              <a:t>表示 </a:t>
            </a:r>
            <a:r>
              <a:rPr lang="en-US" altLang="zh-CN" sz="1000" b="1" dirty="0">
                <a:latin typeface="微软雅黑" pitchFamily="34" charset="-122"/>
                <a:ea typeface="微软雅黑" pitchFamily="34" charset="-122"/>
              </a:rPr>
              <a:t>M5 </a:t>
            </a:r>
            <a:r>
              <a:rPr lang="zh-CN" altLang="en-US" sz="1000" b="1" dirty="0">
                <a:latin typeface="微软雅黑" pitchFamily="34" charset="-122"/>
                <a:ea typeface="微软雅黑" pitchFamily="34" charset="-122"/>
              </a:rPr>
              <a:t>及之前的 </a:t>
            </a:r>
            <a:endParaRPr lang="en-US" altLang="zh-CN" sz="1000" b="1" dirty="0">
              <a:latin typeface="微软雅黑" pitchFamily="34" charset="-122"/>
              <a:ea typeface="微软雅黑" pitchFamily="34" charset="-122"/>
            </a:endParaRPr>
          </a:p>
          <a:p>
            <a:pPr eaLnBrk="1" hangingPunct="1"/>
            <a:r>
              <a:rPr lang="en-US" altLang="zh-CN" sz="1000" b="1" dirty="0">
                <a:latin typeface="微软雅黑" pitchFamily="34" charset="-122"/>
                <a:ea typeface="微软雅黑" pitchFamily="34" charset="-122"/>
              </a:rPr>
              <a:t>M2</a:t>
            </a:r>
            <a:r>
              <a:rPr lang="zh-CN" altLang="en-US" sz="1000" b="1" dirty="0">
                <a:latin typeface="微软雅黑" pitchFamily="34" charset="-122"/>
                <a:ea typeface="微软雅黑" pitchFamily="34" charset="-122"/>
              </a:rPr>
              <a:t>、</a:t>
            </a:r>
            <a:r>
              <a:rPr lang="en-US" altLang="zh-CN" sz="1000" b="1" dirty="0">
                <a:latin typeface="微软雅黑" pitchFamily="34" charset="-122"/>
                <a:ea typeface="微软雅黑" pitchFamily="34" charset="-122"/>
              </a:rPr>
              <a:t>3</a:t>
            </a:r>
            <a:r>
              <a:rPr lang="zh-CN" altLang="en-US" sz="1000" b="1" dirty="0">
                <a:latin typeface="微软雅黑" pitchFamily="34" charset="-122"/>
                <a:ea typeface="微软雅黑" pitchFamily="34" charset="-122"/>
              </a:rPr>
              <a:t>、</a:t>
            </a:r>
            <a:r>
              <a:rPr lang="en-US" altLang="zh-CN" sz="1000" b="1" dirty="0">
                <a:latin typeface="微软雅黑" pitchFamily="34" charset="-122"/>
                <a:ea typeface="微软雅黑" pitchFamily="34" charset="-122"/>
              </a:rPr>
              <a:t>4 </a:t>
            </a:r>
            <a:r>
              <a:rPr lang="zh-CN" altLang="en-US" sz="1000" b="1" dirty="0">
                <a:latin typeface="微软雅黑" pitchFamily="34" charset="-122"/>
                <a:ea typeface="微软雅黑" pitchFamily="34" charset="-122"/>
              </a:rPr>
              <a:t>都正确。</a:t>
            </a:r>
            <a:endParaRPr lang="en-US" altLang="zh-CN" sz="1000" b="1" dirty="0">
              <a:latin typeface="微软雅黑" pitchFamily="34" charset="-122"/>
              <a:ea typeface="微软雅黑" pitchFamily="34" charset="-122"/>
            </a:endParaRPr>
          </a:p>
        </p:txBody>
      </p:sp>
      <p:sp>
        <p:nvSpPr>
          <p:cNvPr id="52" name="Text Box 81"/>
          <p:cNvSpPr txBox="1">
            <a:spLocks noChangeArrowheads="1"/>
          </p:cNvSpPr>
          <p:nvPr/>
        </p:nvSpPr>
        <p:spPr bwMode="auto">
          <a:xfrm>
            <a:off x="5198559" y="3425763"/>
            <a:ext cx="16267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sz="1000" b="1" dirty="0">
                <a:latin typeface="微软雅黑" pitchFamily="34" charset="-122"/>
                <a:ea typeface="微软雅黑" pitchFamily="34" charset="-122"/>
              </a:rPr>
              <a:t>将</a:t>
            </a:r>
            <a:r>
              <a:rPr lang="en-US" altLang="zh-CN" sz="1000" b="1" dirty="0">
                <a:latin typeface="微软雅黑" pitchFamily="34" charset="-122"/>
                <a:ea typeface="微软雅黑" pitchFamily="34" charset="-122"/>
              </a:rPr>
              <a:t>M2</a:t>
            </a:r>
            <a:r>
              <a:rPr lang="zh-CN" altLang="en-US" sz="1000" b="1" dirty="0">
                <a:latin typeface="微软雅黑" pitchFamily="34" charset="-122"/>
                <a:ea typeface="微软雅黑" pitchFamily="34" charset="-122"/>
              </a:rPr>
              <a:t>、</a:t>
            </a:r>
            <a:r>
              <a:rPr lang="en-US" altLang="zh-CN" sz="1000" b="1" dirty="0">
                <a:latin typeface="微软雅黑" pitchFamily="34" charset="-122"/>
                <a:ea typeface="微软雅黑" pitchFamily="34" charset="-122"/>
              </a:rPr>
              <a:t>M3</a:t>
            </a:r>
            <a:r>
              <a:rPr lang="zh-CN" altLang="en-US" sz="1000" b="1" dirty="0">
                <a:latin typeface="微软雅黑" pitchFamily="34" charset="-122"/>
                <a:ea typeface="微软雅黑" pitchFamily="34" charset="-122"/>
              </a:rPr>
              <a:t>、</a:t>
            </a:r>
            <a:r>
              <a:rPr lang="en-US" altLang="zh-CN" sz="1000" b="1" dirty="0">
                <a:latin typeface="微软雅黑" pitchFamily="34" charset="-122"/>
                <a:ea typeface="微软雅黑" pitchFamily="34" charset="-122"/>
              </a:rPr>
              <a:t>M4</a:t>
            </a:r>
            <a:r>
              <a:rPr lang="zh-CN" altLang="en-US" sz="1000" b="1" dirty="0">
                <a:latin typeface="微软雅黑" pitchFamily="34" charset="-122"/>
                <a:ea typeface="微软雅黑" pitchFamily="34" charset="-122"/>
              </a:rPr>
              <a:t>、</a:t>
            </a:r>
            <a:r>
              <a:rPr lang="en-US" altLang="zh-CN" sz="1000" b="1" dirty="0">
                <a:latin typeface="微软雅黑" pitchFamily="34" charset="-122"/>
                <a:ea typeface="微软雅黑" pitchFamily="34" charset="-122"/>
              </a:rPr>
              <a:t>M5</a:t>
            </a:r>
          </a:p>
          <a:p>
            <a:pPr eaLnBrk="1" hangingPunct="1"/>
            <a:r>
              <a:rPr lang="zh-CN" altLang="en-US" sz="1000" b="1" dirty="0">
                <a:latin typeface="微软雅黑" pitchFamily="34" charset="-122"/>
                <a:ea typeface="微软雅黑" pitchFamily="34" charset="-122"/>
              </a:rPr>
              <a:t>提交给上层协议或用户</a:t>
            </a:r>
          </a:p>
        </p:txBody>
      </p:sp>
      <p:grpSp>
        <p:nvGrpSpPr>
          <p:cNvPr id="104" name="组合 103"/>
          <p:cNvGrpSpPr/>
          <p:nvPr/>
        </p:nvGrpSpPr>
        <p:grpSpPr>
          <a:xfrm>
            <a:off x="1009524" y="3523106"/>
            <a:ext cx="2799053" cy="269593"/>
            <a:chOff x="1211428" y="3370477"/>
            <a:chExt cx="3358863" cy="323512"/>
          </a:xfrm>
        </p:grpSpPr>
        <p:sp>
          <p:nvSpPr>
            <p:cNvPr id="10" name="Line 11"/>
            <p:cNvSpPr>
              <a:spLocks noChangeShapeType="1"/>
            </p:cNvSpPr>
            <p:nvPr/>
          </p:nvSpPr>
          <p:spPr bwMode="auto">
            <a:xfrm flipH="1">
              <a:off x="1211428" y="3373745"/>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58" name="Group 89"/>
            <p:cNvGrpSpPr>
              <a:grpSpLocks/>
            </p:cNvGrpSpPr>
            <p:nvPr/>
          </p:nvGrpSpPr>
          <p:grpSpPr bwMode="auto">
            <a:xfrm rot="21254618">
              <a:off x="3213250" y="3370477"/>
              <a:ext cx="775987" cy="191711"/>
              <a:chOff x="3840" y="2448"/>
              <a:chExt cx="576" cy="144"/>
            </a:xfrm>
          </p:grpSpPr>
          <p:sp>
            <p:nvSpPr>
              <p:cNvPr id="63" name="AutoShape 90"/>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sp>
            <p:nvSpPr>
              <p:cNvPr id="67" name="Rectangle 91"/>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solidFill>
                      <a:schemeClr val="bg1"/>
                    </a:solidFill>
                    <a:latin typeface="微软雅黑" pitchFamily="34" charset="-122"/>
                    <a:ea typeface="微软雅黑" pitchFamily="34" charset="-122"/>
                  </a:rPr>
                  <a:t>ACK5</a:t>
                </a:r>
              </a:p>
            </p:txBody>
          </p:sp>
        </p:grpSp>
      </p:grpSp>
      <p:grpSp>
        <p:nvGrpSpPr>
          <p:cNvPr id="2" name="组合 1"/>
          <p:cNvGrpSpPr/>
          <p:nvPr/>
        </p:nvGrpSpPr>
        <p:grpSpPr>
          <a:xfrm>
            <a:off x="1009524" y="1746034"/>
            <a:ext cx="2799053" cy="2337380"/>
            <a:chOff x="1211428" y="1211865"/>
            <a:chExt cx="3358863" cy="3028156"/>
          </a:xfrm>
        </p:grpSpPr>
        <p:sp>
          <p:nvSpPr>
            <p:cNvPr id="32" name="Line 49"/>
            <p:cNvSpPr>
              <a:spLocks noChangeShapeType="1"/>
            </p:cNvSpPr>
            <p:nvPr/>
          </p:nvSpPr>
          <p:spPr bwMode="auto">
            <a:xfrm>
              <a:off x="4570291" y="1211865"/>
              <a:ext cx="0" cy="3028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sp>
          <p:nvSpPr>
            <p:cNvPr id="60" name="Line 95"/>
            <p:cNvSpPr>
              <a:spLocks noChangeShapeType="1"/>
            </p:cNvSpPr>
            <p:nvPr/>
          </p:nvSpPr>
          <p:spPr bwMode="auto">
            <a:xfrm>
              <a:off x="1211428" y="1235829"/>
              <a:ext cx="0" cy="3004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grpSp>
        <p:nvGrpSpPr>
          <p:cNvPr id="98" name="组合 97"/>
          <p:cNvGrpSpPr/>
          <p:nvPr/>
        </p:nvGrpSpPr>
        <p:grpSpPr>
          <a:xfrm>
            <a:off x="1009524" y="2361496"/>
            <a:ext cx="2799053" cy="265963"/>
            <a:chOff x="1211428" y="1976545"/>
            <a:chExt cx="3358863" cy="319155"/>
          </a:xfrm>
        </p:grpSpPr>
        <p:sp>
          <p:nvSpPr>
            <p:cNvPr id="18" name="Line 23"/>
            <p:cNvSpPr>
              <a:spLocks noChangeShapeType="1"/>
            </p:cNvSpPr>
            <p:nvPr/>
          </p:nvSpPr>
          <p:spPr bwMode="auto">
            <a:xfrm>
              <a:off x="1211428" y="1976545"/>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19" name="Group 24"/>
            <p:cNvGrpSpPr>
              <a:grpSpLocks/>
            </p:cNvGrpSpPr>
            <p:nvPr/>
          </p:nvGrpSpPr>
          <p:grpSpPr bwMode="auto">
            <a:xfrm rot="344460">
              <a:off x="1533819" y="1976545"/>
              <a:ext cx="1357040" cy="191711"/>
              <a:chOff x="3024" y="1776"/>
              <a:chExt cx="1008" cy="144"/>
            </a:xfrm>
          </p:grpSpPr>
          <p:sp>
            <p:nvSpPr>
              <p:cNvPr id="92" name="Rectangle 25"/>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latin typeface="微软雅黑" pitchFamily="34" charset="-122"/>
                    <a:ea typeface="微软雅黑" pitchFamily="34" charset="-122"/>
                  </a:rPr>
                  <a:t>M2</a:t>
                </a:r>
              </a:p>
            </p:txBody>
          </p:sp>
          <p:sp>
            <p:nvSpPr>
              <p:cNvPr id="93" name="AutoShape 26"/>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grpSp>
      </p:grpSp>
      <p:grpSp>
        <p:nvGrpSpPr>
          <p:cNvPr id="103" name="组合 102"/>
          <p:cNvGrpSpPr/>
          <p:nvPr/>
        </p:nvGrpSpPr>
        <p:grpSpPr>
          <a:xfrm>
            <a:off x="1009524" y="2467699"/>
            <a:ext cx="2799053" cy="266870"/>
            <a:chOff x="1211428" y="2103989"/>
            <a:chExt cx="3358863" cy="320244"/>
          </a:xfrm>
        </p:grpSpPr>
        <p:sp>
          <p:nvSpPr>
            <p:cNvPr id="12" name="Line 13"/>
            <p:cNvSpPr>
              <a:spLocks noChangeShapeType="1"/>
            </p:cNvSpPr>
            <p:nvPr/>
          </p:nvSpPr>
          <p:spPr bwMode="auto">
            <a:xfrm flipH="1">
              <a:off x="1211428" y="2103989"/>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34" name="Group 53"/>
            <p:cNvGrpSpPr>
              <a:grpSpLocks/>
            </p:cNvGrpSpPr>
            <p:nvPr/>
          </p:nvGrpSpPr>
          <p:grpSpPr bwMode="auto">
            <a:xfrm rot="21254618">
              <a:off x="3213250" y="2103989"/>
              <a:ext cx="775987" cy="191711"/>
              <a:chOff x="3840" y="2448"/>
              <a:chExt cx="576" cy="144"/>
            </a:xfrm>
          </p:grpSpPr>
          <p:sp>
            <p:nvSpPr>
              <p:cNvPr id="78" name="AutoShape 54"/>
              <p:cNvSpPr>
                <a:spLocks noChangeArrowheads="1"/>
              </p:cNvSpPr>
              <p:nvPr/>
            </p:nvSpPr>
            <p:spPr bwMode="auto">
              <a:xfrm flipH="1">
                <a:off x="3840" y="2448"/>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sp>
            <p:nvSpPr>
              <p:cNvPr id="79" name="Rectangle 55"/>
              <p:cNvSpPr>
                <a:spLocks noChangeArrowheads="1"/>
              </p:cNvSpPr>
              <p:nvPr/>
            </p:nvSpPr>
            <p:spPr bwMode="auto">
              <a:xfrm flipH="1">
                <a:off x="3984" y="2448"/>
                <a:ext cx="432"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solidFill>
                      <a:schemeClr val="bg1"/>
                    </a:solidFill>
                    <a:latin typeface="微软雅黑" pitchFamily="34" charset="-122"/>
                    <a:ea typeface="微软雅黑" pitchFamily="34" charset="-122"/>
                  </a:rPr>
                  <a:t>ACK1</a:t>
                </a:r>
              </a:p>
            </p:txBody>
          </p:sp>
        </p:grpSp>
      </p:grpSp>
      <p:grpSp>
        <p:nvGrpSpPr>
          <p:cNvPr id="99" name="组合 98"/>
          <p:cNvGrpSpPr/>
          <p:nvPr/>
        </p:nvGrpSpPr>
        <p:grpSpPr>
          <a:xfrm>
            <a:off x="1009524" y="2574810"/>
            <a:ext cx="2799053" cy="265963"/>
            <a:chOff x="1211428" y="2232522"/>
            <a:chExt cx="3358863" cy="319155"/>
          </a:xfrm>
        </p:grpSpPr>
        <p:sp>
          <p:nvSpPr>
            <p:cNvPr id="20" name="Line 27"/>
            <p:cNvSpPr>
              <a:spLocks noChangeShapeType="1"/>
            </p:cNvSpPr>
            <p:nvPr/>
          </p:nvSpPr>
          <p:spPr bwMode="auto">
            <a:xfrm>
              <a:off x="1211428" y="2232522"/>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21" name="Group 28"/>
            <p:cNvGrpSpPr>
              <a:grpSpLocks/>
            </p:cNvGrpSpPr>
            <p:nvPr/>
          </p:nvGrpSpPr>
          <p:grpSpPr bwMode="auto">
            <a:xfrm rot="344460">
              <a:off x="1533819" y="2232522"/>
              <a:ext cx="1357040" cy="191711"/>
              <a:chOff x="3024" y="1776"/>
              <a:chExt cx="1008" cy="144"/>
            </a:xfrm>
          </p:grpSpPr>
          <p:sp>
            <p:nvSpPr>
              <p:cNvPr id="90" name="Rectangle 29"/>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latin typeface="微软雅黑" pitchFamily="34" charset="-122"/>
                    <a:ea typeface="微软雅黑" pitchFamily="34" charset="-122"/>
                  </a:rPr>
                  <a:t>M3</a:t>
                </a:r>
              </a:p>
            </p:txBody>
          </p:sp>
          <p:sp>
            <p:nvSpPr>
              <p:cNvPr id="91" name="AutoShape 30"/>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grpSp>
      </p:grpSp>
    </p:spTree>
    <p:extLst>
      <p:ext uri="{BB962C8B-B14F-4D97-AF65-F5344CB8AC3E}">
        <p14:creationId xmlns:p14="http://schemas.microsoft.com/office/powerpoint/2010/main" val="170296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par>
                                <p:cTn id="8" presetID="22" presetClass="entr" presetSubtype="8" fill="hold" nodeType="withEffect">
                                  <p:stCondLst>
                                    <p:cond delay="25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2000"/>
                                        <p:tgtEl>
                                          <p:spTgt spid="4"/>
                                        </p:tgtEl>
                                      </p:cBhvr>
                                    </p:animEffect>
                                  </p:childTnLst>
                                </p:cTn>
                              </p:par>
                              <p:par>
                                <p:cTn id="11" presetID="22" presetClass="entr" presetSubtype="8" fill="hold" grpId="0" nodeType="withEffect">
                                  <p:stCondLst>
                                    <p:cond delay="350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2000"/>
                                        <p:tgtEl>
                                          <p:spTgt spid="35"/>
                                        </p:tgtEl>
                                      </p:cBhvr>
                                    </p:animEffect>
                                  </p:childTnLst>
                                </p:cTn>
                              </p:par>
                              <p:par>
                                <p:cTn id="14" presetID="22" presetClass="entr" presetSubtype="2" fill="hold" nodeType="withEffect">
                                  <p:stCondLst>
                                    <p:cond delay="5500"/>
                                  </p:stCondLst>
                                  <p:childTnLst>
                                    <p:set>
                                      <p:cBhvr>
                                        <p:cTn id="15" dur="1" fill="hold">
                                          <p:stCondLst>
                                            <p:cond delay="0"/>
                                          </p:stCondLst>
                                        </p:cTn>
                                        <p:tgtEl>
                                          <p:spTgt spid="102"/>
                                        </p:tgtEl>
                                        <p:attrNameLst>
                                          <p:attrName>style.visibility</p:attrName>
                                        </p:attrNameLst>
                                      </p:cBhvr>
                                      <p:to>
                                        <p:strVal val="visible"/>
                                      </p:to>
                                    </p:set>
                                    <p:animEffect transition="in" filter="wipe(right)">
                                      <p:cBhvr>
                                        <p:cTn id="16" dur="2000"/>
                                        <p:tgtEl>
                                          <p:spTgt spid="102"/>
                                        </p:tgtEl>
                                      </p:cBhvr>
                                    </p:animEffect>
                                  </p:childTnLst>
                                </p:cTn>
                              </p:par>
                              <p:par>
                                <p:cTn id="17" presetID="22" presetClass="entr" presetSubtype="8" fill="hold" nodeType="withEffect">
                                  <p:stCondLst>
                                    <p:cond delay="475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2000"/>
                                        <p:tgtEl>
                                          <p:spTgt spid="98"/>
                                        </p:tgtEl>
                                      </p:cBhvr>
                                    </p:animEffect>
                                  </p:childTnLst>
                                </p:cTn>
                              </p:par>
                              <p:par>
                                <p:cTn id="20" presetID="22" presetClass="entr" presetSubtype="8" fill="hold" grpId="0" nodeType="withEffect">
                                  <p:stCondLst>
                                    <p:cond delay="700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par>
                                <p:cTn id="23" presetID="22" presetClass="entr" presetSubtype="8" fill="hold" grpId="0" nodeType="withEffect">
                                  <p:stCondLst>
                                    <p:cond delay="500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2000"/>
                                        <p:tgtEl>
                                          <p:spTgt spid="36"/>
                                        </p:tgtEl>
                                      </p:cBhvr>
                                    </p:animEffect>
                                  </p:childTnLst>
                                </p:cTn>
                              </p:par>
                              <p:par>
                                <p:cTn id="26" presetID="22" presetClass="entr" presetSubtype="2" fill="hold" nodeType="withEffect">
                                  <p:stCondLst>
                                    <p:cond delay="7750"/>
                                  </p:stCondLst>
                                  <p:childTnLst>
                                    <p:set>
                                      <p:cBhvr>
                                        <p:cTn id="27" dur="1" fill="hold">
                                          <p:stCondLst>
                                            <p:cond delay="0"/>
                                          </p:stCondLst>
                                        </p:cTn>
                                        <p:tgtEl>
                                          <p:spTgt spid="103"/>
                                        </p:tgtEl>
                                        <p:attrNameLst>
                                          <p:attrName>style.visibility</p:attrName>
                                        </p:attrNameLst>
                                      </p:cBhvr>
                                      <p:to>
                                        <p:strVal val="visible"/>
                                      </p:to>
                                    </p:set>
                                    <p:animEffect transition="in" filter="wipe(right)">
                                      <p:cBhvr>
                                        <p:cTn id="28" dur="2000"/>
                                        <p:tgtEl>
                                          <p:spTgt spid="103"/>
                                        </p:tgtEl>
                                      </p:cBhvr>
                                    </p:animEffect>
                                  </p:childTnLst>
                                </p:cTn>
                              </p:par>
                              <p:par>
                                <p:cTn id="29" presetID="22" presetClass="entr" presetSubtype="8" fill="hold" nodeType="withEffect">
                                  <p:stCondLst>
                                    <p:cond delay="725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2000"/>
                                        <p:tgtEl>
                                          <p:spTgt spid="99"/>
                                        </p:tgtEl>
                                      </p:cBhvr>
                                    </p:animEffect>
                                  </p:childTnLst>
                                </p:cTn>
                              </p:par>
                              <p:par>
                                <p:cTn id="32" presetID="22" presetClass="entr" presetSubtype="8" fill="hold" grpId="0" nodeType="withEffect">
                                  <p:stCondLst>
                                    <p:cond delay="925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2000"/>
                                        <p:tgtEl>
                                          <p:spTgt spid="6"/>
                                        </p:tgtEl>
                                      </p:cBhvr>
                                    </p:animEffect>
                                  </p:childTnLst>
                                </p:cTn>
                              </p:par>
                              <p:par>
                                <p:cTn id="35" presetID="22" presetClass="entr" presetSubtype="8" fill="hold" nodeType="withEffect">
                                  <p:stCondLst>
                                    <p:cond delay="10000"/>
                                  </p:stCondLst>
                                  <p:childTnLst>
                                    <p:set>
                                      <p:cBhvr>
                                        <p:cTn id="36" dur="1" fill="hold">
                                          <p:stCondLst>
                                            <p:cond delay="0"/>
                                          </p:stCondLst>
                                        </p:cTn>
                                        <p:tgtEl>
                                          <p:spTgt spid="100"/>
                                        </p:tgtEl>
                                        <p:attrNameLst>
                                          <p:attrName>style.visibility</p:attrName>
                                        </p:attrNameLst>
                                      </p:cBhvr>
                                      <p:to>
                                        <p:strVal val="visible"/>
                                      </p:to>
                                    </p:set>
                                    <p:animEffect transition="in" filter="wipe(left)">
                                      <p:cBhvr>
                                        <p:cTn id="37" dur="2000"/>
                                        <p:tgtEl>
                                          <p:spTgt spid="100"/>
                                        </p:tgtEl>
                                      </p:cBhvr>
                                    </p:animEffect>
                                  </p:childTnLst>
                                </p:cTn>
                              </p:par>
                              <p:par>
                                <p:cTn id="38" presetID="22" presetClass="entr" presetSubtype="8" fill="hold" grpId="0" nodeType="withEffect">
                                  <p:stCondLst>
                                    <p:cond delay="1200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2000"/>
                                        <p:tgtEl>
                                          <p:spTgt spid="7"/>
                                        </p:tgtEl>
                                      </p:cBhvr>
                                    </p:animEffect>
                                  </p:childTnLst>
                                </p:cTn>
                              </p:par>
                              <p:par>
                                <p:cTn id="41" presetID="22" presetClass="entr" presetSubtype="8" fill="hold" nodeType="withEffect">
                                  <p:stCondLst>
                                    <p:cond delay="11000"/>
                                  </p:stCondLst>
                                  <p:childTnLst>
                                    <p:set>
                                      <p:cBhvr>
                                        <p:cTn id="42" dur="1" fill="hold">
                                          <p:stCondLst>
                                            <p:cond delay="0"/>
                                          </p:stCondLst>
                                        </p:cTn>
                                        <p:tgtEl>
                                          <p:spTgt spid="101"/>
                                        </p:tgtEl>
                                        <p:attrNameLst>
                                          <p:attrName>style.visibility</p:attrName>
                                        </p:attrNameLst>
                                      </p:cBhvr>
                                      <p:to>
                                        <p:strVal val="visible"/>
                                      </p:to>
                                    </p:set>
                                    <p:animEffect transition="in" filter="wipe(left)">
                                      <p:cBhvr>
                                        <p:cTn id="43" dur="2000"/>
                                        <p:tgtEl>
                                          <p:spTgt spid="101"/>
                                        </p:tgtEl>
                                      </p:cBhvr>
                                    </p:animEffect>
                                  </p:childTnLst>
                                </p:cTn>
                              </p:par>
                              <p:par>
                                <p:cTn id="44" presetID="22" presetClass="entr" presetSubtype="8" fill="hold" grpId="0" nodeType="withEffect">
                                  <p:stCondLst>
                                    <p:cond delay="1325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2000"/>
                                        <p:tgtEl>
                                          <p:spTgt spid="8"/>
                                        </p:tgtEl>
                                      </p:cBhvr>
                                    </p:animEffect>
                                  </p:childTnLst>
                                </p:cTn>
                              </p:par>
                            </p:childTnLst>
                          </p:cTn>
                        </p:par>
                        <p:par>
                          <p:cTn id="47" fill="hold">
                            <p:stCondLst>
                              <p:cond delay="15250"/>
                            </p:stCondLst>
                            <p:childTnLst>
                              <p:par>
                                <p:cTn id="48" presetID="22" presetClass="entr" presetSubtype="8" fill="hold" grpId="0" nodeType="afterEffect">
                                  <p:stCondLst>
                                    <p:cond delay="50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2000"/>
                                        <p:tgtEl>
                                          <p:spTgt spid="40"/>
                                        </p:tgtEl>
                                      </p:cBhvr>
                                    </p:animEffect>
                                  </p:childTnLst>
                                </p:cTn>
                              </p:par>
                            </p:childTnLst>
                          </p:cTn>
                        </p:par>
                        <p:par>
                          <p:cTn id="51" fill="hold">
                            <p:stCondLst>
                              <p:cond delay="17750"/>
                            </p:stCondLst>
                            <p:childTnLst>
                              <p:par>
                                <p:cTn id="52" presetID="22" presetClass="entr" presetSubtype="8" fill="hold" grpId="0" nodeType="after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wipe(left)">
                                      <p:cBhvr>
                                        <p:cTn id="54" dur="2000"/>
                                        <p:tgtEl>
                                          <p:spTgt spid="52"/>
                                        </p:tgtEl>
                                      </p:cBhvr>
                                    </p:animEffect>
                                  </p:childTnLst>
                                </p:cTn>
                              </p:par>
                            </p:childTnLst>
                          </p:cTn>
                        </p:par>
                        <p:par>
                          <p:cTn id="55" fill="hold">
                            <p:stCondLst>
                              <p:cond delay="19750"/>
                            </p:stCondLst>
                            <p:childTnLst>
                              <p:par>
                                <p:cTn id="56" presetID="22" presetClass="entr" presetSubtype="2" fill="hold" nodeType="after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wipe(right)">
                                      <p:cBhvr>
                                        <p:cTn id="58" dur="2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5" grpId="0"/>
      <p:bldP spid="36" grpId="0"/>
      <p:bldP spid="37" grpId="0"/>
      <p:bldP spid="40" grpId="0"/>
      <p:bldP spid="5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454287" y="1237882"/>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7" name="Rectangle 6"/>
          <p:cNvSpPr>
            <a:spLocks noChangeArrowheads="1"/>
          </p:cNvSpPr>
          <p:nvPr/>
        </p:nvSpPr>
        <p:spPr bwMode="auto">
          <a:xfrm>
            <a:off x="3070867" y="1218641"/>
            <a:ext cx="146386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滑动窗口协议</a:t>
            </a:r>
          </a:p>
        </p:txBody>
      </p:sp>
      <p:sp>
        <p:nvSpPr>
          <p:cNvPr id="5" name="圆角矩形 4"/>
          <p:cNvSpPr/>
          <p:nvPr/>
        </p:nvSpPr>
        <p:spPr>
          <a:xfrm>
            <a:off x="217714" y="1705840"/>
            <a:ext cx="7173686" cy="26288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Rectangle 29"/>
          <p:cNvSpPr>
            <a:spLocks noChangeArrowheads="1"/>
          </p:cNvSpPr>
          <p:nvPr/>
        </p:nvSpPr>
        <p:spPr bwMode="auto">
          <a:xfrm>
            <a:off x="1324118" y="2138660"/>
            <a:ext cx="1739367" cy="464370"/>
          </a:xfrm>
          <a:prstGeom prst="rect">
            <a:avLst/>
          </a:prstGeom>
          <a:solidFill>
            <a:srgbClr val="66FF66"/>
          </a:solidFill>
          <a:ln w="28575">
            <a:solidFill>
              <a:srgbClr val="000066"/>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32" name="Text Box 30"/>
          <p:cNvSpPr txBox="1">
            <a:spLocks noChangeArrowheads="1"/>
          </p:cNvSpPr>
          <p:nvPr/>
        </p:nvSpPr>
        <p:spPr bwMode="auto">
          <a:xfrm>
            <a:off x="1315962" y="3613715"/>
            <a:ext cx="177324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solidFill>
                  <a:srgbClr val="0033CC"/>
                </a:solidFill>
                <a:latin typeface="微软雅黑" pitchFamily="34" charset="-122"/>
                <a:ea typeface="微软雅黑" pitchFamily="34" charset="-122"/>
              </a:rPr>
              <a:t>(a) </a:t>
            </a:r>
            <a:r>
              <a:rPr lang="zh-CN" altLang="en-US" sz="1167" b="1" dirty="0">
                <a:solidFill>
                  <a:srgbClr val="0033CC"/>
                </a:solidFill>
                <a:latin typeface="微软雅黑" pitchFamily="34" charset="-122"/>
                <a:ea typeface="微软雅黑" pitchFamily="34" charset="-122"/>
              </a:rPr>
              <a:t>发送方维持发送窗口</a:t>
            </a:r>
          </a:p>
        </p:txBody>
      </p:sp>
      <p:sp>
        <p:nvSpPr>
          <p:cNvPr id="33" name="Text Box 31"/>
          <p:cNvSpPr txBox="1">
            <a:spLocks noChangeArrowheads="1"/>
          </p:cNvSpPr>
          <p:nvPr/>
        </p:nvSpPr>
        <p:spPr bwMode="auto">
          <a:xfrm>
            <a:off x="1841414" y="1850845"/>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ea typeface="微软雅黑" pitchFamily="34" charset="-122"/>
              </a:rPr>
              <a:t>发送窗口</a:t>
            </a:r>
          </a:p>
        </p:txBody>
      </p:sp>
      <p:sp>
        <p:nvSpPr>
          <p:cNvPr id="35" name="Rectangle 60"/>
          <p:cNvSpPr>
            <a:spLocks noChangeArrowheads="1"/>
          </p:cNvSpPr>
          <p:nvPr/>
        </p:nvSpPr>
        <p:spPr bwMode="auto">
          <a:xfrm>
            <a:off x="4689484" y="2137850"/>
            <a:ext cx="1043587" cy="465180"/>
          </a:xfrm>
          <a:prstGeom prst="rect">
            <a:avLst/>
          </a:prstGeom>
          <a:solidFill>
            <a:srgbClr val="FFFF99"/>
          </a:solidFill>
          <a:ln w="28575">
            <a:solidFill>
              <a:srgbClr val="000066"/>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36" name="Rectangle 48"/>
          <p:cNvSpPr>
            <a:spLocks noChangeArrowheads="1"/>
          </p:cNvSpPr>
          <p:nvPr/>
        </p:nvSpPr>
        <p:spPr bwMode="auto">
          <a:xfrm>
            <a:off x="3986424" y="2241405"/>
            <a:ext cx="3133287" cy="25807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37" name="Text Box 32"/>
          <p:cNvSpPr txBox="1">
            <a:spLocks noChangeArrowheads="1"/>
          </p:cNvSpPr>
          <p:nvPr/>
        </p:nvSpPr>
        <p:spPr bwMode="auto">
          <a:xfrm>
            <a:off x="4776507" y="3623867"/>
            <a:ext cx="178606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solidFill>
                  <a:srgbClr val="0033CC"/>
                </a:solidFill>
                <a:latin typeface="微软雅黑" pitchFamily="34" charset="-122"/>
                <a:ea typeface="微软雅黑" pitchFamily="34" charset="-122"/>
              </a:rPr>
              <a:t>(b) </a:t>
            </a:r>
            <a:r>
              <a:rPr lang="zh-CN" altLang="en-US" sz="1167" b="1" dirty="0">
                <a:solidFill>
                  <a:srgbClr val="0033CC"/>
                </a:solidFill>
                <a:latin typeface="微软雅黑" pitchFamily="34" charset="-122"/>
                <a:ea typeface="微软雅黑" pitchFamily="34" charset="-122"/>
              </a:rPr>
              <a:t>接收方维持接收窗口</a:t>
            </a:r>
          </a:p>
        </p:txBody>
      </p:sp>
      <p:sp>
        <p:nvSpPr>
          <p:cNvPr id="40" name="Rectangle 36"/>
          <p:cNvSpPr>
            <a:spLocks noChangeArrowheads="1"/>
          </p:cNvSpPr>
          <p:nvPr/>
        </p:nvSpPr>
        <p:spPr bwMode="auto">
          <a:xfrm>
            <a:off x="3986424" y="2241405"/>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1</a:t>
            </a:r>
          </a:p>
        </p:txBody>
      </p:sp>
      <p:sp>
        <p:nvSpPr>
          <p:cNvPr id="41" name="Rectangle 37"/>
          <p:cNvSpPr>
            <a:spLocks noChangeArrowheads="1"/>
          </p:cNvSpPr>
          <p:nvPr/>
        </p:nvSpPr>
        <p:spPr bwMode="auto">
          <a:xfrm>
            <a:off x="4334297"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2</a:t>
            </a:r>
          </a:p>
        </p:txBody>
      </p:sp>
      <p:sp>
        <p:nvSpPr>
          <p:cNvPr id="42" name="Rectangle 38"/>
          <p:cNvSpPr>
            <a:spLocks noChangeArrowheads="1"/>
          </p:cNvSpPr>
          <p:nvPr/>
        </p:nvSpPr>
        <p:spPr bwMode="auto">
          <a:xfrm>
            <a:off x="4682980"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3</a:t>
            </a:r>
          </a:p>
        </p:txBody>
      </p:sp>
      <p:sp>
        <p:nvSpPr>
          <p:cNvPr id="43" name="Rectangle 39"/>
          <p:cNvSpPr>
            <a:spLocks noChangeArrowheads="1"/>
          </p:cNvSpPr>
          <p:nvPr/>
        </p:nvSpPr>
        <p:spPr bwMode="auto">
          <a:xfrm>
            <a:off x="5030044" y="2241405"/>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4</a:t>
            </a:r>
          </a:p>
        </p:txBody>
      </p:sp>
      <p:sp>
        <p:nvSpPr>
          <p:cNvPr id="44" name="Rectangle 40"/>
          <p:cNvSpPr>
            <a:spLocks noChangeArrowheads="1"/>
          </p:cNvSpPr>
          <p:nvPr/>
        </p:nvSpPr>
        <p:spPr bwMode="auto">
          <a:xfrm>
            <a:off x="5379536"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5</a:t>
            </a:r>
          </a:p>
        </p:txBody>
      </p:sp>
      <p:sp>
        <p:nvSpPr>
          <p:cNvPr id="45" name="Rectangle 41"/>
          <p:cNvSpPr>
            <a:spLocks noChangeArrowheads="1"/>
          </p:cNvSpPr>
          <p:nvPr/>
        </p:nvSpPr>
        <p:spPr bwMode="auto">
          <a:xfrm>
            <a:off x="5728217"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6</a:t>
            </a:r>
          </a:p>
        </p:txBody>
      </p:sp>
      <p:sp>
        <p:nvSpPr>
          <p:cNvPr id="46" name="Rectangle 42"/>
          <p:cNvSpPr>
            <a:spLocks noChangeArrowheads="1"/>
          </p:cNvSpPr>
          <p:nvPr/>
        </p:nvSpPr>
        <p:spPr bwMode="auto">
          <a:xfrm>
            <a:off x="6075282" y="2241405"/>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7</a:t>
            </a:r>
          </a:p>
        </p:txBody>
      </p:sp>
      <p:sp>
        <p:nvSpPr>
          <p:cNvPr id="47" name="Rectangle 43"/>
          <p:cNvSpPr>
            <a:spLocks noChangeArrowheads="1"/>
          </p:cNvSpPr>
          <p:nvPr/>
        </p:nvSpPr>
        <p:spPr bwMode="auto">
          <a:xfrm>
            <a:off x="6424773"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8</a:t>
            </a:r>
          </a:p>
        </p:txBody>
      </p:sp>
      <p:sp>
        <p:nvSpPr>
          <p:cNvPr id="48" name="Rectangle 44"/>
          <p:cNvSpPr>
            <a:spLocks noChangeArrowheads="1"/>
          </p:cNvSpPr>
          <p:nvPr/>
        </p:nvSpPr>
        <p:spPr bwMode="auto">
          <a:xfrm>
            <a:off x="6771837" y="2241405"/>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9</a:t>
            </a:r>
          </a:p>
        </p:txBody>
      </p:sp>
      <p:sp>
        <p:nvSpPr>
          <p:cNvPr id="52" name="Line 49"/>
          <p:cNvSpPr>
            <a:spLocks noChangeShapeType="1"/>
          </p:cNvSpPr>
          <p:nvPr/>
        </p:nvSpPr>
        <p:spPr bwMode="auto">
          <a:xfrm>
            <a:off x="4334297"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3" name="Line 50"/>
          <p:cNvSpPr>
            <a:spLocks noChangeShapeType="1"/>
          </p:cNvSpPr>
          <p:nvPr/>
        </p:nvSpPr>
        <p:spPr bwMode="auto">
          <a:xfrm>
            <a:off x="4681361"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4" name="Line 51"/>
          <p:cNvSpPr>
            <a:spLocks noChangeShapeType="1"/>
          </p:cNvSpPr>
          <p:nvPr/>
        </p:nvSpPr>
        <p:spPr bwMode="auto">
          <a:xfrm>
            <a:off x="5029234"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5" name="Line 52"/>
          <p:cNvSpPr>
            <a:spLocks noChangeShapeType="1"/>
          </p:cNvSpPr>
          <p:nvPr/>
        </p:nvSpPr>
        <p:spPr bwMode="auto">
          <a:xfrm>
            <a:off x="5376298"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6" name="Line 53"/>
          <p:cNvSpPr>
            <a:spLocks noChangeShapeType="1"/>
          </p:cNvSpPr>
          <p:nvPr/>
        </p:nvSpPr>
        <p:spPr bwMode="auto">
          <a:xfrm>
            <a:off x="5724172"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7" name="Line 54"/>
          <p:cNvSpPr>
            <a:spLocks noChangeShapeType="1"/>
          </p:cNvSpPr>
          <p:nvPr/>
        </p:nvSpPr>
        <p:spPr bwMode="auto">
          <a:xfrm>
            <a:off x="6072046"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8" name="Line 55"/>
          <p:cNvSpPr>
            <a:spLocks noChangeShapeType="1"/>
          </p:cNvSpPr>
          <p:nvPr/>
        </p:nvSpPr>
        <p:spPr bwMode="auto">
          <a:xfrm>
            <a:off x="6419109"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9" name="Line 56"/>
          <p:cNvSpPr>
            <a:spLocks noChangeShapeType="1"/>
          </p:cNvSpPr>
          <p:nvPr/>
        </p:nvSpPr>
        <p:spPr bwMode="auto">
          <a:xfrm>
            <a:off x="6766983"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3" name="Text Box 61"/>
          <p:cNvSpPr txBox="1">
            <a:spLocks noChangeArrowheads="1"/>
          </p:cNvSpPr>
          <p:nvPr/>
        </p:nvSpPr>
        <p:spPr bwMode="auto">
          <a:xfrm>
            <a:off x="4800726" y="1850845"/>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ea typeface="微软雅黑" pitchFamily="34" charset="-122"/>
              </a:rPr>
              <a:t>接收窗口</a:t>
            </a:r>
          </a:p>
        </p:txBody>
      </p:sp>
      <p:sp>
        <p:nvSpPr>
          <p:cNvPr id="64" name="矩形 63"/>
          <p:cNvSpPr/>
          <p:nvPr/>
        </p:nvSpPr>
        <p:spPr>
          <a:xfrm>
            <a:off x="1915063" y="4013164"/>
            <a:ext cx="3994072" cy="297454"/>
          </a:xfrm>
          <a:prstGeom prst="rect">
            <a:avLst/>
          </a:prstGeom>
        </p:spPr>
        <p:txBody>
          <a:bodyPr wrap="square">
            <a:spAutoFit/>
          </a:bodyPr>
          <a:lstStyle/>
          <a:p>
            <a:pPr algn="ctr"/>
            <a:r>
              <a:rPr lang="zh-CN" altLang="en-US" sz="1333" b="1" dirty="0">
                <a:latin typeface="微软雅黑" pitchFamily="34" charset="-122"/>
                <a:ea typeface="微软雅黑" pitchFamily="34" charset="-122"/>
              </a:rPr>
              <a:t>发送方和接收方分别维持发送窗口和接收窗口</a:t>
            </a:r>
          </a:p>
        </p:txBody>
      </p:sp>
      <p:sp>
        <p:nvSpPr>
          <p:cNvPr id="8" name="Rectangle 17"/>
          <p:cNvSpPr>
            <a:spLocks noChangeArrowheads="1"/>
          </p:cNvSpPr>
          <p:nvPr/>
        </p:nvSpPr>
        <p:spPr bwMode="auto">
          <a:xfrm>
            <a:off x="623452" y="2242214"/>
            <a:ext cx="3128433" cy="25726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9" name="Rectangle 5"/>
          <p:cNvSpPr>
            <a:spLocks noChangeArrowheads="1"/>
          </p:cNvSpPr>
          <p:nvPr/>
        </p:nvSpPr>
        <p:spPr bwMode="auto">
          <a:xfrm>
            <a:off x="623452" y="2242214"/>
            <a:ext cx="347873"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1</a:t>
            </a:r>
          </a:p>
        </p:txBody>
      </p:sp>
      <p:sp>
        <p:nvSpPr>
          <p:cNvPr id="10" name="Rectangle 6"/>
          <p:cNvSpPr>
            <a:spLocks noChangeArrowheads="1"/>
          </p:cNvSpPr>
          <p:nvPr/>
        </p:nvSpPr>
        <p:spPr bwMode="auto">
          <a:xfrm>
            <a:off x="971325" y="2242214"/>
            <a:ext cx="347873"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2</a:t>
            </a:r>
          </a:p>
        </p:txBody>
      </p:sp>
      <p:sp>
        <p:nvSpPr>
          <p:cNvPr id="11" name="Rectangle 7"/>
          <p:cNvSpPr>
            <a:spLocks noChangeArrowheads="1"/>
          </p:cNvSpPr>
          <p:nvPr/>
        </p:nvSpPr>
        <p:spPr bwMode="auto">
          <a:xfrm>
            <a:off x="1320008" y="2242214"/>
            <a:ext cx="347873"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3</a:t>
            </a:r>
          </a:p>
        </p:txBody>
      </p:sp>
      <p:sp>
        <p:nvSpPr>
          <p:cNvPr id="12" name="Rectangle 8"/>
          <p:cNvSpPr>
            <a:spLocks noChangeArrowheads="1"/>
          </p:cNvSpPr>
          <p:nvPr/>
        </p:nvSpPr>
        <p:spPr bwMode="auto">
          <a:xfrm>
            <a:off x="1667881" y="2242214"/>
            <a:ext cx="347065"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4</a:t>
            </a:r>
          </a:p>
        </p:txBody>
      </p:sp>
      <p:sp>
        <p:nvSpPr>
          <p:cNvPr id="13" name="Rectangle 9"/>
          <p:cNvSpPr>
            <a:spLocks noChangeArrowheads="1"/>
          </p:cNvSpPr>
          <p:nvPr/>
        </p:nvSpPr>
        <p:spPr bwMode="auto">
          <a:xfrm>
            <a:off x="2016564" y="2242214"/>
            <a:ext cx="347064"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5</a:t>
            </a:r>
          </a:p>
        </p:txBody>
      </p:sp>
      <p:sp>
        <p:nvSpPr>
          <p:cNvPr id="14" name="Rectangle 10"/>
          <p:cNvSpPr>
            <a:spLocks noChangeArrowheads="1"/>
          </p:cNvSpPr>
          <p:nvPr/>
        </p:nvSpPr>
        <p:spPr bwMode="auto">
          <a:xfrm>
            <a:off x="2365245" y="2242214"/>
            <a:ext cx="347873"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6</a:t>
            </a:r>
          </a:p>
        </p:txBody>
      </p:sp>
      <p:sp>
        <p:nvSpPr>
          <p:cNvPr id="15" name="Rectangle 11"/>
          <p:cNvSpPr>
            <a:spLocks noChangeArrowheads="1"/>
          </p:cNvSpPr>
          <p:nvPr/>
        </p:nvSpPr>
        <p:spPr bwMode="auto">
          <a:xfrm>
            <a:off x="2713118" y="2242214"/>
            <a:ext cx="347065"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7</a:t>
            </a:r>
          </a:p>
        </p:txBody>
      </p:sp>
      <p:sp>
        <p:nvSpPr>
          <p:cNvPr id="16" name="Rectangle 12"/>
          <p:cNvSpPr>
            <a:spLocks noChangeArrowheads="1"/>
          </p:cNvSpPr>
          <p:nvPr/>
        </p:nvSpPr>
        <p:spPr bwMode="auto">
          <a:xfrm>
            <a:off x="3061801" y="2242214"/>
            <a:ext cx="347064"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8</a:t>
            </a:r>
          </a:p>
        </p:txBody>
      </p:sp>
      <p:sp>
        <p:nvSpPr>
          <p:cNvPr id="21" name="Line 18"/>
          <p:cNvSpPr>
            <a:spLocks noChangeShapeType="1"/>
          </p:cNvSpPr>
          <p:nvPr/>
        </p:nvSpPr>
        <p:spPr bwMode="auto">
          <a:xfrm>
            <a:off x="971325"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2" name="Line 19"/>
          <p:cNvSpPr>
            <a:spLocks noChangeShapeType="1"/>
          </p:cNvSpPr>
          <p:nvPr/>
        </p:nvSpPr>
        <p:spPr bwMode="auto">
          <a:xfrm>
            <a:off x="1319198"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3" name="Line 20"/>
          <p:cNvSpPr>
            <a:spLocks noChangeShapeType="1"/>
          </p:cNvSpPr>
          <p:nvPr/>
        </p:nvSpPr>
        <p:spPr bwMode="auto">
          <a:xfrm>
            <a:off x="1666263"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4" name="Line 21"/>
          <p:cNvSpPr>
            <a:spLocks noChangeShapeType="1"/>
          </p:cNvSpPr>
          <p:nvPr/>
        </p:nvSpPr>
        <p:spPr bwMode="auto">
          <a:xfrm>
            <a:off x="2014136"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5" name="Line 22"/>
          <p:cNvSpPr>
            <a:spLocks noChangeShapeType="1"/>
          </p:cNvSpPr>
          <p:nvPr/>
        </p:nvSpPr>
        <p:spPr bwMode="auto">
          <a:xfrm>
            <a:off x="2361200"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6" name="Line 23"/>
          <p:cNvSpPr>
            <a:spLocks noChangeShapeType="1"/>
          </p:cNvSpPr>
          <p:nvPr/>
        </p:nvSpPr>
        <p:spPr bwMode="auto">
          <a:xfrm>
            <a:off x="2709074"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7" name="Line 24"/>
          <p:cNvSpPr>
            <a:spLocks noChangeShapeType="1"/>
          </p:cNvSpPr>
          <p:nvPr/>
        </p:nvSpPr>
        <p:spPr bwMode="auto">
          <a:xfrm>
            <a:off x="3056948"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a:off x="3404011"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5" name="Rectangle 44"/>
          <p:cNvSpPr>
            <a:spLocks noChangeArrowheads="1"/>
          </p:cNvSpPr>
          <p:nvPr/>
        </p:nvSpPr>
        <p:spPr bwMode="auto">
          <a:xfrm>
            <a:off x="3404011" y="2241404"/>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9</a:t>
            </a:r>
          </a:p>
        </p:txBody>
      </p:sp>
    </p:spTree>
    <p:extLst>
      <p:ext uri="{BB962C8B-B14F-4D97-AF65-F5344CB8AC3E}">
        <p14:creationId xmlns:p14="http://schemas.microsoft.com/office/powerpoint/2010/main" val="16000042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454287" y="1237882"/>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7" name="Rectangle 6"/>
          <p:cNvSpPr>
            <a:spLocks noChangeArrowheads="1"/>
          </p:cNvSpPr>
          <p:nvPr/>
        </p:nvSpPr>
        <p:spPr bwMode="auto">
          <a:xfrm>
            <a:off x="3070867" y="1218641"/>
            <a:ext cx="146386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滑动窗口协议</a:t>
            </a:r>
          </a:p>
        </p:txBody>
      </p:sp>
      <p:sp>
        <p:nvSpPr>
          <p:cNvPr id="5" name="圆角矩形 4"/>
          <p:cNvSpPr/>
          <p:nvPr/>
        </p:nvSpPr>
        <p:spPr>
          <a:xfrm>
            <a:off x="217714" y="1705840"/>
            <a:ext cx="7173686" cy="26288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Rectangle 29"/>
          <p:cNvSpPr>
            <a:spLocks noChangeArrowheads="1"/>
          </p:cNvSpPr>
          <p:nvPr/>
        </p:nvSpPr>
        <p:spPr bwMode="auto">
          <a:xfrm>
            <a:off x="1324118" y="2138660"/>
            <a:ext cx="1739367" cy="464370"/>
          </a:xfrm>
          <a:prstGeom prst="rect">
            <a:avLst/>
          </a:prstGeom>
          <a:solidFill>
            <a:srgbClr val="66FF66"/>
          </a:solidFill>
          <a:ln w="28575">
            <a:solidFill>
              <a:srgbClr val="000066"/>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32" name="Text Box 30"/>
          <p:cNvSpPr txBox="1">
            <a:spLocks noChangeArrowheads="1"/>
          </p:cNvSpPr>
          <p:nvPr/>
        </p:nvSpPr>
        <p:spPr bwMode="auto">
          <a:xfrm>
            <a:off x="1315962" y="3613715"/>
            <a:ext cx="1773242"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solidFill>
                  <a:srgbClr val="0033CC"/>
                </a:solidFill>
                <a:latin typeface="微软雅黑" pitchFamily="34" charset="-122"/>
                <a:ea typeface="微软雅黑" pitchFamily="34" charset="-122"/>
              </a:rPr>
              <a:t>(a) </a:t>
            </a:r>
            <a:r>
              <a:rPr lang="zh-CN" altLang="en-US" sz="1167" b="1" dirty="0">
                <a:solidFill>
                  <a:srgbClr val="0033CC"/>
                </a:solidFill>
                <a:latin typeface="微软雅黑" pitchFamily="34" charset="-122"/>
                <a:ea typeface="微软雅黑" pitchFamily="34" charset="-122"/>
              </a:rPr>
              <a:t>发送方维持发送窗口</a:t>
            </a:r>
          </a:p>
        </p:txBody>
      </p:sp>
      <p:sp>
        <p:nvSpPr>
          <p:cNvPr id="33" name="Text Box 31"/>
          <p:cNvSpPr txBox="1">
            <a:spLocks noChangeArrowheads="1"/>
          </p:cNvSpPr>
          <p:nvPr/>
        </p:nvSpPr>
        <p:spPr bwMode="auto">
          <a:xfrm>
            <a:off x="1841414" y="1850845"/>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ea typeface="微软雅黑" pitchFamily="34" charset="-122"/>
              </a:rPr>
              <a:t>发送窗口</a:t>
            </a:r>
          </a:p>
        </p:txBody>
      </p:sp>
      <p:sp>
        <p:nvSpPr>
          <p:cNvPr id="35" name="Rectangle 60"/>
          <p:cNvSpPr>
            <a:spLocks noChangeArrowheads="1"/>
          </p:cNvSpPr>
          <p:nvPr/>
        </p:nvSpPr>
        <p:spPr bwMode="auto">
          <a:xfrm>
            <a:off x="4689484" y="2137850"/>
            <a:ext cx="1043587" cy="465180"/>
          </a:xfrm>
          <a:prstGeom prst="rect">
            <a:avLst/>
          </a:prstGeom>
          <a:solidFill>
            <a:srgbClr val="FFFF00"/>
          </a:solidFill>
          <a:ln w="28575">
            <a:solidFill>
              <a:srgbClr val="000066"/>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36" name="Rectangle 48"/>
          <p:cNvSpPr>
            <a:spLocks noChangeArrowheads="1"/>
          </p:cNvSpPr>
          <p:nvPr/>
        </p:nvSpPr>
        <p:spPr bwMode="auto">
          <a:xfrm>
            <a:off x="3986424" y="2241405"/>
            <a:ext cx="3133287" cy="25807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37" name="Text Box 32"/>
          <p:cNvSpPr txBox="1">
            <a:spLocks noChangeArrowheads="1"/>
          </p:cNvSpPr>
          <p:nvPr/>
        </p:nvSpPr>
        <p:spPr bwMode="auto">
          <a:xfrm>
            <a:off x="4776507" y="3623867"/>
            <a:ext cx="1786066"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67" b="1" dirty="0">
                <a:solidFill>
                  <a:srgbClr val="0033CC"/>
                </a:solidFill>
                <a:latin typeface="微软雅黑" pitchFamily="34" charset="-122"/>
                <a:ea typeface="微软雅黑" pitchFamily="34" charset="-122"/>
              </a:rPr>
              <a:t>(b) </a:t>
            </a:r>
            <a:r>
              <a:rPr lang="zh-CN" altLang="en-US" sz="1167" b="1" dirty="0">
                <a:solidFill>
                  <a:srgbClr val="0033CC"/>
                </a:solidFill>
                <a:latin typeface="微软雅黑" pitchFamily="34" charset="-122"/>
                <a:ea typeface="微软雅黑" pitchFamily="34" charset="-122"/>
              </a:rPr>
              <a:t>接收方维持接收窗口</a:t>
            </a:r>
          </a:p>
        </p:txBody>
      </p:sp>
      <p:sp>
        <p:nvSpPr>
          <p:cNvPr id="40" name="Rectangle 36"/>
          <p:cNvSpPr>
            <a:spLocks noChangeArrowheads="1"/>
          </p:cNvSpPr>
          <p:nvPr/>
        </p:nvSpPr>
        <p:spPr bwMode="auto">
          <a:xfrm>
            <a:off x="3986424" y="2241405"/>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1</a:t>
            </a:r>
          </a:p>
        </p:txBody>
      </p:sp>
      <p:sp>
        <p:nvSpPr>
          <p:cNvPr id="41" name="Rectangle 37"/>
          <p:cNvSpPr>
            <a:spLocks noChangeArrowheads="1"/>
          </p:cNvSpPr>
          <p:nvPr/>
        </p:nvSpPr>
        <p:spPr bwMode="auto">
          <a:xfrm>
            <a:off x="4334297"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2</a:t>
            </a:r>
          </a:p>
        </p:txBody>
      </p:sp>
      <p:sp>
        <p:nvSpPr>
          <p:cNvPr id="42" name="Rectangle 38"/>
          <p:cNvSpPr>
            <a:spLocks noChangeArrowheads="1"/>
          </p:cNvSpPr>
          <p:nvPr/>
        </p:nvSpPr>
        <p:spPr bwMode="auto">
          <a:xfrm>
            <a:off x="4682980"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3</a:t>
            </a:r>
          </a:p>
        </p:txBody>
      </p:sp>
      <p:sp>
        <p:nvSpPr>
          <p:cNvPr id="43" name="Rectangle 39"/>
          <p:cNvSpPr>
            <a:spLocks noChangeArrowheads="1"/>
          </p:cNvSpPr>
          <p:nvPr/>
        </p:nvSpPr>
        <p:spPr bwMode="auto">
          <a:xfrm>
            <a:off x="5030044" y="2241405"/>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4</a:t>
            </a:r>
          </a:p>
        </p:txBody>
      </p:sp>
      <p:sp>
        <p:nvSpPr>
          <p:cNvPr id="44" name="Rectangle 40"/>
          <p:cNvSpPr>
            <a:spLocks noChangeArrowheads="1"/>
          </p:cNvSpPr>
          <p:nvPr/>
        </p:nvSpPr>
        <p:spPr bwMode="auto">
          <a:xfrm>
            <a:off x="5379536"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5</a:t>
            </a:r>
          </a:p>
        </p:txBody>
      </p:sp>
      <p:sp>
        <p:nvSpPr>
          <p:cNvPr id="45" name="Rectangle 41"/>
          <p:cNvSpPr>
            <a:spLocks noChangeArrowheads="1"/>
          </p:cNvSpPr>
          <p:nvPr/>
        </p:nvSpPr>
        <p:spPr bwMode="auto">
          <a:xfrm>
            <a:off x="5728217"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6</a:t>
            </a:r>
          </a:p>
        </p:txBody>
      </p:sp>
      <p:sp>
        <p:nvSpPr>
          <p:cNvPr id="46" name="Rectangle 42"/>
          <p:cNvSpPr>
            <a:spLocks noChangeArrowheads="1"/>
          </p:cNvSpPr>
          <p:nvPr/>
        </p:nvSpPr>
        <p:spPr bwMode="auto">
          <a:xfrm>
            <a:off x="6075282" y="2241405"/>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7</a:t>
            </a:r>
          </a:p>
        </p:txBody>
      </p:sp>
      <p:sp>
        <p:nvSpPr>
          <p:cNvPr id="47" name="Rectangle 43"/>
          <p:cNvSpPr>
            <a:spLocks noChangeArrowheads="1"/>
          </p:cNvSpPr>
          <p:nvPr/>
        </p:nvSpPr>
        <p:spPr bwMode="auto">
          <a:xfrm>
            <a:off x="6424773"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8</a:t>
            </a:r>
          </a:p>
        </p:txBody>
      </p:sp>
      <p:sp>
        <p:nvSpPr>
          <p:cNvPr id="48" name="Rectangle 44"/>
          <p:cNvSpPr>
            <a:spLocks noChangeArrowheads="1"/>
          </p:cNvSpPr>
          <p:nvPr/>
        </p:nvSpPr>
        <p:spPr bwMode="auto">
          <a:xfrm>
            <a:off x="6771837" y="2241405"/>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9</a:t>
            </a:r>
          </a:p>
        </p:txBody>
      </p:sp>
      <p:sp>
        <p:nvSpPr>
          <p:cNvPr id="52" name="Line 49"/>
          <p:cNvSpPr>
            <a:spLocks noChangeShapeType="1"/>
          </p:cNvSpPr>
          <p:nvPr/>
        </p:nvSpPr>
        <p:spPr bwMode="auto">
          <a:xfrm>
            <a:off x="4334297"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3" name="Line 50"/>
          <p:cNvSpPr>
            <a:spLocks noChangeShapeType="1"/>
          </p:cNvSpPr>
          <p:nvPr/>
        </p:nvSpPr>
        <p:spPr bwMode="auto">
          <a:xfrm>
            <a:off x="4681361"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4" name="Line 51"/>
          <p:cNvSpPr>
            <a:spLocks noChangeShapeType="1"/>
          </p:cNvSpPr>
          <p:nvPr/>
        </p:nvSpPr>
        <p:spPr bwMode="auto">
          <a:xfrm>
            <a:off x="5029234"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5" name="Line 52"/>
          <p:cNvSpPr>
            <a:spLocks noChangeShapeType="1"/>
          </p:cNvSpPr>
          <p:nvPr/>
        </p:nvSpPr>
        <p:spPr bwMode="auto">
          <a:xfrm>
            <a:off x="5376298"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6" name="Line 53"/>
          <p:cNvSpPr>
            <a:spLocks noChangeShapeType="1"/>
          </p:cNvSpPr>
          <p:nvPr/>
        </p:nvSpPr>
        <p:spPr bwMode="auto">
          <a:xfrm>
            <a:off x="5724172"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7" name="Line 54"/>
          <p:cNvSpPr>
            <a:spLocks noChangeShapeType="1"/>
          </p:cNvSpPr>
          <p:nvPr/>
        </p:nvSpPr>
        <p:spPr bwMode="auto">
          <a:xfrm>
            <a:off x="6072046"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8" name="Line 55"/>
          <p:cNvSpPr>
            <a:spLocks noChangeShapeType="1"/>
          </p:cNvSpPr>
          <p:nvPr/>
        </p:nvSpPr>
        <p:spPr bwMode="auto">
          <a:xfrm>
            <a:off x="6419109"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59" name="Line 56"/>
          <p:cNvSpPr>
            <a:spLocks noChangeShapeType="1"/>
          </p:cNvSpPr>
          <p:nvPr/>
        </p:nvSpPr>
        <p:spPr bwMode="auto">
          <a:xfrm>
            <a:off x="6766983"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3" name="Text Box 61"/>
          <p:cNvSpPr txBox="1">
            <a:spLocks noChangeArrowheads="1"/>
          </p:cNvSpPr>
          <p:nvPr/>
        </p:nvSpPr>
        <p:spPr bwMode="auto">
          <a:xfrm>
            <a:off x="4800726" y="1850845"/>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ea typeface="微软雅黑" pitchFamily="34" charset="-122"/>
              </a:rPr>
              <a:t>接收窗口</a:t>
            </a:r>
          </a:p>
        </p:txBody>
      </p:sp>
      <p:sp>
        <p:nvSpPr>
          <p:cNvPr id="64" name="矩形 63"/>
          <p:cNvSpPr/>
          <p:nvPr/>
        </p:nvSpPr>
        <p:spPr>
          <a:xfrm>
            <a:off x="1915063" y="4013164"/>
            <a:ext cx="3994072" cy="297454"/>
          </a:xfrm>
          <a:prstGeom prst="rect">
            <a:avLst/>
          </a:prstGeom>
        </p:spPr>
        <p:txBody>
          <a:bodyPr wrap="square">
            <a:spAutoFit/>
          </a:bodyPr>
          <a:lstStyle/>
          <a:p>
            <a:pPr algn="ctr"/>
            <a:r>
              <a:rPr lang="zh-CN" altLang="en-US" sz="1333" b="1" dirty="0">
                <a:latin typeface="微软雅黑" pitchFamily="34" charset="-122"/>
                <a:ea typeface="微软雅黑" pitchFamily="34" charset="-122"/>
              </a:rPr>
              <a:t>发送方和接收方分别维持发送窗口和接收窗口</a:t>
            </a:r>
          </a:p>
        </p:txBody>
      </p:sp>
      <p:cxnSp>
        <p:nvCxnSpPr>
          <p:cNvPr id="3" name="直接连接符 2"/>
          <p:cNvCxnSpPr/>
          <p:nvPr/>
        </p:nvCxnSpPr>
        <p:spPr>
          <a:xfrm>
            <a:off x="1324118" y="2625050"/>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054260" y="2625050"/>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4694631" y="2625050"/>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740152" y="2625050"/>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324118" y="3118456"/>
            <a:ext cx="1730142" cy="1"/>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 Box 31"/>
          <p:cNvSpPr txBox="1">
            <a:spLocks noChangeArrowheads="1"/>
          </p:cNvSpPr>
          <p:nvPr/>
        </p:nvSpPr>
        <p:spPr bwMode="auto">
          <a:xfrm>
            <a:off x="1688018" y="3127167"/>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a:solidFill>
                  <a:srgbClr val="CC0099"/>
                </a:solidFill>
                <a:latin typeface="微软雅黑" pitchFamily="34" charset="-122"/>
                <a:ea typeface="微软雅黑" pitchFamily="34" charset="-122"/>
              </a:rPr>
              <a:t>发送窗口大小</a:t>
            </a:r>
          </a:p>
        </p:txBody>
      </p:sp>
      <p:cxnSp>
        <p:nvCxnSpPr>
          <p:cNvPr id="76" name="直接连接符 75"/>
          <p:cNvCxnSpPr/>
          <p:nvPr/>
        </p:nvCxnSpPr>
        <p:spPr>
          <a:xfrm>
            <a:off x="4681361" y="3118456"/>
            <a:ext cx="1069677"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 Box 31"/>
          <p:cNvSpPr txBox="1">
            <a:spLocks noChangeArrowheads="1"/>
          </p:cNvSpPr>
          <p:nvPr/>
        </p:nvSpPr>
        <p:spPr bwMode="auto">
          <a:xfrm>
            <a:off x="4747477" y="3127167"/>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a:solidFill>
                  <a:srgbClr val="CC0099"/>
                </a:solidFill>
                <a:latin typeface="微软雅黑" pitchFamily="34" charset="-122"/>
                <a:ea typeface="微软雅黑" pitchFamily="34" charset="-122"/>
              </a:rPr>
              <a:t>接收窗口大小</a:t>
            </a:r>
          </a:p>
        </p:txBody>
      </p:sp>
      <p:cxnSp>
        <p:nvCxnSpPr>
          <p:cNvPr id="80" name="直接连接符 79"/>
          <p:cNvCxnSpPr/>
          <p:nvPr/>
        </p:nvCxnSpPr>
        <p:spPr>
          <a:xfrm>
            <a:off x="2952626" y="2523626"/>
            <a:ext cx="691134" cy="229493"/>
          </a:xfrm>
          <a:prstGeom prst="line">
            <a:avLst/>
          </a:prstGeom>
          <a:ln w="19050">
            <a:solidFill>
              <a:srgbClr val="00006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Text Box 31"/>
          <p:cNvSpPr txBox="1">
            <a:spLocks noChangeArrowheads="1"/>
          </p:cNvSpPr>
          <p:nvPr/>
        </p:nvSpPr>
        <p:spPr bwMode="auto">
          <a:xfrm>
            <a:off x="3542398" y="2766007"/>
            <a:ext cx="69762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000" b="1" dirty="0">
                <a:solidFill>
                  <a:srgbClr val="CC0099"/>
                </a:solidFill>
                <a:latin typeface="微软雅黑" pitchFamily="34" charset="-122"/>
                <a:ea typeface="微软雅黑" pitchFamily="34" charset="-122"/>
              </a:rPr>
              <a:t>窗口内容</a:t>
            </a:r>
            <a:endParaRPr lang="en-US" altLang="zh-CN" sz="1000" b="1" dirty="0">
              <a:solidFill>
                <a:srgbClr val="CC0099"/>
              </a:solidFill>
              <a:latin typeface="微软雅黑" pitchFamily="34" charset="-122"/>
              <a:ea typeface="微软雅黑" pitchFamily="34" charset="-122"/>
            </a:endParaRPr>
          </a:p>
        </p:txBody>
      </p:sp>
      <p:cxnSp>
        <p:nvCxnSpPr>
          <p:cNvPr id="84" name="直接连接符 83"/>
          <p:cNvCxnSpPr/>
          <p:nvPr/>
        </p:nvCxnSpPr>
        <p:spPr>
          <a:xfrm flipV="1">
            <a:off x="4137960" y="2534513"/>
            <a:ext cx="656063" cy="253266"/>
          </a:xfrm>
          <a:prstGeom prst="line">
            <a:avLst/>
          </a:prstGeom>
          <a:ln w="19050">
            <a:solidFill>
              <a:srgbClr val="00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17"/>
          <p:cNvSpPr>
            <a:spLocks noChangeArrowheads="1"/>
          </p:cNvSpPr>
          <p:nvPr/>
        </p:nvSpPr>
        <p:spPr bwMode="auto">
          <a:xfrm>
            <a:off x="623452" y="2242214"/>
            <a:ext cx="3128433" cy="25726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9" name="Rectangle 5"/>
          <p:cNvSpPr>
            <a:spLocks noChangeArrowheads="1"/>
          </p:cNvSpPr>
          <p:nvPr/>
        </p:nvSpPr>
        <p:spPr bwMode="auto">
          <a:xfrm>
            <a:off x="623452" y="2242214"/>
            <a:ext cx="347873"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1</a:t>
            </a:r>
          </a:p>
        </p:txBody>
      </p:sp>
      <p:sp>
        <p:nvSpPr>
          <p:cNvPr id="10" name="Rectangle 6"/>
          <p:cNvSpPr>
            <a:spLocks noChangeArrowheads="1"/>
          </p:cNvSpPr>
          <p:nvPr/>
        </p:nvSpPr>
        <p:spPr bwMode="auto">
          <a:xfrm>
            <a:off x="971325" y="2242214"/>
            <a:ext cx="347873"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2</a:t>
            </a:r>
          </a:p>
        </p:txBody>
      </p:sp>
      <p:sp>
        <p:nvSpPr>
          <p:cNvPr id="11" name="Rectangle 7"/>
          <p:cNvSpPr>
            <a:spLocks noChangeArrowheads="1"/>
          </p:cNvSpPr>
          <p:nvPr/>
        </p:nvSpPr>
        <p:spPr bwMode="auto">
          <a:xfrm>
            <a:off x="1320008" y="2242214"/>
            <a:ext cx="347873"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3</a:t>
            </a:r>
          </a:p>
        </p:txBody>
      </p:sp>
      <p:sp>
        <p:nvSpPr>
          <p:cNvPr id="12" name="Rectangle 8"/>
          <p:cNvSpPr>
            <a:spLocks noChangeArrowheads="1"/>
          </p:cNvSpPr>
          <p:nvPr/>
        </p:nvSpPr>
        <p:spPr bwMode="auto">
          <a:xfrm>
            <a:off x="1667881" y="2242214"/>
            <a:ext cx="347065"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4</a:t>
            </a:r>
          </a:p>
        </p:txBody>
      </p:sp>
      <p:sp>
        <p:nvSpPr>
          <p:cNvPr id="13" name="Rectangle 9"/>
          <p:cNvSpPr>
            <a:spLocks noChangeArrowheads="1"/>
          </p:cNvSpPr>
          <p:nvPr/>
        </p:nvSpPr>
        <p:spPr bwMode="auto">
          <a:xfrm>
            <a:off x="2016564" y="2242214"/>
            <a:ext cx="347064"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5</a:t>
            </a:r>
          </a:p>
        </p:txBody>
      </p:sp>
      <p:sp>
        <p:nvSpPr>
          <p:cNvPr id="14" name="Rectangle 10"/>
          <p:cNvSpPr>
            <a:spLocks noChangeArrowheads="1"/>
          </p:cNvSpPr>
          <p:nvPr/>
        </p:nvSpPr>
        <p:spPr bwMode="auto">
          <a:xfrm>
            <a:off x="2365245" y="2242214"/>
            <a:ext cx="347873"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6</a:t>
            </a:r>
          </a:p>
        </p:txBody>
      </p:sp>
      <p:sp>
        <p:nvSpPr>
          <p:cNvPr id="15" name="Rectangle 11"/>
          <p:cNvSpPr>
            <a:spLocks noChangeArrowheads="1"/>
          </p:cNvSpPr>
          <p:nvPr/>
        </p:nvSpPr>
        <p:spPr bwMode="auto">
          <a:xfrm>
            <a:off x="2713118" y="2242214"/>
            <a:ext cx="347065"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7</a:t>
            </a:r>
          </a:p>
        </p:txBody>
      </p:sp>
      <p:sp>
        <p:nvSpPr>
          <p:cNvPr id="16" name="Rectangle 12"/>
          <p:cNvSpPr>
            <a:spLocks noChangeArrowheads="1"/>
          </p:cNvSpPr>
          <p:nvPr/>
        </p:nvSpPr>
        <p:spPr bwMode="auto">
          <a:xfrm>
            <a:off x="3061801" y="2242214"/>
            <a:ext cx="347064" cy="257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8</a:t>
            </a:r>
          </a:p>
        </p:txBody>
      </p:sp>
      <p:sp>
        <p:nvSpPr>
          <p:cNvPr id="21" name="Line 18"/>
          <p:cNvSpPr>
            <a:spLocks noChangeShapeType="1"/>
          </p:cNvSpPr>
          <p:nvPr/>
        </p:nvSpPr>
        <p:spPr bwMode="auto">
          <a:xfrm>
            <a:off x="971325"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2" name="Line 19"/>
          <p:cNvSpPr>
            <a:spLocks noChangeShapeType="1"/>
          </p:cNvSpPr>
          <p:nvPr/>
        </p:nvSpPr>
        <p:spPr bwMode="auto">
          <a:xfrm>
            <a:off x="1319198"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3" name="Line 20"/>
          <p:cNvSpPr>
            <a:spLocks noChangeShapeType="1"/>
          </p:cNvSpPr>
          <p:nvPr/>
        </p:nvSpPr>
        <p:spPr bwMode="auto">
          <a:xfrm>
            <a:off x="1666263"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4" name="Line 21"/>
          <p:cNvSpPr>
            <a:spLocks noChangeShapeType="1"/>
          </p:cNvSpPr>
          <p:nvPr/>
        </p:nvSpPr>
        <p:spPr bwMode="auto">
          <a:xfrm>
            <a:off x="2014136"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5" name="Line 22"/>
          <p:cNvSpPr>
            <a:spLocks noChangeShapeType="1"/>
          </p:cNvSpPr>
          <p:nvPr/>
        </p:nvSpPr>
        <p:spPr bwMode="auto">
          <a:xfrm>
            <a:off x="2361200"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6" name="Line 23"/>
          <p:cNvSpPr>
            <a:spLocks noChangeShapeType="1"/>
          </p:cNvSpPr>
          <p:nvPr/>
        </p:nvSpPr>
        <p:spPr bwMode="auto">
          <a:xfrm>
            <a:off x="2709074"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7" name="Line 24"/>
          <p:cNvSpPr>
            <a:spLocks noChangeShapeType="1"/>
          </p:cNvSpPr>
          <p:nvPr/>
        </p:nvSpPr>
        <p:spPr bwMode="auto">
          <a:xfrm>
            <a:off x="3056948"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a:off x="3404011" y="2242214"/>
            <a:ext cx="0" cy="257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5" name="Rectangle 44"/>
          <p:cNvSpPr>
            <a:spLocks noChangeArrowheads="1"/>
          </p:cNvSpPr>
          <p:nvPr/>
        </p:nvSpPr>
        <p:spPr bwMode="auto">
          <a:xfrm>
            <a:off x="3404011" y="2241404"/>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9</a:t>
            </a:r>
          </a:p>
        </p:txBody>
      </p:sp>
      <p:sp>
        <p:nvSpPr>
          <p:cNvPr id="94" name="线形标注 2 93"/>
          <p:cNvSpPr/>
          <p:nvPr/>
        </p:nvSpPr>
        <p:spPr>
          <a:xfrm>
            <a:off x="5825632" y="3127167"/>
            <a:ext cx="772673" cy="428159"/>
          </a:xfrm>
          <a:prstGeom prst="borderCallout2">
            <a:avLst>
              <a:gd name="adj1" fmla="val 79186"/>
              <a:gd name="adj2" fmla="val 599"/>
              <a:gd name="adj3" fmla="val 79186"/>
              <a:gd name="adj4" fmla="val -20240"/>
              <a:gd name="adj5" fmla="val 40727"/>
              <a:gd name="adj6" fmla="val -38513"/>
            </a:avLst>
          </a:prstGeom>
          <a:solidFill>
            <a:srgbClr val="0000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50"/>
              </a:lnSpc>
            </a:pPr>
            <a:r>
              <a:rPr lang="zh-CN" altLang="en-US" sz="917" b="1" dirty="0">
                <a:solidFill>
                  <a:schemeClr val="bg1"/>
                </a:solidFill>
                <a:latin typeface="微软雅黑" pitchFamily="34" charset="-122"/>
                <a:ea typeface="微软雅黑" pitchFamily="34" charset="-122"/>
              </a:rPr>
              <a:t>允许接收的分组数量</a:t>
            </a:r>
          </a:p>
        </p:txBody>
      </p:sp>
      <p:sp>
        <p:nvSpPr>
          <p:cNvPr id="95" name="线形标注 2 94"/>
          <p:cNvSpPr/>
          <p:nvPr/>
        </p:nvSpPr>
        <p:spPr>
          <a:xfrm>
            <a:off x="454287" y="3127167"/>
            <a:ext cx="796259" cy="428159"/>
          </a:xfrm>
          <a:prstGeom prst="borderCallout2">
            <a:avLst>
              <a:gd name="adj1" fmla="val 79186"/>
              <a:gd name="adj2" fmla="val 100015"/>
              <a:gd name="adj3" fmla="val 79186"/>
              <a:gd name="adj4" fmla="val 145453"/>
              <a:gd name="adj5" fmla="val 43269"/>
              <a:gd name="adj6" fmla="val 166457"/>
            </a:avLst>
          </a:prstGeom>
          <a:solidFill>
            <a:srgbClr val="0000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50"/>
              </a:lnSpc>
            </a:pPr>
            <a:r>
              <a:rPr lang="zh-CN" altLang="en-US" sz="917" b="1" dirty="0">
                <a:solidFill>
                  <a:schemeClr val="bg1"/>
                </a:solidFill>
                <a:latin typeface="微软雅黑" pitchFamily="34" charset="-122"/>
                <a:ea typeface="微软雅黑" pitchFamily="34" charset="-122"/>
              </a:rPr>
              <a:t>允许发送的分组数量</a:t>
            </a:r>
          </a:p>
        </p:txBody>
      </p:sp>
      <p:sp>
        <p:nvSpPr>
          <p:cNvPr id="98" name="矩形 97"/>
          <p:cNvSpPr/>
          <p:nvPr/>
        </p:nvSpPr>
        <p:spPr>
          <a:xfrm>
            <a:off x="3425783" y="3107375"/>
            <a:ext cx="930286" cy="545924"/>
          </a:xfrm>
          <a:prstGeom prst="rect">
            <a:avLst/>
          </a:prstGeom>
          <a:solidFill>
            <a:srgbClr val="0000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50"/>
              </a:lnSpc>
            </a:pPr>
            <a:r>
              <a:rPr lang="zh-CN" altLang="en-US" sz="917" b="1" dirty="0">
                <a:solidFill>
                  <a:schemeClr val="bg1"/>
                </a:solidFill>
                <a:latin typeface="微软雅黑" pitchFamily="34" charset="-122"/>
                <a:ea typeface="微软雅黑" pitchFamily="34" charset="-122"/>
              </a:rPr>
              <a:t>允许</a:t>
            </a:r>
          </a:p>
          <a:p>
            <a:pPr algn="ctr">
              <a:lnSpc>
                <a:spcPts val="1250"/>
              </a:lnSpc>
            </a:pPr>
            <a:r>
              <a:rPr lang="zh-CN" altLang="en-US" sz="917" b="1" dirty="0">
                <a:solidFill>
                  <a:schemeClr val="bg1"/>
                </a:solidFill>
                <a:latin typeface="微软雅黑" pitchFamily="34" charset="-122"/>
                <a:ea typeface="微软雅黑" pitchFamily="34" charset="-122"/>
              </a:rPr>
              <a:t>发送或接收的分组编号</a:t>
            </a:r>
          </a:p>
        </p:txBody>
      </p:sp>
      <p:cxnSp>
        <p:nvCxnSpPr>
          <p:cNvPr id="100" name="直接连接符 99"/>
          <p:cNvCxnSpPr>
            <a:stCxn id="98" idx="0"/>
            <a:endCxn id="83" idx="2"/>
          </p:cNvCxnSpPr>
          <p:nvPr/>
        </p:nvCxnSpPr>
        <p:spPr>
          <a:xfrm flipV="1">
            <a:off x="3890926" y="3012228"/>
            <a:ext cx="286" cy="9514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8946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454287" y="1237882"/>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7" name="Rectangle 6"/>
          <p:cNvSpPr>
            <a:spLocks noChangeArrowheads="1"/>
          </p:cNvSpPr>
          <p:nvPr/>
        </p:nvSpPr>
        <p:spPr bwMode="auto">
          <a:xfrm>
            <a:off x="3070867" y="1218641"/>
            <a:ext cx="146386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滑动窗口协议</a:t>
            </a:r>
          </a:p>
        </p:txBody>
      </p:sp>
      <p:sp>
        <p:nvSpPr>
          <p:cNvPr id="5" name="圆角矩形 4"/>
          <p:cNvSpPr/>
          <p:nvPr/>
        </p:nvSpPr>
        <p:spPr>
          <a:xfrm>
            <a:off x="454287" y="1720216"/>
            <a:ext cx="6711425" cy="26288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Rectangle 29"/>
          <p:cNvSpPr>
            <a:spLocks noChangeArrowheads="1"/>
          </p:cNvSpPr>
          <p:nvPr/>
        </p:nvSpPr>
        <p:spPr bwMode="auto">
          <a:xfrm>
            <a:off x="1302347" y="2138660"/>
            <a:ext cx="1739367" cy="464370"/>
          </a:xfrm>
          <a:prstGeom prst="rect">
            <a:avLst/>
          </a:prstGeom>
          <a:solidFill>
            <a:srgbClr val="0000FF"/>
          </a:solidFill>
          <a:ln w="12700">
            <a:solidFill>
              <a:srgbClr val="000066"/>
            </a:solidFill>
            <a:prstDash val="sysDash"/>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32" name="Text Box 30"/>
          <p:cNvSpPr txBox="1">
            <a:spLocks noChangeArrowheads="1"/>
          </p:cNvSpPr>
          <p:nvPr/>
        </p:nvSpPr>
        <p:spPr bwMode="auto">
          <a:xfrm>
            <a:off x="793443" y="3613715"/>
            <a:ext cx="286809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0033CC"/>
                </a:solidFill>
                <a:latin typeface="微软雅黑" pitchFamily="34" charset="-122"/>
                <a:ea typeface="微软雅黑" pitchFamily="34" charset="-122"/>
              </a:rPr>
              <a:t>发送后，在收到确认前，发送窗口会变小</a:t>
            </a:r>
          </a:p>
        </p:txBody>
      </p:sp>
      <p:sp>
        <p:nvSpPr>
          <p:cNvPr id="33" name="Text Box 31"/>
          <p:cNvSpPr txBox="1">
            <a:spLocks noChangeArrowheads="1"/>
          </p:cNvSpPr>
          <p:nvPr/>
        </p:nvSpPr>
        <p:spPr bwMode="auto">
          <a:xfrm>
            <a:off x="1819642" y="1850845"/>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ea typeface="微软雅黑" pitchFamily="34" charset="-122"/>
              </a:rPr>
              <a:t>发送窗口</a:t>
            </a:r>
          </a:p>
        </p:txBody>
      </p:sp>
      <p:sp>
        <p:nvSpPr>
          <p:cNvPr id="64" name="矩形 63"/>
          <p:cNvSpPr/>
          <p:nvPr/>
        </p:nvSpPr>
        <p:spPr>
          <a:xfrm>
            <a:off x="1893292" y="4013164"/>
            <a:ext cx="3994072" cy="297454"/>
          </a:xfrm>
          <a:prstGeom prst="rect">
            <a:avLst/>
          </a:prstGeom>
        </p:spPr>
        <p:txBody>
          <a:bodyPr wrap="square">
            <a:spAutoFit/>
          </a:bodyPr>
          <a:lstStyle/>
          <a:p>
            <a:pPr algn="ctr"/>
            <a:r>
              <a:rPr lang="zh-CN" altLang="en-US" sz="1333" b="1" dirty="0">
                <a:latin typeface="微软雅黑" pitchFamily="34" charset="-122"/>
                <a:ea typeface="微软雅黑" pitchFamily="34" charset="-122"/>
              </a:rPr>
              <a:t>发送方和接收方分别维持发送窗口和接收窗口</a:t>
            </a:r>
          </a:p>
        </p:txBody>
      </p:sp>
      <p:cxnSp>
        <p:nvCxnSpPr>
          <p:cNvPr id="3" name="直接连接符 2"/>
          <p:cNvCxnSpPr/>
          <p:nvPr/>
        </p:nvCxnSpPr>
        <p:spPr>
          <a:xfrm>
            <a:off x="1302347" y="2625050"/>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032488" y="2625050"/>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302347" y="3118456"/>
            <a:ext cx="1730142" cy="1"/>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 Box 31"/>
          <p:cNvSpPr txBox="1">
            <a:spLocks noChangeArrowheads="1"/>
          </p:cNvSpPr>
          <p:nvPr/>
        </p:nvSpPr>
        <p:spPr bwMode="auto">
          <a:xfrm>
            <a:off x="1666246" y="3127167"/>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a:solidFill>
                  <a:srgbClr val="CC0099"/>
                </a:solidFill>
                <a:latin typeface="微软雅黑" pitchFamily="34" charset="-122"/>
                <a:ea typeface="微软雅黑" pitchFamily="34" charset="-122"/>
              </a:rPr>
              <a:t>发送窗口大小</a:t>
            </a:r>
          </a:p>
        </p:txBody>
      </p:sp>
      <p:sp>
        <p:nvSpPr>
          <p:cNvPr id="60" name="Rectangle 29"/>
          <p:cNvSpPr>
            <a:spLocks noChangeArrowheads="1"/>
          </p:cNvSpPr>
          <p:nvPr/>
        </p:nvSpPr>
        <p:spPr bwMode="auto">
          <a:xfrm>
            <a:off x="1994792" y="2135884"/>
            <a:ext cx="1046921" cy="464370"/>
          </a:xfrm>
          <a:prstGeom prst="rect">
            <a:avLst/>
          </a:prstGeom>
          <a:solidFill>
            <a:srgbClr val="66FF66"/>
          </a:solidFill>
          <a:ln w="28575">
            <a:solidFill>
              <a:srgbClr val="000066"/>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grpSp>
        <p:nvGrpSpPr>
          <p:cNvPr id="2" name="组合 1"/>
          <p:cNvGrpSpPr/>
          <p:nvPr/>
        </p:nvGrpSpPr>
        <p:grpSpPr>
          <a:xfrm>
            <a:off x="601680" y="2241404"/>
            <a:ext cx="3128433" cy="258074"/>
            <a:chOff x="722016" y="1832434"/>
            <a:chExt cx="3754119" cy="309689"/>
          </a:xfrm>
        </p:grpSpPr>
        <p:sp>
          <p:nvSpPr>
            <p:cNvPr id="8" name="Rectangle 17"/>
            <p:cNvSpPr>
              <a:spLocks noChangeArrowheads="1"/>
            </p:cNvSpPr>
            <p:nvPr/>
          </p:nvSpPr>
          <p:spPr bwMode="auto">
            <a:xfrm>
              <a:off x="722016" y="1833406"/>
              <a:ext cx="3754119" cy="30871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9" name="Rectangle 5"/>
            <p:cNvSpPr>
              <a:spLocks noChangeArrowheads="1"/>
            </p:cNvSpPr>
            <p:nvPr/>
          </p:nvSpPr>
          <p:spPr bwMode="auto">
            <a:xfrm>
              <a:off x="722016"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1</a:t>
              </a:r>
            </a:p>
          </p:txBody>
        </p:sp>
        <p:sp>
          <p:nvSpPr>
            <p:cNvPr id="10" name="Rectangle 6"/>
            <p:cNvSpPr>
              <a:spLocks noChangeArrowheads="1"/>
            </p:cNvSpPr>
            <p:nvPr/>
          </p:nvSpPr>
          <p:spPr bwMode="auto">
            <a:xfrm>
              <a:off x="1139464"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2</a:t>
              </a:r>
            </a:p>
          </p:txBody>
        </p:sp>
        <p:sp>
          <p:nvSpPr>
            <p:cNvPr id="11" name="Rectangle 7"/>
            <p:cNvSpPr>
              <a:spLocks noChangeArrowheads="1"/>
            </p:cNvSpPr>
            <p:nvPr/>
          </p:nvSpPr>
          <p:spPr bwMode="auto">
            <a:xfrm>
              <a:off x="1557883"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3</a:t>
              </a:r>
            </a:p>
          </p:txBody>
        </p:sp>
        <p:sp>
          <p:nvSpPr>
            <p:cNvPr id="12" name="Rectangle 8"/>
            <p:cNvSpPr>
              <a:spLocks noChangeArrowheads="1"/>
            </p:cNvSpPr>
            <p:nvPr/>
          </p:nvSpPr>
          <p:spPr bwMode="auto">
            <a:xfrm>
              <a:off x="1975331"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4</a:t>
              </a:r>
            </a:p>
          </p:txBody>
        </p:sp>
        <p:sp>
          <p:nvSpPr>
            <p:cNvPr id="13" name="Rectangle 9"/>
            <p:cNvSpPr>
              <a:spLocks noChangeArrowheads="1"/>
            </p:cNvSpPr>
            <p:nvPr/>
          </p:nvSpPr>
          <p:spPr bwMode="auto">
            <a:xfrm>
              <a:off x="2393750"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5</a:t>
              </a:r>
            </a:p>
          </p:txBody>
        </p:sp>
        <p:sp>
          <p:nvSpPr>
            <p:cNvPr id="14" name="Rectangle 10"/>
            <p:cNvSpPr>
              <a:spLocks noChangeArrowheads="1"/>
            </p:cNvSpPr>
            <p:nvPr/>
          </p:nvSpPr>
          <p:spPr bwMode="auto">
            <a:xfrm>
              <a:off x="2812168"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6</a:t>
              </a:r>
            </a:p>
          </p:txBody>
        </p:sp>
        <p:sp>
          <p:nvSpPr>
            <p:cNvPr id="15" name="Rectangle 11"/>
            <p:cNvSpPr>
              <a:spLocks noChangeArrowheads="1"/>
            </p:cNvSpPr>
            <p:nvPr/>
          </p:nvSpPr>
          <p:spPr bwMode="auto">
            <a:xfrm>
              <a:off x="3229616"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7</a:t>
              </a:r>
            </a:p>
          </p:txBody>
        </p:sp>
        <p:sp>
          <p:nvSpPr>
            <p:cNvPr id="16" name="Rectangle 12"/>
            <p:cNvSpPr>
              <a:spLocks noChangeArrowheads="1"/>
            </p:cNvSpPr>
            <p:nvPr/>
          </p:nvSpPr>
          <p:spPr bwMode="auto">
            <a:xfrm>
              <a:off x="3648035"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8</a:t>
              </a:r>
            </a:p>
          </p:txBody>
        </p:sp>
        <p:sp>
          <p:nvSpPr>
            <p:cNvPr id="21" name="Line 18"/>
            <p:cNvSpPr>
              <a:spLocks noChangeShapeType="1"/>
            </p:cNvSpPr>
            <p:nvPr/>
          </p:nvSpPr>
          <p:spPr bwMode="auto">
            <a:xfrm>
              <a:off x="1139464"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2" name="Line 19"/>
            <p:cNvSpPr>
              <a:spLocks noChangeShapeType="1"/>
            </p:cNvSpPr>
            <p:nvPr/>
          </p:nvSpPr>
          <p:spPr bwMode="auto">
            <a:xfrm>
              <a:off x="1556912"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3" name="Line 20"/>
            <p:cNvSpPr>
              <a:spLocks noChangeShapeType="1"/>
            </p:cNvSpPr>
            <p:nvPr/>
          </p:nvSpPr>
          <p:spPr bwMode="auto">
            <a:xfrm>
              <a:off x="1973389"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4" name="Line 21"/>
            <p:cNvSpPr>
              <a:spLocks noChangeShapeType="1"/>
            </p:cNvSpPr>
            <p:nvPr/>
          </p:nvSpPr>
          <p:spPr bwMode="auto">
            <a:xfrm>
              <a:off x="239083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5" name="Line 22"/>
            <p:cNvSpPr>
              <a:spLocks noChangeShapeType="1"/>
            </p:cNvSpPr>
            <p:nvPr/>
          </p:nvSpPr>
          <p:spPr bwMode="auto">
            <a:xfrm>
              <a:off x="2807314"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6" name="Line 23"/>
            <p:cNvSpPr>
              <a:spLocks noChangeShapeType="1"/>
            </p:cNvSpPr>
            <p:nvPr/>
          </p:nvSpPr>
          <p:spPr bwMode="auto">
            <a:xfrm>
              <a:off x="3224763"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7" name="Line 24"/>
            <p:cNvSpPr>
              <a:spLocks noChangeShapeType="1"/>
            </p:cNvSpPr>
            <p:nvPr/>
          </p:nvSpPr>
          <p:spPr bwMode="auto">
            <a:xfrm>
              <a:off x="3642211"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a:off x="405868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5" name="Rectangle 44"/>
            <p:cNvSpPr>
              <a:spLocks noChangeArrowheads="1"/>
            </p:cNvSpPr>
            <p:nvPr/>
          </p:nvSpPr>
          <p:spPr bwMode="auto">
            <a:xfrm>
              <a:off x="4058687" y="1832434"/>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9</a:t>
              </a:r>
            </a:p>
          </p:txBody>
        </p:sp>
      </p:grpSp>
      <p:cxnSp>
        <p:nvCxnSpPr>
          <p:cNvPr id="61" name="直接连接符 60"/>
          <p:cNvCxnSpPr/>
          <p:nvPr/>
        </p:nvCxnSpPr>
        <p:spPr>
          <a:xfrm>
            <a:off x="1992364" y="2625051"/>
            <a:ext cx="0" cy="27814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994792" y="2791285"/>
            <a:ext cx="1037697"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 Box 31"/>
          <p:cNvSpPr txBox="1">
            <a:spLocks noChangeArrowheads="1"/>
          </p:cNvSpPr>
          <p:nvPr/>
        </p:nvSpPr>
        <p:spPr bwMode="auto">
          <a:xfrm>
            <a:off x="2047251" y="2799996"/>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a:solidFill>
                  <a:srgbClr val="C00000"/>
                </a:solidFill>
                <a:latin typeface="微软雅黑" pitchFamily="34" charset="-122"/>
                <a:ea typeface="微软雅黑" pitchFamily="34" charset="-122"/>
              </a:rPr>
              <a:t>发送窗口大小</a:t>
            </a:r>
          </a:p>
        </p:txBody>
      </p:sp>
      <p:sp>
        <p:nvSpPr>
          <p:cNvPr id="74" name="Line 33"/>
          <p:cNvSpPr>
            <a:spLocks noChangeShapeType="1"/>
          </p:cNvSpPr>
          <p:nvPr/>
        </p:nvSpPr>
        <p:spPr bwMode="auto">
          <a:xfrm>
            <a:off x="1993174" y="2705256"/>
            <a:ext cx="340592"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11" name="Rectangle 60"/>
          <p:cNvSpPr>
            <a:spLocks noChangeArrowheads="1"/>
          </p:cNvSpPr>
          <p:nvPr/>
        </p:nvSpPr>
        <p:spPr bwMode="auto">
          <a:xfrm>
            <a:off x="4667712" y="2137850"/>
            <a:ext cx="1043587" cy="465180"/>
          </a:xfrm>
          <a:prstGeom prst="rect">
            <a:avLst/>
          </a:prstGeom>
          <a:solidFill>
            <a:srgbClr val="FFFF00"/>
          </a:solidFill>
          <a:ln w="28575">
            <a:solidFill>
              <a:srgbClr val="000066"/>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112" name="Rectangle 48"/>
          <p:cNvSpPr>
            <a:spLocks noChangeArrowheads="1"/>
          </p:cNvSpPr>
          <p:nvPr/>
        </p:nvSpPr>
        <p:spPr bwMode="auto">
          <a:xfrm>
            <a:off x="3964652" y="2241405"/>
            <a:ext cx="3133287" cy="258074"/>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113" name="Rectangle 36"/>
          <p:cNvSpPr>
            <a:spLocks noChangeArrowheads="1"/>
          </p:cNvSpPr>
          <p:nvPr/>
        </p:nvSpPr>
        <p:spPr bwMode="auto">
          <a:xfrm>
            <a:off x="3964652" y="2241405"/>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1</a:t>
            </a:r>
          </a:p>
        </p:txBody>
      </p:sp>
      <p:sp>
        <p:nvSpPr>
          <p:cNvPr id="114" name="Rectangle 37"/>
          <p:cNvSpPr>
            <a:spLocks noChangeArrowheads="1"/>
          </p:cNvSpPr>
          <p:nvPr/>
        </p:nvSpPr>
        <p:spPr bwMode="auto">
          <a:xfrm>
            <a:off x="4312526"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2</a:t>
            </a:r>
          </a:p>
        </p:txBody>
      </p:sp>
      <p:sp>
        <p:nvSpPr>
          <p:cNvPr id="115" name="Rectangle 38"/>
          <p:cNvSpPr>
            <a:spLocks noChangeArrowheads="1"/>
          </p:cNvSpPr>
          <p:nvPr/>
        </p:nvSpPr>
        <p:spPr bwMode="auto">
          <a:xfrm>
            <a:off x="4661208"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3</a:t>
            </a:r>
          </a:p>
        </p:txBody>
      </p:sp>
      <p:sp>
        <p:nvSpPr>
          <p:cNvPr id="116" name="Rectangle 39"/>
          <p:cNvSpPr>
            <a:spLocks noChangeArrowheads="1"/>
          </p:cNvSpPr>
          <p:nvPr/>
        </p:nvSpPr>
        <p:spPr bwMode="auto">
          <a:xfrm>
            <a:off x="5008272" y="2241405"/>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4</a:t>
            </a:r>
          </a:p>
        </p:txBody>
      </p:sp>
      <p:sp>
        <p:nvSpPr>
          <p:cNvPr id="117" name="Rectangle 40"/>
          <p:cNvSpPr>
            <a:spLocks noChangeArrowheads="1"/>
          </p:cNvSpPr>
          <p:nvPr/>
        </p:nvSpPr>
        <p:spPr bwMode="auto">
          <a:xfrm>
            <a:off x="5357764"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5</a:t>
            </a:r>
          </a:p>
        </p:txBody>
      </p:sp>
      <p:sp>
        <p:nvSpPr>
          <p:cNvPr id="118" name="Rectangle 41"/>
          <p:cNvSpPr>
            <a:spLocks noChangeArrowheads="1"/>
          </p:cNvSpPr>
          <p:nvPr/>
        </p:nvSpPr>
        <p:spPr bwMode="auto">
          <a:xfrm>
            <a:off x="5706446"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6</a:t>
            </a:r>
          </a:p>
        </p:txBody>
      </p:sp>
      <p:sp>
        <p:nvSpPr>
          <p:cNvPr id="119" name="Rectangle 42"/>
          <p:cNvSpPr>
            <a:spLocks noChangeArrowheads="1"/>
          </p:cNvSpPr>
          <p:nvPr/>
        </p:nvSpPr>
        <p:spPr bwMode="auto">
          <a:xfrm>
            <a:off x="6053510" y="2241405"/>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7</a:t>
            </a:r>
          </a:p>
        </p:txBody>
      </p:sp>
      <p:sp>
        <p:nvSpPr>
          <p:cNvPr id="120" name="Rectangle 43"/>
          <p:cNvSpPr>
            <a:spLocks noChangeArrowheads="1"/>
          </p:cNvSpPr>
          <p:nvPr/>
        </p:nvSpPr>
        <p:spPr bwMode="auto">
          <a:xfrm>
            <a:off x="6403001" y="2241405"/>
            <a:ext cx="347064"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8</a:t>
            </a:r>
          </a:p>
        </p:txBody>
      </p:sp>
      <p:sp>
        <p:nvSpPr>
          <p:cNvPr id="121" name="Rectangle 44"/>
          <p:cNvSpPr>
            <a:spLocks noChangeArrowheads="1"/>
          </p:cNvSpPr>
          <p:nvPr/>
        </p:nvSpPr>
        <p:spPr bwMode="auto">
          <a:xfrm>
            <a:off x="6750065" y="2241405"/>
            <a:ext cx="347873" cy="2580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9</a:t>
            </a:r>
          </a:p>
        </p:txBody>
      </p:sp>
      <p:sp>
        <p:nvSpPr>
          <p:cNvPr id="122" name="Line 49"/>
          <p:cNvSpPr>
            <a:spLocks noChangeShapeType="1"/>
          </p:cNvSpPr>
          <p:nvPr/>
        </p:nvSpPr>
        <p:spPr bwMode="auto">
          <a:xfrm>
            <a:off x="4312525"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3" name="Line 50"/>
          <p:cNvSpPr>
            <a:spLocks noChangeShapeType="1"/>
          </p:cNvSpPr>
          <p:nvPr/>
        </p:nvSpPr>
        <p:spPr bwMode="auto">
          <a:xfrm>
            <a:off x="4659589"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4" name="Line 51"/>
          <p:cNvSpPr>
            <a:spLocks noChangeShapeType="1"/>
          </p:cNvSpPr>
          <p:nvPr/>
        </p:nvSpPr>
        <p:spPr bwMode="auto">
          <a:xfrm>
            <a:off x="5007463"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5" name="Line 52"/>
          <p:cNvSpPr>
            <a:spLocks noChangeShapeType="1"/>
          </p:cNvSpPr>
          <p:nvPr/>
        </p:nvSpPr>
        <p:spPr bwMode="auto">
          <a:xfrm>
            <a:off x="5354527"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6" name="Line 53"/>
          <p:cNvSpPr>
            <a:spLocks noChangeShapeType="1"/>
          </p:cNvSpPr>
          <p:nvPr/>
        </p:nvSpPr>
        <p:spPr bwMode="auto">
          <a:xfrm>
            <a:off x="5702400"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7" name="Line 54"/>
          <p:cNvSpPr>
            <a:spLocks noChangeShapeType="1"/>
          </p:cNvSpPr>
          <p:nvPr/>
        </p:nvSpPr>
        <p:spPr bwMode="auto">
          <a:xfrm>
            <a:off x="6050274"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8" name="Line 55"/>
          <p:cNvSpPr>
            <a:spLocks noChangeShapeType="1"/>
          </p:cNvSpPr>
          <p:nvPr/>
        </p:nvSpPr>
        <p:spPr bwMode="auto">
          <a:xfrm>
            <a:off x="6397338"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9" name="Line 56"/>
          <p:cNvSpPr>
            <a:spLocks noChangeShapeType="1"/>
          </p:cNvSpPr>
          <p:nvPr/>
        </p:nvSpPr>
        <p:spPr bwMode="auto">
          <a:xfrm>
            <a:off x="6745211" y="2241405"/>
            <a:ext cx="0" cy="25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30" name="Text Box 61"/>
          <p:cNvSpPr txBox="1">
            <a:spLocks noChangeArrowheads="1"/>
          </p:cNvSpPr>
          <p:nvPr/>
        </p:nvSpPr>
        <p:spPr bwMode="auto">
          <a:xfrm>
            <a:off x="4778954" y="1850845"/>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ea typeface="微软雅黑" pitchFamily="34" charset="-122"/>
              </a:rPr>
              <a:t>接收窗口</a:t>
            </a:r>
          </a:p>
        </p:txBody>
      </p:sp>
      <p:cxnSp>
        <p:nvCxnSpPr>
          <p:cNvPr id="131" name="直接连接符 130"/>
          <p:cNvCxnSpPr/>
          <p:nvPr/>
        </p:nvCxnSpPr>
        <p:spPr>
          <a:xfrm>
            <a:off x="4672859" y="2625050"/>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5718380" y="2625050"/>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4659589" y="3118456"/>
            <a:ext cx="1069677"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Text Box 31"/>
          <p:cNvSpPr txBox="1">
            <a:spLocks noChangeArrowheads="1"/>
          </p:cNvSpPr>
          <p:nvPr/>
        </p:nvSpPr>
        <p:spPr bwMode="auto">
          <a:xfrm>
            <a:off x="4725706" y="3127167"/>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a:solidFill>
                  <a:srgbClr val="CC0099"/>
                </a:solidFill>
                <a:latin typeface="微软雅黑" pitchFamily="34" charset="-122"/>
                <a:ea typeface="微软雅黑" pitchFamily="34" charset="-122"/>
              </a:rPr>
              <a:t>接收窗口大小</a:t>
            </a:r>
          </a:p>
        </p:txBody>
      </p:sp>
      <p:sp>
        <p:nvSpPr>
          <p:cNvPr id="135" name="Line 33"/>
          <p:cNvSpPr>
            <a:spLocks noChangeShapeType="1"/>
          </p:cNvSpPr>
          <p:nvPr/>
        </p:nvSpPr>
        <p:spPr bwMode="auto">
          <a:xfrm>
            <a:off x="5712917" y="2188256"/>
            <a:ext cx="340592"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31514121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454287" y="1301788"/>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7" name="Rectangle 6"/>
          <p:cNvSpPr>
            <a:spLocks noChangeArrowheads="1"/>
          </p:cNvSpPr>
          <p:nvPr/>
        </p:nvSpPr>
        <p:spPr bwMode="auto">
          <a:xfrm>
            <a:off x="3070867" y="1282547"/>
            <a:ext cx="146386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滑动窗口协议</a:t>
            </a:r>
          </a:p>
        </p:txBody>
      </p:sp>
      <p:sp>
        <p:nvSpPr>
          <p:cNvPr id="5" name="圆角矩形 4"/>
          <p:cNvSpPr/>
          <p:nvPr/>
        </p:nvSpPr>
        <p:spPr>
          <a:xfrm>
            <a:off x="454287" y="1720216"/>
            <a:ext cx="6711425" cy="26288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7" name="Rectangle 29"/>
          <p:cNvSpPr>
            <a:spLocks noChangeArrowheads="1"/>
          </p:cNvSpPr>
          <p:nvPr/>
        </p:nvSpPr>
        <p:spPr bwMode="auto">
          <a:xfrm>
            <a:off x="1302347" y="2138660"/>
            <a:ext cx="1739367" cy="464370"/>
          </a:xfrm>
          <a:prstGeom prst="rect">
            <a:avLst/>
          </a:prstGeom>
          <a:solidFill>
            <a:srgbClr val="0000FF"/>
          </a:solidFill>
          <a:ln w="12700">
            <a:solidFill>
              <a:srgbClr val="000066"/>
            </a:solidFill>
            <a:prstDash val="sysDash"/>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33" name="Text Box 31"/>
          <p:cNvSpPr txBox="1">
            <a:spLocks noChangeArrowheads="1"/>
          </p:cNvSpPr>
          <p:nvPr/>
        </p:nvSpPr>
        <p:spPr bwMode="auto">
          <a:xfrm>
            <a:off x="1819642" y="1850845"/>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ea typeface="微软雅黑" pitchFamily="34" charset="-122"/>
              </a:rPr>
              <a:t>发送窗口</a:t>
            </a:r>
          </a:p>
        </p:txBody>
      </p:sp>
      <p:sp>
        <p:nvSpPr>
          <p:cNvPr id="64" name="矩形 63"/>
          <p:cNvSpPr/>
          <p:nvPr/>
        </p:nvSpPr>
        <p:spPr>
          <a:xfrm>
            <a:off x="1893292" y="4013164"/>
            <a:ext cx="3994072" cy="297454"/>
          </a:xfrm>
          <a:prstGeom prst="rect">
            <a:avLst/>
          </a:prstGeom>
        </p:spPr>
        <p:txBody>
          <a:bodyPr wrap="square">
            <a:spAutoFit/>
          </a:bodyPr>
          <a:lstStyle/>
          <a:p>
            <a:pPr algn="ctr"/>
            <a:r>
              <a:rPr lang="zh-CN" altLang="en-US" sz="1333" b="1" dirty="0">
                <a:latin typeface="微软雅黑" pitchFamily="34" charset="-122"/>
                <a:ea typeface="微软雅黑" pitchFamily="34" charset="-122"/>
              </a:rPr>
              <a:t>发送方和接收方分别维持发送窗口和接收窗口</a:t>
            </a:r>
          </a:p>
        </p:txBody>
      </p:sp>
      <p:cxnSp>
        <p:nvCxnSpPr>
          <p:cNvPr id="3" name="直接连接符 2"/>
          <p:cNvCxnSpPr/>
          <p:nvPr/>
        </p:nvCxnSpPr>
        <p:spPr>
          <a:xfrm>
            <a:off x="1302347" y="2625050"/>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032488" y="2625050"/>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302347" y="3118456"/>
            <a:ext cx="1730142" cy="1"/>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 Box 31"/>
          <p:cNvSpPr txBox="1">
            <a:spLocks noChangeArrowheads="1"/>
          </p:cNvSpPr>
          <p:nvPr/>
        </p:nvSpPr>
        <p:spPr bwMode="auto">
          <a:xfrm>
            <a:off x="1666246" y="3127167"/>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a:solidFill>
                  <a:srgbClr val="CC0099"/>
                </a:solidFill>
                <a:latin typeface="微软雅黑" pitchFamily="34" charset="-122"/>
                <a:ea typeface="微软雅黑" pitchFamily="34" charset="-122"/>
              </a:rPr>
              <a:t>发送窗口大小</a:t>
            </a:r>
          </a:p>
        </p:txBody>
      </p:sp>
      <p:sp>
        <p:nvSpPr>
          <p:cNvPr id="60" name="Rectangle 29"/>
          <p:cNvSpPr>
            <a:spLocks noChangeArrowheads="1"/>
          </p:cNvSpPr>
          <p:nvPr/>
        </p:nvSpPr>
        <p:spPr bwMode="auto">
          <a:xfrm>
            <a:off x="1994792" y="2135884"/>
            <a:ext cx="1046921" cy="464370"/>
          </a:xfrm>
          <a:prstGeom prst="rect">
            <a:avLst/>
          </a:prstGeom>
          <a:solidFill>
            <a:srgbClr val="66FF66"/>
          </a:solidFill>
          <a:ln w="28575">
            <a:solidFill>
              <a:srgbClr val="000066"/>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grpSp>
        <p:nvGrpSpPr>
          <p:cNvPr id="2" name="组合 1"/>
          <p:cNvGrpSpPr/>
          <p:nvPr/>
        </p:nvGrpSpPr>
        <p:grpSpPr>
          <a:xfrm>
            <a:off x="601680" y="2241404"/>
            <a:ext cx="3128433" cy="258074"/>
            <a:chOff x="722016" y="1832434"/>
            <a:chExt cx="3754119" cy="309689"/>
          </a:xfrm>
        </p:grpSpPr>
        <p:sp>
          <p:nvSpPr>
            <p:cNvPr id="8" name="Rectangle 17"/>
            <p:cNvSpPr>
              <a:spLocks noChangeArrowheads="1"/>
            </p:cNvSpPr>
            <p:nvPr/>
          </p:nvSpPr>
          <p:spPr bwMode="auto">
            <a:xfrm>
              <a:off x="722016" y="1833406"/>
              <a:ext cx="3754119" cy="30871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9" name="Rectangle 5"/>
            <p:cNvSpPr>
              <a:spLocks noChangeArrowheads="1"/>
            </p:cNvSpPr>
            <p:nvPr/>
          </p:nvSpPr>
          <p:spPr bwMode="auto">
            <a:xfrm>
              <a:off x="722016"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1</a:t>
              </a:r>
            </a:p>
          </p:txBody>
        </p:sp>
        <p:sp>
          <p:nvSpPr>
            <p:cNvPr id="10" name="Rectangle 6"/>
            <p:cNvSpPr>
              <a:spLocks noChangeArrowheads="1"/>
            </p:cNvSpPr>
            <p:nvPr/>
          </p:nvSpPr>
          <p:spPr bwMode="auto">
            <a:xfrm>
              <a:off x="1139464"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2</a:t>
              </a:r>
            </a:p>
          </p:txBody>
        </p:sp>
        <p:sp>
          <p:nvSpPr>
            <p:cNvPr id="11" name="Rectangle 7"/>
            <p:cNvSpPr>
              <a:spLocks noChangeArrowheads="1"/>
            </p:cNvSpPr>
            <p:nvPr/>
          </p:nvSpPr>
          <p:spPr bwMode="auto">
            <a:xfrm>
              <a:off x="1557883"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3</a:t>
              </a:r>
            </a:p>
          </p:txBody>
        </p:sp>
        <p:sp>
          <p:nvSpPr>
            <p:cNvPr id="12" name="Rectangle 8"/>
            <p:cNvSpPr>
              <a:spLocks noChangeArrowheads="1"/>
            </p:cNvSpPr>
            <p:nvPr/>
          </p:nvSpPr>
          <p:spPr bwMode="auto">
            <a:xfrm>
              <a:off x="1975331"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4</a:t>
              </a:r>
            </a:p>
          </p:txBody>
        </p:sp>
        <p:sp>
          <p:nvSpPr>
            <p:cNvPr id="13" name="Rectangle 9"/>
            <p:cNvSpPr>
              <a:spLocks noChangeArrowheads="1"/>
            </p:cNvSpPr>
            <p:nvPr/>
          </p:nvSpPr>
          <p:spPr bwMode="auto">
            <a:xfrm>
              <a:off x="2393750"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5</a:t>
              </a:r>
            </a:p>
          </p:txBody>
        </p:sp>
        <p:sp>
          <p:nvSpPr>
            <p:cNvPr id="14" name="Rectangle 10"/>
            <p:cNvSpPr>
              <a:spLocks noChangeArrowheads="1"/>
            </p:cNvSpPr>
            <p:nvPr/>
          </p:nvSpPr>
          <p:spPr bwMode="auto">
            <a:xfrm>
              <a:off x="2812168"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6</a:t>
              </a:r>
            </a:p>
          </p:txBody>
        </p:sp>
        <p:sp>
          <p:nvSpPr>
            <p:cNvPr id="15" name="Rectangle 11"/>
            <p:cNvSpPr>
              <a:spLocks noChangeArrowheads="1"/>
            </p:cNvSpPr>
            <p:nvPr/>
          </p:nvSpPr>
          <p:spPr bwMode="auto">
            <a:xfrm>
              <a:off x="3229616"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7</a:t>
              </a:r>
            </a:p>
          </p:txBody>
        </p:sp>
        <p:sp>
          <p:nvSpPr>
            <p:cNvPr id="16" name="Rectangle 12"/>
            <p:cNvSpPr>
              <a:spLocks noChangeArrowheads="1"/>
            </p:cNvSpPr>
            <p:nvPr/>
          </p:nvSpPr>
          <p:spPr bwMode="auto">
            <a:xfrm>
              <a:off x="3648035"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8</a:t>
              </a:r>
            </a:p>
          </p:txBody>
        </p:sp>
        <p:sp>
          <p:nvSpPr>
            <p:cNvPr id="21" name="Line 18"/>
            <p:cNvSpPr>
              <a:spLocks noChangeShapeType="1"/>
            </p:cNvSpPr>
            <p:nvPr/>
          </p:nvSpPr>
          <p:spPr bwMode="auto">
            <a:xfrm>
              <a:off x="1139464"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2" name="Line 19"/>
            <p:cNvSpPr>
              <a:spLocks noChangeShapeType="1"/>
            </p:cNvSpPr>
            <p:nvPr/>
          </p:nvSpPr>
          <p:spPr bwMode="auto">
            <a:xfrm>
              <a:off x="1556912"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3" name="Line 20"/>
            <p:cNvSpPr>
              <a:spLocks noChangeShapeType="1"/>
            </p:cNvSpPr>
            <p:nvPr/>
          </p:nvSpPr>
          <p:spPr bwMode="auto">
            <a:xfrm>
              <a:off x="1973389"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4" name="Line 21"/>
            <p:cNvSpPr>
              <a:spLocks noChangeShapeType="1"/>
            </p:cNvSpPr>
            <p:nvPr/>
          </p:nvSpPr>
          <p:spPr bwMode="auto">
            <a:xfrm>
              <a:off x="239083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5" name="Line 22"/>
            <p:cNvSpPr>
              <a:spLocks noChangeShapeType="1"/>
            </p:cNvSpPr>
            <p:nvPr/>
          </p:nvSpPr>
          <p:spPr bwMode="auto">
            <a:xfrm>
              <a:off x="2807314"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6" name="Line 23"/>
            <p:cNvSpPr>
              <a:spLocks noChangeShapeType="1"/>
            </p:cNvSpPr>
            <p:nvPr/>
          </p:nvSpPr>
          <p:spPr bwMode="auto">
            <a:xfrm>
              <a:off x="3224763"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7" name="Line 24"/>
            <p:cNvSpPr>
              <a:spLocks noChangeShapeType="1"/>
            </p:cNvSpPr>
            <p:nvPr/>
          </p:nvSpPr>
          <p:spPr bwMode="auto">
            <a:xfrm>
              <a:off x="3642211"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a:off x="405868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5" name="Rectangle 44"/>
            <p:cNvSpPr>
              <a:spLocks noChangeArrowheads="1"/>
            </p:cNvSpPr>
            <p:nvPr/>
          </p:nvSpPr>
          <p:spPr bwMode="auto">
            <a:xfrm>
              <a:off x="4058687" y="1832434"/>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9</a:t>
              </a:r>
            </a:p>
          </p:txBody>
        </p:sp>
      </p:grpSp>
      <p:cxnSp>
        <p:nvCxnSpPr>
          <p:cNvPr id="61" name="直接连接符 60"/>
          <p:cNvCxnSpPr/>
          <p:nvPr/>
        </p:nvCxnSpPr>
        <p:spPr>
          <a:xfrm>
            <a:off x="1992364" y="2625051"/>
            <a:ext cx="0" cy="27814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994792" y="2791285"/>
            <a:ext cx="1037697"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 Box 31"/>
          <p:cNvSpPr txBox="1">
            <a:spLocks noChangeArrowheads="1"/>
          </p:cNvSpPr>
          <p:nvPr/>
        </p:nvSpPr>
        <p:spPr bwMode="auto">
          <a:xfrm>
            <a:off x="2047251" y="2799996"/>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a:solidFill>
                  <a:srgbClr val="C00000"/>
                </a:solidFill>
                <a:latin typeface="微软雅黑" pitchFamily="34" charset="-122"/>
                <a:ea typeface="微软雅黑" pitchFamily="34" charset="-122"/>
              </a:rPr>
              <a:t>发送窗口大小</a:t>
            </a:r>
          </a:p>
        </p:txBody>
      </p:sp>
      <p:sp>
        <p:nvSpPr>
          <p:cNvPr id="74" name="Line 33"/>
          <p:cNvSpPr>
            <a:spLocks noChangeShapeType="1"/>
          </p:cNvSpPr>
          <p:nvPr/>
        </p:nvSpPr>
        <p:spPr bwMode="auto">
          <a:xfrm>
            <a:off x="1993174" y="2705256"/>
            <a:ext cx="340592"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11" name="Rectangle 60"/>
          <p:cNvSpPr>
            <a:spLocks noChangeArrowheads="1"/>
          </p:cNvSpPr>
          <p:nvPr/>
        </p:nvSpPr>
        <p:spPr bwMode="auto">
          <a:xfrm>
            <a:off x="5353751" y="2137850"/>
            <a:ext cx="1043587" cy="465180"/>
          </a:xfrm>
          <a:prstGeom prst="rect">
            <a:avLst/>
          </a:prstGeom>
          <a:solidFill>
            <a:srgbClr val="FFFF00"/>
          </a:solidFill>
          <a:ln w="28575">
            <a:solidFill>
              <a:srgbClr val="000066"/>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grpSp>
        <p:nvGrpSpPr>
          <p:cNvPr id="4" name="组合 3"/>
          <p:cNvGrpSpPr/>
          <p:nvPr/>
        </p:nvGrpSpPr>
        <p:grpSpPr>
          <a:xfrm>
            <a:off x="3964652" y="2241405"/>
            <a:ext cx="3133288" cy="258074"/>
            <a:chOff x="4757582" y="1832435"/>
            <a:chExt cx="3759945" cy="309689"/>
          </a:xfrm>
        </p:grpSpPr>
        <p:sp>
          <p:nvSpPr>
            <p:cNvPr id="112" name="Rectangle 48"/>
            <p:cNvSpPr>
              <a:spLocks noChangeArrowheads="1"/>
            </p:cNvSpPr>
            <p:nvPr/>
          </p:nvSpPr>
          <p:spPr bwMode="auto">
            <a:xfrm>
              <a:off x="4757583" y="1832435"/>
              <a:ext cx="3759944" cy="309689"/>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113" name="Rectangle 36"/>
            <p:cNvSpPr>
              <a:spLocks noChangeArrowheads="1"/>
            </p:cNvSpPr>
            <p:nvPr/>
          </p:nvSpPr>
          <p:spPr bwMode="auto">
            <a:xfrm>
              <a:off x="4757582"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1</a:t>
              </a:r>
            </a:p>
          </p:txBody>
        </p:sp>
        <p:sp>
          <p:nvSpPr>
            <p:cNvPr id="114" name="Rectangle 37"/>
            <p:cNvSpPr>
              <a:spLocks noChangeArrowheads="1"/>
            </p:cNvSpPr>
            <p:nvPr/>
          </p:nvSpPr>
          <p:spPr bwMode="auto">
            <a:xfrm>
              <a:off x="5175030"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2</a:t>
              </a:r>
            </a:p>
          </p:txBody>
        </p:sp>
        <p:sp>
          <p:nvSpPr>
            <p:cNvPr id="115" name="Rectangle 38"/>
            <p:cNvSpPr>
              <a:spLocks noChangeArrowheads="1"/>
            </p:cNvSpPr>
            <p:nvPr/>
          </p:nvSpPr>
          <p:spPr bwMode="auto">
            <a:xfrm>
              <a:off x="5593449"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3</a:t>
              </a:r>
            </a:p>
          </p:txBody>
        </p:sp>
        <p:sp>
          <p:nvSpPr>
            <p:cNvPr id="116" name="Rectangle 39"/>
            <p:cNvSpPr>
              <a:spLocks noChangeArrowheads="1"/>
            </p:cNvSpPr>
            <p:nvPr/>
          </p:nvSpPr>
          <p:spPr bwMode="auto">
            <a:xfrm>
              <a:off x="6009926"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4</a:t>
              </a:r>
            </a:p>
          </p:txBody>
        </p:sp>
        <p:sp>
          <p:nvSpPr>
            <p:cNvPr id="117" name="Rectangle 40"/>
            <p:cNvSpPr>
              <a:spLocks noChangeArrowheads="1"/>
            </p:cNvSpPr>
            <p:nvPr/>
          </p:nvSpPr>
          <p:spPr bwMode="auto">
            <a:xfrm>
              <a:off x="6429316"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5</a:t>
              </a:r>
            </a:p>
          </p:txBody>
        </p:sp>
        <p:sp>
          <p:nvSpPr>
            <p:cNvPr id="118" name="Rectangle 41"/>
            <p:cNvSpPr>
              <a:spLocks noChangeArrowheads="1"/>
            </p:cNvSpPr>
            <p:nvPr/>
          </p:nvSpPr>
          <p:spPr bwMode="auto">
            <a:xfrm>
              <a:off x="6847734"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6</a:t>
              </a:r>
            </a:p>
          </p:txBody>
        </p:sp>
        <p:sp>
          <p:nvSpPr>
            <p:cNvPr id="119" name="Rectangle 42"/>
            <p:cNvSpPr>
              <a:spLocks noChangeArrowheads="1"/>
            </p:cNvSpPr>
            <p:nvPr/>
          </p:nvSpPr>
          <p:spPr bwMode="auto">
            <a:xfrm>
              <a:off x="7264212"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7</a:t>
              </a:r>
            </a:p>
          </p:txBody>
        </p:sp>
        <p:sp>
          <p:nvSpPr>
            <p:cNvPr id="120" name="Rectangle 43"/>
            <p:cNvSpPr>
              <a:spLocks noChangeArrowheads="1"/>
            </p:cNvSpPr>
            <p:nvPr/>
          </p:nvSpPr>
          <p:spPr bwMode="auto">
            <a:xfrm>
              <a:off x="7683601"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8</a:t>
              </a:r>
            </a:p>
          </p:txBody>
        </p:sp>
        <p:sp>
          <p:nvSpPr>
            <p:cNvPr id="121" name="Rectangle 44"/>
            <p:cNvSpPr>
              <a:spLocks noChangeArrowheads="1"/>
            </p:cNvSpPr>
            <p:nvPr/>
          </p:nvSpPr>
          <p:spPr bwMode="auto">
            <a:xfrm>
              <a:off x="8100078"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9</a:t>
              </a:r>
            </a:p>
          </p:txBody>
        </p:sp>
        <p:sp>
          <p:nvSpPr>
            <p:cNvPr id="122" name="Line 49"/>
            <p:cNvSpPr>
              <a:spLocks noChangeShapeType="1"/>
            </p:cNvSpPr>
            <p:nvPr/>
          </p:nvSpPr>
          <p:spPr bwMode="auto">
            <a:xfrm>
              <a:off x="5175030"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3" name="Line 50"/>
            <p:cNvSpPr>
              <a:spLocks noChangeShapeType="1"/>
            </p:cNvSpPr>
            <p:nvPr/>
          </p:nvSpPr>
          <p:spPr bwMode="auto">
            <a:xfrm>
              <a:off x="5591507"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4" name="Line 51"/>
            <p:cNvSpPr>
              <a:spLocks noChangeShapeType="1"/>
            </p:cNvSpPr>
            <p:nvPr/>
          </p:nvSpPr>
          <p:spPr bwMode="auto">
            <a:xfrm>
              <a:off x="6008955"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5" name="Line 52"/>
            <p:cNvSpPr>
              <a:spLocks noChangeShapeType="1"/>
            </p:cNvSpPr>
            <p:nvPr/>
          </p:nvSpPr>
          <p:spPr bwMode="auto">
            <a:xfrm>
              <a:off x="6425432"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6" name="Line 53"/>
            <p:cNvSpPr>
              <a:spLocks noChangeShapeType="1"/>
            </p:cNvSpPr>
            <p:nvPr/>
          </p:nvSpPr>
          <p:spPr bwMode="auto">
            <a:xfrm>
              <a:off x="6842880"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7" name="Line 54"/>
            <p:cNvSpPr>
              <a:spLocks noChangeShapeType="1"/>
            </p:cNvSpPr>
            <p:nvPr/>
          </p:nvSpPr>
          <p:spPr bwMode="auto">
            <a:xfrm>
              <a:off x="7260329"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8" name="Line 55"/>
            <p:cNvSpPr>
              <a:spLocks noChangeShapeType="1"/>
            </p:cNvSpPr>
            <p:nvPr/>
          </p:nvSpPr>
          <p:spPr bwMode="auto">
            <a:xfrm>
              <a:off x="7676805"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9" name="Line 56"/>
            <p:cNvSpPr>
              <a:spLocks noChangeShapeType="1"/>
            </p:cNvSpPr>
            <p:nvPr/>
          </p:nvSpPr>
          <p:spPr bwMode="auto">
            <a:xfrm>
              <a:off x="8094253"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grpSp>
      <p:sp>
        <p:nvSpPr>
          <p:cNvPr id="130" name="Text Box 61"/>
          <p:cNvSpPr txBox="1">
            <a:spLocks noChangeArrowheads="1"/>
          </p:cNvSpPr>
          <p:nvPr/>
        </p:nvSpPr>
        <p:spPr bwMode="auto">
          <a:xfrm>
            <a:off x="5464992" y="1850845"/>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ea typeface="微软雅黑" pitchFamily="34" charset="-122"/>
              </a:rPr>
              <a:t>接收窗口</a:t>
            </a:r>
          </a:p>
        </p:txBody>
      </p:sp>
      <p:cxnSp>
        <p:nvCxnSpPr>
          <p:cNvPr id="131" name="直接连接符 130"/>
          <p:cNvCxnSpPr/>
          <p:nvPr/>
        </p:nvCxnSpPr>
        <p:spPr>
          <a:xfrm>
            <a:off x="5358898" y="2625050"/>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6404418" y="2625050"/>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345627" y="3118456"/>
            <a:ext cx="1069677"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Text Box 31"/>
          <p:cNvSpPr txBox="1">
            <a:spLocks noChangeArrowheads="1"/>
          </p:cNvSpPr>
          <p:nvPr/>
        </p:nvSpPr>
        <p:spPr bwMode="auto">
          <a:xfrm>
            <a:off x="5411744" y="3127167"/>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a:solidFill>
                  <a:srgbClr val="CC0099"/>
                </a:solidFill>
                <a:latin typeface="微软雅黑" pitchFamily="34" charset="-122"/>
                <a:ea typeface="微软雅黑" pitchFamily="34" charset="-122"/>
              </a:rPr>
              <a:t>接收窗口大小</a:t>
            </a:r>
          </a:p>
        </p:txBody>
      </p:sp>
      <p:sp>
        <p:nvSpPr>
          <p:cNvPr id="63" name="Line 33"/>
          <p:cNvSpPr>
            <a:spLocks noChangeShapeType="1"/>
          </p:cNvSpPr>
          <p:nvPr/>
        </p:nvSpPr>
        <p:spPr bwMode="auto">
          <a:xfrm>
            <a:off x="3041109" y="2185769"/>
            <a:ext cx="340592"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9" name="Text Box 30"/>
          <p:cNvSpPr txBox="1">
            <a:spLocks noChangeArrowheads="1"/>
          </p:cNvSpPr>
          <p:nvPr/>
        </p:nvSpPr>
        <p:spPr bwMode="auto">
          <a:xfrm>
            <a:off x="4302785" y="3613715"/>
            <a:ext cx="2569934"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0033CC"/>
                </a:solidFill>
                <a:latin typeface="微软雅黑" pitchFamily="34" charset="-122"/>
                <a:ea typeface="微软雅黑" pitchFamily="34" charset="-122"/>
              </a:rPr>
              <a:t>接收的分组正确，向前滑动接收窗口</a:t>
            </a:r>
          </a:p>
        </p:txBody>
      </p:sp>
    </p:spTree>
    <p:extLst>
      <p:ext uri="{BB962C8B-B14F-4D97-AF65-F5344CB8AC3E}">
        <p14:creationId xmlns:p14="http://schemas.microsoft.com/office/powerpoint/2010/main" val="32946130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utoShape 5"/>
          <p:cNvSpPr>
            <a:spLocks noChangeArrowheads="1"/>
          </p:cNvSpPr>
          <p:nvPr/>
        </p:nvSpPr>
        <p:spPr bwMode="auto">
          <a:xfrm>
            <a:off x="454287" y="1282125"/>
            <a:ext cx="6711426"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67" name="Rectangle 6"/>
          <p:cNvSpPr>
            <a:spLocks noChangeArrowheads="1"/>
          </p:cNvSpPr>
          <p:nvPr/>
        </p:nvSpPr>
        <p:spPr bwMode="auto">
          <a:xfrm>
            <a:off x="3070867" y="1262883"/>
            <a:ext cx="1463862"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67" b="1" dirty="0">
                <a:solidFill>
                  <a:schemeClr val="bg1"/>
                </a:solidFill>
                <a:latin typeface="微软雅黑" pitchFamily="34" charset="-122"/>
                <a:ea typeface="微软雅黑" pitchFamily="34" charset="-122"/>
              </a:rPr>
              <a:t>滑动窗口协议</a:t>
            </a:r>
          </a:p>
        </p:txBody>
      </p:sp>
      <p:sp>
        <p:nvSpPr>
          <p:cNvPr id="5" name="圆角矩形 4"/>
          <p:cNvSpPr/>
          <p:nvPr/>
        </p:nvSpPr>
        <p:spPr>
          <a:xfrm>
            <a:off x="454287" y="1666141"/>
            <a:ext cx="6711425" cy="26288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33" name="Text Box 31"/>
          <p:cNvSpPr txBox="1">
            <a:spLocks noChangeArrowheads="1"/>
          </p:cNvSpPr>
          <p:nvPr/>
        </p:nvSpPr>
        <p:spPr bwMode="auto">
          <a:xfrm>
            <a:off x="2461219" y="1796771"/>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ea typeface="微软雅黑" pitchFamily="34" charset="-122"/>
              </a:rPr>
              <a:t>发送窗口</a:t>
            </a:r>
          </a:p>
        </p:txBody>
      </p:sp>
      <p:sp>
        <p:nvSpPr>
          <p:cNvPr id="64" name="矩形 63"/>
          <p:cNvSpPr/>
          <p:nvPr/>
        </p:nvSpPr>
        <p:spPr>
          <a:xfrm>
            <a:off x="1893292" y="3959089"/>
            <a:ext cx="3994072" cy="297454"/>
          </a:xfrm>
          <a:prstGeom prst="rect">
            <a:avLst/>
          </a:prstGeom>
        </p:spPr>
        <p:txBody>
          <a:bodyPr wrap="square">
            <a:spAutoFit/>
          </a:bodyPr>
          <a:lstStyle/>
          <a:p>
            <a:pPr algn="ctr"/>
            <a:r>
              <a:rPr lang="zh-CN" altLang="en-US" sz="1333" b="1" dirty="0">
                <a:latin typeface="微软雅黑" pitchFamily="34" charset="-122"/>
                <a:ea typeface="微软雅黑" pitchFamily="34" charset="-122"/>
              </a:rPr>
              <a:t>发送方和接收方分别维持发送窗口和接收窗口</a:t>
            </a:r>
          </a:p>
        </p:txBody>
      </p:sp>
      <p:cxnSp>
        <p:nvCxnSpPr>
          <p:cNvPr id="3" name="直接连接符 2"/>
          <p:cNvCxnSpPr/>
          <p:nvPr/>
        </p:nvCxnSpPr>
        <p:spPr>
          <a:xfrm>
            <a:off x="1987738" y="2570976"/>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717880" y="2570976"/>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987738" y="3064382"/>
            <a:ext cx="1730142" cy="1"/>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 Box 31"/>
          <p:cNvSpPr txBox="1">
            <a:spLocks noChangeArrowheads="1"/>
          </p:cNvSpPr>
          <p:nvPr/>
        </p:nvSpPr>
        <p:spPr bwMode="auto">
          <a:xfrm>
            <a:off x="2329866" y="3073093"/>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a:solidFill>
                  <a:srgbClr val="CC0099"/>
                </a:solidFill>
                <a:latin typeface="微软雅黑" pitchFamily="34" charset="-122"/>
                <a:ea typeface="微软雅黑" pitchFamily="34" charset="-122"/>
              </a:rPr>
              <a:t>发送窗口大小</a:t>
            </a:r>
          </a:p>
        </p:txBody>
      </p:sp>
      <p:sp>
        <p:nvSpPr>
          <p:cNvPr id="60" name="Rectangle 29"/>
          <p:cNvSpPr>
            <a:spLocks noChangeArrowheads="1"/>
          </p:cNvSpPr>
          <p:nvPr/>
        </p:nvSpPr>
        <p:spPr bwMode="auto">
          <a:xfrm>
            <a:off x="1994792" y="2081810"/>
            <a:ext cx="1735321" cy="464370"/>
          </a:xfrm>
          <a:prstGeom prst="rect">
            <a:avLst/>
          </a:prstGeom>
          <a:solidFill>
            <a:srgbClr val="66FF66"/>
          </a:solidFill>
          <a:ln w="28575">
            <a:solidFill>
              <a:srgbClr val="000066"/>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cxnSp>
        <p:nvCxnSpPr>
          <p:cNvPr id="61" name="直接连接符 60"/>
          <p:cNvCxnSpPr/>
          <p:nvPr/>
        </p:nvCxnSpPr>
        <p:spPr>
          <a:xfrm>
            <a:off x="3032488" y="2570976"/>
            <a:ext cx="0" cy="278144"/>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994792" y="2737211"/>
            <a:ext cx="1037697"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 Box 31"/>
          <p:cNvSpPr txBox="1">
            <a:spLocks noChangeArrowheads="1"/>
          </p:cNvSpPr>
          <p:nvPr/>
        </p:nvSpPr>
        <p:spPr bwMode="auto">
          <a:xfrm>
            <a:off x="2047251" y="2745921"/>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a:solidFill>
                  <a:srgbClr val="C00000"/>
                </a:solidFill>
                <a:latin typeface="微软雅黑" pitchFamily="34" charset="-122"/>
                <a:ea typeface="微软雅黑" pitchFamily="34" charset="-122"/>
              </a:rPr>
              <a:t>发送窗口大小</a:t>
            </a:r>
          </a:p>
        </p:txBody>
      </p:sp>
      <p:sp>
        <p:nvSpPr>
          <p:cNvPr id="74" name="Line 33"/>
          <p:cNvSpPr>
            <a:spLocks noChangeShapeType="1"/>
          </p:cNvSpPr>
          <p:nvPr/>
        </p:nvSpPr>
        <p:spPr bwMode="auto">
          <a:xfrm>
            <a:off x="3033298" y="2651182"/>
            <a:ext cx="340592"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11" name="Rectangle 60"/>
          <p:cNvSpPr>
            <a:spLocks noChangeArrowheads="1"/>
          </p:cNvSpPr>
          <p:nvPr/>
        </p:nvSpPr>
        <p:spPr bwMode="auto">
          <a:xfrm>
            <a:off x="5353751" y="2083776"/>
            <a:ext cx="1043587" cy="465180"/>
          </a:xfrm>
          <a:prstGeom prst="rect">
            <a:avLst/>
          </a:prstGeom>
          <a:solidFill>
            <a:srgbClr val="FFFF00"/>
          </a:solidFill>
          <a:ln w="28575">
            <a:solidFill>
              <a:srgbClr val="000066"/>
            </a:solidFill>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grpSp>
        <p:nvGrpSpPr>
          <p:cNvPr id="4" name="组合 3"/>
          <p:cNvGrpSpPr/>
          <p:nvPr/>
        </p:nvGrpSpPr>
        <p:grpSpPr>
          <a:xfrm>
            <a:off x="3964652" y="2187331"/>
            <a:ext cx="3133288" cy="258074"/>
            <a:chOff x="4757582" y="1832435"/>
            <a:chExt cx="3759945" cy="309689"/>
          </a:xfrm>
        </p:grpSpPr>
        <p:sp>
          <p:nvSpPr>
            <p:cNvPr id="112" name="Rectangle 48"/>
            <p:cNvSpPr>
              <a:spLocks noChangeArrowheads="1"/>
            </p:cNvSpPr>
            <p:nvPr/>
          </p:nvSpPr>
          <p:spPr bwMode="auto">
            <a:xfrm>
              <a:off x="4757583" y="1832435"/>
              <a:ext cx="3759944" cy="309689"/>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000099"/>
                </a:solidFill>
                <a:latin typeface="微软雅黑" pitchFamily="34" charset="-122"/>
                <a:ea typeface="微软雅黑" pitchFamily="34" charset="-122"/>
              </a:endParaRPr>
            </a:p>
          </p:txBody>
        </p:sp>
        <p:sp>
          <p:nvSpPr>
            <p:cNvPr id="113" name="Rectangle 36"/>
            <p:cNvSpPr>
              <a:spLocks noChangeArrowheads="1"/>
            </p:cNvSpPr>
            <p:nvPr/>
          </p:nvSpPr>
          <p:spPr bwMode="auto">
            <a:xfrm>
              <a:off x="4757582"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1</a:t>
              </a:r>
            </a:p>
          </p:txBody>
        </p:sp>
        <p:sp>
          <p:nvSpPr>
            <p:cNvPr id="114" name="Rectangle 37"/>
            <p:cNvSpPr>
              <a:spLocks noChangeArrowheads="1"/>
            </p:cNvSpPr>
            <p:nvPr/>
          </p:nvSpPr>
          <p:spPr bwMode="auto">
            <a:xfrm>
              <a:off x="5175030"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2</a:t>
              </a:r>
            </a:p>
          </p:txBody>
        </p:sp>
        <p:sp>
          <p:nvSpPr>
            <p:cNvPr id="115" name="Rectangle 38"/>
            <p:cNvSpPr>
              <a:spLocks noChangeArrowheads="1"/>
            </p:cNvSpPr>
            <p:nvPr/>
          </p:nvSpPr>
          <p:spPr bwMode="auto">
            <a:xfrm>
              <a:off x="5593449"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3</a:t>
              </a:r>
            </a:p>
          </p:txBody>
        </p:sp>
        <p:sp>
          <p:nvSpPr>
            <p:cNvPr id="116" name="Rectangle 39"/>
            <p:cNvSpPr>
              <a:spLocks noChangeArrowheads="1"/>
            </p:cNvSpPr>
            <p:nvPr/>
          </p:nvSpPr>
          <p:spPr bwMode="auto">
            <a:xfrm>
              <a:off x="6009926"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4</a:t>
              </a:r>
            </a:p>
          </p:txBody>
        </p:sp>
        <p:sp>
          <p:nvSpPr>
            <p:cNvPr id="117" name="Rectangle 40"/>
            <p:cNvSpPr>
              <a:spLocks noChangeArrowheads="1"/>
            </p:cNvSpPr>
            <p:nvPr/>
          </p:nvSpPr>
          <p:spPr bwMode="auto">
            <a:xfrm>
              <a:off x="6429316"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5</a:t>
              </a:r>
            </a:p>
          </p:txBody>
        </p:sp>
        <p:sp>
          <p:nvSpPr>
            <p:cNvPr id="118" name="Rectangle 41"/>
            <p:cNvSpPr>
              <a:spLocks noChangeArrowheads="1"/>
            </p:cNvSpPr>
            <p:nvPr/>
          </p:nvSpPr>
          <p:spPr bwMode="auto">
            <a:xfrm>
              <a:off x="6847734"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6</a:t>
              </a:r>
            </a:p>
          </p:txBody>
        </p:sp>
        <p:sp>
          <p:nvSpPr>
            <p:cNvPr id="119" name="Rectangle 42"/>
            <p:cNvSpPr>
              <a:spLocks noChangeArrowheads="1"/>
            </p:cNvSpPr>
            <p:nvPr/>
          </p:nvSpPr>
          <p:spPr bwMode="auto">
            <a:xfrm>
              <a:off x="7264212"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7</a:t>
              </a:r>
            </a:p>
          </p:txBody>
        </p:sp>
        <p:sp>
          <p:nvSpPr>
            <p:cNvPr id="120" name="Rectangle 43"/>
            <p:cNvSpPr>
              <a:spLocks noChangeArrowheads="1"/>
            </p:cNvSpPr>
            <p:nvPr/>
          </p:nvSpPr>
          <p:spPr bwMode="auto">
            <a:xfrm>
              <a:off x="7683601" y="1832435"/>
              <a:ext cx="416477"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8</a:t>
              </a:r>
            </a:p>
          </p:txBody>
        </p:sp>
        <p:sp>
          <p:nvSpPr>
            <p:cNvPr id="121" name="Rectangle 44"/>
            <p:cNvSpPr>
              <a:spLocks noChangeArrowheads="1"/>
            </p:cNvSpPr>
            <p:nvPr/>
          </p:nvSpPr>
          <p:spPr bwMode="auto">
            <a:xfrm>
              <a:off x="8100078" y="1832435"/>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9</a:t>
              </a:r>
            </a:p>
          </p:txBody>
        </p:sp>
        <p:sp>
          <p:nvSpPr>
            <p:cNvPr id="122" name="Line 49"/>
            <p:cNvSpPr>
              <a:spLocks noChangeShapeType="1"/>
            </p:cNvSpPr>
            <p:nvPr/>
          </p:nvSpPr>
          <p:spPr bwMode="auto">
            <a:xfrm>
              <a:off x="5175030"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3" name="Line 50"/>
            <p:cNvSpPr>
              <a:spLocks noChangeShapeType="1"/>
            </p:cNvSpPr>
            <p:nvPr/>
          </p:nvSpPr>
          <p:spPr bwMode="auto">
            <a:xfrm>
              <a:off x="5591507"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4" name="Line 51"/>
            <p:cNvSpPr>
              <a:spLocks noChangeShapeType="1"/>
            </p:cNvSpPr>
            <p:nvPr/>
          </p:nvSpPr>
          <p:spPr bwMode="auto">
            <a:xfrm>
              <a:off x="6008955"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5" name="Line 52"/>
            <p:cNvSpPr>
              <a:spLocks noChangeShapeType="1"/>
            </p:cNvSpPr>
            <p:nvPr/>
          </p:nvSpPr>
          <p:spPr bwMode="auto">
            <a:xfrm>
              <a:off x="6425432"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6" name="Line 53"/>
            <p:cNvSpPr>
              <a:spLocks noChangeShapeType="1"/>
            </p:cNvSpPr>
            <p:nvPr/>
          </p:nvSpPr>
          <p:spPr bwMode="auto">
            <a:xfrm>
              <a:off x="6842880"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7" name="Line 54"/>
            <p:cNvSpPr>
              <a:spLocks noChangeShapeType="1"/>
            </p:cNvSpPr>
            <p:nvPr/>
          </p:nvSpPr>
          <p:spPr bwMode="auto">
            <a:xfrm>
              <a:off x="7260329"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8" name="Line 55"/>
            <p:cNvSpPr>
              <a:spLocks noChangeShapeType="1"/>
            </p:cNvSpPr>
            <p:nvPr/>
          </p:nvSpPr>
          <p:spPr bwMode="auto">
            <a:xfrm>
              <a:off x="7676805"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129" name="Line 56"/>
            <p:cNvSpPr>
              <a:spLocks noChangeShapeType="1"/>
            </p:cNvSpPr>
            <p:nvPr/>
          </p:nvSpPr>
          <p:spPr bwMode="auto">
            <a:xfrm>
              <a:off x="8094253" y="1832435"/>
              <a:ext cx="0" cy="3096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grpSp>
      <p:sp>
        <p:nvSpPr>
          <p:cNvPr id="130" name="Text Box 61"/>
          <p:cNvSpPr txBox="1">
            <a:spLocks noChangeArrowheads="1"/>
          </p:cNvSpPr>
          <p:nvPr/>
        </p:nvSpPr>
        <p:spPr bwMode="auto">
          <a:xfrm>
            <a:off x="5464992" y="1796771"/>
            <a:ext cx="78098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latin typeface="微软雅黑" pitchFamily="34" charset="-122"/>
                <a:ea typeface="微软雅黑" pitchFamily="34" charset="-122"/>
              </a:rPr>
              <a:t>接收窗口</a:t>
            </a:r>
          </a:p>
        </p:txBody>
      </p:sp>
      <p:cxnSp>
        <p:nvCxnSpPr>
          <p:cNvPr id="131" name="直接连接符 130"/>
          <p:cNvCxnSpPr/>
          <p:nvPr/>
        </p:nvCxnSpPr>
        <p:spPr>
          <a:xfrm>
            <a:off x="5358898" y="2570976"/>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6404418" y="2570976"/>
            <a:ext cx="0" cy="631603"/>
          </a:xfrm>
          <a:prstGeom prst="line">
            <a:avLst/>
          </a:prstGeom>
          <a:ln w="1905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345627" y="3064382"/>
            <a:ext cx="1069677" cy="0"/>
          </a:xfrm>
          <a:prstGeom prst="line">
            <a:avLst/>
          </a:prstGeom>
          <a:ln w="19050">
            <a:solidFill>
              <a:srgbClr val="00006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Text Box 31"/>
          <p:cNvSpPr txBox="1">
            <a:spLocks noChangeArrowheads="1"/>
          </p:cNvSpPr>
          <p:nvPr/>
        </p:nvSpPr>
        <p:spPr bwMode="auto">
          <a:xfrm>
            <a:off x="5389972" y="3073093"/>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b="1" dirty="0">
                <a:solidFill>
                  <a:srgbClr val="CC0099"/>
                </a:solidFill>
                <a:latin typeface="微软雅黑" pitchFamily="34" charset="-122"/>
                <a:ea typeface="微软雅黑" pitchFamily="34" charset="-122"/>
              </a:rPr>
              <a:t>接收窗口大小</a:t>
            </a:r>
          </a:p>
        </p:txBody>
      </p:sp>
      <p:sp>
        <p:nvSpPr>
          <p:cNvPr id="63" name="Rectangle 29"/>
          <p:cNvSpPr>
            <a:spLocks noChangeArrowheads="1"/>
          </p:cNvSpPr>
          <p:nvPr/>
        </p:nvSpPr>
        <p:spPr bwMode="auto">
          <a:xfrm>
            <a:off x="1992364" y="2084586"/>
            <a:ext cx="1049349" cy="464370"/>
          </a:xfrm>
          <a:prstGeom prst="rect">
            <a:avLst/>
          </a:prstGeom>
          <a:solidFill>
            <a:srgbClr val="66FF66"/>
          </a:solidFill>
          <a:ln w="12700">
            <a:solidFill>
              <a:srgbClr val="000066"/>
            </a:solidFill>
            <a:prstDash val="sysDash"/>
            <a:miter lim="800000"/>
            <a:headEnd/>
            <a:tailEnd/>
          </a:ln>
          <a:effectLst/>
        </p:spPr>
        <p:txBody>
          <a:bodyPr wrap="none" anchor="ctr"/>
          <a:lstStyle/>
          <a:p>
            <a:endParaRPr lang="zh-CN" altLang="en-US" sz="1167" b="1">
              <a:solidFill>
                <a:srgbClr val="000099"/>
              </a:solidFill>
              <a:latin typeface="微软雅黑" pitchFamily="34" charset="-122"/>
              <a:ea typeface="微软雅黑" pitchFamily="34" charset="-122"/>
            </a:endParaRPr>
          </a:p>
        </p:txBody>
      </p:sp>
      <p:grpSp>
        <p:nvGrpSpPr>
          <p:cNvPr id="2" name="组合 1"/>
          <p:cNvGrpSpPr/>
          <p:nvPr/>
        </p:nvGrpSpPr>
        <p:grpSpPr>
          <a:xfrm>
            <a:off x="601680" y="2187330"/>
            <a:ext cx="3128433" cy="258074"/>
            <a:chOff x="722016" y="1832434"/>
            <a:chExt cx="3754119" cy="309689"/>
          </a:xfrm>
        </p:grpSpPr>
        <p:sp>
          <p:nvSpPr>
            <p:cNvPr id="8" name="Rectangle 17"/>
            <p:cNvSpPr>
              <a:spLocks noChangeArrowheads="1"/>
            </p:cNvSpPr>
            <p:nvPr/>
          </p:nvSpPr>
          <p:spPr bwMode="auto">
            <a:xfrm>
              <a:off x="722016" y="1833406"/>
              <a:ext cx="3754119" cy="30871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67" b="1">
                <a:solidFill>
                  <a:srgbClr val="CC0099"/>
                </a:solidFill>
                <a:latin typeface="微软雅黑" pitchFamily="34" charset="-122"/>
                <a:ea typeface="微软雅黑" pitchFamily="34" charset="-122"/>
              </a:endParaRPr>
            </a:p>
          </p:txBody>
        </p:sp>
        <p:sp>
          <p:nvSpPr>
            <p:cNvPr id="9" name="Rectangle 5"/>
            <p:cNvSpPr>
              <a:spLocks noChangeArrowheads="1"/>
            </p:cNvSpPr>
            <p:nvPr/>
          </p:nvSpPr>
          <p:spPr bwMode="auto">
            <a:xfrm>
              <a:off x="722016"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1</a:t>
              </a:r>
            </a:p>
          </p:txBody>
        </p:sp>
        <p:sp>
          <p:nvSpPr>
            <p:cNvPr id="10" name="Rectangle 6"/>
            <p:cNvSpPr>
              <a:spLocks noChangeArrowheads="1"/>
            </p:cNvSpPr>
            <p:nvPr/>
          </p:nvSpPr>
          <p:spPr bwMode="auto">
            <a:xfrm>
              <a:off x="1139464"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latin typeface="微软雅黑" pitchFamily="34" charset="-122"/>
                  <a:ea typeface="微软雅黑" pitchFamily="34" charset="-122"/>
                </a:rPr>
                <a:t>2</a:t>
              </a:r>
            </a:p>
          </p:txBody>
        </p:sp>
        <p:sp>
          <p:nvSpPr>
            <p:cNvPr id="11" name="Rectangle 7"/>
            <p:cNvSpPr>
              <a:spLocks noChangeArrowheads="1"/>
            </p:cNvSpPr>
            <p:nvPr/>
          </p:nvSpPr>
          <p:spPr bwMode="auto">
            <a:xfrm>
              <a:off x="1557883"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3</a:t>
              </a:r>
            </a:p>
          </p:txBody>
        </p:sp>
        <p:sp>
          <p:nvSpPr>
            <p:cNvPr id="12" name="Rectangle 8"/>
            <p:cNvSpPr>
              <a:spLocks noChangeArrowheads="1"/>
            </p:cNvSpPr>
            <p:nvPr/>
          </p:nvSpPr>
          <p:spPr bwMode="auto">
            <a:xfrm>
              <a:off x="1975331"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latin typeface="微软雅黑" pitchFamily="34" charset="-122"/>
                  <a:ea typeface="微软雅黑" pitchFamily="34" charset="-122"/>
                </a:rPr>
                <a:t>4</a:t>
              </a:r>
            </a:p>
          </p:txBody>
        </p:sp>
        <p:sp>
          <p:nvSpPr>
            <p:cNvPr id="13" name="Rectangle 9"/>
            <p:cNvSpPr>
              <a:spLocks noChangeArrowheads="1"/>
            </p:cNvSpPr>
            <p:nvPr/>
          </p:nvSpPr>
          <p:spPr bwMode="auto">
            <a:xfrm>
              <a:off x="2393750"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5</a:t>
              </a:r>
            </a:p>
          </p:txBody>
        </p:sp>
        <p:sp>
          <p:nvSpPr>
            <p:cNvPr id="14" name="Rectangle 10"/>
            <p:cNvSpPr>
              <a:spLocks noChangeArrowheads="1"/>
            </p:cNvSpPr>
            <p:nvPr/>
          </p:nvSpPr>
          <p:spPr bwMode="auto">
            <a:xfrm>
              <a:off x="2812168" y="1833406"/>
              <a:ext cx="41744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6</a:t>
              </a:r>
            </a:p>
          </p:txBody>
        </p:sp>
        <p:sp>
          <p:nvSpPr>
            <p:cNvPr id="15" name="Rectangle 11"/>
            <p:cNvSpPr>
              <a:spLocks noChangeArrowheads="1"/>
            </p:cNvSpPr>
            <p:nvPr/>
          </p:nvSpPr>
          <p:spPr bwMode="auto">
            <a:xfrm>
              <a:off x="3229616" y="1833406"/>
              <a:ext cx="416478"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a:solidFill>
                    <a:srgbClr val="CC0099"/>
                  </a:solidFill>
                  <a:latin typeface="微软雅黑" pitchFamily="34" charset="-122"/>
                  <a:ea typeface="微软雅黑" pitchFamily="34" charset="-122"/>
                </a:rPr>
                <a:t>7</a:t>
              </a:r>
            </a:p>
          </p:txBody>
        </p:sp>
        <p:sp>
          <p:nvSpPr>
            <p:cNvPr id="16" name="Rectangle 12"/>
            <p:cNvSpPr>
              <a:spLocks noChangeArrowheads="1"/>
            </p:cNvSpPr>
            <p:nvPr/>
          </p:nvSpPr>
          <p:spPr bwMode="auto">
            <a:xfrm>
              <a:off x="3648035" y="1833406"/>
              <a:ext cx="416477" cy="3087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8</a:t>
              </a:r>
            </a:p>
          </p:txBody>
        </p:sp>
        <p:sp>
          <p:nvSpPr>
            <p:cNvPr id="21" name="Line 18"/>
            <p:cNvSpPr>
              <a:spLocks noChangeShapeType="1"/>
            </p:cNvSpPr>
            <p:nvPr/>
          </p:nvSpPr>
          <p:spPr bwMode="auto">
            <a:xfrm>
              <a:off x="1139464"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2" name="Line 19"/>
            <p:cNvSpPr>
              <a:spLocks noChangeShapeType="1"/>
            </p:cNvSpPr>
            <p:nvPr/>
          </p:nvSpPr>
          <p:spPr bwMode="auto">
            <a:xfrm>
              <a:off x="1556912"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3" name="Line 20"/>
            <p:cNvSpPr>
              <a:spLocks noChangeShapeType="1"/>
            </p:cNvSpPr>
            <p:nvPr/>
          </p:nvSpPr>
          <p:spPr bwMode="auto">
            <a:xfrm>
              <a:off x="1973389"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4" name="Line 21"/>
            <p:cNvSpPr>
              <a:spLocks noChangeShapeType="1"/>
            </p:cNvSpPr>
            <p:nvPr/>
          </p:nvSpPr>
          <p:spPr bwMode="auto">
            <a:xfrm>
              <a:off x="239083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5" name="Line 22"/>
            <p:cNvSpPr>
              <a:spLocks noChangeShapeType="1"/>
            </p:cNvSpPr>
            <p:nvPr/>
          </p:nvSpPr>
          <p:spPr bwMode="auto">
            <a:xfrm>
              <a:off x="2807314"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6" name="Line 23"/>
            <p:cNvSpPr>
              <a:spLocks noChangeShapeType="1"/>
            </p:cNvSpPr>
            <p:nvPr/>
          </p:nvSpPr>
          <p:spPr bwMode="auto">
            <a:xfrm>
              <a:off x="3224763"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7" name="Line 24"/>
            <p:cNvSpPr>
              <a:spLocks noChangeShapeType="1"/>
            </p:cNvSpPr>
            <p:nvPr/>
          </p:nvSpPr>
          <p:spPr bwMode="auto">
            <a:xfrm>
              <a:off x="3642211"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a:off x="4058687" y="1833406"/>
              <a:ext cx="0" cy="3087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b="1">
                <a:solidFill>
                  <a:srgbClr val="000099"/>
                </a:solidFill>
                <a:latin typeface="微软雅黑" pitchFamily="34" charset="-122"/>
                <a:ea typeface="微软雅黑" pitchFamily="34" charset="-122"/>
              </a:endParaRPr>
            </a:p>
          </p:txBody>
        </p:sp>
        <p:sp>
          <p:nvSpPr>
            <p:cNvPr id="65" name="Rectangle 44"/>
            <p:cNvSpPr>
              <a:spLocks noChangeArrowheads="1"/>
            </p:cNvSpPr>
            <p:nvPr/>
          </p:nvSpPr>
          <p:spPr bwMode="auto">
            <a:xfrm>
              <a:off x="4058687" y="1832434"/>
              <a:ext cx="417448" cy="3096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167" b="1" dirty="0">
                  <a:solidFill>
                    <a:srgbClr val="CC0099"/>
                  </a:solidFill>
                  <a:latin typeface="微软雅黑" pitchFamily="34" charset="-122"/>
                  <a:ea typeface="微软雅黑" pitchFamily="34" charset="-122"/>
                </a:rPr>
                <a:t>9</a:t>
              </a:r>
            </a:p>
          </p:txBody>
        </p:sp>
      </p:grpSp>
      <p:sp>
        <p:nvSpPr>
          <p:cNvPr id="69" name="Text Box 30"/>
          <p:cNvSpPr txBox="1">
            <a:spLocks noChangeArrowheads="1"/>
          </p:cNvSpPr>
          <p:nvPr/>
        </p:nvSpPr>
        <p:spPr bwMode="auto">
          <a:xfrm>
            <a:off x="793443" y="3559641"/>
            <a:ext cx="3017173"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67" b="1" dirty="0">
                <a:solidFill>
                  <a:srgbClr val="0033CC"/>
                </a:solidFill>
                <a:latin typeface="微软雅黑" pitchFamily="34" charset="-122"/>
                <a:ea typeface="微软雅黑" pitchFamily="34" charset="-122"/>
              </a:rPr>
              <a:t>收到确认后，向前滑动发送窗口，窗口变大</a:t>
            </a:r>
          </a:p>
        </p:txBody>
      </p:sp>
    </p:spTree>
    <p:extLst>
      <p:ext uri="{BB962C8B-B14F-4D97-AF65-F5344CB8AC3E}">
        <p14:creationId xmlns:p14="http://schemas.microsoft.com/office/powerpoint/2010/main" val="25838767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utoShape 5"/>
          <p:cNvSpPr>
            <a:spLocks noChangeArrowheads="1"/>
          </p:cNvSpPr>
          <p:nvPr/>
        </p:nvSpPr>
        <p:spPr bwMode="auto">
          <a:xfrm>
            <a:off x="464136" y="1236627"/>
            <a:ext cx="6707313" cy="294942"/>
          </a:xfrm>
          <a:prstGeom prst="roundRect">
            <a:avLst>
              <a:gd name="adj" fmla="val 16667"/>
            </a:avLst>
          </a:prstGeom>
          <a:solidFill>
            <a:srgbClr val="00B050"/>
          </a:solidFill>
          <a:ln>
            <a:noFill/>
          </a:ln>
          <a:effectLst/>
        </p:spPr>
        <p:txBody>
          <a:bodyPr wrap="none" anchor="ctr"/>
          <a:lstStyle/>
          <a:p>
            <a:endParaRPr lang="zh-CN" altLang="en-US" sz="1167"/>
          </a:p>
        </p:txBody>
      </p:sp>
      <p:sp>
        <p:nvSpPr>
          <p:cNvPr id="58" name="Rectangle 6"/>
          <p:cNvSpPr>
            <a:spLocks noChangeArrowheads="1"/>
          </p:cNvSpPr>
          <p:nvPr/>
        </p:nvSpPr>
        <p:spPr bwMode="auto">
          <a:xfrm>
            <a:off x="2588129" y="1208951"/>
            <a:ext cx="2459328" cy="348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67" b="1" dirty="0">
                <a:solidFill>
                  <a:schemeClr val="bg1"/>
                </a:solidFill>
                <a:latin typeface="微软雅黑" pitchFamily="34" charset="-122"/>
                <a:ea typeface="微软雅黑" pitchFamily="34" charset="-122"/>
              </a:rPr>
              <a:t>Go-back-N</a:t>
            </a:r>
            <a:r>
              <a:rPr lang="zh-CN" altLang="en-US" sz="1667" b="1" dirty="0">
                <a:solidFill>
                  <a:schemeClr val="bg1"/>
                </a:solidFill>
                <a:latin typeface="微软雅黑" pitchFamily="34" charset="-122"/>
                <a:ea typeface="微软雅黑" pitchFamily="34" charset="-122"/>
              </a:rPr>
              <a:t>（回退 </a:t>
            </a:r>
            <a:r>
              <a:rPr lang="en-US" altLang="zh-CN" sz="1667" b="1" dirty="0">
                <a:solidFill>
                  <a:schemeClr val="bg1"/>
                </a:solidFill>
                <a:latin typeface="微软雅黑" pitchFamily="34" charset="-122"/>
                <a:ea typeface="微软雅黑" pitchFamily="34" charset="-122"/>
              </a:rPr>
              <a:t>N</a:t>
            </a:r>
            <a:r>
              <a:rPr lang="zh-CN" altLang="en-US" sz="1667" b="1" dirty="0">
                <a:solidFill>
                  <a:schemeClr val="bg1"/>
                </a:solidFill>
                <a:latin typeface="微软雅黑" pitchFamily="34" charset="-122"/>
                <a:ea typeface="微软雅黑" pitchFamily="34" charset="-122"/>
              </a:rPr>
              <a:t>）</a:t>
            </a:r>
          </a:p>
        </p:txBody>
      </p:sp>
      <p:sp>
        <p:nvSpPr>
          <p:cNvPr id="5" name="圆角矩形 4"/>
          <p:cNvSpPr/>
          <p:nvPr/>
        </p:nvSpPr>
        <p:spPr>
          <a:xfrm>
            <a:off x="464136" y="1573112"/>
            <a:ext cx="6707313" cy="276331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6" name="Text Box 7"/>
          <p:cNvSpPr txBox="1">
            <a:spLocks noChangeArrowheads="1"/>
          </p:cNvSpPr>
          <p:nvPr/>
        </p:nvSpPr>
        <p:spPr bwMode="auto">
          <a:xfrm>
            <a:off x="3962525" y="2650873"/>
            <a:ext cx="145905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000" b="1" dirty="0">
                <a:solidFill>
                  <a:srgbClr val="CC0099"/>
                </a:solidFill>
                <a:latin typeface="微软雅黑" pitchFamily="34" charset="-122"/>
                <a:ea typeface="微软雅黑" pitchFamily="34" charset="-122"/>
              </a:rPr>
              <a:t>M4 </a:t>
            </a:r>
            <a:r>
              <a:rPr lang="zh-CN" altLang="en-US" sz="1000" b="1" dirty="0">
                <a:solidFill>
                  <a:srgbClr val="CC0099"/>
                </a:solidFill>
                <a:latin typeface="微软雅黑" pitchFamily="34" charset="-122"/>
                <a:ea typeface="微软雅黑" pitchFamily="34" charset="-122"/>
              </a:rPr>
              <a:t>未按序到达，丢弃</a:t>
            </a:r>
          </a:p>
        </p:txBody>
      </p:sp>
      <p:grpSp>
        <p:nvGrpSpPr>
          <p:cNvPr id="9" name="组合 8"/>
          <p:cNvGrpSpPr/>
          <p:nvPr/>
        </p:nvGrpSpPr>
        <p:grpSpPr>
          <a:xfrm>
            <a:off x="1097870" y="1846313"/>
            <a:ext cx="2799053" cy="266870"/>
            <a:chOff x="1211428" y="1464591"/>
            <a:chExt cx="3358863" cy="320244"/>
          </a:xfrm>
        </p:grpSpPr>
        <p:sp>
          <p:nvSpPr>
            <p:cNvPr id="10" name="Line 14"/>
            <p:cNvSpPr>
              <a:spLocks noChangeShapeType="1"/>
            </p:cNvSpPr>
            <p:nvPr/>
          </p:nvSpPr>
          <p:spPr bwMode="auto">
            <a:xfrm>
              <a:off x="1211428" y="1464591"/>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11" name="Group 15"/>
            <p:cNvGrpSpPr>
              <a:grpSpLocks/>
            </p:cNvGrpSpPr>
            <p:nvPr/>
          </p:nvGrpSpPr>
          <p:grpSpPr bwMode="auto">
            <a:xfrm rot="344460">
              <a:off x="1533819" y="1464591"/>
              <a:ext cx="1357040" cy="191711"/>
              <a:chOff x="3024" y="1776"/>
              <a:chExt cx="1008" cy="144"/>
            </a:xfrm>
          </p:grpSpPr>
          <p:sp>
            <p:nvSpPr>
              <p:cNvPr id="12" name="Rectangle 16"/>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latin typeface="微软雅黑" pitchFamily="34" charset="-122"/>
                    <a:ea typeface="微软雅黑" pitchFamily="34" charset="-122"/>
                  </a:rPr>
                  <a:t>M1</a:t>
                </a:r>
              </a:p>
            </p:txBody>
          </p:sp>
          <p:sp>
            <p:nvSpPr>
              <p:cNvPr id="13" name="AutoShape 17"/>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grpSp>
      </p:grpSp>
      <p:grpSp>
        <p:nvGrpSpPr>
          <p:cNvPr id="14" name="组合 13"/>
          <p:cNvGrpSpPr/>
          <p:nvPr/>
        </p:nvGrpSpPr>
        <p:grpSpPr>
          <a:xfrm>
            <a:off x="1097870" y="2059628"/>
            <a:ext cx="2799053" cy="266870"/>
            <a:chOff x="1211428" y="1720568"/>
            <a:chExt cx="3358863" cy="320244"/>
          </a:xfrm>
        </p:grpSpPr>
        <p:sp>
          <p:nvSpPr>
            <p:cNvPr id="15" name="Line 19"/>
            <p:cNvSpPr>
              <a:spLocks noChangeShapeType="1"/>
            </p:cNvSpPr>
            <p:nvPr/>
          </p:nvSpPr>
          <p:spPr bwMode="auto">
            <a:xfrm>
              <a:off x="1211428" y="1720568"/>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16" name="Group 20"/>
            <p:cNvGrpSpPr>
              <a:grpSpLocks/>
            </p:cNvGrpSpPr>
            <p:nvPr/>
          </p:nvGrpSpPr>
          <p:grpSpPr bwMode="auto">
            <a:xfrm rot="344460">
              <a:off x="1533819" y="1720568"/>
              <a:ext cx="1357040" cy="191711"/>
              <a:chOff x="3024" y="1776"/>
              <a:chExt cx="1008" cy="144"/>
            </a:xfrm>
          </p:grpSpPr>
          <p:sp>
            <p:nvSpPr>
              <p:cNvPr id="17" name="Rectangle 21"/>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latin typeface="微软雅黑" pitchFamily="34" charset="-122"/>
                    <a:ea typeface="微软雅黑" pitchFamily="34" charset="-122"/>
                  </a:rPr>
                  <a:t>M2</a:t>
                </a:r>
              </a:p>
            </p:txBody>
          </p:sp>
          <p:sp>
            <p:nvSpPr>
              <p:cNvPr id="18" name="AutoShape 22"/>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grpSp>
      </p:grpSp>
      <p:grpSp>
        <p:nvGrpSpPr>
          <p:cNvPr id="19" name="组合 18"/>
          <p:cNvGrpSpPr/>
          <p:nvPr/>
        </p:nvGrpSpPr>
        <p:grpSpPr>
          <a:xfrm>
            <a:off x="1097870" y="2698663"/>
            <a:ext cx="2799053" cy="266870"/>
            <a:chOff x="1211428" y="2487410"/>
            <a:chExt cx="3358863" cy="320244"/>
          </a:xfrm>
          <a:effectLst/>
        </p:grpSpPr>
        <p:sp>
          <p:nvSpPr>
            <p:cNvPr id="20" name="Line 31"/>
            <p:cNvSpPr>
              <a:spLocks noChangeShapeType="1"/>
            </p:cNvSpPr>
            <p:nvPr/>
          </p:nvSpPr>
          <p:spPr bwMode="auto">
            <a:xfrm>
              <a:off x="1211428" y="2487410"/>
              <a:ext cx="3358863" cy="320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21" name="Group 32"/>
            <p:cNvGrpSpPr>
              <a:grpSpLocks/>
            </p:cNvGrpSpPr>
            <p:nvPr/>
          </p:nvGrpSpPr>
          <p:grpSpPr bwMode="auto">
            <a:xfrm rot="344460">
              <a:off x="1533819" y="2487410"/>
              <a:ext cx="1357040" cy="191711"/>
              <a:chOff x="3024" y="1776"/>
              <a:chExt cx="1008" cy="144"/>
            </a:xfrm>
            <a:solidFill>
              <a:srgbClr val="FFFF99"/>
            </a:solidFill>
          </p:grpSpPr>
          <p:sp>
            <p:nvSpPr>
              <p:cNvPr id="22" name="Rectangle 33"/>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latin typeface="微软雅黑" pitchFamily="34" charset="-122"/>
                    <a:ea typeface="微软雅黑" pitchFamily="34" charset="-122"/>
                  </a:rPr>
                  <a:t>M5</a:t>
                </a:r>
              </a:p>
            </p:txBody>
          </p:sp>
          <p:sp>
            <p:nvSpPr>
              <p:cNvPr id="23" name="AutoShape 34"/>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grpSp>
      </p:grpSp>
      <p:grpSp>
        <p:nvGrpSpPr>
          <p:cNvPr id="29" name="组合 28"/>
          <p:cNvGrpSpPr/>
          <p:nvPr/>
        </p:nvGrpSpPr>
        <p:grpSpPr>
          <a:xfrm>
            <a:off x="1097870" y="2146769"/>
            <a:ext cx="2799053" cy="285933"/>
            <a:chOff x="1211428" y="1825137"/>
            <a:chExt cx="3358863" cy="343119"/>
          </a:xfrm>
        </p:grpSpPr>
        <p:sp>
          <p:nvSpPr>
            <p:cNvPr id="30" name="Line 18"/>
            <p:cNvSpPr>
              <a:spLocks noChangeShapeType="1"/>
            </p:cNvSpPr>
            <p:nvPr/>
          </p:nvSpPr>
          <p:spPr bwMode="auto">
            <a:xfrm flipH="1">
              <a:off x="1211428" y="1849101"/>
              <a:ext cx="3358863" cy="319155"/>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31" name="Group 50"/>
            <p:cNvGrpSpPr>
              <a:grpSpLocks/>
            </p:cNvGrpSpPr>
            <p:nvPr/>
          </p:nvGrpSpPr>
          <p:grpSpPr bwMode="auto">
            <a:xfrm rot="21254618">
              <a:off x="3213250" y="1825137"/>
              <a:ext cx="775987" cy="191711"/>
              <a:chOff x="3840" y="2448"/>
              <a:chExt cx="576" cy="144"/>
            </a:xfrm>
          </p:grpSpPr>
          <p:sp>
            <p:nvSpPr>
              <p:cNvPr id="32" name="AutoShape 51"/>
              <p:cNvSpPr>
                <a:spLocks noChangeArrowheads="1"/>
              </p:cNvSpPr>
              <p:nvPr/>
            </p:nvSpPr>
            <p:spPr bwMode="auto">
              <a:xfrm flipH="1">
                <a:off x="3840" y="2448"/>
                <a:ext cx="144" cy="144"/>
              </a:xfrm>
              <a:prstGeom prst="rightArrow">
                <a:avLst>
                  <a:gd name="adj1" fmla="val 50000"/>
                  <a:gd name="adj2" fmla="val 25000"/>
                </a:avLst>
              </a:prstGeom>
              <a:solidFill>
                <a:srgbClr val="FF66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917" b="1">
                  <a:latin typeface="微软雅黑" pitchFamily="34" charset="-122"/>
                  <a:ea typeface="微软雅黑" pitchFamily="34" charset="-122"/>
                </a:endParaRPr>
              </a:p>
            </p:txBody>
          </p:sp>
          <p:sp>
            <p:nvSpPr>
              <p:cNvPr id="33" name="Rectangle 52"/>
              <p:cNvSpPr>
                <a:spLocks noChangeArrowheads="1"/>
              </p:cNvSpPr>
              <p:nvPr/>
            </p:nvSpPr>
            <p:spPr bwMode="auto">
              <a:xfrm flipH="1">
                <a:off x="3984" y="2448"/>
                <a:ext cx="432" cy="14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solidFill>
                      <a:srgbClr val="333399"/>
                    </a:solidFill>
                    <a:latin typeface="微软雅黑" pitchFamily="34" charset="-122"/>
                    <a:ea typeface="微软雅黑" pitchFamily="34" charset="-122"/>
                  </a:rPr>
                  <a:t>ACK0</a:t>
                </a:r>
              </a:p>
            </p:txBody>
          </p:sp>
        </p:grpSp>
      </p:grpSp>
      <p:sp>
        <p:nvSpPr>
          <p:cNvPr id="39" name="Text Box 56"/>
          <p:cNvSpPr txBox="1">
            <a:spLocks noChangeArrowheads="1"/>
          </p:cNvSpPr>
          <p:nvPr/>
        </p:nvSpPr>
        <p:spPr bwMode="auto">
          <a:xfrm>
            <a:off x="3896265" y="1965681"/>
            <a:ext cx="33087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000" b="1" dirty="0">
                <a:latin typeface="微软雅黑" pitchFamily="34" charset="-122"/>
                <a:ea typeface="微软雅黑" pitchFamily="34" charset="-122"/>
              </a:rPr>
              <a:t>ACK1 </a:t>
            </a:r>
            <a:r>
              <a:rPr lang="zh-CN" altLang="en-US" sz="1000" b="1" dirty="0">
                <a:latin typeface="微软雅黑" pitchFamily="34" charset="-122"/>
                <a:ea typeface="微软雅黑" pitchFamily="34" charset="-122"/>
              </a:rPr>
              <a:t>确认 </a:t>
            </a:r>
            <a:r>
              <a:rPr lang="en-US" altLang="zh-CN" sz="1000" b="1" dirty="0">
                <a:latin typeface="微软雅黑" pitchFamily="34" charset="-122"/>
                <a:ea typeface="微软雅黑" pitchFamily="34" charset="-122"/>
              </a:rPr>
              <a:t>M1</a:t>
            </a:r>
            <a:r>
              <a:rPr lang="zh-CN" altLang="en-US" sz="1000" b="1" dirty="0">
                <a:latin typeface="微软雅黑" pitchFamily="34" charset="-122"/>
                <a:ea typeface="微软雅黑" pitchFamily="34" charset="-122"/>
              </a:rPr>
              <a:t>，将</a:t>
            </a:r>
            <a:r>
              <a:rPr lang="en-US" altLang="zh-CN" sz="1000" b="1" dirty="0">
                <a:latin typeface="微软雅黑" pitchFamily="34" charset="-122"/>
                <a:ea typeface="微软雅黑" pitchFamily="34" charset="-122"/>
              </a:rPr>
              <a:t>M1</a:t>
            </a:r>
            <a:r>
              <a:rPr lang="zh-CN" altLang="en-US" sz="1000" b="1" dirty="0">
                <a:latin typeface="微软雅黑" pitchFamily="34" charset="-122"/>
                <a:ea typeface="微软雅黑" pitchFamily="34" charset="-122"/>
              </a:rPr>
              <a:t>提交给上层协议或用户</a:t>
            </a:r>
          </a:p>
        </p:txBody>
      </p:sp>
      <p:sp>
        <p:nvSpPr>
          <p:cNvPr id="40" name="Text Box 57"/>
          <p:cNvSpPr txBox="1">
            <a:spLocks noChangeArrowheads="1"/>
          </p:cNvSpPr>
          <p:nvPr/>
        </p:nvSpPr>
        <p:spPr bwMode="auto">
          <a:xfrm>
            <a:off x="3907719" y="2189888"/>
            <a:ext cx="31253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000" b="1" dirty="0">
                <a:latin typeface="微软雅黑" pitchFamily="34" charset="-122"/>
                <a:ea typeface="微软雅黑" pitchFamily="34" charset="-122"/>
              </a:rPr>
              <a:t>ACK2 </a:t>
            </a:r>
            <a:r>
              <a:rPr lang="zh-CN" altLang="en-US" sz="1000" b="1" dirty="0">
                <a:latin typeface="微软雅黑" pitchFamily="34" charset="-122"/>
                <a:ea typeface="微软雅黑" pitchFamily="34" charset="-122"/>
              </a:rPr>
              <a:t>确认 </a:t>
            </a:r>
            <a:r>
              <a:rPr lang="en-US" altLang="zh-CN" sz="1000" b="1" dirty="0">
                <a:latin typeface="微软雅黑" pitchFamily="34" charset="-122"/>
                <a:ea typeface="微软雅黑" pitchFamily="34" charset="-122"/>
              </a:rPr>
              <a:t>M2</a:t>
            </a:r>
            <a:r>
              <a:rPr lang="zh-CN" altLang="en-US" sz="1000" b="1" dirty="0">
                <a:latin typeface="微软雅黑" pitchFamily="34" charset="-122"/>
                <a:ea typeface="微软雅黑" pitchFamily="34" charset="-122"/>
              </a:rPr>
              <a:t>，将</a:t>
            </a:r>
            <a:r>
              <a:rPr lang="en-US" altLang="zh-CN" sz="1000" b="1" dirty="0">
                <a:latin typeface="微软雅黑" pitchFamily="34" charset="-122"/>
                <a:ea typeface="微软雅黑" pitchFamily="34" charset="-122"/>
              </a:rPr>
              <a:t>M2</a:t>
            </a:r>
            <a:r>
              <a:rPr lang="zh-CN" altLang="en-US" sz="1000" b="1" dirty="0">
                <a:latin typeface="微软雅黑" pitchFamily="34" charset="-122"/>
                <a:ea typeface="微软雅黑" pitchFamily="34" charset="-122"/>
              </a:rPr>
              <a:t>提交给上层协议或用户</a:t>
            </a:r>
          </a:p>
        </p:txBody>
      </p:sp>
      <p:sp>
        <p:nvSpPr>
          <p:cNvPr id="41" name="Text Box 58"/>
          <p:cNvSpPr txBox="1">
            <a:spLocks noChangeArrowheads="1"/>
          </p:cNvSpPr>
          <p:nvPr/>
        </p:nvSpPr>
        <p:spPr bwMode="auto">
          <a:xfrm>
            <a:off x="3962525" y="2439056"/>
            <a:ext cx="68961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000" b="1" dirty="0">
                <a:solidFill>
                  <a:srgbClr val="CC0099"/>
                </a:solidFill>
                <a:latin typeface="微软雅黑" pitchFamily="34" charset="-122"/>
                <a:ea typeface="微软雅黑" pitchFamily="34" charset="-122"/>
              </a:rPr>
              <a:t>M3 </a:t>
            </a:r>
            <a:r>
              <a:rPr lang="zh-CN" altLang="en-US" sz="1000" b="1" dirty="0">
                <a:solidFill>
                  <a:srgbClr val="CC0099"/>
                </a:solidFill>
                <a:latin typeface="微软雅黑" pitchFamily="34" charset="-122"/>
                <a:ea typeface="微软雅黑" pitchFamily="34" charset="-122"/>
              </a:rPr>
              <a:t>丢失</a:t>
            </a:r>
          </a:p>
        </p:txBody>
      </p:sp>
      <p:grpSp>
        <p:nvGrpSpPr>
          <p:cNvPr id="49" name="组合 48"/>
          <p:cNvGrpSpPr/>
          <p:nvPr/>
        </p:nvGrpSpPr>
        <p:grpSpPr>
          <a:xfrm>
            <a:off x="1097870" y="1657480"/>
            <a:ext cx="2799053" cy="2337380"/>
            <a:chOff x="1211428" y="1211865"/>
            <a:chExt cx="3358863" cy="3028156"/>
          </a:xfrm>
        </p:grpSpPr>
        <p:sp>
          <p:nvSpPr>
            <p:cNvPr id="50" name="Line 49"/>
            <p:cNvSpPr>
              <a:spLocks noChangeShapeType="1"/>
            </p:cNvSpPr>
            <p:nvPr/>
          </p:nvSpPr>
          <p:spPr bwMode="auto">
            <a:xfrm>
              <a:off x="4570291" y="1211865"/>
              <a:ext cx="0" cy="3028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sp>
          <p:nvSpPr>
            <p:cNvPr id="51" name="Line 95"/>
            <p:cNvSpPr>
              <a:spLocks noChangeShapeType="1"/>
            </p:cNvSpPr>
            <p:nvPr/>
          </p:nvSpPr>
          <p:spPr bwMode="auto">
            <a:xfrm>
              <a:off x="1211428" y="1235829"/>
              <a:ext cx="0" cy="3004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grpSp>
        <p:nvGrpSpPr>
          <p:cNvPr id="52" name="组合 51"/>
          <p:cNvGrpSpPr/>
          <p:nvPr/>
        </p:nvGrpSpPr>
        <p:grpSpPr>
          <a:xfrm>
            <a:off x="1097870" y="2272942"/>
            <a:ext cx="2485167" cy="239638"/>
            <a:chOff x="1211428" y="1976545"/>
            <a:chExt cx="2982200" cy="287565"/>
          </a:xfrm>
          <a:solidFill>
            <a:srgbClr val="FF0000"/>
          </a:solidFill>
        </p:grpSpPr>
        <p:sp>
          <p:nvSpPr>
            <p:cNvPr id="53" name="Line 23"/>
            <p:cNvSpPr>
              <a:spLocks noChangeShapeType="1"/>
            </p:cNvSpPr>
            <p:nvPr/>
          </p:nvSpPr>
          <p:spPr bwMode="auto">
            <a:xfrm>
              <a:off x="1211428" y="1976545"/>
              <a:ext cx="2982200" cy="28756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54" name="Group 24"/>
            <p:cNvGrpSpPr>
              <a:grpSpLocks/>
            </p:cNvGrpSpPr>
            <p:nvPr/>
          </p:nvGrpSpPr>
          <p:grpSpPr bwMode="auto">
            <a:xfrm rot="344460">
              <a:off x="1533819" y="1976545"/>
              <a:ext cx="1357040" cy="191711"/>
              <a:chOff x="3024" y="1776"/>
              <a:chExt cx="1008" cy="144"/>
            </a:xfrm>
            <a:grpFill/>
          </p:grpSpPr>
          <p:sp>
            <p:nvSpPr>
              <p:cNvPr id="55" name="Rectangle 25"/>
              <p:cNvSpPr>
                <a:spLocks noChangeArrowheads="1"/>
              </p:cNvSpPr>
              <p:nvPr/>
            </p:nvSpPr>
            <p:spPr bwMode="auto">
              <a:xfrm>
                <a:off x="3024" y="1776"/>
                <a:ext cx="864"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solidFill>
                      <a:schemeClr val="bg1"/>
                    </a:solidFill>
                    <a:latin typeface="微软雅黑" pitchFamily="34" charset="-122"/>
                    <a:ea typeface="微软雅黑" pitchFamily="34" charset="-122"/>
                  </a:rPr>
                  <a:t>M3</a:t>
                </a:r>
              </a:p>
            </p:txBody>
          </p:sp>
          <p:sp>
            <p:nvSpPr>
              <p:cNvPr id="56" name="AutoShape 26"/>
              <p:cNvSpPr>
                <a:spLocks noChangeArrowheads="1"/>
              </p:cNvSpPr>
              <p:nvPr/>
            </p:nvSpPr>
            <p:spPr bwMode="auto">
              <a:xfrm>
                <a:off x="3888" y="1776"/>
                <a:ext cx="144" cy="144"/>
              </a:xfrm>
              <a:prstGeom prst="rightArrow">
                <a:avLst>
                  <a:gd name="adj1" fmla="val 50000"/>
                  <a:gd name="adj2" fmla="val 25000"/>
                </a:avLst>
              </a:prstGeom>
              <a:solidFill>
                <a:srgbClr val="0000FF"/>
              </a:solidFill>
              <a:ln w="9525">
                <a:solidFill>
                  <a:schemeClr val="tx1"/>
                </a:solidFill>
                <a:miter lim="800000"/>
                <a:headEnd/>
                <a:tailEnd/>
              </a:ln>
              <a:effectLst/>
            </p:spPr>
            <p:txBody>
              <a:bodyPr wrap="none" anchor="ctr"/>
              <a:lstStyle/>
              <a:p>
                <a:endParaRPr lang="zh-CN" altLang="en-US" sz="917" b="1">
                  <a:solidFill>
                    <a:schemeClr val="bg1"/>
                  </a:solidFill>
                  <a:latin typeface="微软雅黑" pitchFamily="34" charset="-122"/>
                  <a:ea typeface="微软雅黑" pitchFamily="34" charset="-122"/>
                </a:endParaRPr>
              </a:p>
            </p:txBody>
          </p:sp>
        </p:grpSp>
      </p:grpSp>
      <p:sp>
        <p:nvSpPr>
          <p:cNvPr id="2" name="矩形 1"/>
          <p:cNvSpPr/>
          <p:nvPr/>
        </p:nvSpPr>
        <p:spPr>
          <a:xfrm>
            <a:off x="2116034" y="4005904"/>
            <a:ext cx="3821880" cy="297454"/>
          </a:xfrm>
          <a:prstGeom prst="rect">
            <a:avLst/>
          </a:prstGeom>
        </p:spPr>
        <p:txBody>
          <a:bodyPr wrap="none">
            <a:spAutoFit/>
          </a:bodyPr>
          <a:lstStyle/>
          <a:p>
            <a:r>
              <a:rPr lang="zh-CN" altLang="en-US" sz="1333" b="1" dirty="0">
                <a:latin typeface="微软雅黑" pitchFamily="34" charset="-122"/>
                <a:ea typeface="微软雅黑" pitchFamily="34" charset="-122"/>
              </a:rPr>
              <a:t>连续 </a:t>
            </a:r>
            <a:r>
              <a:rPr lang="en-US" altLang="zh-CN" sz="1333" b="1" dirty="0">
                <a:latin typeface="微软雅黑" pitchFamily="34" charset="-122"/>
                <a:ea typeface="微软雅黑" pitchFamily="34" charset="-122"/>
              </a:rPr>
              <a:t>ARQ </a:t>
            </a:r>
            <a:r>
              <a:rPr lang="zh-CN" altLang="en-US" sz="1333" b="1" dirty="0">
                <a:latin typeface="微软雅黑" pitchFamily="34" charset="-122"/>
                <a:ea typeface="微软雅黑" pitchFamily="34" charset="-122"/>
              </a:rPr>
              <a:t>协议采用</a:t>
            </a:r>
            <a:r>
              <a:rPr lang="zh-CN" altLang="en-US" sz="1333" b="1" dirty="0">
                <a:solidFill>
                  <a:srgbClr val="CC0099"/>
                </a:solidFill>
                <a:latin typeface="微软雅黑" pitchFamily="34" charset="-122"/>
                <a:ea typeface="微软雅黑" pitchFamily="34" charset="-122"/>
              </a:rPr>
              <a:t>回退</a:t>
            </a:r>
            <a:r>
              <a:rPr lang="en-US" altLang="zh-CN" sz="1333" b="1" dirty="0">
                <a:solidFill>
                  <a:srgbClr val="CC0099"/>
                </a:solidFill>
                <a:latin typeface="微软雅黑" pitchFamily="34" charset="-122"/>
                <a:ea typeface="微软雅黑" pitchFamily="34" charset="-122"/>
              </a:rPr>
              <a:t>N</a:t>
            </a:r>
            <a:r>
              <a:rPr lang="zh-CN" altLang="en-US" sz="1333" b="1" dirty="0">
                <a:latin typeface="微软雅黑" pitchFamily="34" charset="-122"/>
                <a:ea typeface="微软雅黑" pitchFamily="34" charset="-122"/>
              </a:rPr>
              <a:t>（</a:t>
            </a:r>
            <a:r>
              <a:rPr lang="en-US" altLang="zh-CN" sz="1333" b="1" dirty="0">
                <a:latin typeface="微软雅黑" pitchFamily="34" charset="-122"/>
                <a:ea typeface="微软雅黑" pitchFamily="34" charset="-122"/>
              </a:rPr>
              <a:t>Go-Back-N</a:t>
            </a:r>
            <a:r>
              <a:rPr lang="zh-CN" altLang="en-US" sz="1333" b="1" dirty="0">
                <a:latin typeface="微软雅黑" pitchFamily="34" charset="-122"/>
                <a:ea typeface="微软雅黑" pitchFamily="34" charset="-122"/>
              </a:rPr>
              <a:t>）重传</a:t>
            </a:r>
          </a:p>
        </p:txBody>
      </p:sp>
      <p:sp>
        <p:nvSpPr>
          <p:cNvPr id="3" name="爆炸形 1 2"/>
          <p:cNvSpPr/>
          <p:nvPr/>
        </p:nvSpPr>
        <p:spPr>
          <a:xfrm>
            <a:off x="3583035" y="2430095"/>
            <a:ext cx="262759" cy="18914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grpSp>
        <p:nvGrpSpPr>
          <p:cNvPr id="34" name="组合 33"/>
          <p:cNvGrpSpPr/>
          <p:nvPr/>
        </p:nvGrpSpPr>
        <p:grpSpPr>
          <a:xfrm>
            <a:off x="1097870" y="2379145"/>
            <a:ext cx="2799053" cy="266870"/>
            <a:chOff x="1211428" y="2103989"/>
            <a:chExt cx="3358863" cy="320244"/>
          </a:xfrm>
        </p:grpSpPr>
        <p:sp>
          <p:nvSpPr>
            <p:cNvPr id="35" name="Line 13"/>
            <p:cNvSpPr>
              <a:spLocks noChangeShapeType="1"/>
            </p:cNvSpPr>
            <p:nvPr/>
          </p:nvSpPr>
          <p:spPr bwMode="auto">
            <a:xfrm flipH="1">
              <a:off x="1211428" y="2103989"/>
              <a:ext cx="3358863" cy="320244"/>
            </a:xfrm>
            <a:prstGeom prst="line">
              <a:avLst/>
            </a:prstGeom>
            <a:noFill/>
            <a:ln w="2857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36" name="Group 53"/>
            <p:cNvGrpSpPr>
              <a:grpSpLocks/>
            </p:cNvGrpSpPr>
            <p:nvPr/>
          </p:nvGrpSpPr>
          <p:grpSpPr bwMode="auto">
            <a:xfrm rot="21254618">
              <a:off x="3213250" y="2103989"/>
              <a:ext cx="775987" cy="191711"/>
              <a:chOff x="3840" y="2448"/>
              <a:chExt cx="576" cy="144"/>
            </a:xfrm>
          </p:grpSpPr>
          <p:sp>
            <p:nvSpPr>
              <p:cNvPr id="37" name="AutoShape 54"/>
              <p:cNvSpPr>
                <a:spLocks noChangeArrowheads="1"/>
              </p:cNvSpPr>
              <p:nvPr/>
            </p:nvSpPr>
            <p:spPr bwMode="auto">
              <a:xfrm flipH="1">
                <a:off x="3840" y="2448"/>
                <a:ext cx="144" cy="144"/>
              </a:xfrm>
              <a:prstGeom prst="rightArrow">
                <a:avLst>
                  <a:gd name="adj1" fmla="val 50000"/>
                  <a:gd name="adj2" fmla="val 25000"/>
                </a:avLst>
              </a:prstGeom>
              <a:solidFill>
                <a:srgbClr val="FF66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917" b="1">
                  <a:latin typeface="微软雅黑" pitchFamily="34" charset="-122"/>
                  <a:ea typeface="微软雅黑" pitchFamily="34" charset="-122"/>
                </a:endParaRPr>
              </a:p>
            </p:txBody>
          </p:sp>
          <p:sp>
            <p:nvSpPr>
              <p:cNvPr id="38" name="Rectangle 55"/>
              <p:cNvSpPr>
                <a:spLocks noChangeArrowheads="1"/>
              </p:cNvSpPr>
              <p:nvPr/>
            </p:nvSpPr>
            <p:spPr bwMode="auto">
              <a:xfrm flipH="1">
                <a:off x="3984" y="2448"/>
                <a:ext cx="432" cy="144"/>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solidFill>
                      <a:srgbClr val="333399"/>
                    </a:solidFill>
                    <a:latin typeface="微软雅黑" pitchFamily="34" charset="-122"/>
                    <a:ea typeface="微软雅黑" pitchFamily="34" charset="-122"/>
                  </a:rPr>
                  <a:t>ACK1</a:t>
                </a:r>
              </a:p>
            </p:txBody>
          </p:sp>
        </p:grpSp>
      </p:grpSp>
      <p:grpSp>
        <p:nvGrpSpPr>
          <p:cNvPr id="60" name="组合 59"/>
          <p:cNvGrpSpPr/>
          <p:nvPr/>
        </p:nvGrpSpPr>
        <p:grpSpPr>
          <a:xfrm>
            <a:off x="1097870" y="2486256"/>
            <a:ext cx="2799053" cy="265963"/>
            <a:chOff x="1211428" y="2232522"/>
            <a:chExt cx="3358863" cy="319155"/>
          </a:xfrm>
          <a:effectLst/>
        </p:grpSpPr>
        <p:sp>
          <p:nvSpPr>
            <p:cNvPr id="61" name="Line 27"/>
            <p:cNvSpPr>
              <a:spLocks noChangeShapeType="1"/>
            </p:cNvSpPr>
            <p:nvPr/>
          </p:nvSpPr>
          <p:spPr bwMode="auto">
            <a:xfrm>
              <a:off x="1211428" y="2232522"/>
              <a:ext cx="3358863" cy="31915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62" name="Group 28"/>
            <p:cNvGrpSpPr>
              <a:grpSpLocks/>
            </p:cNvGrpSpPr>
            <p:nvPr/>
          </p:nvGrpSpPr>
          <p:grpSpPr bwMode="auto">
            <a:xfrm rot="344460">
              <a:off x="1533819" y="2232522"/>
              <a:ext cx="1357040" cy="191711"/>
              <a:chOff x="3024" y="1776"/>
              <a:chExt cx="1008" cy="144"/>
            </a:xfrm>
          </p:grpSpPr>
          <p:sp>
            <p:nvSpPr>
              <p:cNvPr id="63" name="Rectangle 29"/>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dirty="0">
                    <a:latin typeface="微软雅黑" pitchFamily="34" charset="-122"/>
                    <a:ea typeface="微软雅黑" pitchFamily="34" charset="-122"/>
                  </a:rPr>
                  <a:t>M4</a:t>
                </a:r>
              </a:p>
            </p:txBody>
          </p:sp>
          <p:sp>
            <p:nvSpPr>
              <p:cNvPr id="64" name="AutoShape 30"/>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grpSp>
      </p:grpSp>
      <p:sp>
        <p:nvSpPr>
          <p:cNvPr id="65" name="Text Box 7"/>
          <p:cNvSpPr txBox="1">
            <a:spLocks noChangeArrowheads="1"/>
          </p:cNvSpPr>
          <p:nvPr/>
        </p:nvSpPr>
        <p:spPr bwMode="auto">
          <a:xfrm>
            <a:off x="3962525" y="2876391"/>
            <a:ext cx="145905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en-US" altLang="zh-CN" sz="1000" b="1" dirty="0">
                <a:solidFill>
                  <a:srgbClr val="CC0099"/>
                </a:solidFill>
                <a:latin typeface="微软雅黑" pitchFamily="34" charset="-122"/>
                <a:ea typeface="微软雅黑" pitchFamily="34" charset="-122"/>
              </a:rPr>
              <a:t>M5 </a:t>
            </a:r>
            <a:r>
              <a:rPr lang="zh-CN" altLang="en-US" sz="1000" b="1" dirty="0">
                <a:solidFill>
                  <a:srgbClr val="CC0099"/>
                </a:solidFill>
                <a:latin typeface="微软雅黑" pitchFamily="34" charset="-122"/>
                <a:ea typeface="微软雅黑" pitchFamily="34" charset="-122"/>
              </a:rPr>
              <a:t>未按序到达，丢弃</a:t>
            </a:r>
          </a:p>
        </p:txBody>
      </p:sp>
      <p:grpSp>
        <p:nvGrpSpPr>
          <p:cNvPr id="66" name="组合 65"/>
          <p:cNvGrpSpPr/>
          <p:nvPr/>
        </p:nvGrpSpPr>
        <p:grpSpPr>
          <a:xfrm>
            <a:off x="1097870" y="3398282"/>
            <a:ext cx="2799053" cy="266870"/>
            <a:chOff x="1211428" y="2487410"/>
            <a:chExt cx="3358863" cy="320244"/>
          </a:xfrm>
          <a:solidFill>
            <a:srgbClr val="FFC000"/>
          </a:solidFill>
        </p:grpSpPr>
        <p:sp>
          <p:nvSpPr>
            <p:cNvPr id="67" name="Line 31"/>
            <p:cNvSpPr>
              <a:spLocks noChangeShapeType="1"/>
            </p:cNvSpPr>
            <p:nvPr/>
          </p:nvSpPr>
          <p:spPr bwMode="auto">
            <a:xfrm>
              <a:off x="1211428" y="2487410"/>
              <a:ext cx="3358863" cy="320244"/>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68" name="Group 32"/>
            <p:cNvGrpSpPr>
              <a:grpSpLocks/>
            </p:cNvGrpSpPr>
            <p:nvPr/>
          </p:nvGrpSpPr>
          <p:grpSpPr bwMode="auto">
            <a:xfrm rot="344460">
              <a:off x="1533819" y="2487410"/>
              <a:ext cx="1357040" cy="191711"/>
              <a:chOff x="3024" y="1776"/>
              <a:chExt cx="1008" cy="144"/>
            </a:xfrm>
            <a:grpFill/>
          </p:grpSpPr>
          <p:sp>
            <p:nvSpPr>
              <p:cNvPr id="69" name="Rectangle 33"/>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itchFamily="34" charset="-122"/>
                    <a:ea typeface="微软雅黑" pitchFamily="34" charset="-122"/>
                  </a:rPr>
                  <a:t>重传 </a:t>
                </a:r>
                <a:r>
                  <a:rPr lang="en-US" altLang="zh-CN" sz="1000" b="1" dirty="0">
                    <a:latin typeface="微软雅黑" pitchFamily="34" charset="-122"/>
                    <a:ea typeface="微软雅黑" pitchFamily="34" charset="-122"/>
                  </a:rPr>
                  <a:t>M5</a:t>
                </a:r>
              </a:p>
            </p:txBody>
          </p:sp>
          <p:sp>
            <p:nvSpPr>
              <p:cNvPr id="70" name="AutoShape 34"/>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grpSp>
      </p:grpSp>
      <p:grpSp>
        <p:nvGrpSpPr>
          <p:cNvPr id="71" name="组合 70"/>
          <p:cNvGrpSpPr/>
          <p:nvPr/>
        </p:nvGrpSpPr>
        <p:grpSpPr>
          <a:xfrm>
            <a:off x="1097869" y="2972561"/>
            <a:ext cx="2799053" cy="285113"/>
            <a:chOff x="1211427" y="1976545"/>
            <a:chExt cx="3358863" cy="342136"/>
          </a:xfrm>
          <a:solidFill>
            <a:srgbClr val="FFC000"/>
          </a:solidFill>
          <a:effectLst/>
        </p:grpSpPr>
        <p:sp>
          <p:nvSpPr>
            <p:cNvPr id="72" name="Line 23"/>
            <p:cNvSpPr>
              <a:spLocks noChangeShapeType="1"/>
            </p:cNvSpPr>
            <p:nvPr/>
          </p:nvSpPr>
          <p:spPr bwMode="auto">
            <a:xfrm>
              <a:off x="1211427" y="1976545"/>
              <a:ext cx="3358863" cy="342136"/>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73" name="Group 24"/>
            <p:cNvGrpSpPr>
              <a:grpSpLocks/>
            </p:cNvGrpSpPr>
            <p:nvPr/>
          </p:nvGrpSpPr>
          <p:grpSpPr bwMode="auto">
            <a:xfrm rot="344460">
              <a:off x="1533819" y="1976545"/>
              <a:ext cx="1357040" cy="191711"/>
              <a:chOff x="3024" y="1776"/>
              <a:chExt cx="1008" cy="144"/>
            </a:xfrm>
            <a:grpFill/>
          </p:grpSpPr>
          <p:sp>
            <p:nvSpPr>
              <p:cNvPr id="74" name="Rectangle 25"/>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itchFamily="34" charset="-122"/>
                    <a:ea typeface="微软雅黑" pitchFamily="34" charset="-122"/>
                  </a:rPr>
                  <a:t>重传 </a:t>
                </a:r>
                <a:r>
                  <a:rPr lang="en-US" altLang="zh-CN" sz="1000" b="1" dirty="0">
                    <a:latin typeface="微软雅黑" pitchFamily="34" charset="-122"/>
                    <a:ea typeface="微软雅黑" pitchFamily="34" charset="-122"/>
                  </a:rPr>
                  <a:t>M3</a:t>
                </a:r>
              </a:p>
            </p:txBody>
          </p:sp>
          <p:sp>
            <p:nvSpPr>
              <p:cNvPr id="75" name="AutoShape 26"/>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grpSp>
      </p:grpSp>
      <p:grpSp>
        <p:nvGrpSpPr>
          <p:cNvPr id="76" name="组合 75"/>
          <p:cNvGrpSpPr/>
          <p:nvPr/>
        </p:nvGrpSpPr>
        <p:grpSpPr>
          <a:xfrm>
            <a:off x="1097870" y="3185875"/>
            <a:ext cx="2799053" cy="265963"/>
            <a:chOff x="1211428" y="2232522"/>
            <a:chExt cx="3358863" cy="319155"/>
          </a:xfrm>
          <a:solidFill>
            <a:srgbClr val="FFC000"/>
          </a:solidFill>
        </p:grpSpPr>
        <p:sp>
          <p:nvSpPr>
            <p:cNvPr id="77" name="Line 27"/>
            <p:cNvSpPr>
              <a:spLocks noChangeShapeType="1"/>
            </p:cNvSpPr>
            <p:nvPr/>
          </p:nvSpPr>
          <p:spPr bwMode="auto">
            <a:xfrm>
              <a:off x="1211428" y="2232522"/>
              <a:ext cx="3358863" cy="319155"/>
            </a:xfrm>
            <a:prstGeom prst="line">
              <a:avLst/>
            </a:prstGeom>
            <a:grpFill/>
            <a:ln w="2857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917" b="1">
                <a:latin typeface="微软雅黑" pitchFamily="34" charset="-122"/>
                <a:ea typeface="微软雅黑" pitchFamily="34" charset="-122"/>
              </a:endParaRPr>
            </a:p>
          </p:txBody>
        </p:sp>
        <p:grpSp>
          <p:nvGrpSpPr>
            <p:cNvPr id="78" name="Group 28"/>
            <p:cNvGrpSpPr>
              <a:grpSpLocks/>
            </p:cNvGrpSpPr>
            <p:nvPr/>
          </p:nvGrpSpPr>
          <p:grpSpPr bwMode="auto">
            <a:xfrm rot="344460">
              <a:off x="1533819" y="2232522"/>
              <a:ext cx="1357040" cy="191711"/>
              <a:chOff x="3024" y="1776"/>
              <a:chExt cx="1008" cy="144"/>
            </a:xfrm>
            <a:grpFill/>
          </p:grpSpPr>
          <p:sp>
            <p:nvSpPr>
              <p:cNvPr id="79" name="Rectangle 29"/>
              <p:cNvSpPr>
                <a:spLocks noChangeArrowheads="1"/>
              </p:cNvSpPr>
              <p:nvPr/>
            </p:nvSpPr>
            <p:spPr bwMode="auto">
              <a:xfrm>
                <a:off x="3024" y="1776"/>
                <a:ext cx="864" cy="14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itchFamily="34" charset="-122"/>
                    <a:ea typeface="微软雅黑" pitchFamily="34" charset="-122"/>
                  </a:rPr>
                  <a:t>重传 </a:t>
                </a:r>
                <a:r>
                  <a:rPr lang="en-US" altLang="zh-CN" sz="1000" b="1" dirty="0">
                    <a:latin typeface="微软雅黑" pitchFamily="34" charset="-122"/>
                    <a:ea typeface="微软雅黑" pitchFamily="34" charset="-122"/>
                  </a:rPr>
                  <a:t>M4</a:t>
                </a:r>
              </a:p>
            </p:txBody>
          </p:sp>
          <p:sp>
            <p:nvSpPr>
              <p:cNvPr id="80" name="AutoShape 30"/>
              <p:cNvSpPr>
                <a:spLocks noChangeArrowheads="1"/>
              </p:cNvSpPr>
              <p:nvPr/>
            </p:nvSpPr>
            <p:spPr bwMode="auto">
              <a:xfrm>
                <a:off x="3888" y="1776"/>
                <a:ext cx="144" cy="144"/>
              </a:xfrm>
              <a:prstGeom prst="rightArrow">
                <a:avLst>
                  <a:gd name="adj1" fmla="val 50000"/>
                  <a:gd name="adj2" fmla="val 25000"/>
                </a:avLst>
              </a:prstGeom>
              <a:solidFill>
                <a:srgbClr val="66FF66"/>
              </a:solidFill>
              <a:ln w="9525">
                <a:solidFill>
                  <a:schemeClr val="tx1"/>
                </a:solidFill>
                <a:miter lim="800000"/>
                <a:headEnd/>
                <a:tailEnd/>
              </a:ln>
              <a:effectLst/>
            </p:spPr>
            <p:txBody>
              <a:bodyPr wrap="none" anchor="ctr"/>
              <a:lstStyle/>
              <a:p>
                <a:endParaRPr lang="zh-CN" altLang="en-US" sz="917" b="1">
                  <a:latin typeface="微软雅黑" pitchFamily="34" charset="-122"/>
                  <a:ea typeface="微软雅黑" pitchFamily="34" charset="-122"/>
                </a:endParaRPr>
              </a:p>
            </p:txBody>
          </p:sp>
        </p:grpSp>
      </p:grpSp>
      <p:sp>
        <p:nvSpPr>
          <p:cNvPr id="81" name="Line 75"/>
          <p:cNvSpPr>
            <a:spLocks noChangeShapeType="1"/>
          </p:cNvSpPr>
          <p:nvPr/>
        </p:nvSpPr>
        <p:spPr bwMode="auto">
          <a:xfrm>
            <a:off x="781554" y="2269880"/>
            <a:ext cx="0" cy="710356"/>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p>
        </p:txBody>
      </p:sp>
      <p:sp>
        <p:nvSpPr>
          <p:cNvPr id="82" name="Line 76"/>
          <p:cNvSpPr>
            <a:spLocks noChangeShapeType="1"/>
          </p:cNvSpPr>
          <p:nvPr/>
        </p:nvSpPr>
        <p:spPr bwMode="auto">
          <a:xfrm>
            <a:off x="630743" y="2279140"/>
            <a:ext cx="4101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p>
        </p:txBody>
      </p:sp>
      <p:sp>
        <p:nvSpPr>
          <p:cNvPr id="83" name="Line 77"/>
          <p:cNvSpPr>
            <a:spLocks noChangeShapeType="1"/>
          </p:cNvSpPr>
          <p:nvPr/>
        </p:nvSpPr>
        <p:spPr bwMode="auto">
          <a:xfrm>
            <a:off x="638680" y="2980236"/>
            <a:ext cx="402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67"/>
          </a:p>
        </p:txBody>
      </p:sp>
      <p:sp>
        <p:nvSpPr>
          <p:cNvPr id="4" name="矩形 3"/>
          <p:cNvSpPr/>
          <p:nvPr/>
        </p:nvSpPr>
        <p:spPr>
          <a:xfrm>
            <a:off x="586569" y="2333081"/>
            <a:ext cx="429740" cy="553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000" b="1" dirty="0">
                <a:solidFill>
                  <a:schemeClr val="tx1"/>
                </a:solidFill>
                <a:latin typeface="微软雅黑" pitchFamily="34" charset="-122"/>
                <a:ea typeface="微软雅黑" pitchFamily="34" charset="-122"/>
              </a:rPr>
              <a:t>M3</a:t>
            </a:r>
            <a:r>
              <a:rPr lang="zh-CN" altLang="en-US" sz="1000" b="1" dirty="0">
                <a:solidFill>
                  <a:schemeClr val="tx1"/>
                </a:solidFill>
                <a:latin typeface="微软雅黑" pitchFamily="34" charset="-122"/>
                <a:ea typeface="微软雅黑" pitchFamily="34" charset="-122"/>
              </a:rPr>
              <a:t>超时</a:t>
            </a:r>
          </a:p>
        </p:txBody>
      </p:sp>
    </p:spTree>
    <p:extLst>
      <p:ext uri="{BB962C8B-B14F-4D97-AF65-F5344CB8AC3E}">
        <p14:creationId xmlns:p14="http://schemas.microsoft.com/office/powerpoint/2010/main" val="4585769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8"/>
          <p:cNvSpPr>
            <a:spLocks noChangeArrowheads="1"/>
          </p:cNvSpPr>
          <p:nvPr/>
        </p:nvSpPr>
        <p:spPr bwMode="auto">
          <a:xfrm>
            <a:off x="454288" y="1953764"/>
            <a:ext cx="6617073" cy="220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虽然是面向字节流的，但 </a:t>
            </a: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传送的数据单元却是报文段。</a:t>
            </a:r>
          </a:p>
          <a:p>
            <a:pPr marL="285739" indent="-285739">
              <a:lnSpc>
                <a:spcPts val="2750"/>
              </a:lnSpc>
              <a:buClr>
                <a:srgbClr val="0070C0"/>
              </a:buClr>
              <a:buFont typeface="Wingdings" pitchFamily="2" charset="2"/>
              <a:buChar char="l"/>
            </a:pPr>
            <a:r>
              <a:rPr lang="zh-CN" altLang="en-US" sz="1667" b="1" dirty="0">
                <a:latin typeface="微软雅黑" pitchFamily="34" charset="-122"/>
                <a:ea typeface="微软雅黑" pitchFamily="34" charset="-122"/>
              </a:rPr>
              <a:t>一个 </a:t>
            </a: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报文段分为首部和数据两部分，而 </a:t>
            </a: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的全部功能都体现在它首部中各字段的作用。</a:t>
            </a:r>
          </a:p>
          <a:p>
            <a:pPr marL="285739" indent="-285739">
              <a:lnSpc>
                <a:spcPts val="2750"/>
              </a:lnSpc>
              <a:buClr>
                <a:srgbClr val="0070C0"/>
              </a:buClr>
              <a:buFont typeface="Wingdings" pitchFamily="2" charset="2"/>
              <a:buChar char="l"/>
            </a:pPr>
            <a:r>
              <a:rPr lang="en-US" altLang="zh-CN" sz="1667" b="1" dirty="0">
                <a:latin typeface="微软雅黑" pitchFamily="34" charset="-122"/>
                <a:ea typeface="微软雅黑" pitchFamily="34" charset="-122"/>
              </a:rPr>
              <a:t>TCP </a:t>
            </a:r>
            <a:r>
              <a:rPr lang="zh-CN" altLang="en-US" sz="1667" b="1" dirty="0">
                <a:latin typeface="微软雅黑" pitchFamily="34" charset="-122"/>
                <a:ea typeface="微软雅黑" pitchFamily="34" charset="-122"/>
              </a:rPr>
              <a:t>报文段首部的前 </a:t>
            </a:r>
            <a:r>
              <a:rPr lang="en-US" altLang="zh-CN" sz="1667" b="1" dirty="0">
                <a:latin typeface="微软雅黑" pitchFamily="34" charset="-122"/>
                <a:ea typeface="微软雅黑" pitchFamily="34" charset="-122"/>
              </a:rPr>
              <a:t>20 </a:t>
            </a:r>
            <a:r>
              <a:rPr lang="zh-CN" altLang="en-US" sz="1667" b="1" dirty="0">
                <a:latin typeface="微软雅黑" pitchFamily="34" charset="-122"/>
                <a:ea typeface="微软雅黑" pitchFamily="34" charset="-122"/>
              </a:rPr>
              <a:t>个字节是固定的，后面有 </a:t>
            </a:r>
            <a:r>
              <a:rPr lang="en-US" altLang="zh-CN" sz="1667" b="1" dirty="0">
                <a:latin typeface="微软雅黑" pitchFamily="34" charset="-122"/>
                <a:ea typeface="微软雅黑" pitchFamily="34" charset="-122"/>
              </a:rPr>
              <a:t>4</a:t>
            </a:r>
            <a:r>
              <a:rPr lang="en-US" altLang="zh-CN" sz="1667" b="1" i="1" dirty="0">
                <a:latin typeface="微软雅黑" pitchFamily="34" charset="-122"/>
                <a:ea typeface="微软雅黑" pitchFamily="34" charset="-122"/>
              </a:rPr>
              <a:t>n</a:t>
            </a:r>
            <a:r>
              <a:rPr lang="en-US" altLang="zh-CN" sz="1667" b="1" dirty="0">
                <a:latin typeface="微软雅黑" pitchFamily="34" charset="-122"/>
                <a:ea typeface="微软雅黑" pitchFamily="34" charset="-122"/>
              </a:rPr>
              <a:t> </a:t>
            </a:r>
            <a:r>
              <a:rPr lang="zh-CN" altLang="en-US" sz="1667" b="1" dirty="0">
                <a:latin typeface="微软雅黑" pitchFamily="34" charset="-122"/>
                <a:ea typeface="微软雅黑" pitchFamily="34" charset="-122"/>
              </a:rPr>
              <a:t>字节是根据需要而增加的选项 </a:t>
            </a:r>
            <a:r>
              <a:rPr lang="en-US" altLang="zh-CN" sz="1667" b="1" dirty="0">
                <a:latin typeface="微软雅黑" pitchFamily="34" charset="-122"/>
                <a:ea typeface="微软雅黑" pitchFamily="34" charset="-122"/>
              </a:rPr>
              <a:t>(</a:t>
            </a:r>
            <a:r>
              <a:rPr lang="en-US" altLang="zh-CN" sz="1667" b="1" i="1" dirty="0">
                <a:latin typeface="微软雅黑" pitchFamily="34" charset="-122"/>
                <a:ea typeface="微软雅黑" pitchFamily="34" charset="-122"/>
              </a:rPr>
              <a:t>n</a:t>
            </a:r>
            <a:r>
              <a:rPr lang="en-US" altLang="zh-CN" sz="1667" b="1" dirty="0">
                <a:latin typeface="微软雅黑" pitchFamily="34" charset="-122"/>
                <a:ea typeface="微软雅黑" pitchFamily="34" charset="-122"/>
              </a:rPr>
              <a:t> </a:t>
            </a:r>
            <a:r>
              <a:rPr lang="zh-CN" altLang="en-US" sz="1667" b="1" dirty="0">
                <a:latin typeface="微软雅黑" pitchFamily="34" charset="-122"/>
                <a:ea typeface="微软雅黑" pitchFamily="34" charset="-122"/>
              </a:rPr>
              <a:t>是整数</a:t>
            </a:r>
            <a:r>
              <a:rPr lang="en-US" altLang="zh-CN" sz="1667" b="1" dirty="0">
                <a:latin typeface="微软雅黑" pitchFamily="34" charset="-122"/>
                <a:ea typeface="微软雅黑" pitchFamily="34" charset="-122"/>
              </a:rPr>
              <a:t>)</a:t>
            </a:r>
            <a:r>
              <a:rPr lang="zh-CN" altLang="en-US" sz="1667" b="1" dirty="0">
                <a:latin typeface="微软雅黑" pitchFamily="34" charset="-122"/>
                <a:ea typeface="微软雅黑" pitchFamily="34" charset="-122"/>
              </a:rPr>
              <a:t>。</a:t>
            </a:r>
            <a:r>
              <a:rPr lang="zh-CN" altLang="en-US" sz="1667" b="1" dirty="0">
                <a:solidFill>
                  <a:srgbClr val="0000FF"/>
                </a:solidFill>
                <a:latin typeface="微软雅黑" pitchFamily="34" charset="-122"/>
                <a:ea typeface="微软雅黑" pitchFamily="34" charset="-122"/>
              </a:rPr>
              <a:t>因此 </a:t>
            </a:r>
            <a:r>
              <a:rPr lang="en-US" altLang="zh-CN" sz="1667" b="1" dirty="0">
                <a:solidFill>
                  <a:srgbClr val="0000FF"/>
                </a:solidFill>
                <a:latin typeface="微软雅黑" pitchFamily="34" charset="-122"/>
                <a:ea typeface="微软雅黑" pitchFamily="34" charset="-122"/>
              </a:rPr>
              <a:t>TCP </a:t>
            </a:r>
            <a:r>
              <a:rPr lang="zh-CN" altLang="en-US" sz="1667" b="1" dirty="0">
                <a:solidFill>
                  <a:srgbClr val="0000FF"/>
                </a:solidFill>
                <a:latin typeface="微软雅黑" pitchFamily="34" charset="-122"/>
                <a:ea typeface="微软雅黑" pitchFamily="34" charset="-122"/>
              </a:rPr>
              <a:t>首部的最小长度是 </a:t>
            </a:r>
            <a:r>
              <a:rPr lang="en-US" altLang="zh-CN" sz="1667" b="1" dirty="0">
                <a:solidFill>
                  <a:srgbClr val="0000FF"/>
                </a:solidFill>
                <a:latin typeface="微软雅黑" pitchFamily="34" charset="-122"/>
                <a:ea typeface="微软雅黑" pitchFamily="34" charset="-122"/>
              </a:rPr>
              <a:t>20 </a:t>
            </a:r>
            <a:r>
              <a:rPr lang="zh-CN" altLang="en-US" sz="1667" b="1" dirty="0">
                <a:solidFill>
                  <a:srgbClr val="0000FF"/>
                </a:solidFill>
                <a:latin typeface="微软雅黑" pitchFamily="34" charset="-122"/>
                <a:ea typeface="微软雅黑" pitchFamily="34" charset="-122"/>
              </a:rPr>
              <a:t>字节。</a:t>
            </a:r>
          </a:p>
        </p:txBody>
      </p:sp>
      <p:sp>
        <p:nvSpPr>
          <p:cNvPr id="3" name="AutoShape 5"/>
          <p:cNvSpPr>
            <a:spLocks noChangeArrowheads="1"/>
          </p:cNvSpPr>
          <p:nvPr/>
        </p:nvSpPr>
        <p:spPr bwMode="auto">
          <a:xfrm>
            <a:off x="454287" y="1577855"/>
            <a:ext cx="6711427" cy="323934"/>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sz="1500">
              <a:latin typeface="宋体" charset="-122"/>
            </a:endParaRPr>
          </a:p>
        </p:txBody>
      </p:sp>
      <p:sp>
        <p:nvSpPr>
          <p:cNvPr id="4" name="Rectangle 6"/>
          <p:cNvSpPr>
            <a:spLocks noChangeArrowheads="1"/>
          </p:cNvSpPr>
          <p:nvPr/>
        </p:nvSpPr>
        <p:spPr bwMode="auto">
          <a:xfrm>
            <a:off x="2134895" y="1542628"/>
            <a:ext cx="33502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rgbClr val="FFFF00"/>
                </a:solidFill>
                <a:latin typeface="微软雅黑" pitchFamily="34" charset="-122"/>
                <a:ea typeface="微软雅黑" pitchFamily="34" charset="-122"/>
              </a:rPr>
              <a:t>5.5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报文段的首部格式</a:t>
            </a:r>
          </a:p>
        </p:txBody>
      </p:sp>
    </p:spTree>
    <p:extLst>
      <p:ext uri="{BB962C8B-B14F-4D97-AF65-F5344CB8AC3E}">
        <p14:creationId xmlns:p14="http://schemas.microsoft.com/office/powerpoint/2010/main" val="32552366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圆角矩形 107"/>
          <p:cNvSpPr/>
          <p:nvPr/>
        </p:nvSpPr>
        <p:spPr>
          <a:xfrm>
            <a:off x="454287" y="1573258"/>
            <a:ext cx="6711427" cy="283159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14" name="Freeform 5"/>
          <p:cNvSpPr>
            <a:spLocks/>
          </p:cNvSpPr>
          <p:nvPr/>
        </p:nvSpPr>
        <p:spPr bwMode="auto">
          <a:xfrm>
            <a:off x="2152557" y="3368036"/>
            <a:ext cx="3505237" cy="262410"/>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99FFCC"/>
              </a:gs>
              <a:gs pos="100000">
                <a:srgbClr val="00B0F0"/>
              </a:gs>
            </a:gsLst>
            <a:lin ang="5400000" scaled="1"/>
          </a:gradFill>
          <a:ln>
            <a:noFill/>
          </a:ln>
          <a:effectLst/>
        </p:spPr>
        <p:txBody>
          <a:bodyPr/>
          <a:lstStyle/>
          <a:p>
            <a:endParaRPr lang="zh-CN" altLang="en-US" sz="833" b="1">
              <a:latin typeface="微软雅黑" pitchFamily="34" charset="-122"/>
              <a:ea typeface="微软雅黑" pitchFamily="34" charset="-122"/>
            </a:endParaRPr>
          </a:p>
        </p:txBody>
      </p:sp>
      <p:sp>
        <p:nvSpPr>
          <p:cNvPr id="7" name="AutoShape 4"/>
          <p:cNvSpPr>
            <a:spLocks noChangeArrowheads="1"/>
          </p:cNvSpPr>
          <p:nvPr/>
        </p:nvSpPr>
        <p:spPr bwMode="auto">
          <a:xfrm>
            <a:off x="1859909" y="4092366"/>
            <a:ext cx="326068" cy="119643"/>
          </a:xfrm>
          <a:prstGeom prst="leftArrow">
            <a:avLst>
              <a:gd name="adj1" fmla="val 50000"/>
              <a:gd name="adj2" fmla="val 62893"/>
            </a:avLst>
          </a:prstGeom>
          <a:solidFill>
            <a:srgbClr val="FF00FF"/>
          </a:solidFill>
          <a:ln w="12700">
            <a:solidFill>
              <a:schemeClr val="tx1"/>
            </a:solidFill>
            <a:miter lim="800000"/>
            <a:headEnd/>
            <a:tailEnd/>
          </a:ln>
          <a:effectLst/>
        </p:spPr>
        <p:txBody>
          <a:bodyPr wrap="none" anchor="ctr"/>
          <a:lstStyle/>
          <a:p>
            <a:endParaRPr lang="zh-CN" altLang="en-US" sz="833" b="1">
              <a:latin typeface="微软雅黑" pitchFamily="34" charset="-122"/>
              <a:ea typeface="微软雅黑" pitchFamily="34" charset="-122"/>
            </a:endParaRPr>
          </a:p>
        </p:txBody>
      </p:sp>
      <p:sp>
        <p:nvSpPr>
          <p:cNvPr id="8" name="Rectangle 106"/>
          <p:cNvSpPr>
            <a:spLocks noChangeArrowheads="1"/>
          </p:cNvSpPr>
          <p:nvPr/>
        </p:nvSpPr>
        <p:spPr bwMode="auto">
          <a:xfrm>
            <a:off x="2168859" y="4032921"/>
            <a:ext cx="629313" cy="239284"/>
          </a:xfrm>
          <a:prstGeom prst="rect">
            <a:avLst/>
          </a:prstGeom>
          <a:solidFill>
            <a:srgbClr val="66FF66"/>
          </a:solidFill>
          <a:ln w="19050">
            <a:solidFill>
              <a:srgbClr val="333399"/>
            </a:solidFill>
            <a:miter lim="800000"/>
            <a:headEnd/>
            <a:tailEnd/>
          </a:ln>
          <a:effectLst/>
        </p:spPr>
        <p:txBody>
          <a:bodyPr wrap="none" anchor="ctr"/>
          <a:lstStyle/>
          <a:p>
            <a:endParaRPr lang="zh-CN" altLang="en-US" sz="833" b="1">
              <a:latin typeface="微软雅黑" pitchFamily="34" charset="-122"/>
              <a:ea typeface="微软雅黑" pitchFamily="34" charset="-122"/>
            </a:endParaRPr>
          </a:p>
        </p:txBody>
      </p:sp>
      <p:sp>
        <p:nvSpPr>
          <p:cNvPr id="9" name="Line 33"/>
          <p:cNvSpPr>
            <a:spLocks noChangeShapeType="1"/>
          </p:cNvSpPr>
          <p:nvPr/>
        </p:nvSpPr>
        <p:spPr bwMode="auto">
          <a:xfrm flipH="1">
            <a:off x="1999304" y="2058745"/>
            <a:ext cx="8152" cy="1307033"/>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10" name="Rectangle 34"/>
          <p:cNvSpPr>
            <a:spLocks noChangeArrowheads="1"/>
          </p:cNvSpPr>
          <p:nvPr/>
        </p:nvSpPr>
        <p:spPr bwMode="auto">
          <a:xfrm>
            <a:off x="1783310" y="2565907"/>
            <a:ext cx="367089" cy="3055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90000"/>
              </a:lnSpc>
            </a:pPr>
            <a:r>
              <a:rPr kumimoji="1" lang="en-US" altLang="zh-CN" sz="833" b="1" dirty="0">
                <a:solidFill>
                  <a:srgbClr val="0000FF"/>
                </a:solidFill>
                <a:latin typeface="微软雅黑" pitchFamily="34" charset="-122"/>
                <a:ea typeface="微软雅黑" pitchFamily="34" charset="-122"/>
              </a:rPr>
              <a:t>TCP</a:t>
            </a:r>
          </a:p>
          <a:p>
            <a:pPr algn="ctr" defTabSz="634975" eaLnBrk="0" hangingPunct="0">
              <a:lnSpc>
                <a:spcPct val="90000"/>
              </a:lnSpc>
            </a:pPr>
            <a:r>
              <a:rPr kumimoji="1" lang="zh-CN" altLang="en-US" sz="833" b="1" dirty="0">
                <a:solidFill>
                  <a:srgbClr val="0000FF"/>
                </a:solidFill>
                <a:latin typeface="微软雅黑" pitchFamily="34" charset="-122"/>
                <a:ea typeface="微软雅黑" pitchFamily="34" charset="-122"/>
              </a:rPr>
              <a:t>首部</a:t>
            </a:r>
          </a:p>
        </p:txBody>
      </p:sp>
      <p:sp>
        <p:nvSpPr>
          <p:cNvPr id="11" name="Line 35"/>
          <p:cNvSpPr>
            <a:spLocks noChangeShapeType="1"/>
          </p:cNvSpPr>
          <p:nvPr/>
        </p:nvSpPr>
        <p:spPr bwMode="auto">
          <a:xfrm>
            <a:off x="5863216" y="2055734"/>
            <a:ext cx="0" cy="1097848"/>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12" name="Rectangle 36"/>
          <p:cNvSpPr>
            <a:spLocks noChangeArrowheads="1"/>
          </p:cNvSpPr>
          <p:nvPr/>
        </p:nvSpPr>
        <p:spPr bwMode="auto">
          <a:xfrm>
            <a:off x="5625932" y="2456198"/>
            <a:ext cx="637997" cy="3055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90000"/>
              </a:lnSpc>
            </a:pPr>
            <a:r>
              <a:rPr kumimoji="1" lang="en-US" altLang="zh-CN" sz="833" b="1" dirty="0">
                <a:solidFill>
                  <a:srgbClr val="0000FF"/>
                </a:solidFill>
                <a:latin typeface="微软雅黑" pitchFamily="34" charset="-122"/>
                <a:ea typeface="微软雅黑" pitchFamily="34" charset="-122"/>
              </a:rPr>
              <a:t>20 </a:t>
            </a:r>
            <a:r>
              <a:rPr kumimoji="1" lang="zh-CN" altLang="en-US" sz="833" b="1" dirty="0">
                <a:solidFill>
                  <a:srgbClr val="0000FF"/>
                </a:solidFill>
                <a:latin typeface="微软雅黑" pitchFamily="34" charset="-122"/>
                <a:ea typeface="微软雅黑" pitchFamily="34" charset="-122"/>
              </a:rPr>
              <a:t>字节的</a:t>
            </a:r>
          </a:p>
          <a:p>
            <a:pPr algn="ctr" defTabSz="634975" eaLnBrk="0" hangingPunct="0">
              <a:lnSpc>
                <a:spcPct val="90000"/>
              </a:lnSpc>
            </a:pPr>
            <a:r>
              <a:rPr kumimoji="1" lang="zh-CN" altLang="en-US" sz="833" b="1" dirty="0">
                <a:solidFill>
                  <a:srgbClr val="0000FF"/>
                </a:solidFill>
                <a:latin typeface="微软雅黑" pitchFamily="34" charset="-122"/>
                <a:ea typeface="微软雅黑" pitchFamily="34" charset="-122"/>
              </a:rPr>
              <a:t>固定首部</a:t>
            </a:r>
          </a:p>
        </p:txBody>
      </p:sp>
      <p:sp>
        <p:nvSpPr>
          <p:cNvPr id="13" name="Rectangle 75"/>
          <p:cNvSpPr>
            <a:spLocks noChangeArrowheads="1"/>
          </p:cNvSpPr>
          <p:nvPr/>
        </p:nvSpPr>
        <p:spPr bwMode="auto">
          <a:xfrm>
            <a:off x="2147665" y="2057992"/>
            <a:ext cx="3497085" cy="1310043"/>
          </a:xfrm>
          <a:prstGeom prst="rect">
            <a:avLst/>
          </a:prstGeom>
          <a:solidFill>
            <a:srgbClr val="00FFFF"/>
          </a:solidFill>
          <a:ln w="25400">
            <a:solidFill>
              <a:schemeClr val="tx1"/>
            </a:solidFill>
            <a:miter lim="800000"/>
            <a:headEnd/>
            <a:tailEnd/>
          </a:ln>
          <a:effectLst/>
        </p:spPr>
        <p:txBody>
          <a:bodyPr wrap="none" anchor="ctr"/>
          <a:lstStyle/>
          <a:p>
            <a:endParaRPr lang="zh-CN" altLang="en-US" sz="833" b="1">
              <a:latin typeface="微软雅黑" pitchFamily="34" charset="-122"/>
              <a:ea typeface="微软雅黑" pitchFamily="34" charset="-122"/>
            </a:endParaRPr>
          </a:p>
        </p:txBody>
      </p:sp>
      <p:sp>
        <p:nvSpPr>
          <p:cNvPr id="15" name="Line 6"/>
          <p:cNvSpPr>
            <a:spLocks noChangeShapeType="1"/>
          </p:cNvSpPr>
          <p:nvPr/>
        </p:nvSpPr>
        <p:spPr bwMode="auto">
          <a:xfrm>
            <a:off x="2144405" y="2280722"/>
            <a:ext cx="35027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16" name="Line 7"/>
          <p:cNvSpPr>
            <a:spLocks noChangeShapeType="1"/>
          </p:cNvSpPr>
          <p:nvPr/>
        </p:nvSpPr>
        <p:spPr bwMode="auto">
          <a:xfrm>
            <a:off x="2150926" y="2501194"/>
            <a:ext cx="349627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17" name="Line 8"/>
          <p:cNvSpPr>
            <a:spLocks noChangeShapeType="1"/>
          </p:cNvSpPr>
          <p:nvPr/>
        </p:nvSpPr>
        <p:spPr bwMode="auto">
          <a:xfrm>
            <a:off x="2144405" y="2720914"/>
            <a:ext cx="35027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18" name="Line 9"/>
          <p:cNvSpPr>
            <a:spLocks noChangeShapeType="1"/>
          </p:cNvSpPr>
          <p:nvPr/>
        </p:nvSpPr>
        <p:spPr bwMode="auto">
          <a:xfrm>
            <a:off x="2144405" y="2940634"/>
            <a:ext cx="35027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19" name="Line 10"/>
          <p:cNvSpPr>
            <a:spLocks noChangeShapeType="1"/>
          </p:cNvSpPr>
          <p:nvPr/>
        </p:nvSpPr>
        <p:spPr bwMode="auto">
          <a:xfrm>
            <a:off x="2150926" y="3161107"/>
            <a:ext cx="349627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20" name="Line 11"/>
          <p:cNvSpPr>
            <a:spLocks noChangeShapeType="1"/>
          </p:cNvSpPr>
          <p:nvPr/>
        </p:nvSpPr>
        <p:spPr bwMode="auto">
          <a:xfrm>
            <a:off x="3897023" y="2060249"/>
            <a:ext cx="0" cy="224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21" name="Rectangle 12"/>
          <p:cNvSpPr>
            <a:spLocks noChangeArrowheads="1"/>
          </p:cNvSpPr>
          <p:nvPr/>
        </p:nvSpPr>
        <p:spPr bwMode="auto">
          <a:xfrm>
            <a:off x="4443188" y="2064308"/>
            <a:ext cx="774252"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833" b="1">
                <a:latin typeface="微软雅黑" pitchFamily="34" charset="-122"/>
                <a:ea typeface="微软雅黑" pitchFamily="34" charset="-122"/>
              </a:rPr>
              <a:t>目  的  端  口</a:t>
            </a:r>
          </a:p>
        </p:txBody>
      </p:sp>
      <p:sp>
        <p:nvSpPr>
          <p:cNvPr id="22" name="Rectangle 13"/>
          <p:cNvSpPr>
            <a:spLocks noChangeArrowheads="1"/>
          </p:cNvSpPr>
          <p:nvPr/>
        </p:nvSpPr>
        <p:spPr bwMode="auto">
          <a:xfrm>
            <a:off x="2120236" y="2729648"/>
            <a:ext cx="580403"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833" b="1" dirty="0">
                <a:latin typeface="微软雅黑" pitchFamily="34" charset="-122"/>
                <a:ea typeface="微软雅黑" pitchFamily="34" charset="-122"/>
              </a:rPr>
              <a:t>数据偏移</a:t>
            </a:r>
          </a:p>
        </p:txBody>
      </p:sp>
      <p:sp>
        <p:nvSpPr>
          <p:cNvPr id="23" name="Rectangle 14"/>
          <p:cNvSpPr>
            <a:spLocks noChangeArrowheads="1"/>
          </p:cNvSpPr>
          <p:nvPr/>
        </p:nvSpPr>
        <p:spPr bwMode="auto">
          <a:xfrm>
            <a:off x="2708503" y="2953799"/>
            <a:ext cx="666851"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833" b="1">
                <a:latin typeface="微软雅黑" pitchFamily="34" charset="-122"/>
                <a:ea typeface="微软雅黑" pitchFamily="34" charset="-122"/>
              </a:rPr>
              <a:t>检   验   和</a:t>
            </a:r>
          </a:p>
        </p:txBody>
      </p:sp>
      <p:sp>
        <p:nvSpPr>
          <p:cNvPr id="24" name="Rectangle 15"/>
          <p:cNvSpPr>
            <a:spLocks noChangeArrowheads="1"/>
          </p:cNvSpPr>
          <p:nvPr/>
        </p:nvSpPr>
        <p:spPr bwMode="auto">
          <a:xfrm>
            <a:off x="2800617" y="3156965"/>
            <a:ext cx="1455082"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833" b="1">
                <a:latin typeface="微软雅黑" pitchFamily="34" charset="-122"/>
                <a:ea typeface="微软雅黑" pitchFamily="34" charset="-122"/>
              </a:rPr>
              <a:t>选    项    （长  度  可  变）</a:t>
            </a:r>
          </a:p>
        </p:txBody>
      </p:sp>
      <p:sp>
        <p:nvSpPr>
          <p:cNvPr id="25" name="Rectangle 16"/>
          <p:cNvSpPr>
            <a:spLocks noChangeArrowheads="1"/>
          </p:cNvSpPr>
          <p:nvPr/>
        </p:nvSpPr>
        <p:spPr bwMode="auto">
          <a:xfrm>
            <a:off x="2760674" y="2064308"/>
            <a:ext cx="602731"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833" b="1" dirty="0">
                <a:latin typeface="微软雅黑" pitchFamily="34" charset="-122"/>
                <a:ea typeface="微软雅黑" pitchFamily="34" charset="-122"/>
              </a:rPr>
              <a:t>源  端  口</a:t>
            </a:r>
          </a:p>
        </p:txBody>
      </p:sp>
      <p:sp>
        <p:nvSpPr>
          <p:cNvPr id="26" name="Rectangle 17"/>
          <p:cNvSpPr>
            <a:spLocks noChangeArrowheads="1"/>
          </p:cNvSpPr>
          <p:nvPr/>
        </p:nvSpPr>
        <p:spPr bwMode="auto">
          <a:xfrm>
            <a:off x="3694861" y="2281770"/>
            <a:ext cx="524970"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defTabSz="634975" eaLnBrk="0" hangingPunct="0"/>
            <a:r>
              <a:rPr kumimoji="1" lang="zh-CN" altLang="en-US" sz="833" b="1" dirty="0">
                <a:latin typeface="微软雅黑" pitchFamily="34" charset="-122"/>
                <a:ea typeface="微软雅黑" pitchFamily="34" charset="-122"/>
              </a:rPr>
              <a:t>序   号</a:t>
            </a:r>
          </a:p>
        </p:txBody>
      </p:sp>
      <p:sp>
        <p:nvSpPr>
          <p:cNvPr id="27" name="Line 18"/>
          <p:cNvSpPr>
            <a:spLocks noChangeShapeType="1"/>
          </p:cNvSpPr>
          <p:nvPr/>
        </p:nvSpPr>
        <p:spPr bwMode="auto">
          <a:xfrm>
            <a:off x="3899468" y="2723924"/>
            <a:ext cx="0" cy="4341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28" name="Rectangle 19"/>
          <p:cNvSpPr>
            <a:spLocks noChangeArrowheads="1"/>
          </p:cNvSpPr>
          <p:nvPr/>
        </p:nvSpPr>
        <p:spPr bwMode="auto">
          <a:xfrm>
            <a:off x="4369823" y="2953799"/>
            <a:ext cx="870432"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833" b="1">
                <a:latin typeface="微软雅黑" pitchFamily="34" charset="-122"/>
                <a:ea typeface="微软雅黑" pitchFamily="34" charset="-122"/>
              </a:rPr>
              <a:t>紧   急   指   针</a:t>
            </a:r>
          </a:p>
        </p:txBody>
      </p:sp>
      <p:sp>
        <p:nvSpPr>
          <p:cNvPr id="29" name="Rectangle 20"/>
          <p:cNvSpPr>
            <a:spLocks noChangeArrowheads="1"/>
          </p:cNvSpPr>
          <p:nvPr/>
        </p:nvSpPr>
        <p:spPr bwMode="auto">
          <a:xfrm>
            <a:off x="4574430" y="2725801"/>
            <a:ext cx="463269"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833" b="1">
                <a:latin typeface="微软雅黑" pitchFamily="34" charset="-122"/>
                <a:ea typeface="微软雅黑" pitchFamily="34" charset="-122"/>
              </a:rPr>
              <a:t>窗   口</a:t>
            </a:r>
          </a:p>
        </p:txBody>
      </p:sp>
      <p:sp>
        <p:nvSpPr>
          <p:cNvPr id="30" name="Rectangle 21"/>
          <p:cNvSpPr>
            <a:spLocks noChangeArrowheads="1"/>
          </p:cNvSpPr>
          <p:nvPr/>
        </p:nvSpPr>
        <p:spPr bwMode="auto">
          <a:xfrm>
            <a:off x="3583181" y="2505176"/>
            <a:ext cx="771909"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defTabSz="634975" eaLnBrk="0" hangingPunct="0"/>
            <a:r>
              <a:rPr kumimoji="1" lang="zh-CN" altLang="en-US" sz="833" b="1" dirty="0">
                <a:latin typeface="微软雅黑" pitchFamily="34" charset="-122"/>
                <a:ea typeface="微软雅黑" pitchFamily="34" charset="-122"/>
              </a:rPr>
              <a:t>确    认    号</a:t>
            </a:r>
          </a:p>
        </p:txBody>
      </p:sp>
      <p:sp>
        <p:nvSpPr>
          <p:cNvPr id="31" name="Line 22"/>
          <p:cNvSpPr>
            <a:spLocks noChangeShapeType="1"/>
          </p:cNvSpPr>
          <p:nvPr/>
        </p:nvSpPr>
        <p:spPr bwMode="auto">
          <a:xfrm>
            <a:off x="2643925" y="2723924"/>
            <a:ext cx="0" cy="2197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32" name="Line 23"/>
          <p:cNvSpPr>
            <a:spLocks noChangeShapeType="1"/>
          </p:cNvSpPr>
          <p:nvPr/>
        </p:nvSpPr>
        <p:spPr bwMode="auto">
          <a:xfrm>
            <a:off x="3460091" y="2721667"/>
            <a:ext cx="0" cy="2167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33" name="Line 24"/>
          <p:cNvSpPr>
            <a:spLocks noChangeShapeType="1"/>
          </p:cNvSpPr>
          <p:nvPr/>
        </p:nvSpPr>
        <p:spPr bwMode="auto">
          <a:xfrm>
            <a:off x="3235104" y="2723924"/>
            <a:ext cx="0" cy="2197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34" name="Line 25"/>
          <p:cNvSpPr>
            <a:spLocks noChangeShapeType="1"/>
          </p:cNvSpPr>
          <p:nvPr/>
        </p:nvSpPr>
        <p:spPr bwMode="auto">
          <a:xfrm>
            <a:off x="3346782" y="2723924"/>
            <a:ext cx="0" cy="2159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35" name="Line 26"/>
          <p:cNvSpPr>
            <a:spLocks noChangeShapeType="1"/>
          </p:cNvSpPr>
          <p:nvPr/>
        </p:nvSpPr>
        <p:spPr bwMode="auto">
          <a:xfrm>
            <a:off x="3678558" y="2723924"/>
            <a:ext cx="0" cy="2159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36" name="Line 27"/>
          <p:cNvSpPr>
            <a:spLocks noChangeShapeType="1"/>
          </p:cNvSpPr>
          <p:nvPr/>
        </p:nvSpPr>
        <p:spPr bwMode="auto">
          <a:xfrm>
            <a:off x="3569324" y="2723924"/>
            <a:ext cx="0" cy="2159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37" name="Line 28"/>
          <p:cNvSpPr>
            <a:spLocks noChangeShapeType="1"/>
          </p:cNvSpPr>
          <p:nvPr/>
        </p:nvSpPr>
        <p:spPr bwMode="auto">
          <a:xfrm>
            <a:off x="3790235" y="2723924"/>
            <a:ext cx="0" cy="2159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38" name="Rectangle 29"/>
          <p:cNvSpPr>
            <a:spLocks noChangeArrowheads="1"/>
          </p:cNvSpPr>
          <p:nvPr/>
        </p:nvSpPr>
        <p:spPr bwMode="auto">
          <a:xfrm>
            <a:off x="2719916" y="2730316"/>
            <a:ext cx="463269"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833" b="1" dirty="0">
                <a:latin typeface="微软雅黑" pitchFamily="34" charset="-122"/>
                <a:ea typeface="微软雅黑" pitchFamily="34" charset="-122"/>
              </a:rPr>
              <a:t>保   留</a:t>
            </a:r>
          </a:p>
        </p:txBody>
      </p:sp>
      <p:sp>
        <p:nvSpPr>
          <p:cNvPr id="39" name="Rectangle 30"/>
          <p:cNvSpPr>
            <a:spLocks noChangeArrowheads="1"/>
          </p:cNvSpPr>
          <p:nvPr/>
        </p:nvSpPr>
        <p:spPr bwMode="auto">
          <a:xfrm>
            <a:off x="3743577" y="2705561"/>
            <a:ext cx="216408" cy="27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583" b="1" dirty="0">
                <a:latin typeface="微软雅黑" pitchFamily="34" charset="-122"/>
                <a:ea typeface="微软雅黑" pitchFamily="34" charset="-122"/>
              </a:rPr>
              <a:t>F</a:t>
            </a:r>
          </a:p>
          <a:p>
            <a:pPr algn="ctr" defTabSz="634975" eaLnBrk="0" hangingPunct="0">
              <a:lnSpc>
                <a:spcPct val="75000"/>
              </a:lnSpc>
            </a:pPr>
            <a:r>
              <a:rPr kumimoji="1" lang="en-US" altLang="zh-CN" sz="583" b="1" dirty="0">
                <a:latin typeface="微软雅黑" pitchFamily="34" charset="-122"/>
                <a:ea typeface="微软雅黑" pitchFamily="34" charset="-122"/>
              </a:rPr>
              <a:t>I</a:t>
            </a:r>
          </a:p>
          <a:p>
            <a:pPr algn="ctr" defTabSz="634975" eaLnBrk="0" hangingPunct="0">
              <a:lnSpc>
                <a:spcPct val="75000"/>
              </a:lnSpc>
            </a:pPr>
            <a:r>
              <a:rPr kumimoji="1" lang="en-US" altLang="zh-CN" sz="583" b="1" dirty="0">
                <a:latin typeface="微软雅黑" pitchFamily="34" charset="-122"/>
                <a:ea typeface="微软雅黑" pitchFamily="34" charset="-122"/>
              </a:rPr>
              <a:t>N</a:t>
            </a:r>
          </a:p>
        </p:txBody>
      </p:sp>
      <p:sp>
        <p:nvSpPr>
          <p:cNvPr id="40" name="Line 31"/>
          <p:cNvSpPr>
            <a:spLocks noChangeShapeType="1"/>
          </p:cNvSpPr>
          <p:nvPr/>
        </p:nvSpPr>
        <p:spPr bwMode="auto">
          <a:xfrm>
            <a:off x="2153371" y="1734681"/>
            <a:ext cx="3488933"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41" name="Rectangle 32"/>
          <p:cNvSpPr>
            <a:spLocks noChangeArrowheads="1"/>
          </p:cNvSpPr>
          <p:nvPr/>
        </p:nvSpPr>
        <p:spPr bwMode="auto">
          <a:xfrm>
            <a:off x="3879806" y="1672766"/>
            <a:ext cx="368693" cy="1774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667" b="1" dirty="0">
                <a:solidFill>
                  <a:srgbClr val="0000FF"/>
                </a:solidFill>
                <a:latin typeface="微软雅黑" pitchFamily="34" charset="-122"/>
                <a:ea typeface="微软雅黑" pitchFamily="34" charset="-122"/>
              </a:rPr>
              <a:t>32 </a:t>
            </a:r>
            <a:r>
              <a:rPr kumimoji="1" lang="zh-CN" altLang="en-US" sz="667" b="1" dirty="0">
                <a:solidFill>
                  <a:srgbClr val="0000FF"/>
                </a:solidFill>
                <a:latin typeface="微软雅黑" pitchFamily="34" charset="-122"/>
                <a:ea typeface="微软雅黑" pitchFamily="34" charset="-122"/>
              </a:rPr>
              <a:t>位</a:t>
            </a:r>
          </a:p>
        </p:txBody>
      </p:sp>
      <p:sp>
        <p:nvSpPr>
          <p:cNvPr id="80" name="Rectangle 76"/>
          <p:cNvSpPr>
            <a:spLocks noChangeArrowheads="1"/>
          </p:cNvSpPr>
          <p:nvPr/>
        </p:nvSpPr>
        <p:spPr bwMode="auto">
          <a:xfrm>
            <a:off x="3643187" y="2711657"/>
            <a:ext cx="216407" cy="27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583" b="1">
                <a:latin typeface="微软雅黑" pitchFamily="34" charset="-122"/>
                <a:ea typeface="微软雅黑" pitchFamily="34" charset="-122"/>
              </a:rPr>
              <a:t>S</a:t>
            </a:r>
          </a:p>
          <a:p>
            <a:pPr defTabSz="634975" eaLnBrk="0" hangingPunct="0">
              <a:lnSpc>
                <a:spcPct val="75000"/>
              </a:lnSpc>
            </a:pPr>
            <a:r>
              <a:rPr kumimoji="1" lang="en-US" altLang="zh-CN" sz="583" b="1">
                <a:latin typeface="微软雅黑" pitchFamily="34" charset="-122"/>
                <a:ea typeface="微软雅黑" pitchFamily="34" charset="-122"/>
              </a:rPr>
              <a:t>Y</a:t>
            </a:r>
          </a:p>
          <a:p>
            <a:pPr defTabSz="634975" eaLnBrk="0" hangingPunct="0">
              <a:lnSpc>
                <a:spcPct val="75000"/>
              </a:lnSpc>
            </a:pPr>
            <a:r>
              <a:rPr kumimoji="1" lang="en-US" altLang="zh-CN" sz="583" b="1">
                <a:latin typeface="微软雅黑" pitchFamily="34" charset="-122"/>
                <a:ea typeface="微软雅黑" pitchFamily="34" charset="-122"/>
              </a:rPr>
              <a:t>N</a:t>
            </a:r>
          </a:p>
        </p:txBody>
      </p:sp>
      <p:sp>
        <p:nvSpPr>
          <p:cNvPr id="81" name="Rectangle 77"/>
          <p:cNvSpPr>
            <a:spLocks noChangeArrowheads="1"/>
          </p:cNvSpPr>
          <p:nvPr/>
        </p:nvSpPr>
        <p:spPr bwMode="auto">
          <a:xfrm>
            <a:off x="3534770" y="2711657"/>
            <a:ext cx="205186" cy="27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583" b="1">
                <a:latin typeface="微软雅黑" pitchFamily="34" charset="-122"/>
                <a:ea typeface="微软雅黑" pitchFamily="34" charset="-122"/>
              </a:rPr>
              <a:t>R</a:t>
            </a:r>
          </a:p>
          <a:p>
            <a:pPr defTabSz="634975" eaLnBrk="0" hangingPunct="0">
              <a:lnSpc>
                <a:spcPct val="75000"/>
              </a:lnSpc>
            </a:pPr>
            <a:r>
              <a:rPr kumimoji="1" lang="en-US" altLang="zh-CN" sz="583" b="1">
                <a:latin typeface="微软雅黑" pitchFamily="34" charset="-122"/>
                <a:ea typeface="微软雅黑" pitchFamily="34" charset="-122"/>
              </a:rPr>
              <a:t>S</a:t>
            </a:r>
          </a:p>
          <a:p>
            <a:pPr defTabSz="634975" eaLnBrk="0" hangingPunct="0">
              <a:lnSpc>
                <a:spcPct val="75000"/>
              </a:lnSpc>
            </a:pPr>
            <a:r>
              <a:rPr kumimoji="1" lang="en-US" altLang="zh-CN" sz="583" b="1">
                <a:latin typeface="微软雅黑" pitchFamily="34" charset="-122"/>
                <a:ea typeface="微软雅黑" pitchFamily="34" charset="-122"/>
              </a:rPr>
              <a:t>T</a:t>
            </a:r>
          </a:p>
        </p:txBody>
      </p:sp>
      <p:sp>
        <p:nvSpPr>
          <p:cNvPr id="82" name="Rectangle 78"/>
          <p:cNvSpPr>
            <a:spLocks noChangeArrowheads="1"/>
          </p:cNvSpPr>
          <p:nvPr/>
        </p:nvSpPr>
        <p:spPr bwMode="auto">
          <a:xfrm>
            <a:off x="3418199" y="2711657"/>
            <a:ext cx="213201" cy="27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583" b="1" dirty="0">
                <a:latin typeface="微软雅黑" pitchFamily="34" charset="-122"/>
                <a:ea typeface="微软雅黑" pitchFamily="34" charset="-122"/>
              </a:rPr>
              <a:t>P</a:t>
            </a:r>
          </a:p>
          <a:p>
            <a:pPr defTabSz="634975" eaLnBrk="0" hangingPunct="0">
              <a:lnSpc>
                <a:spcPct val="75000"/>
              </a:lnSpc>
            </a:pPr>
            <a:r>
              <a:rPr kumimoji="1" lang="en-US" altLang="zh-CN" sz="583" b="1" dirty="0">
                <a:latin typeface="微软雅黑" pitchFamily="34" charset="-122"/>
                <a:ea typeface="微软雅黑" pitchFamily="34" charset="-122"/>
              </a:rPr>
              <a:t>S</a:t>
            </a:r>
          </a:p>
          <a:p>
            <a:pPr defTabSz="634975" eaLnBrk="0" hangingPunct="0">
              <a:lnSpc>
                <a:spcPct val="75000"/>
              </a:lnSpc>
            </a:pPr>
            <a:r>
              <a:rPr kumimoji="1" lang="en-US" altLang="zh-CN" sz="583" b="1" dirty="0">
                <a:latin typeface="微软雅黑" pitchFamily="34" charset="-122"/>
                <a:ea typeface="微软雅黑" pitchFamily="34" charset="-122"/>
              </a:rPr>
              <a:t>H</a:t>
            </a:r>
          </a:p>
        </p:txBody>
      </p:sp>
      <p:sp>
        <p:nvSpPr>
          <p:cNvPr id="83" name="Rectangle 79"/>
          <p:cNvSpPr>
            <a:spLocks noChangeArrowheads="1"/>
          </p:cNvSpPr>
          <p:nvPr/>
        </p:nvSpPr>
        <p:spPr bwMode="auto">
          <a:xfrm>
            <a:off x="3302871" y="2711657"/>
            <a:ext cx="208392" cy="27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583" b="1" dirty="0">
                <a:latin typeface="微软雅黑" pitchFamily="34" charset="-122"/>
                <a:ea typeface="微软雅黑" pitchFamily="34" charset="-122"/>
              </a:rPr>
              <a:t>A</a:t>
            </a:r>
          </a:p>
          <a:p>
            <a:pPr defTabSz="634975" eaLnBrk="0" hangingPunct="0">
              <a:lnSpc>
                <a:spcPct val="75000"/>
              </a:lnSpc>
            </a:pPr>
            <a:r>
              <a:rPr kumimoji="1" lang="en-US" altLang="zh-CN" sz="583" b="1" dirty="0">
                <a:latin typeface="微软雅黑" pitchFamily="34" charset="-122"/>
                <a:ea typeface="微软雅黑" pitchFamily="34" charset="-122"/>
              </a:rPr>
              <a:t>C</a:t>
            </a:r>
          </a:p>
          <a:p>
            <a:pPr defTabSz="634975" eaLnBrk="0" hangingPunct="0">
              <a:lnSpc>
                <a:spcPct val="75000"/>
              </a:lnSpc>
            </a:pPr>
            <a:r>
              <a:rPr kumimoji="1" lang="en-US" altLang="zh-CN" sz="583" b="1" dirty="0">
                <a:latin typeface="微软雅黑" pitchFamily="34" charset="-122"/>
                <a:ea typeface="微软雅黑" pitchFamily="34" charset="-122"/>
              </a:rPr>
              <a:t>K</a:t>
            </a:r>
          </a:p>
        </p:txBody>
      </p:sp>
      <p:sp>
        <p:nvSpPr>
          <p:cNvPr id="84" name="Rectangle 80"/>
          <p:cNvSpPr>
            <a:spLocks noChangeArrowheads="1"/>
          </p:cNvSpPr>
          <p:nvPr/>
        </p:nvSpPr>
        <p:spPr bwMode="auto">
          <a:xfrm>
            <a:off x="3189952" y="2711657"/>
            <a:ext cx="209995" cy="27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583" b="1" dirty="0">
                <a:latin typeface="微软雅黑" pitchFamily="34" charset="-122"/>
                <a:ea typeface="微软雅黑" pitchFamily="34" charset="-122"/>
              </a:rPr>
              <a:t>U</a:t>
            </a:r>
          </a:p>
          <a:p>
            <a:pPr defTabSz="634975" eaLnBrk="0" hangingPunct="0">
              <a:lnSpc>
                <a:spcPct val="75000"/>
              </a:lnSpc>
            </a:pPr>
            <a:r>
              <a:rPr kumimoji="1" lang="en-US" altLang="zh-CN" sz="583" b="1" dirty="0">
                <a:latin typeface="微软雅黑" pitchFamily="34" charset="-122"/>
                <a:ea typeface="微软雅黑" pitchFamily="34" charset="-122"/>
              </a:rPr>
              <a:t>R</a:t>
            </a:r>
          </a:p>
          <a:p>
            <a:pPr defTabSz="634975" eaLnBrk="0" hangingPunct="0">
              <a:lnSpc>
                <a:spcPct val="75000"/>
              </a:lnSpc>
            </a:pPr>
            <a:r>
              <a:rPr kumimoji="1" lang="en-US" altLang="zh-CN" sz="583" b="1" dirty="0">
                <a:latin typeface="微软雅黑" pitchFamily="34" charset="-122"/>
                <a:ea typeface="微软雅黑" pitchFamily="34" charset="-122"/>
              </a:rPr>
              <a:t>G</a:t>
            </a:r>
          </a:p>
        </p:txBody>
      </p:sp>
      <p:sp>
        <p:nvSpPr>
          <p:cNvPr id="86" name="Line 82"/>
          <p:cNvSpPr>
            <a:spLocks noChangeShapeType="1"/>
          </p:cNvSpPr>
          <p:nvPr/>
        </p:nvSpPr>
        <p:spPr bwMode="auto">
          <a:xfrm flipH="1">
            <a:off x="4764365" y="3166374"/>
            <a:ext cx="1631" cy="2039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33" b="1">
              <a:latin typeface="微软雅黑" pitchFamily="34" charset="-122"/>
              <a:ea typeface="微软雅黑" pitchFamily="34" charset="-122"/>
            </a:endParaRPr>
          </a:p>
        </p:txBody>
      </p:sp>
      <p:sp>
        <p:nvSpPr>
          <p:cNvPr id="87" name="Rectangle 105"/>
          <p:cNvSpPr>
            <a:spLocks noChangeArrowheads="1"/>
          </p:cNvSpPr>
          <p:nvPr/>
        </p:nvSpPr>
        <p:spPr bwMode="auto">
          <a:xfrm>
            <a:off x="3537532" y="3642485"/>
            <a:ext cx="2210745" cy="234018"/>
          </a:xfrm>
          <a:prstGeom prst="rect">
            <a:avLst/>
          </a:prstGeom>
          <a:solidFill>
            <a:srgbClr val="99FFCC"/>
          </a:solidFill>
          <a:ln>
            <a:noFill/>
          </a:ln>
          <a:effectLst/>
        </p:spPr>
        <p:txBody>
          <a:bodyPr wrap="none" anchor="ctr"/>
          <a:lstStyle/>
          <a:p>
            <a:endParaRPr lang="zh-CN" altLang="en-US" sz="833" b="1">
              <a:latin typeface="微软雅黑" pitchFamily="34" charset="-122"/>
              <a:ea typeface="微软雅黑" pitchFamily="34" charset="-122"/>
            </a:endParaRPr>
          </a:p>
        </p:txBody>
      </p:sp>
      <p:sp>
        <p:nvSpPr>
          <p:cNvPr id="88" name="Rectangle 83"/>
          <p:cNvSpPr>
            <a:spLocks noChangeArrowheads="1"/>
          </p:cNvSpPr>
          <p:nvPr/>
        </p:nvSpPr>
        <p:spPr bwMode="auto">
          <a:xfrm>
            <a:off x="4997504" y="3156965"/>
            <a:ext cx="591801" cy="20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defTabSz="634975" eaLnBrk="0" hangingPunct="0"/>
            <a:r>
              <a:rPr kumimoji="1" lang="zh-CN" altLang="en-US" sz="833" b="1" dirty="0">
                <a:latin typeface="微软雅黑" pitchFamily="34" charset="-122"/>
                <a:ea typeface="微软雅黑" pitchFamily="34" charset="-122"/>
              </a:rPr>
              <a:t>填    充</a:t>
            </a:r>
          </a:p>
        </p:txBody>
      </p:sp>
      <p:sp>
        <p:nvSpPr>
          <p:cNvPr id="89" name="Rectangle 84"/>
          <p:cNvSpPr>
            <a:spLocks noChangeArrowheads="1"/>
          </p:cNvSpPr>
          <p:nvPr/>
        </p:nvSpPr>
        <p:spPr bwMode="auto">
          <a:xfrm>
            <a:off x="4249177" y="3650535"/>
            <a:ext cx="823946" cy="20298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en-US" altLang="zh-CN" sz="833" b="1" dirty="0">
                <a:latin typeface="微软雅黑" pitchFamily="34" charset="-122"/>
                <a:ea typeface="微软雅黑" pitchFamily="34" charset="-122"/>
              </a:rPr>
              <a:t>TCP </a:t>
            </a:r>
            <a:r>
              <a:rPr kumimoji="1" lang="zh-CN" altLang="en-US" sz="833" b="1" dirty="0">
                <a:latin typeface="微软雅黑" pitchFamily="34" charset="-122"/>
                <a:ea typeface="微软雅黑" pitchFamily="34" charset="-122"/>
              </a:rPr>
              <a:t>数据部分</a:t>
            </a:r>
          </a:p>
        </p:txBody>
      </p:sp>
      <p:sp>
        <p:nvSpPr>
          <p:cNvPr id="90" name="Rectangle 85"/>
          <p:cNvSpPr>
            <a:spLocks noChangeArrowheads="1"/>
          </p:cNvSpPr>
          <p:nvPr/>
        </p:nvSpPr>
        <p:spPr bwMode="auto">
          <a:xfrm>
            <a:off x="2804693" y="3630446"/>
            <a:ext cx="722242" cy="240037"/>
          </a:xfrm>
          <a:prstGeom prst="rect">
            <a:avLst/>
          </a:prstGeom>
          <a:solidFill>
            <a:srgbClr val="3366FF"/>
          </a:solidFill>
          <a:ln>
            <a:noFill/>
          </a:ln>
          <a:effectLst/>
        </p:spPr>
        <p:txBody>
          <a:bodyPr wrap="none" anchor="ctr"/>
          <a:lstStyle/>
          <a:p>
            <a:endParaRPr lang="zh-CN" altLang="en-US" sz="833" b="1">
              <a:latin typeface="微软雅黑" pitchFamily="34" charset="-122"/>
              <a:ea typeface="微软雅黑" pitchFamily="34" charset="-122"/>
            </a:endParaRPr>
          </a:p>
        </p:txBody>
      </p:sp>
      <p:sp>
        <p:nvSpPr>
          <p:cNvPr id="91" name="Rectangle 86"/>
          <p:cNvSpPr>
            <a:spLocks noChangeArrowheads="1"/>
          </p:cNvSpPr>
          <p:nvPr/>
        </p:nvSpPr>
        <p:spPr bwMode="auto">
          <a:xfrm>
            <a:off x="2804693" y="3630446"/>
            <a:ext cx="2956627" cy="240037"/>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92" name="Line 87"/>
          <p:cNvSpPr>
            <a:spLocks noChangeShapeType="1"/>
          </p:cNvSpPr>
          <p:nvPr/>
        </p:nvSpPr>
        <p:spPr bwMode="auto">
          <a:xfrm flipH="1">
            <a:off x="3526935" y="3635714"/>
            <a:ext cx="0" cy="2347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33" b="1">
              <a:latin typeface="微软雅黑" pitchFamily="34" charset="-122"/>
              <a:ea typeface="微软雅黑" pitchFamily="34" charset="-122"/>
            </a:endParaRPr>
          </a:p>
        </p:txBody>
      </p:sp>
      <p:sp>
        <p:nvSpPr>
          <p:cNvPr id="93" name="Rectangle 88"/>
          <p:cNvSpPr>
            <a:spLocks noChangeArrowheads="1"/>
          </p:cNvSpPr>
          <p:nvPr/>
        </p:nvSpPr>
        <p:spPr bwMode="auto">
          <a:xfrm>
            <a:off x="2904959" y="3691396"/>
            <a:ext cx="370088" cy="12791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94" name="Rectangle 89"/>
          <p:cNvSpPr>
            <a:spLocks noChangeArrowheads="1"/>
          </p:cNvSpPr>
          <p:nvPr/>
        </p:nvSpPr>
        <p:spPr bwMode="auto">
          <a:xfrm>
            <a:off x="2884653" y="3650535"/>
            <a:ext cx="609143" cy="20298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en-US" altLang="zh-CN" sz="833" b="1" dirty="0">
                <a:solidFill>
                  <a:schemeClr val="bg1"/>
                </a:solidFill>
                <a:latin typeface="微软雅黑" pitchFamily="34" charset="-122"/>
                <a:ea typeface="微软雅黑" pitchFamily="34" charset="-122"/>
              </a:rPr>
              <a:t>TCP </a:t>
            </a:r>
            <a:r>
              <a:rPr kumimoji="1" lang="zh-CN" altLang="en-US" sz="833" b="1" dirty="0">
                <a:solidFill>
                  <a:schemeClr val="bg1"/>
                </a:solidFill>
                <a:latin typeface="微软雅黑" pitchFamily="34" charset="-122"/>
                <a:ea typeface="微软雅黑" pitchFamily="34" charset="-122"/>
              </a:rPr>
              <a:t>首部</a:t>
            </a:r>
          </a:p>
        </p:txBody>
      </p:sp>
      <p:sp>
        <p:nvSpPr>
          <p:cNvPr id="95" name="Rectangle 93"/>
          <p:cNvSpPr>
            <a:spLocks noChangeArrowheads="1"/>
          </p:cNvSpPr>
          <p:nvPr/>
        </p:nvSpPr>
        <p:spPr bwMode="auto">
          <a:xfrm>
            <a:off x="5776254" y="3638303"/>
            <a:ext cx="837182" cy="2286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en-US" altLang="zh-CN" sz="1000" b="1" dirty="0">
                <a:latin typeface="微软雅黑" pitchFamily="34" charset="-122"/>
                <a:ea typeface="微软雅黑" pitchFamily="34" charset="-122"/>
              </a:rPr>
              <a:t>TCP </a:t>
            </a:r>
            <a:r>
              <a:rPr kumimoji="1" lang="zh-CN" altLang="en-US" sz="1000" b="1" dirty="0">
                <a:latin typeface="微软雅黑" pitchFamily="34" charset="-122"/>
                <a:ea typeface="微软雅黑" pitchFamily="34" charset="-122"/>
              </a:rPr>
              <a:t>报文段</a:t>
            </a:r>
          </a:p>
        </p:txBody>
      </p:sp>
      <p:sp>
        <p:nvSpPr>
          <p:cNvPr id="96" name="Rectangle 94"/>
          <p:cNvSpPr>
            <a:spLocks noChangeArrowheads="1"/>
          </p:cNvSpPr>
          <p:nvPr/>
        </p:nvSpPr>
        <p:spPr bwMode="auto">
          <a:xfrm>
            <a:off x="2798172" y="4032921"/>
            <a:ext cx="2963148" cy="239284"/>
          </a:xfrm>
          <a:prstGeom prst="rect">
            <a:avLst/>
          </a:prstGeom>
          <a:solidFill>
            <a:srgbClr val="00FFFF"/>
          </a:solidFill>
          <a:ln w="19050">
            <a:solidFill>
              <a:srgbClr val="333399"/>
            </a:solidFill>
            <a:miter lim="800000"/>
            <a:headEnd/>
            <a:tailEnd/>
          </a:ln>
          <a:effectLst/>
        </p:spPr>
        <p:txBody>
          <a:bodyPr wrap="none" anchor="ctr"/>
          <a:lstStyle/>
          <a:p>
            <a:endParaRPr lang="zh-CN" altLang="en-US" sz="833" b="1">
              <a:latin typeface="微软雅黑" pitchFamily="34" charset="-122"/>
              <a:ea typeface="微软雅黑" pitchFamily="34" charset="-122"/>
            </a:endParaRPr>
          </a:p>
        </p:txBody>
      </p:sp>
      <p:sp>
        <p:nvSpPr>
          <p:cNvPr id="97" name="Rectangle 96"/>
          <p:cNvSpPr>
            <a:spLocks noChangeArrowheads="1"/>
          </p:cNvSpPr>
          <p:nvPr/>
        </p:nvSpPr>
        <p:spPr bwMode="auto">
          <a:xfrm>
            <a:off x="3654336" y="4056377"/>
            <a:ext cx="1181415" cy="20298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en-US" altLang="zh-CN" sz="833" b="1" dirty="0">
                <a:latin typeface="微软雅黑" pitchFamily="34" charset="-122"/>
                <a:ea typeface="微软雅黑" pitchFamily="34" charset="-122"/>
              </a:rPr>
              <a:t>IP </a:t>
            </a:r>
            <a:r>
              <a:rPr kumimoji="1" lang="zh-CN" altLang="en-US" sz="833" b="1" dirty="0">
                <a:latin typeface="微软雅黑" pitchFamily="34" charset="-122"/>
                <a:ea typeface="微软雅黑" pitchFamily="34" charset="-122"/>
              </a:rPr>
              <a:t>数据报的</a:t>
            </a:r>
            <a:r>
              <a:rPr kumimoji="1" lang="en-US" altLang="zh-CN" sz="833" b="1" dirty="0">
                <a:latin typeface="微软雅黑" pitchFamily="34" charset="-122"/>
                <a:ea typeface="微软雅黑" pitchFamily="34" charset="-122"/>
              </a:rPr>
              <a:t> </a:t>
            </a:r>
            <a:r>
              <a:rPr kumimoji="1" lang="zh-CN" altLang="en-US" sz="833" b="1" dirty="0">
                <a:latin typeface="微软雅黑" pitchFamily="34" charset="-122"/>
                <a:ea typeface="微软雅黑" pitchFamily="34" charset="-122"/>
              </a:rPr>
              <a:t>数据部分</a:t>
            </a:r>
          </a:p>
        </p:txBody>
      </p:sp>
      <p:sp>
        <p:nvSpPr>
          <p:cNvPr id="98" name="Rectangle 97"/>
          <p:cNvSpPr>
            <a:spLocks noChangeArrowheads="1"/>
          </p:cNvSpPr>
          <p:nvPr/>
        </p:nvSpPr>
        <p:spPr bwMode="auto">
          <a:xfrm>
            <a:off x="2230988" y="4048570"/>
            <a:ext cx="504947" cy="20298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en-US" altLang="zh-CN" sz="833" b="1" dirty="0">
                <a:latin typeface="微软雅黑" pitchFamily="34" charset="-122"/>
                <a:ea typeface="微软雅黑" pitchFamily="34" charset="-122"/>
              </a:rPr>
              <a:t>IP </a:t>
            </a:r>
            <a:r>
              <a:rPr kumimoji="1" lang="zh-CN" altLang="en-US" sz="833" b="1" dirty="0">
                <a:latin typeface="微软雅黑" pitchFamily="34" charset="-122"/>
                <a:ea typeface="微软雅黑" pitchFamily="34" charset="-122"/>
              </a:rPr>
              <a:t>首部</a:t>
            </a:r>
          </a:p>
        </p:txBody>
      </p:sp>
      <p:sp>
        <p:nvSpPr>
          <p:cNvPr id="99" name="Line 100"/>
          <p:cNvSpPr>
            <a:spLocks noChangeShapeType="1"/>
          </p:cNvSpPr>
          <p:nvPr/>
        </p:nvSpPr>
        <p:spPr bwMode="auto">
          <a:xfrm>
            <a:off x="5692846" y="2050467"/>
            <a:ext cx="3782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33" b="1">
              <a:latin typeface="微软雅黑" pitchFamily="34" charset="-122"/>
              <a:ea typeface="微软雅黑" pitchFamily="34" charset="-122"/>
            </a:endParaRPr>
          </a:p>
        </p:txBody>
      </p:sp>
      <p:sp>
        <p:nvSpPr>
          <p:cNvPr id="100" name="Line 101"/>
          <p:cNvSpPr>
            <a:spLocks noChangeShapeType="1"/>
          </p:cNvSpPr>
          <p:nvPr/>
        </p:nvSpPr>
        <p:spPr bwMode="auto">
          <a:xfrm>
            <a:off x="5692846" y="3158097"/>
            <a:ext cx="3782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33" b="1">
              <a:latin typeface="微软雅黑" pitchFamily="34" charset="-122"/>
              <a:ea typeface="微软雅黑" pitchFamily="34" charset="-122"/>
            </a:endParaRPr>
          </a:p>
        </p:txBody>
      </p:sp>
      <p:sp>
        <p:nvSpPr>
          <p:cNvPr id="101" name="Line 102"/>
          <p:cNvSpPr>
            <a:spLocks noChangeShapeType="1"/>
          </p:cNvSpPr>
          <p:nvPr/>
        </p:nvSpPr>
        <p:spPr bwMode="auto">
          <a:xfrm>
            <a:off x="1877029" y="2062506"/>
            <a:ext cx="2412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33" b="1">
              <a:latin typeface="微软雅黑" pitchFamily="34" charset="-122"/>
              <a:ea typeface="微软雅黑" pitchFamily="34" charset="-122"/>
            </a:endParaRPr>
          </a:p>
        </p:txBody>
      </p:sp>
      <p:sp>
        <p:nvSpPr>
          <p:cNvPr id="102" name="Line 103"/>
          <p:cNvSpPr>
            <a:spLocks noChangeShapeType="1"/>
          </p:cNvSpPr>
          <p:nvPr/>
        </p:nvSpPr>
        <p:spPr bwMode="auto">
          <a:xfrm>
            <a:off x="1883550" y="3362015"/>
            <a:ext cx="2412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833" b="1">
              <a:latin typeface="微软雅黑" pitchFamily="34" charset="-122"/>
              <a:ea typeface="微软雅黑" pitchFamily="34" charset="-122"/>
            </a:endParaRPr>
          </a:p>
        </p:txBody>
      </p:sp>
      <p:sp>
        <p:nvSpPr>
          <p:cNvPr id="103" name="Rectangle 104"/>
          <p:cNvSpPr>
            <a:spLocks noChangeArrowheads="1"/>
          </p:cNvSpPr>
          <p:nvPr/>
        </p:nvSpPr>
        <p:spPr bwMode="auto">
          <a:xfrm>
            <a:off x="1651226" y="3903498"/>
            <a:ext cx="581892" cy="20298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833" b="1" dirty="0">
                <a:latin typeface="微软雅黑" pitchFamily="34" charset="-122"/>
                <a:ea typeface="微软雅黑" pitchFamily="34" charset="-122"/>
              </a:rPr>
              <a:t>发送在前</a:t>
            </a:r>
          </a:p>
        </p:txBody>
      </p:sp>
      <p:sp>
        <p:nvSpPr>
          <p:cNvPr id="104" name="矩形 103"/>
          <p:cNvSpPr/>
          <p:nvPr/>
        </p:nvSpPr>
        <p:spPr bwMode="auto">
          <a:xfrm>
            <a:off x="2804694" y="3886610"/>
            <a:ext cx="2943583" cy="141416"/>
          </a:xfrm>
          <a:prstGeom prst="rect">
            <a:avLst/>
          </a:prstGeom>
          <a:gradFill flip="none" rotWithShape="1">
            <a:gsLst>
              <a:gs pos="0">
                <a:srgbClr val="00FFFF"/>
              </a:gs>
              <a:gs pos="100000">
                <a:srgbClr val="00B0F0"/>
              </a:gs>
            </a:gsLst>
            <a:lin ang="5400000" scaled="1"/>
            <a:tileRect/>
          </a:gra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buClrTx/>
            </a:pPr>
            <a:endParaRPr lang="zh-CN" altLang="en-US" sz="833">
              <a:latin typeface="微软雅黑" pitchFamily="34" charset="-122"/>
              <a:ea typeface="微软雅黑" pitchFamily="34" charset="-122"/>
            </a:endParaRPr>
          </a:p>
        </p:txBody>
      </p:sp>
      <p:sp>
        <p:nvSpPr>
          <p:cNvPr id="105" name="AutoShape 99"/>
          <p:cNvSpPr>
            <a:spLocks noChangeArrowheads="1"/>
          </p:cNvSpPr>
          <p:nvPr/>
        </p:nvSpPr>
        <p:spPr bwMode="auto">
          <a:xfrm rot="16200000">
            <a:off x="4140548" y="3877824"/>
            <a:ext cx="223000" cy="206083"/>
          </a:xfrm>
          <a:prstGeom prst="leftArrow">
            <a:avLst>
              <a:gd name="adj1" fmla="val 50000"/>
              <a:gd name="adj2" fmla="val 52851"/>
            </a:avLst>
          </a:prstGeom>
          <a:solidFill>
            <a:srgbClr val="FFFF00"/>
          </a:solidFill>
          <a:ln w="12700">
            <a:solidFill>
              <a:schemeClr val="tx1"/>
            </a:solidFill>
            <a:miter lim="800000"/>
            <a:headEnd/>
            <a:tailEnd/>
          </a:ln>
          <a:effectLst/>
        </p:spPr>
        <p:txBody>
          <a:bodyPr wrap="none" anchor="ctr"/>
          <a:lstStyle/>
          <a:p>
            <a:endParaRPr lang="zh-CN" altLang="en-US" sz="833" b="1">
              <a:latin typeface="微软雅黑" pitchFamily="34" charset="-122"/>
              <a:ea typeface="微软雅黑" pitchFamily="34" charset="-122"/>
            </a:endParaRPr>
          </a:p>
        </p:txBody>
      </p:sp>
      <p:grpSp>
        <p:nvGrpSpPr>
          <p:cNvPr id="3" name="组合 2"/>
          <p:cNvGrpSpPr/>
          <p:nvPr/>
        </p:nvGrpSpPr>
        <p:grpSpPr>
          <a:xfrm>
            <a:off x="1950747" y="1795001"/>
            <a:ext cx="3840797" cy="213329"/>
            <a:chOff x="2340896" y="1296751"/>
            <a:chExt cx="4608956" cy="255995"/>
          </a:xfrm>
        </p:grpSpPr>
        <p:sp>
          <p:nvSpPr>
            <p:cNvPr id="42" name="Line 37"/>
            <p:cNvSpPr>
              <a:spLocks noChangeShapeType="1"/>
            </p:cNvSpPr>
            <p:nvPr/>
          </p:nvSpPr>
          <p:spPr bwMode="auto">
            <a:xfrm>
              <a:off x="2575242" y="1552744"/>
              <a:ext cx="41906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44" name="Line 39"/>
            <p:cNvSpPr>
              <a:spLocks noChangeShapeType="1"/>
            </p:cNvSpPr>
            <p:nvPr/>
          </p:nvSpPr>
          <p:spPr bwMode="auto">
            <a:xfrm flipH="1">
              <a:off x="2706320"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45" name="Line 40"/>
            <p:cNvSpPr>
              <a:spLocks noChangeShapeType="1"/>
            </p:cNvSpPr>
            <p:nvPr/>
          </p:nvSpPr>
          <p:spPr bwMode="auto">
            <a:xfrm>
              <a:off x="2837401"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46" name="Line 41"/>
            <p:cNvSpPr>
              <a:spLocks noChangeShapeType="1"/>
            </p:cNvSpPr>
            <p:nvPr/>
          </p:nvSpPr>
          <p:spPr bwMode="auto">
            <a:xfrm>
              <a:off x="296848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47" name="Line 42"/>
            <p:cNvSpPr>
              <a:spLocks noChangeShapeType="1"/>
            </p:cNvSpPr>
            <p:nvPr/>
          </p:nvSpPr>
          <p:spPr bwMode="auto">
            <a:xfrm>
              <a:off x="3099560" y="1486894"/>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48" name="Line 43"/>
            <p:cNvSpPr>
              <a:spLocks noChangeShapeType="1"/>
            </p:cNvSpPr>
            <p:nvPr/>
          </p:nvSpPr>
          <p:spPr bwMode="auto">
            <a:xfrm>
              <a:off x="323064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49" name="Line 44"/>
            <p:cNvSpPr>
              <a:spLocks noChangeShapeType="1"/>
            </p:cNvSpPr>
            <p:nvPr/>
          </p:nvSpPr>
          <p:spPr bwMode="auto">
            <a:xfrm>
              <a:off x="3360740" y="1486893"/>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50" name="Line 45"/>
            <p:cNvSpPr>
              <a:spLocks noChangeShapeType="1"/>
            </p:cNvSpPr>
            <p:nvPr/>
          </p:nvSpPr>
          <p:spPr bwMode="auto">
            <a:xfrm>
              <a:off x="3491820" y="1486894"/>
              <a:ext cx="0" cy="6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51" name="Line 46"/>
            <p:cNvSpPr>
              <a:spLocks noChangeShapeType="1"/>
            </p:cNvSpPr>
            <p:nvPr/>
          </p:nvSpPr>
          <p:spPr bwMode="auto">
            <a:xfrm>
              <a:off x="3622900" y="1403190"/>
              <a:ext cx="0"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52" name="Line 47"/>
            <p:cNvSpPr>
              <a:spLocks noChangeShapeType="1"/>
            </p:cNvSpPr>
            <p:nvPr/>
          </p:nvSpPr>
          <p:spPr bwMode="auto">
            <a:xfrm>
              <a:off x="375397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53" name="Line 48"/>
            <p:cNvSpPr>
              <a:spLocks noChangeShapeType="1"/>
            </p:cNvSpPr>
            <p:nvPr/>
          </p:nvSpPr>
          <p:spPr bwMode="auto">
            <a:xfrm>
              <a:off x="388505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54" name="Line 49"/>
            <p:cNvSpPr>
              <a:spLocks noChangeShapeType="1"/>
            </p:cNvSpPr>
            <p:nvPr/>
          </p:nvSpPr>
          <p:spPr bwMode="auto">
            <a:xfrm>
              <a:off x="4016138"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55" name="Line 50"/>
            <p:cNvSpPr>
              <a:spLocks noChangeShapeType="1"/>
            </p:cNvSpPr>
            <p:nvPr/>
          </p:nvSpPr>
          <p:spPr bwMode="auto">
            <a:xfrm>
              <a:off x="4147218"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56" name="Line 51"/>
            <p:cNvSpPr>
              <a:spLocks noChangeShapeType="1"/>
            </p:cNvSpPr>
            <p:nvPr/>
          </p:nvSpPr>
          <p:spPr bwMode="auto">
            <a:xfrm>
              <a:off x="4278297"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57" name="Line 52"/>
            <p:cNvSpPr>
              <a:spLocks noChangeShapeType="1"/>
            </p:cNvSpPr>
            <p:nvPr/>
          </p:nvSpPr>
          <p:spPr bwMode="auto">
            <a:xfrm>
              <a:off x="440839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58" name="Line 53"/>
            <p:cNvSpPr>
              <a:spLocks noChangeShapeType="1"/>
            </p:cNvSpPr>
            <p:nvPr/>
          </p:nvSpPr>
          <p:spPr bwMode="auto">
            <a:xfrm>
              <a:off x="4539479"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59" name="Line 54"/>
            <p:cNvSpPr>
              <a:spLocks noChangeShapeType="1"/>
            </p:cNvSpPr>
            <p:nvPr/>
          </p:nvSpPr>
          <p:spPr bwMode="auto">
            <a:xfrm>
              <a:off x="4670558" y="1403190"/>
              <a:ext cx="0"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60" name="Line 55"/>
            <p:cNvSpPr>
              <a:spLocks noChangeShapeType="1"/>
            </p:cNvSpPr>
            <p:nvPr/>
          </p:nvSpPr>
          <p:spPr bwMode="auto">
            <a:xfrm>
              <a:off x="4801638"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61" name="Line 56"/>
            <p:cNvSpPr>
              <a:spLocks noChangeShapeType="1"/>
            </p:cNvSpPr>
            <p:nvPr/>
          </p:nvSpPr>
          <p:spPr bwMode="auto">
            <a:xfrm>
              <a:off x="493271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62" name="Line 57"/>
            <p:cNvSpPr>
              <a:spLocks noChangeShapeType="1"/>
            </p:cNvSpPr>
            <p:nvPr/>
          </p:nvSpPr>
          <p:spPr bwMode="auto">
            <a:xfrm>
              <a:off x="5063797"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63" name="Line 58"/>
            <p:cNvSpPr>
              <a:spLocks noChangeShapeType="1"/>
            </p:cNvSpPr>
            <p:nvPr/>
          </p:nvSpPr>
          <p:spPr bwMode="auto">
            <a:xfrm>
              <a:off x="5194876"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64" name="Line 59"/>
            <p:cNvSpPr>
              <a:spLocks noChangeShapeType="1"/>
            </p:cNvSpPr>
            <p:nvPr/>
          </p:nvSpPr>
          <p:spPr bwMode="auto">
            <a:xfrm>
              <a:off x="5325956"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65" name="Line 60"/>
            <p:cNvSpPr>
              <a:spLocks noChangeShapeType="1"/>
            </p:cNvSpPr>
            <p:nvPr/>
          </p:nvSpPr>
          <p:spPr bwMode="auto">
            <a:xfrm>
              <a:off x="545605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66" name="Line 61"/>
            <p:cNvSpPr>
              <a:spLocks noChangeShapeType="1"/>
            </p:cNvSpPr>
            <p:nvPr/>
          </p:nvSpPr>
          <p:spPr bwMode="auto">
            <a:xfrm>
              <a:off x="5587137"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67" name="Line 62"/>
            <p:cNvSpPr>
              <a:spLocks noChangeShapeType="1"/>
            </p:cNvSpPr>
            <p:nvPr/>
          </p:nvSpPr>
          <p:spPr bwMode="auto">
            <a:xfrm flipH="1">
              <a:off x="5718215" y="1403190"/>
              <a:ext cx="979" cy="1495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68" name="Line 63"/>
            <p:cNvSpPr>
              <a:spLocks noChangeShapeType="1"/>
            </p:cNvSpPr>
            <p:nvPr/>
          </p:nvSpPr>
          <p:spPr bwMode="auto">
            <a:xfrm>
              <a:off x="5849296"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69" name="Line 64"/>
            <p:cNvSpPr>
              <a:spLocks noChangeShapeType="1"/>
            </p:cNvSpPr>
            <p:nvPr/>
          </p:nvSpPr>
          <p:spPr bwMode="auto">
            <a:xfrm>
              <a:off x="598037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70" name="Line 65"/>
            <p:cNvSpPr>
              <a:spLocks noChangeShapeType="1"/>
            </p:cNvSpPr>
            <p:nvPr/>
          </p:nvSpPr>
          <p:spPr bwMode="auto">
            <a:xfrm>
              <a:off x="6111455"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71" name="Line 66"/>
            <p:cNvSpPr>
              <a:spLocks noChangeShapeType="1"/>
            </p:cNvSpPr>
            <p:nvPr/>
          </p:nvSpPr>
          <p:spPr bwMode="auto">
            <a:xfrm>
              <a:off x="624253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72" name="Line 67"/>
            <p:cNvSpPr>
              <a:spLocks noChangeShapeType="1"/>
            </p:cNvSpPr>
            <p:nvPr/>
          </p:nvSpPr>
          <p:spPr bwMode="auto">
            <a:xfrm>
              <a:off x="6373614" y="1485900"/>
              <a:ext cx="0" cy="668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73" name="Line 68"/>
            <p:cNvSpPr>
              <a:spLocks noChangeShapeType="1"/>
            </p:cNvSpPr>
            <p:nvPr/>
          </p:nvSpPr>
          <p:spPr bwMode="auto">
            <a:xfrm>
              <a:off x="6503716"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74" name="Line 69"/>
            <p:cNvSpPr>
              <a:spLocks noChangeShapeType="1"/>
            </p:cNvSpPr>
            <p:nvPr/>
          </p:nvSpPr>
          <p:spPr bwMode="auto">
            <a:xfrm>
              <a:off x="6634795" y="1486894"/>
              <a:ext cx="0" cy="6585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75" name="Line 70"/>
            <p:cNvSpPr>
              <a:spLocks noChangeShapeType="1"/>
            </p:cNvSpPr>
            <p:nvPr/>
          </p:nvSpPr>
          <p:spPr bwMode="auto">
            <a:xfrm>
              <a:off x="6765875" y="1403190"/>
              <a:ext cx="0" cy="149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
          <p:nvSpPr>
            <p:cNvPr id="107" name="Rectangle 81"/>
            <p:cNvSpPr>
              <a:spLocks noChangeArrowheads="1"/>
            </p:cNvSpPr>
            <p:nvPr/>
          </p:nvSpPr>
          <p:spPr bwMode="auto">
            <a:xfrm>
              <a:off x="2340896" y="1296751"/>
              <a:ext cx="4608956" cy="2129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667" b="1" dirty="0">
                  <a:solidFill>
                    <a:srgbClr val="0000FF"/>
                  </a:solidFill>
                  <a:latin typeface="微软雅黑" pitchFamily="34" charset="-122"/>
                  <a:ea typeface="微软雅黑" pitchFamily="34" charset="-122"/>
                </a:rPr>
                <a:t>位  </a:t>
              </a:r>
              <a:r>
                <a:rPr kumimoji="1" lang="en-US" altLang="zh-CN" sz="667" b="1" dirty="0">
                  <a:solidFill>
                    <a:srgbClr val="0000FF"/>
                  </a:solidFill>
                  <a:latin typeface="微软雅黑" pitchFamily="34" charset="-122"/>
                  <a:ea typeface="微软雅黑" pitchFamily="34" charset="-122"/>
                </a:rPr>
                <a:t>0                                 8                                16                               24                          31</a:t>
              </a:r>
            </a:p>
          </p:txBody>
        </p:sp>
      </p:grpSp>
      <p:sp>
        <p:nvSpPr>
          <p:cNvPr id="106" name="AutoShape 5"/>
          <p:cNvSpPr>
            <a:spLocks noChangeArrowheads="1"/>
          </p:cNvSpPr>
          <p:nvPr/>
        </p:nvSpPr>
        <p:spPr bwMode="auto">
          <a:xfrm>
            <a:off x="454287" y="1192420"/>
            <a:ext cx="6711427" cy="323934"/>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sz="1500">
              <a:latin typeface="宋体" charset="-122"/>
            </a:endParaRPr>
          </a:p>
        </p:txBody>
      </p:sp>
      <p:sp>
        <p:nvSpPr>
          <p:cNvPr id="109" name="Rectangle 6"/>
          <p:cNvSpPr>
            <a:spLocks noChangeArrowheads="1"/>
          </p:cNvSpPr>
          <p:nvPr/>
        </p:nvSpPr>
        <p:spPr bwMode="auto">
          <a:xfrm>
            <a:off x="1997042" y="1157193"/>
            <a:ext cx="33502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rgbClr val="FFFF00"/>
                </a:solidFill>
                <a:latin typeface="微软雅黑" pitchFamily="34" charset="-122"/>
                <a:ea typeface="微软雅黑" pitchFamily="34" charset="-122"/>
              </a:rPr>
              <a:t>5.5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报文段的首部格式</a:t>
            </a:r>
          </a:p>
        </p:txBody>
      </p:sp>
      <p:sp>
        <p:nvSpPr>
          <p:cNvPr id="110" name="Rectangle 93"/>
          <p:cNvSpPr>
            <a:spLocks noChangeArrowheads="1"/>
          </p:cNvSpPr>
          <p:nvPr/>
        </p:nvSpPr>
        <p:spPr bwMode="auto">
          <a:xfrm>
            <a:off x="5776254" y="4034752"/>
            <a:ext cx="837182" cy="2286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en-US" altLang="zh-CN" sz="1000" b="1" dirty="0">
                <a:latin typeface="微软雅黑" pitchFamily="34" charset="-122"/>
                <a:ea typeface="微软雅黑" pitchFamily="34" charset="-122"/>
              </a:rPr>
              <a:t>IP </a:t>
            </a:r>
            <a:r>
              <a:rPr kumimoji="1" lang="zh-CN" altLang="en-US" sz="1000" b="1" dirty="0">
                <a:latin typeface="微软雅黑" pitchFamily="34" charset="-122"/>
                <a:ea typeface="微软雅黑" pitchFamily="34" charset="-122"/>
              </a:rPr>
              <a:t>数据报</a:t>
            </a:r>
          </a:p>
        </p:txBody>
      </p:sp>
      <p:sp>
        <p:nvSpPr>
          <p:cNvPr id="2" name="矩形 1"/>
          <p:cNvSpPr/>
          <p:nvPr/>
        </p:nvSpPr>
        <p:spPr>
          <a:xfrm>
            <a:off x="691931" y="2354304"/>
            <a:ext cx="990822" cy="631135"/>
          </a:xfrm>
          <a:prstGeom prst="rect">
            <a:avLst/>
          </a:prstGeom>
        </p:spPr>
        <p:txBody>
          <a:bodyPr wrap="square">
            <a:spAutoFit/>
          </a:bodyPr>
          <a:lstStyle/>
          <a:p>
            <a:r>
              <a:rPr lang="en-US" altLang="zh-CN" sz="1167" b="1" dirty="0">
                <a:latin typeface="微软雅黑" pitchFamily="34" charset="-122"/>
                <a:ea typeface="微软雅黑" pitchFamily="34" charset="-122"/>
              </a:rPr>
              <a:t>TCP</a:t>
            </a:r>
            <a:r>
              <a:rPr lang="zh-CN" altLang="en-US" sz="1167" b="1" dirty="0">
                <a:latin typeface="微软雅黑" pitchFamily="34" charset="-122"/>
                <a:ea typeface="微软雅黑" pitchFamily="34" charset="-122"/>
              </a:rPr>
              <a:t>首部的</a:t>
            </a:r>
            <a:r>
              <a:rPr lang="zh-CN" altLang="en-US" sz="1167" b="1" dirty="0">
                <a:solidFill>
                  <a:srgbClr val="FF0000"/>
                </a:solidFill>
                <a:latin typeface="微软雅黑" pitchFamily="34" charset="-122"/>
                <a:ea typeface="微软雅黑" pitchFamily="34" charset="-122"/>
              </a:rPr>
              <a:t>最小长度是</a:t>
            </a:r>
            <a:r>
              <a:rPr lang="en-US" altLang="zh-CN" sz="1167" b="1" dirty="0">
                <a:solidFill>
                  <a:srgbClr val="FF0000"/>
                </a:solidFill>
                <a:latin typeface="微软雅黑" pitchFamily="34" charset="-122"/>
                <a:ea typeface="微软雅黑" pitchFamily="34" charset="-122"/>
              </a:rPr>
              <a:t>20</a:t>
            </a:r>
            <a:r>
              <a:rPr lang="zh-CN" altLang="en-US" sz="1167" b="1" dirty="0">
                <a:solidFill>
                  <a:srgbClr val="FF0000"/>
                </a:solidFill>
                <a:latin typeface="微软雅黑" pitchFamily="34" charset="-122"/>
                <a:ea typeface="微软雅黑" pitchFamily="34" charset="-122"/>
              </a:rPr>
              <a:t>字节</a:t>
            </a:r>
            <a:r>
              <a:rPr lang="zh-CN" altLang="en-US" sz="1167" b="1" dirty="0">
                <a:latin typeface="微软雅黑" pitchFamily="34" charset="-122"/>
                <a:ea typeface="微软雅黑" pitchFamily="34" charset="-122"/>
              </a:rPr>
              <a:t>。</a:t>
            </a:r>
          </a:p>
        </p:txBody>
      </p:sp>
      <p:sp>
        <p:nvSpPr>
          <p:cNvPr id="111" name="Line 40"/>
          <p:cNvSpPr>
            <a:spLocks noChangeShapeType="1"/>
          </p:cNvSpPr>
          <p:nvPr/>
        </p:nvSpPr>
        <p:spPr bwMode="auto">
          <a:xfrm>
            <a:off x="2149722" y="1906048"/>
            <a:ext cx="0" cy="948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833" b="1">
              <a:latin typeface="微软雅黑" pitchFamily="34" charset="-122"/>
              <a:ea typeface="微软雅黑" pitchFamily="34" charset="-122"/>
            </a:endParaRPr>
          </a:p>
        </p:txBody>
      </p:sp>
    </p:spTree>
    <p:extLst>
      <p:ext uri="{BB962C8B-B14F-4D97-AF65-F5344CB8AC3E}">
        <p14:creationId xmlns:p14="http://schemas.microsoft.com/office/powerpoint/2010/main" val="3387545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圆角矩形 87"/>
          <p:cNvSpPr/>
          <p:nvPr/>
        </p:nvSpPr>
        <p:spPr>
          <a:xfrm>
            <a:off x="454287" y="1255396"/>
            <a:ext cx="6711427" cy="309371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67"/>
          </a:p>
        </p:txBody>
      </p:sp>
      <p:sp>
        <p:nvSpPr>
          <p:cNvPr id="8" name="Line 3"/>
          <p:cNvSpPr>
            <a:spLocks noChangeShapeType="1"/>
          </p:cNvSpPr>
          <p:nvPr/>
        </p:nvSpPr>
        <p:spPr bwMode="auto">
          <a:xfrm flipH="1">
            <a:off x="1591572" y="1673228"/>
            <a:ext cx="8889" cy="1937215"/>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 name="Rectangle 4"/>
          <p:cNvSpPr>
            <a:spLocks noChangeArrowheads="1"/>
          </p:cNvSpPr>
          <p:nvPr/>
        </p:nvSpPr>
        <p:spPr bwMode="auto">
          <a:xfrm>
            <a:off x="1461027" y="2258569"/>
            <a:ext cx="286939" cy="80667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75407" tIns="37042" rIns="75407" bIns="37042" anchor="ctr">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TCP </a:t>
            </a:r>
            <a:r>
              <a:rPr kumimoji="1" lang="zh-CN" altLang="en-US" sz="875" b="1" dirty="0">
                <a:solidFill>
                  <a:srgbClr val="0000FF"/>
                </a:solidFill>
                <a:latin typeface="微软雅黑" pitchFamily="34" charset="-122"/>
                <a:ea typeface="微软雅黑" pitchFamily="34" charset="-122"/>
              </a:rPr>
              <a:t>首部</a:t>
            </a:r>
          </a:p>
        </p:txBody>
      </p:sp>
      <p:sp>
        <p:nvSpPr>
          <p:cNvPr id="10" name="Line 5"/>
          <p:cNvSpPr>
            <a:spLocks noChangeShapeType="1"/>
          </p:cNvSpPr>
          <p:nvPr/>
        </p:nvSpPr>
        <p:spPr bwMode="auto">
          <a:xfrm>
            <a:off x="5989829" y="1668753"/>
            <a:ext cx="0" cy="1627649"/>
          </a:xfrm>
          <a:prstGeom prst="line">
            <a:avLst/>
          </a:prstGeom>
          <a:noFill/>
          <a:ln w="12700">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1" name="Rectangle 6"/>
          <p:cNvSpPr>
            <a:spLocks noChangeArrowheads="1"/>
          </p:cNvSpPr>
          <p:nvPr/>
        </p:nvSpPr>
        <p:spPr bwMode="auto">
          <a:xfrm>
            <a:off x="5793395" y="2175248"/>
            <a:ext cx="376708" cy="61341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r>
              <a:rPr kumimoji="1" lang="en-US" altLang="zh-CN" sz="875" b="1" dirty="0">
                <a:solidFill>
                  <a:srgbClr val="0000FF"/>
                </a:solidFill>
                <a:latin typeface="微软雅黑" pitchFamily="34" charset="-122"/>
                <a:ea typeface="微软雅黑" pitchFamily="34" charset="-122"/>
              </a:rPr>
              <a:t>20</a:t>
            </a:r>
          </a:p>
          <a:p>
            <a:pPr algn="ctr" defTabSz="634975" eaLnBrk="0" hangingPunct="0"/>
            <a:r>
              <a:rPr kumimoji="1" lang="zh-CN" altLang="en-US" sz="875" b="1" dirty="0">
                <a:solidFill>
                  <a:srgbClr val="0000FF"/>
                </a:solidFill>
                <a:latin typeface="微软雅黑" pitchFamily="34" charset="-122"/>
                <a:ea typeface="微软雅黑" pitchFamily="34" charset="-122"/>
              </a:rPr>
              <a:t>字节</a:t>
            </a:r>
          </a:p>
          <a:p>
            <a:pPr algn="ctr" defTabSz="634975" eaLnBrk="0" hangingPunct="0"/>
            <a:r>
              <a:rPr kumimoji="1" lang="zh-CN" altLang="en-US" sz="875" b="1" dirty="0">
                <a:solidFill>
                  <a:srgbClr val="0000FF"/>
                </a:solidFill>
                <a:latin typeface="微软雅黑" pitchFamily="34" charset="-122"/>
                <a:ea typeface="微软雅黑" pitchFamily="34" charset="-122"/>
              </a:rPr>
              <a:t>固定</a:t>
            </a:r>
          </a:p>
          <a:p>
            <a:pPr algn="ctr" defTabSz="634975" eaLnBrk="0" hangingPunct="0"/>
            <a:r>
              <a:rPr kumimoji="1" lang="zh-CN" altLang="en-US" sz="875" b="1" dirty="0">
                <a:solidFill>
                  <a:srgbClr val="0000FF"/>
                </a:solidFill>
                <a:latin typeface="微软雅黑" pitchFamily="34" charset="-122"/>
                <a:ea typeface="微软雅黑" pitchFamily="34" charset="-122"/>
              </a:rPr>
              <a:t>首部</a:t>
            </a:r>
          </a:p>
        </p:txBody>
      </p:sp>
      <p:sp>
        <p:nvSpPr>
          <p:cNvPr id="12" name="Rectangle 7"/>
          <p:cNvSpPr>
            <a:spLocks noChangeArrowheads="1"/>
          </p:cNvSpPr>
          <p:nvPr/>
        </p:nvSpPr>
        <p:spPr bwMode="auto">
          <a:xfrm>
            <a:off x="1795684" y="1671736"/>
            <a:ext cx="3912848" cy="1942438"/>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3" name="Line 10"/>
          <p:cNvSpPr>
            <a:spLocks noChangeShapeType="1"/>
          </p:cNvSpPr>
          <p:nvPr/>
        </p:nvSpPr>
        <p:spPr bwMode="auto">
          <a:xfrm>
            <a:off x="1791644" y="2002188"/>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4" name="Line 11"/>
          <p:cNvSpPr>
            <a:spLocks noChangeShapeType="1"/>
          </p:cNvSpPr>
          <p:nvPr/>
        </p:nvSpPr>
        <p:spPr bwMode="auto">
          <a:xfrm>
            <a:off x="1798917" y="2328912"/>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5" name="Line 12"/>
          <p:cNvSpPr>
            <a:spLocks noChangeShapeType="1"/>
          </p:cNvSpPr>
          <p:nvPr/>
        </p:nvSpPr>
        <p:spPr bwMode="auto">
          <a:xfrm>
            <a:off x="1791644" y="2654889"/>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6" name="Line 13"/>
          <p:cNvSpPr>
            <a:spLocks noChangeShapeType="1"/>
          </p:cNvSpPr>
          <p:nvPr/>
        </p:nvSpPr>
        <p:spPr bwMode="auto">
          <a:xfrm>
            <a:off x="1791644" y="2980121"/>
            <a:ext cx="39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7" name="Line 14"/>
          <p:cNvSpPr>
            <a:spLocks noChangeShapeType="1"/>
          </p:cNvSpPr>
          <p:nvPr/>
        </p:nvSpPr>
        <p:spPr bwMode="auto">
          <a:xfrm>
            <a:off x="1798917" y="3306844"/>
            <a:ext cx="39120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8" name="Line 15"/>
          <p:cNvSpPr>
            <a:spLocks noChangeShapeType="1"/>
          </p:cNvSpPr>
          <p:nvPr/>
        </p:nvSpPr>
        <p:spPr bwMode="auto">
          <a:xfrm>
            <a:off x="3752917" y="1675466"/>
            <a:ext cx="0" cy="333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19" name="Rectangle 16"/>
          <p:cNvSpPr>
            <a:spLocks noChangeArrowheads="1"/>
          </p:cNvSpPr>
          <p:nvPr/>
        </p:nvSpPr>
        <p:spPr bwMode="auto">
          <a:xfrm>
            <a:off x="4363846" y="1735141"/>
            <a:ext cx="89608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目  的  端  口</a:t>
            </a:r>
          </a:p>
        </p:txBody>
      </p:sp>
      <p:sp>
        <p:nvSpPr>
          <p:cNvPr id="20" name="Rectangle 17"/>
          <p:cNvSpPr>
            <a:spLocks noChangeArrowheads="1"/>
          </p:cNvSpPr>
          <p:nvPr/>
        </p:nvSpPr>
        <p:spPr bwMode="auto">
          <a:xfrm>
            <a:off x="1861879" y="2626287"/>
            <a:ext cx="408767" cy="38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数据</a:t>
            </a:r>
          </a:p>
          <a:p>
            <a:pPr defTabSz="634975" eaLnBrk="0" hangingPunct="0"/>
            <a:r>
              <a:rPr kumimoji="1" lang="zh-CN" altLang="en-US" sz="1000" b="1" dirty="0">
                <a:latin typeface="微软雅黑" pitchFamily="34" charset="-122"/>
                <a:ea typeface="微软雅黑" pitchFamily="34" charset="-122"/>
              </a:rPr>
              <a:t>偏移</a:t>
            </a:r>
          </a:p>
        </p:txBody>
      </p:sp>
      <p:sp>
        <p:nvSpPr>
          <p:cNvPr id="21" name="Rectangle 18"/>
          <p:cNvSpPr>
            <a:spLocks noChangeArrowheads="1"/>
          </p:cNvSpPr>
          <p:nvPr/>
        </p:nvSpPr>
        <p:spPr bwMode="auto">
          <a:xfrm>
            <a:off x="2423582" y="3045017"/>
            <a:ext cx="767840"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检   验   和</a:t>
            </a:r>
          </a:p>
        </p:txBody>
      </p:sp>
      <p:sp>
        <p:nvSpPr>
          <p:cNvPr id="22" name="Rectangle 19"/>
          <p:cNvSpPr>
            <a:spLocks noChangeArrowheads="1"/>
          </p:cNvSpPr>
          <p:nvPr/>
        </p:nvSpPr>
        <p:spPr bwMode="auto">
          <a:xfrm>
            <a:off x="2526212" y="3346378"/>
            <a:ext cx="1756015"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选    项  （长  度  可  变）</a:t>
            </a:r>
          </a:p>
        </p:txBody>
      </p:sp>
      <p:sp>
        <p:nvSpPr>
          <p:cNvPr id="23" name="Rectangle 20"/>
          <p:cNvSpPr>
            <a:spLocks noChangeArrowheads="1"/>
          </p:cNvSpPr>
          <p:nvPr/>
        </p:nvSpPr>
        <p:spPr bwMode="auto">
          <a:xfrm>
            <a:off x="2481766" y="1735141"/>
            <a:ext cx="6908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源  端  口</a:t>
            </a:r>
          </a:p>
        </p:txBody>
      </p:sp>
      <p:sp>
        <p:nvSpPr>
          <p:cNvPr id="24" name="Rectangle 21"/>
          <p:cNvSpPr>
            <a:spLocks noChangeArrowheads="1"/>
          </p:cNvSpPr>
          <p:nvPr/>
        </p:nvSpPr>
        <p:spPr bwMode="auto">
          <a:xfrm>
            <a:off x="3392539" y="2045943"/>
            <a:ext cx="70305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a:latin typeface="微软雅黑" pitchFamily="34" charset="-122"/>
                <a:ea typeface="微软雅黑" pitchFamily="34" charset="-122"/>
              </a:rPr>
              <a:t>序   号</a:t>
            </a:r>
          </a:p>
        </p:txBody>
      </p:sp>
      <p:sp>
        <p:nvSpPr>
          <p:cNvPr id="25" name="Line 22"/>
          <p:cNvSpPr>
            <a:spLocks noChangeShapeType="1"/>
          </p:cNvSpPr>
          <p:nvPr/>
        </p:nvSpPr>
        <p:spPr bwMode="auto">
          <a:xfrm>
            <a:off x="3756149" y="2659366"/>
            <a:ext cx="0" cy="6437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26" name="Rectangle 23"/>
          <p:cNvSpPr>
            <a:spLocks noChangeArrowheads="1"/>
          </p:cNvSpPr>
          <p:nvPr/>
        </p:nvSpPr>
        <p:spPr bwMode="auto">
          <a:xfrm>
            <a:off x="4282227" y="3045017"/>
            <a:ext cx="1011496"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紧   急   指   针</a:t>
            </a:r>
          </a:p>
        </p:txBody>
      </p:sp>
      <p:sp>
        <p:nvSpPr>
          <p:cNvPr id="27" name="Rectangle 24"/>
          <p:cNvSpPr>
            <a:spLocks noChangeArrowheads="1"/>
          </p:cNvSpPr>
          <p:nvPr/>
        </p:nvSpPr>
        <p:spPr bwMode="auto">
          <a:xfrm>
            <a:off x="4492632" y="2701009"/>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a:latin typeface="微软雅黑" pitchFamily="34" charset="-122"/>
                <a:ea typeface="微软雅黑" pitchFamily="34" charset="-122"/>
              </a:rPr>
              <a:t>窗   口</a:t>
            </a:r>
          </a:p>
        </p:txBody>
      </p:sp>
      <p:sp>
        <p:nvSpPr>
          <p:cNvPr id="28" name="Rectangle 25"/>
          <p:cNvSpPr>
            <a:spLocks noChangeArrowheads="1"/>
          </p:cNvSpPr>
          <p:nvPr/>
        </p:nvSpPr>
        <p:spPr bwMode="auto">
          <a:xfrm>
            <a:off x="3268090" y="2386093"/>
            <a:ext cx="937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algn="ctr" defTabSz="634975" eaLnBrk="0" hangingPunct="0"/>
            <a:r>
              <a:rPr kumimoji="1" lang="zh-CN" altLang="en-US" sz="1000" b="1" dirty="0">
                <a:latin typeface="微软雅黑" pitchFamily="34" charset="-122"/>
                <a:ea typeface="微软雅黑" pitchFamily="34" charset="-122"/>
              </a:rPr>
              <a:t>确    认    号</a:t>
            </a:r>
          </a:p>
        </p:txBody>
      </p:sp>
      <p:sp>
        <p:nvSpPr>
          <p:cNvPr id="29" name="Line 26"/>
          <p:cNvSpPr>
            <a:spLocks noChangeShapeType="1"/>
          </p:cNvSpPr>
          <p:nvPr/>
        </p:nvSpPr>
        <p:spPr bwMode="auto">
          <a:xfrm>
            <a:off x="2282973"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0" name="Line 27"/>
          <p:cNvSpPr>
            <a:spLocks noChangeShapeType="1"/>
          </p:cNvSpPr>
          <p:nvPr/>
        </p:nvSpPr>
        <p:spPr bwMode="auto">
          <a:xfrm>
            <a:off x="3264013" y="2655636"/>
            <a:ext cx="0" cy="3215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1" name="Line 28"/>
          <p:cNvSpPr>
            <a:spLocks noChangeShapeType="1"/>
          </p:cNvSpPr>
          <p:nvPr/>
        </p:nvSpPr>
        <p:spPr bwMode="auto">
          <a:xfrm>
            <a:off x="3012691" y="2659365"/>
            <a:ext cx="0" cy="325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2" name="Line 29"/>
          <p:cNvSpPr>
            <a:spLocks noChangeShapeType="1"/>
          </p:cNvSpPr>
          <p:nvPr/>
        </p:nvSpPr>
        <p:spPr bwMode="auto">
          <a:xfrm>
            <a:off x="3137140" y="2659366"/>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3" name="Line 30"/>
          <p:cNvSpPr>
            <a:spLocks noChangeShapeType="1"/>
          </p:cNvSpPr>
          <p:nvPr/>
        </p:nvSpPr>
        <p:spPr bwMode="auto">
          <a:xfrm>
            <a:off x="3508868" y="2659366"/>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4" name="Line 31"/>
          <p:cNvSpPr>
            <a:spLocks noChangeShapeType="1"/>
          </p:cNvSpPr>
          <p:nvPr/>
        </p:nvSpPr>
        <p:spPr bwMode="auto">
          <a:xfrm>
            <a:off x="3386037" y="2659366"/>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5" name="Line 32"/>
          <p:cNvSpPr>
            <a:spLocks noChangeShapeType="1"/>
          </p:cNvSpPr>
          <p:nvPr/>
        </p:nvSpPr>
        <p:spPr bwMode="auto">
          <a:xfrm>
            <a:off x="3633317" y="2659366"/>
            <a:ext cx="0" cy="3200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6" name="Rectangle 33"/>
          <p:cNvSpPr>
            <a:spLocks noChangeArrowheads="1"/>
          </p:cNvSpPr>
          <p:nvPr/>
        </p:nvSpPr>
        <p:spPr bwMode="auto">
          <a:xfrm>
            <a:off x="2417417" y="2707722"/>
            <a:ext cx="52418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保   留</a:t>
            </a:r>
          </a:p>
        </p:txBody>
      </p:sp>
      <p:sp>
        <p:nvSpPr>
          <p:cNvPr id="37" name="Rectangle 34"/>
          <p:cNvSpPr>
            <a:spLocks noChangeArrowheads="1"/>
          </p:cNvSpPr>
          <p:nvPr/>
        </p:nvSpPr>
        <p:spPr bwMode="auto">
          <a:xfrm>
            <a:off x="3567190"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algn="ctr" defTabSz="634975" eaLnBrk="0" hangingPunct="0">
              <a:lnSpc>
                <a:spcPct val="75000"/>
              </a:lnSpc>
            </a:pPr>
            <a:r>
              <a:rPr kumimoji="1" lang="en-US" altLang="zh-CN" sz="875" b="1" dirty="0">
                <a:latin typeface="微软雅黑" pitchFamily="34" charset="-122"/>
                <a:ea typeface="微软雅黑" pitchFamily="34" charset="-122"/>
              </a:rPr>
              <a:t>F</a:t>
            </a:r>
          </a:p>
          <a:p>
            <a:pPr algn="ctr" defTabSz="634975" eaLnBrk="0" hangingPunct="0">
              <a:lnSpc>
                <a:spcPct val="75000"/>
              </a:lnSpc>
            </a:pPr>
            <a:r>
              <a:rPr kumimoji="1" lang="en-US" altLang="zh-CN" sz="875" b="1" dirty="0">
                <a:latin typeface="微软雅黑" pitchFamily="34" charset="-122"/>
                <a:ea typeface="微软雅黑" pitchFamily="34" charset="-122"/>
              </a:rPr>
              <a:t>I</a:t>
            </a:r>
          </a:p>
          <a:p>
            <a:pPr algn="ctr" defTabSz="634975" eaLnBrk="0" hangingPunct="0">
              <a:lnSpc>
                <a:spcPct val="75000"/>
              </a:lnSpc>
            </a:pPr>
            <a:r>
              <a:rPr kumimoji="1" lang="en-US" altLang="zh-CN" sz="875" b="1" dirty="0">
                <a:latin typeface="微软雅黑" pitchFamily="34" charset="-122"/>
                <a:ea typeface="微软雅黑" pitchFamily="34" charset="-122"/>
              </a:rPr>
              <a:t>N</a:t>
            </a:r>
          </a:p>
        </p:txBody>
      </p:sp>
      <p:sp>
        <p:nvSpPr>
          <p:cNvPr id="76" name="Rectangle 75"/>
          <p:cNvSpPr>
            <a:spLocks noChangeArrowheads="1"/>
          </p:cNvSpPr>
          <p:nvPr/>
        </p:nvSpPr>
        <p:spPr bwMode="auto">
          <a:xfrm>
            <a:off x="3460542" y="2650029"/>
            <a:ext cx="24686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a:latin typeface="微软雅黑" pitchFamily="34" charset="-122"/>
                <a:ea typeface="微软雅黑" pitchFamily="34" charset="-122"/>
              </a:rPr>
              <a:t>S</a:t>
            </a:r>
          </a:p>
          <a:p>
            <a:pPr defTabSz="634975" eaLnBrk="0" hangingPunct="0">
              <a:lnSpc>
                <a:spcPct val="75000"/>
              </a:lnSpc>
            </a:pPr>
            <a:r>
              <a:rPr kumimoji="1" lang="en-US" altLang="zh-CN" sz="875" b="1">
                <a:latin typeface="微软雅黑" pitchFamily="34" charset="-122"/>
                <a:ea typeface="微软雅黑" pitchFamily="34" charset="-122"/>
              </a:rPr>
              <a:t>Y</a:t>
            </a:r>
          </a:p>
          <a:p>
            <a:pPr defTabSz="634975" eaLnBrk="0" hangingPunct="0">
              <a:lnSpc>
                <a:spcPct val="75000"/>
              </a:lnSpc>
            </a:pPr>
            <a:r>
              <a:rPr kumimoji="1" lang="en-US" altLang="zh-CN" sz="875" b="1">
                <a:latin typeface="微软雅黑" pitchFamily="34" charset="-122"/>
                <a:ea typeface="微软雅黑" pitchFamily="34" charset="-122"/>
              </a:rPr>
              <a:t>N</a:t>
            </a:r>
          </a:p>
        </p:txBody>
      </p:sp>
      <p:sp>
        <p:nvSpPr>
          <p:cNvPr id="77" name="Rectangle 76"/>
          <p:cNvSpPr>
            <a:spLocks noChangeArrowheads="1"/>
          </p:cNvSpPr>
          <p:nvPr/>
        </p:nvSpPr>
        <p:spPr bwMode="auto">
          <a:xfrm>
            <a:off x="3351517" y="2650029"/>
            <a:ext cx="230834"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T</a:t>
            </a:r>
          </a:p>
        </p:txBody>
      </p:sp>
      <p:sp>
        <p:nvSpPr>
          <p:cNvPr id="78" name="Rectangle 77"/>
          <p:cNvSpPr>
            <a:spLocks noChangeArrowheads="1"/>
          </p:cNvSpPr>
          <p:nvPr/>
        </p:nvSpPr>
        <p:spPr bwMode="auto">
          <a:xfrm>
            <a:off x="3208413" y="2650029"/>
            <a:ext cx="243658"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P</a:t>
            </a:r>
          </a:p>
          <a:p>
            <a:pPr defTabSz="634975" eaLnBrk="0" hangingPunct="0">
              <a:lnSpc>
                <a:spcPct val="75000"/>
              </a:lnSpc>
            </a:pPr>
            <a:r>
              <a:rPr kumimoji="1" lang="en-US" altLang="zh-CN" sz="875" b="1" dirty="0">
                <a:latin typeface="微软雅黑" pitchFamily="34" charset="-122"/>
                <a:ea typeface="微软雅黑" pitchFamily="34" charset="-122"/>
              </a:rPr>
              <a:t>S</a:t>
            </a:r>
          </a:p>
          <a:p>
            <a:pPr defTabSz="634975" eaLnBrk="0" hangingPunct="0">
              <a:lnSpc>
                <a:spcPct val="75000"/>
              </a:lnSpc>
            </a:pPr>
            <a:r>
              <a:rPr kumimoji="1" lang="en-US" altLang="zh-CN" sz="875" b="1" dirty="0">
                <a:latin typeface="微软雅黑" pitchFamily="34" charset="-122"/>
                <a:ea typeface="微软雅黑" pitchFamily="34" charset="-122"/>
              </a:rPr>
              <a:t>H</a:t>
            </a:r>
          </a:p>
        </p:txBody>
      </p:sp>
      <p:sp>
        <p:nvSpPr>
          <p:cNvPr id="79" name="Rectangle 78"/>
          <p:cNvSpPr>
            <a:spLocks noChangeArrowheads="1"/>
          </p:cNvSpPr>
          <p:nvPr/>
        </p:nvSpPr>
        <p:spPr bwMode="auto">
          <a:xfrm>
            <a:off x="3086389" y="2650029"/>
            <a:ext cx="237246"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A</a:t>
            </a:r>
          </a:p>
          <a:p>
            <a:pPr defTabSz="634975" eaLnBrk="0" hangingPunct="0">
              <a:lnSpc>
                <a:spcPct val="75000"/>
              </a:lnSpc>
            </a:pPr>
            <a:r>
              <a:rPr kumimoji="1" lang="en-US" altLang="zh-CN" sz="875" b="1" dirty="0">
                <a:latin typeface="微软雅黑" pitchFamily="34" charset="-122"/>
                <a:ea typeface="微软雅黑" pitchFamily="34" charset="-122"/>
              </a:rPr>
              <a:t>C</a:t>
            </a:r>
          </a:p>
          <a:p>
            <a:pPr defTabSz="634975" eaLnBrk="0" hangingPunct="0">
              <a:lnSpc>
                <a:spcPct val="75000"/>
              </a:lnSpc>
            </a:pPr>
            <a:r>
              <a:rPr kumimoji="1" lang="en-US" altLang="zh-CN" sz="875" b="1" dirty="0">
                <a:latin typeface="微软雅黑" pitchFamily="34" charset="-122"/>
                <a:ea typeface="微软雅黑" pitchFamily="34" charset="-122"/>
              </a:rPr>
              <a:t>K</a:t>
            </a:r>
          </a:p>
        </p:txBody>
      </p:sp>
      <p:sp>
        <p:nvSpPr>
          <p:cNvPr id="80" name="Rectangle 79"/>
          <p:cNvSpPr>
            <a:spLocks noChangeArrowheads="1"/>
          </p:cNvSpPr>
          <p:nvPr/>
        </p:nvSpPr>
        <p:spPr bwMode="auto">
          <a:xfrm>
            <a:off x="2965242" y="2650029"/>
            <a:ext cx="238849" cy="37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lnSpc>
                <a:spcPct val="75000"/>
              </a:lnSpc>
            </a:pPr>
            <a:r>
              <a:rPr kumimoji="1" lang="en-US" altLang="zh-CN" sz="875" b="1" dirty="0">
                <a:latin typeface="微软雅黑" pitchFamily="34" charset="-122"/>
                <a:ea typeface="微软雅黑" pitchFamily="34" charset="-122"/>
              </a:rPr>
              <a:t>U</a:t>
            </a:r>
          </a:p>
          <a:p>
            <a:pPr defTabSz="634975" eaLnBrk="0" hangingPunct="0">
              <a:lnSpc>
                <a:spcPct val="75000"/>
              </a:lnSpc>
            </a:pPr>
            <a:r>
              <a:rPr kumimoji="1" lang="en-US" altLang="zh-CN" sz="875" b="1" dirty="0">
                <a:latin typeface="微软雅黑" pitchFamily="34" charset="-122"/>
                <a:ea typeface="微软雅黑" pitchFamily="34" charset="-122"/>
              </a:rPr>
              <a:t>R</a:t>
            </a:r>
          </a:p>
          <a:p>
            <a:pPr defTabSz="634975" eaLnBrk="0" hangingPunct="0">
              <a:lnSpc>
                <a:spcPct val="75000"/>
              </a:lnSpc>
            </a:pPr>
            <a:r>
              <a:rPr kumimoji="1" lang="en-US" altLang="zh-CN" sz="875" b="1" dirty="0">
                <a:latin typeface="微软雅黑" pitchFamily="34" charset="-122"/>
                <a:ea typeface="微软雅黑" pitchFamily="34" charset="-122"/>
              </a:rPr>
              <a:t>G</a:t>
            </a:r>
          </a:p>
        </p:txBody>
      </p:sp>
      <p:sp>
        <p:nvSpPr>
          <p:cNvPr id="82" name="Line 81"/>
          <p:cNvSpPr>
            <a:spLocks noChangeShapeType="1"/>
          </p:cNvSpPr>
          <p:nvPr/>
        </p:nvSpPr>
        <p:spPr bwMode="auto">
          <a:xfrm flipH="1">
            <a:off x="4723452" y="3315049"/>
            <a:ext cx="1617" cy="302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3" name="Rectangle 83"/>
          <p:cNvSpPr>
            <a:spLocks noChangeArrowheads="1"/>
          </p:cNvSpPr>
          <p:nvPr/>
        </p:nvSpPr>
        <p:spPr bwMode="auto">
          <a:xfrm>
            <a:off x="4960087" y="3346378"/>
            <a:ext cx="638403" cy="22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5407" tIns="37042" rIns="75407" bIns="37042">
            <a:spAutoFit/>
          </a:bodyPr>
          <a:lstStyle/>
          <a:p>
            <a:pPr defTabSz="634975" eaLnBrk="0" hangingPunct="0"/>
            <a:r>
              <a:rPr kumimoji="1" lang="zh-CN" altLang="en-US" sz="1000" b="1" dirty="0">
                <a:latin typeface="微软雅黑" pitchFamily="34" charset="-122"/>
                <a:ea typeface="微软雅黑" pitchFamily="34" charset="-122"/>
              </a:rPr>
              <a:t>填    充</a:t>
            </a:r>
          </a:p>
        </p:txBody>
      </p:sp>
      <p:sp>
        <p:nvSpPr>
          <p:cNvPr id="84" name="Line 96"/>
          <p:cNvSpPr>
            <a:spLocks noChangeShapeType="1"/>
          </p:cNvSpPr>
          <p:nvPr/>
        </p:nvSpPr>
        <p:spPr bwMode="auto">
          <a:xfrm>
            <a:off x="5729610" y="1660546"/>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5" name="Line 97"/>
          <p:cNvSpPr>
            <a:spLocks noChangeShapeType="1"/>
          </p:cNvSpPr>
          <p:nvPr/>
        </p:nvSpPr>
        <p:spPr bwMode="auto">
          <a:xfrm>
            <a:off x="5729610" y="3303114"/>
            <a:ext cx="42263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7" name="Line 99"/>
          <p:cNvSpPr>
            <a:spLocks noChangeShapeType="1"/>
          </p:cNvSpPr>
          <p:nvPr/>
        </p:nvSpPr>
        <p:spPr bwMode="auto">
          <a:xfrm>
            <a:off x="1530048" y="3605222"/>
            <a:ext cx="2699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89" name="Rectangle 104"/>
          <p:cNvSpPr>
            <a:spLocks noChangeArrowheads="1"/>
          </p:cNvSpPr>
          <p:nvPr/>
        </p:nvSpPr>
        <p:spPr bwMode="auto">
          <a:xfrm>
            <a:off x="1799955" y="1665022"/>
            <a:ext cx="3901305" cy="337167"/>
          </a:xfrm>
          <a:prstGeom prst="rect">
            <a:avLst/>
          </a:prstGeom>
          <a:noFill/>
          <a:ln w="5715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90" name="Text Box 155"/>
          <p:cNvSpPr txBox="1">
            <a:spLocks noChangeArrowheads="1"/>
          </p:cNvSpPr>
          <p:nvPr/>
        </p:nvSpPr>
        <p:spPr bwMode="auto">
          <a:xfrm>
            <a:off x="1073364" y="3752185"/>
            <a:ext cx="5494746" cy="527965"/>
          </a:xfrm>
          <a:prstGeom prst="rect">
            <a:avLst/>
          </a:prstGeom>
          <a:solidFill>
            <a:srgbClr val="0000FF"/>
          </a:solidFill>
          <a:ln w="9525">
            <a:noFill/>
            <a:miter lim="800000"/>
            <a:headEnd/>
            <a:tailEnd/>
          </a:ln>
          <a:effectLst/>
        </p:spPr>
        <p:txBody>
          <a:bodyPr wrap="square">
            <a:spAutoFit/>
          </a:bodyPr>
          <a:lstStyle/>
          <a:p>
            <a:pPr algn="ctr">
              <a:lnSpc>
                <a:spcPct val="110000"/>
              </a:lnSpc>
            </a:pPr>
            <a:r>
              <a:rPr lang="zh-CN" altLang="en-US" sz="1333" b="1" dirty="0">
                <a:solidFill>
                  <a:schemeClr val="bg1"/>
                </a:solidFill>
                <a:latin typeface="微软雅黑" pitchFamily="34" charset="-122"/>
                <a:ea typeface="微软雅黑" pitchFamily="34" charset="-122"/>
              </a:rPr>
              <a:t>源端口和目的端口字段</a:t>
            </a:r>
            <a:r>
              <a:rPr lang="en-US" altLang="zh-CN" sz="1333" b="1" dirty="0">
                <a:solidFill>
                  <a:schemeClr val="bg1"/>
                </a:solidFill>
                <a:latin typeface="微软雅黑" pitchFamily="34" charset="-122"/>
                <a:ea typeface="微软雅黑" pitchFamily="34" charset="-122"/>
              </a:rPr>
              <a:t>——</a:t>
            </a:r>
            <a:r>
              <a:rPr lang="zh-CN" altLang="en-US" sz="1333" b="1" dirty="0">
                <a:solidFill>
                  <a:schemeClr val="bg1"/>
                </a:solidFill>
                <a:latin typeface="微软雅黑" pitchFamily="34" charset="-122"/>
                <a:ea typeface="微软雅黑" pitchFamily="34" charset="-122"/>
              </a:rPr>
              <a:t>各占 </a:t>
            </a:r>
            <a:r>
              <a:rPr lang="en-US" altLang="zh-CN" sz="1333" b="1" dirty="0">
                <a:solidFill>
                  <a:schemeClr val="bg1"/>
                </a:solidFill>
                <a:latin typeface="微软雅黑" pitchFamily="34" charset="-122"/>
                <a:ea typeface="微软雅黑" pitchFamily="34" charset="-122"/>
              </a:rPr>
              <a:t>2 </a:t>
            </a:r>
            <a:r>
              <a:rPr lang="zh-CN" altLang="en-US" sz="1333" b="1" dirty="0">
                <a:solidFill>
                  <a:schemeClr val="bg1"/>
                </a:solidFill>
                <a:latin typeface="微软雅黑" pitchFamily="34" charset="-122"/>
                <a:ea typeface="微软雅黑" pitchFamily="34" charset="-122"/>
              </a:rPr>
              <a:t>字节。端口是运输层与应用层的服务接口。运输层的复用和分用功能都要通过端口才能实现。 </a:t>
            </a:r>
          </a:p>
        </p:txBody>
      </p:sp>
      <p:grpSp>
        <p:nvGrpSpPr>
          <p:cNvPr id="2" name="组合 1"/>
          <p:cNvGrpSpPr/>
          <p:nvPr/>
        </p:nvGrpSpPr>
        <p:grpSpPr>
          <a:xfrm>
            <a:off x="1522775" y="1366436"/>
            <a:ext cx="4404081" cy="312013"/>
            <a:chOff x="1827330" y="782473"/>
            <a:chExt cx="5284897" cy="374416"/>
          </a:xfrm>
        </p:grpSpPr>
        <p:sp>
          <p:nvSpPr>
            <p:cNvPr id="38" name="Line 37"/>
            <p:cNvSpPr>
              <a:spLocks noChangeShapeType="1"/>
            </p:cNvSpPr>
            <p:nvPr/>
          </p:nvSpPr>
          <p:spPr bwMode="auto">
            <a:xfrm>
              <a:off x="2152882" y="1060214"/>
              <a:ext cx="468863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39" name="Line 38"/>
            <p:cNvSpPr>
              <a:spLocks noChangeShapeType="1"/>
            </p:cNvSpPr>
            <p:nvPr/>
          </p:nvSpPr>
          <p:spPr bwMode="auto">
            <a:xfrm>
              <a:off x="2152882"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0" name="Line 39"/>
            <p:cNvSpPr>
              <a:spLocks noChangeShapeType="1"/>
            </p:cNvSpPr>
            <p:nvPr/>
          </p:nvSpPr>
          <p:spPr bwMode="auto">
            <a:xfrm>
              <a:off x="2299311" y="976071"/>
              <a:ext cx="0" cy="84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1" name="Line 40"/>
            <p:cNvSpPr>
              <a:spLocks noChangeShapeType="1"/>
            </p:cNvSpPr>
            <p:nvPr/>
          </p:nvSpPr>
          <p:spPr bwMode="auto">
            <a:xfrm>
              <a:off x="2445739"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2" name="Line 41"/>
            <p:cNvSpPr>
              <a:spLocks noChangeShapeType="1"/>
            </p:cNvSpPr>
            <p:nvPr/>
          </p:nvSpPr>
          <p:spPr bwMode="auto">
            <a:xfrm>
              <a:off x="2592168"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3" name="Line 42"/>
            <p:cNvSpPr>
              <a:spLocks noChangeShapeType="1"/>
            </p:cNvSpPr>
            <p:nvPr/>
          </p:nvSpPr>
          <p:spPr bwMode="auto">
            <a:xfrm>
              <a:off x="2739567"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4" name="Line 43"/>
            <p:cNvSpPr>
              <a:spLocks noChangeShapeType="1"/>
            </p:cNvSpPr>
            <p:nvPr/>
          </p:nvSpPr>
          <p:spPr bwMode="auto">
            <a:xfrm>
              <a:off x="2885995"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5" name="Line 44"/>
            <p:cNvSpPr>
              <a:spLocks noChangeShapeType="1"/>
            </p:cNvSpPr>
            <p:nvPr/>
          </p:nvSpPr>
          <p:spPr bwMode="auto">
            <a:xfrm>
              <a:off x="3031454" y="976072"/>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6" name="Line 45"/>
            <p:cNvSpPr>
              <a:spLocks noChangeShapeType="1"/>
            </p:cNvSpPr>
            <p:nvPr/>
          </p:nvSpPr>
          <p:spPr bwMode="auto">
            <a:xfrm>
              <a:off x="31778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7" name="Line 46"/>
            <p:cNvSpPr>
              <a:spLocks noChangeShapeType="1"/>
            </p:cNvSpPr>
            <p:nvPr/>
          </p:nvSpPr>
          <p:spPr bwMode="auto">
            <a:xfrm>
              <a:off x="3325282" y="891930"/>
              <a:ext cx="0" cy="1682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8" name="Line 47"/>
            <p:cNvSpPr>
              <a:spLocks noChangeShapeType="1"/>
            </p:cNvSpPr>
            <p:nvPr/>
          </p:nvSpPr>
          <p:spPr bwMode="auto">
            <a:xfrm>
              <a:off x="34717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49" name="Line 48"/>
            <p:cNvSpPr>
              <a:spLocks noChangeShapeType="1"/>
            </p:cNvSpPr>
            <p:nvPr/>
          </p:nvSpPr>
          <p:spPr bwMode="auto">
            <a:xfrm>
              <a:off x="36181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0" name="Line 49"/>
            <p:cNvSpPr>
              <a:spLocks noChangeShapeType="1"/>
            </p:cNvSpPr>
            <p:nvPr/>
          </p:nvSpPr>
          <p:spPr bwMode="auto">
            <a:xfrm>
              <a:off x="3764568"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1" name="Line 50"/>
            <p:cNvSpPr>
              <a:spLocks noChangeShapeType="1"/>
            </p:cNvSpPr>
            <p:nvPr/>
          </p:nvSpPr>
          <p:spPr bwMode="auto">
            <a:xfrm>
              <a:off x="391196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2" name="Line 51"/>
            <p:cNvSpPr>
              <a:spLocks noChangeShapeType="1"/>
            </p:cNvSpPr>
            <p:nvPr/>
          </p:nvSpPr>
          <p:spPr bwMode="auto">
            <a:xfrm>
              <a:off x="4058395"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3" name="Line 52"/>
            <p:cNvSpPr>
              <a:spLocks noChangeShapeType="1"/>
            </p:cNvSpPr>
            <p:nvPr/>
          </p:nvSpPr>
          <p:spPr bwMode="auto">
            <a:xfrm>
              <a:off x="420385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4" name="Line 53"/>
            <p:cNvSpPr>
              <a:spLocks noChangeShapeType="1"/>
            </p:cNvSpPr>
            <p:nvPr/>
          </p:nvSpPr>
          <p:spPr bwMode="auto">
            <a:xfrm>
              <a:off x="4350283"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5" name="Line 54"/>
            <p:cNvSpPr>
              <a:spLocks noChangeShapeType="1"/>
            </p:cNvSpPr>
            <p:nvPr/>
          </p:nvSpPr>
          <p:spPr bwMode="auto">
            <a:xfrm>
              <a:off x="4496711" y="891931"/>
              <a:ext cx="0" cy="168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6" name="Line 55"/>
            <p:cNvSpPr>
              <a:spLocks noChangeShapeType="1"/>
            </p:cNvSpPr>
            <p:nvPr/>
          </p:nvSpPr>
          <p:spPr bwMode="auto">
            <a:xfrm>
              <a:off x="4644110"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7" name="Line 56"/>
            <p:cNvSpPr>
              <a:spLocks noChangeShapeType="1"/>
            </p:cNvSpPr>
            <p:nvPr/>
          </p:nvSpPr>
          <p:spPr bwMode="auto">
            <a:xfrm>
              <a:off x="4790539"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8" name="Line 57"/>
            <p:cNvSpPr>
              <a:spLocks noChangeShapeType="1"/>
            </p:cNvSpPr>
            <p:nvPr/>
          </p:nvSpPr>
          <p:spPr bwMode="auto">
            <a:xfrm>
              <a:off x="4936968"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59" name="Line 58"/>
            <p:cNvSpPr>
              <a:spLocks noChangeShapeType="1"/>
            </p:cNvSpPr>
            <p:nvPr/>
          </p:nvSpPr>
          <p:spPr bwMode="auto">
            <a:xfrm>
              <a:off x="5083396"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0" name="Line 59"/>
            <p:cNvSpPr>
              <a:spLocks noChangeShapeType="1"/>
            </p:cNvSpPr>
            <p:nvPr/>
          </p:nvSpPr>
          <p:spPr bwMode="auto">
            <a:xfrm>
              <a:off x="5230795"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1" name="Line 60"/>
            <p:cNvSpPr>
              <a:spLocks noChangeShapeType="1"/>
            </p:cNvSpPr>
            <p:nvPr/>
          </p:nvSpPr>
          <p:spPr bwMode="auto">
            <a:xfrm>
              <a:off x="5376254" y="976073"/>
              <a:ext cx="0" cy="841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2" name="Line 61"/>
            <p:cNvSpPr>
              <a:spLocks noChangeShapeType="1"/>
            </p:cNvSpPr>
            <p:nvPr/>
          </p:nvSpPr>
          <p:spPr bwMode="auto">
            <a:xfrm>
              <a:off x="5522683" y="976071"/>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3" name="Line 62"/>
            <p:cNvSpPr>
              <a:spLocks noChangeShapeType="1"/>
            </p:cNvSpPr>
            <p:nvPr/>
          </p:nvSpPr>
          <p:spPr bwMode="auto">
            <a:xfrm>
              <a:off x="5669111"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4" name="Line 63"/>
            <p:cNvSpPr>
              <a:spLocks noChangeShapeType="1"/>
            </p:cNvSpPr>
            <p:nvPr/>
          </p:nvSpPr>
          <p:spPr bwMode="auto">
            <a:xfrm>
              <a:off x="5815540"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5" name="Line 64"/>
            <p:cNvSpPr>
              <a:spLocks noChangeShapeType="1"/>
            </p:cNvSpPr>
            <p:nvPr/>
          </p:nvSpPr>
          <p:spPr bwMode="auto">
            <a:xfrm>
              <a:off x="5962939" y="976070"/>
              <a:ext cx="0" cy="841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6" name="Line 65"/>
            <p:cNvSpPr>
              <a:spLocks noChangeShapeType="1"/>
            </p:cNvSpPr>
            <p:nvPr/>
          </p:nvSpPr>
          <p:spPr bwMode="auto">
            <a:xfrm>
              <a:off x="6109368"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7" name="Line 66"/>
            <p:cNvSpPr>
              <a:spLocks noChangeShapeType="1"/>
            </p:cNvSpPr>
            <p:nvPr/>
          </p:nvSpPr>
          <p:spPr bwMode="auto">
            <a:xfrm>
              <a:off x="6255797" y="976074"/>
              <a:ext cx="0" cy="841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8" name="Line 67"/>
            <p:cNvSpPr>
              <a:spLocks noChangeShapeType="1"/>
            </p:cNvSpPr>
            <p:nvPr/>
          </p:nvSpPr>
          <p:spPr bwMode="auto">
            <a:xfrm>
              <a:off x="6402225"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69" name="Line 68"/>
            <p:cNvSpPr>
              <a:spLocks noChangeShapeType="1"/>
            </p:cNvSpPr>
            <p:nvPr/>
          </p:nvSpPr>
          <p:spPr bwMode="auto">
            <a:xfrm>
              <a:off x="6548654"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0" name="Line 69"/>
            <p:cNvSpPr>
              <a:spLocks noChangeShapeType="1"/>
            </p:cNvSpPr>
            <p:nvPr/>
          </p:nvSpPr>
          <p:spPr bwMode="auto">
            <a:xfrm>
              <a:off x="6695083" y="963550"/>
              <a:ext cx="0" cy="966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71" name="Line 70"/>
            <p:cNvSpPr>
              <a:spLocks noChangeShapeType="1"/>
            </p:cNvSpPr>
            <p:nvPr/>
          </p:nvSpPr>
          <p:spPr bwMode="auto">
            <a:xfrm>
              <a:off x="6841512" y="891931"/>
              <a:ext cx="0" cy="16828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00" b="1">
                <a:latin typeface="微软雅黑" pitchFamily="34" charset="-122"/>
                <a:ea typeface="微软雅黑" pitchFamily="34" charset="-122"/>
              </a:endParaRPr>
            </a:p>
          </p:txBody>
        </p:sp>
        <p:sp>
          <p:nvSpPr>
            <p:cNvPr id="86" name="Line 98"/>
            <p:cNvSpPr>
              <a:spLocks noChangeShapeType="1"/>
            </p:cNvSpPr>
            <p:nvPr/>
          </p:nvSpPr>
          <p:spPr bwMode="auto">
            <a:xfrm>
              <a:off x="1827330" y="1156889"/>
              <a:ext cx="3238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00" b="1">
                <a:latin typeface="微软雅黑" pitchFamily="34" charset="-122"/>
                <a:ea typeface="微软雅黑" pitchFamily="34" charset="-122"/>
              </a:endParaRPr>
            </a:p>
          </p:txBody>
        </p:sp>
        <p:sp>
          <p:nvSpPr>
            <p:cNvPr id="91" name="Rectangle 80"/>
            <p:cNvSpPr>
              <a:spLocks noChangeArrowheads="1"/>
            </p:cNvSpPr>
            <p:nvPr/>
          </p:nvSpPr>
          <p:spPr bwMode="auto">
            <a:xfrm>
              <a:off x="1881948" y="782473"/>
              <a:ext cx="5230279" cy="2282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407" tIns="37042" rIns="75407" bIns="37042">
              <a:spAutoFit/>
            </a:bodyPr>
            <a:lstStyle/>
            <a:p>
              <a:pPr defTabSz="634975" eaLnBrk="0" hangingPunct="0"/>
              <a:r>
                <a:rPr kumimoji="1" lang="zh-CN" altLang="en-US" sz="750" b="1" dirty="0">
                  <a:solidFill>
                    <a:srgbClr val="0000FF"/>
                  </a:solidFill>
                  <a:latin typeface="微软雅黑" pitchFamily="34" charset="-122"/>
                  <a:ea typeface="微软雅黑" pitchFamily="34" charset="-122"/>
                </a:rPr>
                <a:t>位   </a:t>
              </a:r>
              <a:r>
                <a:rPr kumimoji="1" lang="en-US" altLang="zh-CN" sz="750" b="1" dirty="0">
                  <a:solidFill>
                    <a:srgbClr val="0000FF"/>
                  </a:solidFill>
                  <a:latin typeface="微软雅黑" pitchFamily="34" charset="-122"/>
                  <a:ea typeface="微软雅黑" pitchFamily="34" charset="-122"/>
                </a:rPr>
                <a:t>0                                 8                                16                                24                          31</a:t>
              </a:r>
            </a:p>
          </p:txBody>
        </p:sp>
      </p:grpSp>
    </p:spTree>
    <p:extLst>
      <p:ext uri="{BB962C8B-B14F-4D97-AF65-F5344CB8AC3E}">
        <p14:creationId xmlns:p14="http://schemas.microsoft.com/office/powerpoint/2010/main" val="229521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89"/>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1792</TotalTime>
  <Words>8964</Words>
  <Application>Microsoft Office PowerPoint</Application>
  <PresentationFormat>自定义</PresentationFormat>
  <Paragraphs>1911</Paragraphs>
  <Slides>119</Slides>
  <Notes>10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119</vt:i4>
      </vt:variant>
    </vt:vector>
  </HeadingPairs>
  <TitlesOfParts>
    <vt:vector size="129" baseType="lpstr">
      <vt:lpstr>宋体</vt:lpstr>
      <vt:lpstr>Microsoft Yahei</vt:lpstr>
      <vt:lpstr>Microsoft Yahei</vt:lpstr>
      <vt:lpstr>Microsoft Yahei</vt:lpstr>
      <vt:lpstr>Arial</vt:lpstr>
      <vt:lpstr>Calibri</vt:lpstr>
      <vt:lpstr>Wingdings</vt:lpstr>
      <vt:lpstr>Office 主题​​</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Maranus Hanus Citrus</cp:lastModifiedBy>
  <cp:revision>26</cp:revision>
  <dcterms:created xsi:type="dcterms:W3CDTF">2011-06-23T14:30:00Z</dcterms:created>
  <dcterms:modified xsi:type="dcterms:W3CDTF">2024-10-07T06:39:04Z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